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everyone, This is Zhuofa Chen, Our group focus on convolutional image processing using different parallelization techniques. Our group include, Yousif, WIllian, and Ihor.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351a1976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351a1976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39eaa59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39eaa59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539eaa5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539eaa5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will start start with some background </a:t>
            </a:r>
            <a:r>
              <a:rPr lang="en"/>
              <a:t>information and a quick overview of image processing.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51a1976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351a1976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the development of computer </a:t>
            </a:r>
            <a:r>
              <a:rPr lang="en"/>
              <a:t>vision, image processing is used everywhere. Among all the image processing techniques, filtering is a very important. </a:t>
            </a:r>
            <a:endParaRPr/>
          </a:p>
          <a:p>
            <a:pPr indent="0" lvl="0" marL="0" rtl="0" algn="l">
              <a:spcBef>
                <a:spcPts val="0"/>
              </a:spcBef>
              <a:spcAft>
                <a:spcPts val="0"/>
              </a:spcAft>
              <a:buClr>
                <a:schemeClr val="dk1"/>
              </a:buClr>
              <a:buSzPts val="1100"/>
              <a:buFont typeface="Arial"/>
              <a:buNone/>
            </a:pPr>
            <a:r>
              <a:rPr lang="en"/>
              <a:t>The commonly used filter in image processing includes, denosing, sharpening, blurring, edge detection etc. Here is an example of blurring filter. The left is the original picture, the right shows the effect of blurring.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51a1976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51a1976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Convolution processing has been developed since last century. THe </a:t>
            </a:r>
            <a:r>
              <a:rPr lang="en"/>
              <a:t>convolutional process express how the shape of one function is modified by the other function. For example, image convolution processing, the value of one pixel in the new image is calculates by summing the products of each pixel between original image and the filter. The new image is generated by move the filter across the original image. </a:t>
            </a:r>
            <a:r>
              <a:rPr lang="en">
                <a:solidFill>
                  <a:schemeClr val="dk1"/>
                </a:solidFill>
              </a:rPr>
              <a:t>Since Alexnet got noticed in 2012,  convolutional neural networks become a much more favoroble way in image processing. Thats why we focus on doing this parallelized convolutions.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351a197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351a197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Yousif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539eaa5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539eaa5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Yousif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593d8ef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593d8ef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Yousif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351a197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351a1976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51a197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51a197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i.stanford.edu/~syyeung/cvweb/tutorial1.html" TargetMode="External"/><Relationship Id="rId4" Type="http://schemas.openxmlformats.org/officeDocument/2006/relationships/hyperlink" Target="https://en.wikipedia.org/wiki/Kernel_(image_process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11" Type="http://schemas.openxmlformats.org/officeDocument/2006/relationships/image" Target="../media/image6.png"/><Relationship Id="rId10" Type="http://schemas.openxmlformats.org/officeDocument/2006/relationships/image" Target="../media/image14.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Convolutional Image Processing </a:t>
            </a:r>
            <a:br>
              <a:rPr lang="en"/>
            </a:br>
            <a:r>
              <a:rPr lang="en" sz="3466"/>
              <a:t>EC 526 - Project Presentation</a:t>
            </a:r>
            <a:endParaRPr/>
          </a:p>
        </p:txBody>
      </p:sp>
      <p:sp>
        <p:nvSpPr>
          <p:cNvPr id="68" name="Google Shape;68;p13"/>
          <p:cNvSpPr txBox="1"/>
          <p:nvPr>
            <p:ph idx="1" type="subTitle"/>
          </p:nvPr>
        </p:nvSpPr>
        <p:spPr>
          <a:xfrm>
            <a:off x="390525" y="2789113"/>
            <a:ext cx="8222100" cy="1411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Yousif Khaireddin</a:t>
            </a:r>
            <a:endParaRPr/>
          </a:p>
          <a:p>
            <a:pPr indent="0" lvl="0" marL="0" rtl="0" algn="r">
              <a:spcBef>
                <a:spcPts val="0"/>
              </a:spcBef>
              <a:spcAft>
                <a:spcPts val="0"/>
              </a:spcAft>
              <a:buNone/>
            </a:pPr>
            <a:r>
              <a:rPr lang="en"/>
              <a:t>William Martin</a:t>
            </a:r>
            <a:endParaRPr/>
          </a:p>
          <a:p>
            <a:pPr indent="0" lvl="0" marL="0" rtl="0" algn="r">
              <a:spcBef>
                <a:spcPts val="0"/>
              </a:spcBef>
              <a:spcAft>
                <a:spcPts val="0"/>
              </a:spcAft>
              <a:buNone/>
            </a:pPr>
            <a:r>
              <a:rPr lang="en"/>
              <a:t>Zhuofa Chen</a:t>
            </a:r>
            <a:endParaRPr/>
          </a:p>
          <a:p>
            <a:pPr indent="0" lvl="0" marL="0" rtl="0" algn="r">
              <a:spcBef>
                <a:spcPts val="0"/>
              </a:spcBef>
              <a:spcAft>
                <a:spcPts val="0"/>
              </a:spcAft>
              <a:buNone/>
            </a:pPr>
            <a:r>
              <a:rPr lang="en"/>
              <a:t>Ihor Leshchyshyn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9" name="Google Shape;139;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u="sng">
                <a:solidFill>
                  <a:schemeClr val="hlink"/>
                </a:solidFill>
                <a:hlinkClick r:id="rId3"/>
              </a:rPr>
              <a:t>https://ai.stanford.edu/~syyeung/cvweb/tutorial1.html</a:t>
            </a:r>
            <a:endParaRPr/>
          </a:p>
          <a:p>
            <a:pPr indent="0" lvl="0" marL="0" rtl="0" algn="l">
              <a:spcBef>
                <a:spcPts val="1200"/>
              </a:spcBef>
              <a:spcAft>
                <a:spcPts val="0"/>
              </a:spcAft>
              <a:buClr>
                <a:schemeClr val="dk1"/>
              </a:buClr>
              <a:buSzPts val="1100"/>
              <a:buFont typeface="Arial"/>
              <a:buNone/>
            </a:pPr>
            <a:r>
              <a:rPr lang="en"/>
              <a:t>[2] </a:t>
            </a:r>
            <a:r>
              <a:rPr lang="en" u="sng">
                <a:solidFill>
                  <a:schemeClr val="hlink"/>
                </a:solidFill>
                <a:hlinkClick r:id="rId4"/>
              </a:rPr>
              <a:t>https://en.wikipedia.org/wiki/Kernel_(image_processing)</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 and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Filtering and Image Processing</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Image filtering or image processing is used in many applications today</a:t>
            </a:r>
            <a:endParaRPr/>
          </a:p>
          <a:p>
            <a:pPr indent="0" lvl="0" marL="0" rtl="0" algn="l">
              <a:spcBef>
                <a:spcPts val="1200"/>
              </a:spcBef>
              <a:spcAft>
                <a:spcPts val="0"/>
              </a:spcAft>
              <a:buNone/>
            </a:pPr>
            <a:r>
              <a:rPr lang="en"/>
              <a:t>Many common filters include:</a:t>
            </a:r>
            <a:endParaRPr/>
          </a:p>
          <a:p>
            <a:pPr indent="-334327" lvl="0" marL="457200" rtl="0" algn="l">
              <a:spcBef>
                <a:spcPts val="1200"/>
              </a:spcBef>
              <a:spcAft>
                <a:spcPts val="0"/>
              </a:spcAft>
              <a:buSzPct val="100000"/>
              <a:buChar char="-"/>
            </a:pPr>
            <a:r>
              <a:rPr lang="en"/>
              <a:t>Denoising</a:t>
            </a:r>
            <a:endParaRPr/>
          </a:p>
          <a:p>
            <a:pPr indent="-334327" lvl="0" marL="457200" rtl="0" algn="l">
              <a:spcBef>
                <a:spcPts val="0"/>
              </a:spcBef>
              <a:spcAft>
                <a:spcPts val="0"/>
              </a:spcAft>
              <a:buSzPct val="100000"/>
              <a:buChar char="-"/>
            </a:pPr>
            <a:r>
              <a:rPr lang="en"/>
              <a:t>Sharpening</a:t>
            </a:r>
            <a:endParaRPr/>
          </a:p>
          <a:p>
            <a:pPr indent="-334327" lvl="0" marL="457200" rtl="0" algn="l">
              <a:spcBef>
                <a:spcPts val="0"/>
              </a:spcBef>
              <a:spcAft>
                <a:spcPts val="0"/>
              </a:spcAft>
              <a:buSzPct val="100000"/>
              <a:buChar char="-"/>
            </a:pPr>
            <a:r>
              <a:rPr lang="en"/>
              <a:t>FFT</a:t>
            </a:r>
            <a:endParaRPr/>
          </a:p>
          <a:p>
            <a:pPr indent="-334327" lvl="0" marL="457200" rtl="0" algn="l">
              <a:spcBef>
                <a:spcPts val="0"/>
              </a:spcBef>
              <a:spcAft>
                <a:spcPts val="0"/>
              </a:spcAft>
              <a:buSzPct val="100000"/>
              <a:buChar char="-"/>
            </a:pPr>
            <a:r>
              <a:rPr lang="en"/>
              <a:t>Blurring / Deblurring</a:t>
            </a:r>
            <a:endParaRPr/>
          </a:p>
          <a:p>
            <a:pPr indent="-334327" lvl="0" marL="457200" rtl="0" algn="l">
              <a:spcBef>
                <a:spcPts val="0"/>
              </a:spcBef>
              <a:spcAft>
                <a:spcPts val="0"/>
              </a:spcAft>
              <a:buSzPct val="100000"/>
              <a:buChar char="-"/>
            </a:pPr>
            <a:r>
              <a:rPr lang="en"/>
              <a:t>Edge detection</a:t>
            </a:r>
            <a:endParaRPr/>
          </a:p>
          <a:p>
            <a:pPr indent="-334327" lvl="0" marL="457200" rtl="0" algn="l">
              <a:spcBef>
                <a:spcPts val="0"/>
              </a:spcBef>
              <a:spcAft>
                <a:spcPts val="0"/>
              </a:spcAft>
              <a:buSzPct val="100000"/>
              <a:buChar char="-"/>
            </a:pPr>
            <a:r>
              <a:rPr lang="en"/>
              <a:t>Object Detection</a:t>
            </a:r>
            <a:endParaRPr/>
          </a:p>
          <a:p>
            <a:pPr indent="-334327" lvl="0" marL="457200" rtl="0" algn="l">
              <a:spcBef>
                <a:spcPts val="0"/>
              </a:spcBef>
              <a:spcAft>
                <a:spcPts val="0"/>
              </a:spcAft>
              <a:buSzPct val="100000"/>
              <a:buChar char="-"/>
            </a:pPr>
            <a:r>
              <a:rPr lang="en"/>
              <a:t>Laplacian</a:t>
            </a:r>
            <a:endParaRPr/>
          </a:p>
        </p:txBody>
      </p:sp>
      <p:pic>
        <p:nvPicPr>
          <p:cNvPr id="80" name="Google Shape;80;p15"/>
          <p:cNvPicPr preferRelativeResize="0"/>
          <p:nvPr/>
        </p:nvPicPr>
        <p:blipFill>
          <a:blip r:embed="rId3">
            <a:alphaModFix/>
          </a:blip>
          <a:stretch>
            <a:fillRect/>
          </a:stretch>
        </p:blipFill>
        <p:spPr>
          <a:xfrm>
            <a:off x="4706575" y="2358250"/>
            <a:ext cx="3558850" cy="1831850"/>
          </a:xfrm>
          <a:prstGeom prst="rect">
            <a:avLst/>
          </a:prstGeom>
          <a:noFill/>
          <a:ln>
            <a:noFill/>
          </a:ln>
        </p:spPr>
      </p:pic>
      <p:sp>
        <p:nvSpPr>
          <p:cNvPr id="81" name="Google Shape;81;p15"/>
          <p:cNvSpPr txBox="1"/>
          <p:nvPr/>
        </p:nvSpPr>
        <p:spPr>
          <a:xfrm>
            <a:off x="4511088" y="4190100"/>
            <a:ext cx="394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66666"/>
                </a:solidFill>
              </a:rPr>
              <a:t>Figure 1: Blurring [1]</a:t>
            </a:r>
            <a:endParaRPr sz="12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Image Filtering and Image Processing (Continued)</a:t>
            </a:r>
            <a:endParaRPr/>
          </a:p>
        </p:txBody>
      </p:sp>
      <p:sp>
        <p:nvSpPr>
          <p:cNvPr id="87" name="Google Shape;87;p16"/>
          <p:cNvSpPr txBox="1"/>
          <p:nvPr>
            <p:ph idx="1" type="body"/>
          </p:nvPr>
        </p:nvSpPr>
        <p:spPr>
          <a:xfrm>
            <a:off x="311700" y="1790700"/>
            <a:ext cx="4689900" cy="277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These functions are done by sliding </a:t>
            </a:r>
            <a:br>
              <a:rPr lang="en" sz="1800"/>
            </a:br>
            <a:r>
              <a:rPr lang="en" sz="1800"/>
              <a:t>a filter across the initial image. [1]</a:t>
            </a:r>
            <a:endParaRPr sz="1800"/>
          </a:p>
          <a:p>
            <a:pPr indent="0" lvl="0" marL="0" rtl="0" algn="l">
              <a:spcBef>
                <a:spcPts val="1200"/>
              </a:spcBef>
              <a:spcAft>
                <a:spcPts val="0"/>
              </a:spcAft>
              <a:buNone/>
            </a:pPr>
            <a:r>
              <a:rPr lang="en" sz="1800"/>
              <a:t>This can be thought of as a convolution. [1]</a:t>
            </a:r>
            <a:endParaRPr sz="1800"/>
          </a:p>
          <a:p>
            <a:pPr indent="0" lvl="0" marL="0" rtl="0" algn="l">
              <a:spcBef>
                <a:spcPts val="1200"/>
              </a:spcBef>
              <a:spcAft>
                <a:spcPts val="0"/>
              </a:spcAft>
              <a:buNone/>
            </a:pPr>
            <a:r>
              <a:rPr lang="en" sz="1800"/>
              <a:t>Convolutions are extremely powerful and prevalent in machine learning. </a:t>
            </a:r>
            <a:br>
              <a:rPr lang="en" sz="1800"/>
            </a:br>
            <a:r>
              <a:rPr lang="en" sz="1800"/>
              <a:t>	Convolutional Neural Networks </a:t>
            </a:r>
            <a:endParaRPr sz="1800"/>
          </a:p>
          <a:p>
            <a:pPr indent="0" lvl="0" marL="0" rtl="0" algn="l">
              <a:spcBef>
                <a:spcPts val="1200"/>
              </a:spcBef>
              <a:spcAft>
                <a:spcPts val="1200"/>
              </a:spcAft>
              <a:buNone/>
            </a:pPr>
            <a:r>
              <a:rPr lang="en" sz="1800"/>
              <a:t>Due to this, there is a high demand for parallelized convolutions.</a:t>
            </a:r>
            <a:endParaRPr sz="1800"/>
          </a:p>
        </p:txBody>
      </p:sp>
      <p:sp>
        <p:nvSpPr>
          <p:cNvPr id="88" name="Google Shape;88;p16"/>
          <p:cNvSpPr txBox="1"/>
          <p:nvPr/>
        </p:nvSpPr>
        <p:spPr>
          <a:xfrm>
            <a:off x="4857450" y="4237475"/>
            <a:ext cx="394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66666"/>
                </a:solidFill>
              </a:rPr>
              <a:t>Figure 2: Image Convolution</a:t>
            </a:r>
            <a:endParaRPr sz="1200">
              <a:solidFill>
                <a:srgbClr val="666666"/>
              </a:solidFill>
            </a:endParaRPr>
          </a:p>
        </p:txBody>
      </p:sp>
      <p:pic>
        <p:nvPicPr>
          <p:cNvPr id="89" name="Google Shape;89;p16"/>
          <p:cNvPicPr preferRelativeResize="0"/>
          <p:nvPr/>
        </p:nvPicPr>
        <p:blipFill>
          <a:blip r:embed="rId3">
            <a:alphaModFix/>
          </a:blip>
          <a:stretch>
            <a:fillRect/>
          </a:stretch>
        </p:blipFill>
        <p:spPr>
          <a:xfrm>
            <a:off x="5617125" y="1856625"/>
            <a:ext cx="2430450" cy="238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work</a:t>
            </a:r>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Implemented serial 2D convolution for image processing</a:t>
            </a:r>
            <a:endParaRPr/>
          </a:p>
          <a:p>
            <a:pPr indent="-342900" lvl="0" marL="457200" rtl="0" algn="l">
              <a:spcBef>
                <a:spcPts val="0"/>
              </a:spcBef>
              <a:spcAft>
                <a:spcPts val="0"/>
              </a:spcAft>
              <a:buSzPts val="1800"/>
              <a:buAutoNum type="arabicPeriod"/>
            </a:pPr>
            <a:r>
              <a:rPr lang="en"/>
              <a:t>Applied different filters to an image using our convolution function</a:t>
            </a:r>
            <a:r>
              <a:rPr lang="en"/>
              <a:t> </a:t>
            </a:r>
            <a:endParaRPr/>
          </a:p>
          <a:p>
            <a:pPr indent="-342900" lvl="0" marL="457200" rtl="0" algn="l">
              <a:spcBef>
                <a:spcPts val="0"/>
              </a:spcBef>
              <a:spcAft>
                <a:spcPts val="0"/>
              </a:spcAft>
              <a:buSzPts val="1800"/>
              <a:buAutoNum type="arabicPeriod"/>
            </a:pPr>
            <a:r>
              <a:rPr lang="en"/>
              <a:t>Re-implemented our code using OpenACC, OpenMP, and threading </a:t>
            </a:r>
            <a:endParaRPr/>
          </a:p>
          <a:p>
            <a:pPr indent="-342900" lvl="0" marL="457200" rtl="0" algn="l">
              <a:spcBef>
                <a:spcPts val="0"/>
              </a:spcBef>
              <a:spcAft>
                <a:spcPts val="0"/>
              </a:spcAft>
              <a:buSzPts val="1800"/>
              <a:buAutoNum type="arabicPeriod"/>
            </a:pPr>
            <a:r>
              <a:rPr lang="en"/>
              <a:t>Compared the performance of the different implementations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Experimental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Image Processing Examples</a:t>
            </a:r>
            <a:endParaRPr/>
          </a:p>
        </p:txBody>
      </p:sp>
      <p:pic>
        <p:nvPicPr>
          <p:cNvPr id="106" name="Google Shape;106;p19"/>
          <p:cNvPicPr preferRelativeResize="0"/>
          <p:nvPr/>
        </p:nvPicPr>
        <p:blipFill>
          <a:blip r:embed="rId3">
            <a:alphaModFix/>
          </a:blip>
          <a:stretch>
            <a:fillRect/>
          </a:stretch>
        </p:blipFill>
        <p:spPr>
          <a:xfrm>
            <a:off x="287370" y="2147180"/>
            <a:ext cx="1480250" cy="1480250"/>
          </a:xfrm>
          <a:prstGeom prst="rect">
            <a:avLst/>
          </a:prstGeom>
          <a:noFill/>
          <a:ln>
            <a:noFill/>
          </a:ln>
        </p:spPr>
      </p:pic>
      <p:pic>
        <p:nvPicPr>
          <p:cNvPr id="107" name="Google Shape;107;p19"/>
          <p:cNvPicPr preferRelativeResize="0"/>
          <p:nvPr/>
        </p:nvPicPr>
        <p:blipFill>
          <a:blip r:embed="rId4">
            <a:alphaModFix/>
          </a:blip>
          <a:stretch>
            <a:fillRect/>
          </a:stretch>
        </p:blipFill>
        <p:spPr>
          <a:xfrm>
            <a:off x="2029400" y="1744225"/>
            <a:ext cx="1480250" cy="1480250"/>
          </a:xfrm>
          <a:prstGeom prst="rect">
            <a:avLst/>
          </a:prstGeom>
          <a:noFill/>
          <a:ln>
            <a:noFill/>
          </a:ln>
        </p:spPr>
      </p:pic>
      <p:pic>
        <p:nvPicPr>
          <p:cNvPr id="108" name="Google Shape;108;p19"/>
          <p:cNvPicPr preferRelativeResize="0"/>
          <p:nvPr/>
        </p:nvPicPr>
        <p:blipFill>
          <a:blip r:embed="rId5">
            <a:alphaModFix/>
          </a:blip>
          <a:stretch>
            <a:fillRect/>
          </a:stretch>
        </p:blipFill>
        <p:spPr>
          <a:xfrm>
            <a:off x="2297763" y="3567675"/>
            <a:ext cx="943525" cy="541650"/>
          </a:xfrm>
          <a:prstGeom prst="rect">
            <a:avLst/>
          </a:prstGeom>
          <a:noFill/>
          <a:ln>
            <a:noFill/>
          </a:ln>
        </p:spPr>
      </p:pic>
      <p:pic>
        <p:nvPicPr>
          <p:cNvPr id="109" name="Google Shape;109;p19"/>
          <p:cNvPicPr preferRelativeResize="0"/>
          <p:nvPr/>
        </p:nvPicPr>
        <p:blipFill>
          <a:blip r:embed="rId6">
            <a:alphaModFix/>
          </a:blip>
          <a:stretch>
            <a:fillRect/>
          </a:stretch>
        </p:blipFill>
        <p:spPr>
          <a:xfrm>
            <a:off x="5513450" y="1744225"/>
            <a:ext cx="1480250" cy="1480250"/>
          </a:xfrm>
          <a:prstGeom prst="rect">
            <a:avLst/>
          </a:prstGeom>
          <a:noFill/>
          <a:ln>
            <a:noFill/>
          </a:ln>
        </p:spPr>
      </p:pic>
      <p:pic>
        <p:nvPicPr>
          <p:cNvPr id="110" name="Google Shape;110;p19"/>
          <p:cNvPicPr preferRelativeResize="0"/>
          <p:nvPr/>
        </p:nvPicPr>
        <p:blipFill>
          <a:blip r:embed="rId7">
            <a:alphaModFix/>
          </a:blip>
          <a:stretch>
            <a:fillRect/>
          </a:stretch>
        </p:blipFill>
        <p:spPr>
          <a:xfrm>
            <a:off x="5579550" y="3478945"/>
            <a:ext cx="1348200" cy="719030"/>
          </a:xfrm>
          <a:prstGeom prst="rect">
            <a:avLst/>
          </a:prstGeom>
          <a:noFill/>
          <a:ln>
            <a:noFill/>
          </a:ln>
        </p:spPr>
      </p:pic>
      <p:sp>
        <p:nvSpPr>
          <p:cNvPr id="111" name="Google Shape;111;p19"/>
          <p:cNvSpPr txBox="1"/>
          <p:nvPr/>
        </p:nvSpPr>
        <p:spPr>
          <a:xfrm>
            <a:off x="2193825" y="1390225"/>
            <a:ext cx="1151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Box Blurring</a:t>
            </a:r>
            <a:endParaRPr sz="1100">
              <a:latin typeface="Roboto"/>
              <a:ea typeface="Roboto"/>
              <a:cs typeface="Roboto"/>
              <a:sym typeface="Roboto"/>
            </a:endParaRPr>
          </a:p>
        </p:txBody>
      </p:sp>
      <p:sp>
        <p:nvSpPr>
          <p:cNvPr id="112" name="Google Shape;112;p19"/>
          <p:cNvSpPr txBox="1"/>
          <p:nvPr/>
        </p:nvSpPr>
        <p:spPr>
          <a:xfrm>
            <a:off x="3837438" y="1390213"/>
            <a:ext cx="1348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Gaussian Blurring</a:t>
            </a:r>
            <a:endParaRPr sz="1100">
              <a:latin typeface="Roboto"/>
              <a:ea typeface="Roboto"/>
              <a:cs typeface="Roboto"/>
              <a:sym typeface="Roboto"/>
            </a:endParaRPr>
          </a:p>
        </p:txBody>
      </p:sp>
      <p:pic>
        <p:nvPicPr>
          <p:cNvPr id="113" name="Google Shape;113;p19"/>
          <p:cNvPicPr preferRelativeResize="0"/>
          <p:nvPr/>
        </p:nvPicPr>
        <p:blipFill>
          <a:blip r:embed="rId8">
            <a:alphaModFix/>
          </a:blip>
          <a:stretch>
            <a:fillRect/>
          </a:stretch>
        </p:blipFill>
        <p:spPr>
          <a:xfrm>
            <a:off x="3874422" y="3454649"/>
            <a:ext cx="1274267" cy="767700"/>
          </a:xfrm>
          <a:prstGeom prst="rect">
            <a:avLst/>
          </a:prstGeom>
          <a:noFill/>
          <a:ln>
            <a:noFill/>
          </a:ln>
        </p:spPr>
      </p:pic>
      <p:pic>
        <p:nvPicPr>
          <p:cNvPr id="114" name="Google Shape;114;p19"/>
          <p:cNvPicPr preferRelativeResize="0"/>
          <p:nvPr/>
        </p:nvPicPr>
        <p:blipFill>
          <a:blip r:embed="rId9">
            <a:alphaModFix/>
          </a:blip>
          <a:stretch>
            <a:fillRect/>
          </a:stretch>
        </p:blipFill>
        <p:spPr>
          <a:xfrm>
            <a:off x="3771425" y="1744225"/>
            <a:ext cx="1480250" cy="1480250"/>
          </a:xfrm>
          <a:prstGeom prst="rect">
            <a:avLst/>
          </a:prstGeom>
          <a:noFill/>
          <a:ln>
            <a:noFill/>
          </a:ln>
        </p:spPr>
      </p:pic>
      <p:sp>
        <p:nvSpPr>
          <p:cNvPr id="115" name="Google Shape;115;p19"/>
          <p:cNvSpPr txBox="1"/>
          <p:nvPr/>
        </p:nvSpPr>
        <p:spPr>
          <a:xfrm>
            <a:off x="5579463" y="1390213"/>
            <a:ext cx="1348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Unsharp masking</a:t>
            </a:r>
            <a:endParaRPr sz="1100">
              <a:latin typeface="Roboto"/>
              <a:ea typeface="Roboto"/>
              <a:cs typeface="Roboto"/>
              <a:sym typeface="Roboto"/>
            </a:endParaRPr>
          </a:p>
        </p:txBody>
      </p:sp>
      <p:pic>
        <p:nvPicPr>
          <p:cNvPr id="116" name="Google Shape;116;p19"/>
          <p:cNvPicPr preferRelativeResize="0"/>
          <p:nvPr/>
        </p:nvPicPr>
        <p:blipFill>
          <a:blip r:embed="rId10">
            <a:alphaModFix amt="84000"/>
          </a:blip>
          <a:stretch>
            <a:fillRect/>
          </a:stretch>
        </p:blipFill>
        <p:spPr>
          <a:xfrm>
            <a:off x="7255475" y="1744225"/>
            <a:ext cx="1480250" cy="1480250"/>
          </a:xfrm>
          <a:prstGeom prst="rect">
            <a:avLst/>
          </a:prstGeom>
          <a:noFill/>
          <a:ln>
            <a:noFill/>
          </a:ln>
        </p:spPr>
      </p:pic>
      <p:pic>
        <p:nvPicPr>
          <p:cNvPr id="117" name="Google Shape;117;p19"/>
          <p:cNvPicPr preferRelativeResize="0"/>
          <p:nvPr/>
        </p:nvPicPr>
        <p:blipFill>
          <a:blip r:embed="rId11">
            <a:alphaModFix/>
          </a:blip>
          <a:stretch>
            <a:fillRect/>
          </a:stretch>
        </p:blipFill>
        <p:spPr>
          <a:xfrm>
            <a:off x="7523850" y="3572573"/>
            <a:ext cx="943500" cy="531792"/>
          </a:xfrm>
          <a:prstGeom prst="rect">
            <a:avLst/>
          </a:prstGeom>
          <a:noFill/>
          <a:ln>
            <a:noFill/>
          </a:ln>
        </p:spPr>
      </p:pic>
      <p:sp>
        <p:nvSpPr>
          <p:cNvPr id="118" name="Google Shape;118;p19"/>
          <p:cNvSpPr txBox="1"/>
          <p:nvPr/>
        </p:nvSpPr>
        <p:spPr>
          <a:xfrm>
            <a:off x="7375013" y="1390213"/>
            <a:ext cx="1348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Edge Detection</a:t>
            </a:r>
            <a:endParaRPr sz="1100">
              <a:latin typeface="Roboto"/>
              <a:ea typeface="Roboto"/>
              <a:cs typeface="Roboto"/>
              <a:sym typeface="Roboto"/>
            </a:endParaRPr>
          </a:p>
        </p:txBody>
      </p:sp>
      <p:sp>
        <p:nvSpPr>
          <p:cNvPr id="119" name="Google Shape;119;p19"/>
          <p:cNvSpPr txBox="1"/>
          <p:nvPr/>
        </p:nvSpPr>
        <p:spPr>
          <a:xfrm>
            <a:off x="451800" y="1744225"/>
            <a:ext cx="1151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Original</a:t>
            </a:r>
            <a:endParaRPr sz="11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Performance Comparisons</a:t>
            </a:r>
            <a:endParaRPr/>
          </a:p>
        </p:txBody>
      </p:sp>
      <p:pic>
        <p:nvPicPr>
          <p:cNvPr id="125" name="Google Shape;125;p20"/>
          <p:cNvPicPr preferRelativeResize="0"/>
          <p:nvPr/>
        </p:nvPicPr>
        <p:blipFill>
          <a:blip r:embed="rId3">
            <a:alphaModFix/>
          </a:blip>
          <a:stretch>
            <a:fillRect/>
          </a:stretch>
        </p:blipFill>
        <p:spPr>
          <a:xfrm>
            <a:off x="4710594" y="1019288"/>
            <a:ext cx="4186519" cy="3104924"/>
          </a:xfrm>
          <a:prstGeom prst="rect">
            <a:avLst/>
          </a:prstGeom>
          <a:noFill/>
          <a:ln>
            <a:noFill/>
          </a:ln>
        </p:spPr>
      </p:pic>
      <p:pic>
        <p:nvPicPr>
          <p:cNvPr id="126" name="Google Shape;126;p20"/>
          <p:cNvPicPr preferRelativeResize="0"/>
          <p:nvPr/>
        </p:nvPicPr>
        <p:blipFill>
          <a:blip r:embed="rId4">
            <a:alphaModFix/>
          </a:blip>
          <a:stretch>
            <a:fillRect/>
          </a:stretch>
        </p:blipFill>
        <p:spPr>
          <a:xfrm>
            <a:off x="125988" y="1019275"/>
            <a:ext cx="4425906" cy="28780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we faced?</a:t>
            </a:r>
            <a:endParaRPr/>
          </a:p>
        </p:txBody>
      </p:sp>
      <p:sp>
        <p:nvSpPr>
          <p:cNvPr id="132" name="Google Shape;132;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Threading via the SCC</a:t>
            </a:r>
            <a:endParaRPr/>
          </a:p>
          <a:p>
            <a:pPr indent="-317500" lvl="1" marL="914400" rtl="0" algn="l">
              <a:spcBef>
                <a:spcPts val="0"/>
              </a:spcBef>
              <a:spcAft>
                <a:spcPts val="0"/>
              </a:spcAft>
              <a:buSzPts val="1400"/>
              <a:buChar char="-"/>
            </a:pPr>
            <a:r>
              <a:rPr lang="en"/>
              <a:t>Hardware limitation?</a:t>
            </a:r>
            <a:endParaRPr/>
          </a:p>
        </p:txBody>
      </p:sp>
      <p:pic>
        <p:nvPicPr>
          <p:cNvPr id="133" name="Google Shape;133;p21"/>
          <p:cNvPicPr preferRelativeResize="0"/>
          <p:nvPr/>
        </p:nvPicPr>
        <p:blipFill>
          <a:blip r:embed="rId3">
            <a:alphaModFix/>
          </a:blip>
          <a:stretch>
            <a:fillRect/>
          </a:stretch>
        </p:blipFill>
        <p:spPr>
          <a:xfrm>
            <a:off x="1504388" y="2571746"/>
            <a:ext cx="6157126" cy="218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