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notesSlides/notesSlide2.xml" Type="http://schemas.openxmlformats.org/officeDocument/2006/relationships/notesSlide"/><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31" Target="notesSlides/notesSlide10.xml" Type="http://schemas.openxmlformats.org/officeDocument/2006/relationships/notesSlide"/><Relationship Id="rId32" Target="notesSlides/notesSlide11.xml" Type="http://schemas.openxmlformats.org/officeDocument/2006/relationships/notesSlide"/><Relationship Id="rId33" Target="notesSlides/notesSlide12.xml" Type="http://schemas.openxmlformats.org/officeDocument/2006/relationships/notesSlide"/><Relationship Id="rId34"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useframi1/Maze-Router.git" TargetMode="External" Type="http://schemas.openxmlformats.org/officeDocument/2006/relationships/hyperlink"/><Relationship Id="rId11" Target="../media/image8.png" Type="http://schemas.openxmlformats.org/officeDocument/2006/relationships/image"/><Relationship Id="rId12" Target="../media/image9.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00302" y="3608109"/>
            <a:ext cx="9144450" cy="1175004"/>
          </a:xfrm>
          <a:prstGeom prst="rect">
            <a:avLst/>
          </a:prstGeom>
        </p:spPr>
        <p:txBody>
          <a:bodyPr anchor="t" rtlCol="false" tIns="0" lIns="0" bIns="0" rIns="0">
            <a:spAutoFit/>
          </a:bodyPr>
          <a:lstStyle/>
          <a:p>
            <a:pPr algn="l">
              <a:lnSpc>
                <a:spcPts val="8178"/>
              </a:lnSpc>
            </a:pPr>
            <a:r>
              <a:rPr lang="en-US" b="true" sz="9400" spc="977">
                <a:solidFill>
                  <a:srgbClr val="252525"/>
                </a:solidFill>
                <a:latin typeface="Arimo Bold"/>
                <a:ea typeface="Arimo Bold"/>
                <a:cs typeface="Arimo Bold"/>
                <a:sym typeface="Arimo Bold"/>
              </a:rPr>
              <a:t>LABYRINTH</a:t>
            </a:r>
          </a:p>
        </p:txBody>
      </p:sp>
      <p:grpSp>
        <p:nvGrpSpPr>
          <p:cNvPr name="Group 5" id="5"/>
          <p:cNvGrpSpPr/>
          <p:nvPr/>
        </p:nvGrpSpPr>
        <p:grpSpPr>
          <a:xfrm rot="0">
            <a:off x="7552905" y="1808423"/>
            <a:ext cx="6452572" cy="4441001"/>
            <a:chOff x="0" y="0"/>
            <a:chExt cx="8603429" cy="5921335"/>
          </a:xfrm>
        </p:grpSpPr>
        <p:grpSp>
          <p:nvGrpSpPr>
            <p:cNvPr name="Group 6" id="6"/>
            <p:cNvGrpSpPr/>
            <p:nvPr/>
          </p:nvGrpSpPr>
          <p:grpSpPr>
            <a:xfrm rot="0">
              <a:off x="5734629" y="4444157"/>
              <a:ext cx="1434400" cy="1464452"/>
              <a:chOff x="0" y="0"/>
              <a:chExt cx="1434400" cy="1464452"/>
            </a:xfrm>
          </p:grpSpPr>
          <p:sp>
            <p:nvSpPr>
              <p:cNvPr name="Freeform 7" id="7"/>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8" id="8"/>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E</a:t>
                </a:r>
              </a:p>
            </p:txBody>
          </p:sp>
        </p:grpSp>
        <p:grpSp>
          <p:nvGrpSpPr>
            <p:cNvPr name="Group 9" id="9"/>
            <p:cNvGrpSpPr/>
            <p:nvPr/>
          </p:nvGrpSpPr>
          <p:grpSpPr>
            <a:xfrm rot="0">
              <a:off x="7169029" y="4444157"/>
              <a:ext cx="1434400" cy="1464452"/>
              <a:chOff x="0" y="0"/>
              <a:chExt cx="1434400" cy="1464452"/>
            </a:xfrm>
          </p:grpSpPr>
          <p:sp>
            <p:nvSpPr>
              <p:cNvPr name="Freeform 10" id="10"/>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1" id="11"/>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R</a:t>
                </a:r>
              </a:p>
            </p:txBody>
          </p:sp>
        </p:grpSp>
        <p:grpSp>
          <p:nvGrpSpPr>
            <p:cNvPr name="Group 12" id="12"/>
            <p:cNvGrpSpPr/>
            <p:nvPr/>
          </p:nvGrpSpPr>
          <p:grpSpPr>
            <a:xfrm rot="0">
              <a:off x="5739522" y="0"/>
              <a:ext cx="1434400" cy="1464452"/>
              <a:chOff x="0" y="0"/>
              <a:chExt cx="1434400" cy="1464452"/>
            </a:xfrm>
          </p:grpSpPr>
          <p:sp>
            <p:nvSpPr>
              <p:cNvPr name="Freeform 13" id="13"/>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4" id="14"/>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M</a:t>
                </a:r>
              </a:p>
            </p:txBody>
          </p:sp>
        </p:grpSp>
        <p:grpSp>
          <p:nvGrpSpPr>
            <p:cNvPr name="Group 15" id="15"/>
            <p:cNvGrpSpPr/>
            <p:nvPr/>
          </p:nvGrpSpPr>
          <p:grpSpPr>
            <a:xfrm rot="0">
              <a:off x="0" y="4444157"/>
              <a:ext cx="1434400" cy="1464452"/>
              <a:chOff x="0" y="0"/>
              <a:chExt cx="1434400" cy="1464452"/>
            </a:xfrm>
          </p:grpSpPr>
          <p:sp>
            <p:nvSpPr>
              <p:cNvPr name="Freeform 16" id="16"/>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7" id="17"/>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R</a:t>
                </a:r>
              </a:p>
            </p:txBody>
          </p:sp>
        </p:grpSp>
        <p:grpSp>
          <p:nvGrpSpPr>
            <p:cNvPr name="Group 18" id="18"/>
            <p:cNvGrpSpPr/>
            <p:nvPr/>
          </p:nvGrpSpPr>
          <p:grpSpPr>
            <a:xfrm rot="0">
              <a:off x="1434400" y="4444157"/>
              <a:ext cx="1434400" cy="1464452"/>
              <a:chOff x="0" y="0"/>
              <a:chExt cx="1434400" cy="1464452"/>
            </a:xfrm>
          </p:grpSpPr>
          <p:sp>
            <p:nvSpPr>
              <p:cNvPr name="Freeform 19" id="19"/>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0" id="20"/>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O</a:t>
                </a:r>
              </a:p>
            </p:txBody>
          </p:sp>
        </p:grpSp>
        <p:grpSp>
          <p:nvGrpSpPr>
            <p:cNvPr name="Group 21" id="21"/>
            <p:cNvGrpSpPr/>
            <p:nvPr/>
          </p:nvGrpSpPr>
          <p:grpSpPr>
            <a:xfrm rot="0">
              <a:off x="4300229" y="4456882"/>
              <a:ext cx="1434400" cy="1464452"/>
              <a:chOff x="0" y="0"/>
              <a:chExt cx="1434400" cy="1464452"/>
            </a:xfrm>
          </p:grpSpPr>
          <p:sp>
            <p:nvSpPr>
              <p:cNvPr name="Freeform 22" id="22"/>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3" id="23"/>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T</a:t>
                </a:r>
              </a:p>
            </p:txBody>
          </p:sp>
        </p:grpSp>
        <p:grpSp>
          <p:nvGrpSpPr>
            <p:cNvPr name="Group 24" id="24"/>
            <p:cNvGrpSpPr/>
            <p:nvPr/>
          </p:nvGrpSpPr>
          <p:grpSpPr>
            <a:xfrm rot="0">
              <a:off x="2868701" y="4444157"/>
              <a:ext cx="1434400" cy="1464452"/>
              <a:chOff x="0" y="0"/>
              <a:chExt cx="1434400" cy="1464452"/>
            </a:xfrm>
          </p:grpSpPr>
          <p:sp>
            <p:nvSpPr>
              <p:cNvPr name="Freeform 25" id="25"/>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6" id="26"/>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U</a:t>
                </a:r>
              </a:p>
            </p:txBody>
          </p:sp>
        </p:grpSp>
        <p:grpSp>
          <p:nvGrpSpPr>
            <p:cNvPr name="Group 27" id="27"/>
            <p:cNvGrpSpPr/>
            <p:nvPr/>
          </p:nvGrpSpPr>
          <p:grpSpPr>
            <a:xfrm rot="0">
              <a:off x="5739522" y="2941605"/>
              <a:ext cx="1434400" cy="1502552"/>
              <a:chOff x="0" y="0"/>
              <a:chExt cx="1434400" cy="1502552"/>
            </a:xfrm>
          </p:grpSpPr>
          <p:sp>
            <p:nvSpPr>
              <p:cNvPr name="Freeform 28" id="28"/>
              <p:cNvSpPr/>
              <p:nvPr/>
            </p:nvSpPr>
            <p:spPr>
              <a:xfrm flipH="false" flipV="false" rot="0">
                <a:off x="0" y="0"/>
                <a:ext cx="1434338" cy="1502570"/>
              </a:xfrm>
              <a:custGeom>
                <a:avLst/>
                <a:gdLst/>
                <a:ahLst/>
                <a:cxnLst/>
                <a:rect r="r" b="b" t="t" l="l"/>
                <a:pathLst>
                  <a:path h="1502570" w="1434338">
                    <a:moveTo>
                      <a:pt x="227203" y="0"/>
                    </a:moveTo>
                    <a:lnTo>
                      <a:pt x="1434338" y="0"/>
                    </a:lnTo>
                    <a:lnTo>
                      <a:pt x="1434338" y="1252143"/>
                    </a:lnTo>
                    <a:cubicBezTo>
                      <a:pt x="1434338" y="1390446"/>
                      <a:pt x="1332611" y="1502570"/>
                      <a:pt x="1207135" y="1502570"/>
                    </a:cubicBezTo>
                    <a:lnTo>
                      <a:pt x="0" y="1502570"/>
                    </a:lnTo>
                    <a:lnTo>
                      <a:pt x="0" y="250429"/>
                    </a:lnTo>
                    <a:cubicBezTo>
                      <a:pt x="0" y="112126"/>
                      <a:pt x="101727" y="0"/>
                      <a:pt x="227203" y="0"/>
                    </a:cubicBezTo>
                    <a:close/>
                  </a:path>
                </a:pathLst>
              </a:custGeom>
              <a:solidFill>
                <a:srgbClr val="000000"/>
              </a:solidFill>
            </p:spPr>
          </p:sp>
          <p:sp>
            <p:nvSpPr>
              <p:cNvPr name="TextBox 29" id="29"/>
              <p:cNvSpPr txBox="true"/>
              <p:nvPr/>
            </p:nvSpPr>
            <p:spPr>
              <a:xfrm>
                <a:off x="0" y="-28575"/>
                <a:ext cx="1434400" cy="15311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Z</a:t>
                </a:r>
              </a:p>
            </p:txBody>
          </p:sp>
        </p:grpSp>
        <p:grpSp>
          <p:nvGrpSpPr>
            <p:cNvPr name="Group 30" id="30"/>
            <p:cNvGrpSpPr/>
            <p:nvPr/>
          </p:nvGrpSpPr>
          <p:grpSpPr>
            <a:xfrm rot="0">
              <a:off x="5739522" y="1477152"/>
              <a:ext cx="1434400" cy="1464452"/>
              <a:chOff x="0" y="0"/>
              <a:chExt cx="1434400" cy="1464452"/>
            </a:xfrm>
          </p:grpSpPr>
          <p:sp>
            <p:nvSpPr>
              <p:cNvPr name="Freeform 31" id="31"/>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32" id="32"/>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A</a:t>
                </a:r>
              </a:p>
            </p:txBody>
          </p:sp>
        </p:grpSp>
      </p:grpSp>
      <p:sp>
        <p:nvSpPr>
          <p:cNvPr name="Freeform 33" id="33"/>
          <p:cNvSpPr/>
          <p:nvPr/>
        </p:nvSpPr>
        <p:spPr>
          <a:xfrm flipH="false" flipV="false" rot="0">
            <a:off x="-19609" y="2076098"/>
            <a:ext cx="1101610" cy="1025343"/>
          </a:xfrm>
          <a:custGeom>
            <a:avLst/>
            <a:gdLst/>
            <a:ahLst/>
            <a:cxnLst/>
            <a:rect r="r" b="b" t="t" l="l"/>
            <a:pathLst>
              <a:path h="1025343" w="1101610">
                <a:moveTo>
                  <a:pt x="0" y="0"/>
                </a:moveTo>
                <a:lnTo>
                  <a:pt x="1101610" y="0"/>
                </a:lnTo>
                <a:lnTo>
                  <a:pt x="1101610" y="1025343"/>
                </a:lnTo>
                <a:lnTo>
                  <a:pt x="0" y="1025343"/>
                </a:lnTo>
                <a:lnTo>
                  <a:pt x="0" y="0"/>
                </a:lnTo>
                <a:close/>
              </a:path>
            </a:pathLst>
          </a:custGeom>
          <a:blipFill>
            <a:blip r:embed="rId6">
              <a:extLst>
                <a:ext uri="{96DAC541-7B7A-43D3-8B79-37D633B846F1}">
                  <asvg:svgBlip xmlns:asvg="http://schemas.microsoft.com/office/drawing/2016/SVG/main" r:embed="rId7"/>
                </a:ext>
              </a:extLst>
            </a:blip>
            <a:stretch>
              <a:fillRect l="-606" t="0" r="0" b="-8089"/>
            </a:stretch>
          </a:blipFill>
        </p:spPr>
      </p:sp>
      <p:sp>
        <p:nvSpPr>
          <p:cNvPr name="Freeform 34" id="34">
            <a:hlinkClick r:id="rId10" tooltip="https://github.com/useframi1/Maze-Router.git"/>
          </p:cNvPr>
          <p:cNvSpPr/>
          <p:nvPr/>
        </p:nvSpPr>
        <p:spPr>
          <a:xfrm flipH="false" flipV="false" rot="0">
            <a:off x="33693" y="2149965"/>
            <a:ext cx="995007" cy="951476"/>
          </a:xfrm>
          <a:custGeom>
            <a:avLst/>
            <a:gdLst/>
            <a:ahLst/>
            <a:cxnLst/>
            <a:rect r="r" b="b" t="t" l="l"/>
            <a:pathLst>
              <a:path h="951476" w="995007">
                <a:moveTo>
                  <a:pt x="0" y="0"/>
                </a:moveTo>
                <a:lnTo>
                  <a:pt x="995007" y="0"/>
                </a:lnTo>
                <a:lnTo>
                  <a:pt x="995007" y="951476"/>
                </a:lnTo>
                <a:lnTo>
                  <a:pt x="0" y="9514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5" id="35"/>
          <p:cNvSpPr txBox="true"/>
          <p:nvPr/>
        </p:nvSpPr>
        <p:spPr>
          <a:xfrm rot="0">
            <a:off x="3300302" y="7350112"/>
            <a:ext cx="4572225" cy="799719"/>
          </a:xfrm>
          <a:prstGeom prst="rect">
            <a:avLst/>
          </a:prstGeom>
        </p:spPr>
        <p:txBody>
          <a:bodyPr anchor="t" rtlCol="false" tIns="0" lIns="0" bIns="0" rIns="0">
            <a:spAutoFit/>
          </a:bodyPr>
          <a:lstStyle/>
          <a:p>
            <a:pPr algn="l">
              <a:lnSpc>
                <a:spcPts val="2957"/>
              </a:lnSpc>
            </a:pPr>
            <a:r>
              <a:rPr lang="en-US" sz="3399" spc="353" b="true">
                <a:solidFill>
                  <a:srgbClr val="252525"/>
                </a:solidFill>
                <a:latin typeface="Arimo Bold"/>
                <a:ea typeface="Arimo Bold"/>
                <a:cs typeface="Arimo Bold"/>
                <a:sym typeface="Arimo Bold"/>
              </a:rPr>
              <a:t>Youssef Elhagg              </a:t>
            </a:r>
          </a:p>
          <a:p>
            <a:pPr algn="l">
              <a:lnSpc>
                <a:spcPts val="2957"/>
              </a:lnSpc>
            </a:pPr>
            <a:r>
              <a:rPr lang="en-US" b="true" sz="3399" spc="353">
                <a:solidFill>
                  <a:srgbClr val="252525"/>
                </a:solidFill>
                <a:latin typeface="Arimo Bold"/>
                <a:ea typeface="Arimo Bold"/>
                <a:cs typeface="Arimo Bold"/>
                <a:sym typeface="Arimo Bold"/>
              </a:rPr>
              <a:t>Nour Kasaby                 </a:t>
            </a:r>
          </a:p>
        </p:txBody>
      </p:sp>
      <p:sp>
        <p:nvSpPr>
          <p:cNvPr name="TextBox 36" id="36"/>
          <p:cNvSpPr txBox="true"/>
          <p:nvPr/>
        </p:nvSpPr>
        <p:spPr>
          <a:xfrm rot="0">
            <a:off x="8726364" y="7350112"/>
            <a:ext cx="5279113" cy="799719"/>
          </a:xfrm>
          <a:prstGeom prst="rect">
            <a:avLst/>
          </a:prstGeom>
        </p:spPr>
        <p:txBody>
          <a:bodyPr anchor="t" rtlCol="false" tIns="0" lIns="0" bIns="0" rIns="0">
            <a:spAutoFit/>
          </a:bodyPr>
          <a:lstStyle/>
          <a:p>
            <a:pPr algn="l">
              <a:lnSpc>
                <a:spcPts val="2957"/>
              </a:lnSpc>
            </a:pPr>
            <a:r>
              <a:rPr lang="en-US" b="true" sz="3399" spc="353">
                <a:solidFill>
                  <a:srgbClr val="252525"/>
                </a:solidFill>
                <a:latin typeface="Arimo Bold"/>
                <a:ea typeface="Arimo Bold"/>
                <a:cs typeface="Arimo Bold"/>
                <a:sym typeface="Arimo Bold"/>
              </a:rPr>
              <a:t>Nadine Safwat</a:t>
            </a:r>
          </a:p>
          <a:p>
            <a:pPr algn="l">
              <a:lnSpc>
                <a:spcPts val="2957"/>
              </a:lnSpc>
            </a:pPr>
            <a:r>
              <a:rPr lang="en-US" b="true" sz="3399" spc="353">
                <a:solidFill>
                  <a:srgbClr val="252525"/>
                </a:solidFill>
                <a:latin typeface="Arimo Bold"/>
                <a:ea typeface="Arimo Bold"/>
                <a:cs typeface="Arimo Bold"/>
                <a:sym typeface="Arimo Bold"/>
              </a:rPr>
              <a:t>Mariam ElGhobary </a:t>
            </a:r>
          </a:p>
        </p:txBody>
      </p:sp>
      <p:sp>
        <p:nvSpPr>
          <p:cNvPr name="Freeform 37" id="37"/>
          <p:cNvSpPr/>
          <p:nvPr/>
        </p:nvSpPr>
        <p:spPr>
          <a:xfrm flipH="false" flipV="false" rot="0">
            <a:off x="13976902" y="1028700"/>
            <a:ext cx="1101610" cy="1025343"/>
          </a:xfrm>
          <a:custGeom>
            <a:avLst/>
            <a:gdLst/>
            <a:ahLst/>
            <a:cxnLst/>
            <a:rect r="r" b="b" t="t" l="l"/>
            <a:pathLst>
              <a:path h="1025343" w="1101610">
                <a:moveTo>
                  <a:pt x="0" y="0"/>
                </a:moveTo>
                <a:lnTo>
                  <a:pt x="1101610" y="0"/>
                </a:lnTo>
                <a:lnTo>
                  <a:pt x="1101610" y="1025343"/>
                </a:lnTo>
                <a:lnTo>
                  <a:pt x="0" y="1025343"/>
                </a:lnTo>
                <a:lnTo>
                  <a:pt x="0" y="0"/>
                </a:lnTo>
                <a:close/>
              </a:path>
            </a:pathLst>
          </a:custGeom>
          <a:blipFill>
            <a:blip r:embed="rId6">
              <a:extLst>
                <a:ext uri="{96DAC541-7B7A-43D3-8B79-37D633B846F1}">
                  <asvg:svgBlip xmlns:asvg="http://schemas.microsoft.com/office/drawing/2016/SVG/main" r:embed="rId7"/>
                </a:ext>
              </a:extLst>
            </a:blip>
            <a:stretch>
              <a:fillRect l="-606" t="0" r="0" b="-8089"/>
            </a:stretch>
          </a:blipFill>
        </p:spPr>
      </p:sp>
      <p:sp>
        <p:nvSpPr>
          <p:cNvPr name="Freeform 38" id="38"/>
          <p:cNvSpPr/>
          <p:nvPr/>
        </p:nvSpPr>
        <p:spPr>
          <a:xfrm flipH="false" flipV="false" rot="0">
            <a:off x="15049937" y="9258300"/>
            <a:ext cx="1101610" cy="1025343"/>
          </a:xfrm>
          <a:custGeom>
            <a:avLst/>
            <a:gdLst/>
            <a:ahLst/>
            <a:cxnLst/>
            <a:rect r="r" b="b" t="t" l="l"/>
            <a:pathLst>
              <a:path h="1025343" w="1101610">
                <a:moveTo>
                  <a:pt x="0" y="0"/>
                </a:moveTo>
                <a:lnTo>
                  <a:pt x="1101610" y="0"/>
                </a:lnTo>
                <a:lnTo>
                  <a:pt x="1101610" y="1025343"/>
                </a:lnTo>
                <a:lnTo>
                  <a:pt x="0" y="1025343"/>
                </a:lnTo>
                <a:lnTo>
                  <a:pt x="0" y="0"/>
                </a:lnTo>
                <a:close/>
              </a:path>
            </a:pathLst>
          </a:custGeom>
          <a:blipFill>
            <a:blip r:embed="rId6">
              <a:extLst>
                <a:ext uri="{96DAC541-7B7A-43D3-8B79-37D633B846F1}">
                  <asvg:svgBlip xmlns:asvg="http://schemas.microsoft.com/office/drawing/2016/SVG/main" r:embed="rId7"/>
                </a:ext>
              </a:extLst>
            </a:blip>
            <a:stretch>
              <a:fillRect l="-606" t="0" r="0" b="-8089"/>
            </a:stretch>
          </a:blipFill>
        </p:spPr>
      </p:sp>
      <p:sp>
        <p:nvSpPr>
          <p:cNvPr name="Freeform 39" id="39"/>
          <p:cNvSpPr/>
          <p:nvPr/>
        </p:nvSpPr>
        <p:spPr>
          <a:xfrm flipH="false" flipV="false" rot="0">
            <a:off x="1082001" y="8232957"/>
            <a:ext cx="1101610" cy="1025343"/>
          </a:xfrm>
          <a:custGeom>
            <a:avLst/>
            <a:gdLst/>
            <a:ahLst/>
            <a:cxnLst/>
            <a:rect r="r" b="b" t="t" l="l"/>
            <a:pathLst>
              <a:path h="1025343" w="1101610">
                <a:moveTo>
                  <a:pt x="0" y="0"/>
                </a:moveTo>
                <a:lnTo>
                  <a:pt x="1101611" y="0"/>
                </a:lnTo>
                <a:lnTo>
                  <a:pt x="1101611" y="1025343"/>
                </a:lnTo>
                <a:lnTo>
                  <a:pt x="0" y="1025343"/>
                </a:lnTo>
                <a:lnTo>
                  <a:pt x="0" y="0"/>
                </a:lnTo>
                <a:close/>
              </a:path>
            </a:pathLst>
          </a:custGeom>
          <a:blipFill>
            <a:blip r:embed="rId6">
              <a:extLst>
                <a:ext uri="{96DAC541-7B7A-43D3-8B79-37D633B846F1}">
                  <asvg:svgBlip xmlns:asvg="http://schemas.microsoft.com/office/drawing/2016/SVG/main" r:embed="rId7"/>
                </a:ext>
              </a:extLst>
            </a:blip>
            <a:stretch>
              <a:fillRect l="-606" t="0" r="0" b="-8089"/>
            </a:stretch>
          </a:blipFill>
        </p:spPr>
      </p:sp>
      <p:sp>
        <p:nvSpPr>
          <p:cNvPr name="Freeform 40" id="40"/>
          <p:cNvSpPr/>
          <p:nvPr/>
        </p:nvSpPr>
        <p:spPr>
          <a:xfrm flipH="false" flipV="false" rot="0">
            <a:off x="1082001" y="3101441"/>
            <a:ext cx="1101610" cy="1025343"/>
          </a:xfrm>
          <a:custGeom>
            <a:avLst/>
            <a:gdLst/>
            <a:ahLst/>
            <a:cxnLst/>
            <a:rect r="r" b="b" t="t" l="l"/>
            <a:pathLst>
              <a:path h="1025343" w="1101610">
                <a:moveTo>
                  <a:pt x="0" y="0"/>
                </a:moveTo>
                <a:lnTo>
                  <a:pt x="1101611" y="0"/>
                </a:lnTo>
                <a:lnTo>
                  <a:pt x="1101611" y="1025343"/>
                </a:lnTo>
                <a:lnTo>
                  <a:pt x="0" y="1025343"/>
                </a:lnTo>
                <a:lnTo>
                  <a:pt x="0" y="0"/>
                </a:lnTo>
                <a:close/>
              </a:path>
            </a:pathLst>
          </a:custGeom>
          <a:blipFill>
            <a:blip r:embed="rId11">
              <a:extLst>
                <a:ext uri="{96DAC541-7B7A-43D3-8B79-37D633B846F1}">
                  <asvg:svgBlip xmlns:asvg="http://schemas.microsoft.com/office/drawing/2016/SVG/main" r:embed="rId12"/>
                </a:ext>
              </a:extLst>
            </a:blip>
            <a:stretch>
              <a:fillRect l="-606" t="0" r="0" b="-8089"/>
            </a:stretch>
          </a:blipFill>
        </p:spPr>
      </p:sp>
      <p:sp>
        <p:nvSpPr>
          <p:cNvPr name="Freeform 41" id="41"/>
          <p:cNvSpPr/>
          <p:nvPr/>
        </p:nvSpPr>
        <p:spPr>
          <a:xfrm flipH="false" flipV="false" rot="0">
            <a:off x="15049937" y="2054043"/>
            <a:ext cx="1101610" cy="1025343"/>
          </a:xfrm>
          <a:custGeom>
            <a:avLst/>
            <a:gdLst/>
            <a:ahLst/>
            <a:cxnLst/>
            <a:rect r="r" b="b" t="t" l="l"/>
            <a:pathLst>
              <a:path h="1025343" w="1101610">
                <a:moveTo>
                  <a:pt x="0" y="0"/>
                </a:moveTo>
                <a:lnTo>
                  <a:pt x="1101610" y="0"/>
                </a:lnTo>
                <a:lnTo>
                  <a:pt x="1101610" y="1025344"/>
                </a:lnTo>
                <a:lnTo>
                  <a:pt x="0" y="1025344"/>
                </a:lnTo>
                <a:lnTo>
                  <a:pt x="0" y="0"/>
                </a:lnTo>
                <a:close/>
              </a:path>
            </a:pathLst>
          </a:custGeom>
          <a:blipFill>
            <a:blip r:embed="rId11">
              <a:extLst>
                <a:ext uri="{96DAC541-7B7A-43D3-8B79-37D633B846F1}">
                  <asvg:svgBlip xmlns:asvg="http://schemas.microsoft.com/office/drawing/2016/SVG/main" r:embed="rId12"/>
                </a:ext>
              </a:extLst>
            </a:blip>
            <a:stretch>
              <a:fillRect l="-606" t="0" r="0" b="-8089"/>
            </a:stretch>
          </a:blipFill>
        </p:spPr>
      </p:sp>
      <p:sp>
        <p:nvSpPr>
          <p:cNvPr name="Freeform 42" id="42"/>
          <p:cNvSpPr/>
          <p:nvPr/>
        </p:nvSpPr>
        <p:spPr>
          <a:xfrm flipH="false" flipV="false" rot="0">
            <a:off x="13948327" y="8232957"/>
            <a:ext cx="1101610" cy="1025343"/>
          </a:xfrm>
          <a:custGeom>
            <a:avLst/>
            <a:gdLst/>
            <a:ahLst/>
            <a:cxnLst/>
            <a:rect r="r" b="b" t="t" l="l"/>
            <a:pathLst>
              <a:path h="1025343" w="1101610">
                <a:moveTo>
                  <a:pt x="0" y="0"/>
                </a:moveTo>
                <a:lnTo>
                  <a:pt x="1101610" y="0"/>
                </a:lnTo>
                <a:lnTo>
                  <a:pt x="1101610" y="1025343"/>
                </a:lnTo>
                <a:lnTo>
                  <a:pt x="0" y="1025343"/>
                </a:lnTo>
                <a:lnTo>
                  <a:pt x="0" y="0"/>
                </a:lnTo>
                <a:close/>
              </a:path>
            </a:pathLst>
          </a:custGeom>
          <a:blipFill>
            <a:blip r:embed="rId11">
              <a:extLst>
                <a:ext uri="{96DAC541-7B7A-43D3-8B79-37D633B846F1}">
                  <asvg:svgBlip xmlns:asvg="http://schemas.microsoft.com/office/drawing/2016/SVG/main" r:embed="rId12"/>
                </a:ext>
              </a:extLst>
            </a:blip>
            <a:stretch>
              <a:fillRect l="-606" t="0" r="0" b="-8089"/>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47368"/>
            <a:ext cx="11683930" cy="4705591"/>
            <a:chOff x="0" y="0"/>
            <a:chExt cx="15578574" cy="6274122"/>
          </a:xfrm>
        </p:grpSpPr>
        <p:sp>
          <p:nvSpPr>
            <p:cNvPr name="Freeform 5" id="5"/>
            <p:cNvSpPr/>
            <p:nvPr/>
          </p:nvSpPr>
          <p:spPr>
            <a:xfrm flipH="false" flipV="false" rot="0">
              <a:off x="0" y="0"/>
              <a:ext cx="15578586" cy="6274140"/>
            </a:xfrm>
            <a:custGeom>
              <a:avLst/>
              <a:gdLst/>
              <a:ahLst/>
              <a:cxnLst/>
              <a:rect r="r" b="b" t="t" l="l"/>
              <a:pathLst>
                <a:path h="6274140" w="15578586">
                  <a:moveTo>
                    <a:pt x="0" y="0"/>
                  </a:moveTo>
                  <a:lnTo>
                    <a:pt x="15578586" y="0"/>
                  </a:lnTo>
                  <a:lnTo>
                    <a:pt x="15578586" y="6274140"/>
                  </a:lnTo>
                  <a:lnTo>
                    <a:pt x="0" y="6274140"/>
                  </a:lnTo>
                  <a:close/>
                </a:path>
              </a:pathLst>
            </a:custGeom>
            <a:solidFill>
              <a:srgbClr val="778899"/>
            </a:solidFill>
          </p:spPr>
        </p:sp>
        <p:sp>
          <p:nvSpPr>
            <p:cNvPr name="TextBox 6" id="6"/>
            <p:cNvSpPr txBox="true"/>
            <p:nvPr/>
          </p:nvSpPr>
          <p:spPr>
            <a:xfrm>
              <a:off x="0" y="-28575"/>
              <a:ext cx="15578574" cy="6302697"/>
            </a:xfrm>
            <a:prstGeom prst="rect">
              <a:avLst/>
            </a:prstGeom>
          </p:spPr>
          <p:txBody>
            <a:bodyPr anchor="ctr" rtlCol="false" tIns="50800" lIns="50800" bIns="50800" rIns="50800"/>
            <a:lstStyle/>
            <a:p>
              <a:pPr algn="l" marL="712468" indent="-356234" lvl="1">
                <a:lnSpc>
                  <a:spcPts val="3959"/>
                </a:lnSpc>
                <a:buFont typeface="Arial"/>
                <a:buChar char="•"/>
              </a:pPr>
              <a:r>
                <a:rPr lang="en-US" b="true" sz="3299">
                  <a:solidFill>
                    <a:srgbClr val="000000"/>
                  </a:solidFill>
                  <a:latin typeface="Arimo Bold"/>
                  <a:ea typeface="Arimo Bold"/>
                  <a:cs typeface="Arimo Bold"/>
                  <a:sym typeface="Arimo Bold"/>
                </a:rPr>
                <a:t>We leveraged the power of NextJS to develop a beautiful visualization tool “Labyrinth”. </a:t>
              </a:r>
            </a:p>
            <a:p>
              <a:pPr algn="l" marL="712468" indent="-356234" lvl="1">
                <a:lnSpc>
                  <a:spcPts val="3959"/>
                </a:lnSpc>
                <a:buFont typeface="Arial"/>
                <a:buChar char="•"/>
              </a:pPr>
              <a:r>
                <a:rPr lang="en-US" b="true" sz="3299">
                  <a:solidFill>
                    <a:srgbClr val="000000"/>
                  </a:solidFill>
                  <a:latin typeface="Arimo Bold"/>
                  <a:ea typeface="Arimo Bold"/>
                  <a:cs typeface="Arimo Bold"/>
                  <a:sym typeface="Arimo Bold"/>
                </a:rPr>
                <a:t>We utilized other libraries such as TailwindCSS and DaisyUI to style the app to our needs.</a:t>
              </a:r>
            </a:p>
            <a:p>
              <a:pPr algn="l" marL="712468" indent="-356234" lvl="1">
                <a:lnSpc>
                  <a:spcPts val="3959"/>
                </a:lnSpc>
                <a:buFont typeface="Arial"/>
                <a:buChar char="•"/>
              </a:pPr>
              <a:r>
                <a:rPr lang="en-US" b="true" sz="3299">
                  <a:solidFill>
                    <a:srgbClr val="000000"/>
                  </a:solidFill>
                  <a:latin typeface="Arimo Bold"/>
                  <a:ea typeface="Arimo Bold"/>
                  <a:cs typeface="Arimo Bold"/>
                  <a:sym typeface="Arimo Bold"/>
                </a:rPr>
                <a:t>Labyrinth allows you to visualize the routes for both Metal Layers, for all nets, each having multiple targets.</a:t>
              </a:r>
            </a:p>
            <a:p>
              <a:pPr algn="l" marL="712468" indent="-356234" lvl="1">
                <a:lnSpc>
                  <a:spcPts val="3959"/>
                </a:lnSpc>
                <a:buFont typeface="Arial"/>
                <a:buChar char="•"/>
              </a:pPr>
              <a:r>
                <a:rPr lang="en-US" b="true" sz="3299">
                  <a:solidFill>
                    <a:srgbClr val="000000"/>
                  </a:solidFill>
                  <a:latin typeface="Arimo Bold"/>
                  <a:ea typeface="Arimo Bold"/>
                  <a:cs typeface="Arimo Bold"/>
                  <a:sym typeface="Arimo Bold"/>
                </a:rPr>
                <a:t>It allows you to select which nets you would like to display.</a:t>
              </a:r>
            </a:p>
          </p:txBody>
        </p:sp>
      </p:grpSp>
      <p:sp>
        <p:nvSpPr>
          <p:cNvPr name="TextBox 7" id="7"/>
          <p:cNvSpPr txBox="true"/>
          <p:nvPr/>
        </p:nvSpPr>
        <p:spPr>
          <a:xfrm rot="0">
            <a:off x="3072160" y="458824"/>
            <a:ext cx="1211749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Visualization</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47368"/>
            <a:ext cx="11683930" cy="5200891"/>
            <a:chOff x="0" y="0"/>
            <a:chExt cx="15578574" cy="6934522"/>
          </a:xfrm>
        </p:grpSpPr>
        <p:sp>
          <p:nvSpPr>
            <p:cNvPr name="Freeform 5" id="5"/>
            <p:cNvSpPr/>
            <p:nvPr/>
          </p:nvSpPr>
          <p:spPr>
            <a:xfrm flipH="false" flipV="false" rot="0">
              <a:off x="0" y="0"/>
              <a:ext cx="15578586" cy="6934540"/>
            </a:xfrm>
            <a:custGeom>
              <a:avLst/>
              <a:gdLst/>
              <a:ahLst/>
              <a:cxnLst/>
              <a:rect r="r" b="b" t="t" l="l"/>
              <a:pathLst>
                <a:path h="6934540" w="15578586">
                  <a:moveTo>
                    <a:pt x="0" y="0"/>
                  </a:moveTo>
                  <a:lnTo>
                    <a:pt x="15578586" y="0"/>
                  </a:lnTo>
                  <a:lnTo>
                    <a:pt x="15578586" y="6934540"/>
                  </a:lnTo>
                  <a:lnTo>
                    <a:pt x="0" y="6934540"/>
                  </a:lnTo>
                  <a:close/>
                </a:path>
              </a:pathLst>
            </a:custGeom>
            <a:solidFill>
              <a:srgbClr val="778899"/>
            </a:solidFill>
          </p:spPr>
        </p:sp>
        <p:sp>
          <p:nvSpPr>
            <p:cNvPr name="TextBox 6" id="6"/>
            <p:cNvSpPr txBox="true"/>
            <p:nvPr/>
          </p:nvSpPr>
          <p:spPr>
            <a:xfrm>
              <a:off x="0" y="-28575"/>
              <a:ext cx="15578574" cy="6963097"/>
            </a:xfrm>
            <a:prstGeom prst="rect">
              <a:avLst/>
            </a:prstGeom>
          </p:spPr>
          <p:txBody>
            <a:bodyPr anchor="ctr" rtlCol="false" tIns="50800" lIns="50800" bIns="50800" rIns="50800"/>
            <a:lstStyle/>
            <a:p>
              <a:pPr algn="ctr">
                <a:lnSpc>
                  <a:spcPts val="3959"/>
                </a:lnSpc>
              </a:pPr>
              <a:r>
                <a:rPr lang="en-US" sz="3299" b="true">
                  <a:solidFill>
                    <a:srgbClr val="000000"/>
                  </a:solidFill>
                  <a:latin typeface="Arimo Bold"/>
                  <a:ea typeface="Arimo Bold"/>
                  <a:cs typeface="Arimo Bold"/>
                  <a:sym typeface="Arimo Bold"/>
                </a:rPr>
                <a:t>We tested our router using 8 test cases that cover different cases that may arise and validated the output manually.</a:t>
              </a:r>
            </a:p>
            <a:p>
              <a:pPr algn="ctr">
                <a:lnSpc>
                  <a:spcPts val="3959"/>
                </a:lnSpc>
              </a:pPr>
            </a:p>
            <a:p>
              <a:pPr algn="l">
                <a:lnSpc>
                  <a:spcPts val="3959"/>
                </a:lnSpc>
              </a:pPr>
              <a:r>
                <a:rPr lang="en-US" sz="3299" b="true">
                  <a:solidFill>
                    <a:srgbClr val="000000"/>
                  </a:solidFill>
                  <a:latin typeface="Arimo Bold"/>
                  <a:ea typeface="Arimo Bold"/>
                  <a:cs typeface="Arimo Bold"/>
                  <a:sym typeface="Arimo Bold"/>
                </a:rPr>
                <a:t>Test 1: 1 net with 1 target in the same layer</a:t>
              </a:r>
            </a:p>
            <a:p>
              <a:pPr algn="l">
                <a:lnSpc>
                  <a:spcPts val="3959"/>
                </a:lnSpc>
              </a:pPr>
              <a:r>
                <a:rPr lang="en-US" sz="3299" b="true">
                  <a:solidFill>
                    <a:srgbClr val="000000"/>
                  </a:solidFill>
                  <a:latin typeface="Arimo Bold"/>
                  <a:ea typeface="Arimo Bold"/>
                  <a:cs typeface="Arimo Bold"/>
                  <a:sym typeface="Arimo Bold"/>
                </a:rPr>
                <a:t>Test 2: 1 net with 1 target but the obstacles block the source from reaching the target</a:t>
              </a:r>
            </a:p>
            <a:p>
              <a:pPr algn="l">
                <a:lnSpc>
                  <a:spcPts val="3959"/>
                </a:lnSpc>
              </a:pPr>
              <a:r>
                <a:rPr lang="en-US" sz="3299" b="true">
                  <a:solidFill>
                    <a:srgbClr val="000000"/>
                  </a:solidFill>
                  <a:latin typeface="Arimo Bold"/>
                  <a:ea typeface="Arimo Bold"/>
                  <a:cs typeface="Arimo Bold"/>
                  <a:sym typeface="Arimo Bold"/>
                </a:rPr>
                <a:t>Test 3: 1 net, 2 targets on different metal layers (bend penalty higher than via)</a:t>
              </a:r>
            </a:p>
            <a:p>
              <a:pPr algn="l">
                <a:lnSpc>
                  <a:spcPts val="3959"/>
                </a:lnSpc>
              </a:pPr>
              <a:r>
                <a:rPr lang="en-US" sz="3299" b="true">
                  <a:solidFill>
                    <a:srgbClr val="000000"/>
                  </a:solidFill>
                  <a:latin typeface="Arimo Bold"/>
                  <a:ea typeface="Arimo Bold"/>
                  <a:cs typeface="Arimo Bold"/>
                  <a:sym typeface="Arimo Bold"/>
                </a:rPr>
                <a:t>Test 4: multiple nets, multiple targets</a:t>
              </a:r>
            </a:p>
          </p:txBody>
        </p:sp>
      </p:grpSp>
      <p:sp>
        <p:nvSpPr>
          <p:cNvPr name="TextBox 7" id="7"/>
          <p:cNvSpPr txBox="true"/>
          <p:nvPr/>
        </p:nvSpPr>
        <p:spPr>
          <a:xfrm rot="0">
            <a:off x="3072160" y="458824"/>
            <a:ext cx="1211749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Testing</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1905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47368"/>
            <a:ext cx="11683930" cy="3972902"/>
            <a:chOff x="0" y="0"/>
            <a:chExt cx="15578574" cy="5297203"/>
          </a:xfrm>
        </p:grpSpPr>
        <p:sp>
          <p:nvSpPr>
            <p:cNvPr name="Freeform 5" id="5"/>
            <p:cNvSpPr/>
            <p:nvPr/>
          </p:nvSpPr>
          <p:spPr>
            <a:xfrm flipH="false" flipV="false" rot="0">
              <a:off x="0" y="0"/>
              <a:ext cx="15578586" cy="5297221"/>
            </a:xfrm>
            <a:custGeom>
              <a:avLst/>
              <a:gdLst/>
              <a:ahLst/>
              <a:cxnLst/>
              <a:rect r="r" b="b" t="t" l="l"/>
              <a:pathLst>
                <a:path h="5297221" w="15578586">
                  <a:moveTo>
                    <a:pt x="0" y="0"/>
                  </a:moveTo>
                  <a:lnTo>
                    <a:pt x="15578586" y="0"/>
                  </a:lnTo>
                  <a:lnTo>
                    <a:pt x="15578586" y="5297221"/>
                  </a:lnTo>
                  <a:lnTo>
                    <a:pt x="0" y="5297221"/>
                  </a:lnTo>
                  <a:close/>
                </a:path>
              </a:pathLst>
            </a:custGeom>
            <a:solidFill>
              <a:srgbClr val="778899"/>
            </a:solidFill>
          </p:spPr>
        </p:sp>
        <p:sp>
          <p:nvSpPr>
            <p:cNvPr name="TextBox 6" id="6"/>
            <p:cNvSpPr txBox="true"/>
            <p:nvPr/>
          </p:nvSpPr>
          <p:spPr>
            <a:xfrm>
              <a:off x="0" y="-28575"/>
              <a:ext cx="15578574" cy="5325778"/>
            </a:xfrm>
            <a:prstGeom prst="rect">
              <a:avLst/>
            </a:prstGeom>
          </p:spPr>
          <p:txBody>
            <a:bodyPr anchor="ctr" rtlCol="false" tIns="50800" lIns="50800" bIns="50800" rIns="50800"/>
            <a:lstStyle/>
            <a:p>
              <a:pPr algn="ctr">
                <a:lnSpc>
                  <a:spcPts val="3959"/>
                </a:lnSpc>
              </a:pPr>
              <a:r>
                <a:rPr lang="en-US" sz="3299" b="true">
                  <a:solidFill>
                    <a:srgbClr val="000000"/>
                  </a:solidFill>
                  <a:latin typeface="Arimo Bold"/>
                  <a:ea typeface="Arimo Bold"/>
                  <a:cs typeface="Arimo Bold"/>
                  <a:sym typeface="Arimo Bold"/>
                </a:rPr>
                <a:t>The following tests were done for milestone 2 specifically mainly to test the bonus (Manhattan distance sorting)</a:t>
              </a:r>
            </a:p>
            <a:p>
              <a:pPr algn="ctr">
                <a:lnSpc>
                  <a:spcPts val="3959"/>
                </a:lnSpc>
              </a:pPr>
            </a:p>
            <a:p>
              <a:pPr algn="l">
                <a:lnSpc>
                  <a:spcPts val="3959"/>
                </a:lnSpc>
              </a:pPr>
              <a:r>
                <a:rPr lang="en-US" sz="3299" b="true">
                  <a:solidFill>
                    <a:srgbClr val="000000"/>
                  </a:solidFill>
                  <a:latin typeface="Arimo Bold"/>
                  <a:ea typeface="Arimo Bold"/>
                  <a:cs typeface="Arimo Bold"/>
                  <a:sym typeface="Arimo Bold"/>
                </a:rPr>
                <a:t>Test 5: multiple nets, one target </a:t>
              </a:r>
            </a:p>
            <a:p>
              <a:pPr algn="l">
                <a:lnSpc>
                  <a:spcPts val="3959"/>
                </a:lnSpc>
              </a:pPr>
              <a:r>
                <a:rPr lang="en-US" sz="3299" b="true">
                  <a:solidFill>
                    <a:srgbClr val="000000"/>
                  </a:solidFill>
                  <a:latin typeface="Arimo Bold"/>
                  <a:ea typeface="Arimo Bold"/>
                  <a:cs typeface="Arimo Bold"/>
                  <a:sym typeface="Arimo Bold"/>
                </a:rPr>
                <a:t>Test 6: Bend penalty is much higher than via penalty</a:t>
              </a:r>
            </a:p>
            <a:p>
              <a:pPr algn="l">
                <a:lnSpc>
                  <a:spcPts val="3959"/>
                </a:lnSpc>
              </a:pPr>
              <a:r>
                <a:rPr lang="en-US" sz="3299" b="true">
                  <a:solidFill>
                    <a:srgbClr val="000000"/>
                  </a:solidFill>
                  <a:latin typeface="Arimo Bold"/>
                  <a:ea typeface="Arimo Bold"/>
                  <a:cs typeface="Arimo Bold"/>
                  <a:sym typeface="Arimo Bold"/>
                </a:rPr>
                <a:t>Test7: Source cannot ever reach the target</a:t>
              </a:r>
            </a:p>
            <a:p>
              <a:pPr algn="l">
                <a:lnSpc>
                  <a:spcPts val="3959"/>
                </a:lnSpc>
              </a:pPr>
              <a:r>
                <a:rPr lang="en-US" sz="3299" b="true">
                  <a:solidFill>
                    <a:srgbClr val="000000"/>
                  </a:solidFill>
                  <a:latin typeface="Arimo Bold"/>
                  <a:ea typeface="Arimo Bold"/>
                  <a:cs typeface="Arimo Bold"/>
                  <a:sym typeface="Arimo Bold"/>
                </a:rPr>
                <a:t>Test 8: multiple nets, multiple targets </a:t>
              </a:r>
            </a:p>
          </p:txBody>
        </p:sp>
      </p:grpSp>
      <p:sp>
        <p:nvSpPr>
          <p:cNvPr name="TextBox 7" id="7"/>
          <p:cNvSpPr txBox="true"/>
          <p:nvPr/>
        </p:nvSpPr>
        <p:spPr>
          <a:xfrm rot="0">
            <a:off x="3072160" y="458824"/>
            <a:ext cx="1211749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Testing</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9048"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5"/>
            <a:stretch>
              <a:fillRect l="0" t="0" r="-3124" b="0"/>
            </a:stretch>
          </a:blipFill>
        </p:spPr>
      </p:sp>
      <p:grpSp>
        <p:nvGrpSpPr>
          <p:cNvPr name="Group 4" id="4"/>
          <p:cNvGrpSpPr/>
          <p:nvPr/>
        </p:nvGrpSpPr>
        <p:grpSpPr>
          <a:xfrm rot="0">
            <a:off x="3250323" y="3000691"/>
            <a:ext cx="1075800" cy="1098339"/>
            <a:chOff x="0" y="0"/>
            <a:chExt cx="1434400" cy="1464452"/>
          </a:xfrm>
        </p:grpSpPr>
        <p:sp>
          <p:nvSpPr>
            <p:cNvPr name="Freeform 5" id="5"/>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6" id="6"/>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T</a:t>
              </a:r>
            </a:p>
          </p:txBody>
        </p:sp>
      </p:grpSp>
      <p:grpSp>
        <p:nvGrpSpPr>
          <p:cNvPr name="Group 7" id="7"/>
          <p:cNvGrpSpPr/>
          <p:nvPr/>
        </p:nvGrpSpPr>
        <p:grpSpPr>
          <a:xfrm rot="0">
            <a:off x="4326123" y="3000691"/>
            <a:ext cx="1075800" cy="1098339"/>
            <a:chOff x="0" y="0"/>
            <a:chExt cx="1434400" cy="1464452"/>
          </a:xfrm>
        </p:grpSpPr>
        <p:sp>
          <p:nvSpPr>
            <p:cNvPr name="Freeform 8" id="8"/>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9" id="9"/>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H</a:t>
              </a:r>
            </a:p>
          </p:txBody>
        </p:sp>
      </p:grpSp>
      <p:grpSp>
        <p:nvGrpSpPr>
          <p:cNvPr name="Group 10" id="10"/>
          <p:cNvGrpSpPr/>
          <p:nvPr/>
        </p:nvGrpSpPr>
        <p:grpSpPr>
          <a:xfrm rot="0">
            <a:off x="5401923" y="3000691"/>
            <a:ext cx="1075800" cy="1098339"/>
            <a:chOff x="0" y="0"/>
            <a:chExt cx="1434400" cy="1464452"/>
          </a:xfrm>
        </p:grpSpPr>
        <p:sp>
          <p:nvSpPr>
            <p:cNvPr name="Freeform 11" id="11"/>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2" id="12"/>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A</a:t>
              </a:r>
            </a:p>
          </p:txBody>
        </p:sp>
      </p:grpSp>
      <p:grpSp>
        <p:nvGrpSpPr>
          <p:cNvPr name="Group 13" id="13"/>
          <p:cNvGrpSpPr/>
          <p:nvPr/>
        </p:nvGrpSpPr>
        <p:grpSpPr>
          <a:xfrm rot="0">
            <a:off x="6477723" y="3000691"/>
            <a:ext cx="1075800" cy="1098339"/>
            <a:chOff x="0" y="0"/>
            <a:chExt cx="1434400" cy="1464452"/>
          </a:xfrm>
        </p:grpSpPr>
        <p:sp>
          <p:nvSpPr>
            <p:cNvPr name="Freeform 14" id="14"/>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5" id="15"/>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N</a:t>
              </a:r>
            </a:p>
          </p:txBody>
        </p:sp>
      </p:grpSp>
      <p:grpSp>
        <p:nvGrpSpPr>
          <p:cNvPr name="Group 16" id="16"/>
          <p:cNvGrpSpPr/>
          <p:nvPr/>
        </p:nvGrpSpPr>
        <p:grpSpPr>
          <a:xfrm rot="0">
            <a:off x="7553523" y="3000691"/>
            <a:ext cx="1075800" cy="1098339"/>
            <a:chOff x="0" y="0"/>
            <a:chExt cx="1434400" cy="1464452"/>
          </a:xfrm>
        </p:grpSpPr>
        <p:sp>
          <p:nvSpPr>
            <p:cNvPr name="Freeform 17" id="17"/>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18" id="18"/>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K</a:t>
              </a:r>
            </a:p>
          </p:txBody>
        </p:sp>
      </p:grpSp>
      <p:grpSp>
        <p:nvGrpSpPr>
          <p:cNvPr name="Group 19" id="19"/>
          <p:cNvGrpSpPr/>
          <p:nvPr/>
        </p:nvGrpSpPr>
        <p:grpSpPr>
          <a:xfrm rot="0">
            <a:off x="10781448" y="1892827"/>
            <a:ext cx="1075800" cy="1098339"/>
            <a:chOff x="0" y="0"/>
            <a:chExt cx="1434400" cy="1464452"/>
          </a:xfrm>
        </p:grpSpPr>
        <p:sp>
          <p:nvSpPr>
            <p:cNvPr name="Freeform 20" id="20"/>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1" id="21"/>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D</a:t>
              </a:r>
            </a:p>
          </p:txBody>
        </p:sp>
      </p:grpSp>
      <p:grpSp>
        <p:nvGrpSpPr>
          <p:cNvPr name="Group 22" id="22"/>
          <p:cNvGrpSpPr/>
          <p:nvPr/>
        </p:nvGrpSpPr>
        <p:grpSpPr>
          <a:xfrm rot="0">
            <a:off x="10791498" y="3000691"/>
            <a:ext cx="1075800" cy="1098339"/>
            <a:chOff x="0" y="0"/>
            <a:chExt cx="1434400" cy="1464452"/>
          </a:xfrm>
        </p:grpSpPr>
        <p:sp>
          <p:nvSpPr>
            <p:cNvPr name="Freeform 23" id="23"/>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4" id="24"/>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O</a:t>
              </a:r>
            </a:p>
          </p:txBody>
        </p:sp>
      </p:grpSp>
      <p:grpSp>
        <p:nvGrpSpPr>
          <p:cNvPr name="Group 25" id="25"/>
          <p:cNvGrpSpPr/>
          <p:nvPr/>
        </p:nvGrpSpPr>
        <p:grpSpPr>
          <a:xfrm rot="0">
            <a:off x="10781448" y="4108555"/>
            <a:ext cx="1075800" cy="1098339"/>
            <a:chOff x="0" y="0"/>
            <a:chExt cx="1434400" cy="1464452"/>
          </a:xfrm>
        </p:grpSpPr>
        <p:sp>
          <p:nvSpPr>
            <p:cNvPr name="Freeform 26" id="26"/>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27" id="27"/>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C</a:t>
              </a:r>
            </a:p>
          </p:txBody>
        </p:sp>
      </p:grpSp>
      <p:grpSp>
        <p:nvGrpSpPr>
          <p:cNvPr name="Group 28" id="28"/>
          <p:cNvGrpSpPr/>
          <p:nvPr/>
        </p:nvGrpSpPr>
        <p:grpSpPr>
          <a:xfrm rot="0">
            <a:off x="9705648" y="3000691"/>
            <a:ext cx="1075800" cy="1098339"/>
            <a:chOff x="0" y="0"/>
            <a:chExt cx="1434400" cy="1464452"/>
          </a:xfrm>
        </p:grpSpPr>
        <p:sp>
          <p:nvSpPr>
            <p:cNvPr name="Freeform 29" id="29"/>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30" id="30"/>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Y</a:t>
              </a:r>
            </a:p>
          </p:txBody>
        </p:sp>
      </p:grpSp>
      <p:grpSp>
        <p:nvGrpSpPr>
          <p:cNvPr name="Group 31" id="31"/>
          <p:cNvGrpSpPr/>
          <p:nvPr/>
        </p:nvGrpSpPr>
        <p:grpSpPr>
          <a:xfrm rot="0">
            <a:off x="11876823" y="3000691"/>
            <a:ext cx="1075800" cy="1098339"/>
            <a:chOff x="0" y="0"/>
            <a:chExt cx="1434400" cy="1464452"/>
          </a:xfrm>
        </p:grpSpPr>
        <p:sp>
          <p:nvSpPr>
            <p:cNvPr name="Freeform 32" id="32"/>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33" id="33"/>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U</a:t>
              </a:r>
            </a:p>
          </p:txBody>
        </p:sp>
      </p:grpSp>
      <p:grpSp>
        <p:nvGrpSpPr>
          <p:cNvPr name="Group 34" id="34"/>
          <p:cNvGrpSpPr/>
          <p:nvPr/>
        </p:nvGrpSpPr>
        <p:grpSpPr>
          <a:xfrm rot="0">
            <a:off x="12962148" y="3000691"/>
            <a:ext cx="1075800" cy="1098339"/>
            <a:chOff x="0" y="0"/>
            <a:chExt cx="1434400" cy="1464452"/>
          </a:xfrm>
        </p:grpSpPr>
        <p:sp>
          <p:nvSpPr>
            <p:cNvPr name="Freeform 35" id="35"/>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36" id="36"/>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a:t>
              </a:r>
            </a:p>
          </p:txBody>
        </p:sp>
      </p:grpSp>
      <p:grpSp>
        <p:nvGrpSpPr>
          <p:cNvPr name="Group 37" id="37"/>
          <p:cNvGrpSpPr/>
          <p:nvPr/>
        </p:nvGrpSpPr>
        <p:grpSpPr>
          <a:xfrm rot="0">
            <a:off x="10781448" y="5216420"/>
            <a:ext cx="1075800" cy="1098339"/>
            <a:chOff x="0" y="0"/>
            <a:chExt cx="1434400" cy="1464452"/>
          </a:xfrm>
        </p:grpSpPr>
        <p:sp>
          <p:nvSpPr>
            <p:cNvPr name="Freeform 38" id="38"/>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39" id="39"/>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T</a:t>
              </a:r>
            </a:p>
          </p:txBody>
        </p:sp>
      </p:grpSp>
      <p:grpSp>
        <p:nvGrpSpPr>
          <p:cNvPr name="Group 40" id="40"/>
          <p:cNvGrpSpPr/>
          <p:nvPr/>
        </p:nvGrpSpPr>
        <p:grpSpPr>
          <a:xfrm rot="0">
            <a:off x="10781448" y="6324284"/>
            <a:ext cx="1075800" cy="1098339"/>
            <a:chOff x="0" y="0"/>
            <a:chExt cx="1434400" cy="1464452"/>
          </a:xfrm>
        </p:grpSpPr>
        <p:sp>
          <p:nvSpPr>
            <p:cNvPr name="Freeform 41" id="41"/>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42" id="42"/>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O</a:t>
              </a:r>
            </a:p>
          </p:txBody>
        </p:sp>
      </p:grpSp>
      <p:grpSp>
        <p:nvGrpSpPr>
          <p:cNvPr name="Group 43" id="43"/>
          <p:cNvGrpSpPr/>
          <p:nvPr/>
        </p:nvGrpSpPr>
        <p:grpSpPr>
          <a:xfrm rot="0">
            <a:off x="10781448" y="7432148"/>
            <a:ext cx="1075800" cy="1098339"/>
            <a:chOff x="0" y="0"/>
            <a:chExt cx="1434400" cy="1464452"/>
          </a:xfrm>
        </p:grpSpPr>
        <p:sp>
          <p:nvSpPr>
            <p:cNvPr name="Freeform 44" id="44"/>
            <p:cNvSpPr/>
            <p:nvPr/>
          </p:nvSpPr>
          <p:spPr>
            <a:xfrm flipH="false" flipV="false" rot="0">
              <a:off x="0" y="0"/>
              <a:ext cx="1434338" cy="1464470"/>
            </a:xfrm>
            <a:custGeom>
              <a:avLst/>
              <a:gdLst/>
              <a:ahLst/>
              <a:cxnLst/>
              <a:rect r="r" b="b" t="t" l="l"/>
              <a:pathLst>
                <a:path h="1464470" w="1434338">
                  <a:moveTo>
                    <a:pt x="227203" y="0"/>
                  </a:moveTo>
                  <a:lnTo>
                    <a:pt x="1434338" y="0"/>
                  </a:lnTo>
                  <a:lnTo>
                    <a:pt x="1434338" y="1220393"/>
                  </a:lnTo>
                  <a:cubicBezTo>
                    <a:pt x="1434338" y="1355189"/>
                    <a:pt x="1332611" y="1464470"/>
                    <a:pt x="1207135" y="1464470"/>
                  </a:cubicBezTo>
                  <a:lnTo>
                    <a:pt x="0" y="1464470"/>
                  </a:lnTo>
                  <a:lnTo>
                    <a:pt x="0" y="244079"/>
                  </a:lnTo>
                  <a:cubicBezTo>
                    <a:pt x="0" y="109283"/>
                    <a:pt x="101727" y="0"/>
                    <a:pt x="227203" y="0"/>
                  </a:cubicBezTo>
                  <a:close/>
                </a:path>
              </a:pathLst>
            </a:custGeom>
            <a:solidFill>
              <a:srgbClr val="000000"/>
            </a:solidFill>
          </p:spPr>
        </p:sp>
        <p:sp>
          <p:nvSpPr>
            <p:cNvPr name="TextBox 45" id="45"/>
            <p:cNvSpPr txBox="true"/>
            <p:nvPr/>
          </p:nvSpPr>
          <p:spPr>
            <a:xfrm>
              <a:off x="0" y="-28575"/>
              <a:ext cx="1434400" cy="1493027"/>
            </a:xfrm>
            <a:prstGeom prst="rect">
              <a:avLst/>
            </a:prstGeom>
          </p:spPr>
          <p:txBody>
            <a:bodyPr anchor="ctr" rtlCol="false" tIns="50800" lIns="50800" bIns="50800" rIns="50800"/>
            <a:lstStyle/>
            <a:p>
              <a:pPr algn="ctr">
                <a:lnSpc>
                  <a:spcPts val="6000"/>
                </a:lnSpc>
              </a:pPr>
              <a:r>
                <a:rPr lang="en-US" b="true" sz="5000">
                  <a:solidFill>
                    <a:srgbClr val="DBDDDF"/>
                  </a:solidFill>
                  <a:latin typeface="Arimo Bold"/>
                  <a:ea typeface="Arimo Bold"/>
                  <a:cs typeface="Arimo Bold"/>
                  <a:sym typeface="Arimo Bold"/>
                </a:rPr>
                <a:t>R</a:t>
              </a:r>
            </a:p>
          </p:txBody>
        </p:sp>
      </p:gr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19656"/>
            <a:ext cx="11683930" cy="4998236"/>
            <a:chOff x="0" y="0"/>
            <a:chExt cx="15578574" cy="6664315"/>
          </a:xfrm>
        </p:grpSpPr>
        <p:sp>
          <p:nvSpPr>
            <p:cNvPr name="Freeform 5" id="5"/>
            <p:cNvSpPr/>
            <p:nvPr/>
          </p:nvSpPr>
          <p:spPr>
            <a:xfrm flipH="false" flipV="false" rot="0">
              <a:off x="0" y="0"/>
              <a:ext cx="15578586" cy="6664333"/>
            </a:xfrm>
            <a:custGeom>
              <a:avLst/>
              <a:gdLst/>
              <a:ahLst/>
              <a:cxnLst/>
              <a:rect r="r" b="b" t="t" l="l"/>
              <a:pathLst>
                <a:path h="6664333" w="15578586">
                  <a:moveTo>
                    <a:pt x="0" y="0"/>
                  </a:moveTo>
                  <a:lnTo>
                    <a:pt x="15578586" y="0"/>
                  </a:lnTo>
                  <a:lnTo>
                    <a:pt x="15578586" y="6664333"/>
                  </a:lnTo>
                  <a:lnTo>
                    <a:pt x="0" y="6664333"/>
                  </a:lnTo>
                  <a:close/>
                </a:path>
              </a:pathLst>
            </a:custGeom>
            <a:solidFill>
              <a:srgbClr val="778899"/>
            </a:solidFill>
          </p:spPr>
        </p:sp>
        <p:sp>
          <p:nvSpPr>
            <p:cNvPr name="TextBox 6" id="6"/>
            <p:cNvSpPr txBox="true"/>
            <p:nvPr/>
          </p:nvSpPr>
          <p:spPr>
            <a:xfrm>
              <a:off x="0" y="-28575"/>
              <a:ext cx="15578574" cy="6692890"/>
            </a:xfrm>
            <a:prstGeom prst="rect">
              <a:avLst/>
            </a:prstGeom>
          </p:spPr>
          <p:txBody>
            <a:bodyPr anchor="ctr" rtlCol="false" tIns="50800" lIns="50800" bIns="50800" rIns="50800"/>
            <a:lstStyle/>
            <a:p>
              <a:pPr algn="ctr">
                <a:lnSpc>
                  <a:spcPts val="3959"/>
                </a:lnSpc>
              </a:pPr>
              <a:r>
                <a:rPr lang="en-US" b="true" sz="3299">
                  <a:solidFill>
                    <a:srgbClr val="000000"/>
                  </a:solidFill>
                  <a:latin typeface="Arimo Bold"/>
                  <a:ea typeface="Arimo Bold"/>
                  <a:cs typeface="Arimo Bold"/>
                  <a:sym typeface="Arimo Bold"/>
                </a:rPr>
                <a:t>This project aims to develop a maze router—a type of routing algorithm designed to establish paths between multiple points on a grid-based layout while navigating obstacles and minimizing routing costs. This maze router is specifically tailored for a two-layer routing environment, where it will manage multi-point connection (nets) and optimize routes across two layers, M0 and M1, which have distinct directional preferences: M0 is optimized for horizontal routing, and M1 for vertical.</a:t>
              </a:r>
            </a:p>
          </p:txBody>
        </p:sp>
      </p:grpSp>
      <p:sp>
        <p:nvSpPr>
          <p:cNvPr name="TextBox 7" id="7"/>
          <p:cNvSpPr txBox="true"/>
          <p:nvPr/>
        </p:nvSpPr>
        <p:spPr>
          <a:xfrm rot="0">
            <a:off x="3354780" y="486536"/>
            <a:ext cx="12117498" cy="1466850"/>
          </a:xfrm>
          <a:prstGeom prst="rect">
            <a:avLst/>
          </a:prstGeom>
        </p:spPr>
        <p:txBody>
          <a:bodyPr anchor="t" rtlCol="false" tIns="0" lIns="0" bIns="0" rIns="0">
            <a:spAutoFit/>
          </a:bodyPr>
          <a:lstStyle/>
          <a:p>
            <a:pPr algn="l">
              <a:lnSpc>
                <a:spcPts val="11280"/>
              </a:lnSpc>
            </a:pPr>
            <a:r>
              <a:rPr lang="en-US" b="true" sz="9400">
                <a:solidFill>
                  <a:srgbClr val="000000"/>
                </a:solidFill>
                <a:latin typeface="Arimo Bold"/>
                <a:ea typeface="Arimo Bold"/>
                <a:cs typeface="Arimo Bold"/>
                <a:sym typeface="Arimo Bold"/>
              </a:rPr>
              <a:t>Project Description</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08780" y="2110966"/>
            <a:ext cx="13900868" cy="6084155"/>
            <a:chOff x="0" y="0"/>
            <a:chExt cx="18534490" cy="8112207"/>
          </a:xfrm>
        </p:grpSpPr>
        <p:sp>
          <p:nvSpPr>
            <p:cNvPr name="Freeform 5" id="5"/>
            <p:cNvSpPr/>
            <p:nvPr/>
          </p:nvSpPr>
          <p:spPr>
            <a:xfrm flipH="false" flipV="false" rot="0">
              <a:off x="0" y="0"/>
              <a:ext cx="18534503" cy="8112225"/>
            </a:xfrm>
            <a:custGeom>
              <a:avLst/>
              <a:gdLst/>
              <a:ahLst/>
              <a:cxnLst/>
              <a:rect r="r" b="b" t="t" l="l"/>
              <a:pathLst>
                <a:path h="8112225" w="18534503">
                  <a:moveTo>
                    <a:pt x="0" y="0"/>
                  </a:moveTo>
                  <a:lnTo>
                    <a:pt x="18534503" y="0"/>
                  </a:lnTo>
                  <a:lnTo>
                    <a:pt x="18534503" y="8112225"/>
                  </a:lnTo>
                  <a:lnTo>
                    <a:pt x="0" y="8112225"/>
                  </a:lnTo>
                  <a:close/>
                </a:path>
              </a:pathLst>
            </a:custGeom>
            <a:solidFill>
              <a:srgbClr val="778899"/>
            </a:solidFill>
          </p:spPr>
        </p:sp>
        <p:sp>
          <p:nvSpPr>
            <p:cNvPr name="TextBox 6" id="6"/>
            <p:cNvSpPr txBox="true"/>
            <p:nvPr/>
          </p:nvSpPr>
          <p:spPr>
            <a:xfrm>
              <a:off x="0" y="-28575"/>
              <a:ext cx="18534490" cy="8140782"/>
            </a:xfrm>
            <a:prstGeom prst="rect">
              <a:avLst/>
            </a:prstGeom>
          </p:spPr>
          <p:txBody>
            <a:bodyPr anchor="ctr" rtlCol="false" tIns="50800" lIns="50800" bIns="50800" rIns="50800"/>
            <a:lstStyle/>
            <a:p>
              <a:pPr algn="ctr">
                <a:lnSpc>
                  <a:spcPts val="3959"/>
                </a:lnSpc>
              </a:pPr>
              <a:r>
                <a:rPr lang="en-US" sz="3299" b="true">
                  <a:solidFill>
                    <a:srgbClr val="000000"/>
                  </a:solidFill>
                  <a:latin typeface="Arimo Bold"/>
                  <a:ea typeface="Arimo Bold"/>
                  <a:cs typeface="Arimo Bold"/>
                  <a:sym typeface="Arimo Bold"/>
                </a:rPr>
                <a:t>Lee's Algorithm is a breadth-first search algorithm used for maze routing. It works by systematically exploring all possible paths from the start point until it reaches the end point, ensuring the shortest path is found. The algorithm fills the maze grid with distance values from the start point and then backtracks from the end point to construct the path.</a:t>
              </a:r>
            </a:p>
            <a:p>
              <a:pPr algn="ctr">
                <a:lnSpc>
                  <a:spcPts val="3959"/>
                </a:lnSpc>
              </a:pPr>
              <a:r>
                <a:rPr lang="en-US" sz="3299" b="true">
                  <a:solidFill>
                    <a:srgbClr val="000000"/>
                  </a:solidFill>
                  <a:latin typeface="Arimo Bold"/>
                  <a:ea typeface="Arimo Bold"/>
                  <a:cs typeface="Arimo Bold"/>
                  <a:sym typeface="Arimo Bold"/>
                </a:rPr>
                <a:t>We chose to implement this algorithm specifically because:</a:t>
              </a:r>
            </a:p>
            <a:p>
              <a:pPr algn="l" marL="1424937" indent="-474979" lvl="2">
                <a:lnSpc>
                  <a:spcPts val="3959"/>
                </a:lnSpc>
                <a:buFont typeface="Arial"/>
                <a:buChar char="⚬"/>
              </a:pPr>
              <a:r>
                <a:rPr lang="en-US" b="true" sz="3299">
                  <a:solidFill>
                    <a:srgbClr val="000000"/>
                  </a:solidFill>
                  <a:latin typeface="Arimo Bold"/>
                  <a:ea typeface="Arimo Bold"/>
                  <a:cs typeface="Arimo Bold"/>
                  <a:sym typeface="Arimo Bold"/>
                </a:rPr>
                <a:t>It is easy to implement.</a:t>
              </a:r>
            </a:p>
            <a:p>
              <a:pPr algn="l" marL="1424937" indent="-474979" lvl="2">
                <a:lnSpc>
                  <a:spcPts val="3959"/>
                </a:lnSpc>
                <a:buFont typeface="Arial"/>
                <a:buChar char="⚬"/>
              </a:pPr>
              <a:r>
                <a:rPr lang="en-US" b="true" sz="3299">
                  <a:solidFill>
                    <a:srgbClr val="000000"/>
                  </a:solidFill>
                  <a:latin typeface="Arimo Bold"/>
                  <a:ea typeface="Arimo Bold"/>
                  <a:cs typeface="Arimo Bold"/>
                  <a:sym typeface="Arimo Bold"/>
                </a:rPr>
                <a:t>It always finds the shortest path.</a:t>
              </a:r>
            </a:p>
            <a:p>
              <a:pPr algn="l" marL="1424937" indent="-474979" lvl="2">
                <a:lnSpc>
                  <a:spcPts val="3959"/>
                </a:lnSpc>
                <a:buFont typeface="Arial"/>
                <a:buChar char="⚬"/>
              </a:pPr>
              <a:r>
                <a:rPr lang="en-US" b="true" sz="3299">
                  <a:solidFill>
                    <a:srgbClr val="000000"/>
                  </a:solidFill>
                  <a:latin typeface="Arimo Bold"/>
                  <a:ea typeface="Arimo Bold"/>
                  <a:cs typeface="Arimo Bold"/>
                  <a:sym typeface="Arimo Bold"/>
                </a:rPr>
                <a:t>We are well versed in how it works.</a:t>
              </a:r>
            </a:p>
            <a:p>
              <a:pPr algn="ctr">
                <a:lnSpc>
                  <a:spcPts val="3959"/>
                </a:lnSpc>
              </a:pPr>
            </a:p>
          </p:txBody>
        </p:sp>
      </p:grpSp>
      <p:sp>
        <p:nvSpPr>
          <p:cNvPr name="TextBox 7" id="7"/>
          <p:cNvSpPr txBox="true"/>
          <p:nvPr/>
        </p:nvSpPr>
        <p:spPr>
          <a:xfrm rot="0">
            <a:off x="3354780" y="486536"/>
            <a:ext cx="1211749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Lee’s Algorithm</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091944"/>
            <a:ext cx="11683930" cy="2864434"/>
            <a:chOff x="0" y="0"/>
            <a:chExt cx="15578574" cy="3819245"/>
          </a:xfrm>
        </p:grpSpPr>
        <p:sp>
          <p:nvSpPr>
            <p:cNvPr name="Freeform 5" id="5"/>
            <p:cNvSpPr/>
            <p:nvPr/>
          </p:nvSpPr>
          <p:spPr>
            <a:xfrm flipH="false" flipV="false" rot="0">
              <a:off x="0" y="0"/>
              <a:ext cx="15578586" cy="3819263"/>
            </a:xfrm>
            <a:custGeom>
              <a:avLst/>
              <a:gdLst/>
              <a:ahLst/>
              <a:cxnLst/>
              <a:rect r="r" b="b" t="t" l="l"/>
              <a:pathLst>
                <a:path h="3819263" w="15578586">
                  <a:moveTo>
                    <a:pt x="0" y="0"/>
                  </a:moveTo>
                  <a:lnTo>
                    <a:pt x="15578586" y="0"/>
                  </a:lnTo>
                  <a:lnTo>
                    <a:pt x="15578586" y="3819263"/>
                  </a:lnTo>
                  <a:lnTo>
                    <a:pt x="0" y="3819263"/>
                  </a:lnTo>
                  <a:close/>
                </a:path>
              </a:pathLst>
            </a:custGeom>
            <a:solidFill>
              <a:srgbClr val="778899"/>
            </a:solidFill>
          </p:spPr>
        </p:sp>
        <p:sp>
          <p:nvSpPr>
            <p:cNvPr name="TextBox 6" id="6"/>
            <p:cNvSpPr txBox="true"/>
            <p:nvPr/>
          </p:nvSpPr>
          <p:spPr>
            <a:xfrm>
              <a:off x="0" y="-28575"/>
              <a:ext cx="15578574" cy="3847820"/>
            </a:xfrm>
            <a:prstGeom prst="rect">
              <a:avLst/>
            </a:prstGeom>
          </p:spPr>
          <p:txBody>
            <a:bodyPr anchor="ctr" rtlCol="false" tIns="50800" lIns="50800" bIns="50800" rIns="50800"/>
            <a:lstStyle/>
            <a:p>
              <a:pPr algn="ctr">
                <a:lnSpc>
                  <a:spcPts val="3959"/>
                </a:lnSpc>
              </a:pPr>
              <a:r>
                <a:rPr lang="en-US" b="true" sz="3299">
                  <a:solidFill>
                    <a:srgbClr val="000000"/>
                  </a:solidFill>
                  <a:latin typeface="Arimo Bold"/>
                  <a:ea typeface="Arimo Bold"/>
                  <a:cs typeface="Arimo Bold"/>
                  <a:sym typeface="Arimo Bold"/>
                </a:rPr>
                <a:t>We implemented the net ordering heuristic of prioritizing the net with the minimum Manhattan distance between the source and target. Such an approach offers great congestion management in a simple and computationally efficient way.</a:t>
              </a:r>
            </a:p>
          </p:txBody>
        </p:sp>
      </p:grpSp>
      <p:sp>
        <p:nvSpPr>
          <p:cNvPr name="Freeform 7" id="7"/>
          <p:cNvSpPr/>
          <p:nvPr/>
        </p:nvSpPr>
        <p:spPr>
          <a:xfrm flipH="false" flipV="false" rot="5400000">
            <a:off x="6966300" y="5286550"/>
            <a:ext cx="3152966" cy="4114800"/>
          </a:xfrm>
          <a:custGeom>
            <a:avLst/>
            <a:gdLst/>
            <a:ahLst/>
            <a:cxnLst/>
            <a:rect r="r" b="b" t="t" l="l"/>
            <a:pathLst>
              <a:path h="4114800" w="3152966">
                <a:moveTo>
                  <a:pt x="0" y="0"/>
                </a:moveTo>
                <a:lnTo>
                  <a:pt x="3152965" y="0"/>
                </a:lnTo>
                <a:lnTo>
                  <a:pt x="315296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072160" y="458824"/>
            <a:ext cx="1211749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Net Ordering Bonus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353127" y="3157049"/>
            <a:ext cx="11600795" cy="3972902"/>
            <a:chOff x="0" y="0"/>
            <a:chExt cx="15467727" cy="5297203"/>
          </a:xfrm>
        </p:grpSpPr>
        <p:sp>
          <p:nvSpPr>
            <p:cNvPr name="Freeform 5" id="5"/>
            <p:cNvSpPr/>
            <p:nvPr/>
          </p:nvSpPr>
          <p:spPr>
            <a:xfrm flipH="false" flipV="false" rot="0">
              <a:off x="0" y="0"/>
              <a:ext cx="15467740" cy="5297221"/>
            </a:xfrm>
            <a:custGeom>
              <a:avLst/>
              <a:gdLst/>
              <a:ahLst/>
              <a:cxnLst/>
              <a:rect r="r" b="b" t="t" l="l"/>
              <a:pathLst>
                <a:path h="5297221" w="15467740">
                  <a:moveTo>
                    <a:pt x="0" y="0"/>
                  </a:moveTo>
                  <a:lnTo>
                    <a:pt x="15467740" y="0"/>
                  </a:lnTo>
                  <a:lnTo>
                    <a:pt x="15467740" y="5297221"/>
                  </a:lnTo>
                  <a:lnTo>
                    <a:pt x="0" y="5297221"/>
                  </a:lnTo>
                  <a:close/>
                </a:path>
              </a:pathLst>
            </a:custGeom>
            <a:solidFill>
              <a:srgbClr val="778899"/>
            </a:solidFill>
          </p:spPr>
        </p:sp>
        <p:sp>
          <p:nvSpPr>
            <p:cNvPr name="TextBox 6" id="6"/>
            <p:cNvSpPr txBox="true"/>
            <p:nvPr/>
          </p:nvSpPr>
          <p:spPr>
            <a:xfrm>
              <a:off x="0" y="-28575"/>
              <a:ext cx="15467727" cy="5325778"/>
            </a:xfrm>
            <a:prstGeom prst="rect">
              <a:avLst/>
            </a:prstGeom>
          </p:spPr>
          <p:txBody>
            <a:bodyPr anchor="ctr" rtlCol="false" tIns="50800" lIns="50800" bIns="50800" rIns="50800"/>
            <a:lstStyle/>
            <a:p>
              <a:pPr algn="l">
                <a:lnSpc>
                  <a:spcPts val="3959"/>
                </a:lnSpc>
              </a:pPr>
              <a:r>
                <a:rPr lang="en-US" sz="3299" b="true">
                  <a:solidFill>
                    <a:srgbClr val="000000"/>
                  </a:solidFill>
                  <a:latin typeface="Arimo Bold"/>
                  <a:ea typeface="Arimo Bold"/>
                  <a:cs typeface="Arimo Bold"/>
                  <a:sym typeface="Arimo Bold"/>
                </a:rPr>
                <a:t>Example:</a:t>
              </a:r>
            </a:p>
            <a:p>
              <a:pPr algn="l">
                <a:lnSpc>
                  <a:spcPts val="3960"/>
                </a:lnSpc>
              </a:pPr>
              <a:r>
                <a:rPr lang="en-US" sz="3300" b="true">
                  <a:solidFill>
                    <a:srgbClr val="000000"/>
                  </a:solidFill>
                  <a:latin typeface="Arimo Bold"/>
                  <a:ea typeface="Arimo Bold"/>
                  <a:cs typeface="Arimo Bold"/>
                  <a:sym typeface="Arimo Bold"/>
                </a:rPr>
                <a:t>100, 200, 20, 5 // grid width, grid height, bend pen, via pen</a:t>
              </a:r>
            </a:p>
            <a:p>
              <a:pPr algn="l">
                <a:lnSpc>
                  <a:spcPts val="3959"/>
                </a:lnSpc>
              </a:pPr>
              <a:r>
                <a:rPr lang="en-US" sz="3299" b="true">
                  <a:solidFill>
                    <a:srgbClr val="000000"/>
                  </a:solidFill>
                  <a:latin typeface="Arimo Bold"/>
                  <a:ea typeface="Arimo Bold"/>
                  <a:cs typeface="Arimo Bold"/>
                  <a:sym typeface="Arimo Bold"/>
                </a:rPr>
                <a:t>OBS (0, 33, 44)</a:t>
              </a:r>
            </a:p>
            <a:p>
              <a:pPr algn="l">
                <a:lnSpc>
                  <a:spcPts val="3959"/>
                </a:lnSpc>
              </a:pPr>
              <a:r>
                <a:rPr lang="en-US" sz="3299" b="true">
                  <a:solidFill>
                    <a:srgbClr val="000000"/>
                  </a:solidFill>
                  <a:latin typeface="Arimo Bold"/>
                  <a:ea typeface="Arimo Bold"/>
                  <a:cs typeface="Arimo Bold"/>
                  <a:sym typeface="Arimo Bold"/>
                </a:rPr>
                <a:t>OBS (1, 55, 77)</a:t>
              </a:r>
            </a:p>
            <a:p>
              <a:pPr algn="l">
                <a:lnSpc>
                  <a:spcPts val="3959"/>
                </a:lnSpc>
              </a:pPr>
              <a:r>
                <a:rPr lang="en-US" sz="3299" b="true">
                  <a:solidFill>
                    <a:srgbClr val="000000"/>
                  </a:solidFill>
                  <a:latin typeface="Arimo Bold"/>
                  <a:ea typeface="Arimo Bold"/>
                  <a:cs typeface="Arimo Bold"/>
                  <a:sym typeface="Arimo Bold"/>
                </a:rPr>
                <a:t>net1 (1, 10, 20) (2, 30, 50) (1, 5, 100)</a:t>
              </a:r>
            </a:p>
            <a:p>
              <a:pPr algn="l">
                <a:lnSpc>
                  <a:spcPts val="3959"/>
                </a:lnSpc>
              </a:pPr>
              <a:r>
                <a:rPr lang="en-US" sz="3299" b="true">
                  <a:solidFill>
                    <a:srgbClr val="000000"/>
                  </a:solidFill>
                  <a:latin typeface="Arimo Bold"/>
                  <a:ea typeface="Arimo Bold"/>
                  <a:cs typeface="Arimo Bold"/>
                  <a:sym typeface="Arimo Bold"/>
                </a:rPr>
                <a:t>net2 (2, 100, 200) (1, 300, 50)</a:t>
              </a:r>
            </a:p>
            <a:p>
              <a:pPr algn="l">
                <a:lnSpc>
                  <a:spcPts val="3959"/>
                </a:lnSpc>
              </a:pPr>
              <a:r>
                <a:rPr lang="en-US" sz="3299" b="true">
                  <a:solidFill>
                    <a:srgbClr val="000000"/>
                  </a:solidFill>
                  <a:latin typeface="Arimo Bold"/>
                  <a:ea typeface="Arimo Bold"/>
                  <a:cs typeface="Arimo Bold"/>
                  <a:sym typeface="Arimo Bold"/>
                </a:rPr>
                <a:t>net3 (1, 100, 50) (2, 300, 150) (2, 50, 50) (1, 2, 2)</a:t>
              </a:r>
            </a:p>
          </p:txBody>
        </p:sp>
      </p:grpSp>
      <p:sp>
        <p:nvSpPr>
          <p:cNvPr name="TextBox 7" id="7"/>
          <p:cNvSpPr txBox="true"/>
          <p:nvPr/>
        </p:nvSpPr>
        <p:spPr>
          <a:xfrm rot="0">
            <a:off x="2504070" y="458824"/>
            <a:ext cx="1325367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Input File Format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40721" y="2129200"/>
            <a:ext cx="15942379" cy="1943087"/>
            <a:chOff x="0" y="0"/>
            <a:chExt cx="21256505" cy="2590783"/>
          </a:xfrm>
        </p:grpSpPr>
        <p:sp>
          <p:nvSpPr>
            <p:cNvPr name="Freeform 5" id="5"/>
            <p:cNvSpPr/>
            <p:nvPr/>
          </p:nvSpPr>
          <p:spPr>
            <a:xfrm flipH="false" flipV="false" rot="0">
              <a:off x="0" y="0"/>
              <a:ext cx="21256518" cy="2590801"/>
            </a:xfrm>
            <a:custGeom>
              <a:avLst/>
              <a:gdLst/>
              <a:ahLst/>
              <a:cxnLst/>
              <a:rect r="r" b="b" t="t" l="l"/>
              <a:pathLst>
                <a:path h="2590801" w="21256518">
                  <a:moveTo>
                    <a:pt x="0" y="0"/>
                  </a:moveTo>
                  <a:lnTo>
                    <a:pt x="21256518" y="0"/>
                  </a:lnTo>
                  <a:lnTo>
                    <a:pt x="21256518" y="2590801"/>
                  </a:lnTo>
                  <a:lnTo>
                    <a:pt x="0" y="2590801"/>
                  </a:lnTo>
                  <a:close/>
                </a:path>
              </a:pathLst>
            </a:custGeom>
            <a:solidFill>
              <a:srgbClr val="778899"/>
            </a:solidFill>
          </p:spPr>
        </p:sp>
        <p:sp>
          <p:nvSpPr>
            <p:cNvPr name="TextBox 6" id="6"/>
            <p:cNvSpPr txBox="true"/>
            <p:nvPr/>
          </p:nvSpPr>
          <p:spPr>
            <a:xfrm>
              <a:off x="0" y="-19050"/>
              <a:ext cx="21256505" cy="2609833"/>
            </a:xfrm>
            <a:prstGeom prst="rect">
              <a:avLst/>
            </a:prstGeom>
          </p:spPr>
          <p:txBody>
            <a:bodyPr anchor="ctr" rtlCol="false" tIns="50800" lIns="50800" bIns="50800" rIns="50800"/>
            <a:lstStyle/>
            <a:p>
              <a:pPr algn="l">
                <a:lnSpc>
                  <a:spcPts val="3719"/>
                </a:lnSpc>
              </a:pPr>
              <a:r>
                <a:rPr lang="en-US" sz="3099" b="true">
                  <a:solidFill>
                    <a:srgbClr val="000000"/>
                  </a:solidFill>
                  <a:latin typeface="Arimo Bold"/>
                  <a:ea typeface="Arimo Bold"/>
                  <a:cs typeface="Arimo Bold"/>
                  <a:sym typeface="Arimo Bold"/>
                </a:rPr>
                <a:t>Since we used C++ we wanted to utilize OOP by creating a Maze Router class. Each file containing a set of nets will have its own object with built in functions which execute the routing algorithm. We also defined the following structs and enum:</a:t>
              </a:r>
            </a:p>
          </p:txBody>
        </p:sp>
      </p:grpSp>
      <p:sp>
        <p:nvSpPr>
          <p:cNvPr name="Freeform 7" id="7"/>
          <p:cNvSpPr/>
          <p:nvPr/>
        </p:nvSpPr>
        <p:spPr>
          <a:xfrm flipH="false" flipV="false" rot="0">
            <a:off x="1685426" y="4532775"/>
            <a:ext cx="3392020" cy="3392020"/>
          </a:xfrm>
          <a:custGeom>
            <a:avLst/>
            <a:gdLst/>
            <a:ahLst/>
            <a:cxnLst/>
            <a:rect r="r" b="b" t="t" l="l"/>
            <a:pathLst>
              <a:path h="3392020" w="3392020">
                <a:moveTo>
                  <a:pt x="0" y="0"/>
                </a:moveTo>
                <a:lnTo>
                  <a:pt x="3392020" y="0"/>
                </a:lnTo>
                <a:lnTo>
                  <a:pt x="3392020" y="3392019"/>
                </a:lnTo>
                <a:lnTo>
                  <a:pt x="0" y="3392019"/>
                </a:lnTo>
                <a:lnTo>
                  <a:pt x="0" y="0"/>
                </a:lnTo>
                <a:close/>
              </a:path>
            </a:pathLst>
          </a:custGeom>
          <a:blipFill>
            <a:blip r:embed="rId6"/>
            <a:stretch>
              <a:fillRect l="0" t="0" r="0" b="0"/>
            </a:stretch>
          </a:blipFill>
        </p:spPr>
      </p:sp>
      <p:sp>
        <p:nvSpPr>
          <p:cNvPr name="Freeform 8" id="8"/>
          <p:cNvSpPr/>
          <p:nvPr/>
        </p:nvSpPr>
        <p:spPr>
          <a:xfrm flipH="false" flipV="false" rot="0">
            <a:off x="10522785" y="4072287"/>
            <a:ext cx="7531880" cy="4312995"/>
          </a:xfrm>
          <a:custGeom>
            <a:avLst/>
            <a:gdLst/>
            <a:ahLst/>
            <a:cxnLst/>
            <a:rect r="r" b="b" t="t" l="l"/>
            <a:pathLst>
              <a:path h="4312995" w="7531880">
                <a:moveTo>
                  <a:pt x="0" y="0"/>
                </a:moveTo>
                <a:lnTo>
                  <a:pt x="7531880" y="0"/>
                </a:lnTo>
                <a:lnTo>
                  <a:pt x="7531880" y="4312995"/>
                </a:lnTo>
                <a:lnTo>
                  <a:pt x="0" y="4312995"/>
                </a:lnTo>
                <a:lnTo>
                  <a:pt x="0" y="0"/>
                </a:lnTo>
                <a:close/>
              </a:path>
            </a:pathLst>
          </a:custGeom>
          <a:blipFill>
            <a:blip r:embed="rId7"/>
            <a:stretch>
              <a:fillRect l="-342" t="0" r="0" b="-6469"/>
            </a:stretch>
          </a:blipFill>
        </p:spPr>
      </p:sp>
      <p:sp>
        <p:nvSpPr>
          <p:cNvPr name="Freeform 9" id="9"/>
          <p:cNvSpPr/>
          <p:nvPr/>
        </p:nvSpPr>
        <p:spPr>
          <a:xfrm flipH="false" flipV="false" rot="0">
            <a:off x="5315571" y="4072287"/>
            <a:ext cx="4973478" cy="4312995"/>
          </a:xfrm>
          <a:custGeom>
            <a:avLst/>
            <a:gdLst/>
            <a:ahLst/>
            <a:cxnLst/>
            <a:rect r="r" b="b" t="t" l="l"/>
            <a:pathLst>
              <a:path h="4312995" w="4973478">
                <a:moveTo>
                  <a:pt x="0" y="0"/>
                </a:moveTo>
                <a:lnTo>
                  <a:pt x="4973478" y="0"/>
                </a:lnTo>
                <a:lnTo>
                  <a:pt x="4973478" y="4312995"/>
                </a:lnTo>
                <a:lnTo>
                  <a:pt x="0" y="4312995"/>
                </a:lnTo>
                <a:lnTo>
                  <a:pt x="0" y="0"/>
                </a:lnTo>
                <a:close/>
              </a:path>
            </a:pathLst>
          </a:custGeom>
          <a:blipFill>
            <a:blip r:embed="rId8"/>
            <a:stretch>
              <a:fillRect l="-1987" t="0" r="-1987" b="0"/>
            </a:stretch>
          </a:blipFill>
        </p:spPr>
      </p:sp>
      <p:sp>
        <p:nvSpPr>
          <p:cNvPr name="TextBox 10" id="10"/>
          <p:cNvSpPr txBox="true"/>
          <p:nvPr/>
        </p:nvSpPr>
        <p:spPr>
          <a:xfrm rot="0">
            <a:off x="2504070" y="458824"/>
            <a:ext cx="1325367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Data Structures</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47368"/>
            <a:ext cx="11683930" cy="4705591"/>
            <a:chOff x="0" y="0"/>
            <a:chExt cx="15578574" cy="6274122"/>
          </a:xfrm>
        </p:grpSpPr>
        <p:sp>
          <p:nvSpPr>
            <p:cNvPr name="Freeform 5" id="5"/>
            <p:cNvSpPr/>
            <p:nvPr/>
          </p:nvSpPr>
          <p:spPr>
            <a:xfrm flipH="false" flipV="false" rot="0">
              <a:off x="0" y="0"/>
              <a:ext cx="15578586" cy="6274140"/>
            </a:xfrm>
            <a:custGeom>
              <a:avLst/>
              <a:gdLst/>
              <a:ahLst/>
              <a:cxnLst/>
              <a:rect r="r" b="b" t="t" l="l"/>
              <a:pathLst>
                <a:path h="6274140" w="15578586">
                  <a:moveTo>
                    <a:pt x="0" y="0"/>
                  </a:moveTo>
                  <a:lnTo>
                    <a:pt x="15578586" y="0"/>
                  </a:lnTo>
                  <a:lnTo>
                    <a:pt x="15578586" y="6274140"/>
                  </a:lnTo>
                  <a:lnTo>
                    <a:pt x="0" y="6274140"/>
                  </a:lnTo>
                  <a:close/>
                </a:path>
              </a:pathLst>
            </a:custGeom>
            <a:solidFill>
              <a:srgbClr val="778899"/>
            </a:solidFill>
          </p:spPr>
        </p:sp>
        <p:sp>
          <p:nvSpPr>
            <p:cNvPr name="TextBox 6" id="6"/>
            <p:cNvSpPr txBox="true"/>
            <p:nvPr/>
          </p:nvSpPr>
          <p:spPr>
            <a:xfrm>
              <a:off x="0" y="-28575"/>
              <a:ext cx="15578574" cy="6302697"/>
            </a:xfrm>
            <a:prstGeom prst="rect">
              <a:avLst/>
            </a:prstGeom>
          </p:spPr>
          <p:txBody>
            <a:bodyPr anchor="ctr" rtlCol="false" tIns="50800" lIns="50800" bIns="50800" rIns="50800"/>
            <a:lstStyle/>
            <a:p>
              <a:pPr algn="ctr">
                <a:lnSpc>
                  <a:spcPts val="3959"/>
                </a:lnSpc>
              </a:pPr>
              <a:r>
                <a:rPr lang="en-US" sz="3299" b="true">
                  <a:solidFill>
                    <a:srgbClr val="000000"/>
                  </a:solidFill>
                  <a:latin typeface="Arimo Bold"/>
                  <a:ea typeface="Arimo Bold"/>
                  <a:cs typeface="Arimo Bold"/>
                  <a:sym typeface="Arimo Bold"/>
                </a:rPr>
                <a:t>Our grid is defined as follows:   </a:t>
              </a:r>
            </a:p>
            <a:p>
              <a:pPr algn="ctr">
                <a:lnSpc>
                  <a:spcPts val="3959"/>
                </a:lnSpc>
              </a:pPr>
              <a:r>
                <a:rPr lang="en-US" sz="3299" b="true">
                  <a:solidFill>
                    <a:srgbClr val="FFFFFF"/>
                  </a:solidFill>
                  <a:latin typeface="Arimo Bold"/>
                  <a:ea typeface="Arimo Bold"/>
                  <a:cs typeface="Arimo Bold"/>
                  <a:sym typeface="Arimo Bold"/>
                </a:rPr>
                <a:t>unordered_map&lt;int, vector&lt;vector&lt;Cell&gt;&gt;&gt; grid;</a:t>
              </a:r>
            </a:p>
            <a:p>
              <a:pPr algn="ctr">
                <a:lnSpc>
                  <a:spcPts val="3959"/>
                </a:lnSpc>
              </a:pPr>
              <a:r>
                <a:rPr lang="en-US" sz="3299" b="true">
                  <a:solidFill>
                    <a:srgbClr val="000000"/>
                  </a:solidFill>
                  <a:latin typeface="Arimo Bold"/>
                  <a:ea typeface="Arimo Bold"/>
                  <a:cs typeface="Arimo Bold"/>
                  <a:sym typeface="Arimo Bold"/>
                </a:rPr>
                <a:t>where the key specifies the metal layer and for each layer we have a 2 dimensional set of cells with the dimensions specified in the file.</a:t>
              </a:r>
            </a:p>
            <a:p>
              <a:pPr algn="ctr">
                <a:lnSpc>
                  <a:spcPts val="3959"/>
                </a:lnSpc>
              </a:pPr>
            </a:p>
            <a:p>
              <a:pPr algn="ctr">
                <a:lnSpc>
                  <a:spcPts val="3959"/>
                </a:lnSpc>
              </a:pPr>
              <a:r>
                <a:rPr lang="en-US" b="true" sz="3299">
                  <a:solidFill>
                    <a:srgbClr val="000000"/>
                  </a:solidFill>
                  <a:latin typeface="Arimo Bold"/>
                  <a:ea typeface="Arimo Bold"/>
                  <a:cs typeface="Arimo Bold"/>
                  <a:sym typeface="Arimo Bold"/>
                </a:rPr>
                <a:t>We start off by reading our input file, ordering the nets and then for each net we set the cells to their appropriate type via our type enum.</a:t>
              </a:r>
            </a:p>
          </p:txBody>
        </p:sp>
      </p:grpSp>
      <p:sp>
        <p:nvSpPr>
          <p:cNvPr name="TextBox 7" id="7"/>
          <p:cNvSpPr txBox="true"/>
          <p:nvPr/>
        </p:nvSpPr>
        <p:spPr>
          <a:xfrm rot="0">
            <a:off x="2504070" y="458824"/>
            <a:ext cx="1325367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Grid Initialization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88944" y="2145502"/>
            <a:ext cx="11739354" cy="4973172"/>
            <a:chOff x="0" y="0"/>
            <a:chExt cx="15652472" cy="6630896"/>
          </a:xfrm>
        </p:grpSpPr>
        <p:sp>
          <p:nvSpPr>
            <p:cNvPr name="Freeform 5" id="5"/>
            <p:cNvSpPr/>
            <p:nvPr/>
          </p:nvSpPr>
          <p:spPr>
            <a:xfrm flipH="false" flipV="false" rot="0">
              <a:off x="0" y="0"/>
              <a:ext cx="15652483" cy="6630914"/>
            </a:xfrm>
            <a:custGeom>
              <a:avLst/>
              <a:gdLst/>
              <a:ahLst/>
              <a:cxnLst/>
              <a:rect r="r" b="b" t="t" l="l"/>
              <a:pathLst>
                <a:path h="6630914" w="15652483">
                  <a:moveTo>
                    <a:pt x="0" y="0"/>
                  </a:moveTo>
                  <a:lnTo>
                    <a:pt x="15652483" y="0"/>
                  </a:lnTo>
                  <a:lnTo>
                    <a:pt x="15652483" y="6630914"/>
                  </a:lnTo>
                  <a:lnTo>
                    <a:pt x="0" y="6630914"/>
                  </a:lnTo>
                  <a:close/>
                </a:path>
              </a:pathLst>
            </a:custGeom>
            <a:solidFill>
              <a:srgbClr val="778899"/>
            </a:solidFill>
          </p:spPr>
        </p:sp>
        <p:sp>
          <p:nvSpPr>
            <p:cNvPr name="TextBox 6" id="6"/>
            <p:cNvSpPr txBox="true"/>
            <p:nvPr/>
          </p:nvSpPr>
          <p:spPr>
            <a:xfrm>
              <a:off x="0" y="-19050"/>
              <a:ext cx="15652472" cy="6649946"/>
            </a:xfrm>
            <a:prstGeom prst="rect">
              <a:avLst/>
            </a:prstGeom>
          </p:spPr>
          <p:txBody>
            <a:bodyPr anchor="ctr" rtlCol="false" tIns="50800" lIns="50800" bIns="50800" rIns="50800"/>
            <a:lstStyle/>
            <a:p>
              <a:pPr algn="just">
                <a:lnSpc>
                  <a:spcPts val="4199"/>
                </a:lnSpc>
              </a:pPr>
              <a:r>
                <a:rPr lang="en-US" sz="3499" b="true">
                  <a:solidFill>
                    <a:srgbClr val="000000"/>
                  </a:solidFill>
                  <a:latin typeface="Arimo Bold"/>
                  <a:ea typeface="Arimo Bold"/>
                  <a:cs typeface="Arimo Bold"/>
                  <a:sym typeface="Arimo Bold"/>
                </a:rPr>
                <a:t>Our aim was to have our code mimic how Lee’s algorithm works by hand. This was done through the following steps:</a:t>
              </a:r>
            </a:p>
            <a:p>
              <a:pPr algn="just" marL="755647" indent="-377824" lvl="1">
                <a:lnSpc>
                  <a:spcPts val="4199"/>
                </a:lnSpc>
                <a:buFont typeface="Arial"/>
                <a:buChar char="•"/>
              </a:pPr>
              <a:r>
                <a:rPr lang="en-US" b="true" sz="3499">
                  <a:solidFill>
                    <a:srgbClr val="000000"/>
                  </a:solidFill>
                  <a:latin typeface="Arimo Bold"/>
                  <a:ea typeface="Arimo Bold"/>
                  <a:cs typeface="Arimo Bold"/>
                  <a:sym typeface="Arimo Bold"/>
                </a:rPr>
                <a:t>We begin with a vector of our sources</a:t>
              </a:r>
            </a:p>
            <a:p>
              <a:pPr algn="just" marL="755647" indent="-377824" lvl="1">
                <a:lnSpc>
                  <a:spcPts val="4199"/>
                </a:lnSpc>
                <a:buFont typeface="Arial"/>
                <a:buChar char="•"/>
              </a:pPr>
              <a:r>
                <a:rPr lang="en-US" b="true" sz="3499">
                  <a:solidFill>
                    <a:srgbClr val="000000"/>
                  </a:solidFill>
                  <a:latin typeface="Arimo Bold"/>
                  <a:ea typeface="Arimo Bold"/>
                  <a:cs typeface="Arimo Bold"/>
                  <a:sym typeface="Arimo Bold"/>
                </a:rPr>
                <a:t>For each source we fill the surrounding cells accordingly</a:t>
              </a:r>
            </a:p>
            <a:p>
              <a:pPr algn="just" marL="755647" indent="-377824" lvl="1">
                <a:lnSpc>
                  <a:spcPts val="4199"/>
                </a:lnSpc>
                <a:buFont typeface="Arial"/>
                <a:buChar char="•"/>
              </a:pPr>
              <a:r>
                <a:rPr lang="en-US" b="true" sz="3499">
                  <a:solidFill>
                    <a:srgbClr val="000000"/>
                  </a:solidFill>
                  <a:latin typeface="Arimo Bold"/>
                  <a:ea typeface="Arimo Bold"/>
                  <a:cs typeface="Arimo Bold"/>
                  <a:sym typeface="Arimo Bold"/>
                </a:rPr>
                <a:t>If an adjacent cell is found as a target we signal a hit and move on</a:t>
              </a:r>
            </a:p>
            <a:p>
              <a:pPr algn="just">
                <a:lnSpc>
                  <a:spcPts val="4199"/>
                </a:lnSpc>
              </a:pPr>
            </a:p>
          </p:txBody>
        </p:sp>
      </p:grpSp>
      <p:sp>
        <p:nvSpPr>
          <p:cNvPr name="TextBox 7" id="7"/>
          <p:cNvSpPr txBox="true"/>
          <p:nvPr/>
        </p:nvSpPr>
        <p:spPr>
          <a:xfrm rot="0">
            <a:off x="2504070" y="458824"/>
            <a:ext cx="13253678" cy="146685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Implementation: Filling</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7889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0"/>
          </a:xfrm>
          <a:custGeom>
            <a:avLst/>
            <a:gdLst/>
            <a:ahLst/>
            <a:cxnLst/>
            <a:rect r="r" b="b" t="t" l="l"/>
            <a:pathLst>
              <a:path h="10287000" w="18288002">
                <a:moveTo>
                  <a:pt x="0" y="0"/>
                </a:moveTo>
                <a:lnTo>
                  <a:pt x="18288002" y="0"/>
                </a:lnTo>
                <a:lnTo>
                  <a:pt x="18288002" y="10287000"/>
                </a:lnTo>
                <a:lnTo>
                  <a:pt x="0" y="10287000"/>
                </a:lnTo>
                <a:lnTo>
                  <a:pt x="0" y="0"/>
                </a:lnTo>
                <a:close/>
              </a:path>
            </a:pathLst>
          </a:custGeom>
          <a:blipFill>
            <a:blip r:embed="rId3"/>
            <a:stretch>
              <a:fillRect l="0" t="0" r="-3124" b="0"/>
            </a:stretch>
          </a:blipFill>
        </p:spPr>
      </p:sp>
      <p:sp>
        <p:nvSpPr>
          <p:cNvPr name="Freeform 3" id="3"/>
          <p:cNvSpPr/>
          <p:nvPr/>
        </p:nvSpPr>
        <p:spPr>
          <a:xfrm flipH="false" flipV="false" rot="0">
            <a:off x="0" y="0"/>
            <a:ext cx="18307050" cy="10306088"/>
          </a:xfrm>
          <a:custGeom>
            <a:avLst/>
            <a:gdLst/>
            <a:ahLst/>
            <a:cxnLst/>
            <a:rect r="r" b="b" t="t" l="l"/>
            <a:pathLst>
              <a:path h="10306088" w="18307050">
                <a:moveTo>
                  <a:pt x="0" y="0"/>
                </a:moveTo>
                <a:lnTo>
                  <a:pt x="18307050" y="0"/>
                </a:lnTo>
                <a:lnTo>
                  <a:pt x="18307050" y="10306088"/>
                </a:lnTo>
                <a:lnTo>
                  <a:pt x="0" y="1030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311560" y="3164055"/>
            <a:ext cx="11683930" cy="3925411"/>
            <a:chOff x="0" y="0"/>
            <a:chExt cx="15578574" cy="5233881"/>
          </a:xfrm>
        </p:grpSpPr>
        <p:sp>
          <p:nvSpPr>
            <p:cNvPr name="Freeform 5" id="5"/>
            <p:cNvSpPr/>
            <p:nvPr/>
          </p:nvSpPr>
          <p:spPr>
            <a:xfrm flipH="false" flipV="false" rot="0">
              <a:off x="0" y="0"/>
              <a:ext cx="15578586" cy="5233899"/>
            </a:xfrm>
            <a:custGeom>
              <a:avLst/>
              <a:gdLst/>
              <a:ahLst/>
              <a:cxnLst/>
              <a:rect r="r" b="b" t="t" l="l"/>
              <a:pathLst>
                <a:path h="5233899" w="15578586">
                  <a:moveTo>
                    <a:pt x="0" y="0"/>
                  </a:moveTo>
                  <a:lnTo>
                    <a:pt x="15578586" y="0"/>
                  </a:lnTo>
                  <a:lnTo>
                    <a:pt x="15578586" y="5233899"/>
                  </a:lnTo>
                  <a:lnTo>
                    <a:pt x="0" y="5233899"/>
                  </a:lnTo>
                  <a:close/>
                </a:path>
              </a:pathLst>
            </a:custGeom>
            <a:solidFill>
              <a:srgbClr val="778899"/>
            </a:solidFill>
          </p:spPr>
        </p:sp>
        <p:sp>
          <p:nvSpPr>
            <p:cNvPr name="TextBox 6" id="6"/>
            <p:cNvSpPr txBox="true"/>
            <p:nvPr/>
          </p:nvSpPr>
          <p:spPr>
            <a:xfrm>
              <a:off x="0" y="-28575"/>
              <a:ext cx="15578574" cy="5262456"/>
            </a:xfrm>
            <a:prstGeom prst="rect">
              <a:avLst/>
            </a:prstGeom>
          </p:spPr>
          <p:txBody>
            <a:bodyPr anchor="ctr" rtlCol="false" tIns="50800" lIns="50800" bIns="50800" rIns="50800"/>
            <a:lstStyle/>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Takes the coordinate of the hit tagert</a:t>
              </a:r>
            </a:p>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It will observe the surrounding cells and choose the next cell as the one with the lowest cost</a:t>
              </a:r>
            </a:p>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If the cell is marked as a Via we automatically switch layers</a:t>
              </a:r>
            </a:p>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These steps are repeated until we find a source</a:t>
              </a:r>
            </a:p>
          </p:txBody>
        </p:sp>
      </p:grpSp>
      <p:sp>
        <p:nvSpPr>
          <p:cNvPr name="TextBox 7" id="7"/>
          <p:cNvSpPr txBox="true"/>
          <p:nvPr/>
        </p:nvSpPr>
        <p:spPr>
          <a:xfrm rot="0">
            <a:off x="2517161" y="211305"/>
            <a:ext cx="13253678" cy="2895600"/>
          </a:xfrm>
          <a:prstGeom prst="rect">
            <a:avLst/>
          </a:prstGeom>
        </p:spPr>
        <p:txBody>
          <a:bodyPr anchor="t" rtlCol="false" tIns="0" lIns="0" bIns="0" rIns="0">
            <a:spAutoFit/>
          </a:bodyPr>
          <a:lstStyle/>
          <a:p>
            <a:pPr algn="ctr">
              <a:lnSpc>
                <a:spcPts val="11280"/>
              </a:lnSpc>
            </a:pPr>
            <a:r>
              <a:rPr lang="en-US" b="true" sz="9400">
                <a:solidFill>
                  <a:srgbClr val="000000"/>
                </a:solidFill>
                <a:latin typeface="Arimo Bold"/>
                <a:ea typeface="Arimo Bold"/>
                <a:cs typeface="Arimo Bold"/>
                <a:sym typeface="Arimo Bold"/>
              </a:rPr>
              <a:t>Implementation: Backpropagation</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DAGYqFAlybs</dc:identifier>
  <dcterms:modified xsi:type="dcterms:W3CDTF">2011-08-01T06:04:30Z</dcterms:modified>
  <cp:revision>1</cp:revision>
  <dc:title>DD2 Project</dc:title>
</cp:coreProperties>
</file>