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Dosis"/>
      <p:regular r:id="rId13"/>
      <p:bold r:id="rId14"/>
    </p:embeddedFont>
    <p:embeddedFont>
      <p:font typeface="Titillium Web"/>
      <p:regular r:id="rId15"/>
      <p:bold r:id="rId16"/>
      <p:italic r:id="rId17"/>
      <p:boldItalic r:id="rId18"/>
    </p:embeddedFont>
    <p:embeddedFont>
      <p:font typeface="Dosis ExtraLight"/>
      <p:regular r:id="rId19"/>
      <p:bold r:id="rId20"/>
    </p:embeddedFont>
    <p:embeddedFont>
      <p:font typeface="Titillium Web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ExtraLight-bold.fntdata"/><Relationship Id="rId11" Type="http://schemas.openxmlformats.org/officeDocument/2006/relationships/slide" Target="slides/slide6.xml"/><Relationship Id="rId22" Type="http://schemas.openxmlformats.org/officeDocument/2006/relationships/font" Target="fonts/TitilliumWebLight-bold.fntdata"/><Relationship Id="rId10" Type="http://schemas.openxmlformats.org/officeDocument/2006/relationships/slide" Target="slides/slide5.xml"/><Relationship Id="rId21" Type="http://schemas.openxmlformats.org/officeDocument/2006/relationships/font" Target="fonts/TitilliumWebLight-regular.fntdata"/><Relationship Id="rId13" Type="http://schemas.openxmlformats.org/officeDocument/2006/relationships/font" Target="fonts/Dosis-regular.fntdata"/><Relationship Id="rId24" Type="http://schemas.openxmlformats.org/officeDocument/2006/relationships/font" Target="fonts/TitilliumWeb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TitilliumWeb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itilliumWeb-regular.fntdata"/><Relationship Id="rId14" Type="http://schemas.openxmlformats.org/officeDocument/2006/relationships/font" Target="fonts/Dosis-bold.fntdata"/><Relationship Id="rId17" Type="http://schemas.openxmlformats.org/officeDocument/2006/relationships/font" Target="fonts/TitilliumWeb-italic.fntdata"/><Relationship Id="rId16" Type="http://schemas.openxmlformats.org/officeDocument/2006/relationships/font" Target="fonts/TitilliumWe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DosisExtraLight-regular.fntdata"/><Relationship Id="rId6" Type="http://schemas.openxmlformats.org/officeDocument/2006/relationships/slide" Target="slides/slide1.xml"/><Relationship Id="rId18" Type="http://schemas.openxmlformats.org/officeDocument/2006/relationships/font" Target="fonts/TitilliumWeb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2" name="Google Shape;38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g4773c7c9aa_0_4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9" name="Google Shape;3849;g4773c7c9aa_0_4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4773c7c9aa_0_4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4773c7c9aa_0_4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g4773c7c9aa_0_4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5" name="Google Shape;3865;g4773c7c9aa_0_4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g4773c7c9aa_0_4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3" name="Google Shape;3873;g4773c7c9aa_0_4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62ad071b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7" name="Google Shape;3887;g62ad071b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62ad071b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62ad071b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1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3280" name="Google Shape;3280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81" name="Google Shape;3281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8" name="Google Shape;3338;p11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339" name="Google Shape;3339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1" name="Google Shape;3401;p11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402" name="Google Shape;3402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3" name="Google Shape;3503;p11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504" name="Google Shape;3504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4" name="Google Shape;3554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12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3557" name="Google Shape;3557;p1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58" name="Google Shape;3558;p12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12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12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12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12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12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12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12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12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12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12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12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12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12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12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12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12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12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12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12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12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12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12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12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12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12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12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12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12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12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12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12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12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12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12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12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12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12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12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12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12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12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12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12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12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12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12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12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12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12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12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12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12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12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12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12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12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5" name="Google Shape;3615;p12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616" name="Google Shape;3616;p12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12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12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12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12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12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12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12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12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12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12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12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12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12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12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12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12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12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12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12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12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12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12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12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12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12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12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12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12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12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12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12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12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12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12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12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12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12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12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12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12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12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12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12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12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12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12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12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12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12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12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12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12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12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12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12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12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12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12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12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12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12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8" name="Google Shape;3678;p12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679" name="Google Shape;3679;p12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12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12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12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12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12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12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12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12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12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12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12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12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12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12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12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12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12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12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12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12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12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12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12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12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12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12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12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12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12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12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12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12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12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12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12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12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12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12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12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12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12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12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12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12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12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12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12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12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12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12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12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12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12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12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12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12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12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12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12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12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12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12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12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12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12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12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12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12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12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12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12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12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12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12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12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12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12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12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12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12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12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12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12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12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12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12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12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12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12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12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12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12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12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12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12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12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12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12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12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12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0" name="Google Shape;3780;p12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781" name="Google Shape;3781;p12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12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12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12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12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12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12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12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12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12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12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12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12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12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12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12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12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12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12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12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12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12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12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12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12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12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12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12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12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12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12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12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12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12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12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12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12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12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12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12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12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12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12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12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12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12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12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12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12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12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lt2"/>
        </a:solidFill>
      </p:bgPr>
    </p:bg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4" name="Google Shape;3834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835" name="Google Shape;3835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7" name="Google Shape;383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38" name="Google Shape;383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39" name="Google Shape;383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8" name="Google Shape;528;p3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9" name="Google Shape;529;p3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530" name="Google Shape;530;p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1" name="Google Shape;531;p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3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589" name="Google Shape;589;p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3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652" name="Google Shape;652;p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Google Shape;753;p3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754" name="Google Shape;754;p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7" name="Google Shape;807;p4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4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865" name="Google Shape;865;p4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Google Shape;927;p4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928" name="Google Shape;928;p4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1030" name="Google Shape;1030;p4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3" name="Google Shape;1083;p5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084" name="Google Shape;1084;p5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085" name="Google Shape;1085;p5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Google Shape;1165;p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66" name="Google Shape;1166;p5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5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286" name="Google Shape;1286;p5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5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5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5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5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5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5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5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5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Google Shape;1495;p5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1496" name="Google Shape;1496;p5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5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5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5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5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6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01" name="Google Shape;1601;p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602" name="Google Shape;1602;p6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603" name="Google Shape;1603;p6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6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6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3" name="Google Shape;1683;p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684" name="Google Shape;1684;p6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6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6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6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6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6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3" name="Google Shape;1803;p6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804" name="Google Shape;1804;p6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6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3" name="Google Shape;2013;p6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2014" name="Google Shape;2014;p6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7" name="Google Shape;2117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0" name="Google Shape;2120;p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2121" name="Google Shape;2121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2" name="Google Shape;2122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Google Shape;2179;p7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180" name="Google Shape;2180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2" name="Google Shape;2242;p7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243" name="Google Shape;2243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4" name="Google Shape;2344;p7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345" name="Google Shape;2345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Google Shape;239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Google Shape;2397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Google Shape;2398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Google Shape;2455;p8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456" name="Google Shape;2456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Google Shape;2518;p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519" name="Google Shape;2519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Google Shape;2620;p8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621" name="Google Shape;2621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Google Shape;2671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74" name="Google Shape;2674;p9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5" name="Google Shape;2675;p9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6" name="Google Shape;2676;p9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677" name="Google Shape;2677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8" name="Google Shape;2678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5" name="Google Shape;2735;p9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736" name="Google Shape;2736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8" name="Google Shape;2798;p9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799" name="Google Shape;2799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0" name="Google Shape;2900;p9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901" name="Google Shape;2901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1" name="Google Shape;2951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Google Shape;2953;p10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954" name="Google Shape;2954;p10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10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1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10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1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10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10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10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10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10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10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10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1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10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1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10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10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10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10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10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10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10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1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10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1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10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10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10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1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1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1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10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1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10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1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10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10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1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1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10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1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10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1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10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10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1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1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1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10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1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10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10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10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1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1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1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1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10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1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10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1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10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10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1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1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1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1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10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1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10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1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10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10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10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10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10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10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10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1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10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1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10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10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10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10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10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10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10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10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1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10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10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10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10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10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10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10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1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10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1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10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10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10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10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1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10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1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10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1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10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10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1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10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10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10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10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1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10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1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10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10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1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1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1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1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10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1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10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1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10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10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10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10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10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10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10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1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10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1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10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10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1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1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1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10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1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10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10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10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1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1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Google Shape;3115;p10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116" name="Google Shape;3116;p10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10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1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10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1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10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10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10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10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10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10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10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1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10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1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10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10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10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10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10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10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10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1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10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1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10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10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10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1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1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1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10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1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10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1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10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10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1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1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10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1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10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1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10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10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1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1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1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10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1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10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10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10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1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1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1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1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10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1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10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1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10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10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1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1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1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1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10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1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10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1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10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10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10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10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10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10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10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1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10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1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10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10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10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10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10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10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10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10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1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10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10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10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10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10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10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10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1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10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1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10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10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10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10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1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10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1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10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1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10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10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1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10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10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10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10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1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10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1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10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10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1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1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1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1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10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1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10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1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10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10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10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10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10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10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10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1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10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1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10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10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1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1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1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10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1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10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10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10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1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1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Google Shape;3277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win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Classification of Wines based on their </a:t>
            </a:r>
            <a:endParaRPr b="1" sz="2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Chemical and Physical Attributes</a:t>
            </a:r>
            <a:endParaRPr b="1" sz="2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Anh Nguyen</a:t>
            </a:r>
            <a:endParaRPr b="1" sz="2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s3616128@rmit.edu.vn</a:t>
            </a:r>
            <a:endParaRPr b="1" sz="2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Assignment II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COSC 2789 - Practical Data Science</a:t>
            </a:r>
            <a:endParaRPr sz="1800"/>
          </a:p>
        </p:txBody>
      </p:sp>
      <p:sp>
        <p:nvSpPr>
          <p:cNvPr id="3846" name="Google Shape;3846;p14"/>
          <p:cNvSpPr txBox="1"/>
          <p:nvPr/>
        </p:nvSpPr>
        <p:spPr>
          <a:xfrm>
            <a:off x="6456675" y="2760475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15"/>
          <p:cNvSpPr txBox="1"/>
          <p:nvPr>
            <p:ph type="title"/>
          </p:nvPr>
        </p:nvSpPr>
        <p:spPr>
          <a:xfrm>
            <a:off x="651400" y="4968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&amp; Dataset</a:t>
            </a:r>
            <a:endParaRPr/>
          </a:p>
        </p:txBody>
      </p:sp>
      <p:sp>
        <p:nvSpPr>
          <p:cNvPr id="3852" name="Google Shape;3852;p15"/>
          <p:cNvSpPr txBox="1"/>
          <p:nvPr>
            <p:ph idx="1" type="body"/>
          </p:nvPr>
        </p:nvSpPr>
        <p:spPr>
          <a:xfrm>
            <a:off x="760100" y="13906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b="1" lang="en" sz="1800" u="sng">
                <a:latin typeface="Titillium Web"/>
                <a:ea typeface="Titillium Web"/>
                <a:cs typeface="Titillium Web"/>
                <a:sym typeface="Titillium Web"/>
              </a:rPr>
              <a:t>Goal:</a:t>
            </a:r>
            <a:r>
              <a:rPr lang="en" sz="1800"/>
              <a:t> to see if it is possible to reliably differentiate three different types of wine from the same region in Italy based on their chemical and physical attributes.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-"/>
            </a:pPr>
            <a:r>
              <a:rPr b="1" lang="en" sz="1800" u="sng">
                <a:latin typeface="Titillium Web"/>
                <a:ea typeface="Titillium Web"/>
                <a:cs typeface="Titillium Web"/>
                <a:sym typeface="Titillium Web"/>
              </a:rPr>
              <a:t>Dataset:</a:t>
            </a:r>
            <a:endParaRPr b="1" sz="1800" u="sng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dataset was obtained from the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UCI ML Repository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Contains 178 wine samples from the same region in Italy, produced by 3 different winemakers.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14 attributes: 1 categorial &amp; 13 numerical attributes.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Notable attributes: Label, Alcohol, Total Phenols, Hue, Color Intensity and so on.</a:t>
            </a:r>
            <a:endParaRPr sz="1800"/>
          </a:p>
        </p:txBody>
      </p:sp>
      <p:pic>
        <p:nvPicPr>
          <p:cNvPr id="3853" name="Google Shape;38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426" y="1683122"/>
            <a:ext cx="3472448" cy="23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3859" name="Google Shape;3859;p16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Outliers were found by observing analytical plots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Decided to not delete/replace the outliers: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Sample size is too small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Outliers are expected.</a:t>
            </a:r>
            <a:endParaRPr sz="1800"/>
          </a:p>
        </p:txBody>
      </p:sp>
      <p:pic>
        <p:nvPicPr>
          <p:cNvPr id="3860" name="Google Shape;38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3053452"/>
            <a:ext cx="2901875" cy="18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1" name="Google Shape;38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225" y="3103337"/>
            <a:ext cx="32115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2" name="Google Shape;3862;p16"/>
          <p:cNvSpPr txBox="1"/>
          <p:nvPr/>
        </p:nvSpPr>
        <p:spPr>
          <a:xfrm>
            <a:off x="1070650" y="1541213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The dataset underwent several checks: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 Light"/>
              <a:buChar char="-"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NaN value check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 Light"/>
              <a:buChar char="-"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Impossible value check (every attribute has to be a non-zero non-negative number)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=&gt; </a:t>
            </a: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The dataset does not contain any missing or impossible values. 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Modelling</a:t>
            </a:r>
            <a:endParaRPr/>
          </a:p>
        </p:txBody>
      </p:sp>
      <p:sp>
        <p:nvSpPr>
          <p:cNvPr id="3868" name="Google Shape;3868;p17"/>
          <p:cNvSpPr txBox="1"/>
          <p:nvPr>
            <p:ph idx="1" type="body"/>
          </p:nvPr>
        </p:nvSpPr>
        <p:spPr>
          <a:xfrm>
            <a:off x="718300" y="1733550"/>
            <a:ext cx="6761100" cy="12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Two models were chosen from the </a:t>
            </a:r>
            <a:r>
              <a:rPr i="1" lang="en" sz="1800"/>
              <a:t>sklearn </a:t>
            </a:r>
            <a:r>
              <a:rPr lang="en" sz="1800"/>
              <a:t>package: K Nearest Neighbors(kNN) and Decision Tree.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dataset was split in 3 different ways: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50% training, 50% testing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6</a:t>
            </a:r>
            <a:r>
              <a:rPr lang="en" sz="1800"/>
              <a:t>0% training, 40% testing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80% training, 20%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performance of a model is measured by 4 metrics: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Recall Score, F1 Score, Precision Score (the higher the better)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Classification Error Rate (the lower the better)</a:t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9" name="Google Shape;3869;p17"/>
          <p:cNvSpPr txBox="1"/>
          <p:nvPr/>
        </p:nvSpPr>
        <p:spPr>
          <a:xfrm>
            <a:off x="1087375" y="3260650"/>
            <a:ext cx="6392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70" name="Google Shape;3870;p17"/>
          <p:cNvSpPr txBox="1"/>
          <p:nvPr/>
        </p:nvSpPr>
        <p:spPr>
          <a:xfrm>
            <a:off x="718300" y="1733550"/>
            <a:ext cx="6761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"/>
              <a:buChar char="-"/>
            </a:pPr>
            <a:r>
              <a:rPr b="1" lang="en" sz="1800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Hypotheses:</a:t>
            </a:r>
            <a:endParaRPr b="1" sz="1800" u="sng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-"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For kNN classifier, with the value of k from 1 to 10, how does the parameter </a:t>
            </a:r>
            <a:r>
              <a:rPr i="1"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weights </a:t>
            </a: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affect the outcome of the model? Two possible values for </a:t>
            </a:r>
            <a:r>
              <a:rPr i="1"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weights </a:t>
            </a: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are ‘uniform’ and ‘distance’.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 Light"/>
              <a:buChar char="-"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For decision tree classifier, how does limiting the number of features to be used would affect the outcome of the 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 Light"/>
              <a:buChar char="-"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model?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p18"/>
          <p:cNvSpPr txBox="1"/>
          <p:nvPr>
            <p:ph type="title"/>
          </p:nvPr>
        </p:nvSpPr>
        <p:spPr>
          <a:xfrm>
            <a:off x="718300" y="1706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Modelling - kNN</a:t>
            </a:r>
            <a:endParaRPr/>
          </a:p>
        </p:txBody>
      </p:sp>
      <p:sp>
        <p:nvSpPr>
          <p:cNvPr id="3876" name="Google Shape;3876;p18"/>
          <p:cNvSpPr txBox="1"/>
          <p:nvPr>
            <p:ph idx="1" type="body"/>
          </p:nvPr>
        </p:nvSpPr>
        <p:spPr>
          <a:xfrm>
            <a:off x="718300" y="15244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               </a:t>
            </a:r>
            <a:r>
              <a:rPr lang="en" sz="1800"/>
              <a:t>Uniform					  Distance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k=7 is the best value for uniform. k = 10 for distance.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</a:t>
            </a:r>
            <a:r>
              <a:rPr i="1" lang="en" sz="1800"/>
              <a:t>weights </a:t>
            </a:r>
            <a:r>
              <a:rPr lang="en" sz="1800"/>
              <a:t>parameter makes little difference in this dataset.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pic>
        <p:nvPicPr>
          <p:cNvPr id="3877" name="Google Shape;38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75" y="1074231"/>
            <a:ext cx="3425926" cy="2355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8" name="Google Shape;38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875" y="955763"/>
            <a:ext cx="3598224" cy="2473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79" name="Google Shape;3879;p18"/>
          <p:cNvSpPr txBox="1"/>
          <p:nvPr/>
        </p:nvSpPr>
        <p:spPr>
          <a:xfrm>
            <a:off x="843850" y="1170900"/>
            <a:ext cx="6510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                                                                       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880" name="Google Shape;388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92225"/>
            <a:ext cx="3161500" cy="24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1" name="Google Shape;3881;p18"/>
          <p:cNvSpPr txBox="1"/>
          <p:nvPr/>
        </p:nvSpPr>
        <p:spPr>
          <a:xfrm>
            <a:off x="718300" y="318400"/>
            <a:ext cx="68508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 Modelling - DT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82" name="Google Shape;3882;p18"/>
          <p:cNvSpPr txBox="1"/>
          <p:nvPr/>
        </p:nvSpPr>
        <p:spPr>
          <a:xfrm>
            <a:off x="843850" y="3393075"/>
            <a:ext cx="60393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Overall, the best number of features is 7 which has a close to 0 error rate.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 the 20% testing set, at max_features = 5, error rate is equal to 0!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883" name="Google Shape;388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0575" y="1015000"/>
            <a:ext cx="2985749" cy="23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4" name="Google Shape;388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9250" y="1015000"/>
            <a:ext cx="2985751" cy="23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Recommendation</a:t>
            </a:r>
            <a:endParaRPr/>
          </a:p>
        </p:txBody>
      </p:sp>
      <p:sp>
        <p:nvSpPr>
          <p:cNvPr id="3890" name="Google Shape;3890;p1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Both models - kNN and Decision Tree - were able to reliably predict the wine type from the chemical and physical attributes of the target.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 improve the kNN model for 20% testing dataset, change the </a:t>
            </a:r>
            <a:r>
              <a:rPr i="1" lang="en" sz="1800"/>
              <a:t>weights </a:t>
            </a:r>
            <a:r>
              <a:rPr lang="en" sz="1800"/>
              <a:t>parameter to ‘distance’. At k = 10, error rate is equal to 0.17.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 improve the kNN model overall, the </a:t>
            </a:r>
            <a:r>
              <a:rPr i="1" lang="en" sz="1800"/>
              <a:t>weights</a:t>
            </a:r>
            <a:r>
              <a:rPr lang="en" sz="1800"/>
              <a:t> parameter should be set to ‘uniform’, and k=7.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best setting for the decision tree model is when </a:t>
            </a:r>
            <a:r>
              <a:rPr i="1" lang="en" sz="1800"/>
              <a:t>max_features</a:t>
            </a:r>
            <a:r>
              <a:rPr lang="en" sz="1800"/>
              <a:t> is set to 7, the average error rate is equal 0.018.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1" name="Google Shape;3891;p19"/>
          <p:cNvSpPr txBox="1"/>
          <p:nvPr/>
        </p:nvSpPr>
        <p:spPr>
          <a:xfrm>
            <a:off x="902300" y="1969300"/>
            <a:ext cx="6761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 Light"/>
              <a:buChar char="-"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 recommend using the Decision Tree model to identify the wine type in the future since it has a much lower error rate compared to kNN.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7" name="Google Shape;3897;p2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3B55"/>
                </a:solidFill>
              </a:rPr>
              <a:t>THE END</a:t>
            </a:r>
            <a:endParaRPr sz="4800">
              <a:solidFill>
                <a:srgbClr val="003B5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