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9BD20-9B45-6C47-88B9-06AF1DAD363B}" v="38" dt="2024-09-02T17:21:23.6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snapToObjects="1">
      <p:cViewPr varScale="1">
        <p:scale>
          <a:sx n="111" d="100"/>
          <a:sy n="111" d="100"/>
        </p:scale>
        <p:origin x="558" y="9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436537-67D7-134A-8CD7-5F98B8B5335E}"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A445837D-A574-554D-A3CC-6BF336550659}">
      <dgm:prSet/>
      <dgm:spPr/>
      <dgm:t>
        <a:bodyPr/>
        <a:lstStyle/>
        <a:p>
          <a:r>
            <a:rPr lang="en-US" dirty="0">
              <a:latin typeface="Arial" panose="020B0604020202020204" pitchFamily="34" charset="0"/>
              <a:cs typeface="Arial" panose="020B0604020202020204" pitchFamily="34" charset="0"/>
            </a:rPr>
            <a:t>Programming Languages and Concepts: </a:t>
          </a:r>
          <a:endParaRPr lang="en-GB" dirty="0">
            <a:latin typeface="Arial" panose="020B0604020202020204" pitchFamily="34" charset="0"/>
            <a:cs typeface="Arial" panose="020B0604020202020204" pitchFamily="34" charset="0"/>
          </a:endParaRPr>
        </a:p>
      </dgm:t>
    </dgm:pt>
    <dgm:pt modelId="{1553C564-F377-7F41-AFAA-A5F885BC5C27}" type="parTrans" cxnId="{AA56D879-302F-944E-A375-16331E27CD9E}">
      <dgm:prSet/>
      <dgm:spPr/>
      <dgm:t>
        <a:bodyPr/>
        <a:lstStyle/>
        <a:p>
          <a:endParaRPr lang="en-GB"/>
        </a:p>
      </dgm:t>
    </dgm:pt>
    <dgm:pt modelId="{514C5C06-95B3-E549-87D5-2CCE9973543A}" type="sibTrans" cxnId="{AA56D879-302F-944E-A375-16331E27CD9E}">
      <dgm:prSet/>
      <dgm:spPr/>
      <dgm:t>
        <a:bodyPr/>
        <a:lstStyle/>
        <a:p>
          <a:endParaRPr lang="en-GB"/>
        </a:p>
      </dgm:t>
    </dgm:pt>
    <dgm:pt modelId="{245ECEC8-D8A3-9740-9EA2-7CCE215FBD84}">
      <dgm:prSet/>
      <dgm:spPr/>
      <dgm:t>
        <a:bodyPr/>
        <a:lstStyle/>
        <a:p>
          <a:r>
            <a:rPr lang="en-GB" dirty="0"/>
            <a:t>ReactJS</a:t>
          </a:r>
        </a:p>
      </dgm:t>
    </dgm:pt>
    <dgm:pt modelId="{FC0A084D-C8CB-F74C-8B00-99BF244A9916}" type="parTrans" cxnId="{BCEAA87D-A256-BB4A-B994-36CF4C8066CB}">
      <dgm:prSet/>
      <dgm:spPr/>
      <dgm:t>
        <a:bodyPr/>
        <a:lstStyle/>
        <a:p>
          <a:endParaRPr lang="en-GB"/>
        </a:p>
      </dgm:t>
    </dgm:pt>
    <dgm:pt modelId="{ED0A0F67-A0DF-9744-8894-D69E4A46708D}" type="sibTrans" cxnId="{BCEAA87D-A256-BB4A-B994-36CF4C8066CB}">
      <dgm:prSet/>
      <dgm:spPr/>
      <dgm:t>
        <a:bodyPr/>
        <a:lstStyle/>
        <a:p>
          <a:endParaRPr lang="en-GB"/>
        </a:p>
      </dgm:t>
    </dgm:pt>
    <dgm:pt modelId="{66346154-AEA1-1E43-8E76-A9E8D643825A}">
      <dgm:prSet/>
      <dgm:spPr/>
      <dgm:t>
        <a:bodyPr/>
        <a:lstStyle/>
        <a:p>
          <a:r>
            <a:rPr lang="en-GB" dirty="0" err="1"/>
            <a:t>Node.JS</a:t>
          </a:r>
          <a:endParaRPr lang="en-GB" dirty="0"/>
        </a:p>
      </dgm:t>
    </dgm:pt>
    <dgm:pt modelId="{0CB58F7D-08E7-294A-802B-BB78ABF15481}" type="parTrans" cxnId="{BFC723C7-3BB4-BB4C-9657-868B9D180F35}">
      <dgm:prSet/>
      <dgm:spPr/>
      <dgm:t>
        <a:bodyPr/>
        <a:lstStyle/>
        <a:p>
          <a:endParaRPr lang="en-GB"/>
        </a:p>
      </dgm:t>
    </dgm:pt>
    <dgm:pt modelId="{3B47737C-87F1-284A-947D-D7D78E178726}" type="sibTrans" cxnId="{BFC723C7-3BB4-BB4C-9657-868B9D180F35}">
      <dgm:prSet/>
      <dgm:spPr/>
      <dgm:t>
        <a:bodyPr/>
        <a:lstStyle/>
        <a:p>
          <a:endParaRPr lang="en-GB"/>
        </a:p>
      </dgm:t>
    </dgm:pt>
    <dgm:pt modelId="{CC932B86-95D1-0249-BE9D-F4CCC9804B08}">
      <dgm:prSet/>
      <dgm:spPr/>
      <dgm:t>
        <a:bodyPr/>
        <a:lstStyle/>
        <a:p>
          <a:r>
            <a:rPr lang="en-GB" dirty="0"/>
            <a:t>Firebase </a:t>
          </a:r>
          <a:r>
            <a:rPr lang="en-GB" dirty="0" err="1"/>
            <a:t>Firestore</a:t>
          </a:r>
          <a:endParaRPr lang="en-GB" dirty="0"/>
        </a:p>
      </dgm:t>
    </dgm:pt>
    <dgm:pt modelId="{A7D591B0-FEDD-8041-B058-47AE0709B897}" type="parTrans" cxnId="{FA82B546-8CB1-BA4B-95F7-63D73E978F9A}">
      <dgm:prSet/>
      <dgm:spPr/>
      <dgm:t>
        <a:bodyPr/>
        <a:lstStyle/>
        <a:p>
          <a:endParaRPr lang="en-GB"/>
        </a:p>
      </dgm:t>
    </dgm:pt>
    <dgm:pt modelId="{5853480A-FC74-434B-BEFE-89E23C3143AB}" type="sibTrans" cxnId="{FA82B546-8CB1-BA4B-95F7-63D73E978F9A}">
      <dgm:prSet/>
      <dgm:spPr/>
      <dgm:t>
        <a:bodyPr/>
        <a:lstStyle/>
        <a:p>
          <a:endParaRPr lang="en-GB"/>
        </a:p>
      </dgm:t>
    </dgm:pt>
    <dgm:pt modelId="{16868AD5-62AF-D04D-809A-B3B99A08F052}">
      <dgm:prSet/>
      <dgm:spPr/>
      <dgm:t>
        <a:bodyPr/>
        <a:lstStyle/>
        <a:p>
          <a:r>
            <a:rPr lang="en-GB" dirty="0"/>
            <a:t>Firebase Storage</a:t>
          </a:r>
        </a:p>
      </dgm:t>
    </dgm:pt>
    <dgm:pt modelId="{3C3FDE29-B382-4146-B6D5-8D91BBD81313}" type="parTrans" cxnId="{28A255EC-8C9C-894B-8B48-DA1FAC3C8C4E}">
      <dgm:prSet/>
      <dgm:spPr/>
      <dgm:t>
        <a:bodyPr/>
        <a:lstStyle/>
        <a:p>
          <a:endParaRPr lang="en-GB"/>
        </a:p>
      </dgm:t>
    </dgm:pt>
    <dgm:pt modelId="{C373BF74-0606-E54C-8B9E-138A009FC266}" type="sibTrans" cxnId="{28A255EC-8C9C-894B-8B48-DA1FAC3C8C4E}">
      <dgm:prSet/>
      <dgm:spPr/>
      <dgm:t>
        <a:bodyPr/>
        <a:lstStyle/>
        <a:p>
          <a:endParaRPr lang="en-GB"/>
        </a:p>
      </dgm:t>
    </dgm:pt>
    <dgm:pt modelId="{4B827E89-60A3-AE4C-A98A-65F41BD6F1BF}">
      <dgm:prSet/>
      <dgm:spPr/>
      <dgm:t>
        <a:bodyPr/>
        <a:lstStyle/>
        <a:p>
          <a:endParaRPr lang="en-IN" dirty="0"/>
        </a:p>
      </dgm:t>
    </dgm:pt>
    <dgm:pt modelId="{720EE7E5-8F28-5540-9DCF-09CCE471F75D}" type="sibTrans" cxnId="{DF24E01A-05DA-8C40-AEC7-03FE057D727C}">
      <dgm:prSet/>
      <dgm:spPr/>
      <dgm:t>
        <a:bodyPr/>
        <a:lstStyle/>
        <a:p>
          <a:endParaRPr lang="en-GB"/>
        </a:p>
      </dgm:t>
    </dgm:pt>
    <dgm:pt modelId="{BBA6BF7A-FB50-FF45-B350-D397D51D21CD}" type="parTrans" cxnId="{DF24E01A-05DA-8C40-AEC7-03FE057D727C}">
      <dgm:prSet/>
      <dgm:spPr/>
      <dgm:t>
        <a:bodyPr/>
        <a:lstStyle/>
        <a:p>
          <a:endParaRPr lang="en-GB"/>
        </a:p>
      </dgm:t>
    </dgm:pt>
    <dgm:pt modelId="{218CB54C-8A25-7347-83C8-41B5F924ED1B}" type="pres">
      <dgm:prSet presAssocID="{73436537-67D7-134A-8CD7-5F98B8B5335E}" presName="theList" presStyleCnt="0">
        <dgm:presLayoutVars>
          <dgm:dir/>
          <dgm:animLvl val="lvl"/>
          <dgm:resizeHandles val="exact"/>
        </dgm:presLayoutVars>
      </dgm:prSet>
      <dgm:spPr/>
    </dgm:pt>
    <dgm:pt modelId="{52A2B071-7BB0-5F49-9135-C265C8852B5D}" type="pres">
      <dgm:prSet presAssocID="{4B827E89-60A3-AE4C-A98A-65F41BD6F1BF}" presName="compNode" presStyleCnt="0"/>
      <dgm:spPr/>
    </dgm:pt>
    <dgm:pt modelId="{DB580F6A-48C1-EE48-88AE-B4D95FCA7C15}" type="pres">
      <dgm:prSet presAssocID="{4B827E89-60A3-AE4C-A98A-65F41BD6F1BF}" presName="aNode" presStyleLbl="bgShp" presStyleIdx="0" presStyleCnt="2" custScaleX="466940" custLinFactNeighborX="-17" custLinFactNeighborY="-6829"/>
      <dgm:spPr/>
    </dgm:pt>
    <dgm:pt modelId="{3F8512E9-0B16-CA4D-B7F4-04582CD6DE9C}" type="pres">
      <dgm:prSet presAssocID="{4B827E89-60A3-AE4C-A98A-65F41BD6F1BF}" presName="textNode" presStyleLbl="bgShp" presStyleIdx="0" presStyleCnt="2"/>
      <dgm:spPr/>
    </dgm:pt>
    <dgm:pt modelId="{D389A912-6BAF-4540-B6F5-3CF85BF33117}" type="pres">
      <dgm:prSet presAssocID="{4B827E89-60A3-AE4C-A98A-65F41BD6F1BF}" presName="compChildNode" presStyleCnt="0"/>
      <dgm:spPr/>
    </dgm:pt>
    <dgm:pt modelId="{7AAC1681-E052-F749-BDC4-AF7B41F3DD48}" type="pres">
      <dgm:prSet presAssocID="{4B827E89-60A3-AE4C-A98A-65F41BD6F1BF}" presName="theInnerList" presStyleCnt="0"/>
      <dgm:spPr/>
    </dgm:pt>
    <dgm:pt modelId="{815C54BF-1111-B64C-ABB5-3A971EB56BB2}" type="pres">
      <dgm:prSet presAssocID="{4B827E89-60A3-AE4C-A98A-65F41BD6F1BF}" presName="aSpace" presStyleCnt="0"/>
      <dgm:spPr/>
    </dgm:pt>
    <dgm:pt modelId="{7961EFEC-3464-094B-9C5A-41414B8E2869}" type="pres">
      <dgm:prSet presAssocID="{A445837D-A574-554D-A3CC-6BF336550659}" presName="compNode" presStyleCnt="0"/>
      <dgm:spPr/>
    </dgm:pt>
    <dgm:pt modelId="{2F4930C8-80ED-3F42-9ACE-37A3DA93BF55}" type="pres">
      <dgm:prSet presAssocID="{A445837D-A574-554D-A3CC-6BF336550659}" presName="aNode" presStyleLbl="bgShp" presStyleIdx="1" presStyleCnt="2"/>
      <dgm:spPr/>
    </dgm:pt>
    <dgm:pt modelId="{06615A96-018B-BC47-91FB-23E26763D87C}" type="pres">
      <dgm:prSet presAssocID="{A445837D-A574-554D-A3CC-6BF336550659}" presName="textNode" presStyleLbl="bgShp" presStyleIdx="1" presStyleCnt="2"/>
      <dgm:spPr/>
    </dgm:pt>
    <dgm:pt modelId="{2B33F110-A4BF-5942-9CE8-29694FEC6D06}" type="pres">
      <dgm:prSet presAssocID="{A445837D-A574-554D-A3CC-6BF336550659}" presName="compChildNode" presStyleCnt="0"/>
      <dgm:spPr/>
    </dgm:pt>
    <dgm:pt modelId="{AFB82227-744F-A147-BACD-3AA8FA37E342}" type="pres">
      <dgm:prSet presAssocID="{A445837D-A574-554D-A3CC-6BF336550659}" presName="theInnerList" presStyleCnt="0"/>
      <dgm:spPr/>
    </dgm:pt>
    <dgm:pt modelId="{47AF8A12-8D8A-AC4C-BF9F-9317267F424A}" type="pres">
      <dgm:prSet presAssocID="{245ECEC8-D8A3-9740-9EA2-7CCE215FBD84}" presName="childNode" presStyleLbl="node1" presStyleIdx="0" presStyleCnt="4">
        <dgm:presLayoutVars>
          <dgm:bulletEnabled val="1"/>
        </dgm:presLayoutVars>
      </dgm:prSet>
      <dgm:spPr/>
    </dgm:pt>
    <dgm:pt modelId="{DE673021-630B-B347-A608-C59D34509067}" type="pres">
      <dgm:prSet presAssocID="{245ECEC8-D8A3-9740-9EA2-7CCE215FBD84}" presName="aSpace2" presStyleCnt="0"/>
      <dgm:spPr/>
    </dgm:pt>
    <dgm:pt modelId="{1C861517-8353-C245-8DA2-A8966B162A3A}" type="pres">
      <dgm:prSet presAssocID="{66346154-AEA1-1E43-8E76-A9E8D643825A}" presName="childNode" presStyleLbl="node1" presStyleIdx="1" presStyleCnt="4">
        <dgm:presLayoutVars>
          <dgm:bulletEnabled val="1"/>
        </dgm:presLayoutVars>
      </dgm:prSet>
      <dgm:spPr/>
    </dgm:pt>
    <dgm:pt modelId="{FFEFA644-F748-1A41-9607-20B33289C924}" type="pres">
      <dgm:prSet presAssocID="{66346154-AEA1-1E43-8E76-A9E8D643825A}" presName="aSpace2" presStyleCnt="0"/>
      <dgm:spPr/>
    </dgm:pt>
    <dgm:pt modelId="{035334C4-CB91-4A41-830B-44D599609A62}" type="pres">
      <dgm:prSet presAssocID="{CC932B86-95D1-0249-BE9D-F4CCC9804B08}" presName="childNode" presStyleLbl="node1" presStyleIdx="2" presStyleCnt="4">
        <dgm:presLayoutVars>
          <dgm:bulletEnabled val="1"/>
        </dgm:presLayoutVars>
      </dgm:prSet>
      <dgm:spPr/>
    </dgm:pt>
    <dgm:pt modelId="{DAF2214D-5DF4-2041-A68A-5876434825E7}" type="pres">
      <dgm:prSet presAssocID="{CC932B86-95D1-0249-BE9D-F4CCC9804B08}" presName="aSpace2" presStyleCnt="0"/>
      <dgm:spPr/>
    </dgm:pt>
    <dgm:pt modelId="{57CFF5DC-9278-134C-A944-B00E8AB167E2}" type="pres">
      <dgm:prSet presAssocID="{16868AD5-62AF-D04D-809A-B3B99A08F052}" presName="childNode" presStyleLbl="node1" presStyleIdx="3" presStyleCnt="4">
        <dgm:presLayoutVars>
          <dgm:bulletEnabled val="1"/>
        </dgm:presLayoutVars>
      </dgm:prSet>
      <dgm:spPr/>
    </dgm:pt>
  </dgm:ptLst>
  <dgm:cxnLst>
    <dgm:cxn modelId="{23D79514-012E-204C-A0F3-D5F34DD661A0}" type="presOf" srcId="{73436537-67D7-134A-8CD7-5F98B8B5335E}" destId="{218CB54C-8A25-7347-83C8-41B5F924ED1B}" srcOrd="0" destOrd="0" presId="urn:microsoft.com/office/officeart/2005/8/layout/lProcess2"/>
    <dgm:cxn modelId="{DF24E01A-05DA-8C40-AEC7-03FE057D727C}" srcId="{73436537-67D7-134A-8CD7-5F98B8B5335E}" destId="{4B827E89-60A3-AE4C-A98A-65F41BD6F1BF}" srcOrd="0" destOrd="0" parTransId="{BBA6BF7A-FB50-FF45-B350-D397D51D21CD}" sibTransId="{720EE7E5-8F28-5540-9DCF-09CCE471F75D}"/>
    <dgm:cxn modelId="{9A1AB02A-06EF-1B47-84A9-DCF4261DD718}" type="presOf" srcId="{245ECEC8-D8A3-9740-9EA2-7CCE215FBD84}" destId="{47AF8A12-8D8A-AC4C-BF9F-9317267F424A}" srcOrd="0" destOrd="0" presId="urn:microsoft.com/office/officeart/2005/8/layout/lProcess2"/>
    <dgm:cxn modelId="{45F71741-2FD4-7F49-B614-EEBA7B3A6D44}" type="presOf" srcId="{A445837D-A574-554D-A3CC-6BF336550659}" destId="{2F4930C8-80ED-3F42-9ACE-37A3DA93BF55}" srcOrd="0" destOrd="0" presId="urn:microsoft.com/office/officeart/2005/8/layout/lProcess2"/>
    <dgm:cxn modelId="{7F757965-7DF0-4A47-8DE4-B3E36C809FB5}" type="presOf" srcId="{16868AD5-62AF-D04D-809A-B3B99A08F052}" destId="{57CFF5DC-9278-134C-A944-B00E8AB167E2}" srcOrd="0" destOrd="0" presId="urn:microsoft.com/office/officeart/2005/8/layout/lProcess2"/>
    <dgm:cxn modelId="{FA82B546-8CB1-BA4B-95F7-63D73E978F9A}" srcId="{A445837D-A574-554D-A3CC-6BF336550659}" destId="{CC932B86-95D1-0249-BE9D-F4CCC9804B08}" srcOrd="2" destOrd="0" parTransId="{A7D591B0-FEDD-8041-B058-47AE0709B897}" sibTransId="{5853480A-FC74-434B-BEFE-89E23C3143AB}"/>
    <dgm:cxn modelId="{AA56D879-302F-944E-A375-16331E27CD9E}" srcId="{73436537-67D7-134A-8CD7-5F98B8B5335E}" destId="{A445837D-A574-554D-A3CC-6BF336550659}" srcOrd="1" destOrd="0" parTransId="{1553C564-F377-7F41-AFAA-A5F885BC5C27}" sibTransId="{514C5C06-95B3-E549-87D5-2CCE9973543A}"/>
    <dgm:cxn modelId="{BCEAA87D-A256-BB4A-B994-36CF4C8066CB}" srcId="{A445837D-A574-554D-A3CC-6BF336550659}" destId="{245ECEC8-D8A3-9740-9EA2-7CCE215FBD84}" srcOrd="0" destOrd="0" parTransId="{FC0A084D-C8CB-F74C-8B00-99BF244A9916}" sibTransId="{ED0A0F67-A0DF-9744-8894-D69E4A46708D}"/>
    <dgm:cxn modelId="{BCFB6C86-DE3B-E542-8F2E-952189599FB4}" type="presOf" srcId="{A445837D-A574-554D-A3CC-6BF336550659}" destId="{06615A96-018B-BC47-91FB-23E26763D87C}" srcOrd="1" destOrd="0" presId="urn:microsoft.com/office/officeart/2005/8/layout/lProcess2"/>
    <dgm:cxn modelId="{0779ECA9-C3AC-9A40-83E1-C5AF51C4D1DC}" type="presOf" srcId="{4B827E89-60A3-AE4C-A98A-65F41BD6F1BF}" destId="{3F8512E9-0B16-CA4D-B7F4-04582CD6DE9C}" srcOrd="1" destOrd="0" presId="urn:microsoft.com/office/officeart/2005/8/layout/lProcess2"/>
    <dgm:cxn modelId="{11F132B2-D7D2-7541-A33F-13CEECFFF2E3}" type="presOf" srcId="{4B827E89-60A3-AE4C-A98A-65F41BD6F1BF}" destId="{DB580F6A-48C1-EE48-88AE-B4D95FCA7C15}" srcOrd="0" destOrd="0" presId="urn:microsoft.com/office/officeart/2005/8/layout/lProcess2"/>
    <dgm:cxn modelId="{BFC723C7-3BB4-BB4C-9657-868B9D180F35}" srcId="{A445837D-A574-554D-A3CC-6BF336550659}" destId="{66346154-AEA1-1E43-8E76-A9E8D643825A}" srcOrd="1" destOrd="0" parTransId="{0CB58F7D-08E7-294A-802B-BB78ABF15481}" sibTransId="{3B47737C-87F1-284A-947D-D7D78E178726}"/>
    <dgm:cxn modelId="{28A255EC-8C9C-894B-8B48-DA1FAC3C8C4E}" srcId="{A445837D-A574-554D-A3CC-6BF336550659}" destId="{16868AD5-62AF-D04D-809A-B3B99A08F052}" srcOrd="3" destOrd="0" parTransId="{3C3FDE29-B382-4146-B6D5-8D91BBD81313}" sibTransId="{C373BF74-0606-E54C-8B9E-138A009FC266}"/>
    <dgm:cxn modelId="{46DF96F9-288E-7E48-B299-EF8234CE8871}" type="presOf" srcId="{66346154-AEA1-1E43-8E76-A9E8D643825A}" destId="{1C861517-8353-C245-8DA2-A8966B162A3A}" srcOrd="0" destOrd="0" presId="urn:microsoft.com/office/officeart/2005/8/layout/lProcess2"/>
    <dgm:cxn modelId="{55EE2CFA-2EC1-9749-96B3-16E8EB9704FE}" type="presOf" srcId="{CC932B86-95D1-0249-BE9D-F4CCC9804B08}" destId="{035334C4-CB91-4A41-830B-44D599609A62}" srcOrd="0" destOrd="0" presId="urn:microsoft.com/office/officeart/2005/8/layout/lProcess2"/>
    <dgm:cxn modelId="{65E46703-0E56-A54D-B3B9-5579F034EBA5}" type="presParOf" srcId="{218CB54C-8A25-7347-83C8-41B5F924ED1B}" destId="{52A2B071-7BB0-5F49-9135-C265C8852B5D}" srcOrd="0" destOrd="0" presId="urn:microsoft.com/office/officeart/2005/8/layout/lProcess2"/>
    <dgm:cxn modelId="{676CB190-442A-0244-8C95-9C08BDD46140}" type="presParOf" srcId="{52A2B071-7BB0-5F49-9135-C265C8852B5D}" destId="{DB580F6A-48C1-EE48-88AE-B4D95FCA7C15}" srcOrd="0" destOrd="0" presId="urn:microsoft.com/office/officeart/2005/8/layout/lProcess2"/>
    <dgm:cxn modelId="{A1008CA1-CF25-ED4D-B60D-BC83291B57EE}" type="presParOf" srcId="{52A2B071-7BB0-5F49-9135-C265C8852B5D}" destId="{3F8512E9-0B16-CA4D-B7F4-04582CD6DE9C}" srcOrd="1" destOrd="0" presId="urn:microsoft.com/office/officeart/2005/8/layout/lProcess2"/>
    <dgm:cxn modelId="{55D3E467-0A26-DA4D-8A67-002156F777A8}" type="presParOf" srcId="{52A2B071-7BB0-5F49-9135-C265C8852B5D}" destId="{D389A912-6BAF-4540-B6F5-3CF85BF33117}" srcOrd="2" destOrd="0" presId="urn:microsoft.com/office/officeart/2005/8/layout/lProcess2"/>
    <dgm:cxn modelId="{28889463-02C5-8B41-99E0-80DF6D558AA4}" type="presParOf" srcId="{D389A912-6BAF-4540-B6F5-3CF85BF33117}" destId="{7AAC1681-E052-F749-BDC4-AF7B41F3DD48}" srcOrd="0" destOrd="0" presId="urn:microsoft.com/office/officeart/2005/8/layout/lProcess2"/>
    <dgm:cxn modelId="{D0293700-71A1-814D-BE2C-1A03D00779E2}" type="presParOf" srcId="{218CB54C-8A25-7347-83C8-41B5F924ED1B}" destId="{815C54BF-1111-B64C-ABB5-3A971EB56BB2}" srcOrd="1" destOrd="0" presId="urn:microsoft.com/office/officeart/2005/8/layout/lProcess2"/>
    <dgm:cxn modelId="{923B8D3C-DE12-8D42-95F4-45C8ED7A0CED}" type="presParOf" srcId="{218CB54C-8A25-7347-83C8-41B5F924ED1B}" destId="{7961EFEC-3464-094B-9C5A-41414B8E2869}" srcOrd="2" destOrd="0" presId="urn:microsoft.com/office/officeart/2005/8/layout/lProcess2"/>
    <dgm:cxn modelId="{37060583-2899-064D-B139-CDE01028C771}" type="presParOf" srcId="{7961EFEC-3464-094B-9C5A-41414B8E2869}" destId="{2F4930C8-80ED-3F42-9ACE-37A3DA93BF55}" srcOrd="0" destOrd="0" presId="urn:microsoft.com/office/officeart/2005/8/layout/lProcess2"/>
    <dgm:cxn modelId="{C1D23EFA-8A9A-704A-A044-068E67EA1579}" type="presParOf" srcId="{7961EFEC-3464-094B-9C5A-41414B8E2869}" destId="{06615A96-018B-BC47-91FB-23E26763D87C}" srcOrd="1" destOrd="0" presId="urn:microsoft.com/office/officeart/2005/8/layout/lProcess2"/>
    <dgm:cxn modelId="{E9642BBB-D402-6A45-B2A0-CB8CB0CE451F}" type="presParOf" srcId="{7961EFEC-3464-094B-9C5A-41414B8E2869}" destId="{2B33F110-A4BF-5942-9CE8-29694FEC6D06}" srcOrd="2" destOrd="0" presId="urn:microsoft.com/office/officeart/2005/8/layout/lProcess2"/>
    <dgm:cxn modelId="{689EC8A6-22D0-EF4D-87DD-99F94BCFF17E}" type="presParOf" srcId="{2B33F110-A4BF-5942-9CE8-29694FEC6D06}" destId="{AFB82227-744F-A147-BACD-3AA8FA37E342}" srcOrd="0" destOrd="0" presId="urn:microsoft.com/office/officeart/2005/8/layout/lProcess2"/>
    <dgm:cxn modelId="{38EF7B41-E17F-CF4B-A607-C4A1FB636235}" type="presParOf" srcId="{AFB82227-744F-A147-BACD-3AA8FA37E342}" destId="{47AF8A12-8D8A-AC4C-BF9F-9317267F424A}" srcOrd="0" destOrd="0" presId="urn:microsoft.com/office/officeart/2005/8/layout/lProcess2"/>
    <dgm:cxn modelId="{0EFF6064-18C4-6D44-BB5B-C42035C0B221}" type="presParOf" srcId="{AFB82227-744F-A147-BACD-3AA8FA37E342}" destId="{DE673021-630B-B347-A608-C59D34509067}" srcOrd="1" destOrd="0" presId="urn:microsoft.com/office/officeart/2005/8/layout/lProcess2"/>
    <dgm:cxn modelId="{EB4296E0-85EF-874D-B97C-36791254020E}" type="presParOf" srcId="{AFB82227-744F-A147-BACD-3AA8FA37E342}" destId="{1C861517-8353-C245-8DA2-A8966B162A3A}" srcOrd="2" destOrd="0" presId="urn:microsoft.com/office/officeart/2005/8/layout/lProcess2"/>
    <dgm:cxn modelId="{00715912-A73C-3345-BF49-F8F3821AB929}" type="presParOf" srcId="{AFB82227-744F-A147-BACD-3AA8FA37E342}" destId="{FFEFA644-F748-1A41-9607-20B33289C924}" srcOrd="3" destOrd="0" presId="urn:microsoft.com/office/officeart/2005/8/layout/lProcess2"/>
    <dgm:cxn modelId="{9F733F61-DAC5-3245-A2FF-DA797150F4BD}" type="presParOf" srcId="{AFB82227-744F-A147-BACD-3AA8FA37E342}" destId="{035334C4-CB91-4A41-830B-44D599609A62}" srcOrd="4" destOrd="0" presId="urn:microsoft.com/office/officeart/2005/8/layout/lProcess2"/>
    <dgm:cxn modelId="{0CFB5E79-898D-484E-9819-3CB3196F03D0}" type="presParOf" srcId="{AFB82227-744F-A147-BACD-3AA8FA37E342}" destId="{DAF2214D-5DF4-2041-A68A-5876434825E7}" srcOrd="5" destOrd="0" presId="urn:microsoft.com/office/officeart/2005/8/layout/lProcess2"/>
    <dgm:cxn modelId="{5B9AD526-3EBD-F14A-9AEC-ED49F9698FEC}" type="presParOf" srcId="{AFB82227-744F-A147-BACD-3AA8FA37E342}" destId="{57CFF5DC-9278-134C-A944-B00E8AB167E2}"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80F6A-48C1-EE48-88AE-B4D95FCA7C15}">
      <dsp:nvSpPr>
        <dsp:cNvPr id="0" name=""/>
        <dsp:cNvSpPr/>
      </dsp:nvSpPr>
      <dsp:spPr>
        <a:xfrm>
          <a:off x="0" y="0"/>
          <a:ext cx="9541219" cy="5137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a:off x="0" y="0"/>
        <a:ext cx="9541219" cy="1541319"/>
      </dsp:txXfrm>
    </dsp:sp>
    <dsp:sp modelId="{2F4930C8-80ED-3F42-9ACE-37A3DA93BF55}">
      <dsp:nvSpPr>
        <dsp:cNvPr id="0" name=""/>
        <dsp:cNvSpPr/>
      </dsp:nvSpPr>
      <dsp:spPr>
        <a:xfrm>
          <a:off x="9694818" y="0"/>
          <a:ext cx="2043350" cy="5137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Programming Languages and Concepts: </a:t>
          </a:r>
          <a:endParaRPr lang="en-GB" sz="2400" kern="1200" dirty="0">
            <a:latin typeface="Arial" panose="020B0604020202020204" pitchFamily="34" charset="0"/>
            <a:cs typeface="Arial" panose="020B0604020202020204" pitchFamily="34" charset="0"/>
          </a:endParaRPr>
        </a:p>
      </dsp:txBody>
      <dsp:txXfrm>
        <a:off x="9694818" y="0"/>
        <a:ext cx="2043350" cy="1541319"/>
      </dsp:txXfrm>
    </dsp:sp>
    <dsp:sp modelId="{47AF8A12-8D8A-AC4C-BF9F-9317267F424A}">
      <dsp:nvSpPr>
        <dsp:cNvPr id="0" name=""/>
        <dsp:cNvSpPr/>
      </dsp:nvSpPr>
      <dsp:spPr>
        <a:xfrm>
          <a:off x="9899153" y="1541445"/>
          <a:ext cx="1634680" cy="7484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GB" sz="2200" kern="1200" dirty="0"/>
            <a:t>ReactJS</a:t>
          </a:r>
        </a:p>
      </dsp:txBody>
      <dsp:txXfrm>
        <a:off x="9921075" y="1563367"/>
        <a:ext cx="1590836" cy="704614"/>
      </dsp:txXfrm>
    </dsp:sp>
    <dsp:sp modelId="{1C861517-8353-C245-8DA2-A8966B162A3A}">
      <dsp:nvSpPr>
        <dsp:cNvPr id="0" name=""/>
        <dsp:cNvSpPr/>
      </dsp:nvSpPr>
      <dsp:spPr>
        <a:xfrm>
          <a:off x="9899153" y="2405051"/>
          <a:ext cx="1634680" cy="7484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GB" sz="2200" kern="1200" dirty="0" err="1"/>
            <a:t>Node.JS</a:t>
          </a:r>
          <a:endParaRPr lang="en-GB" sz="2200" kern="1200" dirty="0"/>
        </a:p>
      </dsp:txBody>
      <dsp:txXfrm>
        <a:off x="9921075" y="2426973"/>
        <a:ext cx="1590836" cy="704614"/>
      </dsp:txXfrm>
    </dsp:sp>
    <dsp:sp modelId="{035334C4-CB91-4A41-830B-44D599609A62}">
      <dsp:nvSpPr>
        <dsp:cNvPr id="0" name=""/>
        <dsp:cNvSpPr/>
      </dsp:nvSpPr>
      <dsp:spPr>
        <a:xfrm>
          <a:off x="9899153" y="3268656"/>
          <a:ext cx="1634680" cy="7484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GB" sz="2200" kern="1200" dirty="0"/>
            <a:t>Firebase </a:t>
          </a:r>
          <a:r>
            <a:rPr lang="en-GB" sz="2200" kern="1200" dirty="0" err="1"/>
            <a:t>Firestore</a:t>
          </a:r>
          <a:endParaRPr lang="en-GB" sz="2200" kern="1200" dirty="0"/>
        </a:p>
      </dsp:txBody>
      <dsp:txXfrm>
        <a:off x="9921075" y="3290578"/>
        <a:ext cx="1590836" cy="704614"/>
      </dsp:txXfrm>
    </dsp:sp>
    <dsp:sp modelId="{57CFF5DC-9278-134C-A944-B00E8AB167E2}">
      <dsp:nvSpPr>
        <dsp:cNvPr id="0" name=""/>
        <dsp:cNvSpPr/>
      </dsp:nvSpPr>
      <dsp:spPr>
        <a:xfrm>
          <a:off x="9899153" y="4132262"/>
          <a:ext cx="1634680" cy="74845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GB" sz="2200" kern="1200" dirty="0"/>
            <a:t>Firebase Storage</a:t>
          </a:r>
        </a:p>
      </dsp:txBody>
      <dsp:txXfrm>
        <a:off x="9921075" y="4154184"/>
        <a:ext cx="1590836" cy="7046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9/17/2024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86873" y="993021"/>
            <a:ext cx="6596768" cy="5243358"/>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sz="1700" b="1" dirty="0">
                <a:latin typeface="Arial" panose="020B0604020202020204" pitchFamily="34" charset="0"/>
                <a:cs typeface="Arial" panose="020B0604020202020204" pitchFamily="34" charset="0"/>
              </a:rPr>
              <a:t>Problem Statement ID –1555</a:t>
            </a:r>
          </a:p>
          <a:p>
            <a:pPr marL="285750" indent="-285750" algn="just">
              <a:lnSpc>
                <a:spcPct val="200000"/>
              </a:lnSpc>
              <a:buFont typeface="Arial" panose="020B0604020202020204" pitchFamily="34" charset="0"/>
              <a:buChar char="•"/>
            </a:pPr>
            <a:r>
              <a:rPr lang="en-US" sz="1700" b="1" dirty="0">
                <a:latin typeface="Arial" panose="020B0604020202020204" pitchFamily="34" charset="0"/>
                <a:cs typeface="Arial" panose="020B0604020202020204" pitchFamily="34" charset="0"/>
              </a:rPr>
              <a:t>Problem Statement Title-</a:t>
            </a:r>
            <a:r>
              <a:rPr lang="en-US" sz="1700" b="0" i="0" dirty="0">
                <a:solidFill>
                  <a:srgbClr val="212529"/>
                </a:solidFill>
                <a:effectLst/>
                <a:latin typeface="Arial" panose="020B0604020202020204" pitchFamily="34" charset="0"/>
                <a:cs typeface="Arial" panose="020B0604020202020204" pitchFamily="34" charset="0"/>
              </a:rPr>
              <a:t>Create a Virtual Herbal Garden that provides an interactive, educational, and immersive experience to users, showcasing the diverse range of medicinal plants used in AYUSH (Ayurveda, Yoga &amp; Naturopathy, Unani, Siddha, and Homeopathy).</a:t>
            </a:r>
            <a:endParaRPr lang="en-US" sz="17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700" b="1" dirty="0">
                <a:latin typeface="Arial" panose="020B0604020202020204" pitchFamily="34" charset="0"/>
                <a:cs typeface="Arial" panose="020B0604020202020204" pitchFamily="34" charset="0"/>
              </a:rPr>
              <a:t>Theme-</a:t>
            </a:r>
            <a:r>
              <a:rPr lang="en-IN" sz="1700" b="0" i="0" dirty="0">
                <a:solidFill>
                  <a:srgbClr val="212529"/>
                </a:solidFill>
                <a:effectLst/>
                <a:latin typeface="Arial" panose="020B0604020202020204" pitchFamily="34" charset="0"/>
                <a:cs typeface="Arial" panose="020B0604020202020204" pitchFamily="34" charset="0"/>
              </a:rPr>
              <a:t>MedTech / </a:t>
            </a:r>
            <a:r>
              <a:rPr lang="en-IN" sz="1700" b="0" i="0" dirty="0" err="1">
                <a:solidFill>
                  <a:srgbClr val="212529"/>
                </a:solidFill>
                <a:effectLst/>
                <a:latin typeface="Arial" panose="020B0604020202020204" pitchFamily="34" charset="0"/>
                <a:cs typeface="Arial" panose="020B0604020202020204" pitchFamily="34" charset="0"/>
              </a:rPr>
              <a:t>BioTech</a:t>
            </a:r>
            <a:r>
              <a:rPr lang="en-IN" sz="1700" b="0" i="0" dirty="0">
                <a:solidFill>
                  <a:srgbClr val="212529"/>
                </a:solidFill>
                <a:effectLst/>
                <a:latin typeface="Arial" panose="020B0604020202020204" pitchFamily="34" charset="0"/>
                <a:cs typeface="Arial" panose="020B0604020202020204" pitchFamily="34" charset="0"/>
              </a:rPr>
              <a:t> / </a:t>
            </a:r>
            <a:r>
              <a:rPr lang="en-IN" sz="1700" b="0" i="0" dirty="0" err="1">
                <a:solidFill>
                  <a:srgbClr val="212529"/>
                </a:solidFill>
                <a:effectLst/>
                <a:latin typeface="Arial" panose="020B0604020202020204" pitchFamily="34" charset="0"/>
                <a:cs typeface="Arial" panose="020B0604020202020204" pitchFamily="34" charset="0"/>
              </a:rPr>
              <a:t>HealthTech</a:t>
            </a:r>
            <a:endParaRPr lang="en-US" sz="17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1700" b="1" dirty="0">
                <a:latin typeface="Arial" panose="020B0604020202020204" pitchFamily="34" charset="0"/>
                <a:cs typeface="Arial" panose="020B0604020202020204" pitchFamily="34" charset="0"/>
              </a:rPr>
              <a:t>PS Category- </a:t>
            </a:r>
            <a:r>
              <a:rPr lang="en-US" sz="17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1700" b="1" dirty="0">
                <a:latin typeface="Arial" panose="020B0604020202020204" pitchFamily="34" charset="0"/>
                <a:cs typeface="Arial" panose="020B0604020202020204" pitchFamily="34" charset="0"/>
              </a:rPr>
              <a:t>Team ID-</a:t>
            </a:r>
            <a:r>
              <a:rPr lang="en-US" sz="1700" dirty="0">
                <a:latin typeface="Arial" panose="020B0604020202020204" pitchFamily="34" charset="0"/>
                <a:cs typeface="Arial" panose="020B0604020202020204" pitchFamily="34" charset="0"/>
              </a:rPr>
              <a:t>14</a:t>
            </a:r>
          </a:p>
          <a:p>
            <a:pPr marL="285750" indent="-285750" algn="just">
              <a:lnSpc>
                <a:spcPct val="200000"/>
              </a:lnSpc>
              <a:buFont typeface="Arial" panose="020B0604020202020204" pitchFamily="34" charset="0"/>
              <a:buChar char="•"/>
            </a:pPr>
            <a:r>
              <a:rPr lang="en-US" sz="1700" b="1" dirty="0">
                <a:latin typeface="Arial" panose="020B0604020202020204" pitchFamily="34" charset="0"/>
                <a:cs typeface="Arial" panose="020B0604020202020204" pitchFamily="34" charset="0"/>
              </a:rPr>
              <a:t>Team Name (Registered on portal)- </a:t>
            </a:r>
            <a:r>
              <a:rPr lang="en-US" sz="1700" dirty="0">
                <a:latin typeface="Arial" panose="020B0604020202020204" pitchFamily="34" charset="0"/>
                <a:cs typeface="Arial" panose="020B0604020202020204" pitchFamily="34" charset="0"/>
              </a:rPr>
              <a:t>Team Vrindavan</a:t>
            </a:r>
            <a:endParaRPr lang="en-IN" sz="17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 y="-25199"/>
            <a:ext cx="12192000" cy="807334"/>
          </a:xfrm>
        </p:spPr>
        <p:txBody>
          <a:bodyPr/>
          <a:lstStyle/>
          <a:p>
            <a:pPr eaLnBrk="1" hangingPunct="1"/>
            <a:br>
              <a:rPr lang="en-US" sz="4000" b="1" dirty="0">
                <a:latin typeface="Times New Roman" panose="02020603050405020304" pitchFamily="18" charset="0"/>
                <a:ea typeface="ＭＳ Ｐゴシック" pitchFamily="1" charset="-128"/>
                <a:cs typeface="Times New Roman" panose="02020603050405020304" pitchFamily="18" charset="0"/>
              </a:rPr>
            </a:br>
            <a:r>
              <a:rPr lang="en-US" sz="4000" b="1" dirty="0">
                <a:latin typeface="Times New Roman" panose="02020603050405020304" pitchFamily="18" charset="0"/>
                <a:ea typeface="ＭＳ Ｐゴシック" pitchFamily="1" charset="-128"/>
                <a:cs typeface="Times New Roman" panose="02020603050405020304" pitchFamily="18" charset="0"/>
              </a:rPr>
              <a:t>VIRTUAL HERBAL GARDEN</a:t>
            </a:r>
          </a:p>
        </p:txBody>
      </p:sp>
      <p:sp>
        <p:nvSpPr>
          <p:cNvPr id="15362" name="TextBox 8"/>
          <p:cNvSpPr txBox="1">
            <a:spLocks noChangeArrowheads="1"/>
          </p:cNvSpPr>
          <p:nvPr/>
        </p:nvSpPr>
        <p:spPr bwMode="auto">
          <a:xfrm>
            <a:off x="141514" y="1668379"/>
            <a:ext cx="11644825" cy="4447371"/>
          </a:xfrm>
          <a:prstGeom prst="rect">
            <a:avLst/>
          </a:prstGeom>
          <a:noFill/>
          <a:ln w="9525">
            <a:noFill/>
            <a:miter lim="800000"/>
            <a:headEnd/>
            <a:tailEnd/>
          </a:ln>
        </p:spPr>
        <p:txBody>
          <a:bodyPr wrap="square">
            <a:spAutoFit/>
          </a:bodyPr>
          <a:lstStyle/>
          <a:p>
            <a:pPr algn="ctr"/>
            <a:r>
              <a:rPr lang="en-US" sz="2800" b="1" dirty="0">
                <a:latin typeface="Arial" panose="020B0604020202020204" pitchFamily="34" charset="0"/>
                <a:cs typeface="Arial" panose="020B0604020202020204" pitchFamily="34" charset="0"/>
              </a:rPr>
              <a:t>SOLUTION</a:t>
            </a:r>
          </a:p>
          <a:p>
            <a:endParaRPr lang="en-US" sz="1700" b="1" u="sng"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700" dirty="0">
                <a:latin typeface="Arial" panose="020B0604020202020204" pitchFamily="34" charset="0"/>
                <a:cs typeface="Arial" panose="020B0604020202020204" pitchFamily="34" charset="0"/>
              </a:rPr>
              <a:t>We are creating an immersive virtual garden which will be accessible on web as well as on the mobile devices in the form of a web page developed in REACT and NODE.js that show cases medicinal plants used in AYUSH systems. The platform will be interactive and educational, featuring detailed plant profiles, educational content, interactive elements, and community engagement tools.</a:t>
            </a:r>
          </a:p>
          <a:p>
            <a:pPr marL="342900" indent="-342900" algn="just">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700" dirty="0">
                <a:latin typeface="Arial" panose="020B0604020202020204" pitchFamily="34" charset="0"/>
                <a:cs typeface="Arial" panose="020B0604020202020204" pitchFamily="34" charset="0"/>
              </a:rPr>
              <a:t>Key Features:</a:t>
            </a: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1. Interactive Garden</a:t>
            </a: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2. Plant Information Panels</a:t>
            </a: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3. Search Options</a:t>
            </a: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4. Plant Product Shopping</a:t>
            </a: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5. </a:t>
            </a:r>
            <a:r>
              <a:rPr lang="en-US" sz="1700" b="1" dirty="0" err="1">
                <a:latin typeface="Arial" panose="020B0604020202020204" pitchFamily="34" charset="0"/>
                <a:cs typeface="Arial" panose="020B0604020202020204" pitchFamily="34" charset="0"/>
              </a:rPr>
              <a:t>ChatBot</a:t>
            </a:r>
            <a:endParaRPr lang="en-US" sz="1700" b="1" dirty="0">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6. Chat with AYUSH specialist </a:t>
            </a:r>
          </a:p>
          <a:p>
            <a:pPr marL="800100" lvl="1" indent="-342900"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7. Admin </a:t>
            </a:r>
            <a:r>
              <a:rPr lang="en-US" sz="1700" b="1" dirty="0" err="1">
                <a:latin typeface="Arial" panose="020B0604020202020204" pitchFamily="34" charset="0"/>
                <a:cs typeface="Arial" panose="020B0604020202020204" pitchFamily="34" charset="0"/>
              </a:rPr>
              <a:t>previleges</a:t>
            </a:r>
            <a:r>
              <a:rPr lang="en-US" sz="1700" b="1"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endParaRPr lang="en-US" sz="17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descr="A logo with leaves on it&#10;&#10;Description automatically generated">
            <a:extLst>
              <a:ext uri="{FF2B5EF4-FFF2-40B4-BE49-F238E27FC236}">
                <a16:creationId xmlns:a16="http://schemas.microsoft.com/office/drawing/2014/main" id="{65101AD0-38E6-5FB2-8FAC-13A7DC7BD025}"/>
              </a:ext>
            </a:extLst>
          </p:cNvPr>
          <p:cNvPicPr>
            <a:picLocks noChangeAspect="1"/>
          </p:cNvPicPr>
          <p:nvPr/>
        </p:nvPicPr>
        <p:blipFill>
          <a:blip r:embed="rId4"/>
          <a:stretch>
            <a:fillRect/>
          </a:stretch>
        </p:blipFill>
        <p:spPr>
          <a:xfrm>
            <a:off x="141514" y="0"/>
            <a:ext cx="1251857" cy="11519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20782" y="6344371"/>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graphicFrame>
        <p:nvGraphicFramePr>
          <p:cNvPr id="2" name="Diagram 1">
            <a:extLst>
              <a:ext uri="{FF2B5EF4-FFF2-40B4-BE49-F238E27FC236}">
                <a16:creationId xmlns:a16="http://schemas.microsoft.com/office/drawing/2014/main" id="{5130DF0B-4328-F287-B6FE-D140A7272B48}"/>
              </a:ext>
            </a:extLst>
          </p:cNvPr>
          <p:cNvGraphicFramePr/>
          <p:nvPr>
            <p:extLst>
              <p:ext uri="{D42A27DB-BD31-4B8C-83A1-F6EECF244321}">
                <p14:modId xmlns:p14="http://schemas.microsoft.com/office/powerpoint/2010/main" val="929655079"/>
              </p:ext>
            </p:extLst>
          </p:nvPr>
        </p:nvGraphicFramePr>
        <p:xfrm>
          <a:off x="311969" y="1114619"/>
          <a:ext cx="11738517" cy="5137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pic>
        <p:nvPicPr>
          <p:cNvPr id="8" name="Google Shape;93;p2"/>
          <p:cNvPicPr preferRelativeResize="0"/>
          <p:nvPr/>
        </p:nvPicPr>
        <p:blipFill rotWithShape="1">
          <a:blip r:embed="rId8">
            <a:alphaModFix/>
          </a:blip>
          <a:srcRect/>
          <a:stretch/>
        </p:blipFill>
        <p:spPr>
          <a:xfrm>
            <a:off x="9803911" y="81376"/>
            <a:ext cx="2246575" cy="1149075"/>
          </a:xfrm>
          <a:prstGeom prst="rect">
            <a:avLst/>
          </a:prstGeom>
          <a:noFill/>
          <a:ln>
            <a:noFill/>
          </a:ln>
        </p:spPr>
      </p:pic>
      <p:sp>
        <p:nvSpPr>
          <p:cNvPr id="5" name="TextBox 4">
            <a:extLst>
              <a:ext uri="{FF2B5EF4-FFF2-40B4-BE49-F238E27FC236}">
                <a16:creationId xmlns:a16="http://schemas.microsoft.com/office/drawing/2014/main" id="{B771CCFC-E8BD-649D-5ABB-A63155767012}"/>
              </a:ext>
            </a:extLst>
          </p:cNvPr>
          <p:cNvSpPr txBox="1"/>
          <p:nvPr/>
        </p:nvSpPr>
        <p:spPr>
          <a:xfrm>
            <a:off x="738187" y="1395246"/>
            <a:ext cx="2230644" cy="892552"/>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Methodology</a:t>
            </a:r>
          </a:p>
          <a:p>
            <a:r>
              <a:rPr lang="en-US" sz="2600" dirty="0">
                <a:latin typeface="Arial" panose="020B0604020202020204" pitchFamily="34" charset="0"/>
                <a:cs typeface="Arial" panose="020B0604020202020204" pitchFamily="34" charset="0"/>
              </a:rPr>
              <a:t>(Flow-Chart) :</a:t>
            </a:r>
          </a:p>
        </p:txBody>
      </p:sp>
      <p:pic>
        <p:nvPicPr>
          <p:cNvPr id="3" name="Picture 2" descr="A logo with leaves on it&#10;&#10;Description automatically generated">
            <a:extLst>
              <a:ext uri="{FF2B5EF4-FFF2-40B4-BE49-F238E27FC236}">
                <a16:creationId xmlns:a16="http://schemas.microsoft.com/office/drawing/2014/main" id="{B2AD17F8-CCDC-4426-6A14-992A4E78ADE5}"/>
              </a:ext>
            </a:extLst>
          </p:cNvPr>
          <p:cNvPicPr>
            <a:picLocks noChangeAspect="1"/>
          </p:cNvPicPr>
          <p:nvPr/>
        </p:nvPicPr>
        <p:blipFill>
          <a:blip r:embed="rId9"/>
          <a:stretch>
            <a:fillRect/>
          </a:stretch>
        </p:blipFill>
        <p:spPr>
          <a:xfrm>
            <a:off x="141514" y="0"/>
            <a:ext cx="1251857" cy="1151908"/>
          </a:xfrm>
          <a:prstGeom prst="rect">
            <a:avLst/>
          </a:prstGeom>
        </p:spPr>
      </p:pic>
      <p:pic>
        <p:nvPicPr>
          <p:cNvPr id="12" name="Picture 11" descr="A group of white rectangular shapes with black text&#10;&#10;Description automatically generated">
            <a:extLst>
              <a:ext uri="{FF2B5EF4-FFF2-40B4-BE49-F238E27FC236}">
                <a16:creationId xmlns:a16="http://schemas.microsoft.com/office/drawing/2014/main" id="{8B8F22C9-6B4C-08CB-458B-E621F0C04292}"/>
              </a:ext>
            </a:extLst>
          </p:cNvPr>
          <p:cNvPicPr>
            <a:picLocks noChangeAspect="1"/>
          </p:cNvPicPr>
          <p:nvPr/>
        </p:nvPicPr>
        <p:blipFill>
          <a:blip r:embed="rId10"/>
          <a:stretch>
            <a:fillRect/>
          </a:stretch>
        </p:blipFill>
        <p:spPr>
          <a:xfrm>
            <a:off x="2919909" y="1395246"/>
            <a:ext cx="5382345" cy="45542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1" y="-47625"/>
            <a:ext cx="12050485"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41514" y="1155754"/>
            <a:ext cx="11745686" cy="4278094"/>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700" b="1" dirty="0">
                <a:solidFill>
                  <a:prstClr val="black"/>
                </a:solidFill>
                <a:latin typeface="Arial" panose="020B0604020202020204" pitchFamily="34" charset="0"/>
                <a:cs typeface="Arial" panose="020B0604020202020204" pitchFamily="34" charset="0"/>
              </a:rPr>
              <a:t>Feasibility</a:t>
            </a:r>
          </a:p>
          <a:p>
            <a:pPr marL="800100" lvl="1"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Design Feasibility</a:t>
            </a: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User Experience:</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Engaging and interactive experience through an intuitive user interface</a:t>
            </a:r>
            <a:endParaRPr lang="en-US" sz="1700" dirty="0">
              <a:solidFill>
                <a:prstClr val="black"/>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Market Feasibility</a:t>
            </a: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Target Audience:</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Students, health and wellness enthusiasts, and educators. </a:t>
            </a:r>
            <a:endParaRPr lang="en-US" sz="1700" dirty="0">
              <a:solidFill>
                <a:prstClr val="black"/>
              </a:solidFill>
              <a:latin typeface="Arial" panose="020B0604020202020204" pitchFamily="34" charset="0"/>
              <a:cs typeface="Arial" panose="020B0604020202020204" pitchFamily="34" charset="0"/>
            </a:endParaRP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Monetization:</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Potential revenue stream can include paid advertisements.</a:t>
            </a:r>
          </a:p>
          <a:p>
            <a:pPr marL="1257300" lvl="2" indent="-342900" algn="just">
              <a:buFont typeface="Arial" panose="020B0604020202020204" pitchFamily="34" charset="0"/>
              <a:buChar char="•"/>
              <a:defRPr/>
            </a:pPr>
            <a:endParaRPr lang="en-US" sz="1700" dirty="0">
              <a:solidFill>
                <a:prstClr val="black"/>
              </a:solidFill>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700" b="1" dirty="0">
                <a:solidFill>
                  <a:prstClr val="black"/>
                </a:solidFill>
                <a:latin typeface="Arial" panose="020B0604020202020204" pitchFamily="34" charset="0"/>
                <a:cs typeface="Arial" panose="020B0604020202020204" pitchFamily="34" charset="0"/>
              </a:rPr>
              <a:t>Viability</a:t>
            </a:r>
          </a:p>
          <a:p>
            <a:pPr marL="800100" lvl="1"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Market Viability</a:t>
            </a: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Demand:</a:t>
            </a:r>
            <a:r>
              <a:rPr lang="en-US" sz="1700" b="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There is a rising interest in natural and alternative medicine.</a:t>
            </a:r>
            <a:endParaRPr lang="en-US" sz="1700" dirty="0">
              <a:solidFill>
                <a:prstClr val="black"/>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Financial Viability</a:t>
            </a: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Cost Management: </a:t>
            </a:r>
            <a:r>
              <a:rPr lang="en-US" sz="1700" dirty="0">
                <a:solidFill>
                  <a:prstClr val="black"/>
                </a:solidFill>
                <a:latin typeface="Arial" panose="020B0604020202020204" pitchFamily="34" charset="0"/>
                <a:cs typeface="Arial" panose="020B0604020202020204" pitchFamily="34" charset="0"/>
              </a:rPr>
              <a:t>Low cost and low risk</a:t>
            </a:r>
          </a:p>
          <a:p>
            <a:pPr marL="800100" lvl="1"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Technical Viability</a:t>
            </a: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Performance : </a:t>
            </a:r>
            <a:r>
              <a:rPr lang="en-US" sz="1700" dirty="0">
                <a:solidFill>
                  <a:prstClr val="black"/>
                </a:solidFill>
                <a:latin typeface="Arial" panose="020B0604020202020204" pitchFamily="34" charset="0"/>
                <a:cs typeface="Arial" panose="020B0604020202020204" pitchFamily="34" charset="0"/>
              </a:rPr>
              <a:t>Private database to ensure reliability and accuracy</a:t>
            </a:r>
            <a:r>
              <a:rPr lang="en-US" sz="1700" dirty="0">
                <a:latin typeface="Arial" panose="020B0604020202020204" pitchFamily="34" charset="0"/>
                <a:cs typeface="Arial" panose="020B0604020202020204" pitchFamily="34" charset="0"/>
              </a:rPr>
              <a:t>.</a:t>
            </a:r>
            <a:endParaRPr lang="en-US" sz="1700" dirty="0">
              <a:solidFill>
                <a:prstClr val="black"/>
              </a:solidFill>
              <a:latin typeface="Arial" panose="020B0604020202020204" pitchFamily="34" charset="0"/>
              <a:cs typeface="Arial" panose="020B0604020202020204" pitchFamily="34" charset="0"/>
            </a:endParaRPr>
          </a:p>
          <a:p>
            <a:pPr marL="1257300" lvl="2" indent="-342900" algn="just">
              <a:buFont typeface="Arial" panose="020B0604020202020204" pitchFamily="34" charset="0"/>
              <a:buChar char="•"/>
              <a:defRPr/>
            </a:pPr>
            <a:r>
              <a:rPr lang="en-US" sz="1700" b="1" dirty="0">
                <a:solidFill>
                  <a:prstClr val="black"/>
                </a:solidFill>
                <a:latin typeface="Arial" panose="020B0604020202020204" pitchFamily="34" charset="0"/>
                <a:cs typeface="Arial" panose="020B0604020202020204" pitchFamily="34" charset="0"/>
              </a:rPr>
              <a:t>Scalability : </a:t>
            </a:r>
            <a:r>
              <a:rPr lang="en-US" sz="1700" dirty="0">
                <a:solidFill>
                  <a:prstClr val="black"/>
                </a:solidFill>
                <a:latin typeface="Arial" panose="020B0604020202020204" pitchFamily="34" charset="0"/>
                <a:cs typeface="Arial" panose="020B0604020202020204" pitchFamily="34" charset="0"/>
              </a:rPr>
              <a:t>V</a:t>
            </a:r>
            <a:r>
              <a:rPr lang="en-US" sz="1700" dirty="0">
                <a:latin typeface="Arial" panose="020B0604020202020204" pitchFamily="34" charset="0"/>
                <a:cs typeface="Arial" panose="020B0604020202020204" pitchFamily="34" charset="0"/>
              </a:rPr>
              <a:t>irtual garden can be scaled by expanding the database, adding new features and content based on user feedback.</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descr="A logo with leaves on it&#10;&#10;Description automatically generated">
            <a:extLst>
              <a:ext uri="{FF2B5EF4-FFF2-40B4-BE49-F238E27FC236}">
                <a16:creationId xmlns:a16="http://schemas.microsoft.com/office/drawing/2014/main" id="{16038C2C-BF46-39F7-F5BE-29C8B6CDCE7C}"/>
              </a:ext>
            </a:extLst>
          </p:cNvPr>
          <p:cNvPicPr>
            <a:picLocks noChangeAspect="1"/>
          </p:cNvPicPr>
          <p:nvPr/>
        </p:nvPicPr>
        <p:blipFill>
          <a:blip r:embed="rId4"/>
          <a:stretch>
            <a:fillRect/>
          </a:stretch>
        </p:blipFill>
        <p:spPr>
          <a:xfrm>
            <a:off x="141514" y="-16764"/>
            <a:ext cx="1251857" cy="115190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323223" y="1682191"/>
            <a:ext cx="11545552" cy="3754874"/>
          </a:xfrm>
          <a:prstGeom prst="rect">
            <a:avLst/>
          </a:prstGeom>
          <a:noFill/>
          <a:ln w="9525">
            <a:noFill/>
            <a:miter lim="800000"/>
            <a:headEnd/>
            <a:tailEnd/>
          </a:ln>
        </p:spPr>
        <p:txBody>
          <a:bodyPr wrap="square">
            <a:spAutoFit/>
          </a:bodyPr>
          <a:lstStyle/>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Educational Impact:</a:t>
            </a:r>
          </a:p>
          <a:p>
            <a:pPr marL="800100" lvl="1" indent="-342900" algn="just">
              <a:buFont typeface="Arial" panose="020B0604020202020204" pitchFamily="34" charset="0"/>
              <a:buChar char="•"/>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Impact: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platform will increase awareness and understanding of AYUSH medicinal plants among a wider audience.</a:t>
            </a:r>
          </a:p>
          <a:p>
            <a:pPr marL="800100" lvl="1" indent="-342900" algn="just">
              <a:buFont typeface="Arial" panose="020B0604020202020204" pitchFamily="34" charset="0"/>
              <a:buChar char="•"/>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Benefit: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It acts as a valuable educational platform.</a:t>
            </a:r>
          </a:p>
          <a:p>
            <a:pPr marL="800100" lvl="1" indent="-342900" algn="just">
              <a:buFont typeface="Arial" panose="020B0604020202020204" pitchFamily="34" charset="0"/>
              <a:buChar char="•"/>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Cultural Preservation:</a:t>
            </a:r>
          </a:p>
          <a:p>
            <a:pPr marL="800100" lvl="1" indent="-342900" algn="just">
              <a:buFont typeface="Arial" panose="020B0604020202020204" pitchFamily="34" charset="0"/>
              <a:buChar char="•"/>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Impact :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Promoting India’s rich cultural heritage in AYUSH.</a:t>
            </a:r>
          </a:p>
          <a:p>
            <a:pPr marL="800100" lvl="1" indent="-342900" algn="just">
              <a:buFont typeface="Arial" panose="020B0604020202020204" pitchFamily="34" charset="0"/>
              <a:buChar char="•"/>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Benefit: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This effort supports the long-term sustainability of these traditional practices.</a:t>
            </a:r>
          </a:p>
          <a:p>
            <a:pPr marL="800100" lvl="1" indent="-342900" algn="just">
              <a:buFont typeface="Arial" panose="020B0604020202020204" pitchFamily="34" charset="0"/>
              <a:buChar char="•"/>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defRPr/>
            </a:pPr>
            <a:endPar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Health Awareness:</a:t>
            </a:r>
          </a:p>
          <a:p>
            <a:pPr marL="800100" lvl="1" indent="-342900" algn="just">
              <a:buFont typeface="Arial" panose="020B0604020202020204" pitchFamily="34" charset="0"/>
              <a:buChar char="•"/>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Impact: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The platform provides users with a deeper understanding of the health benefits of AYUSH plants.</a:t>
            </a:r>
          </a:p>
          <a:p>
            <a:pPr marL="800100" lvl="1" indent="-342900" algn="just">
              <a:buFont typeface="Arial" panose="020B0604020202020204" pitchFamily="34" charset="0"/>
              <a:buChar char="•"/>
              <a:defRPr/>
            </a:pPr>
            <a:r>
              <a:rPr kumimoji="0" lang="en-US" sz="17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Benefit: </a:t>
            </a:r>
            <a:r>
              <a:rPr kumimoji="0" lang="en-US" sz="17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This promotes healthier lifestyles contributing to overall well-being.</a:t>
            </a:r>
            <a:endParaRPr lang="en-US" sz="1700" dirty="0">
              <a:solidFill>
                <a:prstClr val="black"/>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descr="A logo with leaves on it&#10;&#10;Description automatically generated">
            <a:extLst>
              <a:ext uri="{FF2B5EF4-FFF2-40B4-BE49-F238E27FC236}">
                <a16:creationId xmlns:a16="http://schemas.microsoft.com/office/drawing/2014/main" id="{0DF88173-994B-ECFA-7E69-7A3464EBD9AD}"/>
              </a:ext>
            </a:extLst>
          </p:cNvPr>
          <p:cNvPicPr>
            <a:picLocks noChangeAspect="1"/>
          </p:cNvPicPr>
          <p:nvPr/>
        </p:nvPicPr>
        <p:blipFill>
          <a:blip r:embed="rId4"/>
          <a:stretch>
            <a:fillRect/>
          </a:stretch>
        </p:blipFill>
        <p:spPr>
          <a:xfrm>
            <a:off x="141514" y="0"/>
            <a:ext cx="1251857" cy="1151908"/>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1" y="-47625"/>
            <a:ext cx="11862227"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 y="879914"/>
            <a:ext cx="12192000" cy="861774"/>
          </a:xfrm>
          <a:prstGeom prst="rect">
            <a:avLst/>
          </a:prstGeom>
          <a:noFill/>
          <a:ln w="9525">
            <a:noFill/>
            <a:miter lim="800000"/>
            <a:headEnd/>
            <a:tailEnd/>
          </a:ln>
        </p:spPr>
        <p:txBody>
          <a:bodyPr wrap="square">
            <a:spAutoFit/>
          </a:bodyPr>
          <a:lstStyle/>
          <a:p>
            <a:pPr marR="0" lvl="0" algn="ctr" defTabSz="457200" rtl="0" eaLnBrk="1" fontAlgn="base" latinLnBrk="0" hangingPunct="1">
              <a:lnSpc>
                <a:spcPct val="100000"/>
              </a:lnSpc>
              <a:spcBef>
                <a:spcPct val="0"/>
              </a:spcBef>
              <a:spcAft>
                <a:spcPct val="0"/>
              </a:spcAft>
              <a:buClrTx/>
              <a:buSzTx/>
              <a:tabLst/>
              <a:defRPr/>
            </a:pPr>
            <a:r>
              <a:rPr lang="en-US" sz="3200" b="1" noProof="0" dirty="0">
                <a:solidFill>
                  <a:prstClr val="black"/>
                </a:solidFill>
                <a:latin typeface="Times New Roman" panose="02020603050405020304" pitchFamily="18" charset="0"/>
                <a:cs typeface="Times New Roman" panose="02020603050405020304" pitchFamily="18" charset="0"/>
              </a:rPr>
              <a:t>Detailed reference and research work</a:t>
            </a:r>
            <a:endParaRPr kumimoji="0" lang="en-US" sz="3200" b="1" i="0" u="none" strike="noStrike" kern="1200" cap="none" spc="0" normalizeH="0" baseline="0" dirty="0">
              <a:ln>
                <a:noFill/>
              </a:ln>
              <a:solidFill>
                <a:prstClr val="black"/>
              </a:solidFill>
              <a:effectLst/>
              <a:uLnTx/>
              <a:uFillTx/>
              <a:latin typeface="Times New Roman" panose="02020603050405020304" pitchFamily="18" charset="0"/>
              <a:cs typeface="Times New Roman" panose="02020603050405020304" pitchFamily="18" charset="0"/>
            </a:endParaRPr>
          </a:p>
          <a:p>
            <a:pPr marR="0" lvl="0" defTabSz="457200" rtl="0" eaLnBrk="1" fontAlgn="base" latinLnBrk="0" hangingPunct="1">
              <a:lnSpc>
                <a:spcPct val="100000"/>
              </a:lnSpc>
              <a:spcBef>
                <a:spcPct val="0"/>
              </a:spcBef>
              <a:spcAft>
                <a:spcPct val="0"/>
              </a:spcAft>
              <a:buClrTx/>
              <a:buSzTx/>
              <a:tabLst/>
              <a:defRPr/>
            </a:pPr>
            <a:endPar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TextBox 2">
            <a:extLst>
              <a:ext uri="{FF2B5EF4-FFF2-40B4-BE49-F238E27FC236}">
                <a16:creationId xmlns:a16="http://schemas.microsoft.com/office/drawing/2014/main" id="{6D3305D1-DA9E-2E3B-B41A-11F650C428B3}"/>
              </a:ext>
            </a:extLst>
          </p:cNvPr>
          <p:cNvSpPr txBox="1"/>
          <p:nvPr/>
        </p:nvSpPr>
        <p:spPr>
          <a:xfrm>
            <a:off x="188259" y="1678536"/>
            <a:ext cx="11673967" cy="4278094"/>
          </a:xfrm>
          <a:prstGeom prst="rect">
            <a:avLst/>
          </a:prstGeom>
          <a:noFill/>
        </p:spPr>
        <p:txBody>
          <a:bodyPr wrap="square">
            <a:spAutoFit/>
          </a:bodyPr>
          <a:lstStyle/>
          <a:p>
            <a:pPr marL="285750"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Research on Medicinal Plants in AYUSH Systems</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Ayurveda</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Yoga &amp; Naturopathy</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Unani</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Siddha</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Homeopathy</a:t>
            </a:r>
          </a:p>
          <a:p>
            <a:pPr marL="285750"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References</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Books and Publications: Classical texts for Ayurveda, journals on medicinal plant research. </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Also React Up &amp; Running, Learning Node: Moving to the Server-Side for react and Node.js studies.</a:t>
            </a:r>
          </a:p>
          <a:p>
            <a:pPr marL="742950" lvl="1" indent="-285750" algn="just">
              <a:buFont typeface="Arial" panose="020B0604020202020204" pitchFamily="34" charset="0"/>
              <a:buChar char="•"/>
            </a:pPr>
            <a:r>
              <a:rPr lang="en-IN" sz="1700" dirty="0">
                <a:latin typeface="Arial" panose="020B0604020202020204" pitchFamily="34" charset="0"/>
                <a:cs typeface="Arial" panose="020B0604020202020204" pitchFamily="34" charset="0"/>
              </a:rPr>
              <a:t>Research Papers: PubMed and Google Scholar are used for sourcing peer-reviewed research.</a:t>
            </a:r>
          </a:p>
          <a:p>
            <a:pPr lvl="1" algn="just">
              <a:buFont typeface="Arial" panose="020B0604020202020204" pitchFamily="34" charset="0"/>
              <a:buChar char="•"/>
            </a:pPr>
            <a:r>
              <a:rPr lang="en-IN" sz="1700" dirty="0">
                <a:latin typeface="Arial" panose="020B0604020202020204" pitchFamily="34" charset="0"/>
                <a:cs typeface="Arial" panose="020B0604020202020204" pitchFamily="34" charset="0"/>
              </a:rPr>
              <a:t>Websites for Medicinal Plant Research:</a:t>
            </a:r>
          </a:p>
          <a:p>
            <a:pPr lvl="2" algn="just">
              <a:buFont typeface="Arial" panose="020B0604020202020204" pitchFamily="34" charset="0"/>
              <a:buChar char="•"/>
            </a:pPr>
            <a:r>
              <a:rPr lang="en-IN" sz="1700" dirty="0">
                <a:latin typeface="Arial" panose="020B0604020202020204" pitchFamily="34" charset="0"/>
                <a:cs typeface="Arial" panose="020B0604020202020204" pitchFamily="34" charset="0"/>
              </a:rPr>
              <a:t>AYUSH Ministry Official Website</a:t>
            </a:r>
          </a:p>
          <a:p>
            <a:pPr lvl="2" algn="just">
              <a:buFont typeface="Arial" panose="020B0604020202020204" pitchFamily="34" charset="0"/>
              <a:buChar char="•"/>
            </a:pPr>
            <a:r>
              <a:rPr lang="en-IN" sz="1700" dirty="0">
                <a:latin typeface="Arial" panose="020B0604020202020204" pitchFamily="34" charset="0"/>
                <a:cs typeface="Arial" panose="020B0604020202020204" pitchFamily="34" charset="0"/>
              </a:rPr>
              <a:t>National Centre for Complementary and Integrative Health (NCCIH)</a:t>
            </a:r>
          </a:p>
          <a:p>
            <a:pPr lvl="1" algn="just">
              <a:buFont typeface="Arial" panose="020B0604020202020204" pitchFamily="34" charset="0"/>
              <a:buChar char="•"/>
            </a:pPr>
            <a:r>
              <a:rPr lang="en-IN" sz="1700" dirty="0">
                <a:latin typeface="Arial" panose="020B0604020202020204" pitchFamily="34" charset="0"/>
                <a:cs typeface="Arial" panose="020B0604020202020204" pitchFamily="34" charset="0"/>
              </a:rPr>
              <a:t>Websites for software developmental ideas:</a:t>
            </a:r>
          </a:p>
          <a:p>
            <a:pPr lvl="2" algn="just">
              <a:buFont typeface="Arial" panose="020B0604020202020204" pitchFamily="34" charset="0"/>
              <a:buChar char="•"/>
            </a:pPr>
            <a:r>
              <a:rPr lang="en-IN" sz="1700" dirty="0">
                <a:latin typeface="Arial" panose="020B0604020202020204" pitchFamily="34" charset="0"/>
                <a:cs typeface="Arial" panose="020B0604020202020204" pitchFamily="34" charset="0"/>
              </a:rPr>
              <a:t>Github.com</a:t>
            </a:r>
          </a:p>
          <a:p>
            <a:pPr lvl="2" algn="just">
              <a:buFont typeface="Arial" panose="020B0604020202020204" pitchFamily="34" charset="0"/>
              <a:buChar char="•"/>
            </a:pPr>
            <a:r>
              <a:rPr lang="en-IN" sz="1700" dirty="0">
                <a:latin typeface="Arial" panose="020B0604020202020204" pitchFamily="34" charset="0"/>
                <a:cs typeface="Arial" panose="020B0604020202020204" pitchFamily="34" charset="0"/>
              </a:rPr>
              <a:t>W3schools.com</a:t>
            </a:r>
          </a:p>
        </p:txBody>
      </p:sp>
      <p:pic>
        <p:nvPicPr>
          <p:cNvPr id="2" name="Picture 1" descr="A logo with leaves on it&#10;&#10;Description automatically generated">
            <a:extLst>
              <a:ext uri="{FF2B5EF4-FFF2-40B4-BE49-F238E27FC236}">
                <a16:creationId xmlns:a16="http://schemas.microsoft.com/office/drawing/2014/main" id="{979247AF-E8FA-AE35-259E-44940EE42761}"/>
              </a:ext>
            </a:extLst>
          </p:cNvPr>
          <p:cNvPicPr>
            <a:picLocks noChangeAspect="1"/>
          </p:cNvPicPr>
          <p:nvPr/>
        </p:nvPicPr>
        <p:blipFill>
          <a:blip r:embed="rId4"/>
          <a:stretch>
            <a:fillRect/>
          </a:stretch>
        </p:blipFill>
        <p:spPr>
          <a:xfrm>
            <a:off x="141514" y="-47625"/>
            <a:ext cx="1251857" cy="1151908"/>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7808</TotalTime>
  <Words>510</Words>
  <Application>Microsoft Office PowerPoint</Application>
  <PresentationFormat>Widescreen</PresentationFormat>
  <Paragraphs>86</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ＭＳ Ｐゴシック</vt:lpstr>
      <vt:lpstr>Arial</vt:lpstr>
      <vt:lpstr>Calibri</vt:lpstr>
      <vt:lpstr>Garamond</vt:lpstr>
      <vt:lpstr>Times New Roman</vt:lpstr>
      <vt:lpstr>TradeGothic</vt:lpstr>
      <vt:lpstr>Office Theme</vt:lpstr>
      <vt:lpstr>SMART INDIA HACKATHON 2024</vt:lpstr>
      <vt:lpstr> VIRTUAL HERBAL GARDEN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Abhijith Krishna G</cp:lastModifiedBy>
  <cp:revision>167</cp:revision>
  <dcterms:created xsi:type="dcterms:W3CDTF">2013-12-12T18:46:50Z</dcterms:created>
  <dcterms:modified xsi:type="dcterms:W3CDTF">2024-09-17T17:41:45Z</dcterms:modified>
  <cp:category/>
</cp:coreProperties>
</file>