
<file path=[Content_Types].xml><?xml version="1.0" encoding="utf-8"?>
<Types xmlns="http://schemas.openxmlformats.org/package/2006/content-types">
  <Default Extension="png" ContentType="image/png"/>
  <Default Extension="jfif" ContentType="image/jpe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63" r:id="rId14"/>
    <p:sldId id="26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28" r:id="rId36"/>
    <p:sldId id="290" r:id="rId37"/>
    <p:sldId id="291" r:id="rId38"/>
    <p:sldId id="292" r:id="rId39"/>
    <p:sldId id="293" r:id="rId40"/>
    <p:sldId id="294" r:id="rId41"/>
    <p:sldId id="424" r:id="rId42"/>
    <p:sldId id="426" r:id="rId43"/>
    <p:sldId id="296" r:id="rId44"/>
    <p:sldId id="295" r:id="rId45"/>
    <p:sldId id="297" r:id="rId46"/>
    <p:sldId id="298" r:id="rId47"/>
    <p:sldId id="299" r:id="rId48"/>
    <p:sldId id="300" r:id="rId49"/>
    <p:sldId id="301" r:id="rId50"/>
    <p:sldId id="302" r:id="rId51"/>
    <p:sldId id="303" r:id="rId52"/>
    <p:sldId id="304" r:id="rId53"/>
    <p:sldId id="313" r:id="rId54"/>
    <p:sldId id="312" r:id="rId55"/>
    <p:sldId id="314" r:id="rId56"/>
    <p:sldId id="315" r:id="rId57"/>
    <p:sldId id="316" r:id="rId58"/>
    <p:sldId id="317" r:id="rId59"/>
    <p:sldId id="318" r:id="rId60"/>
    <p:sldId id="319" r:id="rId61"/>
    <p:sldId id="306" r:id="rId62"/>
    <p:sldId id="305" r:id="rId63"/>
    <p:sldId id="307" r:id="rId64"/>
    <p:sldId id="320" r:id="rId65"/>
    <p:sldId id="308" r:id="rId66"/>
    <p:sldId id="309" r:id="rId67"/>
    <p:sldId id="324" r:id="rId68"/>
    <p:sldId id="325" r:id="rId69"/>
    <p:sldId id="310" r:id="rId70"/>
    <p:sldId id="322" r:id="rId71"/>
    <p:sldId id="311" r:id="rId72"/>
    <p:sldId id="321" r:id="rId73"/>
    <p:sldId id="323" r:id="rId74"/>
    <p:sldId id="326" r:id="rId75"/>
    <p:sldId id="327"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90" r:id="rId137"/>
    <p:sldId id="389"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8" r:id="rId155"/>
    <p:sldId id="407" r:id="rId156"/>
    <p:sldId id="409" r:id="rId157"/>
    <p:sldId id="411" r:id="rId158"/>
    <p:sldId id="412" r:id="rId159"/>
    <p:sldId id="410" r:id="rId160"/>
    <p:sldId id="413" r:id="rId161"/>
    <p:sldId id="414" r:id="rId162"/>
    <p:sldId id="415" r:id="rId163"/>
    <p:sldId id="416" r:id="rId164"/>
    <p:sldId id="417" r:id="rId165"/>
    <p:sldId id="418" r:id="rId166"/>
    <p:sldId id="419" r:id="rId167"/>
    <p:sldId id="420" r:id="rId168"/>
    <p:sldId id="421" r:id="rId169"/>
    <p:sldId id="422" r:id="rId170"/>
    <p:sldId id="423" r:id="rId1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6DDDDD-EF75-4453-BD69-04CA5ED94C15}"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14335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DDDDD-EF75-4453-BD69-04CA5ED94C15}"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259158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DDDDD-EF75-4453-BD69-04CA5ED94C15}"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297618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DDDDD-EF75-4453-BD69-04CA5ED94C15}"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281127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6DDDDD-EF75-4453-BD69-04CA5ED94C15}"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116186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6DDDDD-EF75-4453-BD69-04CA5ED94C15}"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79322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6DDDDD-EF75-4453-BD69-04CA5ED94C15}"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208562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6DDDDD-EF75-4453-BD69-04CA5ED94C15}"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243183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DDDDD-EF75-4453-BD69-04CA5ED94C15}"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232951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6DDDDD-EF75-4453-BD69-04CA5ED94C15}"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389794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6DDDDD-EF75-4453-BD69-04CA5ED94C15}"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5700A-60E2-462B-B51F-20E32B1670A5}" type="slidenum">
              <a:rPr lang="en-US" smtClean="0"/>
              <a:t>‹#›</a:t>
            </a:fld>
            <a:endParaRPr lang="en-US"/>
          </a:p>
        </p:txBody>
      </p:sp>
    </p:spTree>
    <p:extLst>
      <p:ext uri="{BB962C8B-B14F-4D97-AF65-F5344CB8AC3E}">
        <p14:creationId xmlns:p14="http://schemas.microsoft.com/office/powerpoint/2010/main" val="69786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DDDDD-EF75-4453-BD69-04CA5ED94C15}" type="datetimeFigureOut">
              <a:rPr lang="en-US" smtClean="0"/>
              <a:t>12/17/2019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5700A-60E2-462B-B51F-20E32B1670A5}" type="slidenum">
              <a:rPr lang="en-US" smtClean="0"/>
              <a:t>‹#›</a:t>
            </a:fld>
            <a:endParaRPr lang="en-US"/>
          </a:p>
        </p:txBody>
      </p:sp>
    </p:spTree>
    <p:extLst>
      <p:ext uri="{BB962C8B-B14F-4D97-AF65-F5344CB8AC3E}">
        <p14:creationId xmlns:p14="http://schemas.microsoft.com/office/powerpoint/2010/main" val="2733996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ebp"/><Relationship Id="rId3" Type="http://schemas.openxmlformats.org/officeDocument/2006/relationships/image" Target="../media/image5.jpeg"/><Relationship Id="rId7" Type="http://schemas.openxmlformats.org/officeDocument/2006/relationships/image" Target="../media/image9.jfif"/><Relationship Id="rId12"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Unit 2 – Introduction to python programming language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734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About Python - Python Adaptors </a:t>
            </a:r>
            <a:endParaRPr lang="en-US" dirty="0">
              <a:solidFill>
                <a:srgbClr val="FF0000"/>
              </a:solidFill>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3486" r="26457"/>
          <a:stretch/>
        </p:blipFill>
        <p:spPr>
          <a:xfrm>
            <a:off x="119743" y="2000383"/>
            <a:ext cx="1554481" cy="155271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6576" y="1920330"/>
            <a:ext cx="1528353" cy="152835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7281" y="1819412"/>
            <a:ext cx="2270761" cy="162927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394" y="1869870"/>
            <a:ext cx="1629271" cy="1629271"/>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23789" r="21001"/>
          <a:stretch/>
        </p:blipFill>
        <p:spPr>
          <a:xfrm>
            <a:off x="8165378" y="1771170"/>
            <a:ext cx="1110343" cy="2011138"/>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743" y="3911508"/>
            <a:ext cx="2213387" cy="221338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0105" y="3883655"/>
            <a:ext cx="2564625" cy="256462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2040" y="3988067"/>
            <a:ext cx="2355803" cy="2355803"/>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95153" y="3988067"/>
            <a:ext cx="2143125" cy="2143125"/>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39250" y="2063090"/>
            <a:ext cx="2952750" cy="1552575"/>
          </a:xfrm>
          <a:prstGeom prst="rect">
            <a:avLst/>
          </a:prstGeom>
        </p:spPr>
      </p:pic>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10722" y="3782308"/>
            <a:ext cx="3091752" cy="2586766"/>
          </a:xfrm>
          <a:prstGeom prst="rect">
            <a:avLst/>
          </a:prstGeom>
        </p:spPr>
      </p:pic>
    </p:spTree>
    <p:extLst>
      <p:ext uri="{BB962C8B-B14F-4D97-AF65-F5344CB8AC3E}">
        <p14:creationId xmlns:p14="http://schemas.microsoft.com/office/powerpoint/2010/main" val="78672535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Tuple</a:t>
            </a:r>
          </a:p>
          <a:p>
            <a:pPr lvl="1"/>
            <a:r>
              <a:rPr lang="en-US" dirty="0"/>
              <a:t>A tuple is a collection which is ordered and unchangeable. </a:t>
            </a:r>
            <a:endParaRPr lang="en-US" dirty="0" smtClean="0"/>
          </a:p>
          <a:p>
            <a:pPr lvl="1"/>
            <a:r>
              <a:rPr lang="en-US" dirty="0" smtClean="0"/>
              <a:t>In </a:t>
            </a:r>
            <a:r>
              <a:rPr lang="en-US" dirty="0"/>
              <a:t>Python tuples are written with round brackets.</a:t>
            </a:r>
          </a:p>
        </p:txBody>
      </p:sp>
      <p:pic>
        <p:nvPicPr>
          <p:cNvPr id="4" name="Picture 3"/>
          <p:cNvPicPr>
            <a:picLocks noChangeAspect="1"/>
          </p:cNvPicPr>
          <p:nvPr/>
        </p:nvPicPr>
        <p:blipFill>
          <a:blip r:embed="rId2"/>
          <a:stretch>
            <a:fillRect/>
          </a:stretch>
        </p:blipFill>
        <p:spPr>
          <a:xfrm>
            <a:off x="1680618" y="3420269"/>
            <a:ext cx="8334375" cy="581025"/>
          </a:xfrm>
          <a:prstGeom prst="rect">
            <a:avLst/>
          </a:prstGeom>
        </p:spPr>
      </p:pic>
    </p:spTree>
    <p:extLst>
      <p:ext uri="{BB962C8B-B14F-4D97-AF65-F5344CB8AC3E}">
        <p14:creationId xmlns:p14="http://schemas.microsoft.com/office/powerpoint/2010/main" val="36602834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Tuple – Access tuple items</a:t>
            </a:r>
          </a:p>
          <a:p>
            <a:pPr lvl="1"/>
            <a:r>
              <a:rPr lang="en-US" dirty="0"/>
              <a:t>You can access tuple items by referring to the index number, inside square brackets:</a:t>
            </a:r>
          </a:p>
          <a:p>
            <a:pPr lvl="1"/>
            <a:endParaRPr lang="en-US" dirty="0"/>
          </a:p>
          <a:p>
            <a:endParaRPr lang="en-US" dirty="0"/>
          </a:p>
        </p:txBody>
      </p:sp>
      <p:pic>
        <p:nvPicPr>
          <p:cNvPr id="5" name="Picture 4"/>
          <p:cNvPicPr>
            <a:picLocks noChangeAspect="1"/>
          </p:cNvPicPr>
          <p:nvPr/>
        </p:nvPicPr>
        <p:blipFill rotWithShape="1">
          <a:blip r:embed="rId2"/>
          <a:srcRect l="681" t="2" r="60606" b="-9580"/>
          <a:stretch/>
        </p:blipFill>
        <p:spPr>
          <a:xfrm>
            <a:off x="1985555" y="3138488"/>
            <a:ext cx="7595678" cy="1498826"/>
          </a:xfrm>
          <a:prstGeom prst="rect">
            <a:avLst/>
          </a:prstGeom>
        </p:spPr>
      </p:pic>
    </p:spTree>
    <p:extLst>
      <p:ext uri="{BB962C8B-B14F-4D97-AF65-F5344CB8AC3E}">
        <p14:creationId xmlns:p14="http://schemas.microsoft.com/office/powerpoint/2010/main" val="26253456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Negative </a:t>
            </a:r>
            <a:r>
              <a:rPr lang="en-US" dirty="0" smtClean="0"/>
              <a:t>Indexing</a:t>
            </a:r>
          </a:p>
          <a:p>
            <a:pPr lvl="1"/>
            <a:r>
              <a:rPr lang="en-US" dirty="0"/>
              <a:t>Negative indexing means beginning from the end, -1 refers to the last item, -2 refers to the second last item etc.</a:t>
            </a:r>
          </a:p>
          <a:p>
            <a:endParaRPr lang="en-US" dirty="0"/>
          </a:p>
        </p:txBody>
      </p:sp>
      <p:pic>
        <p:nvPicPr>
          <p:cNvPr id="4" name="Picture 3"/>
          <p:cNvPicPr>
            <a:picLocks noChangeAspect="1"/>
          </p:cNvPicPr>
          <p:nvPr/>
        </p:nvPicPr>
        <p:blipFill rotWithShape="1">
          <a:blip r:embed="rId2"/>
          <a:srcRect l="838" t="-1" r="59979" b="1663"/>
          <a:stretch/>
        </p:blipFill>
        <p:spPr>
          <a:xfrm>
            <a:off x="1998616" y="3138487"/>
            <a:ext cx="8566779" cy="1498827"/>
          </a:xfrm>
          <a:prstGeom prst="rect">
            <a:avLst/>
          </a:prstGeom>
        </p:spPr>
      </p:pic>
    </p:spTree>
    <p:extLst>
      <p:ext uri="{BB962C8B-B14F-4D97-AF65-F5344CB8AC3E}">
        <p14:creationId xmlns:p14="http://schemas.microsoft.com/office/powerpoint/2010/main" val="20633126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Range of </a:t>
            </a:r>
            <a:r>
              <a:rPr lang="en-US" dirty="0" smtClean="0"/>
              <a:t>Indexes</a:t>
            </a:r>
          </a:p>
          <a:p>
            <a:pPr lvl="1"/>
            <a:r>
              <a:rPr lang="en-US" dirty="0"/>
              <a:t>You can specify a range of indexes by specifying where to start and where to end the range</a:t>
            </a:r>
            <a:r>
              <a:rPr lang="en-US" dirty="0" smtClean="0"/>
              <a:t>.</a:t>
            </a:r>
            <a:endParaRPr lang="en-US" dirty="0"/>
          </a:p>
          <a:p>
            <a:pPr lvl="1"/>
            <a:r>
              <a:rPr lang="en-US" dirty="0"/>
              <a:t>When specifying a range, the return value will be a new tuple with the specified items.</a:t>
            </a:r>
          </a:p>
        </p:txBody>
      </p:sp>
      <p:pic>
        <p:nvPicPr>
          <p:cNvPr id="4" name="Picture 3"/>
          <p:cNvPicPr>
            <a:picLocks noChangeAspect="1"/>
          </p:cNvPicPr>
          <p:nvPr/>
        </p:nvPicPr>
        <p:blipFill rotWithShape="1">
          <a:blip r:embed="rId2"/>
          <a:srcRect l="524" t="2" r="26958" b="-473"/>
          <a:stretch/>
        </p:blipFill>
        <p:spPr>
          <a:xfrm>
            <a:off x="301587" y="4001294"/>
            <a:ext cx="11588826" cy="1119346"/>
          </a:xfrm>
          <a:prstGeom prst="rect">
            <a:avLst/>
          </a:prstGeom>
        </p:spPr>
      </p:pic>
    </p:spTree>
    <p:extLst>
      <p:ext uri="{BB962C8B-B14F-4D97-AF65-F5344CB8AC3E}">
        <p14:creationId xmlns:p14="http://schemas.microsoft.com/office/powerpoint/2010/main" val="28160632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Tuple </a:t>
            </a:r>
            <a:r>
              <a:rPr lang="en-US" dirty="0"/>
              <a:t>– Range of Negative </a:t>
            </a:r>
            <a:r>
              <a:rPr lang="en-US" dirty="0" smtClean="0"/>
              <a:t>Indexes</a:t>
            </a:r>
          </a:p>
          <a:p>
            <a:pPr lvl="1"/>
            <a:r>
              <a:rPr lang="en-US" dirty="0"/>
              <a:t>Specify negative indexes if you want to start the search from the end of the tuple:</a:t>
            </a:r>
          </a:p>
        </p:txBody>
      </p:sp>
      <p:pic>
        <p:nvPicPr>
          <p:cNvPr id="4" name="Picture 3"/>
          <p:cNvPicPr>
            <a:picLocks noChangeAspect="1"/>
          </p:cNvPicPr>
          <p:nvPr/>
        </p:nvPicPr>
        <p:blipFill rotWithShape="1">
          <a:blip r:embed="rId2"/>
          <a:srcRect l="1308" r="27691" b="-585"/>
          <a:stretch/>
        </p:blipFill>
        <p:spPr>
          <a:xfrm>
            <a:off x="838200" y="3308304"/>
            <a:ext cx="9885421" cy="976313"/>
          </a:xfrm>
          <a:prstGeom prst="rect">
            <a:avLst/>
          </a:prstGeom>
        </p:spPr>
      </p:pic>
    </p:spTree>
    <p:extLst>
      <p:ext uri="{BB962C8B-B14F-4D97-AF65-F5344CB8AC3E}">
        <p14:creationId xmlns:p14="http://schemas.microsoft.com/office/powerpoint/2010/main" val="28551375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Change Tuple </a:t>
            </a:r>
            <a:r>
              <a:rPr lang="en-US" dirty="0" smtClean="0"/>
              <a:t>Values</a:t>
            </a:r>
          </a:p>
          <a:p>
            <a:pPr lvl="1"/>
            <a:r>
              <a:rPr lang="en-US" dirty="0"/>
              <a:t>Once a tuple is created, you cannot change its values. Tuples are unchangeable, or immutable as it also is called</a:t>
            </a:r>
            <a:r>
              <a:rPr lang="en-US" dirty="0" smtClean="0"/>
              <a:t>.</a:t>
            </a:r>
            <a:endParaRPr lang="en-US" dirty="0"/>
          </a:p>
          <a:p>
            <a:pPr lvl="1"/>
            <a:r>
              <a:rPr lang="en-US" dirty="0"/>
              <a:t>But there is a workaround. You can convert the tuple into a list, change the list, and convert the list back into a tuple.</a:t>
            </a:r>
          </a:p>
        </p:txBody>
      </p:sp>
      <p:pic>
        <p:nvPicPr>
          <p:cNvPr id="4" name="Picture 3"/>
          <p:cNvPicPr>
            <a:picLocks noChangeAspect="1"/>
          </p:cNvPicPr>
          <p:nvPr/>
        </p:nvPicPr>
        <p:blipFill rotWithShape="1">
          <a:blip r:embed="rId2"/>
          <a:srcRect l="837" r="67189"/>
          <a:stretch/>
        </p:blipFill>
        <p:spPr>
          <a:xfrm>
            <a:off x="6753498" y="3569307"/>
            <a:ext cx="5081451" cy="2742593"/>
          </a:xfrm>
          <a:prstGeom prst="rect">
            <a:avLst/>
          </a:prstGeom>
        </p:spPr>
      </p:pic>
    </p:spTree>
    <p:extLst>
      <p:ext uri="{BB962C8B-B14F-4D97-AF65-F5344CB8AC3E}">
        <p14:creationId xmlns:p14="http://schemas.microsoft.com/office/powerpoint/2010/main" val="5743393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Loop Through a </a:t>
            </a:r>
            <a:r>
              <a:rPr lang="en-US" dirty="0" smtClean="0"/>
              <a:t>Tuple</a:t>
            </a:r>
          </a:p>
          <a:p>
            <a:pPr lvl="1"/>
            <a:r>
              <a:rPr lang="en-US" dirty="0"/>
              <a:t>You can loop through the tuple items by using a for loop.</a:t>
            </a:r>
          </a:p>
        </p:txBody>
      </p:sp>
      <p:pic>
        <p:nvPicPr>
          <p:cNvPr id="4" name="Picture 3"/>
          <p:cNvPicPr>
            <a:picLocks noChangeAspect="1"/>
          </p:cNvPicPr>
          <p:nvPr/>
        </p:nvPicPr>
        <p:blipFill rotWithShape="1">
          <a:blip r:embed="rId2"/>
          <a:srcRect l="838" r="59979" b="1256"/>
          <a:stretch/>
        </p:blipFill>
        <p:spPr>
          <a:xfrm>
            <a:off x="1998617" y="3033713"/>
            <a:ext cx="8293212" cy="1982424"/>
          </a:xfrm>
          <a:prstGeom prst="rect">
            <a:avLst/>
          </a:prstGeom>
        </p:spPr>
      </p:pic>
    </p:spTree>
    <p:extLst>
      <p:ext uri="{BB962C8B-B14F-4D97-AF65-F5344CB8AC3E}">
        <p14:creationId xmlns:p14="http://schemas.microsoft.com/office/powerpoint/2010/main" val="41869722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Check if Item Exists</a:t>
            </a:r>
          </a:p>
          <a:p>
            <a:pPr lvl="1"/>
            <a:r>
              <a:rPr lang="en-US" dirty="0"/>
              <a:t>To determine if a specified item is present in a tuple use the in keyword:</a:t>
            </a:r>
          </a:p>
        </p:txBody>
      </p:sp>
      <p:pic>
        <p:nvPicPr>
          <p:cNvPr id="4" name="Picture 3"/>
          <p:cNvPicPr>
            <a:picLocks noChangeAspect="1"/>
          </p:cNvPicPr>
          <p:nvPr/>
        </p:nvPicPr>
        <p:blipFill rotWithShape="1">
          <a:blip r:embed="rId2"/>
          <a:srcRect l="838" r="55590"/>
          <a:stretch/>
        </p:blipFill>
        <p:spPr>
          <a:xfrm>
            <a:off x="838200" y="3016613"/>
            <a:ext cx="9046184" cy="1969362"/>
          </a:xfrm>
          <a:prstGeom prst="rect">
            <a:avLst/>
          </a:prstGeom>
        </p:spPr>
      </p:pic>
    </p:spTree>
    <p:extLst>
      <p:ext uri="{BB962C8B-B14F-4D97-AF65-F5344CB8AC3E}">
        <p14:creationId xmlns:p14="http://schemas.microsoft.com/office/powerpoint/2010/main" val="31999396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Tuple </a:t>
            </a:r>
            <a:r>
              <a:rPr lang="en-US" dirty="0"/>
              <a:t>– Tuple </a:t>
            </a:r>
            <a:r>
              <a:rPr lang="en-US" dirty="0" smtClean="0"/>
              <a:t>Length</a:t>
            </a:r>
          </a:p>
          <a:p>
            <a:pPr lvl="1"/>
            <a:r>
              <a:rPr lang="en-US" dirty="0"/>
              <a:t>To determine how many items a tuple has, use the </a:t>
            </a:r>
            <a:r>
              <a:rPr lang="en-US" dirty="0" err="1"/>
              <a:t>len</a:t>
            </a:r>
            <a:r>
              <a:rPr lang="en-US" dirty="0"/>
              <a:t>() method:</a:t>
            </a:r>
          </a:p>
        </p:txBody>
      </p:sp>
      <p:pic>
        <p:nvPicPr>
          <p:cNvPr id="4" name="Picture 3"/>
          <p:cNvPicPr>
            <a:picLocks noChangeAspect="1"/>
          </p:cNvPicPr>
          <p:nvPr/>
        </p:nvPicPr>
        <p:blipFill rotWithShape="1">
          <a:blip r:embed="rId2"/>
          <a:srcRect l="994" r="60762" b="-5082"/>
          <a:stretch/>
        </p:blipFill>
        <p:spPr>
          <a:xfrm>
            <a:off x="838200" y="2916418"/>
            <a:ext cx="8233660" cy="1577203"/>
          </a:xfrm>
          <a:prstGeom prst="rect">
            <a:avLst/>
          </a:prstGeom>
        </p:spPr>
      </p:pic>
    </p:spTree>
    <p:extLst>
      <p:ext uri="{BB962C8B-B14F-4D97-AF65-F5344CB8AC3E}">
        <p14:creationId xmlns:p14="http://schemas.microsoft.com/office/powerpoint/2010/main" val="25658992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Add </a:t>
            </a:r>
            <a:r>
              <a:rPr lang="en-US" dirty="0" smtClean="0"/>
              <a:t>Items</a:t>
            </a:r>
          </a:p>
          <a:p>
            <a:pPr lvl="1"/>
            <a:r>
              <a:rPr lang="en-US" dirty="0"/>
              <a:t>Once a tuple is created, you cannot add items to it. Tuples are unchangeable.</a:t>
            </a:r>
          </a:p>
        </p:txBody>
      </p:sp>
      <p:pic>
        <p:nvPicPr>
          <p:cNvPr id="4" name="Picture 3"/>
          <p:cNvPicPr>
            <a:picLocks noChangeAspect="1"/>
          </p:cNvPicPr>
          <p:nvPr/>
        </p:nvPicPr>
        <p:blipFill rotWithShape="1">
          <a:blip r:embed="rId2"/>
          <a:srcRect l="994" r="51202"/>
          <a:stretch/>
        </p:blipFill>
        <p:spPr>
          <a:xfrm>
            <a:off x="838200" y="2929209"/>
            <a:ext cx="9003130" cy="1786482"/>
          </a:xfrm>
          <a:prstGeom prst="rect">
            <a:avLst/>
          </a:prstGeom>
        </p:spPr>
      </p:pic>
    </p:spTree>
    <p:extLst>
      <p:ext uri="{BB962C8B-B14F-4D97-AF65-F5344CB8AC3E}">
        <p14:creationId xmlns:p14="http://schemas.microsoft.com/office/powerpoint/2010/main" val="84294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solidFill>
                  <a:srgbClr val="FF0000"/>
                </a:solidFill>
              </a:rPr>
              <a:t>Downloading and setting up python</a:t>
            </a:r>
          </a:p>
          <a:p>
            <a:r>
              <a:rPr lang="en-US" dirty="0"/>
              <a:t>Variables and Numbers</a:t>
            </a:r>
          </a:p>
          <a:p>
            <a:r>
              <a:rPr lang="en-US" dirty="0"/>
              <a:t>Data types</a:t>
            </a:r>
          </a:p>
          <a:p>
            <a:r>
              <a:rPr lang="en-US" dirty="0"/>
              <a:t>User Input</a:t>
            </a:r>
          </a:p>
          <a:p>
            <a:r>
              <a:rPr lang="en-US" dirty="0"/>
              <a:t>Operators and Expressions</a:t>
            </a:r>
          </a:p>
          <a:p>
            <a:r>
              <a:rPr lang="en-US" dirty="0"/>
              <a:t>Conditional Statements</a:t>
            </a:r>
          </a:p>
          <a:p>
            <a:r>
              <a:rPr lang="en-US" dirty="0"/>
              <a:t>Looping Structures</a:t>
            </a:r>
          </a:p>
          <a:p>
            <a:r>
              <a:rPr lang="en-US" dirty="0"/>
              <a:t>Lists, Tuples and Dictionaries</a:t>
            </a:r>
          </a:p>
          <a:p>
            <a:r>
              <a:rPr lang="en-US" dirty="0"/>
              <a:t>Type Conversions</a:t>
            </a:r>
          </a:p>
          <a:p>
            <a:r>
              <a:rPr lang="en-US" dirty="0"/>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344240972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Create Tuple With One </a:t>
            </a:r>
            <a:r>
              <a:rPr lang="en-US" dirty="0" smtClean="0"/>
              <a:t>Item</a:t>
            </a:r>
          </a:p>
          <a:p>
            <a:pPr lvl="1"/>
            <a:r>
              <a:rPr lang="en-US" dirty="0"/>
              <a:t>To create a tuple with only one item, you have add a comma after the item, unless Python will not recognize the variable as a tuple.</a:t>
            </a:r>
          </a:p>
        </p:txBody>
      </p:sp>
      <p:pic>
        <p:nvPicPr>
          <p:cNvPr id="4" name="Picture 3"/>
          <p:cNvPicPr>
            <a:picLocks noChangeAspect="1"/>
          </p:cNvPicPr>
          <p:nvPr/>
        </p:nvPicPr>
        <p:blipFill rotWithShape="1">
          <a:blip r:embed="rId2"/>
          <a:srcRect l="994" r="76906"/>
          <a:stretch/>
        </p:blipFill>
        <p:spPr>
          <a:xfrm>
            <a:off x="838200" y="3076001"/>
            <a:ext cx="3971109" cy="3100962"/>
          </a:xfrm>
          <a:prstGeom prst="rect">
            <a:avLst/>
          </a:prstGeom>
        </p:spPr>
      </p:pic>
    </p:spTree>
    <p:extLst>
      <p:ext uri="{BB962C8B-B14F-4D97-AF65-F5344CB8AC3E}">
        <p14:creationId xmlns:p14="http://schemas.microsoft.com/office/powerpoint/2010/main" val="22286031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Tuple </a:t>
            </a:r>
            <a:r>
              <a:rPr lang="en-US" dirty="0"/>
              <a:t>– Remove </a:t>
            </a:r>
            <a:r>
              <a:rPr lang="en-US" dirty="0" smtClean="0"/>
              <a:t>Items</a:t>
            </a:r>
          </a:p>
          <a:p>
            <a:pPr lvl="1"/>
            <a:r>
              <a:rPr lang="en-US" dirty="0"/>
              <a:t> Tuples are unchangeable, so you cannot remove items from it, but you can delete the tuple completely</a:t>
            </a:r>
          </a:p>
        </p:txBody>
      </p:sp>
      <p:pic>
        <p:nvPicPr>
          <p:cNvPr id="4" name="Picture 3"/>
          <p:cNvPicPr>
            <a:picLocks noChangeAspect="1"/>
          </p:cNvPicPr>
          <p:nvPr/>
        </p:nvPicPr>
        <p:blipFill rotWithShape="1">
          <a:blip r:embed="rId2"/>
          <a:srcRect l="681" r="26751"/>
          <a:stretch/>
        </p:blipFill>
        <p:spPr>
          <a:xfrm>
            <a:off x="838200" y="3362778"/>
            <a:ext cx="9769617" cy="1277031"/>
          </a:xfrm>
          <a:prstGeom prst="rect">
            <a:avLst/>
          </a:prstGeom>
        </p:spPr>
      </p:pic>
    </p:spTree>
    <p:extLst>
      <p:ext uri="{BB962C8B-B14F-4D97-AF65-F5344CB8AC3E}">
        <p14:creationId xmlns:p14="http://schemas.microsoft.com/office/powerpoint/2010/main" val="22816583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Join </a:t>
            </a:r>
            <a:r>
              <a:rPr lang="en-US" dirty="0" smtClean="0"/>
              <a:t>Two Tuples</a:t>
            </a:r>
          </a:p>
          <a:p>
            <a:pPr lvl="1"/>
            <a:r>
              <a:rPr lang="en-US" dirty="0"/>
              <a:t>To join two or more tuples you can use the + operator:</a:t>
            </a:r>
          </a:p>
        </p:txBody>
      </p:sp>
      <p:pic>
        <p:nvPicPr>
          <p:cNvPr id="4" name="Picture 3"/>
          <p:cNvPicPr>
            <a:picLocks noChangeAspect="1"/>
          </p:cNvPicPr>
          <p:nvPr/>
        </p:nvPicPr>
        <p:blipFill rotWithShape="1">
          <a:blip r:embed="rId2"/>
          <a:srcRect l="1464" r="74399"/>
          <a:stretch/>
        </p:blipFill>
        <p:spPr>
          <a:xfrm>
            <a:off x="2050868" y="2819400"/>
            <a:ext cx="6479177" cy="3926774"/>
          </a:xfrm>
          <a:prstGeom prst="rect">
            <a:avLst/>
          </a:prstGeom>
        </p:spPr>
      </p:pic>
    </p:spTree>
    <p:extLst>
      <p:ext uri="{BB962C8B-B14F-4D97-AF65-F5344CB8AC3E}">
        <p14:creationId xmlns:p14="http://schemas.microsoft.com/office/powerpoint/2010/main" val="10972175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The tuple() </a:t>
            </a:r>
            <a:r>
              <a:rPr lang="en-US" dirty="0" smtClean="0"/>
              <a:t>Constructor</a:t>
            </a:r>
          </a:p>
          <a:p>
            <a:pPr lvl="1"/>
            <a:r>
              <a:rPr lang="en-US" dirty="0"/>
              <a:t>It is also possible to use the tuple() constructor to make a tuple.</a:t>
            </a:r>
          </a:p>
        </p:txBody>
      </p:sp>
      <p:pic>
        <p:nvPicPr>
          <p:cNvPr id="4" name="Picture 3"/>
          <p:cNvPicPr>
            <a:picLocks noChangeAspect="1"/>
          </p:cNvPicPr>
          <p:nvPr/>
        </p:nvPicPr>
        <p:blipFill rotWithShape="1">
          <a:blip r:embed="rId2"/>
          <a:srcRect l="837" t="-1" r="22520" b="-18571"/>
          <a:stretch/>
        </p:blipFill>
        <p:spPr>
          <a:xfrm>
            <a:off x="605799" y="3138486"/>
            <a:ext cx="10748001" cy="1159193"/>
          </a:xfrm>
          <a:prstGeom prst="rect">
            <a:avLst/>
          </a:prstGeom>
        </p:spPr>
      </p:pic>
    </p:spTree>
    <p:extLst>
      <p:ext uri="{BB962C8B-B14F-4D97-AF65-F5344CB8AC3E}">
        <p14:creationId xmlns:p14="http://schemas.microsoft.com/office/powerpoint/2010/main" val="40300483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Tuple – Tuple Methods</a:t>
            </a:r>
          </a:p>
        </p:txBody>
      </p:sp>
      <p:pic>
        <p:nvPicPr>
          <p:cNvPr id="4" name="Picture 3"/>
          <p:cNvPicPr>
            <a:picLocks noChangeAspect="1"/>
          </p:cNvPicPr>
          <p:nvPr/>
        </p:nvPicPr>
        <p:blipFill>
          <a:blip r:embed="rId2"/>
          <a:stretch>
            <a:fillRect/>
          </a:stretch>
        </p:blipFill>
        <p:spPr>
          <a:xfrm>
            <a:off x="838200" y="2683442"/>
            <a:ext cx="9690088" cy="1317852"/>
          </a:xfrm>
          <a:prstGeom prst="rect">
            <a:avLst/>
          </a:prstGeom>
        </p:spPr>
      </p:pic>
    </p:spTree>
    <p:extLst>
      <p:ext uri="{BB962C8B-B14F-4D97-AF65-F5344CB8AC3E}">
        <p14:creationId xmlns:p14="http://schemas.microsoft.com/office/powerpoint/2010/main" val="442559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Dictionary</a:t>
            </a:r>
          </a:p>
          <a:p>
            <a:pPr lvl="1"/>
            <a:r>
              <a:rPr lang="en-US" dirty="0"/>
              <a:t>A dictionary is a collection which is unordered, changeable and indexed. </a:t>
            </a:r>
            <a:endParaRPr lang="en-US" dirty="0" smtClean="0"/>
          </a:p>
          <a:p>
            <a:pPr lvl="1"/>
            <a:r>
              <a:rPr lang="en-US" dirty="0" smtClean="0"/>
              <a:t>In </a:t>
            </a:r>
            <a:r>
              <a:rPr lang="en-US" dirty="0"/>
              <a:t>Python dictionaries are written with curly brackets, and they have keys and values.</a:t>
            </a:r>
          </a:p>
        </p:txBody>
      </p:sp>
      <p:pic>
        <p:nvPicPr>
          <p:cNvPr id="4" name="Picture 3"/>
          <p:cNvPicPr>
            <a:picLocks noChangeAspect="1"/>
          </p:cNvPicPr>
          <p:nvPr/>
        </p:nvPicPr>
        <p:blipFill rotWithShape="1">
          <a:blip r:embed="rId2"/>
          <a:srcRect l="837" r="78003"/>
          <a:stretch/>
        </p:blipFill>
        <p:spPr>
          <a:xfrm>
            <a:off x="3788228" y="3009195"/>
            <a:ext cx="4049486" cy="3302705"/>
          </a:xfrm>
          <a:prstGeom prst="rect">
            <a:avLst/>
          </a:prstGeom>
        </p:spPr>
      </p:pic>
    </p:spTree>
    <p:extLst>
      <p:ext uri="{BB962C8B-B14F-4D97-AF65-F5344CB8AC3E}">
        <p14:creationId xmlns:p14="http://schemas.microsoft.com/office/powerpoint/2010/main" val="31912065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Dictionary – Accessing items</a:t>
            </a:r>
          </a:p>
          <a:p>
            <a:pPr lvl="1"/>
            <a:r>
              <a:rPr lang="en-US" dirty="0"/>
              <a:t>You can access the items of a dictionary by referring to its key name, inside square brackets:</a:t>
            </a:r>
          </a:p>
          <a:p>
            <a:endParaRPr lang="en-US" dirty="0"/>
          </a:p>
        </p:txBody>
      </p:sp>
      <p:pic>
        <p:nvPicPr>
          <p:cNvPr id="4" name="Picture 3"/>
          <p:cNvPicPr>
            <a:picLocks noChangeAspect="1"/>
          </p:cNvPicPr>
          <p:nvPr/>
        </p:nvPicPr>
        <p:blipFill rotWithShape="1">
          <a:blip r:embed="rId2"/>
          <a:srcRect l="837" r="76749" b="8495"/>
          <a:stretch/>
        </p:blipFill>
        <p:spPr>
          <a:xfrm>
            <a:off x="1998616" y="3248024"/>
            <a:ext cx="6288537" cy="1114969"/>
          </a:xfrm>
          <a:prstGeom prst="rect">
            <a:avLst/>
          </a:prstGeom>
        </p:spPr>
      </p:pic>
    </p:spTree>
    <p:extLst>
      <p:ext uri="{BB962C8B-B14F-4D97-AF65-F5344CB8AC3E}">
        <p14:creationId xmlns:p14="http://schemas.microsoft.com/office/powerpoint/2010/main" val="32753492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Accessing items</a:t>
            </a:r>
          </a:p>
          <a:p>
            <a:pPr lvl="1"/>
            <a:r>
              <a:rPr lang="en-US" dirty="0"/>
              <a:t>There is also a method called get() that will give you the same result:</a:t>
            </a:r>
          </a:p>
        </p:txBody>
      </p:sp>
      <p:pic>
        <p:nvPicPr>
          <p:cNvPr id="4" name="Picture 3"/>
          <p:cNvPicPr>
            <a:picLocks noChangeAspect="1"/>
          </p:cNvPicPr>
          <p:nvPr/>
        </p:nvPicPr>
        <p:blipFill rotWithShape="1">
          <a:blip r:embed="rId2"/>
          <a:srcRect l="994" t="4887" r="73928" b="4887"/>
          <a:stretch/>
        </p:blipFill>
        <p:spPr>
          <a:xfrm>
            <a:off x="2011680" y="3265713"/>
            <a:ext cx="6688173" cy="1045029"/>
          </a:xfrm>
          <a:prstGeom prst="rect">
            <a:avLst/>
          </a:prstGeom>
        </p:spPr>
      </p:pic>
    </p:spTree>
    <p:extLst>
      <p:ext uri="{BB962C8B-B14F-4D97-AF65-F5344CB8AC3E}">
        <p14:creationId xmlns:p14="http://schemas.microsoft.com/office/powerpoint/2010/main" val="81000349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Change </a:t>
            </a:r>
            <a:r>
              <a:rPr lang="en-US" dirty="0" smtClean="0"/>
              <a:t>Values</a:t>
            </a:r>
          </a:p>
          <a:p>
            <a:pPr lvl="1"/>
            <a:r>
              <a:rPr lang="en-US" dirty="0"/>
              <a:t>You can change the value of a specific item by referring to its key name:</a:t>
            </a:r>
          </a:p>
        </p:txBody>
      </p:sp>
      <p:pic>
        <p:nvPicPr>
          <p:cNvPr id="4" name="Picture 3"/>
          <p:cNvPicPr>
            <a:picLocks noChangeAspect="1"/>
          </p:cNvPicPr>
          <p:nvPr/>
        </p:nvPicPr>
        <p:blipFill rotWithShape="1">
          <a:blip r:embed="rId2"/>
          <a:srcRect l="994" r="75496"/>
          <a:stretch/>
        </p:blipFill>
        <p:spPr>
          <a:xfrm>
            <a:off x="2011680" y="2709862"/>
            <a:ext cx="5042263" cy="3701160"/>
          </a:xfrm>
          <a:prstGeom prst="rect">
            <a:avLst/>
          </a:prstGeom>
        </p:spPr>
      </p:pic>
    </p:spTree>
    <p:extLst>
      <p:ext uri="{BB962C8B-B14F-4D97-AF65-F5344CB8AC3E}">
        <p14:creationId xmlns:p14="http://schemas.microsoft.com/office/powerpoint/2010/main" val="30917723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Loop Through a </a:t>
            </a:r>
            <a:r>
              <a:rPr lang="en-US" dirty="0" smtClean="0"/>
              <a:t>Dictionary</a:t>
            </a:r>
          </a:p>
          <a:p>
            <a:pPr lvl="1"/>
            <a:r>
              <a:rPr lang="en-US" dirty="0"/>
              <a:t>You can loop through a dictionary by using a for loop</a:t>
            </a:r>
            <a:r>
              <a:rPr lang="en-US" dirty="0" smtClean="0"/>
              <a:t>.</a:t>
            </a:r>
            <a:endParaRPr lang="en-US" dirty="0"/>
          </a:p>
          <a:p>
            <a:pPr lvl="1"/>
            <a:r>
              <a:rPr lang="en-US" dirty="0"/>
              <a:t>When looping through a dictionary, the return value are the keys of the dictionary, but there are methods to return the values as well</a:t>
            </a:r>
            <a:r>
              <a:rPr lang="en-US" dirty="0" smtClean="0"/>
              <a:t>.</a:t>
            </a:r>
          </a:p>
          <a:p>
            <a:pPr lvl="1"/>
            <a:endParaRPr lang="en-US" dirty="0"/>
          </a:p>
        </p:txBody>
      </p:sp>
      <p:pic>
        <p:nvPicPr>
          <p:cNvPr id="4" name="Picture 3"/>
          <p:cNvPicPr>
            <a:picLocks noChangeAspect="1"/>
          </p:cNvPicPr>
          <p:nvPr/>
        </p:nvPicPr>
        <p:blipFill rotWithShape="1">
          <a:blip r:embed="rId2"/>
          <a:srcRect l="681" t="-1" r="80354" b="-5508"/>
          <a:stretch/>
        </p:blipFill>
        <p:spPr>
          <a:xfrm>
            <a:off x="838200" y="3606278"/>
            <a:ext cx="4585062" cy="1778277"/>
          </a:xfrm>
          <a:prstGeom prst="rect">
            <a:avLst/>
          </a:prstGeom>
        </p:spPr>
      </p:pic>
      <p:pic>
        <p:nvPicPr>
          <p:cNvPr id="5" name="Picture 4"/>
          <p:cNvPicPr>
            <a:picLocks noChangeAspect="1"/>
          </p:cNvPicPr>
          <p:nvPr/>
        </p:nvPicPr>
        <p:blipFill rotWithShape="1">
          <a:blip r:embed="rId3"/>
          <a:srcRect l="604" r="76042" b="-586"/>
          <a:stretch/>
        </p:blipFill>
        <p:spPr>
          <a:xfrm>
            <a:off x="6259287" y="3730561"/>
            <a:ext cx="5094513" cy="1529710"/>
          </a:xfrm>
          <a:prstGeom prst="rect">
            <a:avLst/>
          </a:prstGeom>
        </p:spPr>
      </p:pic>
    </p:spTree>
    <p:extLst>
      <p:ext uri="{BB962C8B-B14F-4D97-AF65-F5344CB8AC3E}">
        <p14:creationId xmlns:p14="http://schemas.microsoft.com/office/powerpoint/2010/main" val="1148469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Downloading and setting up python</a:t>
            </a:r>
            <a:endParaRPr lang="en-US" dirty="0"/>
          </a:p>
        </p:txBody>
      </p:sp>
      <p:sp>
        <p:nvSpPr>
          <p:cNvPr id="3" name="Content Placeholder 2"/>
          <p:cNvSpPr>
            <a:spLocks noGrp="1"/>
          </p:cNvSpPr>
          <p:nvPr>
            <p:ph idx="1"/>
          </p:nvPr>
        </p:nvSpPr>
        <p:spPr/>
        <p:txBody>
          <a:bodyPr>
            <a:normAutofit/>
          </a:bodyPr>
          <a:lstStyle/>
          <a:p>
            <a:r>
              <a:rPr lang="en-US" dirty="0" smtClean="0"/>
              <a:t>Download python from official python website: </a:t>
            </a:r>
            <a:r>
              <a:rPr lang="en-US" dirty="0" smtClean="0">
                <a:hlinkClick r:id="rId2"/>
              </a:rPr>
              <a:t>https://www.python.org/downloads/</a:t>
            </a:r>
            <a:endParaRPr lang="en-US" dirty="0" smtClean="0"/>
          </a:p>
          <a:p>
            <a:r>
              <a:rPr lang="en-US" dirty="0" smtClean="0"/>
              <a:t>For this course we will be using python version 3.x. So, download python 3.x version.</a:t>
            </a:r>
          </a:p>
          <a:p>
            <a:r>
              <a:rPr lang="en-US" dirty="0" smtClean="0"/>
              <a:t>Download OS appropriate version x86 or x64. </a:t>
            </a:r>
          </a:p>
          <a:p>
            <a:r>
              <a:rPr lang="en-US" dirty="0" smtClean="0"/>
              <a:t>While installing select add “PYTHON” to “PATH” variable.</a:t>
            </a:r>
          </a:p>
          <a:p>
            <a:r>
              <a:rPr lang="en-US" dirty="0" smtClean="0"/>
              <a:t>For coding we will use </a:t>
            </a:r>
            <a:r>
              <a:rPr lang="en-US" dirty="0" err="1" smtClean="0"/>
              <a:t>pycharm</a:t>
            </a:r>
            <a:r>
              <a:rPr lang="en-US" dirty="0" smtClean="0"/>
              <a:t> community edition editor. </a:t>
            </a:r>
          </a:p>
          <a:p>
            <a:r>
              <a:rPr lang="en-US" dirty="0" smtClean="0"/>
              <a:t>To check if python is installed, go to command prompt and type “python”. This will take you to python prompt. Press </a:t>
            </a:r>
            <a:r>
              <a:rPr lang="en-US" dirty="0" err="1" smtClean="0"/>
              <a:t>ctrl+z</a:t>
            </a:r>
            <a:r>
              <a:rPr lang="en-US" dirty="0" smtClean="0"/>
              <a:t> to exit. </a:t>
            </a:r>
            <a:endParaRPr lang="en-US" dirty="0"/>
          </a:p>
        </p:txBody>
      </p:sp>
    </p:spTree>
    <p:extLst>
      <p:ext uri="{BB962C8B-B14F-4D97-AF65-F5344CB8AC3E}">
        <p14:creationId xmlns:p14="http://schemas.microsoft.com/office/powerpoint/2010/main" val="14716700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Loop Through a Dictionary</a:t>
            </a:r>
          </a:p>
          <a:p>
            <a:endParaRPr lang="en-US" dirty="0"/>
          </a:p>
        </p:txBody>
      </p:sp>
      <p:pic>
        <p:nvPicPr>
          <p:cNvPr id="4" name="Picture 3"/>
          <p:cNvPicPr>
            <a:picLocks noChangeAspect="1"/>
          </p:cNvPicPr>
          <p:nvPr/>
        </p:nvPicPr>
        <p:blipFill rotWithShape="1">
          <a:blip r:embed="rId2"/>
          <a:srcRect l="1621" t="2" r="72361" b="1661"/>
          <a:stretch/>
        </p:blipFill>
        <p:spPr>
          <a:xfrm>
            <a:off x="1058091" y="2593907"/>
            <a:ext cx="5341311" cy="1407387"/>
          </a:xfrm>
          <a:prstGeom prst="rect">
            <a:avLst/>
          </a:prstGeom>
        </p:spPr>
      </p:pic>
      <p:pic>
        <p:nvPicPr>
          <p:cNvPr id="5" name="Picture 4"/>
          <p:cNvPicPr>
            <a:picLocks noChangeAspect="1"/>
          </p:cNvPicPr>
          <p:nvPr/>
        </p:nvPicPr>
        <p:blipFill rotWithShape="1">
          <a:blip r:embed="rId3"/>
          <a:srcRect l="1308" t="1" r="70793" b="-9921"/>
          <a:stretch/>
        </p:blipFill>
        <p:spPr>
          <a:xfrm>
            <a:off x="1058091" y="4369735"/>
            <a:ext cx="5238204" cy="1438786"/>
          </a:xfrm>
          <a:prstGeom prst="rect">
            <a:avLst/>
          </a:prstGeom>
        </p:spPr>
      </p:pic>
    </p:spTree>
    <p:extLst>
      <p:ext uri="{BB962C8B-B14F-4D97-AF65-F5344CB8AC3E}">
        <p14:creationId xmlns:p14="http://schemas.microsoft.com/office/powerpoint/2010/main" val="40097788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Check if Key </a:t>
            </a:r>
            <a:r>
              <a:rPr lang="en-US" dirty="0" smtClean="0"/>
              <a:t>Exists</a:t>
            </a:r>
          </a:p>
          <a:p>
            <a:pPr lvl="1"/>
            <a:r>
              <a:rPr lang="en-US" dirty="0"/>
              <a:t>To determine if a specified key is present in a dictionary use the in </a:t>
            </a:r>
            <a:r>
              <a:rPr lang="en-US" dirty="0" smtClean="0"/>
              <a:t>keyword</a:t>
            </a:r>
            <a:endParaRPr lang="en-US" dirty="0"/>
          </a:p>
        </p:txBody>
      </p:sp>
      <p:pic>
        <p:nvPicPr>
          <p:cNvPr id="4" name="Picture 3"/>
          <p:cNvPicPr>
            <a:picLocks noChangeAspect="1"/>
          </p:cNvPicPr>
          <p:nvPr/>
        </p:nvPicPr>
        <p:blipFill rotWithShape="1">
          <a:blip r:embed="rId2"/>
          <a:srcRect l="837" r="35059"/>
          <a:stretch/>
        </p:blipFill>
        <p:spPr>
          <a:xfrm>
            <a:off x="838200" y="2748778"/>
            <a:ext cx="9222377" cy="2844412"/>
          </a:xfrm>
          <a:prstGeom prst="rect">
            <a:avLst/>
          </a:prstGeom>
        </p:spPr>
      </p:pic>
    </p:spTree>
    <p:extLst>
      <p:ext uri="{BB962C8B-B14F-4D97-AF65-F5344CB8AC3E}">
        <p14:creationId xmlns:p14="http://schemas.microsoft.com/office/powerpoint/2010/main" val="11942234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Dictionary </a:t>
            </a:r>
            <a:r>
              <a:rPr lang="en-US" dirty="0" smtClean="0"/>
              <a:t>Length</a:t>
            </a:r>
          </a:p>
          <a:p>
            <a:pPr lvl="1"/>
            <a:r>
              <a:rPr lang="en-US" dirty="0"/>
              <a:t>To determine how many items (key-value pairs) a dictionary has, use the </a:t>
            </a:r>
            <a:r>
              <a:rPr lang="en-US" dirty="0" err="1"/>
              <a:t>len</a:t>
            </a:r>
            <a:r>
              <a:rPr lang="en-US" dirty="0"/>
              <a:t>() method.</a:t>
            </a:r>
          </a:p>
        </p:txBody>
      </p:sp>
      <p:pic>
        <p:nvPicPr>
          <p:cNvPr id="4" name="Picture 3"/>
          <p:cNvPicPr>
            <a:picLocks noChangeAspect="1"/>
          </p:cNvPicPr>
          <p:nvPr/>
        </p:nvPicPr>
        <p:blipFill rotWithShape="1">
          <a:blip r:embed="rId2"/>
          <a:srcRect l="1622" r="79257" b="4887"/>
          <a:stretch/>
        </p:blipFill>
        <p:spPr>
          <a:xfrm>
            <a:off x="2063931" y="3248025"/>
            <a:ext cx="6310422" cy="1363164"/>
          </a:xfrm>
          <a:prstGeom prst="rect">
            <a:avLst/>
          </a:prstGeom>
        </p:spPr>
      </p:pic>
    </p:spTree>
    <p:extLst>
      <p:ext uri="{BB962C8B-B14F-4D97-AF65-F5344CB8AC3E}">
        <p14:creationId xmlns:p14="http://schemas.microsoft.com/office/powerpoint/2010/main" val="24308419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Adding </a:t>
            </a:r>
            <a:r>
              <a:rPr lang="en-US" dirty="0" smtClean="0"/>
              <a:t>Items</a:t>
            </a:r>
          </a:p>
          <a:p>
            <a:pPr lvl="1"/>
            <a:r>
              <a:rPr lang="en-US" dirty="0"/>
              <a:t>Adding an item to the dictionary is done by using a new index key and assigning a value to it:</a:t>
            </a:r>
          </a:p>
        </p:txBody>
      </p:sp>
      <p:pic>
        <p:nvPicPr>
          <p:cNvPr id="4" name="Picture 3"/>
          <p:cNvPicPr>
            <a:picLocks noChangeAspect="1"/>
          </p:cNvPicPr>
          <p:nvPr/>
        </p:nvPicPr>
        <p:blipFill rotWithShape="1">
          <a:blip r:embed="rId2"/>
          <a:srcRect l="837" r="74242"/>
          <a:stretch/>
        </p:blipFill>
        <p:spPr>
          <a:xfrm>
            <a:off x="4781004" y="2588164"/>
            <a:ext cx="5381897" cy="4269836"/>
          </a:xfrm>
          <a:prstGeom prst="rect">
            <a:avLst/>
          </a:prstGeom>
        </p:spPr>
      </p:pic>
    </p:spTree>
    <p:extLst>
      <p:ext uri="{BB962C8B-B14F-4D97-AF65-F5344CB8AC3E}">
        <p14:creationId xmlns:p14="http://schemas.microsoft.com/office/powerpoint/2010/main" val="41372296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Adding Items</a:t>
            </a:r>
          </a:p>
          <a:p>
            <a:pPr lvl="1"/>
            <a:r>
              <a:rPr lang="en-US" dirty="0"/>
              <a:t>Adding an item to the dictionary is done by using a new index key and assigning a value to it:</a:t>
            </a:r>
          </a:p>
        </p:txBody>
      </p:sp>
      <p:pic>
        <p:nvPicPr>
          <p:cNvPr id="4" name="Picture 3"/>
          <p:cNvPicPr>
            <a:picLocks noChangeAspect="1"/>
          </p:cNvPicPr>
          <p:nvPr/>
        </p:nvPicPr>
        <p:blipFill rotWithShape="1">
          <a:blip r:embed="rId2"/>
          <a:srcRect l="994" r="74712"/>
          <a:stretch/>
        </p:blipFill>
        <p:spPr>
          <a:xfrm>
            <a:off x="4702629" y="2735716"/>
            <a:ext cx="4859383" cy="3954780"/>
          </a:xfrm>
          <a:prstGeom prst="rect">
            <a:avLst/>
          </a:prstGeom>
        </p:spPr>
      </p:pic>
    </p:spTree>
    <p:extLst>
      <p:ext uri="{BB962C8B-B14F-4D97-AF65-F5344CB8AC3E}">
        <p14:creationId xmlns:p14="http://schemas.microsoft.com/office/powerpoint/2010/main" val="2834121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Removing </a:t>
            </a:r>
            <a:r>
              <a:rPr lang="en-US" dirty="0" smtClean="0"/>
              <a:t>Items</a:t>
            </a:r>
          </a:p>
          <a:p>
            <a:pPr lvl="1"/>
            <a:r>
              <a:rPr lang="en-US" dirty="0"/>
              <a:t>There are several methods to remove items from a dictionary:</a:t>
            </a:r>
          </a:p>
          <a:p>
            <a:pPr lvl="1"/>
            <a:endParaRPr lang="en-US" dirty="0"/>
          </a:p>
        </p:txBody>
      </p:sp>
      <p:pic>
        <p:nvPicPr>
          <p:cNvPr id="4" name="Picture 3"/>
          <p:cNvPicPr>
            <a:picLocks noChangeAspect="1"/>
          </p:cNvPicPr>
          <p:nvPr/>
        </p:nvPicPr>
        <p:blipFill rotWithShape="1">
          <a:blip r:embed="rId2"/>
          <a:srcRect l="1621" r="78944"/>
          <a:stretch/>
        </p:blipFill>
        <p:spPr>
          <a:xfrm>
            <a:off x="4493622" y="2670402"/>
            <a:ext cx="3853543" cy="3920227"/>
          </a:xfrm>
          <a:prstGeom prst="rect">
            <a:avLst/>
          </a:prstGeom>
        </p:spPr>
      </p:pic>
    </p:spTree>
    <p:extLst>
      <p:ext uri="{BB962C8B-B14F-4D97-AF65-F5344CB8AC3E}">
        <p14:creationId xmlns:p14="http://schemas.microsoft.com/office/powerpoint/2010/main" val="282719732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Removing Items</a:t>
            </a:r>
          </a:p>
          <a:p>
            <a:pPr lvl="1"/>
            <a:r>
              <a:rPr lang="en-US" dirty="0"/>
              <a:t>The </a:t>
            </a:r>
            <a:r>
              <a:rPr lang="en-US" dirty="0" err="1"/>
              <a:t>popitem</a:t>
            </a:r>
            <a:r>
              <a:rPr lang="en-US" dirty="0"/>
              <a:t>() method removes the last inserted item (in versions before 3.7, a random item is removed instead</a:t>
            </a:r>
            <a:r>
              <a:rPr lang="en-US" dirty="0" smtClean="0"/>
              <a:t>):</a:t>
            </a:r>
          </a:p>
          <a:p>
            <a:pPr lvl="1"/>
            <a:endParaRPr lang="en-US" dirty="0"/>
          </a:p>
        </p:txBody>
      </p:sp>
      <p:pic>
        <p:nvPicPr>
          <p:cNvPr id="5" name="Picture 4"/>
          <p:cNvPicPr>
            <a:picLocks noChangeAspect="1"/>
          </p:cNvPicPr>
          <p:nvPr/>
        </p:nvPicPr>
        <p:blipFill rotWithShape="1">
          <a:blip r:embed="rId2"/>
          <a:srcRect l="994" r="77063"/>
          <a:stretch/>
        </p:blipFill>
        <p:spPr>
          <a:xfrm>
            <a:off x="6688184" y="2780847"/>
            <a:ext cx="3918856" cy="3531053"/>
          </a:xfrm>
          <a:prstGeom prst="rect">
            <a:avLst/>
          </a:prstGeom>
        </p:spPr>
      </p:pic>
    </p:spTree>
    <p:extLst>
      <p:ext uri="{BB962C8B-B14F-4D97-AF65-F5344CB8AC3E}">
        <p14:creationId xmlns:p14="http://schemas.microsoft.com/office/powerpoint/2010/main" val="28304663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Removing Items</a:t>
            </a:r>
          </a:p>
          <a:p>
            <a:pPr lvl="1"/>
            <a:r>
              <a:rPr lang="en-US" dirty="0"/>
              <a:t>The del keyword removes the item with the specified key name:</a:t>
            </a:r>
          </a:p>
        </p:txBody>
      </p:sp>
      <p:pic>
        <p:nvPicPr>
          <p:cNvPr id="5" name="Picture 4"/>
          <p:cNvPicPr>
            <a:picLocks noChangeAspect="1"/>
          </p:cNvPicPr>
          <p:nvPr/>
        </p:nvPicPr>
        <p:blipFill rotWithShape="1">
          <a:blip r:embed="rId2"/>
          <a:srcRect l="994" r="77377"/>
          <a:stretch/>
        </p:blipFill>
        <p:spPr>
          <a:xfrm>
            <a:off x="4088675" y="2722652"/>
            <a:ext cx="4284616" cy="3916569"/>
          </a:xfrm>
          <a:prstGeom prst="rect">
            <a:avLst/>
          </a:prstGeom>
        </p:spPr>
      </p:pic>
    </p:spTree>
    <p:extLst>
      <p:ext uri="{BB962C8B-B14F-4D97-AF65-F5344CB8AC3E}">
        <p14:creationId xmlns:p14="http://schemas.microsoft.com/office/powerpoint/2010/main" val="23306172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Removing Items</a:t>
            </a:r>
          </a:p>
          <a:p>
            <a:pPr lvl="1"/>
            <a:r>
              <a:rPr lang="en-US" dirty="0"/>
              <a:t>The del keyword can also delete the dictionary completely:</a:t>
            </a:r>
          </a:p>
        </p:txBody>
      </p:sp>
      <p:pic>
        <p:nvPicPr>
          <p:cNvPr id="5" name="Picture 4"/>
          <p:cNvPicPr>
            <a:picLocks noChangeAspect="1"/>
          </p:cNvPicPr>
          <p:nvPr/>
        </p:nvPicPr>
        <p:blipFill rotWithShape="1">
          <a:blip r:embed="rId2"/>
          <a:srcRect l="681" r="26751"/>
          <a:stretch/>
        </p:blipFill>
        <p:spPr>
          <a:xfrm>
            <a:off x="838200" y="3112067"/>
            <a:ext cx="9673550" cy="2635590"/>
          </a:xfrm>
          <a:prstGeom prst="rect">
            <a:avLst/>
          </a:prstGeom>
        </p:spPr>
      </p:pic>
    </p:spTree>
    <p:extLst>
      <p:ext uri="{BB962C8B-B14F-4D97-AF65-F5344CB8AC3E}">
        <p14:creationId xmlns:p14="http://schemas.microsoft.com/office/powerpoint/2010/main" val="24638199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Removing Items</a:t>
            </a:r>
          </a:p>
          <a:p>
            <a:pPr lvl="1"/>
            <a:r>
              <a:rPr lang="en-US" dirty="0"/>
              <a:t>The clear() keyword empties the dictionary:</a:t>
            </a:r>
          </a:p>
        </p:txBody>
      </p:sp>
      <p:pic>
        <p:nvPicPr>
          <p:cNvPr id="4" name="Picture 3"/>
          <p:cNvPicPr>
            <a:picLocks noChangeAspect="1"/>
          </p:cNvPicPr>
          <p:nvPr/>
        </p:nvPicPr>
        <p:blipFill rotWithShape="1">
          <a:blip r:embed="rId2"/>
          <a:srcRect l="838" r="78317"/>
          <a:stretch/>
        </p:blipFill>
        <p:spPr>
          <a:xfrm>
            <a:off x="7458890" y="2260546"/>
            <a:ext cx="3670663" cy="3481495"/>
          </a:xfrm>
          <a:prstGeom prst="rect">
            <a:avLst/>
          </a:prstGeom>
        </p:spPr>
      </p:pic>
    </p:spTree>
    <p:extLst>
      <p:ext uri="{BB962C8B-B14F-4D97-AF65-F5344CB8AC3E}">
        <p14:creationId xmlns:p14="http://schemas.microsoft.com/office/powerpoint/2010/main" val="198272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t>Downloading and setting up python</a:t>
            </a:r>
          </a:p>
          <a:p>
            <a:r>
              <a:rPr lang="en-US" dirty="0">
                <a:solidFill>
                  <a:srgbClr val="FF0000"/>
                </a:solidFill>
              </a:rPr>
              <a:t>Variables and Numbers</a:t>
            </a:r>
          </a:p>
          <a:p>
            <a:r>
              <a:rPr lang="en-US" dirty="0"/>
              <a:t>Data types</a:t>
            </a:r>
          </a:p>
          <a:p>
            <a:r>
              <a:rPr lang="en-US" dirty="0"/>
              <a:t>User Input</a:t>
            </a:r>
          </a:p>
          <a:p>
            <a:r>
              <a:rPr lang="en-US" dirty="0"/>
              <a:t>Operators and Expressions</a:t>
            </a:r>
          </a:p>
          <a:p>
            <a:r>
              <a:rPr lang="en-US" dirty="0"/>
              <a:t>Conditional Statements</a:t>
            </a:r>
          </a:p>
          <a:p>
            <a:r>
              <a:rPr lang="en-US" dirty="0"/>
              <a:t>Looping Structures</a:t>
            </a:r>
          </a:p>
          <a:p>
            <a:r>
              <a:rPr lang="en-US" dirty="0"/>
              <a:t>Lists, Tuples and Dictionaries</a:t>
            </a:r>
          </a:p>
          <a:p>
            <a:r>
              <a:rPr lang="en-US" dirty="0"/>
              <a:t>Type Conversions</a:t>
            </a:r>
          </a:p>
          <a:p>
            <a:r>
              <a:rPr lang="en-US" dirty="0"/>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32339543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Copy a </a:t>
            </a:r>
            <a:r>
              <a:rPr lang="en-US" dirty="0" smtClean="0"/>
              <a:t>Dictionary</a:t>
            </a:r>
          </a:p>
          <a:p>
            <a:pPr lvl="1"/>
            <a:r>
              <a:rPr lang="en-US" dirty="0"/>
              <a:t>You cannot copy a dictionary simply by typing dict2 = dict1, because: dict2 will only be a reference to dict1, and changes made in dict1 will automatically also be made in dict2</a:t>
            </a:r>
            <a:r>
              <a:rPr lang="en-US" dirty="0" smtClean="0"/>
              <a:t>.</a:t>
            </a:r>
            <a:endParaRPr lang="en-US" dirty="0"/>
          </a:p>
          <a:p>
            <a:pPr lvl="1"/>
            <a:r>
              <a:rPr lang="en-US" dirty="0"/>
              <a:t>There are ways to make a copy, one way is to use the built-in Dictionary method copy().</a:t>
            </a:r>
          </a:p>
        </p:txBody>
      </p:sp>
      <p:pic>
        <p:nvPicPr>
          <p:cNvPr id="5" name="Picture 4"/>
          <p:cNvPicPr>
            <a:picLocks noChangeAspect="1"/>
          </p:cNvPicPr>
          <p:nvPr/>
        </p:nvPicPr>
        <p:blipFill rotWithShape="1">
          <a:blip r:embed="rId2"/>
          <a:srcRect l="994" r="75966"/>
          <a:stretch/>
        </p:blipFill>
        <p:spPr>
          <a:xfrm>
            <a:off x="5199017" y="3650115"/>
            <a:ext cx="3474719" cy="2981778"/>
          </a:xfrm>
          <a:prstGeom prst="rect">
            <a:avLst/>
          </a:prstGeom>
        </p:spPr>
      </p:pic>
    </p:spTree>
    <p:extLst>
      <p:ext uri="{BB962C8B-B14F-4D97-AF65-F5344CB8AC3E}">
        <p14:creationId xmlns:p14="http://schemas.microsoft.com/office/powerpoint/2010/main" val="31575341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Copy a Dictionary</a:t>
            </a:r>
          </a:p>
          <a:p>
            <a:pPr lvl="1"/>
            <a:r>
              <a:rPr lang="en-US" dirty="0"/>
              <a:t>Another way to make a copy is to use the built-in method </a:t>
            </a:r>
            <a:r>
              <a:rPr lang="en-US" dirty="0" err="1"/>
              <a:t>dict</a:t>
            </a:r>
            <a:r>
              <a:rPr lang="en-US" dirty="0"/>
              <a:t>().</a:t>
            </a:r>
          </a:p>
        </p:txBody>
      </p:sp>
      <p:pic>
        <p:nvPicPr>
          <p:cNvPr id="4" name="Picture 3"/>
          <p:cNvPicPr>
            <a:picLocks noChangeAspect="1"/>
          </p:cNvPicPr>
          <p:nvPr/>
        </p:nvPicPr>
        <p:blipFill rotWithShape="1">
          <a:blip r:embed="rId2"/>
          <a:srcRect l="524" r="76436"/>
          <a:stretch/>
        </p:blipFill>
        <p:spPr>
          <a:xfrm>
            <a:off x="1972490" y="2605087"/>
            <a:ext cx="4885509" cy="4192426"/>
          </a:xfrm>
          <a:prstGeom prst="rect">
            <a:avLst/>
          </a:prstGeom>
        </p:spPr>
      </p:pic>
    </p:spTree>
    <p:extLst>
      <p:ext uri="{BB962C8B-B14F-4D97-AF65-F5344CB8AC3E}">
        <p14:creationId xmlns:p14="http://schemas.microsoft.com/office/powerpoint/2010/main" val="36130424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Nested </a:t>
            </a:r>
            <a:r>
              <a:rPr lang="en-US" dirty="0" smtClean="0"/>
              <a:t>Dictionaries</a:t>
            </a:r>
          </a:p>
          <a:p>
            <a:pPr lvl="1"/>
            <a:r>
              <a:rPr lang="en-US" dirty="0"/>
              <a:t>A dictionary can also contain many dictionaries, this is called nested dictionaries.</a:t>
            </a:r>
          </a:p>
          <a:p>
            <a:endParaRPr lang="en-US" dirty="0"/>
          </a:p>
        </p:txBody>
      </p:sp>
      <p:pic>
        <p:nvPicPr>
          <p:cNvPr id="4" name="Picture 3"/>
          <p:cNvPicPr>
            <a:picLocks noChangeAspect="1"/>
          </p:cNvPicPr>
          <p:nvPr/>
        </p:nvPicPr>
        <p:blipFill rotWithShape="1">
          <a:blip r:embed="rId2"/>
          <a:srcRect l="1151" r="77533"/>
          <a:stretch/>
        </p:blipFill>
        <p:spPr>
          <a:xfrm>
            <a:off x="3762103" y="2584360"/>
            <a:ext cx="2286000" cy="4056881"/>
          </a:xfrm>
          <a:prstGeom prst="rect">
            <a:avLst/>
          </a:prstGeom>
        </p:spPr>
      </p:pic>
    </p:spTree>
    <p:extLst>
      <p:ext uri="{BB962C8B-B14F-4D97-AF65-F5344CB8AC3E}">
        <p14:creationId xmlns:p14="http://schemas.microsoft.com/office/powerpoint/2010/main" val="36225291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Dictionary – Nested Dictionaries</a:t>
            </a:r>
          </a:p>
          <a:p>
            <a:pPr lvl="1"/>
            <a:r>
              <a:rPr lang="en-US" dirty="0"/>
              <a:t>Or, if you want to nest three dictionaries that already exists as dictionaries:</a:t>
            </a:r>
          </a:p>
          <a:p>
            <a:pPr lvl="1"/>
            <a:endParaRPr lang="en-US" dirty="0"/>
          </a:p>
        </p:txBody>
      </p:sp>
      <p:pic>
        <p:nvPicPr>
          <p:cNvPr id="4" name="Picture 3"/>
          <p:cNvPicPr>
            <a:picLocks noChangeAspect="1"/>
          </p:cNvPicPr>
          <p:nvPr/>
        </p:nvPicPr>
        <p:blipFill rotWithShape="1">
          <a:blip r:embed="rId2"/>
          <a:srcRect l="994" r="77533"/>
          <a:stretch/>
        </p:blipFill>
        <p:spPr>
          <a:xfrm>
            <a:off x="4754880" y="2664958"/>
            <a:ext cx="1789611" cy="4010025"/>
          </a:xfrm>
          <a:prstGeom prst="rect">
            <a:avLst/>
          </a:prstGeom>
        </p:spPr>
      </p:pic>
    </p:spTree>
    <p:extLst>
      <p:ext uri="{BB962C8B-B14F-4D97-AF65-F5344CB8AC3E}">
        <p14:creationId xmlns:p14="http://schemas.microsoft.com/office/powerpoint/2010/main" val="24214837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Dictionary </a:t>
            </a:r>
            <a:r>
              <a:rPr lang="en-US" dirty="0"/>
              <a:t>– The </a:t>
            </a:r>
            <a:r>
              <a:rPr lang="en-US" dirty="0" err="1"/>
              <a:t>dict</a:t>
            </a:r>
            <a:r>
              <a:rPr lang="en-US" dirty="0"/>
              <a:t>() </a:t>
            </a:r>
            <a:r>
              <a:rPr lang="en-US" dirty="0" smtClean="0"/>
              <a:t>Constructor</a:t>
            </a:r>
          </a:p>
          <a:p>
            <a:pPr lvl="1"/>
            <a:r>
              <a:rPr lang="en-US" dirty="0"/>
              <a:t>It is also possible to use the </a:t>
            </a:r>
            <a:r>
              <a:rPr lang="en-US" dirty="0" err="1"/>
              <a:t>dict</a:t>
            </a:r>
            <a:r>
              <a:rPr lang="en-US" dirty="0"/>
              <a:t>() constructor to make a new dictionary:</a:t>
            </a:r>
            <a:endParaRPr lang="en-US" dirty="0" smtClean="0"/>
          </a:p>
          <a:p>
            <a:endParaRPr lang="en-US" dirty="0"/>
          </a:p>
        </p:txBody>
      </p:sp>
      <p:pic>
        <p:nvPicPr>
          <p:cNvPr id="4" name="Picture 3"/>
          <p:cNvPicPr>
            <a:picLocks noChangeAspect="1"/>
          </p:cNvPicPr>
          <p:nvPr/>
        </p:nvPicPr>
        <p:blipFill rotWithShape="1">
          <a:blip r:embed="rId2"/>
          <a:srcRect l="524" r="41641"/>
          <a:stretch/>
        </p:blipFill>
        <p:spPr>
          <a:xfrm>
            <a:off x="838200" y="2858861"/>
            <a:ext cx="9114196" cy="1909082"/>
          </a:xfrm>
          <a:prstGeom prst="rect">
            <a:avLst/>
          </a:prstGeom>
        </p:spPr>
      </p:pic>
    </p:spTree>
    <p:extLst>
      <p:ext uri="{BB962C8B-B14F-4D97-AF65-F5344CB8AC3E}">
        <p14:creationId xmlns:p14="http://schemas.microsoft.com/office/powerpoint/2010/main" val="5270765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28812" y="1634331"/>
            <a:ext cx="8334375" cy="4733925"/>
          </a:xfrm>
          <a:prstGeom prst="rect">
            <a:avLst/>
          </a:prstGeom>
        </p:spPr>
      </p:pic>
    </p:spTree>
    <p:extLst>
      <p:ext uri="{BB962C8B-B14F-4D97-AF65-F5344CB8AC3E}">
        <p14:creationId xmlns:p14="http://schemas.microsoft.com/office/powerpoint/2010/main" val="40720143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smtClean="0"/>
              <a:t>Downloading and setting up python</a:t>
            </a:r>
          </a:p>
          <a:p>
            <a:r>
              <a:rPr lang="en-US" dirty="0"/>
              <a:t>Variables and Numbers</a:t>
            </a:r>
          </a:p>
          <a:p>
            <a:r>
              <a:rPr lang="en-US" dirty="0"/>
              <a:t>Data </a:t>
            </a:r>
            <a:r>
              <a:rPr lang="en-US" dirty="0" smtClean="0"/>
              <a:t>types</a:t>
            </a:r>
          </a:p>
          <a:p>
            <a:r>
              <a:rPr lang="en-US" dirty="0" smtClean="0"/>
              <a:t>User Input</a:t>
            </a:r>
            <a:endParaRPr lang="en-US" dirty="0"/>
          </a:p>
          <a:p>
            <a:r>
              <a:rPr lang="en-US" dirty="0"/>
              <a:t>Operators and Expressions</a:t>
            </a:r>
          </a:p>
          <a:p>
            <a:r>
              <a:rPr lang="en-US" dirty="0"/>
              <a:t>Conditional Statements</a:t>
            </a:r>
          </a:p>
          <a:p>
            <a:r>
              <a:rPr lang="en-US" dirty="0"/>
              <a:t>Looping Structures</a:t>
            </a:r>
          </a:p>
          <a:p>
            <a:r>
              <a:rPr lang="en-US" dirty="0"/>
              <a:t>Lists, Tuples and Dictionaries</a:t>
            </a:r>
          </a:p>
          <a:p>
            <a:r>
              <a:rPr lang="en-US" dirty="0" smtClean="0">
                <a:solidFill>
                  <a:srgbClr val="FF0000"/>
                </a:solidFill>
              </a:rPr>
              <a:t>Type Conversions</a:t>
            </a:r>
          </a:p>
          <a:p>
            <a:r>
              <a:rPr lang="en-US" dirty="0" smtClean="0"/>
              <a:t>Function declaration, calling functions and passing values, Function Returning values and Exiting from functions</a:t>
            </a:r>
          </a:p>
          <a:p>
            <a:r>
              <a:rPr lang="en-US" dirty="0" smtClean="0"/>
              <a:t> Reading/Writing to File.</a:t>
            </a:r>
            <a:endParaRPr lang="en-US" dirty="0"/>
          </a:p>
        </p:txBody>
      </p:sp>
    </p:spTree>
    <p:extLst>
      <p:ext uri="{BB962C8B-B14F-4D97-AF65-F5344CB8AC3E}">
        <p14:creationId xmlns:p14="http://schemas.microsoft.com/office/powerpoint/2010/main" val="184257408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Type </a:t>
            </a:r>
            <a:r>
              <a:rPr lang="en-US" dirty="0" smtClean="0">
                <a:solidFill>
                  <a:srgbClr val="FF0000"/>
                </a:solidFill>
              </a:rPr>
              <a:t>Conversions</a:t>
            </a:r>
            <a:endParaRPr lang="en-US" dirty="0"/>
          </a:p>
        </p:txBody>
      </p:sp>
      <p:sp>
        <p:nvSpPr>
          <p:cNvPr id="3" name="Content Placeholder 2"/>
          <p:cNvSpPr>
            <a:spLocks noGrp="1"/>
          </p:cNvSpPr>
          <p:nvPr>
            <p:ph idx="1"/>
          </p:nvPr>
        </p:nvSpPr>
        <p:spPr/>
        <p:txBody>
          <a:bodyPr/>
          <a:lstStyle/>
          <a:p>
            <a:r>
              <a:rPr lang="en-US" dirty="0"/>
              <a:t>Specify a Variable </a:t>
            </a:r>
            <a:r>
              <a:rPr lang="en-US" dirty="0" smtClean="0"/>
              <a:t>Type</a:t>
            </a:r>
          </a:p>
          <a:p>
            <a:pPr lvl="1"/>
            <a:r>
              <a:rPr lang="en-US" dirty="0"/>
              <a:t>There may be times when you want to specify a type on to a variable. </a:t>
            </a:r>
            <a:endParaRPr lang="en-US" dirty="0" smtClean="0"/>
          </a:p>
          <a:p>
            <a:pPr lvl="1"/>
            <a:r>
              <a:rPr lang="en-US" dirty="0" smtClean="0"/>
              <a:t>This </a:t>
            </a:r>
            <a:r>
              <a:rPr lang="en-US" dirty="0"/>
              <a:t>can be done with casting. </a:t>
            </a:r>
            <a:endParaRPr lang="en-US" dirty="0" smtClean="0"/>
          </a:p>
          <a:p>
            <a:pPr lvl="1"/>
            <a:r>
              <a:rPr lang="en-US" dirty="0" smtClean="0"/>
              <a:t>Python </a:t>
            </a:r>
            <a:r>
              <a:rPr lang="en-US" dirty="0"/>
              <a:t>is an object-orientated language, and as such it uses classes to define data types, including its primitive types.</a:t>
            </a:r>
          </a:p>
          <a:p>
            <a:pPr lvl="1"/>
            <a:r>
              <a:rPr lang="en-US" dirty="0" smtClean="0"/>
              <a:t>Casting </a:t>
            </a:r>
            <a:r>
              <a:rPr lang="en-US" dirty="0"/>
              <a:t>in python is therefore done using constructor functions:</a:t>
            </a:r>
          </a:p>
        </p:txBody>
      </p:sp>
    </p:spTree>
    <p:extLst>
      <p:ext uri="{BB962C8B-B14F-4D97-AF65-F5344CB8AC3E}">
        <p14:creationId xmlns:p14="http://schemas.microsoft.com/office/powerpoint/2010/main" val="40240349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Type Conversions</a:t>
            </a:r>
            <a:endParaRPr lang="en-US" dirty="0"/>
          </a:p>
        </p:txBody>
      </p:sp>
      <p:sp>
        <p:nvSpPr>
          <p:cNvPr id="3" name="Content Placeholder 2"/>
          <p:cNvSpPr>
            <a:spLocks noGrp="1"/>
          </p:cNvSpPr>
          <p:nvPr>
            <p:ph idx="1"/>
          </p:nvPr>
        </p:nvSpPr>
        <p:spPr/>
        <p:txBody>
          <a:bodyPr/>
          <a:lstStyle/>
          <a:p>
            <a:r>
              <a:rPr lang="en-US" dirty="0" err="1" smtClean="0"/>
              <a:t>int</a:t>
            </a:r>
            <a:r>
              <a:rPr lang="en-US" dirty="0"/>
              <a:t>() - constructs an integer number from an integer literal, a float literal (by rounding down to the previous whole number), or a string literal (providing the string represents a whole number)</a:t>
            </a:r>
          </a:p>
          <a:p>
            <a:r>
              <a:rPr lang="en-US" dirty="0"/>
              <a:t> </a:t>
            </a:r>
            <a:r>
              <a:rPr lang="en-US" dirty="0" smtClean="0"/>
              <a:t>float</a:t>
            </a:r>
            <a:r>
              <a:rPr lang="en-US" dirty="0"/>
              <a:t>() - constructs a float number from an integer literal, a float literal or a string literal (providing the string represents a float or an integer)</a:t>
            </a:r>
          </a:p>
          <a:p>
            <a:r>
              <a:rPr lang="en-US" dirty="0"/>
              <a:t> </a:t>
            </a:r>
            <a:r>
              <a:rPr lang="en-US" dirty="0" err="1" smtClean="0"/>
              <a:t>str</a:t>
            </a:r>
            <a:r>
              <a:rPr lang="en-US" dirty="0"/>
              <a:t>() - constructs a string from a wide variety of data types, including strings, integer literals and float literals</a:t>
            </a:r>
          </a:p>
          <a:p>
            <a:endParaRPr lang="en-US" dirty="0"/>
          </a:p>
        </p:txBody>
      </p:sp>
    </p:spTree>
    <p:extLst>
      <p:ext uri="{BB962C8B-B14F-4D97-AF65-F5344CB8AC3E}">
        <p14:creationId xmlns:p14="http://schemas.microsoft.com/office/powerpoint/2010/main" val="36598839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Type Conversions</a:t>
            </a:r>
            <a:endParaRPr lang="en-US" dirty="0"/>
          </a:p>
        </p:txBody>
      </p:sp>
      <p:pic>
        <p:nvPicPr>
          <p:cNvPr id="6" name="Content Placeholder 5"/>
          <p:cNvPicPr>
            <a:picLocks noGrp="1" noChangeAspect="1"/>
          </p:cNvPicPr>
          <p:nvPr>
            <p:ph idx="1"/>
          </p:nvPr>
        </p:nvPicPr>
        <p:blipFill rotWithShape="1">
          <a:blip r:embed="rId2"/>
          <a:srcRect l="524" r="69383"/>
          <a:stretch/>
        </p:blipFill>
        <p:spPr>
          <a:xfrm>
            <a:off x="5842392" y="2767183"/>
            <a:ext cx="5775394" cy="1820477"/>
          </a:xfrm>
          <a:prstGeom prst="rect">
            <a:avLst/>
          </a:prstGeom>
        </p:spPr>
      </p:pic>
      <p:pic>
        <p:nvPicPr>
          <p:cNvPr id="4" name="Picture 3"/>
          <p:cNvPicPr>
            <a:picLocks noChangeAspect="1"/>
          </p:cNvPicPr>
          <p:nvPr/>
        </p:nvPicPr>
        <p:blipFill rotWithShape="1">
          <a:blip r:embed="rId3"/>
          <a:srcRect l="681" r="73144"/>
          <a:stretch/>
        </p:blipFill>
        <p:spPr>
          <a:xfrm>
            <a:off x="838200" y="1825625"/>
            <a:ext cx="5109812" cy="1851797"/>
          </a:xfrm>
          <a:prstGeom prst="rect">
            <a:avLst/>
          </a:prstGeom>
        </p:spPr>
      </p:pic>
      <p:pic>
        <p:nvPicPr>
          <p:cNvPr id="5" name="Picture 4"/>
          <p:cNvPicPr>
            <a:picLocks noChangeAspect="1"/>
          </p:cNvPicPr>
          <p:nvPr/>
        </p:nvPicPr>
        <p:blipFill rotWithShape="1">
          <a:blip r:embed="rId4"/>
          <a:srcRect l="681" r="67816"/>
          <a:stretch/>
        </p:blipFill>
        <p:spPr>
          <a:xfrm>
            <a:off x="943820" y="3812359"/>
            <a:ext cx="4898572" cy="1883675"/>
          </a:xfrm>
          <a:prstGeom prst="rect">
            <a:avLst/>
          </a:prstGeom>
        </p:spPr>
      </p:pic>
    </p:spTree>
    <p:extLst>
      <p:ext uri="{BB962C8B-B14F-4D97-AF65-F5344CB8AC3E}">
        <p14:creationId xmlns:p14="http://schemas.microsoft.com/office/powerpoint/2010/main" val="3159151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two ways of using Python to run your program - using the interactive interpreter prompt or using a source file. </a:t>
            </a:r>
          </a:p>
          <a:p>
            <a:r>
              <a:rPr lang="en-US" b="1" dirty="0" smtClean="0"/>
              <a:t>Using The Interpreter Prompt</a:t>
            </a:r>
          </a:p>
          <a:p>
            <a:pPr lvl="1"/>
            <a:r>
              <a:rPr lang="en-US" dirty="0" smtClean="0"/>
              <a:t>print("Hello World")</a:t>
            </a:r>
          </a:p>
          <a:p>
            <a:pPr lvl="1"/>
            <a:r>
              <a:rPr lang="en-US" dirty="0" smtClean="0"/>
              <a:t>2+3</a:t>
            </a:r>
          </a:p>
          <a:p>
            <a:pPr lvl="1"/>
            <a:r>
              <a:rPr lang="en-US" dirty="0" smtClean="0"/>
              <a:t>X = 10</a:t>
            </a:r>
          </a:p>
          <a:p>
            <a:pPr lvl="1"/>
            <a:r>
              <a:rPr lang="en-US" dirty="0" smtClean="0"/>
              <a:t>X+1</a:t>
            </a:r>
          </a:p>
          <a:p>
            <a:pPr lvl="1"/>
            <a:r>
              <a:rPr lang="en-US" dirty="0" smtClean="0"/>
              <a:t>Print (x)</a:t>
            </a:r>
          </a:p>
          <a:p>
            <a:pPr lvl="1"/>
            <a:r>
              <a:rPr lang="en-US" dirty="0" smtClean="0"/>
              <a:t>Y = 5</a:t>
            </a:r>
          </a:p>
          <a:p>
            <a:pPr lvl="1"/>
            <a:r>
              <a:rPr lang="en-US" dirty="0" err="1" smtClean="0"/>
              <a:t>X+y</a:t>
            </a:r>
            <a:endParaRPr lang="en-US" dirty="0" smtClean="0"/>
          </a:p>
          <a:p>
            <a:pPr lvl="1"/>
            <a:r>
              <a:rPr lang="en-US" dirty="0" smtClean="0"/>
              <a:t>Type(x)</a:t>
            </a:r>
            <a:endParaRPr lang="en-US" dirty="0"/>
          </a:p>
        </p:txBody>
      </p:sp>
    </p:spTree>
    <p:extLst>
      <p:ext uri="{BB962C8B-B14F-4D97-AF65-F5344CB8AC3E}">
        <p14:creationId xmlns:p14="http://schemas.microsoft.com/office/powerpoint/2010/main" val="289096805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t>Downloading and setting up python</a:t>
            </a:r>
          </a:p>
          <a:p>
            <a:r>
              <a:rPr lang="en-US" dirty="0"/>
              <a:t>Variables and Numbers</a:t>
            </a:r>
          </a:p>
          <a:p>
            <a:r>
              <a:rPr lang="en-US" dirty="0"/>
              <a:t>Data types</a:t>
            </a:r>
          </a:p>
          <a:p>
            <a:r>
              <a:rPr lang="en-US" dirty="0"/>
              <a:t>User Input</a:t>
            </a:r>
          </a:p>
          <a:p>
            <a:r>
              <a:rPr lang="en-US" dirty="0"/>
              <a:t>Operators and Expressions</a:t>
            </a:r>
          </a:p>
          <a:p>
            <a:r>
              <a:rPr lang="en-US" dirty="0"/>
              <a:t>Conditional Statements</a:t>
            </a:r>
          </a:p>
          <a:p>
            <a:r>
              <a:rPr lang="en-US" dirty="0"/>
              <a:t>Looping Structures</a:t>
            </a:r>
          </a:p>
          <a:p>
            <a:r>
              <a:rPr lang="en-US" dirty="0"/>
              <a:t>Lists, Tuples and Dictionaries</a:t>
            </a:r>
          </a:p>
          <a:p>
            <a:r>
              <a:rPr lang="en-US" dirty="0"/>
              <a:t>Type Conversions</a:t>
            </a:r>
          </a:p>
          <a:p>
            <a:r>
              <a:rPr lang="en-US" dirty="0">
                <a:solidFill>
                  <a:srgbClr val="FF0000"/>
                </a:solidFill>
              </a:rPr>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16054407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447"/>
            <a:ext cx="10515600" cy="1390242"/>
          </a:xfrm>
        </p:spPr>
        <p:txBody>
          <a:bodyPr>
            <a:normAutofit fontScale="90000"/>
          </a:bodyPr>
          <a:lstStyle/>
          <a:p>
            <a:r>
              <a:rPr lang="en-US" dirty="0">
                <a:solidFill>
                  <a:srgbClr val="FF0000"/>
                </a:solidFill>
              </a:rPr>
              <a:t>Function declaration, calling functions and passing values, Function Returning values and Exiting from </a:t>
            </a:r>
            <a:r>
              <a:rPr lang="en-US" dirty="0" smtClean="0">
                <a:solidFill>
                  <a:srgbClr val="FF0000"/>
                </a:solidFill>
              </a:rPr>
              <a:t>functions</a:t>
            </a:r>
            <a:endParaRPr lang="en-US" dirty="0"/>
          </a:p>
        </p:txBody>
      </p:sp>
      <p:sp>
        <p:nvSpPr>
          <p:cNvPr id="3" name="Content Placeholder 2"/>
          <p:cNvSpPr>
            <a:spLocks noGrp="1"/>
          </p:cNvSpPr>
          <p:nvPr>
            <p:ph idx="1"/>
          </p:nvPr>
        </p:nvSpPr>
        <p:spPr/>
        <p:txBody>
          <a:bodyPr/>
          <a:lstStyle/>
          <a:p>
            <a:r>
              <a:rPr lang="en-US" dirty="0"/>
              <a:t>A function is a block of code which only runs when it is called.</a:t>
            </a:r>
          </a:p>
          <a:p>
            <a:r>
              <a:rPr lang="en-US" dirty="0"/>
              <a:t>You can pass data, known as parameters, into a function.</a:t>
            </a:r>
          </a:p>
          <a:p>
            <a:r>
              <a:rPr lang="en-US" dirty="0"/>
              <a:t>A function can return data as a result.</a:t>
            </a:r>
          </a:p>
          <a:p>
            <a:endParaRPr lang="en-US" dirty="0"/>
          </a:p>
        </p:txBody>
      </p:sp>
    </p:spTree>
    <p:extLst>
      <p:ext uri="{BB962C8B-B14F-4D97-AF65-F5344CB8AC3E}">
        <p14:creationId xmlns:p14="http://schemas.microsoft.com/office/powerpoint/2010/main" val="300742129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1"/>
            <a:ext cx="10515600" cy="1599248"/>
          </a:xfrm>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r>
              <a:rPr lang="en-US" dirty="0"/>
              <a:t>Creating a </a:t>
            </a:r>
            <a:r>
              <a:rPr lang="en-US" dirty="0" smtClean="0"/>
              <a:t>Function</a:t>
            </a:r>
          </a:p>
          <a:p>
            <a:pPr lvl="1"/>
            <a:r>
              <a:rPr lang="en-US" dirty="0"/>
              <a:t>In Python a function is defined using the </a:t>
            </a:r>
            <a:r>
              <a:rPr lang="en-US" dirty="0" err="1"/>
              <a:t>def</a:t>
            </a:r>
            <a:r>
              <a:rPr lang="en-US" dirty="0"/>
              <a:t> keyword:</a:t>
            </a:r>
          </a:p>
        </p:txBody>
      </p:sp>
      <p:pic>
        <p:nvPicPr>
          <p:cNvPr id="4" name="Picture 3"/>
          <p:cNvPicPr>
            <a:picLocks noChangeAspect="1"/>
          </p:cNvPicPr>
          <p:nvPr/>
        </p:nvPicPr>
        <p:blipFill rotWithShape="1">
          <a:blip r:embed="rId2"/>
          <a:srcRect l="837" t="1" r="68286" b="-14076"/>
          <a:stretch/>
        </p:blipFill>
        <p:spPr>
          <a:xfrm>
            <a:off x="1998617" y="3138487"/>
            <a:ext cx="7645130" cy="1969090"/>
          </a:xfrm>
          <a:prstGeom prst="rect">
            <a:avLst/>
          </a:prstGeom>
        </p:spPr>
      </p:pic>
    </p:spTree>
    <p:extLst>
      <p:ext uri="{BB962C8B-B14F-4D97-AF65-F5344CB8AC3E}">
        <p14:creationId xmlns:p14="http://schemas.microsoft.com/office/powerpoint/2010/main" val="29313582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r>
              <a:rPr lang="en-US" dirty="0"/>
              <a:t>Calling a </a:t>
            </a:r>
            <a:r>
              <a:rPr lang="en-US" dirty="0" smtClean="0"/>
              <a:t>Function</a:t>
            </a:r>
          </a:p>
          <a:p>
            <a:pPr lvl="1"/>
            <a:r>
              <a:rPr lang="en-US" dirty="0"/>
              <a:t>To call a function, use the function name followed by parenthesis:</a:t>
            </a:r>
          </a:p>
        </p:txBody>
      </p:sp>
      <p:pic>
        <p:nvPicPr>
          <p:cNvPr id="4" name="Picture 3"/>
          <p:cNvPicPr>
            <a:picLocks noChangeAspect="1"/>
          </p:cNvPicPr>
          <p:nvPr/>
        </p:nvPicPr>
        <p:blipFill rotWithShape="1">
          <a:blip r:embed="rId2"/>
          <a:srcRect l="681" r="68599"/>
          <a:stretch/>
        </p:blipFill>
        <p:spPr>
          <a:xfrm>
            <a:off x="1985554" y="2924174"/>
            <a:ext cx="7589519" cy="2992891"/>
          </a:xfrm>
          <a:prstGeom prst="rect">
            <a:avLst/>
          </a:prstGeom>
        </p:spPr>
      </p:pic>
    </p:spTree>
    <p:extLst>
      <p:ext uri="{BB962C8B-B14F-4D97-AF65-F5344CB8AC3E}">
        <p14:creationId xmlns:p14="http://schemas.microsoft.com/office/powerpoint/2010/main" val="203283231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r>
              <a:rPr lang="en-US" dirty="0"/>
              <a:t>Information can be passed to functions as parameter.</a:t>
            </a:r>
          </a:p>
          <a:p>
            <a:r>
              <a:rPr lang="en-US" dirty="0"/>
              <a:t>Parameters are specified after the function name, inside the parentheses. </a:t>
            </a:r>
            <a:endParaRPr lang="en-US" dirty="0" smtClean="0"/>
          </a:p>
          <a:p>
            <a:r>
              <a:rPr lang="en-US" dirty="0" smtClean="0"/>
              <a:t>You </a:t>
            </a:r>
            <a:r>
              <a:rPr lang="en-US" dirty="0"/>
              <a:t>can add as many parameters as you want, just separate them with a comma.</a:t>
            </a:r>
          </a:p>
          <a:p>
            <a:r>
              <a:rPr lang="en-US" dirty="0"/>
              <a:t>The following example has a function with one parameter (</a:t>
            </a:r>
            <a:r>
              <a:rPr lang="en-US" dirty="0" err="1"/>
              <a:t>fname</a:t>
            </a:r>
            <a:r>
              <a:rPr lang="en-US" dirty="0" smtClean="0"/>
              <a:t>).</a:t>
            </a:r>
          </a:p>
          <a:p>
            <a:r>
              <a:rPr lang="en-US" dirty="0" smtClean="0"/>
              <a:t> </a:t>
            </a:r>
            <a:r>
              <a:rPr lang="en-US" dirty="0"/>
              <a:t>When the function is called, we pass along a first name, which is used inside the function to print the full name: </a:t>
            </a:r>
          </a:p>
          <a:p>
            <a:endParaRPr lang="en-US" dirty="0"/>
          </a:p>
        </p:txBody>
      </p:sp>
    </p:spTree>
    <p:extLst>
      <p:ext uri="{BB962C8B-B14F-4D97-AF65-F5344CB8AC3E}">
        <p14:creationId xmlns:p14="http://schemas.microsoft.com/office/powerpoint/2010/main" val="463294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837" r="72988" b="-3131"/>
          <a:stretch/>
        </p:blipFill>
        <p:spPr>
          <a:xfrm>
            <a:off x="3187337" y="1690688"/>
            <a:ext cx="6296297" cy="4281185"/>
          </a:xfrm>
          <a:prstGeom prst="rect">
            <a:avLst/>
          </a:prstGeom>
        </p:spPr>
      </p:pic>
    </p:spTree>
    <p:extLst>
      <p:ext uri="{BB962C8B-B14F-4D97-AF65-F5344CB8AC3E}">
        <p14:creationId xmlns:p14="http://schemas.microsoft.com/office/powerpoint/2010/main" val="38736967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r>
              <a:rPr lang="en-US" dirty="0"/>
              <a:t>The following example shows how to use a default parameter value.</a:t>
            </a:r>
          </a:p>
          <a:p>
            <a:r>
              <a:rPr lang="en-US" dirty="0"/>
              <a:t>If we call the function without parameter, it uses the default value:</a:t>
            </a:r>
          </a:p>
          <a:p>
            <a:endParaRPr lang="en-US" dirty="0"/>
          </a:p>
        </p:txBody>
      </p:sp>
      <p:pic>
        <p:nvPicPr>
          <p:cNvPr id="4" name="Picture 3"/>
          <p:cNvPicPr>
            <a:picLocks noChangeAspect="1"/>
          </p:cNvPicPr>
          <p:nvPr/>
        </p:nvPicPr>
        <p:blipFill rotWithShape="1">
          <a:blip r:embed="rId2"/>
          <a:srcRect l="1464" t="-1" r="64525" b="-3510"/>
          <a:stretch/>
        </p:blipFill>
        <p:spPr>
          <a:xfrm>
            <a:off x="2939143" y="2761840"/>
            <a:ext cx="6557554" cy="3945803"/>
          </a:xfrm>
          <a:prstGeom prst="rect">
            <a:avLst/>
          </a:prstGeom>
        </p:spPr>
      </p:pic>
    </p:spTree>
    <p:extLst>
      <p:ext uri="{BB962C8B-B14F-4D97-AF65-F5344CB8AC3E}">
        <p14:creationId xmlns:p14="http://schemas.microsoft.com/office/powerpoint/2010/main" val="39566015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r>
              <a:rPr lang="en-US" dirty="0"/>
              <a:t>You can send any data types of parameter to a function (string, number, list, dictionary etc.), and it will be treated as the same data type inside the function.</a:t>
            </a:r>
          </a:p>
          <a:p>
            <a:r>
              <a:rPr lang="en-US" dirty="0"/>
              <a:t>E.g. if you send a List as a parameter, it will still be a List when it reaches the function:</a:t>
            </a:r>
          </a:p>
          <a:p>
            <a:endParaRPr lang="en-US" dirty="0"/>
          </a:p>
        </p:txBody>
      </p:sp>
      <p:pic>
        <p:nvPicPr>
          <p:cNvPr id="4" name="Picture 3"/>
          <p:cNvPicPr>
            <a:picLocks noChangeAspect="1"/>
          </p:cNvPicPr>
          <p:nvPr/>
        </p:nvPicPr>
        <p:blipFill rotWithShape="1">
          <a:blip r:embed="rId2"/>
          <a:srcRect l="681" r="63113"/>
          <a:stretch/>
        </p:blipFill>
        <p:spPr>
          <a:xfrm>
            <a:off x="4794070" y="3644591"/>
            <a:ext cx="4637314" cy="2532372"/>
          </a:xfrm>
          <a:prstGeom prst="rect">
            <a:avLst/>
          </a:prstGeom>
        </p:spPr>
      </p:pic>
    </p:spTree>
    <p:extLst>
      <p:ext uri="{BB962C8B-B14F-4D97-AF65-F5344CB8AC3E}">
        <p14:creationId xmlns:p14="http://schemas.microsoft.com/office/powerpoint/2010/main" val="265123893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r>
              <a:rPr lang="en-US" dirty="0"/>
              <a:t>To let a function return a value, use the return statement:</a:t>
            </a:r>
          </a:p>
        </p:txBody>
      </p:sp>
      <p:pic>
        <p:nvPicPr>
          <p:cNvPr id="5" name="Picture 4"/>
          <p:cNvPicPr>
            <a:picLocks noChangeAspect="1"/>
          </p:cNvPicPr>
          <p:nvPr/>
        </p:nvPicPr>
        <p:blipFill rotWithShape="1">
          <a:blip r:embed="rId2"/>
          <a:srcRect l="1150" r="78631"/>
          <a:stretch/>
        </p:blipFill>
        <p:spPr>
          <a:xfrm>
            <a:off x="2416628" y="2352711"/>
            <a:ext cx="4480560" cy="3824252"/>
          </a:xfrm>
          <a:prstGeom prst="rect">
            <a:avLst/>
          </a:prstGeom>
        </p:spPr>
      </p:pic>
    </p:spTree>
    <p:extLst>
      <p:ext uri="{BB962C8B-B14F-4D97-AF65-F5344CB8AC3E}">
        <p14:creationId xmlns:p14="http://schemas.microsoft.com/office/powerpoint/2010/main" val="958564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r>
              <a:rPr lang="en-US" dirty="0"/>
              <a:t>You can also send arguments with the key = value syntax.</a:t>
            </a:r>
          </a:p>
          <a:p>
            <a:r>
              <a:rPr lang="en-US" dirty="0" smtClean="0"/>
              <a:t>This </a:t>
            </a:r>
            <a:r>
              <a:rPr lang="en-US" dirty="0"/>
              <a:t>way the order of the arguments does not matter.</a:t>
            </a:r>
          </a:p>
        </p:txBody>
      </p:sp>
      <p:pic>
        <p:nvPicPr>
          <p:cNvPr id="4" name="Picture 3"/>
          <p:cNvPicPr>
            <a:picLocks noChangeAspect="1"/>
          </p:cNvPicPr>
          <p:nvPr/>
        </p:nvPicPr>
        <p:blipFill rotWithShape="1">
          <a:blip r:embed="rId2"/>
          <a:srcRect l="838" r="38820"/>
          <a:stretch/>
        </p:blipFill>
        <p:spPr>
          <a:xfrm>
            <a:off x="838200" y="2950300"/>
            <a:ext cx="9249120" cy="1856831"/>
          </a:xfrm>
          <a:prstGeom prst="rect">
            <a:avLst/>
          </a:prstGeom>
        </p:spPr>
      </p:pic>
    </p:spTree>
    <p:extLst>
      <p:ext uri="{BB962C8B-B14F-4D97-AF65-F5344CB8AC3E}">
        <p14:creationId xmlns:p14="http://schemas.microsoft.com/office/powerpoint/2010/main" val="315887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Open a terminal window.</a:t>
            </a:r>
          </a:p>
          <a:p>
            <a:r>
              <a:rPr lang="en-US" dirty="0" smtClean="0"/>
              <a:t>Change directory to where you saved the file, for example, cd /</a:t>
            </a:r>
            <a:r>
              <a:rPr lang="en-US" dirty="0" err="1" smtClean="0"/>
              <a:t>tmp</a:t>
            </a:r>
            <a:r>
              <a:rPr lang="en-US" dirty="0" smtClean="0"/>
              <a:t>/</a:t>
            </a:r>
            <a:r>
              <a:rPr lang="en-US" dirty="0" err="1" smtClean="0"/>
              <a:t>py</a:t>
            </a:r>
            <a:r>
              <a:rPr lang="en-US" dirty="0" smtClean="0"/>
              <a:t>.</a:t>
            </a:r>
          </a:p>
          <a:p>
            <a:r>
              <a:rPr lang="en-US" dirty="0" smtClean="0"/>
              <a:t>Run the program by entering the command python hello.py. </a:t>
            </a:r>
          </a:p>
          <a:p>
            <a:endParaRPr lang="en-US" dirty="0"/>
          </a:p>
        </p:txBody>
      </p:sp>
    </p:spTree>
    <p:extLst>
      <p:ext uri="{BB962C8B-B14F-4D97-AF65-F5344CB8AC3E}">
        <p14:creationId xmlns:p14="http://schemas.microsoft.com/office/powerpoint/2010/main" val="15568016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r>
              <a:rPr lang="en-US" dirty="0"/>
              <a:t>If you do not know how many arguments that will be passed into your function, add a * before the parameter name in the function definition</a:t>
            </a:r>
            <a:r>
              <a:rPr lang="en-US" dirty="0" smtClean="0"/>
              <a:t>.</a:t>
            </a:r>
            <a:endParaRPr lang="en-US" dirty="0"/>
          </a:p>
          <a:p>
            <a:r>
              <a:rPr lang="en-US" dirty="0"/>
              <a:t>This way the function will receive a tuple of arguments, and can access the items accordingly:</a:t>
            </a:r>
          </a:p>
        </p:txBody>
      </p:sp>
      <p:pic>
        <p:nvPicPr>
          <p:cNvPr id="6" name="Picture 5"/>
          <p:cNvPicPr>
            <a:picLocks noChangeAspect="1"/>
          </p:cNvPicPr>
          <p:nvPr/>
        </p:nvPicPr>
        <p:blipFill rotWithShape="1">
          <a:blip r:embed="rId2"/>
          <a:srcRect l="680" r="57941"/>
          <a:stretch/>
        </p:blipFill>
        <p:spPr>
          <a:xfrm>
            <a:off x="5172891" y="3812449"/>
            <a:ext cx="6565344" cy="1922145"/>
          </a:xfrm>
          <a:prstGeom prst="rect">
            <a:avLst/>
          </a:prstGeom>
        </p:spPr>
      </p:pic>
    </p:spTree>
    <p:extLst>
      <p:ext uri="{BB962C8B-B14F-4D97-AF65-F5344CB8AC3E}">
        <p14:creationId xmlns:p14="http://schemas.microsoft.com/office/powerpoint/2010/main" val="32775300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r>
              <a:rPr lang="en-US" dirty="0"/>
              <a:t>function definitions cannot be empty, but if you for some reason have a function definition with no content, put in the pass statement to avoid getting an error.</a:t>
            </a:r>
          </a:p>
        </p:txBody>
      </p:sp>
      <p:pic>
        <p:nvPicPr>
          <p:cNvPr id="5" name="Picture 4"/>
          <p:cNvPicPr>
            <a:picLocks noChangeAspect="1"/>
          </p:cNvPicPr>
          <p:nvPr/>
        </p:nvPicPr>
        <p:blipFill rotWithShape="1">
          <a:blip r:embed="rId2"/>
          <a:srcRect l="1150" t="2" r="83019" b="1661"/>
          <a:stretch/>
        </p:blipFill>
        <p:spPr>
          <a:xfrm>
            <a:off x="2024743" y="3138486"/>
            <a:ext cx="6792686" cy="2941677"/>
          </a:xfrm>
          <a:prstGeom prst="rect">
            <a:avLst/>
          </a:prstGeom>
        </p:spPr>
      </p:pic>
    </p:spTree>
    <p:extLst>
      <p:ext uri="{BB962C8B-B14F-4D97-AF65-F5344CB8AC3E}">
        <p14:creationId xmlns:p14="http://schemas.microsoft.com/office/powerpoint/2010/main" val="19712133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Python </a:t>
            </a:r>
            <a:r>
              <a:rPr lang="en-US" dirty="0"/>
              <a:t>also accepts function recursion, which means a defined function can call itself</a:t>
            </a:r>
            <a:r>
              <a:rPr lang="en-US" dirty="0" smtClean="0"/>
              <a:t>.</a:t>
            </a:r>
          </a:p>
          <a:p>
            <a:r>
              <a:rPr lang="en-US" dirty="0"/>
              <a:t>Recursion is a common mathematical and programming concept. It means that a function calls itself. </a:t>
            </a:r>
            <a:endParaRPr lang="en-US" dirty="0" smtClean="0"/>
          </a:p>
          <a:p>
            <a:r>
              <a:rPr lang="en-US" dirty="0" smtClean="0"/>
              <a:t>This </a:t>
            </a:r>
            <a:r>
              <a:rPr lang="en-US" dirty="0"/>
              <a:t>has the benefit of meaning that you can loop through data to reach a result</a:t>
            </a:r>
            <a:r>
              <a:rPr lang="en-US" dirty="0" smtClean="0"/>
              <a:t>.</a:t>
            </a:r>
          </a:p>
          <a:p>
            <a:r>
              <a:rPr lang="en-US" dirty="0"/>
              <a:t>The developer should be very careful with recursion as it can be quite easy to slip into writing a function which never terminates, or one that uses excess amounts of memory or processor power. </a:t>
            </a:r>
            <a:endParaRPr lang="en-US" dirty="0" smtClean="0"/>
          </a:p>
          <a:p>
            <a:r>
              <a:rPr lang="en-US" dirty="0" smtClean="0"/>
              <a:t>However</a:t>
            </a:r>
            <a:r>
              <a:rPr lang="en-US" dirty="0"/>
              <a:t>, when written correctly recursion can be a very efficient and mathematically-elegant approach to programming.</a:t>
            </a:r>
          </a:p>
        </p:txBody>
      </p:sp>
    </p:spTree>
    <p:extLst>
      <p:ext uri="{BB962C8B-B14F-4D97-AF65-F5344CB8AC3E}">
        <p14:creationId xmlns:p14="http://schemas.microsoft.com/office/powerpoint/2010/main" val="394659196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 declaration, calling functions and passing values, Function Returning values and Exiting from functions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837" r="62800"/>
          <a:stretch/>
        </p:blipFill>
        <p:spPr>
          <a:xfrm>
            <a:off x="3461657" y="1918740"/>
            <a:ext cx="5799909" cy="4393160"/>
          </a:xfrm>
          <a:prstGeom prst="rect">
            <a:avLst/>
          </a:prstGeom>
        </p:spPr>
      </p:pic>
    </p:spTree>
    <p:extLst>
      <p:ext uri="{BB962C8B-B14F-4D97-AF65-F5344CB8AC3E}">
        <p14:creationId xmlns:p14="http://schemas.microsoft.com/office/powerpoint/2010/main" val="22672963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t>Downloading and setting up python</a:t>
            </a:r>
          </a:p>
          <a:p>
            <a:r>
              <a:rPr lang="en-US" dirty="0"/>
              <a:t>Variables and Numbers</a:t>
            </a:r>
          </a:p>
          <a:p>
            <a:r>
              <a:rPr lang="en-US" dirty="0"/>
              <a:t>Data types</a:t>
            </a:r>
          </a:p>
          <a:p>
            <a:r>
              <a:rPr lang="en-US" dirty="0"/>
              <a:t>User Input</a:t>
            </a:r>
          </a:p>
          <a:p>
            <a:r>
              <a:rPr lang="en-US" dirty="0"/>
              <a:t>Operators and Expressions</a:t>
            </a:r>
          </a:p>
          <a:p>
            <a:r>
              <a:rPr lang="en-US" dirty="0"/>
              <a:t>Conditional Statements</a:t>
            </a:r>
          </a:p>
          <a:p>
            <a:r>
              <a:rPr lang="en-US" dirty="0"/>
              <a:t>Looping Structures</a:t>
            </a:r>
          </a:p>
          <a:p>
            <a:r>
              <a:rPr lang="en-US" dirty="0"/>
              <a:t>Lists, Tuples and Dictionaries</a:t>
            </a:r>
          </a:p>
          <a:p>
            <a:r>
              <a:rPr lang="en-US" dirty="0"/>
              <a:t>Type Conversions</a:t>
            </a:r>
          </a:p>
          <a:p>
            <a:r>
              <a:rPr lang="en-US" dirty="0"/>
              <a:t>Function declaration, calling functions and passing values, Function Returning values and Exiting from functions</a:t>
            </a:r>
          </a:p>
          <a:p>
            <a:r>
              <a:rPr lang="en-US" dirty="0">
                <a:solidFill>
                  <a:srgbClr val="FF0000"/>
                </a:solidFill>
              </a:rPr>
              <a:t> Reading/Writing to File.</a:t>
            </a:r>
          </a:p>
        </p:txBody>
      </p:sp>
    </p:spTree>
    <p:extLst>
      <p:ext uri="{BB962C8B-B14F-4D97-AF65-F5344CB8AC3E}">
        <p14:creationId xmlns:p14="http://schemas.microsoft.com/office/powerpoint/2010/main" val="343457504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r>
              <a:rPr lang="en-US" dirty="0" smtClean="0">
                <a:solidFill>
                  <a:srgbClr val="FF0000"/>
                </a:solidFill>
              </a:rPr>
              <a:t>.</a:t>
            </a:r>
            <a:endParaRPr lang="en-US" dirty="0"/>
          </a:p>
        </p:txBody>
      </p:sp>
      <p:sp>
        <p:nvSpPr>
          <p:cNvPr id="3" name="Content Placeholder 2"/>
          <p:cNvSpPr>
            <a:spLocks noGrp="1"/>
          </p:cNvSpPr>
          <p:nvPr>
            <p:ph idx="1"/>
          </p:nvPr>
        </p:nvSpPr>
        <p:spPr/>
        <p:txBody>
          <a:bodyPr/>
          <a:lstStyle/>
          <a:p>
            <a:r>
              <a:rPr lang="en-US" dirty="0"/>
              <a:t>Python has several functions for creating, reading, updating, and deleting files</a:t>
            </a:r>
            <a:r>
              <a:rPr lang="en-US" dirty="0" smtClean="0"/>
              <a:t>.</a:t>
            </a:r>
          </a:p>
          <a:p>
            <a:r>
              <a:rPr lang="en-US" dirty="0"/>
              <a:t>The key function for working with files in Python is the open() function</a:t>
            </a:r>
            <a:r>
              <a:rPr lang="en-US" dirty="0" smtClean="0"/>
              <a:t>.</a:t>
            </a:r>
            <a:endParaRPr lang="en-US" dirty="0"/>
          </a:p>
          <a:p>
            <a:r>
              <a:rPr lang="en-US" dirty="0"/>
              <a:t>The open() function takes two parameters; filename, and mode.</a:t>
            </a:r>
          </a:p>
          <a:p>
            <a:r>
              <a:rPr lang="en-US" dirty="0" smtClean="0"/>
              <a:t>There </a:t>
            </a:r>
            <a:r>
              <a:rPr lang="en-US" dirty="0"/>
              <a:t>are four different methods (modes) for opening a file:</a:t>
            </a:r>
          </a:p>
        </p:txBody>
      </p:sp>
    </p:spTree>
    <p:extLst>
      <p:ext uri="{BB962C8B-B14F-4D97-AF65-F5344CB8AC3E}">
        <p14:creationId xmlns:p14="http://schemas.microsoft.com/office/powerpoint/2010/main" val="5046660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normAutofit fontScale="92500"/>
          </a:bodyPr>
          <a:lstStyle/>
          <a:p>
            <a:r>
              <a:rPr lang="en-US" dirty="0" smtClean="0"/>
              <a:t>"</a:t>
            </a:r>
            <a:r>
              <a:rPr lang="en-US" dirty="0"/>
              <a:t>r" - Read - Default value. Opens a file for reading, error if the file does not exist</a:t>
            </a:r>
          </a:p>
          <a:p>
            <a:r>
              <a:rPr lang="en-US" dirty="0" smtClean="0"/>
              <a:t>"</a:t>
            </a:r>
            <a:r>
              <a:rPr lang="en-US" dirty="0"/>
              <a:t>a" - Append - Opens a file for appending, creates the file if it does not exist</a:t>
            </a:r>
          </a:p>
          <a:p>
            <a:r>
              <a:rPr lang="en-US" dirty="0" smtClean="0"/>
              <a:t>"</a:t>
            </a:r>
            <a:r>
              <a:rPr lang="en-US" dirty="0"/>
              <a:t>w" - Write - Opens a file for writing, creates the file if it does not exist</a:t>
            </a:r>
          </a:p>
          <a:p>
            <a:r>
              <a:rPr lang="en-US" dirty="0" smtClean="0"/>
              <a:t>"</a:t>
            </a:r>
            <a:r>
              <a:rPr lang="en-US" dirty="0"/>
              <a:t>x" - Create - Creates the specified file, returns an error if the file </a:t>
            </a:r>
            <a:r>
              <a:rPr lang="en-US" dirty="0" smtClean="0"/>
              <a:t>exists</a:t>
            </a:r>
          </a:p>
          <a:p>
            <a:r>
              <a:rPr lang="en-US" dirty="0"/>
              <a:t>In addition you can specify if the file should be handled as binary or text mode</a:t>
            </a:r>
          </a:p>
          <a:p>
            <a:r>
              <a:rPr lang="en-US" dirty="0" smtClean="0"/>
              <a:t>"</a:t>
            </a:r>
            <a:r>
              <a:rPr lang="en-US" dirty="0"/>
              <a:t>t" - Text - Default value. Text mode</a:t>
            </a:r>
          </a:p>
          <a:p>
            <a:r>
              <a:rPr lang="en-US" dirty="0" smtClean="0"/>
              <a:t>"</a:t>
            </a:r>
            <a:r>
              <a:rPr lang="en-US" dirty="0"/>
              <a:t>b" - Binary - Binary mode (e.g. images)</a:t>
            </a:r>
          </a:p>
          <a:p>
            <a:endParaRPr lang="en-US" dirty="0"/>
          </a:p>
          <a:p>
            <a:endParaRPr lang="en-US" dirty="0"/>
          </a:p>
        </p:txBody>
      </p:sp>
    </p:spTree>
    <p:extLst>
      <p:ext uri="{BB962C8B-B14F-4D97-AF65-F5344CB8AC3E}">
        <p14:creationId xmlns:p14="http://schemas.microsoft.com/office/powerpoint/2010/main" val="38608956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To open a file for reading it is enough to specify the name of the file:</a:t>
            </a:r>
          </a:p>
        </p:txBody>
      </p:sp>
      <p:pic>
        <p:nvPicPr>
          <p:cNvPr id="4" name="Picture 3"/>
          <p:cNvPicPr>
            <a:picLocks noChangeAspect="1"/>
          </p:cNvPicPr>
          <p:nvPr/>
        </p:nvPicPr>
        <p:blipFill rotWithShape="1">
          <a:blip r:embed="rId2"/>
          <a:srcRect l="995" t="-1" r="75495" b="12106"/>
          <a:stretch/>
        </p:blipFill>
        <p:spPr>
          <a:xfrm>
            <a:off x="1331680" y="2469400"/>
            <a:ext cx="4292642" cy="696958"/>
          </a:xfrm>
          <a:prstGeom prst="rect">
            <a:avLst/>
          </a:prstGeom>
        </p:spPr>
      </p:pic>
      <p:pic>
        <p:nvPicPr>
          <p:cNvPr id="5" name="Picture 4"/>
          <p:cNvPicPr>
            <a:picLocks noChangeAspect="1"/>
          </p:cNvPicPr>
          <p:nvPr/>
        </p:nvPicPr>
        <p:blipFill rotWithShape="1">
          <a:blip r:embed="rId3"/>
          <a:srcRect l="1464" r="70323" b="4887"/>
          <a:stretch/>
        </p:blipFill>
        <p:spPr>
          <a:xfrm>
            <a:off x="6117801" y="2378493"/>
            <a:ext cx="5563226" cy="814524"/>
          </a:xfrm>
          <a:prstGeom prst="rect">
            <a:avLst/>
          </a:prstGeom>
        </p:spPr>
      </p:pic>
      <p:sp>
        <p:nvSpPr>
          <p:cNvPr id="6" name="TextBox 5"/>
          <p:cNvSpPr txBox="1"/>
          <p:nvPr/>
        </p:nvSpPr>
        <p:spPr>
          <a:xfrm>
            <a:off x="4672149" y="2431812"/>
            <a:ext cx="2272938" cy="707886"/>
          </a:xfrm>
          <a:prstGeom prst="rect">
            <a:avLst/>
          </a:prstGeom>
          <a:noFill/>
        </p:spPr>
        <p:txBody>
          <a:bodyPr wrap="square" rtlCol="0">
            <a:spAutoFit/>
          </a:bodyPr>
          <a:lstStyle/>
          <a:p>
            <a:pPr algn="ctr"/>
            <a:r>
              <a:rPr lang="en-US" sz="4000" b="1" dirty="0"/>
              <a:t>=</a:t>
            </a:r>
          </a:p>
        </p:txBody>
      </p:sp>
    </p:spTree>
    <p:extLst>
      <p:ext uri="{BB962C8B-B14F-4D97-AF65-F5344CB8AC3E}">
        <p14:creationId xmlns:p14="http://schemas.microsoft.com/office/powerpoint/2010/main" val="22714071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Open a File </a:t>
            </a:r>
            <a:endParaRPr lang="en-US" dirty="0" smtClean="0"/>
          </a:p>
          <a:p>
            <a:pPr lvl="1"/>
            <a:r>
              <a:rPr lang="en-US" dirty="0"/>
              <a:t>To open the file, use the built-in open() function.</a:t>
            </a:r>
          </a:p>
          <a:p>
            <a:pPr lvl="1"/>
            <a:r>
              <a:rPr lang="en-US" dirty="0" smtClean="0"/>
              <a:t>The </a:t>
            </a:r>
            <a:r>
              <a:rPr lang="en-US" dirty="0"/>
              <a:t>open() function returns a file object, which has a read() method for reading the content of the file:</a:t>
            </a:r>
          </a:p>
        </p:txBody>
      </p:sp>
      <p:pic>
        <p:nvPicPr>
          <p:cNvPr id="5" name="Picture 4"/>
          <p:cNvPicPr>
            <a:picLocks noChangeAspect="1"/>
          </p:cNvPicPr>
          <p:nvPr/>
        </p:nvPicPr>
        <p:blipFill rotWithShape="1">
          <a:blip r:embed="rId2"/>
          <a:srcRect l="837" r="69697" b="-2834"/>
          <a:stretch/>
        </p:blipFill>
        <p:spPr>
          <a:xfrm>
            <a:off x="2351314" y="3843882"/>
            <a:ext cx="7563394" cy="1840139"/>
          </a:xfrm>
          <a:prstGeom prst="rect">
            <a:avLst/>
          </a:prstGeom>
        </p:spPr>
      </p:pic>
    </p:spTree>
    <p:extLst>
      <p:ext uri="{BB962C8B-B14F-4D97-AF65-F5344CB8AC3E}">
        <p14:creationId xmlns:p14="http://schemas.microsoft.com/office/powerpoint/2010/main" val="255905174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Read Only Parts of the </a:t>
            </a:r>
            <a:r>
              <a:rPr lang="en-US" dirty="0" smtClean="0"/>
              <a:t>File</a:t>
            </a:r>
          </a:p>
          <a:p>
            <a:pPr lvl="1"/>
            <a:r>
              <a:rPr lang="en-US" dirty="0"/>
              <a:t>By default the read() method returns the whole text, but you can also specify how many characters you want to return:</a:t>
            </a:r>
          </a:p>
        </p:txBody>
      </p:sp>
      <p:pic>
        <p:nvPicPr>
          <p:cNvPr id="4" name="Picture 3"/>
          <p:cNvPicPr>
            <a:picLocks noChangeAspect="1"/>
          </p:cNvPicPr>
          <p:nvPr/>
        </p:nvPicPr>
        <p:blipFill rotWithShape="1">
          <a:blip r:embed="rId2"/>
          <a:srcRect l="994" r="71107" b="-20820"/>
          <a:stretch/>
        </p:blipFill>
        <p:spPr>
          <a:xfrm>
            <a:off x="2011680" y="3138487"/>
            <a:ext cx="6439989" cy="1944281"/>
          </a:xfrm>
          <a:prstGeom prst="rect">
            <a:avLst/>
          </a:prstGeom>
        </p:spPr>
      </p:pic>
    </p:spTree>
    <p:extLst>
      <p:ext uri="{BB962C8B-B14F-4D97-AF65-F5344CB8AC3E}">
        <p14:creationId xmlns:p14="http://schemas.microsoft.com/office/powerpoint/2010/main" val="220676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Help</a:t>
            </a:r>
          </a:p>
          <a:p>
            <a:pPr lvl="1"/>
            <a:r>
              <a:rPr lang="en-US" dirty="0" smtClean="0"/>
              <a:t>If you need quick information about any function or statement in Python, then you can use the built-in help functionality. </a:t>
            </a:r>
          </a:p>
          <a:p>
            <a:pPr lvl="1"/>
            <a:r>
              <a:rPr lang="en-US" dirty="0" smtClean="0"/>
              <a:t>This is very useful especially when using the interpreter prompt. For example, run help('</a:t>
            </a:r>
            <a:r>
              <a:rPr lang="en-US" dirty="0" err="1" smtClean="0"/>
              <a:t>len</a:t>
            </a:r>
            <a:r>
              <a:rPr lang="en-US" dirty="0" smtClean="0"/>
              <a:t>') - this displays the help for the </a:t>
            </a:r>
            <a:r>
              <a:rPr lang="en-US" dirty="0" err="1" smtClean="0"/>
              <a:t>len</a:t>
            </a:r>
            <a:r>
              <a:rPr lang="en-US" dirty="0" smtClean="0"/>
              <a:t> function which is used to count number of items.</a:t>
            </a:r>
          </a:p>
          <a:p>
            <a:endParaRPr lang="en-US" dirty="0"/>
          </a:p>
        </p:txBody>
      </p:sp>
    </p:spTree>
    <p:extLst>
      <p:ext uri="{BB962C8B-B14F-4D97-AF65-F5344CB8AC3E}">
        <p14:creationId xmlns:p14="http://schemas.microsoft.com/office/powerpoint/2010/main" val="322553963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Read </a:t>
            </a:r>
            <a:r>
              <a:rPr lang="en-US" dirty="0" smtClean="0"/>
              <a:t>Lines</a:t>
            </a:r>
          </a:p>
          <a:p>
            <a:pPr lvl="1"/>
            <a:r>
              <a:rPr lang="en-US" dirty="0"/>
              <a:t>You can return one line by using the </a:t>
            </a:r>
            <a:r>
              <a:rPr lang="en-US" dirty="0" err="1"/>
              <a:t>readline</a:t>
            </a:r>
            <a:r>
              <a:rPr lang="en-US" dirty="0"/>
              <a:t>() method:</a:t>
            </a:r>
          </a:p>
        </p:txBody>
      </p:sp>
      <p:pic>
        <p:nvPicPr>
          <p:cNvPr id="4" name="Picture 3"/>
          <p:cNvPicPr>
            <a:picLocks noChangeAspect="1"/>
          </p:cNvPicPr>
          <p:nvPr/>
        </p:nvPicPr>
        <p:blipFill rotWithShape="1">
          <a:blip r:embed="rId2"/>
          <a:srcRect l="837" r="71421" b="-585"/>
          <a:stretch/>
        </p:blipFill>
        <p:spPr>
          <a:xfrm>
            <a:off x="2050868" y="2720476"/>
            <a:ext cx="6936377" cy="1753281"/>
          </a:xfrm>
          <a:prstGeom prst="rect">
            <a:avLst/>
          </a:prstGeom>
        </p:spPr>
      </p:pic>
    </p:spTree>
    <p:extLst>
      <p:ext uri="{BB962C8B-B14F-4D97-AF65-F5344CB8AC3E}">
        <p14:creationId xmlns:p14="http://schemas.microsoft.com/office/powerpoint/2010/main" val="38101110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Read Lines</a:t>
            </a:r>
          </a:p>
          <a:p>
            <a:pPr lvl="1"/>
            <a:r>
              <a:rPr lang="en-US" dirty="0"/>
              <a:t>By calling </a:t>
            </a:r>
            <a:r>
              <a:rPr lang="en-US" dirty="0" err="1"/>
              <a:t>readline</a:t>
            </a:r>
            <a:r>
              <a:rPr lang="en-US" dirty="0"/>
              <a:t>() two times, you can read the two first lines:</a:t>
            </a:r>
          </a:p>
        </p:txBody>
      </p:sp>
      <p:pic>
        <p:nvPicPr>
          <p:cNvPr id="5" name="Picture 4"/>
          <p:cNvPicPr>
            <a:picLocks noChangeAspect="1"/>
          </p:cNvPicPr>
          <p:nvPr/>
        </p:nvPicPr>
        <p:blipFill rotWithShape="1">
          <a:blip r:embed="rId2"/>
          <a:srcRect l="994" t="2" r="71107" b="-5355"/>
          <a:stretch/>
        </p:blipFill>
        <p:spPr>
          <a:xfrm>
            <a:off x="2011680" y="3033712"/>
            <a:ext cx="6165669" cy="2208570"/>
          </a:xfrm>
          <a:prstGeom prst="rect">
            <a:avLst/>
          </a:prstGeom>
        </p:spPr>
      </p:pic>
    </p:spTree>
    <p:extLst>
      <p:ext uri="{BB962C8B-B14F-4D97-AF65-F5344CB8AC3E}">
        <p14:creationId xmlns:p14="http://schemas.microsoft.com/office/powerpoint/2010/main" val="26539028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Read Lines</a:t>
            </a:r>
          </a:p>
          <a:p>
            <a:pPr lvl="1"/>
            <a:r>
              <a:rPr lang="en-US" dirty="0"/>
              <a:t>By looping through the lines of the file, you can read the whole file, line by line:</a:t>
            </a:r>
          </a:p>
        </p:txBody>
      </p:sp>
      <p:pic>
        <p:nvPicPr>
          <p:cNvPr id="4" name="Picture 3"/>
          <p:cNvPicPr>
            <a:picLocks noChangeAspect="1"/>
          </p:cNvPicPr>
          <p:nvPr/>
        </p:nvPicPr>
        <p:blipFill rotWithShape="1">
          <a:blip r:embed="rId2"/>
          <a:srcRect l="1464" t="1" r="71264" b="4560"/>
          <a:stretch/>
        </p:blipFill>
        <p:spPr>
          <a:xfrm>
            <a:off x="2050868" y="3033712"/>
            <a:ext cx="7759337" cy="2575764"/>
          </a:xfrm>
          <a:prstGeom prst="rect">
            <a:avLst/>
          </a:prstGeom>
        </p:spPr>
      </p:pic>
    </p:spTree>
    <p:extLst>
      <p:ext uri="{BB962C8B-B14F-4D97-AF65-F5344CB8AC3E}">
        <p14:creationId xmlns:p14="http://schemas.microsoft.com/office/powerpoint/2010/main" val="9148776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Close </a:t>
            </a:r>
            <a:r>
              <a:rPr lang="en-US" dirty="0" smtClean="0"/>
              <a:t>Files</a:t>
            </a:r>
          </a:p>
          <a:p>
            <a:pPr lvl="1"/>
            <a:r>
              <a:rPr lang="en-US" dirty="0"/>
              <a:t>It is a good practice to always close the file when you are done with it.</a:t>
            </a:r>
          </a:p>
        </p:txBody>
      </p:sp>
      <p:pic>
        <p:nvPicPr>
          <p:cNvPr id="4" name="Picture 3"/>
          <p:cNvPicPr>
            <a:picLocks noChangeAspect="1"/>
          </p:cNvPicPr>
          <p:nvPr/>
        </p:nvPicPr>
        <p:blipFill rotWithShape="1">
          <a:blip r:embed="rId2"/>
          <a:srcRect l="838" r="70637"/>
          <a:stretch/>
        </p:blipFill>
        <p:spPr>
          <a:xfrm>
            <a:off x="1998617" y="3033712"/>
            <a:ext cx="6270172" cy="2085033"/>
          </a:xfrm>
          <a:prstGeom prst="rect">
            <a:avLst/>
          </a:prstGeom>
        </p:spPr>
      </p:pic>
    </p:spTree>
    <p:extLst>
      <p:ext uri="{BB962C8B-B14F-4D97-AF65-F5344CB8AC3E}">
        <p14:creationId xmlns:p14="http://schemas.microsoft.com/office/powerpoint/2010/main" val="353109982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Write to an Existing </a:t>
            </a:r>
            <a:r>
              <a:rPr lang="en-US" dirty="0" smtClean="0"/>
              <a:t>File</a:t>
            </a:r>
          </a:p>
          <a:p>
            <a:pPr lvl="1"/>
            <a:r>
              <a:rPr lang="en-US" dirty="0"/>
              <a:t>To write to an existing file, you must add a parameter to the open() function:</a:t>
            </a:r>
          </a:p>
          <a:p>
            <a:pPr lvl="1"/>
            <a:r>
              <a:rPr lang="en-US" dirty="0" smtClean="0"/>
              <a:t>"</a:t>
            </a:r>
            <a:r>
              <a:rPr lang="en-US" dirty="0"/>
              <a:t>a" - Append - will append to the end of the file</a:t>
            </a:r>
          </a:p>
          <a:p>
            <a:pPr lvl="1"/>
            <a:r>
              <a:rPr lang="en-US" dirty="0" smtClean="0"/>
              <a:t>"</a:t>
            </a:r>
            <a:r>
              <a:rPr lang="en-US" dirty="0"/>
              <a:t>w" - Write - will overwrite any existing content</a:t>
            </a:r>
          </a:p>
        </p:txBody>
      </p:sp>
      <p:pic>
        <p:nvPicPr>
          <p:cNvPr id="4" name="Picture 3"/>
          <p:cNvPicPr>
            <a:picLocks noChangeAspect="1"/>
          </p:cNvPicPr>
          <p:nvPr/>
        </p:nvPicPr>
        <p:blipFill rotWithShape="1">
          <a:blip r:embed="rId2"/>
          <a:srcRect l="1150" r="57628"/>
          <a:stretch/>
        </p:blipFill>
        <p:spPr>
          <a:xfrm>
            <a:off x="2521130" y="3532550"/>
            <a:ext cx="6505303" cy="3120216"/>
          </a:xfrm>
          <a:prstGeom prst="rect">
            <a:avLst/>
          </a:prstGeom>
        </p:spPr>
      </p:pic>
    </p:spTree>
    <p:extLst>
      <p:ext uri="{BB962C8B-B14F-4D97-AF65-F5344CB8AC3E}">
        <p14:creationId xmlns:p14="http://schemas.microsoft.com/office/powerpoint/2010/main" val="67453529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Open the file "demofile3.txt" and overwrite the content:</a:t>
            </a:r>
          </a:p>
        </p:txBody>
      </p:sp>
      <p:pic>
        <p:nvPicPr>
          <p:cNvPr id="4" name="Picture 3"/>
          <p:cNvPicPr>
            <a:picLocks noChangeAspect="1"/>
          </p:cNvPicPr>
          <p:nvPr/>
        </p:nvPicPr>
        <p:blipFill rotWithShape="1">
          <a:blip r:embed="rId2"/>
          <a:srcRect l="837" r="56688"/>
          <a:stretch/>
        </p:blipFill>
        <p:spPr>
          <a:xfrm>
            <a:off x="1998617" y="2605087"/>
            <a:ext cx="7916092" cy="3684805"/>
          </a:xfrm>
          <a:prstGeom prst="rect">
            <a:avLst/>
          </a:prstGeom>
        </p:spPr>
      </p:pic>
    </p:spTree>
    <p:extLst>
      <p:ext uri="{BB962C8B-B14F-4D97-AF65-F5344CB8AC3E}">
        <p14:creationId xmlns:p14="http://schemas.microsoft.com/office/powerpoint/2010/main" val="131766780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Create a New </a:t>
            </a:r>
            <a:r>
              <a:rPr lang="en-US" dirty="0" smtClean="0"/>
              <a:t>File</a:t>
            </a:r>
          </a:p>
          <a:p>
            <a:pPr lvl="1"/>
            <a:r>
              <a:rPr lang="en-US" dirty="0"/>
              <a:t>To create a new file in Python, use the open() method, with one of the following parameters:</a:t>
            </a:r>
          </a:p>
          <a:p>
            <a:pPr lvl="1"/>
            <a:endParaRPr lang="en-US" dirty="0" smtClean="0"/>
          </a:p>
          <a:p>
            <a:pPr lvl="1"/>
            <a:r>
              <a:rPr lang="en-US" dirty="0" smtClean="0"/>
              <a:t>"</a:t>
            </a:r>
            <a:r>
              <a:rPr lang="en-US" dirty="0"/>
              <a:t>x" - Create - will create a file, returns an error if the file exist</a:t>
            </a:r>
          </a:p>
          <a:p>
            <a:pPr lvl="1"/>
            <a:endParaRPr lang="en-US" dirty="0" smtClean="0"/>
          </a:p>
          <a:p>
            <a:pPr lvl="1"/>
            <a:r>
              <a:rPr lang="en-US" dirty="0" smtClean="0"/>
              <a:t>"</a:t>
            </a:r>
            <a:r>
              <a:rPr lang="en-US" dirty="0"/>
              <a:t>a" - Append - will create a file if the specified file does not exist</a:t>
            </a:r>
          </a:p>
          <a:p>
            <a:pPr lvl="1"/>
            <a:endParaRPr lang="en-US" dirty="0" smtClean="0"/>
          </a:p>
          <a:p>
            <a:pPr lvl="1"/>
            <a:r>
              <a:rPr lang="en-US" dirty="0" smtClean="0"/>
              <a:t>"</a:t>
            </a:r>
            <a:r>
              <a:rPr lang="en-US" dirty="0"/>
              <a:t>w" - Write - </a:t>
            </a:r>
            <a:r>
              <a:rPr lang="en-US" dirty="0" smtClean="0"/>
              <a:t>will </a:t>
            </a:r>
            <a:r>
              <a:rPr lang="en-US" dirty="0"/>
              <a:t>create a file if the specified file does not </a:t>
            </a:r>
            <a:r>
              <a:rPr lang="en-US" dirty="0" err="1"/>
              <a:t>exis</a:t>
            </a:r>
            <a:endParaRPr lang="en-US" dirty="0"/>
          </a:p>
        </p:txBody>
      </p:sp>
    </p:spTree>
    <p:extLst>
      <p:ext uri="{BB962C8B-B14F-4D97-AF65-F5344CB8AC3E}">
        <p14:creationId xmlns:p14="http://schemas.microsoft.com/office/powerpoint/2010/main" val="249134728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Create a file called "myfile.txt</a:t>
            </a:r>
            <a:r>
              <a:rPr lang="en-US" dirty="0" smtClean="0"/>
              <a:t>":</a:t>
            </a:r>
          </a:p>
          <a:p>
            <a:endParaRPr lang="en-US" dirty="0"/>
          </a:p>
          <a:p>
            <a:endParaRPr lang="en-US" dirty="0" smtClean="0"/>
          </a:p>
          <a:p>
            <a:endParaRPr lang="en-US" dirty="0"/>
          </a:p>
          <a:p>
            <a:r>
              <a:rPr lang="en-US" dirty="0"/>
              <a:t>Create a new file if it does not exist:</a:t>
            </a:r>
          </a:p>
        </p:txBody>
      </p:sp>
      <p:pic>
        <p:nvPicPr>
          <p:cNvPr id="4" name="Picture 3"/>
          <p:cNvPicPr>
            <a:picLocks noChangeAspect="1"/>
          </p:cNvPicPr>
          <p:nvPr/>
        </p:nvPicPr>
        <p:blipFill rotWithShape="1">
          <a:blip r:embed="rId2"/>
          <a:srcRect l="1308" t="19324" r="72988" b="15713"/>
          <a:stretch/>
        </p:blipFill>
        <p:spPr>
          <a:xfrm>
            <a:off x="1881052" y="2416628"/>
            <a:ext cx="7855105" cy="862148"/>
          </a:xfrm>
          <a:prstGeom prst="rect">
            <a:avLst/>
          </a:prstGeom>
        </p:spPr>
      </p:pic>
      <p:pic>
        <p:nvPicPr>
          <p:cNvPr id="5" name="Picture 4"/>
          <p:cNvPicPr>
            <a:picLocks noChangeAspect="1"/>
          </p:cNvPicPr>
          <p:nvPr/>
        </p:nvPicPr>
        <p:blipFill rotWithShape="1">
          <a:blip r:embed="rId3"/>
          <a:srcRect l="1307" t="19323" r="72988" b="1278"/>
          <a:stretch/>
        </p:blipFill>
        <p:spPr>
          <a:xfrm>
            <a:off x="1881052" y="4428308"/>
            <a:ext cx="7759337" cy="1040887"/>
          </a:xfrm>
          <a:prstGeom prst="rect">
            <a:avLst/>
          </a:prstGeom>
        </p:spPr>
      </p:pic>
    </p:spTree>
    <p:extLst>
      <p:ext uri="{BB962C8B-B14F-4D97-AF65-F5344CB8AC3E}">
        <p14:creationId xmlns:p14="http://schemas.microsoft.com/office/powerpoint/2010/main" val="321546046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Delete a </a:t>
            </a:r>
            <a:r>
              <a:rPr lang="en-US" dirty="0" smtClean="0"/>
              <a:t>File</a:t>
            </a:r>
          </a:p>
          <a:p>
            <a:pPr lvl="1"/>
            <a:r>
              <a:rPr lang="en-US" dirty="0"/>
              <a:t>To delete a file, you must import the OS module, and run its </a:t>
            </a:r>
            <a:r>
              <a:rPr lang="en-US" dirty="0" err="1"/>
              <a:t>os.remove</a:t>
            </a:r>
            <a:r>
              <a:rPr lang="en-US" dirty="0"/>
              <a:t>() function:</a:t>
            </a:r>
          </a:p>
        </p:txBody>
      </p:sp>
      <p:pic>
        <p:nvPicPr>
          <p:cNvPr id="4" name="Picture 3"/>
          <p:cNvPicPr>
            <a:picLocks noChangeAspect="1"/>
          </p:cNvPicPr>
          <p:nvPr/>
        </p:nvPicPr>
        <p:blipFill rotWithShape="1">
          <a:blip r:embed="rId2"/>
          <a:srcRect l="1151" r="73772" b="3911"/>
          <a:stretch/>
        </p:blipFill>
        <p:spPr>
          <a:xfrm>
            <a:off x="2886891" y="2694349"/>
            <a:ext cx="6818811" cy="1821457"/>
          </a:xfrm>
          <a:prstGeom prst="rect">
            <a:avLst/>
          </a:prstGeom>
        </p:spPr>
      </p:pic>
    </p:spTree>
    <p:extLst>
      <p:ext uri="{BB962C8B-B14F-4D97-AF65-F5344CB8AC3E}">
        <p14:creationId xmlns:p14="http://schemas.microsoft.com/office/powerpoint/2010/main" val="20530701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To avoid getting an error, you might want to check if the file exists before you try to delete it:</a:t>
            </a:r>
          </a:p>
          <a:p>
            <a:endParaRPr lang="en-US" dirty="0"/>
          </a:p>
        </p:txBody>
      </p:sp>
      <p:pic>
        <p:nvPicPr>
          <p:cNvPr id="4" name="Picture 3"/>
          <p:cNvPicPr>
            <a:picLocks noChangeAspect="1"/>
          </p:cNvPicPr>
          <p:nvPr/>
        </p:nvPicPr>
        <p:blipFill rotWithShape="1">
          <a:blip r:embed="rId2"/>
          <a:srcRect l="1150" r="66249"/>
          <a:stretch/>
        </p:blipFill>
        <p:spPr>
          <a:xfrm>
            <a:off x="2024743" y="2819400"/>
            <a:ext cx="7772400" cy="3487616"/>
          </a:xfrm>
          <a:prstGeom prst="rect">
            <a:avLst/>
          </a:prstGeom>
        </p:spPr>
      </p:pic>
    </p:spTree>
    <p:extLst>
      <p:ext uri="{BB962C8B-B14F-4D97-AF65-F5344CB8AC3E}">
        <p14:creationId xmlns:p14="http://schemas.microsoft.com/office/powerpoint/2010/main" val="408057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Commenting in python:</a:t>
            </a:r>
          </a:p>
          <a:p>
            <a:pPr lvl="1"/>
            <a:r>
              <a:rPr lang="en-US" dirty="0" smtClean="0"/>
              <a:t>Only single line comments are allowed.</a:t>
            </a:r>
          </a:p>
          <a:p>
            <a:pPr lvl="1"/>
            <a:r>
              <a:rPr lang="en-US" dirty="0" smtClean="0"/>
              <a:t>Use “#” without “” to comment a line.</a:t>
            </a:r>
          </a:p>
          <a:p>
            <a:pPr lvl="1"/>
            <a:r>
              <a:rPr lang="en-US" dirty="0" smtClean="0"/>
              <a:t>explain assumptions</a:t>
            </a:r>
          </a:p>
          <a:p>
            <a:pPr lvl="1"/>
            <a:r>
              <a:rPr lang="en-US" dirty="0" smtClean="0"/>
              <a:t>explain important decisions</a:t>
            </a:r>
          </a:p>
          <a:p>
            <a:pPr lvl="1"/>
            <a:r>
              <a:rPr lang="en-US" dirty="0" smtClean="0"/>
              <a:t>explain important details</a:t>
            </a:r>
          </a:p>
          <a:p>
            <a:pPr lvl="1"/>
            <a:r>
              <a:rPr lang="en-US" dirty="0" smtClean="0"/>
              <a:t>explain problems you're trying to solve</a:t>
            </a:r>
          </a:p>
          <a:p>
            <a:pPr lvl="1"/>
            <a:r>
              <a:rPr lang="en-US" dirty="0" smtClean="0"/>
              <a:t>explain problems you're trying to overcome in your program, etc.</a:t>
            </a:r>
          </a:p>
          <a:p>
            <a:pPr lvl="1"/>
            <a:endParaRPr lang="en-US" dirty="0"/>
          </a:p>
        </p:txBody>
      </p:sp>
    </p:spTree>
    <p:extLst>
      <p:ext uri="{BB962C8B-B14F-4D97-AF65-F5344CB8AC3E}">
        <p14:creationId xmlns:p14="http://schemas.microsoft.com/office/powerpoint/2010/main" val="289057267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Reading/Writing to File.</a:t>
            </a:r>
            <a:endParaRPr lang="en-US" dirty="0"/>
          </a:p>
        </p:txBody>
      </p:sp>
      <p:sp>
        <p:nvSpPr>
          <p:cNvPr id="3" name="Content Placeholder 2"/>
          <p:cNvSpPr>
            <a:spLocks noGrp="1"/>
          </p:cNvSpPr>
          <p:nvPr>
            <p:ph idx="1"/>
          </p:nvPr>
        </p:nvSpPr>
        <p:spPr/>
        <p:txBody>
          <a:bodyPr/>
          <a:lstStyle/>
          <a:p>
            <a:r>
              <a:rPr lang="en-US" dirty="0"/>
              <a:t>Delete </a:t>
            </a:r>
            <a:r>
              <a:rPr lang="en-US" dirty="0" smtClean="0"/>
              <a:t>Folder</a:t>
            </a:r>
          </a:p>
          <a:p>
            <a:pPr lvl="1"/>
            <a:r>
              <a:rPr lang="en-US" dirty="0"/>
              <a:t>To delete an entire folder, use the </a:t>
            </a:r>
            <a:r>
              <a:rPr lang="en-US" dirty="0" err="1"/>
              <a:t>os.rmdir</a:t>
            </a:r>
            <a:r>
              <a:rPr lang="en-US" dirty="0"/>
              <a:t>() method:</a:t>
            </a:r>
          </a:p>
        </p:txBody>
      </p:sp>
      <p:pic>
        <p:nvPicPr>
          <p:cNvPr id="4" name="Picture 3"/>
          <p:cNvPicPr>
            <a:picLocks noChangeAspect="1"/>
          </p:cNvPicPr>
          <p:nvPr/>
        </p:nvPicPr>
        <p:blipFill rotWithShape="1">
          <a:blip r:embed="rId2"/>
          <a:srcRect l="681" r="79257" b="12903"/>
          <a:stretch/>
        </p:blipFill>
        <p:spPr>
          <a:xfrm>
            <a:off x="1985553" y="3138488"/>
            <a:ext cx="7354390" cy="2225828"/>
          </a:xfrm>
          <a:prstGeom prst="rect">
            <a:avLst/>
          </a:prstGeom>
        </p:spPr>
      </p:pic>
    </p:spTree>
    <p:extLst>
      <p:ext uri="{BB962C8B-B14F-4D97-AF65-F5344CB8AC3E}">
        <p14:creationId xmlns:p14="http://schemas.microsoft.com/office/powerpoint/2010/main" val="373837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Literal</a:t>
            </a:r>
          </a:p>
          <a:p>
            <a:pPr lvl="1"/>
            <a:r>
              <a:rPr lang="en-US" dirty="0" smtClean="0"/>
              <a:t>An example of a literal constant is a number like 5, 1.23, or a string like 'This is a string' or "It's a string!".</a:t>
            </a:r>
          </a:p>
          <a:p>
            <a:pPr lvl="1"/>
            <a:r>
              <a:rPr lang="en-US" dirty="0" smtClean="0"/>
              <a:t>It is called a literal because it is literal - you use its value literally. The number 2 always represents itself and nothing else - it is a constant because its value cannot be changed. </a:t>
            </a:r>
          </a:p>
          <a:p>
            <a:pPr lvl="1"/>
            <a:r>
              <a:rPr lang="en-US" dirty="0" smtClean="0"/>
              <a:t>Hence, all these are referred to as literal constants.</a:t>
            </a:r>
            <a:endParaRPr lang="en-US" dirty="0"/>
          </a:p>
        </p:txBody>
      </p:sp>
    </p:spTree>
    <p:extLst>
      <p:ext uri="{BB962C8B-B14F-4D97-AF65-F5344CB8AC3E}">
        <p14:creationId xmlns:p14="http://schemas.microsoft.com/office/powerpoint/2010/main" val="3254445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Numbers</a:t>
            </a:r>
          </a:p>
          <a:p>
            <a:pPr lvl="1"/>
            <a:r>
              <a:rPr lang="en-US" dirty="0" smtClean="0"/>
              <a:t>Numbers are mainly of two types - integers and floats.</a:t>
            </a:r>
          </a:p>
          <a:p>
            <a:pPr lvl="1"/>
            <a:r>
              <a:rPr lang="en-US" dirty="0" smtClean="0"/>
              <a:t>An example of an integer is 2 which is just a whole number.</a:t>
            </a:r>
          </a:p>
          <a:p>
            <a:pPr lvl="1"/>
            <a:r>
              <a:rPr lang="en-US" dirty="0" smtClean="0"/>
              <a:t>Examples of floating point numbers (or floats for short) are 3.23 and 52.3E-4. The E notation indicates powers of 10. In this case, 52.3E-4 means 52.3 * 10^-4^.</a:t>
            </a:r>
          </a:p>
          <a:p>
            <a:pPr lvl="1"/>
            <a:r>
              <a:rPr lang="en-US" dirty="0" smtClean="0"/>
              <a:t>There is no separate long type. The </a:t>
            </a:r>
            <a:r>
              <a:rPr lang="en-US" dirty="0" err="1" smtClean="0"/>
              <a:t>int</a:t>
            </a:r>
            <a:r>
              <a:rPr lang="en-US" dirty="0" smtClean="0"/>
              <a:t> type can be an integer of any size.</a:t>
            </a:r>
            <a:endParaRPr lang="en-US" dirty="0"/>
          </a:p>
        </p:txBody>
      </p:sp>
    </p:spTree>
    <p:extLst>
      <p:ext uri="{BB962C8B-B14F-4D97-AF65-F5344CB8AC3E}">
        <p14:creationId xmlns:p14="http://schemas.microsoft.com/office/powerpoint/2010/main" val="399122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FF0000"/>
                </a:solidFill>
              </a:rPr>
              <a:t>About Python</a:t>
            </a:r>
          </a:p>
          <a:p>
            <a:r>
              <a:rPr lang="en-US" dirty="0"/>
              <a:t>Downloading and setting up python</a:t>
            </a:r>
          </a:p>
          <a:p>
            <a:r>
              <a:rPr lang="en-US" dirty="0"/>
              <a:t>Variables and Numbers</a:t>
            </a:r>
          </a:p>
          <a:p>
            <a:r>
              <a:rPr lang="en-US" dirty="0"/>
              <a:t>Data types</a:t>
            </a:r>
          </a:p>
          <a:p>
            <a:r>
              <a:rPr lang="en-US" dirty="0"/>
              <a:t>User Input</a:t>
            </a:r>
          </a:p>
          <a:p>
            <a:r>
              <a:rPr lang="en-US" dirty="0"/>
              <a:t>Operators and Expressions</a:t>
            </a:r>
          </a:p>
          <a:p>
            <a:r>
              <a:rPr lang="en-US" dirty="0"/>
              <a:t>Conditional Statements</a:t>
            </a:r>
          </a:p>
          <a:p>
            <a:r>
              <a:rPr lang="en-US" dirty="0"/>
              <a:t>Looping Structures</a:t>
            </a:r>
          </a:p>
          <a:p>
            <a:r>
              <a:rPr lang="en-US" dirty="0"/>
              <a:t>Lists, Tuples and Dictionaries</a:t>
            </a:r>
          </a:p>
          <a:p>
            <a:r>
              <a:rPr lang="en-US" dirty="0"/>
              <a:t>Type Conversions</a:t>
            </a:r>
          </a:p>
          <a:p>
            <a:r>
              <a:rPr lang="en-US" dirty="0"/>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170636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Strings</a:t>
            </a:r>
          </a:p>
          <a:p>
            <a:pPr lvl="1"/>
            <a:r>
              <a:rPr lang="en-US" dirty="0" smtClean="0"/>
              <a:t>A string is a </a:t>
            </a:r>
            <a:r>
              <a:rPr lang="en-US" i="1" dirty="0" smtClean="0"/>
              <a:t>sequence</a:t>
            </a:r>
            <a:r>
              <a:rPr lang="en-US" dirty="0" smtClean="0"/>
              <a:t> of </a:t>
            </a:r>
            <a:r>
              <a:rPr lang="en-US" i="1" dirty="0" smtClean="0"/>
              <a:t>characters</a:t>
            </a:r>
            <a:r>
              <a:rPr lang="en-US" dirty="0" smtClean="0"/>
              <a:t>. Strings are basically just a bunch of words.</a:t>
            </a:r>
          </a:p>
          <a:p>
            <a:pPr lvl="1"/>
            <a:r>
              <a:rPr lang="en-US" dirty="0" smtClean="0"/>
              <a:t>You will be using strings in almost every Python program that you write, so pay attention to the following part.</a:t>
            </a:r>
          </a:p>
          <a:p>
            <a:r>
              <a:rPr lang="en-US" dirty="0" smtClean="0"/>
              <a:t>Single Quote</a:t>
            </a:r>
          </a:p>
          <a:p>
            <a:pPr lvl="1"/>
            <a:r>
              <a:rPr lang="en-US" dirty="0" smtClean="0"/>
              <a:t>You can specify strings using single quotes such as 'Quote me on this'.</a:t>
            </a:r>
          </a:p>
          <a:p>
            <a:pPr lvl="1"/>
            <a:r>
              <a:rPr lang="en-US" dirty="0" smtClean="0"/>
              <a:t>All white space i.e. spaces and tabs, within the quotes, are preserved as-is.</a:t>
            </a:r>
          </a:p>
          <a:p>
            <a:r>
              <a:rPr lang="en-US" dirty="0" smtClean="0"/>
              <a:t>Double Quote</a:t>
            </a:r>
          </a:p>
          <a:p>
            <a:pPr lvl="1"/>
            <a:r>
              <a:rPr lang="en-US" dirty="0" smtClean="0"/>
              <a:t>Strings in double quotes work exactly the same way as strings in single quotes. An example is "What's your name?"</a:t>
            </a:r>
          </a:p>
          <a:p>
            <a:pPr lvl="1"/>
            <a:endParaRPr lang="en-US" dirty="0"/>
          </a:p>
        </p:txBody>
      </p:sp>
    </p:spTree>
    <p:extLst>
      <p:ext uri="{BB962C8B-B14F-4D97-AF65-F5344CB8AC3E}">
        <p14:creationId xmlns:p14="http://schemas.microsoft.com/office/powerpoint/2010/main" val="3956561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Triple Quotes </a:t>
            </a:r>
          </a:p>
          <a:p>
            <a:pPr lvl="1"/>
            <a:r>
              <a:rPr lang="en-US" dirty="0" smtClean="0"/>
              <a:t>You can specify multi-line strings using triple quotes - (""" or '''). </a:t>
            </a:r>
          </a:p>
          <a:p>
            <a:pPr lvl="1"/>
            <a:r>
              <a:rPr lang="en-US" dirty="0" smtClean="0"/>
              <a:t>You can use single quotes and double quotes freely within the triple quotes. An example is:</a:t>
            </a:r>
            <a:endParaRPr lang="en-US" dirty="0"/>
          </a:p>
        </p:txBody>
      </p:sp>
      <p:pic>
        <p:nvPicPr>
          <p:cNvPr id="9" name="Picture 8"/>
          <p:cNvPicPr>
            <a:picLocks noChangeAspect="1"/>
          </p:cNvPicPr>
          <p:nvPr/>
        </p:nvPicPr>
        <p:blipFill>
          <a:blip r:embed="rId2"/>
          <a:stretch>
            <a:fillRect/>
          </a:stretch>
        </p:blipFill>
        <p:spPr>
          <a:xfrm>
            <a:off x="0" y="3723866"/>
            <a:ext cx="12225682" cy="2588034"/>
          </a:xfrm>
          <a:prstGeom prst="rect">
            <a:avLst/>
          </a:prstGeom>
        </p:spPr>
      </p:pic>
    </p:spTree>
    <p:extLst>
      <p:ext uri="{BB962C8B-B14F-4D97-AF65-F5344CB8AC3E}">
        <p14:creationId xmlns:p14="http://schemas.microsoft.com/office/powerpoint/2010/main" val="1936720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Strings Are Immutable</a:t>
            </a:r>
          </a:p>
          <a:p>
            <a:pPr lvl="1"/>
            <a:r>
              <a:rPr lang="en-US" dirty="0" smtClean="0"/>
              <a:t>This means that once you have created a string, you cannot change it. </a:t>
            </a:r>
          </a:p>
          <a:p>
            <a:pPr lvl="1"/>
            <a:r>
              <a:rPr lang="en-US" dirty="0" smtClean="0"/>
              <a:t>Although this might seem like a bad thing, it really isn't. </a:t>
            </a:r>
          </a:p>
          <a:p>
            <a:pPr lvl="1"/>
            <a:r>
              <a:rPr lang="en-US" dirty="0" smtClean="0"/>
              <a:t>We will see why this is not a limitation in the various programs that we see later on.</a:t>
            </a:r>
          </a:p>
          <a:p>
            <a:pPr lvl="1"/>
            <a:r>
              <a:rPr lang="en-US" dirty="0" smtClean="0"/>
              <a:t>There is no separate char data type in Python. There is no real need for it and I am sure you won't miss it.</a:t>
            </a:r>
          </a:p>
          <a:p>
            <a:pPr lvl="1"/>
            <a:endParaRPr lang="en-US" dirty="0"/>
          </a:p>
        </p:txBody>
      </p:sp>
    </p:spTree>
    <p:extLst>
      <p:ext uri="{BB962C8B-B14F-4D97-AF65-F5344CB8AC3E}">
        <p14:creationId xmlns:p14="http://schemas.microsoft.com/office/powerpoint/2010/main" val="642168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The format method</a:t>
            </a:r>
          </a:p>
          <a:p>
            <a:pPr lvl="1"/>
            <a:r>
              <a:rPr lang="en-US" dirty="0" smtClean="0"/>
              <a:t>Sometimes we may want to construct strings from other information. This is where the format() method is useful.</a:t>
            </a:r>
            <a:endParaRPr lang="en-US" dirty="0"/>
          </a:p>
        </p:txBody>
      </p:sp>
      <p:sp>
        <p:nvSpPr>
          <p:cNvPr id="5" name="TextBox 4"/>
          <p:cNvSpPr txBox="1"/>
          <p:nvPr/>
        </p:nvSpPr>
        <p:spPr>
          <a:xfrm>
            <a:off x="966650" y="3304903"/>
            <a:ext cx="9091749" cy="3416320"/>
          </a:xfrm>
          <a:prstGeom prst="rect">
            <a:avLst/>
          </a:prstGeom>
          <a:noFill/>
        </p:spPr>
        <p:txBody>
          <a:bodyPr wrap="square" rtlCol="0">
            <a:spAutoFit/>
          </a:bodyPr>
          <a:lstStyle/>
          <a:p>
            <a:r>
              <a:rPr lang="en-US" dirty="0" smtClean="0"/>
              <a:t>age = 20</a:t>
            </a:r>
          </a:p>
          <a:p>
            <a:r>
              <a:rPr lang="en-US" dirty="0" smtClean="0"/>
              <a:t>name = '</a:t>
            </a:r>
            <a:r>
              <a:rPr lang="en-US" dirty="0" err="1" smtClean="0"/>
              <a:t>Swaroop</a:t>
            </a:r>
            <a:r>
              <a:rPr lang="en-US" dirty="0" smtClean="0"/>
              <a:t>'</a:t>
            </a:r>
          </a:p>
          <a:p>
            <a:r>
              <a:rPr lang="en-US" dirty="0" smtClean="0"/>
              <a:t>print('{0} was {1} years old when he wrote this </a:t>
            </a:r>
            <a:r>
              <a:rPr lang="en-US" dirty="0" err="1" smtClean="0"/>
              <a:t>book'.format</a:t>
            </a:r>
            <a:r>
              <a:rPr lang="en-US" dirty="0" smtClean="0"/>
              <a:t>(name, age))</a:t>
            </a:r>
          </a:p>
          <a:p>
            <a:r>
              <a:rPr lang="en-US" dirty="0" smtClean="0"/>
              <a:t>print('Why is {0} playing with </a:t>
            </a:r>
            <a:r>
              <a:rPr lang="en-US" dirty="0" err="1" smtClean="0"/>
              <a:t>phone?'.format</a:t>
            </a:r>
            <a:r>
              <a:rPr lang="en-US" dirty="0" smtClean="0"/>
              <a:t>(name))</a:t>
            </a:r>
          </a:p>
          <a:p>
            <a:endParaRPr lang="en-US" dirty="0"/>
          </a:p>
          <a:p>
            <a:r>
              <a:rPr lang="en-US" dirty="0" smtClean="0"/>
              <a:t>O/P:</a:t>
            </a:r>
          </a:p>
          <a:p>
            <a:r>
              <a:rPr lang="en-US" dirty="0" err="1" smtClean="0"/>
              <a:t>Swaroop</a:t>
            </a:r>
            <a:r>
              <a:rPr lang="en-US" dirty="0" smtClean="0"/>
              <a:t> was 20 years old when he wrote this book</a:t>
            </a:r>
          </a:p>
          <a:p>
            <a:r>
              <a:rPr lang="en-US" dirty="0" smtClean="0"/>
              <a:t>Why is </a:t>
            </a:r>
            <a:r>
              <a:rPr lang="en-US" dirty="0" err="1" smtClean="0"/>
              <a:t>Swaroop</a:t>
            </a:r>
            <a:r>
              <a:rPr lang="en-US" dirty="0" smtClean="0"/>
              <a:t> playing with phone?</a:t>
            </a:r>
          </a:p>
          <a:p>
            <a:endParaRPr lang="en-US" dirty="0"/>
          </a:p>
          <a:p>
            <a:r>
              <a:rPr lang="en-US" b="1" dirty="0" smtClean="0"/>
              <a:t>Alternative:</a:t>
            </a:r>
          </a:p>
          <a:p>
            <a:r>
              <a:rPr lang="en-US" dirty="0" smtClean="0"/>
              <a:t>name + ' is ' + </a:t>
            </a:r>
            <a:r>
              <a:rPr lang="en-US" dirty="0" err="1" smtClean="0"/>
              <a:t>str</a:t>
            </a:r>
            <a:r>
              <a:rPr lang="en-US" dirty="0" smtClean="0"/>
              <a:t>(age) + ' years old'</a:t>
            </a:r>
          </a:p>
          <a:p>
            <a:endParaRPr lang="en-US" dirty="0"/>
          </a:p>
        </p:txBody>
      </p:sp>
    </p:spTree>
    <p:extLst>
      <p:ext uri="{BB962C8B-B14F-4D97-AF65-F5344CB8AC3E}">
        <p14:creationId xmlns:p14="http://schemas.microsoft.com/office/powerpoint/2010/main" val="4012394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Also note that the numbers are optional, so you could have also written as:</a:t>
            </a:r>
            <a:endParaRPr lang="en-US" dirty="0"/>
          </a:p>
        </p:txBody>
      </p:sp>
      <p:pic>
        <p:nvPicPr>
          <p:cNvPr id="4" name="Picture 3"/>
          <p:cNvPicPr>
            <a:picLocks noChangeAspect="1"/>
          </p:cNvPicPr>
          <p:nvPr/>
        </p:nvPicPr>
        <p:blipFill>
          <a:blip r:embed="rId2"/>
          <a:stretch>
            <a:fillRect/>
          </a:stretch>
        </p:blipFill>
        <p:spPr>
          <a:xfrm>
            <a:off x="1535053" y="3225006"/>
            <a:ext cx="9818747" cy="2078514"/>
          </a:xfrm>
          <a:prstGeom prst="rect">
            <a:avLst/>
          </a:prstGeom>
        </p:spPr>
      </p:pic>
    </p:spTree>
    <p:extLst>
      <p:ext uri="{BB962C8B-B14F-4D97-AF65-F5344CB8AC3E}">
        <p14:creationId xmlns:p14="http://schemas.microsoft.com/office/powerpoint/2010/main" val="1721599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We can also name the parameters:</a:t>
            </a:r>
            <a:endParaRPr lang="en-US" dirty="0"/>
          </a:p>
        </p:txBody>
      </p:sp>
      <p:pic>
        <p:nvPicPr>
          <p:cNvPr id="4" name="Picture 3"/>
          <p:cNvPicPr>
            <a:picLocks noChangeAspect="1"/>
          </p:cNvPicPr>
          <p:nvPr/>
        </p:nvPicPr>
        <p:blipFill>
          <a:blip r:embed="rId2"/>
          <a:stretch>
            <a:fillRect/>
          </a:stretch>
        </p:blipFill>
        <p:spPr>
          <a:xfrm>
            <a:off x="838200" y="2845707"/>
            <a:ext cx="10917816" cy="2311174"/>
          </a:xfrm>
          <a:prstGeom prst="rect">
            <a:avLst/>
          </a:prstGeom>
        </p:spPr>
      </p:pic>
    </p:spTree>
    <p:extLst>
      <p:ext uri="{BB962C8B-B14F-4D97-AF65-F5344CB8AC3E}">
        <p14:creationId xmlns:p14="http://schemas.microsoft.com/office/powerpoint/2010/main" val="3089471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Python 3.6 introduced a shorter way to do named parameters, called "f-strings":</a:t>
            </a:r>
            <a:endParaRPr lang="en-US" dirty="0"/>
          </a:p>
        </p:txBody>
      </p:sp>
      <p:pic>
        <p:nvPicPr>
          <p:cNvPr id="4" name="Picture 3"/>
          <p:cNvPicPr>
            <a:picLocks noChangeAspect="1"/>
          </p:cNvPicPr>
          <p:nvPr/>
        </p:nvPicPr>
        <p:blipFill>
          <a:blip r:embed="rId2"/>
          <a:stretch>
            <a:fillRect/>
          </a:stretch>
        </p:blipFill>
        <p:spPr>
          <a:xfrm>
            <a:off x="1603793" y="3023280"/>
            <a:ext cx="9593253" cy="1956027"/>
          </a:xfrm>
          <a:prstGeom prst="rect">
            <a:avLst/>
          </a:prstGeom>
        </p:spPr>
      </p:pic>
    </p:spTree>
    <p:extLst>
      <p:ext uri="{BB962C8B-B14F-4D97-AF65-F5344CB8AC3E}">
        <p14:creationId xmlns:p14="http://schemas.microsoft.com/office/powerpoint/2010/main" val="2672708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More on format</a:t>
            </a:r>
            <a:endParaRPr lang="en-US" dirty="0"/>
          </a:p>
        </p:txBody>
      </p:sp>
      <p:pic>
        <p:nvPicPr>
          <p:cNvPr id="4" name="Picture 3"/>
          <p:cNvPicPr>
            <a:picLocks noChangeAspect="1"/>
          </p:cNvPicPr>
          <p:nvPr/>
        </p:nvPicPr>
        <p:blipFill>
          <a:blip r:embed="rId2"/>
          <a:stretch>
            <a:fillRect/>
          </a:stretch>
        </p:blipFill>
        <p:spPr>
          <a:xfrm>
            <a:off x="2769325" y="2340021"/>
            <a:ext cx="8443777" cy="4221889"/>
          </a:xfrm>
          <a:prstGeom prst="rect">
            <a:avLst/>
          </a:prstGeom>
        </p:spPr>
      </p:pic>
    </p:spTree>
    <p:extLst>
      <p:ext uri="{BB962C8B-B14F-4D97-AF65-F5344CB8AC3E}">
        <p14:creationId xmlns:p14="http://schemas.microsoft.com/office/powerpoint/2010/main" val="183497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Since we are discussing formatting, note that print always ends with an invisible "new line" character (\n) so that repeated calls to print will all print on a separate line each. </a:t>
            </a:r>
          </a:p>
          <a:p>
            <a:r>
              <a:rPr lang="en-US" dirty="0" smtClean="0"/>
              <a:t>To prevent this newline character from being printed, you can specify that it should end with a blank:</a:t>
            </a:r>
            <a:endParaRPr lang="en-US" dirty="0"/>
          </a:p>
        </p:txBody>
      </p:sp>
      <p:pic>
        <p:nvPicPr>
          <p:cNvPr id="5" name="Picture 4"/>
          <p:cNvPicPr>
            <a:picLocks noChangeAspect="1"/>
          </p:cNvPicPr>
          <p:nvPr/>
        </p:nvPicPr>
        <p:blipFill>
          <a:blip r:embed="rId2"/>
          <a:stretch>
            <a:fillRect/>
          </a:stretch>
        </p:blipFill>
        <p:spPr>
          <a:xfrm>
            <a:off x="1920240" y="4088368"/>
            <a:ext cx="8509091" cy="2088595"/>
          </a:xfrm>
          <a:prstGeom prst="rect">
            <a:avLst/>
          </a:prstGeom>
        </p:spPr>
      </p:pic>
    </p:spTree>
    <p:extLst>
      <p:ext uri="{BB962C8B-B14F-4D97-AF65-F5344CB8AC3E}">
        <p14:creationId xmlns:p14="http://schemas.microsoft.com/office/powerpoint/2010/main" val="2616083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Escape Sequences</a:t>
            </a:r>
          </a:p>
          <a:p>
            <a:pPr lvl="1"/>
            <a:r>
              <a:rPr lang="en-US" dirty="0" smtClean="0"/>
              <a:t>You specify the single quote as \' : notice the backslash. Now, you can specify the string as 'What\'s your name?'.</a:t>
            </a:r>
          </a:p>
          <a:p>
            <a:pPr lvl="1"/>
            <a:r>
              <a:rPr lang="en-US" dirty="0" smtClean="0"/>
              <a:t>Another way of specifying this specific string would be "What's your name?" i.e. using double quotes. Similarly, you have to use an escape sequence for using a double quote itself in a double quoted string. </a:t>
            </a:r>
          </a:p>
          <a:p>
            <a:pPr lvl="1"/>
            <a:r>
              <a:rPr lang="en-US" dirty="0" smtClean="0"/>
              <a:t>Also, you have to indicate the backslash itself using the escape sequence \\.</a:t>
            </a:r>
            <a:endParaRPr lang="en-US" dirty="0"/>
          </a:p>
        </p:txBody>
      </p:sp>
    </p:spTree>
    <p:extLst>
      <p:ext uri="{BB962C8B-B14F-4D97-AF65-F5344CB8AC3E}">
        <p14:creationId xmlns:p14="http://schemas.microsoft.com/office/powerpoint/2010/main" val="363786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About Python</a:t>
            </a:r>
            <a:endParaRPr lang="en-US" dirty="0"/>
          </a:p>
        </p:txBody>
      </p:sp>
      <p:sp>
        <p:nvSpPr>
          <p:cNvPr id="3" name="Content Placeholder 2"/>
          <p:cNvSpPr>
            <a:spLocks noGrp="1"/>
          </p:cNvSpPr>
          <p:nvPr>
            <p:ph idx="1"/>
          </p:nvPr>
        </p:nvSpPr>
        <p:spPr/>
        <p:txBody>
          <a:bodyPr/>
          <a:lstStyle/>
          <a:p>
            <a:pPr algn="just"/>
            <a:r>
              <a:rPr lang="en-US" dirty="0" smtClean="0"/>
              <a:t>Python is an easy to learn, powerful programming language. </a:t>
            </a:r>
          </a:p>
          <a:p>
            <a:pPr algn="just"/>
            <a:r>
              <a:rPr lang="en-US" dirty="0" smtClean="0"/>
              <a:t>It has efficient high-level data structures and a simple but effective approach to </a:t>
            </a:r>
            <a:r>
              <a:rPr lang="en-US" b="1" u="sng" dirty="0" smtClean="0"/>
              <a:t>object-oriented</a:t>
            </a:r>
            <a:r>
              <a:rPr lang="en-US" dirty="0" smtClean="0"/>
              <a:t> programming. </a:t>
            </a:r>
          </a:p>
          <a:p>
            <a:pPr algn="just"/>
            <a:r>
              <a:rPr lang="en-US" dirty="0" smtClean="0"/>
              <a:t>Python's elegant syntax and dynamic typing, together with its interpreted nature, make it an ideal language for </a:t>
            </a:r>
            <a:r>
              <a:rPr lang="en-US" b="1" u="sng" dirty="0" smtClean="0"/>
              <a:t>scripting</a:t>
            </a:r>
            <a:r>
              <a:rPr lang="en-US" dirty="0" smtClean="0"/>
              <a:t> and rapid application development in many areas on most platforms.</a:t>
            </a:r>
            <a:endParaRPr lang="en-US" dirty="0"/>
          </a:p>
        </p:txBody>
      </p:sp>
    </p:spTree>
    <p:extLst>
      <p:ext uri="{BB962C8B-B14F-4D97-AF65-F5344CB8AC3E}">
        <p14:creationId xmlns:p14="http://schemas.microsoft.com/office/powerpoint/2010/main" val="3098887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Raw String</a:t>
            </a:r>
          </a:p>
          <a:p>
            <a:pPr lvl="1"/>
            <a:r>
              <a:rPr lang="en-US" dirty="0" smtClean="0"/>
              <a:t>If you need to specify some strings where no special processing such as escape sequences are handled, then what you need is to specify a raw string by prefixing r or R to the string. An example is:</a:t>
            </a:r>
          </a:p>
          <a:p>
            <a:pPr lvl="1"/>
            <a:endParaRPr lang="en-US" dirty="0"/>
          </a:p>
          <a:p>
            <a:pPr lvl="1"/>
            <a:endParaRPr lang="en-US" dirty="0" smtClean="0"/>
          </a:p>
          <a:p>
            <a:pPr lvl="1"/>
            <a:endParaRPr lang="en-US" dirty="0"/>
          </a:p>
          <a:p>
            <a:pPr lvl="1"/>
            <a:endParaRPr lang="en-US" dirty="0" smtClean="0"/>
          </a:p>
          <a:p>
            <a:pPr lvl="1"/>
            <a:r>
              <a:rPr lang="en-US" dirty="0" smtClean="0"/>
              <a:t>Always use raw strings when dealing with regular expressions. Otherwise, a lot of </a:t>
            </a:r>
            <a:r>
              <a:rPr lang="en-US" dirty="0" err="1" smtClean="0"/>
              <a:t>backwhacking</a:t>
            </a:r>
            <a:r>
              <a:rPr lang="en-US" dirty="0" smtClean="0"/>
              <a:t> may be required. For example, back references can be referred to as '\\1' or r'\1'.</a:t>
            </a:r>
            <a:endParaRPr lang="en-US" dirty="0"/>
          </a:p>
        </p:txBody>
      </p:sp>
      <p:pic>
        <p:nvPicPr>
          <p:cNvPr id="4" name="Picture 3"/>
          <p:cNvPicPr>
            <a:picLocks noChangeAspect="1"/>
          </p:cNvPicPr>
          <p:nvPr/>
        </p:nvPicPr>
        <p:blipFill rotWithShape="1">
          <a:blip r:embed="rId2"/>
          <a:srcRect r="58214"/>
          <a:stretch/>
        </p:blipFill>
        <p:spPr>
          <a:xfrm>
            <a:off x="3409407" y="3772309"/>
            <a:ext cx="5094513" cy="897277"/>
          </a:xfrm>
          <a:prstGeom prst="rect">
            <a:avLst/>
          </a:prstGeom>
        </p:spPr>
      </p:pic>
    </p:spTree>
    <p:extLst>
      <p:ext uri="{BB962C8B-B14F-4D97-AF65-F5344CB8AC3E}">
        <p14:creationId xmlns:p14="http://schemas.microsoft.com/office/powerpoint/2010/main" val="3057278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lstStyle/>
          <a:p>
            <a:r>
              <a:rPr lang="en-US" dirty="0" smtClean="0"/>
              <a:t>Using just literal constants can soon become boring - we need some way of storing any information and manipulate them as well. </a:t>
            </a:r>
          </a:p>
          <a:p>
            <a:r>
              <a:rPr lang="en-US" dirty="0" smtClean="0"/>
              <a:t>This is where variables come into the picture. Variables are exactly what the name implies - their value can vary, i.e., you can store anything using a variable. </a:t>
            </a:r>
          </a:p>
          <a:p>
            <a:r>
              <a:rPr lang="en-US" dirty="0" smtClean="0"/>
              <a:t>Variables are just parts of your computer's memory where you store some information. </a:t>
            </a:r>
          </a:p>
          <a:p>
            <a:r>
              <a:rPr lang="en-US" dirty="0" smtClean="0"/>
              <a:t>Unlike literal constants, you need some method of accessing these variables and hence you give them names.</a:t>
            </a:r>
            <a:endParaRPr lang="en-US" dirty="0"/>
          </a:p>
        </p:txBody>
      </p:sp>
    </p:spTree>
    <p:extLst>
      <p:ext uri="{BB962C8B-B14F-4D97-AF65-F5344CB8AC3E}">
        <p14:creationId xmlns:p14="http://schemas.microsoft.com/office/powerpoint/2010/main" val="2471341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Variables and Numbers</a:t>
            </a:r>
            <a:endParaRPr lang="en-US" dirty="0"/>
          </a:p>
        </p:txBody>
      </p:sp>
      <p:sp>
        <p:nvSpPr>
          <p:cNvPr id="3" name="Content Placeholder 2"/>
          <p:cNvSpPr>
            <a:spLocks noGrp="1"/>
          </p:cNvSpPr>
          <p:nvPr>
            <p:ph idx="1"/>
          </p:nvPr>
        </p:nvSpPr>
        <p:spPr/>
        <p:txBody>
          <a:bodyPr>
            <a:normAutofit/>
          </a:bodyPr>
          <a:lstStyle/>
          <a:p>
            <a:pPr algn="just"/>
            <a:r>
              <a:rPr lang="en-US" dirty="0" smtClean="0"/>
              <a:t>Variable Naming</a:t>
            </a:r>
          </a:p>
          <a:p>
            <a:pPr lvl="1" algn="just"/>
            <a:r>
              <a:rPr lang="en-US" dirty="0" smtClean="0"/>
              <a:t>The first character of the identifier must be a letter of the alphabet (uppercase ASCII or lowercase ASCII or Unicode character) or an underscore (_).</a:t>
            </a:r>
          </a:p>
          <a:p>
            <a:pPr lvl="1" algn="just"/>
            <a:r>
              <a:rPr lang="en-US" dirty="0" smtClean="0"/>
              <a:t>The rest of the identifier name can consist of letters (uppercase ASCII or lowercase ASCII or Unicode character), underscores (_) or digits (0-9).</a:t>
            </a:r>
          </a:p>
          <a:p>
            <a:pPr lvl="1" algn="just"/>
            <a:r>
              <a:rPr lang="en-US" dirty="0" smtClean="0"/>
              <a:t>Identifier names are case-sensitive. For example, </a:t>
            </a:r>
            <a:r>
              <a:rPr lang="en-US" dirty="0" err="1" smtClean="0"/>
              <a:t>myname</a:t>
            </a:r>
            <a:r>
              <a:rPr lang="en-US" dirty="0" smtClean="0"/>
              <a:t> and </a:t>
            </a:r>
            <a:r>
              <a:rPr lang="en-US" dirty="0" err="1" smtClean="0"/>
              <a:t>myName</a:t>
            </a:r>
            <a:r>
              <a:rPr lang="en-US" dirty="0" smtClean="0"/>
              <a:t> are not the same. </a:t>
            </a:r>
          </a:p>
          <a:p>
            <a:pPr lvl="1" algn="just"/>
            <a:r>
              <a:rPr lang="en-US" dirty="0" smtClean="0"/>
              <a:t>Note the lowercase n in the former and the uppercase N in the latter.</a:t>
            </a:r>
          </a:p>
          <a:p>
            <a:pPr lvl="1" algn="just"/>
            <a:r>
              <a:rPr lang="en-US" dirty="0" smtClean="0"/>
              <a:t>Examples of valid identifier names are </a:t>
            </a:r>
            <a:r>
              <a:rPr lang="en-US" dirty="0" err="1" smtClean="0"/>
              <a:t>i</a:t>
            </a:r>
            <a:r>
              <a:rPr lang="en-US" dirty="0" smtClean="0"/>
              <a:t>, name_2_3. Examples of invalid identifier names are 2things, this is spaced out, my-name and &gt;a1b2_c3.</a:t>
            </a:r>
          </a:p>
          <a:p>
            <a:pPr lvl="1" algn="just"/>
            <a:endParaRPr lang="en-US" dirty="0"/>
          </a:p>
        </p:txBody>
      </p:sp>
    </p:spTree>
    <p:extLst>
      <p:ext uri="{BB962C8B-B14F-4D97-AF65-F5344CB8AC3E}">
        <p14:creationId xmlns:p14="http://schemas.microsoft.com/office/powerpoint/2010/main" val="3254476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t>Downloading and setting up python</a:t>
            </a:r>
          </a:p>
          <a:p>
            <a:r>
              <a:rPr lang="en-US" dirty="0"/>
              <a:t>Variables and Numbers</a:t>
            </a:r>
          </a:p>
          <a:p>
            <a:r>
              <a:rPr lang="en-US" dirty="0">
                <a:solidFill>
                  <a:srgbClr val="FF0000"/>
                </a:solidFill>
              </a:rPr>
              <a:t>Data types</a:t>
            </a:r>
          </a:p>
          <a:p>
            <a:r>
              <a:rPr lang="en-US" dirty="0"/>
              <a:t>User Input</a:t>
            </a:r>
          </a:p>
          <a:p>
            <a:r>
              <a:rPr lang="en-US" dirty="0"/>
              <a:t>Operators and Expressions</a:t>
            </a:r>
          </a:p>
          <a:p>
            <a:r>
              <a:rPr lang="en-US" dirty="0"/>
              <a:t>Conditional Statements</a:t>
            </a:r>
          </a:p>
          <a:p>
            <a:r>
              <a:rPr lang="en-US" dirty="0"/>
              <a:t>Looping Structures</a:t>
            </a:r>
          </a:p>
          <a:p>
            <a:r>
              <a:rPr lang="en-US" dirty="0"/>
              <a:t>Lists, Tuples and Dictionaries</a:t>
            </a:r>
          </a:p>
          <a:p>
            <a:r>
              <a:rPr lang="en-US" dirty="0"/>
              <a:t>Type Conversions</a:t>
            </a:r>
          </a:p>
          <a:p>
            <a:r>
              <a:rPr lang="en-US" dirty="0"/>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96127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types</a:t>
            </a:r>
            <a:endParaRPr lang="en-US" dirty="0"/>
          </a:p>
        </p:txBody>
      </p:sp>
      <p:sp>
        <p:nvSpPr>
          <p:cNvPr id="3" name="Content Placeholder 2"/>
          <p:cNvSpPr>
            <a:spLocks noGrp="1"/>
          </p:cNvSpPr>
          <p:nvPr>
            <p:ph idx="1"/>
          </p:nvPr>
        </p:nvSpPr>
        <p:spPr/>
        <p:txBody>
          <a:bodyPr/>
          <a:lstStyle/>
          <a:p>
            <a:r>
              <a:rPr lang="en-US" dirty="0" smtClean="0"/>
              <a:t>Variables can hold values of different types called </a:t>
            </a:r>
            <a:r>
              <a:rPr lang="en-US" i="1" dirty="0" smtClean="0"/>
              <a:t>data types</a:t>
            </a:r>
            <a:r>
              <a:rPr lang="en-US" dirty="0" smtClean="0"/>
              <a:t>. </a:t>
            </a:r>
          </a:p>
          <a:p>
            <a:r>
              <a:rPr lang="en-US" dirty="0" smtClean="0"/>
              <a:t>The basic types are numbers and strings, which we have already discussed. </a:t>
            </a:r>
          </a:p>
          <a:p>
            <a:r>
              <a:rPr lang="en-US" dirty="0" smtClean="0"/>
              <a:t>We will see how to create our own types using classes.</a:t>
            </a:r>
            <a:endParaRPr lang="en-US" dirty="0"/>
          </a:p>
        </p:txBody>
      </p:sp>
    </p:spTree>
    <p:extLst>
      <p:ext uri="{BB962C8B-B14F-4D97-AF65-F5344CB8AC3E}">
        <p14:creationId xmlns:p14="http://schemas.microsoft.com/office/powerpoint/2010/main" val="2633942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types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39143" y="1998654"/>
            <a:ext cx="5987415" cy="4005280"/>
          </a:xfrm>
          <a:prstGeom prst="rect">
            <a:avLst/>
          </a:prstGeom>
        </p:spPr>
      </p:pic>
    </p:spTree>
    <p:extLst>
      <p:ext uri="{BB962C8B-B14F-4D97-AF65-F5344CB8AC3E}">
        <p14:creationId xmlns:p14="http://schemas.microsoft.com/office/powerpoint/2010/main" val="2091060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types</a:t>
            </a:r>
            <a:endParaRPr lang="en-US" dirty="0"/>
          </a:p>
        </p:txBody>
      </p:sp>
      <p:sp>
        <p:nvSpPr>
          <p:cNvPr id="3" name="Content Placeholder 2"/>
          <p:cNvSpPr>
            <a:spLocks noGrp="1"/>
          </p:cNvSpPr>
          <p:nvPr>
            <p:ph idx="1"/>
          </p:nvPr>
        </p:nvSpPr>
        <p:spPr/>
        <p:txBody>
          <a:bodyPr/>
          <a:lstStyle/>
          <a:p>
            <a:r>
              <a:rPr lang="en-US" dirty="0" smtClean="0"/>
              <a:t>Object</a:t>
            </a:r>
          </a:p>
          <a:p>
            <a:pPr lvl="1"/>
            <a:r>
              <a:rPr lang="en-US" dirty="0" smtClean="0"/>
              <a:t>Remember, Python refers to anything used in a program as an object. </a:t>
            </a:r>
          </a:p>
          <a:p>
            <a:pPr lvl="1"/>
            <a:r>
              <a:rPr lang="en-US" dirty="0" smtClean="0"/>
              <a:t>This is meant in the generic sense. Instead of saying "the something"', we say "the object".</a:t>
            </a:r>
          </a:p>
          <a:p>
            <a:pPr lvl="1"/>
            <a:r>
              <a:rPr lang="en-US" dirty="0" smtClean="0"/>
              <a:t>Python is strongly object-oriented in the sense that everything is an object including numbers, strings and function</a:t>
            </a:r>
            <a:endParaRPr lang="en-US" dirty="0"/>
          </a:p>
        </p:txBody>
      </p:sp>
    </p:spTree>
    <p:extLst>
      <p:ext uri="{BB962C8B-B14F-4D97-AF65-F5344CB8AC3E}">
        <p14:creationId xmlns:p14="http://schemas.microsoft.com/office/powerpoint/2010/main" val="3444124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types</a:t>
            </a:r>
            <a:endParaRPr lang="en-US" dirty="0"/>
          </a:p>
        </p:txBody>
      </p:sp>
      <p:sp>
        <p:nvSpPr>
          <p:cNvPr id="3" name="Content Placeholder 2"/>
          <p:cNvSpPr>
            <a:spLocks noGrp="1"/>
          </p:cNvSpPr>
          <p:nvPr>
            <p:ph idx="1"/>
          </p:nvPr>
        </p:nvSpPr>
        <p:spPr/>
        <p:txBody>
          <a:bodyPr>
            <a:normAutofit/>
          </a:bodyPr>
          <a:lstStyle/>
          <a:p>
            <a:r>
              <a:rPr lang="en-US" dirty="0" smtClean="0"/>
              <a:t>Logical And Physical Line</a:t>
            </a:r>
          </a:p>
          <a:p>
            <a:pPr lvl="1"/>
            <a:r>
              <a:rPr lang="en-US" dirty="0" smtClean="0"/>
              <a:t>A physical line is what you see when you write the program. A logical line is what Python sees as a single statement. Python implicitly assumes that each physical line corresponds to a logical line.</a:t>
            </a:r>
          </a:p>
          <a:p>
            <a:pPr lvl="1"/>
            <a:r>
              <a:rPr lang="en-US" dirty="0" smtClean="0"/>
              <a:t>An example of a logical line is a statement like print('hello world') - if this was on a line by itself (as you see it in an editor), then this also corresponds to a physical line.</a:t>
            </a:r>
          </a:p>
          <a:p>
            <a:pPr lvl="1"/>
            <a:r>
              <a:rPr lang="en-US" dirty="0" smtClean="0"/>
              <a:t>Implicitly, Python encourages the use of a single statement per line which makes code more readable.</a:t>
            </a:r>
          </a:p>
          <a:p>
            <a:pPr lvl="1"/>
            <a:r>
              <a:rPr lang="en-US" dirty="0" smtClean="0"/>
              <a:t>If you want to specify more than one logical line on a single physical line, then you have to explicitly specify this using a semicolon (;) which indicates the end of a logical line/statement. </a:t>
            </a:r>
            <a:endParaRPr lang="en-US" dirty="0"/>
          </a:p>
        </p:txBody>
      </p:sp>
    </p:spTree>
    <p:extLst>
      <p:ext uri="{BB962C8B-B14F-4D97-AF65-F5344CB8AC3E}">
        <p14:creationId xmlns:p14="http://schemas.microsoft.com/office/powerpoint/2010/main" val="3679619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types</a:t>
            </a:r>
            <a:endParaRPr lang="en-US" dirty="0"/>
          </a:p>
        </p:txBody>
      </p:sp>
      <p:sp>
        <p:nvSpPr>
          <p:cNvPr id="3" name="Content Placeholder 2"/>
          <p:cNvSpPr>
            <a:spLocks noGrp="1"/>
          </p:cNvSpPr>
          <p:nvPr>
            <p:ph idx="1"/>
          </p:nvPr>
        </p:nvSpPr>
        <p:spPr/>
        <p:txBody>
          <a:bodyPr/>
          <a:lstStyle/>
          <a:p>
            <a:r>
              <a:rPr lang="en-US" dirty="0" smtClean="0"/>
              <a:t>Logical And Physical Line</a:t>
            </a:r>
          </a:p>
          <a:p>
            <a:endParaRPr lang="en-US" dirty="0"/>
          </a:p>
        </p:txBody>
      </p:sp>
      <p:pic>
        <p:nvPicPr>
          <p:cNvPr id="4" name="Picture 3"/>
          <p:cNvPicPr>
            <a:picLocks noChangeAspect="1"/>
          </p:cNvPicPr>
          <p:nvPr/>
        </p:nvPicPr>
        <p:blipFill>
          <a:blip r:embed="rId2"/>
          <a:stretch>
            <a:fillRect/>
          </a:stretch>
        </p:blipFill>
        <p:spPr>
          <a:xfrm>
            <a:off x="2272121" y="2298654"/>
            <a:ext cx="7334250" cy="771525"/>
          </a:xfrm>
          <a:prstGeom prst="rect">
            <a:avLst/>
          </a:prstGeom>
        </p:spPr>
      </p:pic>
      <p:pic>
        <p:nvPicPr>
          <p:cNvPr id="5" name="Picture 4"/>
          <p:cNvPicPr>
            <a:picLocks noChangeAspect="1"/>
          </p:cNvPicPr>
          <p:nvPr/>
        </p:nvPicPr>
        <p:blipFill>
          <a:blip r:embed="rId3"/>
          <a:stretch>
            <a:fillRect/>
          </a:stretch>
        </p:blipFill>
        <p:spPr>
          <a:xfrm>
            <a:off x="2211161" y="3466283"/>
            <a:ext cx="7334250" cy="771525"/>
          </a:xfrm>
          <a:prstGeom prst="rect">
            <a:avLst/>
          </a:prstGeom>
        </p:spPr>
      </p:pic>
      <p:sp>
        <p:nvSpPr>
          <p:cNvPr id="6" name="TextBox 5"/>
          <p:cNvSpPr txBox="1"/>
          <p:nvPr/>
        </p:nvSpPr>
        <p:spPr>
          <a:xfrm>
            <a:off x="4885509" y="2859767"/>
            <a:ext cx="1985554" cy="769441"/>
          </a:xfrm>
          <a:prstGeom prst="rect">
            <a:avLst/>
          </a:prstGeom>
          <a:noFill/>
        </p:spPr>
        <p:txBody>
          <a:bodyPr wrap="square" rtlCol="0">
            <a:spAutoFit/>
          </a:bodyPr>
          <a:lstStyle/>
          <a:p>
            <a:pPr algn="ctr"/>
            <a:r>
              <a:rPr lang="en-US" sz="4400" b="1" dirty="0"/>
              <a:t>=</a:t>
            </a:r>
          </a:p>
        </p:txBody>
      </p:sp>
      <p:pic>
        <p:nvPicPr>
          <p:cNvPr id="7" name="Picture 6"/>
          <p:cNvPicPr>
            <a:picLocks noChangeAspect="1"/>
          </p:cNvPicPr>
          <p:nvPr/>
        </p:nvPicPr>
        <p:blipFill>
          <a:blip r:embed="rId4"/>
          <a:stretch>
            <a:fillRect/>
          </a:stretch>
        </p:blipFill>
        <p:spPr>
          <a:xfrm>
            <a:off x="2102304" y="4672578"/>
            <a:ext cx="7334250" cy="514350"/>
          </a:xfrm>
          <a:prstGeom prst="rect">
            <a:avLst/>
          </a:prstGeom>
        </p:spPr>
      </p:pic>
      <p:sp>
        <p:nvSpPr>
          <p:cNvPr id="8" name="TextBox 7"/>
          <p:cNvSpPr txBox="1"/>
          <p:nvPr/>
        </p:nvSpPr>
        <p:spPr>
          <a:xfrm>
            <a:off x="4776652" y="4025312"/>
            <a:ext cx="1985554" cy="769441"/>
          </a:xfrm>
          <a:prstGeom prst="rect">
            <a:avLst/>
          </a:prstGeom>
          <a:noFill/>
        </p:spPr>
        <p:txBody>
          <a:bodyPr wrap="square" rtlCol="0">
            <a:spAutoFit/>
          </a:bodyPr>
          <a:lstStyle/>
          <a:p>
            <a:pPr algn="ctr"/>
            <a:r>
              <a:rPr lang="en-US" sz="4400" b="1" dirty="0"/>
              <a:t>=</a:t>
            </a:r>
          </a:p>
        </p:txBody>
      </p:sp>
      <p:pic>
        <p:nvPicPr>
          <p:cNvPr id="9" name="Picture 8"/>
          <p:cNvPicPr>
            <a:picLocks noChangeAspect="1"/>
          </p:cNvPicPr>
          <p:nvPr/>
        </p:nvPicPr>
        <p:blipFill>
          <a:blip r:embed="rId5"/>
          <a:stretch>
            <a:fillRect/>
          </a:stretch>
        </p:blipFill>
        <p:spPr>
          <a:xfrm>
            <a:off x="2102304" y="5858701"/>
            <a:ext cx="7334250" cy="514350"/>
          </a:xfrm>
          <a:prstGeom prst="rect">
            <a:avLst/>
          </a:prstGeom>
        </p:spPr>
      </p:pic>
      <p:sp>
        <p:nvSpPr>
          <p:cNvPr id="10" name="TextBox 9"/>
          <p:cNvSpPr txBox="1"/>
          <p:nvPr/>
        </p:nvSpPr>
        <p:spPr>
          <a:xfrm>
            <a:off x="4776652" y="5061766"/>
            <a:ext cx="1985554" cy="769441"/>
          </a:xfrm>
          <a:prstGeom prst="rect">
            <a:avLst/>
          </a:prstGeom>
          <a:noFill/>
        </p:spPr>
        <p:txBody>
          <a:bodyPr wrap="square" rtlCol="0">
            <a:spAutoFit/>
          </a:bodyPr>
          <a:lstStyle/>
          <a:p>
            <a:pPr algn="ctr"/>
            <a:r>
              <a:rPr lang="en-US" sz="4400" b="1" dirty="0"/>
              <a:t>=</a:t>
            </a:r>
          </a:p>
        </p:txBody>
      </p:sp>
    </p:spTree>
    <p:extLst>
      <p:ext uri="{BB962C8B-B14F-4D97-AF65-F5344CB8AC3E}">
        <p14:creationId xmlns:p14="http://schemas.microsoft.com/office/powerpoint/2010/main" val="3964347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types</a:t>
            </a:r>
            <a:endParaRPr lang="en-US" dirty="0"/>
          </a:p>
        </p:txBody>
      </p:sp>
      <p:sp>
        <p:nvSpPr>
          <p:cNvPr id="3" name="Content Placeholder 2"/>
          <p:cNvSpPr>
            <a:spLocks noGrp="1"/>
          </p:cNvSpPr>
          <p:nvPr>
            <p:ph idx="1"/>
          </p:nvPr>
        </p:nvSpPr>
        <p:spPr/>
        <p:txBody>
          <a:bodyPr/>
          <a:lstStyle/>
          <a:p>
            <a:r>
              <a:rPr lang="en-US" dirty="0" smtClean="0"/>
              <a:t>if you have a long line of code, you can break it into multiple physical lines by using the backslash. </a:t>
            </a:r>
          </a:p>
          <a:p>
            <a:r>
              <a:rPr lang="en-US" dirty="0" smtClean="0"/>
              <a:t>This is referred to as explicit line joining:</a:t>
            </a:r>
            <a:endParaRPr lang="en-US" dirty="0"/>
          </a:p>
        </p:txBody>
      </p:sp>
      <p:pic>
        <p:nvPicPr>
          <p:cNvPr id="6" name="Picture 5"/>
          <p:cNvPicPr>
            <a:picLocks noChangeAspect="1"/>
          </p:cNvPicPr>
          <p:nvPr/>
        </p:nvPicPr>
        <p:blipFill rotWithShape="1">
          <a:blip r:embed="rId2"/>
          <a:srcRect r="50872"/>
          <a:stretch/>
        </p:blipFill>
        <p:spPr>
          <a:xfrm>
            <a:off x="838200" y="3434578"/>
            <a:ext cx="3603171" cy="2105025"/>
          </a:xfrm>
          <a:prstGeom prst="rect">
            <a:avLst/>
          </a:prstGeom>
        </p:spPr>
      </p:pic>
      <p:pic>
        <p:nvPicPr>
          <p:cNvPr id="7" name="Picture 6"/>
          <p:cNvPicPr>
            <a:picLocks noChangeAspect="1"/>
          </p:cNvPicPr>
          <p:nvPr/>
        </p:nvPicPr>
        <p:blipFill rotWithShape="1">
          <a:blip r:embed="rId3"/>
          <a:srcRect r="65436"/>
          <a:stretch/>
        </p:blipFill>
        <p:spPr>
          <a:xfrm>
            <a:off x="5733778" y="3434578"/>
            <a:ext cx="2535011" cy="1876425"/>
          </a:xfrm>
          <a:prstGeom prst="rect">
            <a:avLst/>
          </a:prstGeom>
        </p:spPr>
      </p:pic>
    </p:spTree>
    <p:extLst>
      <p:ext uri="{BB962C8B-B14F-4D97-AF65-F5344CB8AC3E}">
        <p14:creationId xmlns:p14="http://schemas.microsoft.com/office/powerpoint/2010/main" val="417994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About Python – story behind name</a:t>
            </a:r>
            <a:endParaRPr lang="en-US" dirty="0"/>
          </a:p>
        </p:txBody>
      </p:sp>
      <p:sp>
        <p:nvSpPr>
          <p:cNvPr id="3" name="Content Placeholder 2"/>
          <p:cNvSpPr>
            <a:spLocks noGrp="1"/>
          </p:cNvSpPr>
          <p:nvPr>
            <p:ph idx="1"/>
          </p:nvPr>
        </p:nvSpPr>
        <p:spPr>
          <a:xfrm>
            <a:off x="838200" y="1825625"/>
            <a:ext cx="4373880" cy="4351338"/>
          </a:xfrm>
        </p:spPr>
        <p:txBody>
          <a:bodyPr/>
          <a:lstStyle/>
          <a:p>
            <a:r>
              <a:rPr lang="en-US" dirty="0" smtClean="0"/>
              <a:t>Guido van Rossum, the creator of the Python language, named the language after the BBC show "Monty Python's Flying Circus".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607" y="1825625"/>
            <a:ext cx="4543425" cy="2552700"/>
          </a:xfrm>
          <a:prstGeom prst="rect">
            <a:avLst/>
          </a:prstGeom>
        </p:spPr>
      </p:pic>
    </p:spTree>
    <p:extLst>
      <p:ext uri="{BB962C8B-B14F-4D97-AF65-F5344CB8AC3E}">
        <p14:creationId xmlns:p14="http://schemas.microsoft.com/office/powerpoint/2010/main" val="3265661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 types</a:t>
            </a:r>
            <a:endParaRPr lang="en-US" dirty="0"/>
          </a:p>
        </p:txBody>
      </p:sp>
      <p:sp>
        <p:nvSpPr>
          <p:cNvPr id="3" name="Content Placeholder 2"/>
          <p:cNvSpPr>
            <a:spLocks noGrp="1"/>
          </p:cNvSpPr>
          <p:nvPr>
            <p:ph idx="1"/>
          </p:nvPr>
        </p:nvSpPr>
        <p:spPr/>
        <p:txBody>
          <a:bodyPr/>
          <a:lstStyle/>
          <a:p>
            <a:pPr algn="just"/>
            <a:r>
              <a:rPr lang="en-US" dirty="0" smtClean="0"/>
              <a:t>Indentation</a:t>
            </a:r>
          </a:p>
          <a:p>
            <a:pPr lvl="1" algn="just"/>
            <a:r>
              <a:rPr lang="en-US" dirty="0" smtClean="0"/>
              <a:t>Whitespace is important in Python. </a:t>
            </a:r>
          </a:p>
          <a:p>
            <a:pPr lvl="1" algn="just"/>
            <a:r>
              <a:rPr lang="en-US" dirty="0" smtClean="0"/>
              <a:t>Actually, whitespace at the beginning of the line is important. </a:t>
            </a:r>
          </a:p>
          <a:p>
            <a:pPr lvl="1" algn="just"/>
            <a:r>
              <a:rPr lang="en-US" dirty="0" smtClean="0"/>
              <a:t>This is called indentation. </a:t>
            </a:r>
          </a:p>
          <a:p>
            <a:pPr lvl="1" algn="just"/>
            <a:r>
              <a:rPr lang="en-US" dirty="0" smtClean="0"/>
              <a:t>Leading whitespace (spaces and tabs) at the beginning of the logical line is used to determine the indentation level of the logical line, which in turn is used to determine the grouping of statements.</a:t>
            </a:r>
          </a:p>
          <a:p>
            <a:pPr lvl="1" algn="just"/>
            <a:r>
              <a:rPr lang="en-US" dirty="0" smtClean="0"/>
              <a:t>This means that statements which go together must have the same indentation. Each such set of statements is called a block.</a:t>
            </a:r>
            <a:endParaRPr lang="en-US" dirty="0"/>
          </a:p>
        </p:txBody>
      </p:sp>
    </p:spTree>
    <p:extLst>
      <p:ext uri="{BB962C8B-B14F-4D97-AF65-F5344CB8AC3E}">
        <p14:creationId xmlns:p14="http://schemas.microsoft.com/office/powerpoint/2010/main" val="2544787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t>Downloading and setting up python</a:t>
            </a:r>
          </a:p>
          <a:p>
            <a:r>
              <a:rPr lang="en-US" dirty="0"/>
              <a:t>Variables and Numbers</a:t>
            </a:r>
          </a:p>
          <a:p>
            <a:r>
              <a:rPr lang="en-US" dirty="0"/>
              <a:t>Data types</a:t>
            </a:r>
          </a:p>
          <a:p>
            <a:r>
              <a:rPr lang="en-US" dirty="0">
                <a:solidFill>
                  <a:srgbClr val="FF0000"/>
                </a:solidFill>
              </a:rPr>
              <a:t>User Input</a:t>
            </a:r>
          </a:p>
          <a:p>
            <a:r>
              <a:rPr lang="en-US" dirty="0"/>
              <a:t>Operators and Expressions</a:t>
            </a:r>
          </a:p>
          <a:p>
            <a:r>
              <a:rPr lang="en-US" dirty="0"/>
              <a:t>Conditional Statements</a:t>
            </a:r>
          </a:p>
          <a:p>
            <a:r>
              <a:rPr lang="en-US" dirty="0"/>
              <a:t>Looping Structures</a:t>
            </a:r>
          </a:p>
          <a:p>
            <a:r>
              <a:rPr lang="en-US" dirty="0"/>
              <a:t>Lists, Tuples and Dictionaries</a:t>
            </a:r>
          </a:p>
          <a:p>
            <a:r>
              <a:rPr lang="en-US" dirty="0"/>
              <a:t>Type Conversions</a:t>
            </a:r>
          </a:p>
          <a:p>
            <a:r>
              <a:rPr lang="en-US" dirty="0"/>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34813918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User Input</a:t>
            </a:r>
            <a:endParaRPr lang="en-US" dirty="0"/>
          </a:p>
        </p:txBody>
      </p:sp>
      <p:sp>
        <p:nvSpPr>
          <p:cNvPr id="3" name="Content Placeholder 2"/>
          <p:cNvSpPr>
            <a:spLocks noGrp="1"/>
          </p:cNvSpPr>
          <p:nvPr>
            <p:ph idx="1"/>
          </p:nvPr>
        </p:nvSpPr>
        <p:spPr/>
        <p:txBody>
          <a:bodyPr/>
          <a:lstStyle/>
          <a:p>
            <a:r>
              <a:rPr lang="en-US" dirty="0" smtClean="0"/>
              <a:t>Version 3.6</a:t>
            </a:r>
          </a:p>
          <a:p>
            <a:endParaRPr lang="en-US" dirty="0"/>
          </a:p>
          <a:p>
            <a:endParaRPr lang="en-US" dirty="0" smtClean="0"/>
          </a:p>
          <a:p>
            <a:endParaRPr lang="en-US" dirty="0"/>
          </a:p>
          <a:p>
            <a:endParaRPr lang="en-US" dirty="0" smtClean="0"/>
          </a:p>
          <a:p>
            <a:r>
              <a:rPr lang="en-US" dirty="0" smtClean="0"/>
              <a:t>Version 2.7</a:t>
            </a:r>
          </a:p>
        </p:txBody>
      </p:sp>
      <p:pic>
        <p:nvPicPr>
          <p:cNvPr id="4" name="Picture 3"/>
          <p:cNvPicPr>
            <a:picLocks noChangeAspect="1"/>
          </p:cNvPicPr>
          <p:nvPr/>
        </p:nvPicPr>
        <p:blipFill rotWithShape="1">
          <a:blip r:embed="rId2"/>
          <a:srcRect l="994" r="65778" b="-20820"/>
          <a:stretch/>
        </p:blipFill>
        <p:spPr>
          <a:xfrm>
            <a:off x="3592286" y="1825625"/>
            <a:ext cx="6439988" cy="1632465"/>
          </a:xfrm>
          <a:prstGeom prst="rect">
            <a:avLst/>
          </a:prstGeom>
        </p:spPr>
      </p:pic>
      <p:pic>
        <p:nvPicPr>
          <p:cNvPr id="5" name="Picture 4"/>
          <p:cNvPicPr>
            <a:picLocks noChangeAspect="1"/>
          </p:cNvPicPr>
          <p:nvPr/>
        </p:nvPicPr>
        <p:blipFill rotWithShape="1">
          <a:blip r:embed="rId3"/>
          <a:srcRect l="1178" t="1" r="62146" b="-25315"/>
          <a:stretch/>
        </p:blipFill>
        <p:spPr>
          <a:xfrm>
            <a:off x="3592286" y="4797470"/>
            <a:ext cx="7067006" cy="1683381"/>
          </a:xfrm>
          <a:prstGeom prst="rect">
            <a:avLst/>
          </a:prstGeom>
        </p:spPr>
      </p:pic>
    </p:spTree>
    <p:extLst>
      <p:ext uri="{BB962C8B-B14F-4D97-AF65-F5344CB8AC3E}">
        <p14:creationId xmlns:p14="http://schemas.microsoft.com/office/powerpoint/2010/main" val="2666638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t>Downloading and setting up python</a:t>
            </a:r>
          </a:p>
          <a:p>
            <a:r>
              <a:rPr lang="en-US" dirty="0"/>
              <a:t>Variables and Numbers</a:t>
            </a:r>
          </a:p>
          <a:p>
            <a:r>
              <a:rPr lang="en-US" dirty="0"/>
              <a:t>Data types</a:t>
            </a:r>
          </a:p>
          <a:p>
            <a:r>
              <a:rPr lang="en-US" dirty="0"/>
              <a:t>User Input</a:t>
            </a:r>
          </a:p>
          <a:p>
            <a:r>
              <a:rPr lang="en-US" dirty="0">
                <a:solidFill>
                  <a:srgbClr val="FF0000"/>
                </a:solidFill>
              </a:rPr>
              <a:t>Operators and Expressions</a:t>
            </a:r>
          </a:p>
          <a:p>
            <a:r>
              <a:rPr lang="en-US" dirty="0"/>
              <a:t>Conditional Statements</a:t>
            </a:r>
          </a:p>
          <a:p>
            <a:r>
              <a:rPr lang="en-US" dirty="0"/>
              <a:t>Looping Structures</a:t>
            </a:r>
          </a:p>
          <a:p>
            <a:r>
              <a:rPr lang="en-US" dirty="0"/>
              <a:t>Lists, Tuples and Dictionaries</a:t>
            </a:r>
          </a:p>
          <a:p>
            <a:r>
              <a:rPr lang="en-US" dirty="0"/>
              <a:t>Type Conversions</a:t>
            </a:r>
          </a:p>
          <a:p>
            <a:r>
              <a:rPr lang="en-US" dirty="0"/>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21103923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Operators and Expressions</a:t>
            </a:r>
            <a:endParaRPr lang="en-US" dirty="0"/>
          </a:p>
        </p:txBody>
      </p:sp>
      <p:sp>
        <p:nvSpPr>
          <p:cNvPr id="3" name="Content Placeholder 2"/>
          <p:cNvSpPr>
            <a:spLocks noGrp="1"/>
          </p:cNvSpPr>
          <p:nvPr>
            <p:ph idx="1"/>
          </p:nvPr>
        </p:nvSpPr>
        <p:spPr/>
        <p:txBody>
          <a:bodyPr/>
          <a:lstStyle/>
          <a:p>
            <a:r>
              <a:rPr lang="en-US" dirty="0" smtClean="0"/>
              <a:t>Most statements (logical lines) that you write will contain expressions.</a:t>
            </a:r>
          </a:p>
          <a:p>
            <a:r>
              <a:rPr lang="en-US" dirty="0" smtClean="0"/>
              <a:t> A simple example of an expression is 2 + 3. </a:t>
            </a:r>
          </a:p>
          <a:p>
            <a:r>
              <a:rPr lang="en-US" dirty="0" smtClean="0"/>
              <a:t>An expression can be broken down into operators and operands.</a:t>
            </a:r>
          </a:p>
          <a:p>
            <a:r>
              <a:rPr lang="en-US" dirty="0" smtClean="0"/>
              <a:t>Operators are functionality that do something and can be represented by symbols such as + or by special keywords. </a:t>
            </a:r>
          </a:p>
          <a:p>
            <a:r>
              <a:rPr lang="en-US" dirty="0" smtClean="0"/>
              <a:t>Operators require some data to operate on and such data is called operands. </a:t>
            </a:r>
          </a:p>
          <a:p>
            <a:r>
              <a:rPr lang="en-US" dirty="0" smtClean="0"/>
              <a:t>In this case, 2 and 3 are the operands.</a:t>
            </a:r>
            <a:endParaRPr lang="en-US" dirty="0"/>
          </a:p>
        </p:txBody>
      </p:sp>
    </p:spTree>
    <p:extLst>
      <p:ext uri="{BB962C8B-B14F-4D97-AF65-F5344CB8AC3E}">
        <p14:creationId xmlns:p14="http://schemas.microsoft.com/office/powerpoint/2010/main" val="2369935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Operators and Expressions</a:t>
            </a:r>
            <a:endParaRPr lang="en-US" dirty="0"/>
          </a:p>
        </p:txBody>
      </p:sp>
      <p:sp>
        <p:nvSpPr>
          <p:cNvPr id="3" name="Content Placeholder 2"/>
          <p:cNvSpPr>
            <a:spLocks noGrp="1"/>
          </p:cNvSpPr>
          <p:nvPr>
            <p:ph idx="1"/>
          </p:nvPr>
        </p:nvSpPr>
        <p:spPr/>
        <p:txBody>
          <a:bodyPr/>
          <a:lstStyle/>
          <a:p>
            <a:r>
              <a:rPr lang="en-US" dirty="0" smtClean="0"/>
              <a:t>Operators</a:t>
            </a:r>
          </a:p>
          <a:p>
            <a:pPr lvl="1"/>
            <a:r>
              <a:rPr lang="en-US" dirty="0" smtClean="0"/>
              <a:t>+ (plus): Adds two object</a:t>
            </a:r>
          </a:p>
          <a:p>
            <a:pPr lvl="1"/>
            <a:r>
              <a:rPr lang="en-US" dirty="0" smtClean="0"/>
              <a:t>- (minus): Gives the subtraction of one number from the other; if the first operand is absent it is assumed to be zero.</a:t>
            </a:r>
          </a:p>
          <a:p>
            <a:pPr lvl="1"/>
            <a:r>
              <a:rPr lang="en-US" dirty="0" smtClean="0"/>
              <a:t>* (multiply): Gives the multiplication of the two numbers or returns the string repeated that many times.</a:t>
            </a:r>
          </a:p>
          <a:p>
            <a:pPr lvl="1"/>
            <a:r>
              <a:rPr lang="en-US" dirty="0" smtClean="0"/>
              <a:t>** (power): Returns x to the power of y</a:t>
            </a:r>
          </a:p>
          <a:p>
            <a:pPr lvl="1"/>
            <a:r>
              <a:rPr lang="en-US" dirty="0" smtClean="0"/>
              <a:t>/ (divide): Divide x by y</a:t>
            </a:r>
          </a:p>
          <a:p>
            <a:pPr lvl="1"/>
            <a:r>
              <a:rPr lang="en-US" dirty="0" smtClean="0"/>
              <a:t>// (divide and floor): Divide x by y and round the answer down to the nearest integer value. Note that if one of the values is a float, you'll get back a float.</a:t>
            </a:r>
          </a:p>
          <a:p>
            <a:pPr lvl="1"/>
            <a:r>
              <a:rPr lang="en-US" dirty="0" smtClean="0"/>
              <a:t>% (modulo): Returns the remainder of the division</a:t>
            </a:r>
            <a:endParaRPr lang="en-US" dirty="0"/>
          </a:p>
        </p:txBody>
      </p:sp>
    </p:spTree>
    <p:extLst>
      <p:ext uri="{BB962C8B-B14F-4D97-AF65-F5344CB8AC3E}">
        <p14:creationId xmlns:p14="http://schemas.microsoft.com/office/powerpoint/2010/main" val="1674167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Operators and Expressions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&lt;&lt; (left shift): Shifts the bits of the number to the left by the number of bits specified. </a:t>
            </a:r>
          </a:p>
          <a:p>
            <a:r>
              <a:rPr lang="en-US" dirty="0" smtClean="0"/>
              <a:t>&gt;&gt; (right shift): Shifts the bits of the number to the right by the number of bits specified.</a:t>
            </a:r>
          </a:p>
          <a:p>
            <a:r>
              <a:rPr lang="en-US" dirty="0" smtClean="0"/>
              <a:t>&amp; (bit-wise AND): Bit-wise AND of the numbers.</a:t>
            </a:r>
          </a:p>
          <a:p>
            <a:r>
              <a:rPr lang="en-US" dirty="0" smtClean="0"/>
              <a:t>| (bit-wise OR): Bitwise OR of the numbers.</a:t>
            </a:r>
          </a:p>
          <a:p>
            <a:r>
              <a:rPr lang="en-US" dirty="0" smtClean="0"/>
              <a:t>^ (bit-wise XOR): Bitwise XOR of the numbers</a:t>
            </a:r>
          </a:p>
          <a:p>
            <a:r>
              <a:rPr lang="en-US" dirty="0" smtClean="0"/>
              <a:t>~ (bit-wise invert): The bit-wise inversion of x is -(x+1)</a:t>
            </a:r>
          </a:p>
          <a:p>
            <a:r>
              <a:rPr lang="en-US" dirty="0" smtClean="0"/>
              <a:t>&lt; (less than): Returns whether x is less than y. All comparison operators return True or False. Note the capitalization of these names.</a:t>
            </a:r>
          </a:p>
          <a:p>
            <a:endParaRPr lang="en-US" dirty="0"/>
          </a:p>
        </p:txBody>
      </p:sp>
    </p:spTree>
    <p:extLst>
      <p:ext uri="{BB962C8B-B14F-4D97-AF65-F5344CB8AC3E}">
        <p14:creationId xmlns:p14="http://schemas.microsoft.com/office/powerpoint/2010/main" val="2537764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Operators and Expressions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&gt; (greater than): Returns whether x is greater than y.</a:t>
            </a:r>
          </a:p>
          <a:p>
            <a:r>
              <a:rPr lang="en-US" dirty="0" smtClean="0"/>
              <a:t>&lt;= (less than or equal to): Returns whether x is less than or equal to y.</a:t>
            </a:r>
          </a:p>
          <a:p>
            <a:r>
              <a:rPr lang="en-US" dirty="0" smtClean="0"/>
              <a:t>&gt;= (greater than or equal to): Returns whether x is greater than or equal to y.</a:t>
            </a:r>
          </a:p>
          <a:p>
            <a:r>
              <a:rPr lang="en-US" dirty="0" smtClean="0"/>
              <a:t>== (equal to): Compares if the objects are equal.</a:t>
            </a:r>
          </a:p>
          <a:p>
            <a:r>
              <a:rPr lang="en-US" dirty="0" smtClean="0"/>
              <a:t>!= (not equal to): Compares if the objects are not equal.</a:t>
            </a:r>
          </a:p>
          <a:p>
            <a:r>
              <a:rPr lang="en-US" dirty="0" smtClean="0"/>
              <a:t>not (</a:t>
            </a:r>
            <a:r>
              <a:rPr lang="en-US" dirty="0" err="1" smtClean="0"/>
              <a:t>boolean</a:t>
            </a:r>
            <a:r>
              <a:rPr lang="en-US" dirty="0" smtClean="0"/>
              <a:t> NOT): If x is True, it returns False. If x is False, it returns True.</a:t>
            </a:r>
          </a:p>
          <a:p>
            <a:r>
              <a:rPr lang="en-US" dirty="0" smtClean="0"/>
              <a:t>and (</a:t>
            </a:r>
            <a:r>
              <a:rPr lang="en-US" dirty="0" err="1" smtClean="0"/>
              <a:t>boolean</a:t>
            </a:r>
            <a:r>
              <a:rPr lang="en-US" dirty="0" smtClean="0"/>
              <a:t> AND): x and y returns False if x is False, else it returns evaluation of y</a:t>
            </a:r>
          </a:p>
          <a:p>
            <a:r>
              <a:rPr lang="en-US" dirty="0" smtClean="0"/>
              <a:t>or (</a:t>
            </a:r>
            <a:r>
              <a:rPr lang="en-US" dirty="0" err="1" smtClean="0"/>
              <a:t>boolean</a:t>
            </a:r>
            <a:r>
              <a:rPr lang="en-US" dirty="0" smtClean="0"/>
              <a:t> OR): If x is True, it returns True, else it returns evaluation of y</a:t>
            </a:r>
            <a:endParaRPr lang="en-US" dirty="0"/>
          </a:p>
        </p:txBody>
      </p:sp>
    </p:spTree>
    <p:extLst>
      <p:ext uri="{BB962C8B-B14F-4D97-AF65-F5344CB8AC3E}">
        <p14:creationId xmlns:p14="http://schemas.microsoft.com/office/powerpoint/2010/main" val="4107076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Operators and Expressions</a:t>
            </a:r>
            <a:endParaRPr lang="en-US" dirty="0"/>
          </a:p>
        </p:txBody>
      </p:sp>
      <p:sp>
        <p:nvSpPr>
          <p:cNvPr id="3" name="Content Placeholder 2"/>
          <p:cNvSpPr>
            <a:spLocks noGrp="1"/>
          </p:cNvSpPr>
          <p:nvPr>
            <p:ph idx="1"/>
          </p:nvPr>
        </p:nvSpPr>
        <p:spPr/>
        <p:txBody>
          <a:bodyPr/>
          <a:lstStyle/>
          <a:p>
            <a:r>
              <a:rPr lang="en-US" dirty="0" smtClean="0"/>
              <a:t>Expressions</a:t>
            </a:r>
            <a:endParaRPr lang="en-US" dirty="0"/>
          </a:p>
        </p:txBody>
      </p:sp>
      <p:pic>
        <p:nvPicPr>
          <p:cNvPr id="4" name="Picture 3"/>
          <p:cNvPicPr>
            <a:picLocks noChangeAspect="1"/>
          </p:cNvPicPr>
          <p:nvPr/>
        </p:nvPicPr>
        <p:blipFill rotWithShape="1">
          <a:blip r:embed="rId2"/>
          <a:srcRect t="8731"/>
          <a:stretch/>
        </p:blipFill>
        <p:spPr>
          <a:xfrm>
            <a:off x="2899137" y="2664823"/>
            <a:ext cx="7334250" cy="3512140"/>
          </a:xfrm>
          <a:prstGeom prst="rect">
            <a:avLst/>
          </a:prstGeom>
        </p:spPr>
      </p:pic>
    </p:spTree>
    <p:extLst>
      <p:ext uri="{BB962C8B-B14F-4D97-AF65-F5344CB8AC3E}">
        <p14:creationId xmlns:p14="http://schemas.microsoft.com/office/powerpoint/2010/main" val="1925042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t>Downloading and setting up python</a:t>
            </a:r>
          </a:p>
          <a:p>
            <a:r>
              <a:rPr lang="en-US" dirty="0"/>
              <a:t>Variables and Numbers</a:t>
            </a:r>
          </a:p>
          <a:p>
            <a:r>
              <a:rPr lang="en-US" dirty="0"/>
              <a:t>Data types</a:t>
            </a:r>
          </a:p>
          <a:p>
            <a:r>
              <a:rPr lang="en-US" dirty="0"/>
              <a:t>User Input</a:t>
            </a:r>
          </a:p>
          <a:p>
            <a:r>
              <a:rPr lang="en-US" dirty="0">
                <a:solidFill>
                  <a:srgbClr val="FF0000"/>
                </a:solidFill>
              </a:rPr>
              <a:t>Operators and Expressions</a:t>
            </a:r>
          </a:p>
          <a:p>
            <a:r>
              <a:rPr lang="en-US" dirty="0"/>
              <a:t>Conditional Statements</a:t>
            </a:r>
          </a:p>
          <a:p>
            <a:r>
              <a:rPr lang="en-US" dirty="0"/>
              <a:t>Looping Structures</a:t>
            </a:r>
          </a:p>
          <a:p>
            <a:r>
              <a:rPr lang="en-US" dirty="0"/>
              <a:t>Lists, Tuples and Dictionaries</a:t>
            </a:r>
          </a:p>
          <a:p>
            <a:r>
              <a:rPr lang="en-US" dirty="0"/>
              <a:t>Type Conversions</a:t>
            </a:r>
          </a:p>
          <a:p>
            <a:r>
              <a:rPr lang="en-US" dirty="0"/>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4193331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About Python – Features of Python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Simple</a:t>
            </a:r>
          </a:p>
          <a:p>
            <a:r>
              <a:rPr lang="en-US" b="1" dirty="0" smtClean="0"/>
              <a:t>Easy to Learn</a:t>
            </a:r>
          </a:p>
          <a:p>
            <a:r>
              <a:rPr lang="en-US" b="1" dirty="0" smtClean="0"/>
              <a:t>Free and Open Source</a:t>
            </a:r>
          </a:p>
          <a:p>
            <a:r>
              <a:rPr lang="en-US" b="1" dirty="0" smtClean="0"/>
              <a:t>High-level Language</a:t>
            </a:r>
          </a:p>
          <a:p>
            <a:r>
              <a:rPr lang="en-US" b="1" dirty="0" smtClean="0"/>
              <a:t>Portable</a:t>
            </a:r>
          </a:p>
          <a:p>
            <a:r>
              <a:rPr lang="en-US" b="1" dirty="0" smtClean="0"/>
              <a:t>Interpreted</a:t>
            </a:r>
          </a:p>
          <a:p>
            <a:r>
              <a:rPr lang="en-US" b="1" dirty="0" smtClean="0"/>
              <a:t>Object Oriented</a:t>
            </a:r>
          </a:p>
          <a:p>
            <a:r>
              <a:rPr lang="en-US" b="1" dirty="0" smtClean="0"/>
              <a:t>Extensible</a:t>
            </a:r>
          </a:p>
          <a:p>
            <a:r>
              <a:rPr lang="en-US" b="1" dirty="0" smtClean="0"/>
              <a:t>Embeddable</a:t>
            </a:r>
          </a:p>
          <a:p>
            <a:r>
              <a:rPr lang="en-US" b="1" dirty="0" smtClean="0"/>
              <a:t>Extensive Libraries</a:t>
            </a:r>
          </a:p>
          <a:p>
            <a:endParaRPr lang="en-US" dirty="0"/>
          </a:p>
        </p:txBody>
      </p:sp>
    </p:spTree>
    <p:extLst>
      <p:ext uri="{BB962C8B-B14F-4D97-AF65-F5344CB8AC3E}">
        <p14:creationId xmlns:p14="http://schemas.microsoft.com/office/powerpoint/2010/main" val="2483822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r>
              <a:rPr lang="en-US" dirty="0" smtClean="0"/>
              <a:t>In the programs we have seen till now, there has always been a series of statements faithfully executed by Python in exact top-down order. </a:t>
            </a:r>
          </a:p>
          <a:p>
            <a:r>
              <a:rPr lang="en-US" dirty="0" smtClean="0"/>
              <a:t>What if you wanted to change the flow of how it works? For example, you want the program to take some decisions and do different things depending on different situations, such as printing 'Good Morning' or 'Good Evening' depending on the time of the day?</a:t>
            </a:r>
          </a:p>
          <a:p>
            <a:r>
              <a:rPr lang="en-US" dirty="0" smtClean="0"/>
              <a:t>As you might have guessed, this is achieved using control flow statements. </a:t>
            </a:r>
          </a:p>
          <a:p>
            <a:r>
              <a:rPr lang="en-US" dirty="0" smtClean="0"/>
              <a:t>There are three control flow statements in Python - if, for and while.</a:t>
            </a:r>
            <a:endParaRPr lang="en-US" dirty="0"/>
          </a:p>
        </p:txBody>
      </p:sp>
    </p:spTree>
    <p:extLst>
      <p:ext uri="{BB962C8B-B14F-4D97-AF65-F5344CB8AC3E}">
        <p14:creationId xmlns:p14="http://schemas.microsoft.com/office/powerpoint/2010/main" val="4226315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a:xfrm>
            <a:off x="838200" y="1825625"/>
            <a:ext cx="10748554" cy="4351338"/>
          </a:xfrm>
        </p:spPr>
        <p:txBody>
          <a:bodyPr>
            <a:normAutofit/>
          </a:bodyPr>
          <a:lstStyle/>
          <a:p>
            <a:r>
              <a:rPr lang="en-US" dirty="0" smtClean="0"/>
              <a:t>The if statement</a:t>
            </a:r>
          </a:p>
          <a:p>
            <a:pPr lvl="1" algn="just"/>
            <a:r>
              <a:rPr lang="en-US" dirty="0" smtClean="0"/>
              <a:t>The if statement is used to check a condition: if the condition is true, we run a block of statements (called the if-block), else we process another block of statements (called the else-block). </a:t>
            </a:r>
          </a:p>
          <a:p>
            <a:pPr lvl="1" algn="just"/>
            <a:r>
              <a:rPr lang="en-US" dirty="0" smtClean="0"/>
              <a:t>The else clause is optional.</a:t>
            </a:r>
            <a:endParaRPr lang="en-US" dirty="0"/>
          </a:p>
        </p:txBody>
      </p:sp>
    </p:spTree>
    <p:extLst>
      <p:ext uri="{BB962C8B-B14F-4D97-AF65-F5344CB8AC3E}">
        <p14:creationId xmlns:p14="http://schemas.microsoft.com/office/powerpoint/2010/main" val="1904976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r="58668"/>
          <a:stretch/>
        </p:blipFill>
        <p:spPr>
          <a:xfrm>
            <a:off x="8111218" y="1825625"/>
            <a:ext cx="3031399" cy="4143375"/>
          </a:xfrm>
          <a:prstGeom prst="rect">
            <a:avLst/>
          </a:prstGeom>
        </p:spPr>
      </p:pic>
      <p:pic>
        <p:nvPicPr>
          <p:cNvPr id="5" name="Picture 4"/>
          <p:cNvPicPr>
            <a:picLocks noChangeAspect="1"/>
          </p:cNvPicPr>
          <p:nvPr/>
        </p:nvPicPr>
        <p:blipFill rotWithShape="1">
          <a:blip r:embed="rId3"/>
          <a:srcRect r="41213"/>
          <a:stretch/>
        </p:blipFill>
        <p:spPr>
          <a:xfrm>
            <a:off x="2076178" y="1747520"/>
            <a:ext cx="4311559" cy="5086350"/>
          </a:xfrm>
          <a:prstGeom prst="rect">
            <a:avLst/>
          </a:prstGeom>
        </p:spPr>
      </p:pic>
    </p:spTree>
    <p:extLst>
      <p:ext uri="{BB962C8B-B14F-4D97-AF65-F5344CB8AC3E}">
        <p14:creationId xmlns:p14="http://schemas.microsoft.com/office/powerpoint/2010/main" val="2099890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r>
              <a:rPr lang="en-US" dirty="0" smtClean="0"/>
              <a:t>Else</a:t>
            </a:r>
          </a:p>
          <a:p>
            <a:pPr lvl="1"/>
            <a:r>
              <a:rPr lang="en-US" dirty="0" smtClean="0"/>
              <a:t>The else keyword catches anything which isn't caught by the preceding conditions.</a:t>
            </a:r>
            <a:endParaRPr lang="en-US" dirty="0"/>
          </a:p>
        </p:txBody>
      </p:sp>
      <p:pic>
        <p:nvPicPr>
          <p:cNvPr id="4" name="Picture 3"/>
          <p:cNvPicPr>
            <a:picLocks noChangeAspect="1"/>
          </p:cNvPicPr>
          <p:nvPr/>
        </p:nvPicPr>
        <p:blipFill>
          <a:blip r:embed="rId2"/>
          <a:stretch>
            <a:fillRect/>
          </a:stretch>
        </p:blipFill>
        <p:spPr>
          <a:xfrm>
            <a:off x="4180115" y="2781685"/>
            <a:ext cx="4769439" cy="3275807"/>
          </a:xfrm>
          <a:prstGeom prst="rect">
            <a:avLst/>
          </a:prstGeom>
        </p:spPr>
      </p:pic>
    </p:spTree>
    <p:extLst>
      <p:ext uri="{BB962C8B-B14F-4D97-AF65-F5344CB8AC3E}">
        <p14:creationId xmlns:p14="http://schemas.microsoft.com/office/powerpoint/2010/main" val="3361107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r>
              <a:rPr lang="en-US" dirty="0" err="1" smtClean="0"/>
              <a:t>Elif</a:t>
            </a:r>
            <a:endParaRPr lang="en-US" dirty="0" smtClean="0"/>
          </a:p>
          <a:p>
            <a:pPr lvl="1"/>
            <a:r>
              <a:rPr lang="en-US" dirty="0" smtClean="0"/>
              <a:t>The </a:t>
            </a:r>
            <a:r>
              <a:rPr lang="en-US" dirty="0" err="1" smtClean="0"/>
              <a:t>elif</a:t>
            </a:r>
            <a:r>
              <a:rPr lang="en-US" dirty="0" smtClean="0"/>
              <a:t> keyword is pythons way of saying "if the previous conditions were not true, then try this condition“.</a:t>
            </a:r>
            <a:endParaRPr lang="en-US" dirty="0"/>
          </a:p>
        </p:txBody>
      </p:sp>
      <p:pic>
        <p:nvPicPr>
          <p:cNvPr id="4" name="Picture 3"/>
          <p:cNvPicPr>
            <a:picLocks noChangeAspect="1"/>
          </p:cNvPicPr>
          <p:nvPr/>
        </p:nvPicPr>
        <p:blipFill>
          <a:blip r:embed="rId2"/>
          <a:stretch>
            <a:fillRect/>
          </a:stretch>
        </p:blipFill>
        <p:spPr>
          <a:xfrm>
            <a:off x="3174276" y="3353594"/>
            <a:ext cx="6218872" cy="2539840"/>
          </a:xfrm>
          <a:prstGeom prst="rect">
            <a:avLst/>
          </a:prstGeom>
        </p:spPr>
      </p:pic>
    </p:spTree>
    <p:extLst>
      <p:ext uri="{BB962C8B-B14F-4D97-AF65-F5344CB8AC3E}">
        <p14:creationId xmlns:p14="http://schemas.microsoft.com/office/powerpoint/2010/main" val="3947862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r>
              <a:rPr lang="en-US" dirty="0" smtClean="0"/>
              <a:t>Short Hand If</a:t>
            </a:r>
          </a:p>
          <a:p>
            <a:pPr lvl="1"/>
            <a:r>
              <a:rPr lang="en-US" dirty="0" smtClean="0"/>
              <a:t>If you have only one statement to execute, you can put it on the same line as the if statement.</a:t>
            </a:r>
            <a:endParaRPr lang="en-US" dirty="0"/>
          </a:p>
        </p:txBody>
      </p:sp>
      <p:pic>
        <p:nvPicPr>
          <p:cNvPr id="4" name="Picture 3"/>
          <p:cNvPicPr>
            <a:picLocks noChangeAspect="1"/>
          </p:cNvPicPr>
          <p:nvPr/>
        </p:nvPicPr>
        <p:blipFill rotWithShape="1">
          <a:blip r:embed="rId2"/>
          <a:srcRect l="524" t="22932" r="60606" b="4886"/>
          <a:stretch/>
        </p:blipFill>
        <p:spPr>
          <a:xfrm>
            <a:off x="1972491" y="3331029"/>
            <a:ext cx="7451053" cy="600891"/>
          </a:xfrm>
          <a:prstGeom prst="rect">
            <a:avLst/>
          </a:prstGeom>
        </p:spPr>
      </p:pic>
    </p:spTree>
    <p:extLst>
      <p:ext uri="{BB962C8B-B14F-4D97-AF65-F5344CB8AC3E}">
        <p14:creationId xmlns:p14="http://schemas.microsoft.com/office/powerpoint/2010/main" val="43831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r>
              <a:rPr lang="en-US" dirty="0" smtClean="0"/>
              <a:t>Short Hand If ... Else</a:t>
            </a:r>
          </a:p>
          <a:p>
            <a:pPr lvl="1"/>
            <a:r>
              <a:rPr lang="en-US" dirty="0" smtClean="0"/>
              <a:t>If you have only one statement to execute, one for if, and one for else, you can put it all on the same line:</a:t>
            </a:r>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1962150" y="3033712"/>
            <a:ext cx="8267700" cy="790575"/>
          </a:xfrm>
          <a:prstGeom prst="rect">
            <a:avLst/>
          </a:prstGeom>
        </p:spPr>
      </p:pic>
      <p:pic>
        <p:nvPicPr>
          <p:cNvPr id="6" name="Picture 5"/>
          <p:cNvPicPr>
            <a:picLocks noChangeAspect="1"/>
          </p:cNvPicPr>
          <p:nvPr/>
        </p:nvPicPr>
        <p:blipFill rotWithShape="1">
          <a:blip r:embed="rId3"/>
          <a:srcRect l="924"/>
          <a:stretch/>
        </p:blipFill>
        <p:spPr>
          <a:xfrm>
            <a:off x="1972491" y="4001294"/>
            <a:ext cx="8257359" cy="790575"/>
          </a:xfrm>
          <a:prstGeom prst="rect">
            <a:avLst/>
          </a:prstGeom>
        </p:spPr>
      </p:pic>
    </p:spTree>
    <p:extLst>
      <p:ext uri="{BB962C8B-B14F-4D97-AF65-F5344CB8AC3E}">
        <p14:creationId xmlns:p14="http://schemas.microsoft.com/office/powerpoint/2010/main" val="26283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r>
              <a:rPr lang="en-US" dirty="0" smtClean="0"/>
              <a:t>And</a:t>
            </a:r>
            <a:endParaRPr lang="en-US" dirty="0"/>
          </a:p>
        </p:txBody>
      </p:sp>
      <p:pic>
        <p:nvPicPr>
          <p:cNvPr id="4" name="Picture 3"/>
          <p:cNvPicPr>
            <a:picLocks noChangeAspect="1"/>
          </p:cNvPicPr>
          <p:nvPr/>
        </p:nvPicPr>
        <p:blipFill rotWithShape="1">
          <a:blip r:embed="rId2"/>
          <a:srcRect l="1721"/>
          <a:stretch/>
        </p:blipFill>
        <p:spPr>
          <a:xfrm>
            <a:off x="2808514" y="2675708"/>
            <a:ext cx="5553483" cy="2387106"/>
          </a:xfrm>
          <a:prstGeom prst="rect">
            <a:avLst/>
          </a:prstGeom>
        </p:spPr>
      </p:pic>
    </p:spTree>
    <p:extLst>
      <p:ext uri="{BB962C8B-B14F-4D97-AF65-F5344CB8AC3E}">
        <p14:creationId xmlns:p14="http://schemas.microsoft.com/office/powerpoint/2010/main" val="3376246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r>
              <a:rPr lang="en-US" dirty="0" smtClean="0"/>
              <a:t>Or</a:t>
            </a:r>
            <a:endParaRPr lang="en-US" dirty="0"/>
          </a:p>
        </p:txBody>
      </p:sp>
      <p:pic>
        <p:nvPicPr>
          <p:cNvPr id="4" name="Picture 3"/>
          <p:cNvPicPr>
            <a:picLocks noChangeAspect="1"/>
          </p:cNvPicPr>
          <p:nvPr/>
        </p:nvPicPr>
        <p:blipFill rotWithShape="1">
          <a:blip r:embed="rId2"/>
          <a:srcRect r="53107"/>
          <a:stretch/>
        </p:blipFill>
        <p:spPr>
          <a:xfrm>
            <a:off x="1962150" y="2819399"/>
            <a:ext cx="6711587" cy="2110621"/>
          </a:xfrm>
          <a:prstGeom prst="rect">
            <a:avLst/>
          </a:prstGeom>
        </p:spPr>
      </p:pic>
    </p:spTree>
    <p:extLst>
      <p:ext uri="{BB962C8B-B14F-4D97-AF65-F5344CB8AC3E}">
        <p14:creationId xmlns:p14="http://schemas.microsoft.com/office/powerpoint/2010/main" val="3381776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r>
              <a:rPr lang="en-US" dirty="0" smtClean="0"/>
              <a:t>Nested If</a:t>
            </a:r>
            <a:endParaRPr lang="en-US" dirty="0"/>
          </a:p>
        </p:txBody>
      </p:sp>
      <p:pic>
        <p:nvPicPr>
          <p:cNvPr id="4" name="Picture 3"/>
          <p:cNvPicPr>
            <a:picLocks noChangeAspect="1"/>
          </p:cNvPicPr>
          <p:nvPr/>
        </p:nvPicPr>
        <p:blipFill rotWithShape="1">
          <a:blip r:embed="rId2"/>
          <a:srcRect l="994" r="69070"/>
          <a:stretch/>
        </p:blipFill>
        <p:spPr>
          <a:xfrm>
            <a:off x="2011680" y="2495549"/>
            <a:ext cx="5003073" cy="3743573"/>
          </a:xfrm>
          <a:prstGeom prst="rect">
            <a:avLst/>
          </a:prstGeom>
        </p:spPr>
      </p:pic>
    </p:spTree>
    <p:extLst>
      <p:ext uri="{BB962C8B-B14F-4D97-AF65-F5344CB8AC3E}">
        <p14:creationId xmlns:p14="http://schemas.microsoft.com/office/powerpoint/2010/main" val="203962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About Python - Python 3 versus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Division operator </a:t>
            </a:r>
          </a:p>
          <a:p>
            <a:pPr lvl="1"/>
            <a:r>
              <a:rPr lang="en-US" dirty="0" smtClean="0"/>
              <a:t>In version 2 division operation of two integer variables will result in float value.</a:t>
            </a:r>
          </a:p>
          <a:p>
            <a:r>
              <a:rPr lang="en-US" dirty="0" smtClean="0"/>
              <a:t>print function</a:t>
            </a:r>
          </a:p>
          <a:p>
            <a:pPr lvl="1"/>
            <a:r>
              <a:rPr lang="en-US" dirty="0" smtClean="0"/>
              <a:t>In </a:t>
            </a:r>
            <a:r>
              <a:rPr lang="en-US" dirty="0" smtClean="0">
                <a:solidFill>
                  <a:srgbClr val="FF0000"/>
                </a:solidFill>
              </a:rPr>
              <a:t>version 2 print “Hello”</a:t>
            </a:r>
            <a:r>
              <a:rPr lang="en-US" dirty="0" smtClean="0"/>
              <a:t>, in </a:t>
            </a:r>
            <a:r>
              <a:rPr lang="en-US" dirty="0" smtClean="0">
                <a:solidFill>
                  <a:srgbClr val="FF0000"/>
                </a:solidFill>
              </a:rPr>
              <a:t>version 3 print(“hello)</a:t>
            </a:r>
          </a:p>
          <a:p>
            <a:r>
              <a:rPr lang="en-US" dirty="0" smtClean="0"/>
              <a:t>Unicode</a:t>
            </a:r>
          </a:p>
          <a:p>
            <a:pPr lvl="1"/>
            <a:r>
              <a:rPr lang="en-US" dirty="0" smtClean="0"/>
              <a:t>Python 2 stores its code by default in ASCII, python 3 stores code in Unicode format. </a:t>
            </a:r>
          </a:p>
          <a:p>
            <a:r>
              <a:rPr lang="en-US" dirty="0" err="1" smtClean="0"/>
              <a:t>xrange</a:t>
            </a:r>
            <a:endParaRPr lang="en-US" dirty="0" smtClean="0"/>
          </a:p>
          <a:p>
            <a:pPr lvl="1"/>
            <a:r>
              <a:rPr lang="en-US" dirty="0" err="1" smtClean="0"/>
              <a:t>Xrange</a:t>
            </a:r>
            <a:r>
              <a:rPr lang="en-US" dirty="0" smtClean="0"/>
              <a:t>() is present in python 2, it is not present in python 3. </a:t>
            </a:r>
          </a:p>
          <a:p>
            <a:r>
              <a:rPr lang="en-US" dirty="0" smtClean="0"/>
              <a:t>Error Handling</a:t>
            </a:r>
          </a:p>
          <a:p>
            <a:pPr lvl="1"/>
            <a:r>
              <a:rPr lang="en-US" dirty="0" smtClean="0"/>
              <a:t>Small syntax change in error handling syntax</a:t>
            </a:r>
          </a:p>
          <a:p>
            <a:r>
              <a:rPr lang="en-US" dirty="0" smtClean="0"/>
              <a:t>Future</a:t>
            </a:r>
          </a:p>
          <a:p>
            <a:pPr lvl="1"/>
            <a:r>
              <a:rPr lang="en-US" dirty="0" smtClean="0"/>
              <a:t>Python 2.0 is only supported till December, 2020. </a:t>
            </a:r>
          </a:p>
          <a:p>
            <a:pPr lvl="1"/>
            <a:endParaRPr lang="en-US" dirty="0" smtClean="0"/>
          </a:p>
          <a:p>
            <a:endParaRPr lang="en-US" dirty="0"/>
          </a:p>
        </p:txBody>
      </p:sp>
    </p:spTree>
    <p:extLst>
      <p:ext uri="{BB962C8B-B14F-4D97-AF65-F5344CB8AC3E}">
        <p14:creationId xmlns:p14="http://schemas.microsoft.com/office/powerpoint/2010/main" val="42485948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Conditional Statements</a:t>
            </a:r>
            <a:endParaRPr lang="en-US" dirty="0"/>
          </a:p>
        </p:txBody>
      </p:sp>
      <p:sp>
        <p:nvSpPr>
          <p:cNvPr id="3" name="Content Placeholder 2"/>
          <p:cNvSpPr>
            <a:spLocks noGrp="1"/>
          </p:cNvSpPr>
          <p:nvPr>
            <p:ph idx="1"/>
          </p:nvPr>
        </p:nvSpPr>
        <p:spPr/>
        <p:txBody>
          <a:bodyPr/>
          <a:lstStyle/>
          <a:p>
            <a:r>
              <a:rPr lang="en-US" dirty="0" smtClean="0"/>
              <a:t>The pass Statement</a:t>
            </a:r>
          </a:p>
          <a:p>
            <a:pPr lvl="1"/>
            <a:r>
              <a:rPr lang="en-US" dirty="0" smtClean="0"/>
              <a:t>if statements cannot be empty, but if you for some reason have an if statement with no content, put in the pass statement to avoid getting an error.</a:t>
            </a:r>
            <a:endParaRPr lang="en-US" dirty="0"/>
          </a:p>
        </p:txBody>
      </p:sp>
      <p:pic>
        <p:nvPicPr>
          <p:cNvPr id="4" name="Picture 3"/>
          <p:cNvPicPr>
            <a:picLocks noChangeAspect="1"/>
          </p:cNvPicPr>
          <p:nvPr/>
        </p:nvPicPr>
        <p:blipFill rotWithShape="1">
          <a:blip r:embed="rId2"/>
          <a:srcRect l="838" r="85997"/>
          <a:stretch/>
        </p:blipFill>
        <p:spPr>
          <a:xfrm>
            <a:off x="4757057" y="3080656"/>
            <a:ext cx="2677886" cy="2975429"/>
          </a:xfrm>
          <a:prstGeom prst="rect">
            <a:avLst/>
          </a:prstGeom>
        </p:spPr>
      </p:pic>
    </p:spTree>
    <p:extLst>
      <p:ext uri="{BB962C8B-B14F-4D97-AF65-F5344CB8AC3E}">
        <p14:creationId xmlns:p14="http://schemas.microsoft.com/office/powerpoint/2010/main" val="214482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t>Downloading and setting up python</a:t>
            </a:r>
          </a:p>
          <a:p>
            <a:r>
              <a:rPr lang="en-US" dirty="0"/>
              <a:t>Variables and Numbers</a:t>
            </a:r>
          </a:p>
          <a:p>
            <a:r>
              <a:rPr lang="en-US" dirty="0"/>
              <a:t>Data types</a:t>
            </a:r>
          </a:p>
          <a:p>
            <a:r>
              <a:rPr lang="en-US" dirty="0"/>
              <a:t>User Input</a:t>
            </a:r>
          </a:p>
          <a:p>
            <a:r>
              <a:rPr lang="en-US" dirty="0"/>
              <a:t>Operators and Expressions</a:t>
            </a:r>
          </a:p>
          <a:p>
            <a:r>
              <a:rPr lang="en-US" dirty="0"/>
              <a:t>Conditional Statements</a:t>
            </a:r>
          </a:p>
          <a:p>
            <a:r>
              <a:rPr lang="en-US" dirty="0">
                <a:solidFill>
                  <a:srgbClr val="FF0000"/>
                </a:solidFill>
              </a:rPr>
              <a:t>Looping Structures</a:t>
            </a:r>
          </a:p>
          <a:p>
            <a:r>
              <a:rPr lang="en-US" dirty="0"/>
              <a:t>Lists, Tuples and Dictionaries</a:t>
            </a:r>
          </a:p>
          <a:p>
            <a:r>
              <a:rPr lang="en-US" dirty="0"/>
              <a:t>Type Conversions</a:t>
            </a:r>
          </a:p>
          <a:p>
            <a:r>
              <a:rPr lang="en-US" dirty="0"/>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2248644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p>
        </p:txBody>
      </p:sp>
      <p:sp>
        <p:nvSpPr>
          <p:cNvPr id="3" name="Content Placeholder 2"/>
          <p:cNvSpPr>
            <a:spLocks noGrp="1"/>
          </p:cNvSpPr>
          <p:nvPr>
            <p:ph idx="1"/>
          </p:nvPr>
        </p:nvSpPr>
        <p:spPr/>
        <p:txBody>
          <a:bodyPr/>
          <a:lstStyle/>
          <a:p>
            <a:r>
              <a:rPr lang="en-US" dirty="0" smtClean="0"/>
              <a:t>The while Statement</a:t>
            </a:r>
          </a:p>
          <a:p>
            <a:pPr lvl="1"/>
            <a:r>
              <a:rPr lang="en-US" dirty="0" smtClean="0"/>
              <a:t>The while statement allows you to repeatedly execute a block of statements as long as a condition is true. </a:t>
            </a:r>
          </a:p>
          <a:p>
            <a:pPr lvl="1"/>
            <a:r>
              <a:rPr lang="en-US" dirty="0" smtClean="0"/>
              <a:t>A while statement is an example of what is called a looping statement. </a:t>
            </a:r>
          </a:p>
          <a:p>
            <a:pPr lvl="1"/>
            <a:r>
              <a:rPr lang="en-US" dirty="0" smtClean="0"/>
              <a:t>A while statement can have an optional else clause.</a:t>
            </a:r>
            <a:endParaRPr lang="en-US" dirty="0"/>
          </a:p>
        </p:txBody>
      </p:sp>
    </p:spTree>
    <p:extLst>
      <p:ext uri="{BB962C8B-B14F-4D97-AF65-F5344CB8AC3E}">
        <p14:creationId xmlns:p14="http://schemas.microsoft.com/office/powerpoint/2010/main" val="993348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t="2982" r="41570" b="3235"/>
          <a:stretch/>
        </p:blipFill>
        <p:spPr>
          <a:xfrm>
            <a:off x="903105" y="1825625"/>
            <a:ext cx="4285434" cy="4859383"/>
          </a:xfrm>
          <a:prstGeom prst="rect">
            <a:avLst/>
          </a:prstGeom>
        </p:spPr>
      </p:pic>
      <p:pic>
        <p:nvPicPr>
          <p:cNvPr id="5" name="Picture 4"/>
          <p:cNvPicPr>
            <a:picLocks noChangeAspect="1"/>
          </p:cNvPicPr>
          <p:nvPr/>
        </p:nvPicPr>
        <p:blipFill rotWithShape="1">
          <a:blip r:embed="rId3"/>
          <a:srcRect r="55503"/>
          <a:stretch/>
        </p:blipFill>
        <p:spPr>
          <a:xfrm>
            <a:off x="5253444" y="1825625"/>
            <a:ext cx="3263539" cy="2590800"/>
          </a:xfrm>
          <a:prstGeom prst="rect">
            <a:avLst/>
          </a:prstGeom>
        </p:spPr>
      </p:pic>
    </p:spTree>
    <p:extLst>
      <p:ext uri="{BB962C8B-B14F-4D97-AF65-F5344CB8AC3E}">
        <p14:creationId xmlns:p14="http://schemas.microsoft.com/office/powerpoint/2010/main" val="5013699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else Statement:</a:t>
            </a:r>
          </a:p>
          <a:p>
            <a:pPr lvl="1"/>
            <a:r>
              <a:rPr lang="en-US" dirty="0" smtClean="0"/>
              <a:t>With the else statement we can run a block of code once when the condition no longer is true.</a:t>
            </a:r>
            <a:endParaRPr lang="en-US" dirty="0"/>
          </a:p>
        </p:txBody>
      </p:sp>
      <p:pic>
        <p:nvPicPr>
          <p:cNvPr id="4" name="Picture 3"/>
          <p:cNvPicPr>
            <a:picLocks noChangeAspect="1"/>
          </p:cNvPicPr>
          <p:nvPr/>
        </p:nvPicPr>
        <p:blipFill>
          <a:blip r:embed="rId2"/>
          <a:stretch>
            <a:fillRect/>
          </a:stretch>
        </p:blipFill>
        <p:spPr>
          <a:xfrm>
            <a:off x="4085100" y="2782389"/>
            <a:ext cx="6365185" cy="2877673"/>
          </a:xfrm>
          <a:prstGeom prst="rect">
            <a:avLst/>
          </a:prstGeom>
        </p:spPr>
      </p:pic>
    </p:spTree>
    <p:extLst>
      <p:ext uri="{BB962C8B-B14F-4D97-AF65-F5344CB8AC3E}">
        <p14:creationId xmlns:p14="http://schemas.microsoft.com/office/powerpoint/2010/main" val="36238616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endParaRPr lang="en-US" dirty="0"/>
          </a:p>
        </p:txBody>
      </p:sp>
      <p:sp>
        <p:nvSpPr>
          <p:cNvPr id="3" name="Content Placeholder 2"/>
          <p:cNvSpPr>
            <a:spLocks noGrp="1"/>
          </p:cNvSpPr>
          <p:nvPr>
            <p:ph idx="1"/>
          </p:nvPr>
        </p:nvSpPr>
        <p:spPr/>
        <p:txBody>
          <a:bodyPr/>
          <a:lstStyle/>
          <a:p>
            <a:r>
              <a:rPr lang="en-US" dirty="0" smtClean="0"/>
              <a:t>The for loop</a:t>
            </a:r>
          </a:p>
          <a:p>
            <a:pPr lvl="1"/>
            <a:r>
              <a:rPr lang="en-US" dirty="0" smtClean="0"/>
              <a:t>The </a:t>
            </a:r>
            <a:r>
              <a:rPr lang="en-US" dirty="0" err="1" smtClean="0"/>
              <a:t>for..in</a:t>
            </a:r>
            <a:r>
              <a:rPr lang="en-US" dirty="0" smtClean="0"/>
              <a:t> statement is another looping statement which iterates over a sequence of objects i.e. go through each item in a sequence. </a:t>
            </a:r>
          </a:p>
          <a:p>
            <a:pPr lvl="1"/>
            <a:r>
              <a:rPr lang="en-US" dirty="0" smtClean="0"/>
              <a:t>We will see more about sequences in detail in later chapters. </a:t>
            </a:r>
          </a:p>
          <a:p>
            <a:pPr lvl="1"/>
            <a:r>
              <a:rPr lang="en-US" dirty="0" smtClean="0"/>
              <a:t>What you need to know right now is that a sequence is just an ordered collection of items.</a:t>
            </a:r>
            <a:endParaRPr lang="en-US" dirty="0"/>
          </a:p>
        </p:txBody>
      </p:sp>
    </p:spTree>
    <p:extLst>
      <p:ext uri="{BB962C8B-B14F-4D97-AF65-F5344CB8AC3E}">
        <p14:creationId xmlns:p14="http://schemas.microsoft.com/office/powerpoint/2010/main" val="1332586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r="60668"/>
          <a:stretch/>
        </p:blipFill>
        <p:spPr>
          <a:xfrm>
            <a:off x="838200" y="1825625"/>
            <a:ext cx="2884714" cy="3562350"/>
          </a:xfrm>
          <a:prstGeom prst="rect">
            <a:avLst/>
          </a:prstGeom>
        </p:spPr>
      </p:pic>
      <p:pic>
        <p:nvPicPr>
          <p:cNvPr id="5" name="Picture 4"/>
          <p:cNvPicPr>
            <a:picLocks noChangeAspect="1"/>
          </p:cNvPicPr>
          <p:nvPr/>
        </p:nvPicPr>
        <p:blipFill rotWithShape="1">
          <a:blip r:embed="rId3"/>
          <a:srcRect r="71922"/>
          <a:stretch/>
        </p:blipFill>
        <p:spPr>
          <a:xfrm>
            <a:off x="3871232" y="1866265"/>
            <a:ext cx="2059305" cy="1809750"/>
          </a:xfrm>
          <a:prstGeom prst="rect">
            <a:avLst/>
          </a:prstGeom>
        </p:spPr>
      </p:pic>
    </p:spTree>
    <p:extLst>
      <p:ext uri="{BB962C8B-B14F-4D97-AF65-F5344CB8AC3E}">
        <p14:creationId xmlns:p14="http://schemas.microsoft.com/office/powerpoint/2010/main" val="1514851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endParaRPr lang="en-US" dirty="0"/>
          </a:p>
        </p:txBody>
      </p:sp>
      <p:sp>
        <p:nvSpPr>
          <p:cNvPr id="3" name="Content Placeholder 2"/>
          <p:cNvSpPr>
            <a:spLocks noGrp="1"/>
          </p:cNvSpPr>
          <p:nvPr>
            <p:ph idx="1"/>
          </p:nvPr>
        </p:nvSpPr>
        <p:spPr/>
        <p:txBody>
          <a:bodyPr/>
          <a:lstStyle/>
          <a:p>
            <a:r>
              <a:rPr lang="en-US" dirty="0" smtClean="0"/>
              <a:t>Else in For Loop</a:t>
            </a:r>
          </a:p>
          <a:p>
            <a:pPr lvl="1"/>
            <a:r>
              <a:rPr lang="en-US" dirty="0" smtClean="0"/>
              <a:t>The else keyword in a for loop specifies a block of code to be executed when the loop is finished</a:t>
            </a:r>
            <a:endParaRPr lang="en-US" dirty="0"/>
          </a:p>
        </p:txBody>
      </p:sp>
      <p:pic>
        <p:nvPicPr>
          <p:cNvPr id="5" name="Picture 4"/>
          <p:cNvPicPr>
            <a:picLocks noChangeAspect="1"/>
          </p:cNvPicPr>
          <p:nvPr/>
        </p:nvPicPr>
        <p:blipFill>
          <a:blip r:embed="rId2"/>
          <a:stretch>
            <a:fillRect/>
          </a:stretch>
        </p:blipFill>
        <p:spPr>
          <a:xfrm>
            <a:off x="1201783" y="3342187"/>
            <a:ext cx="3767818" cy="1678104"/>
          </a:xfrm>
          <a:prstGeom prst="rect">
            <a:avLst/>
          </a:prstGeom>
        </p:spPr>
      </p:pic>
    </p:spTree>
    <p:extLst>
      <p:ext uri="{BB962C8B-B14F-4D97-AF65-F5344CB8AC3E}">
        <p14:creationId xmlns:p14="http://schemas.microsoft.com/office/powerpoint/2010/main" val="2673405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endParaRPr lang="en-US" dirty="0"/>
          </a:p>
        </p:txBody>
      </p:sp>
      <p:sp>
        <p:nvSpPr>
          <p:cNvPr id="3" name="Content Placeholder 2"/>
          <p:cNvSpPr>
            <a:spLocks noGrp="1"/>
          </p:cNvSpPr>
          <p:nvPr>
            <p:ph idx="1"/>
          </p:nvPr>
        </p:nvSpPr>
        <p:spPr/>
        <p:txBody>
          <a:bodyPr/>
          <a:lstStyle/>
          <a:p>
            <a:r>
              <a:rPr lang="en-US" dirty="0" smtClean="0"/>
              <a:t>Nested Loops</a:t>
            </a:r>
            <a:endParaRPr lang="en-US" dirty="0"/>
          </a:p>
        </p:txBody>
      </p:sp>
      <p:pic>
        <p:nvPicPr>
          <p:cNvPr id="4" name="Picture 3"/>
          <p:cNvPicPr>
            <a:picLocks noChangeAspect="1"/>
          </p:cNvPicPr>
          <p:nvPr/>
        </p:nvPicPr>
        <p:blipFill>
          <a:blip r:embed="rId2"/>
          <a:stretch>
            <a:fillRect/>
          </a:stretch>
        </p:blipFill>
        <p:spPr>
          <a:xfrm>
            <a:off x="838200" y="2409416"/>
            <a:ext cx="6082121" cy="2888051"/>
          </a:xfrm>
          <a:prstGeom prst="rect">
            <a:avLst/>
          </a:prstGeom>
        </p:spPr>
      </p:pic>
    </p:spTree>
    <p:extLst>
      <p:ext uri="{BB962C8B-B14F-4D97-AF65-F5344CB8AC3E}">
        <p14:creationId xmlns:p14="http://schemas.microsoft.com/office/powerpoint/2010/main" val="4972362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endParaRPr lang="en-US" dirty="0"/>
          </a:p>
        </p:txBody>
      </p:sp>
      <p:sp>
        <p:nvSpPr>
          <p:cNvPr id="3" name="Content Placeholder 2"/>
          <p:cNvSpPr>
            <a:spLocks noGrp="1"/>
          </p:cNvSpPr>
          <p:nvPr>
            <p:ph idx="1"/>
          </p:nvPr>
        </p:nvSpPr>
        <p:spPr/>
        <p:txBody>
          <a:bodyPr/>
          <a:lstStyle/>
          <a:p>
            <a:r>
              <a:rPr lang="en-US" dirty="0" smtClean="0"/>
              <a:t>The break Statement </a:t>
            </a:r>
          </a:p>
          <a:p>
            <a:pPr lvl="1"/>
            <a:r>
              <a:rPr lang="en-US" dirty="0" smtClean="0"/>
              <a:t>The break statement is used to break out of a loop statement i.e. stop the execution of a looping statement, even if the loop condition has not become False or the sequence of items has not been completely iterated over.</a:t>
            </a:r>
          </a:p>
          <a:p>
            <a:pPr lvl="1"/>
            <a:r>
              <a:rPr lang="en-US" dirty="0" smtClean="0"/>
              <a:t>An important note is that if you break out of a for or while loop, any corresponding loop else block is not executed.</a:t>
            </a:r>
            <a:endParaRPr lang="en-US" dirty="0"/>
          </a:p>
        </p:txBody>
      </p:sp>
      <p:pic>
        <p:nvPicPr>
          <p:cNvPr id="4" name="Picture 3"/>
          <p:cNvPicPr>
            <a:picLocks noChangeAspect="1"/>
          </p:cNvPicPr>
          <p:nvPr/>
        </p:nvPicPr>
        <p:blipFill>
          <a:blip r:embed="rId2"/>
          <a:stretch>
            <a:fillRect/>
          </a:stretch>
        </p:blipFill>
        <p:spPr>
          <a:xfrm>
            <a:off x="838200" y="4207327"/>
            <a:ext cx="4911129" cy="1969635"/>
          </a:xfrm>
          <a:prstGeom prst="rect">
            <a:avLst/>
          </a:prstGeom>
        </p:spPr>
      </p:pic>
      <p:pic>
        <p:nvPicPr>
          <p:cNvPr id="5" name="Picture 4"/>
          <p:cNvPicPr>
            <a:picLocks noChangeAspect="1"/>
          </p:cNvPicPr>
          <p:nvPr/>
        </p:nvPicPr>
        <p:blipFill rotWithShape="1">
          <a:blip r:embed="rId3"/>
          <a:srcRect l="-4275" t="-8414" r="45488" b="8414"/>
          <a:stretch/>
        </p:blipFill>
        <p:spPr>
          <a:xfrm>
            <a:off x="7144566" y="3430905"/>
            <a:ext cx="4311560" cy="3105150"/>
          </a:xfrm>
          <a:prstGeom prst="rect">
            <a:avLst/>
          </a:prstGeom>
        </p:spPr>
      </p:pic>
    </p:spTree>
    <p:extLst>
      <p:ext uri="{BB962C8B-B14F-4D97-AF65-F5344CB8AC3E}">
        <p14:creationId xmlns:p14="http://schemas.microsoft.com/office/powerpoint/2010/main" val="314872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About Python – What programmers say</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smtClean="0"/>
              <a:t>Eric </a:t>
            </a:r>
            <a:r>
              <a:rPr lang="en-US" dirty="0" smtClean="0"/>
              <a:t>S. Raymond is the author of "The Cathedral and the Bazaar" and is also the person who coined the term Open Source. He says that Python has become his favorite programming language. This article was the real inspiration for my first brush with Python.</a:t>
            </a:r>
          </a:p>
          <a:p>
            <a:pPr algn="just"/>
            <a:r>
              <a:rPr lang="en-US" dirty="0" smtClean="0"/>
              <a:t>Bruce </a:t>
            </a:r>
            <a:r>
              <a:rPr lang="en-US" dirty="0" err="1" smtClean="0"/>
              <a:t>Eckel</a:t>
            </a:r>
            <a:r>
              <a:rPr lang="en-US" dirty="0" smtClean="0"/>
              <a:t> is the author of the famous 'Thinking in Java' and 'Thinking in C++' books. He says that no language has made him more productive than Python. He says that Python is perhaps the only language that focuses on making things easier for the programmer. Read the complete interview for more details.</a:t>
            </a:r>
          </a:p>
          <a:p>
            <a:pPr algn="just"/>
            <a:r>
              <a:rPr lang="en-US" dirty="0" smtClean="0"/>
              <a:t>Peter </a:t>
            </a:r>
            <a:r>
              <a:rPr lang="en-US" dirty="0" err="1" smtClean="0"/>
              <a:t>Norvig</a:t>
            </a:r>
            <a:r>
              <a:rPr lang="en-US" dirty="0" smtClean="0"/>
              <a:t> is a well-known Lisp author and Director of Search Quality at Google (thanks to Guido van Rossum for pointing that out). He says that writing Python is like writing in pseudocode. He says that Python has always been an integral part of Google. You can actually verify this statement by looking at the Google Jobs page which lists Python knowledge as a requirement for software engineers.</a:t>
            </a:r>
          </a:p>
          <a:p>
            <a:pPr algn="just"/>
            <a:endParaRPr lang="en-US" dirty="0"/>
          </a:p>
        </p:txBody>
      </p:sp>
    </p:spTree>
    <p:extLst>
      <p:ext uri="{BB962C8B-B14F-4D97-AF65-F5344CB8AC3E}">
        <p14:creationId xmlns:p14="http://schemas.microsoft.com/office/powerpoint/2010/main" val="16292533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5901" y="1825624"/>
            <a:ext cx="5414350" cy="2132421"/>
          </a:xfrm>
          <a:prstGeom prst="rect">
            <a:avLst/>
          </a:prstGeom>
        </p:spPr>
      </p:pic>
      <p:pic>
        <p:nvPicPr>
          <p:cNvPr id="5" name="Picture 4"/>
          <p:cNvPicPr>
            <a:picLocks noChangeAspect="1"/>
          </p:cNvPicPr>
          <p:nvPr/>
        </p:nvPicPr>
        <p:blipFill>
          <a:blip r:embed="rId3"/>
          <a:stretch>
            <a:fillRect/>
          </a:stretch>
        </p:blipFill>
        <p:spPr>
          <a:xfrm>
            <a:off x="6418214" y="1825624"/>
            <a:ext cx="4935586" cy="2011958"/>
          </a:xfrm>
          <a:prstGeom prst="rect">
            <a:avLst/>
          </a:prstGeom>
        </p:spPr>
      </p:pic>
    </p:spTree>
    <p:extLst>
      <p:ext uri="{BB962C8B-B14F-4D97-AF65-F5344CB8AC3E}">
        <p14:creationId xmlns:p14="http://schemas.microsoft.com/office/powerpoint/2010/main" val="24952171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endParaRPr lang="en-US" dirty="0"/>
          </a:p>
        </p:txBody>
      </p:sp>
      <p:sp>
        <p:nvSpPr>
          <p:cNvPr id="3" name="Content Placeholder 2"/>
          <p:cNvSpPr>
            <a:spLocks noGrp="1"/>
          </p:cNvSpPr>
          <p:nvPr>
            <p:ph idx="1"/>
          </p:nvPr>
        </p:nvSpPr>
        <p:spPr/>
        <p:txBody>
          <a:bodyPr/>
          <a:lstStyle/>
          <a:p>
            <a:r>
              <a:rPr lang="en-US" dirty="0" smtClean="0"/>
              <a:t>The continue Statement </a:t>
            </a:r>
          </a:p>
          <a:p>
            <a:pPr lvl="1"/>
            <a:r>
              <a:rPr lang="en-US" dirty="0" smtClean="0"/>
              <a:t>The continue statement is used to tell Python to skip the rest of the statements in the current loop block and to continue to the next iteration of the loop.</a:t>
            </a:r>
            <a:endParaRPr lang="en-US" dirty="0"/>
          </a:p>
        </p:txBody>
      </p:sp>
      <p:pic>
        <p:nvPicPr>
          <p:cNvPr id="4" name="Picture 3"/>
          <p:cNvPicPr>
            <a:picLocks noChangeAspect="1"/>
          </p:cNvPicPr>
          <p:nvPr/>
        </p:nvPicPr>
        <p:blipFill rotWithShape="1">
          <a:blip r:embed="rId2"/>
          <a:srcRect r="52831"/>
          <a:stretch/>
        </p:blipFill>
        <p:spPr>
          <a:xfrm>
            <a:off x="838200" y="3586163"/>
            <a:ext cx="3459480" cy="2590800"/>
          </a:xfrm>
          <a:prstGeom prst="rect">
            <a:avLst/>
          </a:prstGeom>
        </p:spPr>
      </p:pic>
      <p:pic>
        <p:nvPicPr>
          <p:cNvPr id="5" name="Picture 4"/>
          <p:cNvPicPr>
            <a:picLocks noChangeAspect="1"/>
          </p:cNvPicPr>
          <p:nvPr/>
        </p:nvPicPr>
        <p:blipFill rotWithShape="1">
          <a:blip r:embed="rId3"/>
          <a:srcRect r="53860"/>
          <a:stretch/>
        </p:blipFill>
        <p:spPr>
          <a:xfrm>
            <a:off x="4427491" y="3586163"/>
            <a:ext cx="3384098" cy="2324100"/>
          </a:xfrm>
          <a:prstGeom prst="rect">
            <a:avLst/>
          </a:prstGeom>
        </p:spPr>
      </p:pic>
    </p:spTree>
    <p:extLst>
      <p:ext uri="{BB962C8B-B14F-4D97-AF65-F5344CB8AC3E}">
        <p14:creationId xmlns:p14="http://schemas.microsoft.com/office/powerpoint/2010/main" val="952123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endParaRPr lang="en-US" dirty="0"/>
          </a:p>
        </p:txBody>
      </p:sp>
      <p:sp>
        <p:nvSpPr>
          <p:cNvPr id="3" name="Content Placeholder 2"/>
          <p:cNvSpPr>
            <a:spLocks noGrp="1"/>
          </p:cNvSpPr>
          <p:nvPr>
            <p:ph idx="1"/>
          </p:nvPr>
        </p:nvSpPr>
        <p:spPr/>
        <p:txBody>
          <a:bodyPr/>
          <a:lstStyle/>
          <a:p>
            <a:r>
              <a:rPr lang="en-US" dirty="0" smtClean="0"/>
              <a:t>Looping Through a String</a:t>
            </a:r>
            <a:endParaRPr lang="en-US" dirty="0"/>
          </a:p>
        </p:txBody>
      </p:sp>
      <p:pic>
        <p:nvPicPr>
          <p:cNvPr id="4" name="Picture 3"/>
          <p:cNvPicPr>
            <a:picLocks noChangeAspect="1"/>
          </p:cNvPicPr>
          <p:nvPr/>
        </p:nvPicPr>
        <p:blipFill>
          <a:blip r:embed="rId2"/>
          <a:stretch>
            <a:fillRect/>
          </a:stretch>
        </p:blipFill>
        <p:spPr>
          <a:xfrm>
            <a:off x="3278777" y="2703875"/>
            <a:ext cx="5092201" cy="1820848"/>
          </a:xfrm>
          <a:prstGeom prst="rect">
            <a:avLst/>
          </a:prstGeom>
        </p:spPr>
      </p:pic>
    </p:spTree>
    <p:extLst>
      <p:ext uri="{BB962C8B-B14F-4D97-AF65-F5344CB8AC3E}">
        <p14:creationId xmlns:p14="http://schemas.microsoft.com/office/powerpoint/2010/main" val="17490226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Looping Structures</a:t>
            </a:r>
            <a:endParaRPr lang="en-US" dirty="0"/>
          </a:p>
        </p:txBody>
      </p:sp>
      <p:sp>
        <p:nvSpPr>
          <p:cNvPr id="3" name="Content Placeholder 2"/>
          <p:cNvSpPr>
            <a:spLocks noGrp="1"/>
          </p:cNvSpPr>
          <p:nvPr>
            <p:ph idx="1"/>
          </p:nvPr>
        </p:nvSpPr>
        <p:spPr/>
        <p:txBody>
          <a:bodyPr/>
          <a:lstStyle/>
          <a:p>
            <a:r>
              <a:rPr lang="en-US" dirty="0" smtClean="0"/>
              <a:t>range() Function</a:t>
            </a:r>
          </a:p>
          <a:p>
            <a:pPr lvl="1"/>
            <a:r>
              <a:rPr lang="en-US" dirty="0" smtClean="0"/>
              <a:t>To loop through a set of code a specified number of times, we can use the range() function.</a:t>
            </a:r>
          </a:p>
          <a:p>
            <a:pPr lvl="1"/>
            <a:r>
              <a:rPr lang="en-US" dirty="0" smtClean="0"/>
              <a:t>The range() function returns a sequence of numbers, starting from 0 by default, and increments by 1 (by default), and ends at a specified number.</a:t>
            </a:r>
            <a:endParaRPr lang="en-US" dirty="0"/>
          </a:p>
        </p:txBody>
      </p:sp>
      <p:pic>
        <p:nvPicPr>
          <p:cNvPr id="4" name="Picture 3"/>
          <p:cNvPicPr>
            <a:picLocks noChangeAspect="1"/>
          </p:cNvPicPr>
          <p:nvPr/>
        </p:nvPicPr>
        <p:blipFill rotWithShape="1">
          <a:blip r:embed="rId2"/>
          <a:srcRect b="15859"/>
          <a:stretch/>
        </p:blipFill>
        <p:spPr>
          <a:xfrm>
            <a:off x="1204775" y="4001294"/>
            <a:ext cx="3941989" cy="1315289"/>
          </a:xfrm>
          <a:prstGeom prst="rect">
            <a:avLst/>
          </a:prstGeom>
        </p:spPr>
      </p:pic>
      <p:pic>
        <p:nvPicPr>
          <p:cNvPr id="5" name="Picture 4"/>
          <p:cNvPicPr>
            <a:picLocks noChangeAspect="1"/>
          </p:cNvPicPr>
          <p:nvPr/>
        </p:nvPicPr>
        <p:blipFill>
          <a:blip r:embed="rId3"/>
          <a:stretch>
            <a:fillRect/>
          </a:stretch>
        </p:blipFill>
        <p:spPr>
          <a:xfrm>
            <a:off x="6117771" y="4001294"/>
            <a:ext cx="4802777" cy="1389636"/>
          </a:xfrm>
          <a:prstGeom prst="rect">
            <a:avLst/>
          </a:prstGeom>
        </p:spPr>
      </p:pic>
    </p:spTree>
    <p:extLst>
      <p:ext uri="{BB962C8B-B14F-4D97-AF65-F5344CB8AC3E}">
        <p14:creationId xmlns:p14="http://schemas.microsoft.com/office/powerpoint/2010/main" val="28882454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About Python</a:t>
            </a:r>
          </a:p>
          <a:p>
            <a:r>
              <a:rPr lang="en-US" dirty="0"/>
              <a:t>Downloading and setting up python</a:t>
            </a:r>
          </a:p>
          <a:p>
            <a:r>
              <a:rPr lang="en-US" dirty="0"/>
              <a:t>Variables and Numbers</a:t>
            </a:r>
          </a:p>
          <a:p>
            <a:r>
              <a:rPr lang="en-US" dirty="0"/>
              <a:t>Data types</a:t>
            </a:r>
          </a:p>
          <a:p>
            <a:r>
              <a:rPr lang="en-US" dirty="0"/>
              <a:t>User Input</a:t>
            </a:r>
          </a:p>
          <a:p>
            <a:r>
              <a:rPr lang="en-US" dirty="0"/>
              <a:t>Operators and Expressions</a:t>
            </a:r>
          </a:p>
          <a:p>
            <a:r>
              <a:rPr lang="en-US" dirty="0"/>
              <a:t>Conditional Statements</a:t>
            </a:r>
          </a:p>
          <a:p>
            <a:r>
              <a:rPr lang="en-US" dirty="0"/>
              <a:t>Looping Structures</a:t>
            </a:r>
          </a:p>
          <a:p>
            <a:r>
              <a:rPr lang="en-US" dirty="0">
                <a:solidFill>
                  <a:srgbClr val="FF0000"/>
                </a:solidFill>
              </a:rPr>
              <a:t>Lists, Tuples and Dictionaries</a:t>
            </a:r>
          </a:p>
          <a:p>
            <a:r>
              <a:rPr lang="en-US" dirty="0"/>
              <a:t>Type Conversions</a:t>
            </a:r>
          </a:p>
          <a:p>
            <a:r>
              <a:rPr lang="en-US" dirty="0"/>
              <a:t>Function declaration, calling functions and passing values, Function Returning values and Exiting from functions</a:t>
            </a:r>
          </a:p>
          <a:p>
            <a:r>
              <a:rPr lang="en-US" dirty="0"/>
              <a:t> Reading/Writing to File.</a:t>
            </a:r>
          </a:p>
        </p:txBody>
      </p:sp>
    </p:spTree>
    <p:extLst>
      <p:ext uri="{BB962C8B-B14F-4D97-AF65-F5344CB8AC3E}">
        <p14:creationId xmlns:p14="http://schemas.microsoft.com/office/powerpoint/2010/main" val="528720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Lists, Tuples and Dictionaries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There are 4 types of collections (array) in python.</a:t>
            </a:r>
          </a:p>
          <a:p>
            <a:pPr algn="just"/>
            <a:r>
              <a:rPr lang="en-US" dirty="0" smtClean="0"/>
              <a:t>List </a:t>
            </a:r>
            <a:r>
              <a:rPr lang="en-US" dirty="0"/>
              <a:t>is a collection which is ordered and changeable. Allows duplicate members.</a:t>
            </a:r>
          </a:p>
          <a:p>
            <a:pPr algn="just"/>
            <a:r>
              <a:rPr lang="en-US" dirty="0" smtClean="0"/>
              <a:t>Tuple </a:t>
            </a:r>
            <a:r>
              <a:rPr lang="en-US" dirty="0"/>
              <a:t>is a collection which is ordered and unchangeable. Allows duplicate members.</a:t>
            </a:r>
          </a:p>
          <a:p>
            <a:pPr algn="just"/>
            <a:r>
              <a:rPr lang="en-US" dirty="0" smtClean="0"/>
              <a:t>Set </a:t>
            </a:r>
            <a:r>
              <a:rPr lang="en-US" dirty="0"/>
              <a:t>is a collection which is unordered and unindexed. No duplicate members.</a:t>
            </a:r>
          </a:p>
          <a:p>
            <a:pPr algn="just"/>
            <a:r>
              <a:rPr lang="en-US" dirty="0" smtClean="0"/>
              <a:t>Dictionary </a:t>
            </a:r>
            <a:r>
              <a:rPr lang="en-US" dirty="0"/>
              <a:t>is a collection which is unordered, changeable and indexed. No duplicate members</a:t>
            </a:r>
            <a:r>
              <a:rPr lang="en-US" dirty="0" smtClean="0"/>
              <a:t>.</a:t>
            </a:r>
          </a:p>
          <a:p>
            <a:pPr algn="just"/>
            <a:r>
              <a:rPr lang="en-US" dirty="0"/>
              <a:t>When choosing a collection type, it is useful to understand the properties of that type. Choosing the right type for a particular data set could mean retention of meaning, and, it could mean an increase in efficiency or security.</a:t>
            </a:r>
          </a:p>
        </p:txBody>
      </p:sp>
    </p:spTree>
    <p:extLst>
      <p:ext uri="{BB962C8B-B14F-4D97-AF65-F5344CB8AC3E}">
        <p14:creationId xmlns:p14="http://schemas.microsoft.com/office/powerpoint/2010/main" val="37175870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a:t>
            </a:r>
          </a:p>
          <a:p>
            <a:pPr lvl="1"/>
            <a:r>
              <a:rPr lang="en-US" dirty="0"/>
              <a:t>A list is a collection which is ordered and changeable. </a:t>
            </a:r>
            <a:endParaRPr lang="en-US" dirty="0" smtClean="0"/>
          </a:p>
          <a:p>
            <a:pPr lvl="1"/>
            <a:r>
              <a:rPr lang="en-US" dirty="0" smtClean="0"/>
              <a:t>In </a:t>
            </a:r>
            <a:r>
              <a:rPr lang="en-US" dirty="0"/>
              <a:t>Python lists are written with square brackets.</a:t>
            </a:r>
          </a:p>
        </p:txBody>
      </p:sp>
      <p:pic>
        <p:nvPicPr>
          <p:cNvPr id="4" name="Picture 3"/>
          <p:cNvPicPr>
            <a:picLocks noChangeAspect="1"/>
          </p:cNvPicPr>
          <p:nvPr/>
        </p:nvPicPr>
        <p:blipFill rotWithShape="1">
          <a:blip r:embed="rId2"/>
          <a:srcRect l="838" r="59665" b="6160"/>
          <a:stretch/>
        </p:blipFill>
        <p:spPr>
          <a:xfrm>
            <a:off x="1998617" y="3138487"/>
            <a:ext cx="6998542" cy="1159193"/>
          </a:xfrm>
          <a:prstGeom prst="rect">
            <a:avLst/>
          </a:prstGeom>
        </p:spPr>
      </p:pic>
    </p:spTree>
    <p:extLst>
      <p:ext uri="{BB962C8B-B14F-4D97-AF65-F5344CB8AC3E}">
        <p14:creationId xmlns:p14="http://schemas.microsoft.com/office/powerpoint/2010/main" val="1570332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 Access Item</a:t>
            </a:r>
          </a:p>
          <a:p>
            <a:pPr lvl="1"/>
            <a:r>
              <a:rPr lang="en-US" dirty="0"/>
              <a:t>You access the list items by referring to the index number</a:t>
            </a:r>
          </a:p>
        </p:txBody>
      </p:sp>
      <p:pic>
        <p:nvPicPr>
          <p:cNvPr id="4" name="Picture 3"/>
          <p:cNvPicPr>
            <a:picLocks noChangeAspect="1"/>
          </p:cNvPicPr>
          <p:nvPr/>
        </p:nvPicPr>
        <p:blipFill rotWithShape="1">
          <a:blip r:embed="rId2"/>
          <a:srcRect l="682" t="-1" r="60292" b="-18571"/>
          <a:stretch/>
        </p:blipFill>
        <p:spPr>
          <a:xfrm>
            <a:off x="1985554" y="3138487"/>
            <a:ext cx="8124895" cy="1720896"/>
          </a:xfrm>
          <a:prstGeom prst="rect">
            <a:avLst/>
          </a:prstGeom>
        </p:spPr>
      </p:pic>
    </p:spTree>
    <p:extLst>
      <p:ext uri="{BB962C8B-B14F-4D97-AF65-F5344CB8AC3E}">
        <p14:creationId xmlns:p14="http://schemas.microsoft.com/office/powerpoint/2010/main" val="6143030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a:t>
            </a:r>
            <a:r>
              <a:rPr lang="en-US" dirty="0"/>
              <a:t>– Negative </a:t>
            </a:r>
            <a:r>
              <a:rPr lang="en-US" dirty="0" smtClean="0"/>
              <a:t>Indexing</a:t>
            </a:r>
          </a:p>
          <a:p>
            <a:pPr lvl="1"/>
            <a:r>
              <a:rPr lang="en-US" dirty="0"/>
              <a:t>Negative indexing means beginning from the end, -1 refers to the last item, -2 refers to the second last item etc.</a:t>
            </a:r>
          </a:p>
        </p:txBody>
      </p:sp>
      <p:pic>
        <p:nvPicPr>
          <p:cNvPr id="4" name="Picture 3"/>
          <p:cNvPicPr>
            <a:picLocks noChangeAspect="1"/>
          </p:cNvPicPr>
          <p:nvPr/>
        </p:nvPicPr>
        <p:blipFill rotWithShape="1">
          <a:blip r:embed="rId2"/>
          <a:srcRect l="1308" r="62330" b="-5082"/>
          <a:stretch/>
        </p:blipFill>
        <p:spPr>
          <a:xfrm>
            <a:off x="2037806" y="3138487"/>
            <a:ext cx="7763883" cy="1564142"/>
          </a:xfrm>
          <a:prstGeom prst="rect">
            <a:avLst/>
          </a:prstGeom>
        </p:spPr>
      </p:pic>
    </p:spTree>
    <p:extLst>
      <p:ext uri="{BB962C8B-B14F-4D97-AF65-F5344CB8AC3E}">
        <p14:creationId xmlns:p14="http://schemas.microsoft.com/office/powerpoint/2010/main" val="23985956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a:t>
            </a:r>
            <a:r>
              <a:rPr lang="en-US" dirty="0" smtClean="0"/>
              <a:t>– Range of Indexes</a:t>
            </a:r>
          </a:p>
          <a:p>
            <a:pPr lvl="1"/>
            <a:r>
              <a:rPr lang="en-US" dirty="0"/>
              <a:t>You can specify a range of indexes by specifying where to start and where to end the range</a:t>
            </a:r>
            <a:r>
              <a:rPr lang="en-US" dirty="0" smtClean="0"/>
              <a:t>.</a:t>
            </a:r>
            <a:endParaRPr lang="en-US" dirty="0"/>
          </a:p>
          <a:p>
            <a:pPr lvl="1"/>
            <a:r>
              <a:rPr lang="en-US" dirty="0"/>
              <a:t>When specifying a range, the return value will be a new list with the specified items.</a:t>
            </a:r>
          </a:p>
        </p:txBody>
      </p:sp>
      <p:pic>
        <p:nvPicPr>
          <p:cNvPr id="4" name="Picture 3"/>
          <p:cNvPicPr>
            <a:picLocks noChangeAspect="1"/>
          </p:cNvPicPr>
          <p:nvPr/>
        </p:nvPicPr>
        <p:blipFill rotWithShape="1">
          <a:blip r:embed="rId2"/>
          <a:srcRect l="1151" r="28005" b="6160"/>
          <a:stretch/>
        </p:blipFill>
        <p:spPr>
          <a:xfrm>
            <a:off x="838200" y="3909196"/>
            <a:ext cx="10431068" cy="963250"/>
          </a:xfrm>
          <a:prstGeom prst="rect">
            <a:avLst/>
          </a:prstGeom>
        </p:spPr>
      </p:pic>
    </p:spTree>
    <p:extLst>
      <p:ext uri="{BB962C8B-B14F-4D97-AF65-F5344CB8AC3E}">
        <p14:creationId xmlns:p14="http://schemas.microsoft.com/office/powerpoint/2010/main" val="377348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About Python – Trends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3851" y="1419637"/>
            <a:ext cx="9836331" cy="5316328"/>
          </a:xfrm>
        </p:spPr>
      </p:pic>
    </p:spTree>
    <p:extLst>
      <p:ext uri="{BB962C8B-B14F-4D97-AF65-F5344CB8AC3E}">
        <p14:creationId xmlns:p14="http://schemas.microsoft.com/office/powerpoint/2010/main" val="40725597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 Range of Indexes</a:t>
            </a:r>
          </a:p>
          <a:p>
            <a:pPr lvl="1"/>
            <a:r>
              <a:rPr lang="en-US" dirty="0"/>
              <a:t>By leaving out the start value, the range will start at the first item:</a:t>
            </a:r>
          </a:p>
        </p:txBody>
      </p:sp>
      <p:pic>
        <p:nvPicPr>
          <p:cNvPr id="4" name="Picture 3"/>
          <p:cNvPicPr>
            <a:picLocks noChangeAspect="1"/>
          </p:cNvPicPr>
          <p:nvPr/>
        </p:nvPicPr>
        <p:blipFill rotWithShape="1">
          <a:blip r:embed="rId2"/>
          <a:srcRect l="838" t="2" r="28162" b="1661"/>
          <a:stretch/>
        </p:blipFill>
        <p:spPr>
          <a:xfrm>
            <a:off x="838200" y="3051108"/>
            <a:ext cx="9840839" cy="950186"/>
          </a:xfrm>
          <a:prstGeom prst="rect">
            <a:avLst/>
          </a:prstGeom>
        </p:spPr>
      </p:pic>
    </p:spTree>
    <p:extLst>
      <p:ext uri="{BB962C8B-B14F-4D97-AF65-F5344CB8AC3E}">
        <p14:creationId xmlns:p14="http://schemas.microsoft.com/office/powerpoint/2010/main" val="7507976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 Range of Indexes</a:t>
            </a:r>
          </a:p>
          <a:p>
            <a:pPr lvl="1"/>
            <a:r>
              <a:rPr lang="en-US" dirty="0"/>
              <a:t>By leaving out the end value, the range will go on to the end of the list:</a:t>
            </a:r>
          </a:p>
        </p:txBody>
      </p:sp>
      <p:pic>
        <p:nvPicPr>
          <p:cNvPr id="4" name="Picture 3"/>
          <p:cNvPicPr>
            <a:picLocks noChangeAspect="1"/>
          </p:cNvPicPr>
          <p:nvPr/>
        </p:nvPicPr>
        <p:blipFill rotWithShape="1">
          <a:blip r:embed="rId2"/>
          <a:srcRect l="872" t="1" r="28011" b="2339"/>
          <a:stretch/>
        </p:blipFill>
        <p:spPr>
          <a:xfrm>
            <a:off x="838200" y="3064170"/>
            <a:ext cx="9788921" cy="937124"/>
          </a:xfrm>
          <a:prstGeom prst="rect">
            <a:avLst/>
          </a:prstGeom>
        </p:spPr>
      </p:pic>
    </p:spTree>
    <p:extLst>
      <p:ext uri="{BB962C8B-B14F-4D97-AF65-F5344CB8AC3E}">
        <p14:creationId xmlns:p14="http://schemas.microsoft.com/office/powerpoint/2010/main" val="1026027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a:t>
            </a:r>
            <a:r>
              <a:rPr lang="en-US" dirty="0"/>
              <a:t>– Range of Negative </a:t>
            </a:r>
            <a:r>
              <a:rPr lang="en-US" dirty="0" smtClean="0"/>
              <a:t>Indexes</a:t>
            </a:r>
          </a:p>
          <a:p>
            <a:pPr lvl="1"/>
            <a:r>
              <a:rPr lang="en-US" dirty="0"/>
              <a:t>Specify negative indexes if you want to start the search from the end of the list:</a:t>
            </a:r>
          </a:p>
        </p:txBody>
      </p:sp>
      <p:pic>
        <p:nvPicPr>
          <p:cNvPr id="4" name="Picture 3"/>
          <p:cNvPicPr>
            <a:picLocks noChangeAspect="1"/>
          </p:cNvPicPr>
          <p:nvPr/>
        </p:nvPicPr>
        <p:blipFill rotWithShape="1">
          <a:blip r:embed="rId2"/>
          <a:srcRect l="837" t="2" r="28318" b="1661"/>
          <a:stretch/>
        </p:blipFill>
        <p:spPr>
          <a:xfrm>
            <a:off x="838199" y="3308305"/>
            <a:ext cx="10764047" cy="1041626"/>
          </a:xfrm>
          <a:prstGeom prst="rect">
            <a:avLst/>
          </a:prstGeom>
        </p:spPr>
      </p:pic>
    </p:spTree>
    <p:extLst>
      <p:ext uri="{BB962C8B-B14F-4D97-AF65-F5344CB8AC3E}">
        <p14:creationId xmlns:p14="http://schemas.microsoft.com/office/powerpoint/2010/main" val="25830418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 Change item value</a:t>
            </a:r>
          </a:p>
          <a:p>
            <a:pPr lvl="1"/>
            <a:r>
              <a:rPr lang="en-US" dirty="0"/>
              <a:t>To change the value of a specific item, refer to the index number:</a:t>
            </a:r>
          </a:p>
        </p:txBody>
      </p:sp>
      <p:pic>
        <p:nvPicPr>
          <p:cNvPr id="4" name="Picture 3"/>
          <p:cNvPicPr>
            <a:picLocks noChangeAspect="1"/>
          </p:cNvPicPr>
          <p:nvPr/>
        </p:nvPicPr>
        <p:blipFill rotWithShape="1">
          <a:blip r:embed="rId2"/>
          <a:srcRect l="1151" r="60292" b="4560"/>
          <a:stretch/>
        </p:blipFill>
        <p:spPr>
          <a:xfrm>
            <a:off x="2063931" y="3033712"/>
            <a:ext cx="7001692" cy="1643988"/>
          </a:xfrm>
          <a:prstGeom prst="rect">
            <a:avLst/>
          </a:prstGeom>
        </p:spPr>
      </p:pic>
    </p:spTree>
    <p:extLst>
      <p:ext uri="{BB962C8B-B14F-4D97-AF65-F5344CB8AC3E}">
        <p14:creationId xmlns:p14="http://schemas.microsoft.com/office/powerpoint/2010/main" val="2922021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 Loop through a list</a:t>
            </a:r>
          </a:p>
          <a:p>
            <a:pPr lvl="1"/>
            <a:r>
              <a:rPr lang="en-US" dirty="0"/>
              <a:t>You can loop through the list items by using a for loop:</a:t>
            </a:r>
          </a:p>
        </p:txBody>
      </p:sp>
      <p:pic>
        <p:nvPicPr>
          <p:cNvPr id="5" name="Picture 4"/>
          <p:cNvPicPr>
            <a:picLocks noChangeAspect="1"/>
          </p:cNvPicPr>
          <p:nvPr/>
        </p:nvPicPr>
        <p:blipFill rotWithShape="1">
          <a:blip r:embed="rId2"/>
          <a:srcRect l="1464" t="2" r="60292" b="-5355"/>
          <a:stretch/>
        </p:blipFill>
        <p:spPr>
          <a:xfrm>
            <a:off x="2050869" y="3033711"/>
            <a:ext cx="7694022" cy="2010551"/>
          </a:xfrm>
          <a:prstGeom prst="rect">
            <a:avLst/>
          </a:prstGeom>
        </p:spPr>
      </p:pic>
    </p:spTree>
    <p:extLst>
      <p:ext uri="{BB962C8B-B14F-4D97-AF65-F5344CB8AC3E}">
        <p14:creationId xmlns:p14="http://schemas.microsoft.com/office/powerpoint/2010/main" val="13354951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 Check if item exists</a:t>
            </a:r>
          </a:p>
          <a:p>
            <a:pPr lvl="1"/>
            <a:r>
              <a:rPr lang="en-US" dirty="0"/>
              <a:t>To determine if a specified item is present in a list use the in keyword:</a:t>
            </a:r>
          </a:p>
        </p:txBody>
      </p:sp>
      <p:pic>
        <p:nvPicPr>
          <p:cNvPr id="5" name="Picture 4"/>
          <p:cNvPicPr>
            <a:picLocks noChangeAspect="1"/>
          </p:cNvPicPr>
          <p:nvPr/>
        </p:nvPicPr>
        <p:blipFill rotWithShape="1">
          <a:blip r:embed="rId2"/>
          <a:srcRect l="681" t="1" r="54963" b="1257"/>
          <a:stretch/>
        </p:blipFill>
        <p:spPr>
          <a:xfrm>
            <a:off x="838200" y="2824706"/>
            <a:ext cx="8521892" cy="1799545"/>
          </a:xfrm>
          <a:prstGeom prst="rect">
            <a:avLst/>
          </a:prstGeom>
        </p:spPr>
      </p:pic>
    </p:spTree>
    <p:extLst>
      <p:ext uri="{BB962C8B-B14F-4D97-AF65-F5344CB8AC3E}">
        <p14:creationId xmlns:p14="http://schemas.microsoft.com/office/powerpoint/2010/main" val="23726728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a:t>
            </a:r>
            <a:r>
              <a:rPr lang="en-US" dirty="0" smtClean="0"/>
              <a:t>Length</a:t>
            </a:r>
          </a:p>
          <a:p>
            <a:pPr lvl="1"/>
            <a:r>
              <a:rPr lang="en-US" dirty="0"/>
              <a:t>To determine how many items a list has, use the </a:t>
            </a:r>
            <a:r>
              <a:rPr lang="en-US" dirty="0" err="1"/>
              <a:t>len</a:t>
            </a:r>
            <a:r>
              <a:rPr lang="en-US" dirty="0"/>
              <a:t>() function:</a:t>
            </a:r>
          </a:p>
        </p:txBody>
      </p:sp>
      <p:pic>
        <p:nvPicPr>
          <p:cNvPr id="4" name="Picture 3"/>
          <p:cNvPicPr>
            <a:picLocks noChangeAspect="1"/>
          </p:cNvPicPr>
          <p:nvPr/>
        </p:nvPicPr>
        <p:blipFill rotWithShape="1">
          <a:blip r:embed="rId2"/>
          <a:srcRect l="1151" t="2" r="60762" b="6158"/>
          <a:stretch/>
        </p:blipFill>
        <p:spPr>
          <a:xfrm>
            <a:off x="838200" y="2785790"/>
            <a:ext cx="8041444" cy="1381261"/>
          </a:xfrm>
          <a:prstGeom prst="rect">
            <a:avLst/>
          </a:prstGeom>
        </p:spPr>
      </p:pic>
    </p:spTree>
    <p:extLst>
      <p:ext uri="{BB962C8B-B14F-4D97-AF65-F5344CB8AC3E}">
        <p14:creationId xmlns:p14="http://schemas.microsoft.com/office/powerpoint/2010/main" val="14843112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 Add item</a:t>
            </a:r>
          </a:p>
          <a:p>
            <a:pPr lvl="1"/>
            <a:r>
              <a:rPr lang="en-US" dirty="0"/>
              <a:t>To add an item to the end of the list, use the append() method:</a:t>
            </a:r>
          </a:p>
        </p:txBody>
      </p:sp>
      <p:pic>
        <p:nvPicPr>
          <p:cNvPr id="4" name="Picture 3"/>
          <p:cNvPicPr>
            <a:picLocks noChangeAspect="1"/>
          </p:cNvPicPr>
          <p:nvPr/>
        </p:nvPicPr>
        <p:blipFill rotWithShape="1">
          <a:blip r:embed="rId2"/>
          <a:srcRect l="941" t="3306" r="60135" b="1255"/>
          <a:stretch/>
        </p:blipFill>
        <p:spPr>
          <a:xfrm>
            <a:off x="2007189" y="3059837"/>
            <a:ext cx="8077337" cy="1878650"/>
          </a:xfrm>
          <a:prstGeom prst="rect">
            <a:avLst/>
          </a:prstGeom>
        </p:spPr>
      </p:pic>
    </p:spTree>
    <p:extLst>
      <p:ext uri="{BB962C8B-B14F-4D97-AF65-F5344CB8AC3E}">
        <p14:creationId xmlns:p14="http://schemas.microsoft.com/office/powerpoint/2010/main" val="6762747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 Add item</a:t>
            </a:r>
          </a:p>
          <a:p>
            <a:pPr lvl="1"/>
            <a:r>
              <a:rPr lang="en-US" dirty="0" smtClean="0"/>
              <a:t>To add an item at the specified index, use the insert() method:</a:t>
            </a:r>
            <a:endParaRPr lang="en-US" dirty="0"/>
          </a:p>
        </p:txBody>
      </p:sp>
      <p:pic>
        <p:nvPicPr>
          <p:cNvPr id="4" name="Picture 3"/>
          <p:cNvPicPr>
            <a:picLocks noChangeAspect="1"/>
          </p:cNvPicPr>
          <p:nvPr/>
        </p:nvPicPr>
        <p:blipFill rotWithShape="1">
          <a:blip r:embed="rId2"/>
          <a:srcRect l="994" t="1" r="60606" b="-16920"/>
          <a:stretch/>
        </p:blipFill>
        <p:spPr>
          <a:xfrm>
            <a:off x="2011679" y="3033713"/>
            <a:ext cx="8190412" cy="2365540"/>
          </a:xfrm>
          <a:prstGeom prst="rect">
            <a:avLst/>
          </a:prstGeom>
        </p:spPr>
      </p:pic>
    </p:spTree>
    <p:extLst>
      <p:ext uri="{BB962C8B-B14F-4D97-AF65-F5344CB8AC3E}">
        <p14:creationId xmlns:p14="http://schemas.microsoft.com/office/powerpoint/2010/main" val="881953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 Remove item</a:t>
            </a:r>
          </a:p>
          <a:p>
            <a:pPr lvl="1"/>
            <a:r>
              <a:rPr lang="en-US" dirty="0"/>
              <a:t>There are several methods to remove items from a list:</a:t>
            </a:r>
          </a:p>
        </p:txBody>
      </p:sp>
      <p:pic>
        <p:nvPicPr>
          <p:cNvPr id="4" name="Picture 3"/>
          <p:cNvPicPr>
            <a:picLocks noChangeAspect="1"/>
          </p:cNvPicPr>
          <p:nvPr/>
        </p:nvPicPr>
        <p:blipFill rotWithShape="1">
          <a:blip r:embed="rId2"/>
          <a:srcRect l="1308" r="61389" b="-396"/>
          <a:stretch/>
        </p:blipFill>
        <p:spPr>
          <a:xfrm>
            <a:off x="2037805" y="3033712"/>
            <a:ext cx="7354389" cy="1877543"/>
          </a:xfrm>
          <a:prstGeom prst="rect">
            <a:avLst/>
          </a:prstGeom>
        </p:spPr>
      </p:pic>
    </p:spTree>
    <p:extLst>
      <p:ext uri="{BB962C8B-B14F-4D97-AF65-F5344CB8AC3E}">
        <p14:creationId xmlns:p14="http://schemas.microsoft.com/office/powerpoint/2010/main" val="137416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About Python – Jobs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12" y="2136858"/>
            <a:ext cx="11663211" cy="3049096"/>
          </a:xfrm>
        </p:spPr>
      </p:pic>
    </p:spTree>
    <p:extLst>
      <p:ext uri="{BB962C8B-B14F-4D97-AF65-F5344CB8AC3E}">
        <p14:creationId xmlns:p14="http://schemas.microsoft.com/office/powerpoint/2010/main" val="1739888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 Remove item at specific index</a:t>
            </a:r>
          </a:p>
          <a:p>
            <a:pPr lvl="1"/>
            <a:r>
              <a:rPr lang="en-US" dirty="0"/>
              <a:t>To </a:t>
            </a:r>
            <a:r>
              <a:rPr lang="en-US" dirty="0" smtClean="0"/>
              <a:t>remove </a:t>
            </a:r>
            <a:r>
              <a:rPr lang="en-US" dirty="0"/>
              <a:t>an item at the specified index, use the </a:t>
            </a:r>
            <a:r>
              <a:rPr lang="en-US" dirty="0" smtClean="0"/>
              <a:t>pop() method</a:t>
            </a:r>
          </a:p>
          <a:p>
            <a:pPr lvl="1"/>
            <a:r>
              <a:rPr lang="en-US" dirty="0" smtClean="0"/>
              <a:t>The </a:t>
            </a:r>
            <a:r>
              <a:rPr lang="en-US" dirty="0"/>
              <a:t>last item if index is not specified</a:t>
            </a:r>
          </a:p>
          <a:p>
            <a:pPr lvl="1"/>
            <a:endParaRPr lang="en-US" dirty="0"/>
          </a:p>
        </p:txBody>
      </p:sp>
      <p:pic>
        <p:nvPicPr>
          <p:cNvPr id="4" name="Picture 3"/>
          <p:cNvPicPr>
            <a:picLocks noChangeAspect="1"/>
          </p:cNvPicPr>
          <p:nvPr/>
        </p:nvPicPr>
        <p:blipFill rotWithShape="1">
          <a:blip r:embed="rId2"/>
          <a:srcRect l="837" t="1" r="61233" b="-2049"/>
          <a:stretch/>
        </p:blipFill>
        <p:spPr>
          <a:xfrm>
            <a:off x="838200" y="3373346"/>
            <a:ext cx="7929154" cy="2023585"/>
          </a:xfrm>
          <a:prstGeom prst="rect">
            <a:avLst/>
          </a:prstGeom>
        </p:spPr>
      </p:pic>
    </p:spTree>
    <p:extLst>
      <p:ext uri="{BB962C8B-B14F-4D97-AF65-F5344CB8AC3E}">
        <p14:creationId xmlns:p14="http://schemas.microsoft.com/office/powerpoint/2010/main" val="38531670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 Remove item at specific index</a:t>
            </a:r>
          </a:p>
          <a:p>
            <a:pPr lvl="1"/>
            <a:r>
              <a:rPr lang="en-US" dirty="0"/>
              <a:t>The del keyword removes the specified index</a:t>
            </a:r>
          </a:p>
        </p:txBody>
      </p:sp>
      <p:pic>
        <p:nvPicPr>
          <p:cNvPr id="5" name="Picture 4"/>
          <p:cNvPicPr>
            <a:picLocks noChangeAspect="1"/>
          </p:cNvPicPr>
          <p:nvPr/>
        </p:nvPicPr>
        <p:blipFill rotWithShape="1">
          <a:blip r:embed="rId2"/>
          <a:srcRect l="1464" t="-1" r="61076" b="-2048"/>
          <a:stretch/>
        </p:blipFill>
        <p:spPr>
          <a:xfrm>
            <a:off x="2050868" y="3033712"/>
            <a:ext cx="7889965" cy="2038862"/>
          </a:xfrm>
          <a:prstGeom prst="rect">
            <a:avLst/>
          </a:prstGeom>
        </p:spPr>
      </p:pic>
    </p:spTree>
    <p:extLst>
      <p:ext uri="{BB962C8B-B14F-4D97-AF65-F5344CB8AC3E}">
        <p14:creationId xmlns:p14="http://schemas.microsoft.com/office/powerpoint/2010/main" val="33726015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 Remove item at specific index</a:t>
            </a:r>
          </a:p>
          <a:p>
            <a:pPr lvl="1"/>
            <a:r>
              <a:rPr lang="en-US" dirty="0"/>
              <a:t>The clear() method empties the list</a:t>
            </a:r>
          </a:p>
        </p:txBody>
      </p:sp>
      <p:pic>
        <p:nvPicPr>
          <p:cNvPr id="4" name="Picture 3"/>
          <p:cNvPicPr>
            <a:picLocks noChangeAspect="1"/>
          </p:cNvPicPr>
          <p:nvPr/>
        </p:nvPicPr>
        <p:blipFill rotWithShape="1">
          <a:blip r:embed="rId2"/>
          <a:srcRect l="1151" r="60292" b="-396"/>
          <a:stretch/>
        </p:blipFill>
        <p:spPr>
          <a:xfrm>
            <a:off x="838200" y="2589576"/>
            <a:ext cx="8699863" cy="2148808"/>
          </a:xfrm>
          <a:prstGeom prst="rect">
            <a:avLst/>
          </a:prstGeom>
        </p:spPr>
      </p:pic>
    </p:spTree>
    <p:extLst>
      <p:ext uri="{BB962C8B-B14F-4D97-AF65-F5344CB8AC3E}">
        <p14:creationId xmlns:p14="http://schemas.microsoft.com/office/powerpoint/2010/main" val="15790893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smtClean="0"/>
              <a:t>List – Copy a list</a:t>
            </a:r>
          </a:p>
          <a:p>
            <a:pPr lvl="1"/>
            <a:r>
              <a:rPr lang="en-US" dirty="0"/>
              <a:t>You cannot copy a list simply by typing list2 = list1, because: list2 will only be a reference to list1, and changes made in list1 will automatically also be made in list2.</a:t>
            </a:r>
          </a:p>
          <a:p>
            <a:pPr lvl="1"/>
            <a:r>
              <a:rPr lang="en-US" dirty="0" smtClean="0"/>
              <a:t>There </a:t>
            </a:r>
            <a:r>
              <a:rPr lang="en-US" dirty="0"/>
              <a:t>are ways to make a copy, one way is to use the built-in List method copy().</a:t>
            </a:r>
          </a:p>
        </p:txBody>
      </p:sp>
      <p:pic>
        <p:nvPicPr>
          <p:cNvPr id="4" name="Picture 3"/>
          <p:cNvPicPr>
            <a:picLocks noChangeAspect="1"/>
          </p:cNvPicPr>
          <p:nvPr/>
        </p:nvPicPr>
        <p:blipFill rotWithShape="1">
          <a:blip r:embed="rId2"/>
          <a:srcRect l="838" r="61546" b="-396"/>
          <a:stretch/>
        </p:blipFill>
        <p:spPr>
          <a:xfrm>
            <a:off x="2625634" y="3765233"/>
            <a:ext cx="7955280" cy="2014024"/>
          </a:xfrm>
          <a:prstGeom prst="rect">
            <a:avLst/>
          </a:prstGeom>
        </p:spPr>
      </p:pic>
    </p:spTree>
    <p:extLst>
      <p:ext uri="{BB962C8B-B14F-4D97-AF65-F5344CB8AC3E}">
        <p14:creationId xmlns:p14="http://schemas.microsoft.com/office/powerpoint/2010/main" val="28622791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pPr lvl="1"/>
            <a:r>
              <a:rPr lang="en-US" dirty="0"/>
              <a:t>List – Copy a list</a:t>
            </a:r>
          </a:p>
          <a:p>
            <a:pPr lvl="1"/>
            <a:r>
              <a:rPr lang="en-US" dirty="0"/>
              <a:t>Another way to make a copy is to use the built-in method list().</a:t>
            </a:r>
          </a:p>
        </p:txBody>
      </p:sp>
      <p:pic>
        <p:nvPicPr>
          <p:cNvPr id="5" name="Picture 4"/>
          <p:cNvPicPr>
            <a:picLocks noChangeAspect="1"/>
          </p:cNvPicPr>
          <p:nvPr/>
        </p:nvPicPr>
        <p:blipFill rotWithShape="1">
          <a:blip r:embed="rId2"/>
          <a:srcRect l="681" t="-1" r="59352" b="-3701"/>
          <a:stretch/>
        </p:blipFill>
        <p:spPr>
          <a:xfrm>
            <a:off x="838200" y="2942272"/>
            <a:ext cx="7602583" cy="1871141"/>
          </a:xfrm>
          <a:prstGeom prst="rect">
            <a:avLst/>
          </a:prstGeom>
        </p:spPr>
      </p:pic>
    </p:spTree>
    <p:extLst>
      <p:ext uri="{BB962C8B-B14F-4D97-AF65-F5344CB8AC3E}">
        <p14:creationId xmlns:p14="http://schemas.microsoft.com/office/powerpoint/2010/main" val="2796976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 </a:t>
            </a:r>
            <a:r>
              <a:rPr lang="en-US" dirty="0" smtClean="0"/>
              <a:t>Join two lists</a:t>
            </a:r>
          </a:p>
          <a:p>
            <a:pPr lvl="1"/>
            <a:r>
              <a:rPr lang="en-US" dirty="0"/>
              <a:t>There are several ways to join, or concatenate, two or more lists in Python</a:t>
            </a:r>
            <a:r>
              <a:rPr lang="en-US" dirty="0" smtClean="0"/>
              <a:t>.</a:t>
            </a:r>
            <a:endParaRPr lang="en-US" dirty="0"/>
          </a:p>
          <a:p>
            <a:pPr lvl="1"/>
            <a:r>
              <a:rPr lang="en-US" dirty="0"/>
              <a:t>One of the easiest ways are by using the + operator.</a:t>
            </a:r>
          </a:p>
          <a:p>
            <a:endParaRPr lang="en-US" dirty="0"/>
          </a:p>
        </p:txBody>
      </p:sp>
      <p:pic>
        <p:nvPicPr>
          <p:cNvPr id="4" name="Picture 3"/>
          <p:cNvPicPr>
            <a:picLocks noChangeAspect="1"/>
          </p:cNvPicPr>
          <p:nvPr/>
        </p:nvPicPr>
        <p:blipFill rotWithShape="1">
          <a:blip r:embed="rId2"/>
          <a:srcRect l="837" r="75496"/>
          <a:stretch/>
        </p:blipFill>
        <p:spPr>
          <a:xfrm>
            <a:off x="838200" y="2986745"/>
            <a:ext cx="4872446" cy="3011667"/>
          </a:xfrm>
          <a:prstGeom prst="rect">
            <a:avLst/>
          </a:prstGeom>
        </p:spPr>
      </p:pic>
    </p:spTree>
    <p:extLst>
      <p:ext uri="{BB962C8B-B14F-4D97-AF65-F5344CB8AC3E}">
        <p14:creationId xmlns:p14="http://schemas.microsoft.com/office/powerpoint/2010/main" val="31133864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 Join two lists</a:t>
            </a:r>
          </a:p>
          <a:p>
            <a:pPr lvl="1"/>
            <a:r>
              <a:rPr lang="en-US" dirty="0"/>
              <a:t>Another way to join two lists are by appending all the items from list2 into list1, one by one:</a:t>
            </a:r>
          </a:p>
        </p:txBody>
      </p:sp>
      <p:pic>
        <p:nvPicPr>
          <p:cNvPr id="4" name="Picture 3"/>
          <p:cNvPicPr>
            <a:picLocks noChangeAspect="1"/>
          </p:cNvPicPr>
          <p:nvPr/>
        </p:nvPicPr>
        <p:blipFill rotWithShape="1">
          <a:blip r:embed="rId2"/>
          <a:srcRect l="1151" r="73145"/>
          <a:stretch/>
        </p:blipFill>
        <p:spPr>
          <a:xfrm>
            <a:off x="3997234" y="2670402"/>
            <a:ext cx="4389120" cy="3376031"/>
          </a:xfrm>
          <a:prstGeom prst="rect">
            <a:avLst/>
          </a:prstGeom>
        </p:spPr>
      </p:pic>
    </p:spTree>
    <p:extLst>
      <p:ext uri="{BB962C8B-B14F-4D97-AF65-F5344CB8AC3E}">
        <p14:creationId xmlns:p14="http://schemas.microsoft.com/office/powerpoint/2010/main" val="3615019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 Join two </a:t>
            </a:r>
            <a:r>
              <a:rPr lang="en-US" dirty="0" smtClean="0"/>
              <a:t>lists</a:t>
            </a:r>
          </a:p>
          <a:p>
            <a:pPr lvl="1"/>
            <a:r>
              <a:rPr lang="en-US" dirty="0"/>
              <a:t>Or you can use the extend() method, which purpose is to add elements from one list to another list:</a:t>
            </a:r>
          </a:p>
          <a:p>
            <a:endParaRPr lang="en-US" dirty="0"/>
          </a:p>
        </p:txBody>
      </p:sp>
      <p:pic>
        <p:nvPicPr>
          <p:cNvPr id="4" name="Picture 3"/>
          <p:cNvPicPr>
            <a:picLocks noChangeAspect="1"/>
          </p:cNvPicPr>
          <p:nvPr/>
        </p:nvPicPr>
        <p:blipFill rotWithShape="1">
          <a:blip r:embed="rId2"/>
          <a:srcRect l="837" r="72988" b="-1964"/>
          <a:stretch/>
        </p:blipFill>
        <p:spPr>
          <a:xfrm>
            <a:off x="4519749" y="2701835"/>
            <a:ext cx="5381897" cy="3066928"/>
          </a:xfrm>
          <a:prstGeom prst="rect">
            <a:avLst/>
          </a:prstGeom>
        </p:spPr>
      </p:pic>
    </p:spTree>
    <p:extLst>
      <p:ext uri="{BB962C8B-B14F-4D97-AF65-F5344CB8AC3E}">
        <p14:creationId xmlns:p14="http://schemas.microsoft.com/office/powerpoint/2010/main" val="34360923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r>
              <a:rPr lang="en-US" dirty="0"/>
              <a:t>List – </a:t>
            </a:r>
            <a:r>
              <a:rPr lang="en-US" dirty="0" smtClean="0"/>
              <a:t>The list() constructor</a:t>
            </a:r>
          </a:p>
          <a:p>
            <a:pPr lvl="1"/>
            <a:r>
              <a:rPr lang="en-US" dirty="0"/>
              <a:t>It is also possible to use the list() constructor to make a new list.</a:t>
            </a:r>
          </a:p>
          <a:p>
            <a:endParaRPr lang="en-US" dirty="0"/>
          </a:p>
        </p:txBody>
      </p:sp>
      <p:pic>
        <p:nvPicPr>
          <p:cNvPr id="4" name="Picture 3"/>
          <p:cNvPicPr>
            <a:picLocks noChangeAspect="1"/>
          </p:cNvPicPr>
          <p:nvPr/>
        </p:nvPicPr>
        <p:blipFill rotWithShape="1">
          <a:blip r:embed="rId2"/>
          <a:srcRect l="837" r="25184" b="-586"/>
          <a:stretch/>
        </p:blipFill>
        <p:spPr>
          <a:xfrm>
            <a:off x="838200" y="2877230"/>
            <a:ext cx="10300042" cy="976313"/>
          </a:xfrm>
          <a:prstGeom prst="rect">
            <a:avLst/>
          </a:prstGeom>
        </p:spPr>
      </p:pic>
    </p:spTree>
    <p:extLst>
      <p:ext uri="{BB962C8B-B14F-4D97-AF65-F5344CB8AC3E}">
        <p14:creationId xmlns:p14="http://schemas.microsoft.com/office/powerpoint/2010/main" val="751247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Lists, Tuples and Dictionaries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36914" y="1739106"/>
            <a:ext cx="8956901" cy="4862318"/>
          </a:xfrm>
          <a:prstGeom prst="rect">
            <a:avLst/>
          </a:prstGeom>
        </p:spPr>
      </p:pic>
    </p:spTree>
    <p:extLst>
      <p:ext uri="{BB962C8B-B14F-4D97-AF65-F5344CB8AC3E}">
        <p14:creationId xmlns:p14="http://schemas.microsoft.com/office/powerpoint/2010/main" val="975319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3414</TotalTime>
  <Words>7022</Words>
  <Application>Microsoft Office PowerPoint</Application>
  <PresentationFormat>Widescreen</PresentationFormat>
  <Paragraphs>755</Paragraphs>
  <Slides>170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170</vt:i4>
      </vt:variant>
    </vt:vector>
  </HeadingPairs>
  <TitlesOfParts>
    <vt:vector size="174" baseType="lpstr">
      <vt:lpstr>Arial</vt:lpstr>
      <vt:lpstr>Calibri</vt:lpstr>
      <vt:lpstr>Calibri Light</vt:lpstr>
      <vt:lpstr>Office Theme</vt:lpstr>
      <vt:lpstr>Unit 2 – Introduction to python programming language</vt:lpstr>
      <vt:lpstr>Contents</vt:lpstr>
      <vt:lpstr>About Python</vt:lpstr>
      <vt:lpstr>About Python – story behind name</vt:lpstr>
      <vt:lpstr>About Python – Features of Python</vt:lpstr>
      <vt:lpstr>About Python - Python 3 versus 2</vt:lpstr>
      <vt:lpstr>About Python – What programmers say</vt:lpstr>
      <vt:lpstr>About Python – Trends</vt:lpstr>
      <vt:lpstr>About Python – Jobs</vt:lpstr>
      <vt:lpstr>About Python - Python Adaptors </vt:lpstr>
      <vt:lpstr>Contents</vt:lpstr>
      <vt:lpstr>Downloading and setting up python</vt:lpstr>
      <vt:lpstr>Contents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Variables and Numbers</vt:lpstr>
      <vt:lpstr>Contents</vt:lpstr>
      <vt:lpstr>Data types</vt:lpstr>
      <vt:lpstr>Data types</vt:lpstr>
      <vt:lpstr>Data types</vt:lpstr>
      <vt:lpstr>Data types</vt:lpstr>
      <vt:lpstr>Data types</vt:lpstr>
      <vt:lpstr>Data types</vt:lpstr>
      <vt:lpstr>Data types</vt:lpstr>
      <vt:lpstr>Contents</vt:lpstr>
      <vt:lpstr>User Input</vt:lpstr>
      <vt:lpstr>Contents</vt:lpstr>
      <vt:lpstr>Operators and Expressions</vt:lpstr>
      <vt:lpstr>Operators and Expressions</vt:lpstr>
      <vt:lpstr>Operators and Expressions</vt:lpstr>
      <vt:lpstr>Operators and Expressions</vt:lpstr>
      <vt:lpstr>Operators and Expressions</vt:lpstr>
      <vt:lpstr>Contents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Contents</vt:lpstr>
      <vt:lpstr>Looping Structures</vt:lpstr>
      <vt:lpstr>Looping Structures</vt:lpstr>
      <vt:lpstr>PowerPoint Presentation</vt:lpstr>
      <vt:lpstr>Looping Structures</vt:lpstr>
      <vt:lpstr>Looping Structures</vt:lpstr>
      <vt:lpstr>Looping Structures</vt:lpstr>
      <vt:lpstr>Looping Structures</vt:lpstr>
      <vt:lpstr>Looping Structures</vt:lpstr>
      <vt:lpstr>PowerPoint Presentation</vt:lpstr>
      <vt:lpstr>Looping Structures</vt:lpstr>
      <vt:lpstr>Looping Structures</vt:lpstr>
      <vt:lpstr>Looping Structures</vt:lpstr>
      <vt:lpstr>Contents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Lists, Tuples and Dictionaries</vt:lpstr>
      <vt:lpstr>Contents</vt:lpstr>
      <vt:lpstr>Type Conversions</vt:lpstr>
      <vt:lpstr>Type Conversions</vt:lpstr>
      <vt:lpstr>Type Conversions</vt:lpstr>
      <vt:lpstr>Contents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Function declaration, calling functions and passing values, Function Returning values and Exiting from functions</vt:lpstr>
      <vt:lpstr>Contents</vt:lpstr>
      <vt:lpstr> Reading/Writing to File.</vt:lpstr>
      <vt:lpstr> Reading/Writing to File.</vt:lpstr>
      <vt:lpstr> Reading/Writing to File.</vt:lpstr>
      <vt:lpstr> Reading/Writing to File.</vt:lpstr>
      <vt:lpstr> Reading/Writing to File.</vt:lpstr>
      <vt:lpstr> Reading/Writing to File.</vt:lpstr>
      <vt:lpstr> Reading/Writing to File.</vt:lpstr>
      <vt:lpstr> Reading/Writing to File.</vt:lpstr>
      <vt:lpstr> Reading/Writing to File.</vt:lpstr>
      <vt:lpstr> Reading/Writing to File.</vt:lpstr>
      <vt:lpstr> Reading/Writing to File.</vt:lpstr>
      <vt:lpstr> Reading/Writing to File.</vt:lpstr>
      <vt:lpstr> Reading/Writing to File.</vt:lpstr>
      <vt:lpstr> Reading/Writing to File.</vt:lpstr>
      <vt:lpstr> Reading/Writing to File.</vt:lpstr>
      <vt:lpstr> Reading/Writing to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 Introduction to python programming language</dc:title>
  <dc:creator>f1cmpica-1</dc:creator>
  <cp:lastModifiedBy>7student221</cp:lastModifiedBy>
  <cp:revision>179</cp:revision>
  <dcterms:created xsi:type="dcterms:W3CDTF">2019-11-30T08:00:10Z</dcterms:created>
  <dcterms:modified xsi:type="dcterms:W3CDTF">2019-12-17T04:28:13Z</dcterms:modified>
</cp:coreProperties>
</file>