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8" r:id="rId9"/>
    <p:sldId id="262" r:id="rId10"/>
    <p:sldId id="264" r:id="rId11"/>
    <p:sldId id="265" r:id="rId12"/>
    <p:sldId id="266" r:id="rId13"/>
    <p:sldId id="267" r:id="rId14"/>
    <p:sldId id="271" r:id="rId15"/>
    <p:sldId id="269" r:id="rId16"/>
    <p:sldId id="272" r:id="rId17"/>
    <p:sldId id="270" r:id="rId18"/>
    <p:sldId id="273" r:id="rId19"/>
    <p:sldId id="274" r:id="rId20"/>
    <p:sldId id="275" r:id="rId21"/>
    <p:sldId id="276" r:id="rId22"/>
    <p:sldId id="278" r:id="rId23"/>
    <p:sldId id="277"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6" r:id="rId68"/>
    <p:sldId id="322" r:id="rId69"/>
    <p:sldId id="323" r:id="rId70"/>
    <p:sldId id="324" r:id="rId71"/>
    <p:sldId id="325" r:id="rId72"/>
    <p:sldId id="327"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73DB98-5B66-480C-BA18-F321DB22E296}" type="datetimeFigureOut">
              <a:rPr lang="en-US" smtClean="0"/>
              <a:t>04-Feb-20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B8CA3-029A-464D-AF45-E0B8999402F5}" type="slidenum">
              <a:rPr lang="en-US" smtClean="0"/>
              <a:t>‹#›</a:t>
            </a:fld>
            <a:endParaRPr lang="en-US"/>
          </a:p>
        </p:txBody>
      </p:sp>
    </p:spTree>
    <p:extLst>
      <p:ext uri="{BB962C8B-B14F-4D97-AF65-F5344CB8AC3E}">
        <p14:creationId xmlns:p14="http://schemas.microsoft.com/office/powerpoint/2010/main" val="3783213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73DB98-5B66-480C-BA18-F321DB22E296}" type="datetimeFigureOut">
              <a:rPr lang="en-US" smtClean="0"/>
              <a:t>04-Feb-20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B8CA3-029A-464D-AF45-E0B8999402F5}" type="slidenum">
              <a:rPr lang="en-US" smtClean="0"/>
              <a:t>‹#›</a:t>
            </a:fld>
            <a:endParaRPr lang="en-US"/>
          </a:p>
        </p:txBody>
      </p:sp>
    </p:spTree>
    <p:extLst>
      <p:ext uri="{BB962C8B-B14F-4D97-AF65-F5344CB8AC3E}">
        <p14:creationId xmlns:p14="http://schemas.microsoft.com/office/powerpoint/2010/main" val="1545487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73DB98-5B66-480C-BA18-F321DB22E296}" type="datetimeFigureOut">
              <a:rPr lang="en-US" smtClean="0"/>
              <a:t>04-Feb-20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B8CA3-029A-464D-AF45-E0B8999402F5}" type="slidenum">
              <a:rPr lang="en-US" smtClean="0"/>
              <a:t>‹#›</a:t>
            </a:fld>
            <a:endParaRPr lang="en-US"/>
          </a:p>
        </p:txBody>
      </p:sp>
    </p:spTree>
    <p:extLst>
      <p:ext uri="{BB962C8B-B14F-4D97-AF65-F5344CB8AC3E}">
        <p14:creationId xmlns:p14="http://schemas.microsoft.com/office/powerpoint/2010/main" val="143673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73DB98-5B66-480C-BA18-F321DB22E296}" type="datetimeFigureOut">
              <a:rPr lang="en-US" smtClean="0"/>
              <a:t>04-Feb-20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B8CA3-029A-464D-AF45-E0B8999402F5}" type="slidenum">
              <a:rPr lang="en-US" smtClean="0"/>
              <a:t>‹#›</a:t>
            </a:fld>
            <a:endParaRPr lang="en-US"/>
          </a:p>
        </p:txBody>
      </p:sp>
    </p:spTree>
    <p:extLst>
      <p:ext uri="{BB962C8B-B14F-4D97-AF65-F5344CB8AC3E}">
        <p14:creationId xmlns:p14="http://schemas.microsoft.com/office/powerpoint/2010/main" val="54526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73DB98-5B66-480C-BA18-F321DB22E296}" type="datetimeFigureOut">
              <a:rPr lang="en-US" smtClean="0"/>
              <a:t>04-Feb-20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9B8CA3-029A-464D-AF45-E0B8999402F5}" type="slidenum">
              <a:rPr lang="en-US" smtClean="0"/>
              <a:t>‹#›</a:t>
            </a:fld>
            <a:endParaRPr lang="en-US"/>
          </a:p>
        </p:txBody>
      </p:sp>
    </p:spTree>
    <p:extLst>
      <p:ext uri="{BB962C8B-B14F-4D97-AF65-F5344CB8AC3E}">
        <p14:creationId xmlns:p14="http://schemas.microsoft.com/office/powerpoint/2010/main" val="521036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73DB98-5B66-480C-BA18-F321DB22E296}" type="datetimeFigureOut">
              <a:rPr lang="en-US" smtClean="0"/>
              <a:t>04-Feb-20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9B8CA3-029A-464D-AF45-E0B8999402F5}" type="slidenum">
              <a:rPr lang="en-US" smtClean="0"/>
              <a:t>‹#›</a:t>
            </a:fld>
            <a:endParaRPr lang="en-US"/>
          </a:p>
        </p:txBody>
      </p:sp>
    </p:spTree>
    <p:extLst>
      <p:ext uri="{BB962C8B-B14F-4D97-AF65-F5344CB8AC3E}">
        <p14:creationId xmlns:p14="http://schemas.microsoft.com/office/powerpoint/2010/main" val="337190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73DB98-5B66-480C-BA18-F321DB22E296}" type="datetimeFigureOut">
              <a:rPr lang="en-US" smtClean="0"/>
              <a:t>04-Feb-20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9B8CA3-029A-464D-AF45-E0B8999402F5}" type="slidenum">
              <a:rPr lang="en-US" smtClean="0"/>
              <a:t>‹#›</a:t>
            </a:fld>
            <a:endParaRPr lang="en-US"/>
          </a:p>
        </p:txBody>
      </p:sp>
    </p:spTree>
    <p:extLst>
      <p:ext uri="{BB962C8B-B14F-4D97-AF65-F5344CB8AC3E}">
        <p14:creationId xmlns:p14="http://schemas.microsoft.com/office/powerpoint/2010/main" val="2341041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73DB98-5B66-480C-BA18-F321DB22E296}" type="datetimeFigureOut">
              <a:rPr lang="en-US" smtClean="0"/>
              <a:t>04-Feb-20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9B8CA3-029A-464D-AF45-E0B8999402F5}" type="slidenum">
              <a:rPr lang="en-US" smtClean="0"/>
              <a:t>‹#›</a:t>
            </a:fld>
            <a:endParaRPr lang="en-US"/>
          </a:p>
        </p:txBody>
      </p:sp>
    </p:spTree>
    <p:extLst>
      <p:ext uri="{BB962C8B-B14F-4D97-AF65-F5344CB8AC3E}">
        <p14:creationId xmlns:p14="http://schemas.microsoft.com/office/powerpoint/2010/main" val="1445119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73DB98-5B66-480C-BA18-F321DB22E296}" type="datetimeFigureOut">
              <a:rPr lang="en-US" smtClean="0"/>
              <a:t>04-Feb-20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9B8CA3-029A-464D-AF45-E0B8999402F5}" type="slidenum">
              <a:rPr lang="en-US" smtClean="0"/>
              <a:t>‹#›</a:t>
            </a:fld>
            <a:endParaRPr lang="en-US"/>
          </a:p>
        </p:txBody>
      </p:sp>
    </p:spTree>
    <p:extLst>
      <p:ext uri="{BB962C8B-B14F-4D97-AF65-F5344CB8AC3E}">
        <p14:creationId xmlns:p14="http://schemas.microsoft.com/office/powerpoint/2010/main" val="565426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73DB98-5B66-480C-BA18-F321DB22E296}" type="datetimeFigureOut">
              <a:rPr lang="en-US" smtClean="0"/>
              <a:t>04-Feb-20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9B8CA3-029A-464D-AF45-E0B8999402F5}" type="slidenum">
              <a:rPr lang="en-US" smtClean="0"/>
              <a:t>‹#›</a:t>
            </a:fld>
            <a:endParaRPr lang="en-US"/>
          </a:p>
        </p:txBody>
      </p:sp>
    </p:spTree>
    <p:extLst>
      <p:ext uri="{BB962C8B-B14F-4D97-AF65-F5344CB8AC3E}">
        <p14:creationId xmlns:p14="http://schemas.microsoft.com/office/powerpoint/2010/main" val="3754019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73DB98-5B66-480C-BA18-F321DB22E296}" type="datetimeFigureOut">
              <a:rPr lang="en-US" smtClean="0"/>
              <a:t>04-Feb-20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9B8CA3-029A-464D-AF45-E0B8999402F5}" type="slidenum">
              <a:rPr lang="en-US" smtClean="0"/>
              <a:t>‹#›</a:t>
            </a:fld>
            <a:endParaRPr lang="en-US"/>
          </a:p>
        </p:txBody>
      </p:sp>
    </p:spTree>
    <p:extLst>
      <p:ext uri="{BB962C8B-B14F-4D97-AF65-F5344CB8AC3E}">
        <p14:creationId xmlns:p14="http://schemas.microsoft.com/office/powerpoint/2010/main" val="1745880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73DB98-5B66-480C-BA18-F321DB22E296}" type="datetimeFigureOut">
              <a:rPr lang="en-US" smtClean="0"/>
              <a:t>04-Feb-20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9B8CA3-029A-464D-AF45-E0B8999402F5}" type="slidenum">
              <a:rPr lang="en-US" smtClean="0"/>
              <a:t>‹#›</a:t>
            </a:fld>
            <a:endParaRPr lang="en-US"/>
          </a:p>
        </p:txBody>
      </p:sp>
    </p:spTree>
    <p:extLst>
      <p:ext uri="{BB962C8B-B14F-4D97-AF65-F5344CB8AC3E}">
        <p14:creationId xmlns:p14="http://schemas.microsoft.com/office/powerpoint/2010/main" val="698379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Unit 6 – Graphical User Interface (GUI)</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995826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rPr>
              <a:t>Hello World Program</a:t>
            </a:r>
            <a:endParaRPr lang="en-US"/>
          </a:p>
        </p:txBody>
      </p:sp>
      <p:sp>
        <p:nvSpPr>
          <p:cNvPr id="3" name="Content Placeholder 2"/>
          <p:cNvSpPr>
            <a:spLocks noGrp="1"/>
          </p:cNvSpPr>
          <p:nvPr>
            <p:ph idx="1"/>
          </p:nvPr>
        </p:nvSpPr>
        <p:spPr/>
        <p:txBody>
          <a:bodyPr>
            <a:normAutofit/>
          </a:bodyPr>
          <a:lstStyle/>
          <a:p>
            <a:pPr algn="just"/>
            <a:r>
              <a:rPr lang="en-US" smtClean="0"/>
              <a:t>We start by importing the </a:t>
            </a:r>
            <a:r>
              <a:rPr lang="en-US" err="1" smtClean="0"/>
              <a:t>Tkinter</a:t>
            </a:r>
            <a:r>
              <a:rPr lang="en-US" smtClean="0"/>
              <a:t> module. </a:t>
            </a:r>
          </a:p>
          <a:p>
            <a:pPr algn="just"/>
            <a:r>
              <a:rPr lang="en-US" smtClean="0"/>
              <a:t>It contains all classes, functions and other things needed to work with the </a:t>
            </a:r>
            <a:r>
              <a:rPr lang="en-US" err="1" smtClean="0"/>
              <a:t>Tk</a:t>
            </a:r>
            <a:r>
              <a:rPr lang="en-US" smtClean="0"/>
              <a:t> toolkit. </a:t>
            </a:r>
          </a:p>
          <a:p>
            <a:pPr algn="just"/>
            <a:r>
              <a:rPr lang="en-US" smtClean="0"/>
              <a:t>In most cases, you can simply import everything from </a:t>
            </a:r>
            <a:r>
              <a:rPr lang="en-US" err="1" smtClean="0"/>
              <a:t>Tkinter</a:t>
            </a:r>
            <a:r>
              <a:rPr lang="en-US" smtClean="0"/>
              <a:t> into your module’s namespace:</a:t>
            </a:r>
          </a:p>
          <a:p>
            <a:pPr algn="just"/>
            <a:endParaRPr lang="en-US"/>
          </a:p>
          <a:p>
            <a:pPr algn="just"/>
            <a:r>
              <a:rPr lang="en-US" smtClean="0"/>
              <a:t>To </a:t>
            </a:r>
            <a:r>
              <a:rPr lang="en-US"/>
              <a:t>initialize </a:t>
            </a:r>
            <a:r>
              <a:rPr lang="en-US" err="1"/>
              <a:t>Tkinter</a:t>
            </a:r>
            <a:r>
              <a:rPr lang="en-US"/>
              <a:t>, we have to create a </a:t>
            </a:r>
            <a:r>
              <a:rPr lang="en-US" err="1"/>
              <a:t>Tk</a:t>
            </a:r>
            <a:r>
              <a:rPr lang="en-US"/>
              <a:t> </a:t>
            </a:r>
            <a:r>
              <a:rPr lang="en-US" b="1"/>
              <a:t>root</a:t>
            </a:r>
            <a:r>
              <a:rPr lang="en-US"/>
              <a:t> widget. </a:t>
            </a:r>
            <a:endParaRPr lang="en-US" smtClean="0"/>
          </a:p>
          <a:p>
            <a:pPr algn="just"/>
            <a:r>
              <a:rPr lang="en-US" smtClean="0"/>
              <a:t>This </a:t>
            </a:r>
            <a:r>
              <a:rPr lang="en-US"/>
              <a:t>is an ordinary window, with a title bar and other decoration provided by your window manager. </a:t>
            </a:r>
            <a:endParaRPr lang="en-US" smtClean="0"/>
          </a:p>
          <a:p>
            <a:pPr algn="just"/>
            <a:endParaRPr lang="en-US"/>
          </a:p>
        </p:txBody>
      </p:sp>
      <p:sp>
        <p:nvSpPr>
          <p:cNvPr id="4" name="Rectangle 1"/>
          <p:cNvSpPr>
            <a:spLocks noChangeArrowheads="1"/>
          </p:cNvSpPr>
          <p:nvPr/>
        </p:nvSpPr>
        <p:spPr bwMode="auto">
          <a:xfrm>
            <a:off x="3918857" y="3724295"/>
            <a:ext cx="4704786"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8872"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B22222"/>
                </a:solidFill>
                <a:effectLst/>
                <a:latin typeface="Courier New" panose="02070309020205020404" pitchFamily="49" charset="0"/>
                <a:cs typeface="Courier New" panose="02070309020205020404" pitchFamily="49" charset="0"/>
              </a:rPr>
              <a:t>from</a:t>
            </a:r>
            <a:r>
              <a:rPr kumimoji="0" lang="en-US" altLang="en-US" sz="28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err="1" smtClean="0">
                <a:ln>
                  <a:noFill/>
                </a:ln>
                <a:solidFill>
                  <a:srgbClr val="000000"/>
                </a:solidFill>
                <a:effectLst/>
                <a:latin typeface="Courier New" panose="02070309020205020404" pitchFamily="49" charset="0"/>
                <a:cs typeface="Courier New" panose="02070309020205020404" pitchFamily="49" charset="0"/>
              </a:rPr>
              <a:t>Tkinter</a:t>
            </a:r>
            <a:r>
              <a:rPr kumimoji="0" lang="en-US" altLang="en-US" sz="28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800" b="0" i="0" u="none" strike="noStrike" cap="none" normalizeH="0" baseline="0" smtClean="0">
                <a:ln>
                  <a:noFill/>
                </a:ln>
                <a:solidFill>
                  <a:srgbClr val="B22222"/>
                </a:solidFill>
                <a:effectLst/>
                <a:latin typeface="Courier New" panose="02070309020205020404" pitchFamily="49" charset="0"/>
                <a:cs typeface="Courier New" panose="02070309020205020404" pitchFamily="49" charset="0"/>
              </a:rPr>
              <a:t>import</a:t>
            </a:r>
            <a:r>
              <a:rPr kumimoji="0" lang="en-US" altLang="en-US" sz="28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600" b="0" i="0" u="none" strike="noStrike" cap="none" normalizeH="0" baseline="0" smtClean="0">
                <a:ln>
                  <a:noFill/>
                </a:ln>
                <a:solidFill>
                  <a:schemeClr val="tx1"/>
                </a:solidFill>
                <a:effectLst/>
              </a:rPr>
              <a:t> </a:t>
            </a:r>
            <a:endParaRPr kumimoji="0" lang="en-US" altLang="en-US" sz="5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4831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rPr>
              <a:t>Hello World Program</a:t>
            </a:r>
            <a:endParaRPr lang="en-US"/>
          </a:p>
        </p:txBody>
      </p:sp>
      <p:sp>
        <p:nvSpPr>
          <p:cNvPr id="3" name="Content Placeholder 2"/>
          <p:cNvSpPr>
            <a:spLocks noGrp="1"/>
          </p:cNvSpPr>
          <p:nvPr>
            <p:ph idx="1"/>
          </p:nvPr>
        </p:nvSpPr>
        <p:spPr/>
        <p:txBody>
          <a:bodyPr/>
          <a:lstStyle/>
          <a:p>
            <a:r>
              <a:rPr lang="en-US" smtClean="0"/>
              <a:t>You should only create one root widget for each program, and it must be created before any other widgets.</a:t>
            </a:r>
          </a:p>
          <a:p>
            <a:r>
              <a:rPr lang="en-US"/>
              <a:t>Next, we create a </a:t>
            </a:r>
            <a:r>
              <a:rPr lang="en-US" b="1"/>
              <a:t>Label</a:t>
            </a:r>
            <a:r>
              <a:rPr lang="en-US"/>
              <a:t> widget as a child to the root window</a:t>
            </a:r>
            <a:r>
              <a:rPr lang="en-US" smtClean="0"/>
              <a:t>:</a:t>
            </a:r>
          </a:p>
          <a:p>
            <a:endParaRPr lang="en-US"/>
          </a:p>
          <a:p>
            <a:endParaRPr lang="en-US" smtClean="0"/>
          </a:p>
          <a:p>
            <a:r>
              <a:rPr lang="en-US"/>
              <a:t>A </a:t>
            </a:r>
            <a:r>
              <a:rPr lang="en-US" b="1"/>
              <a:t>Label</a:t>
            </a:r>
            <a:r>
              <a:rPr lang="en-US"/>
              <a:t> widget can display either text or an icon or other image. </a:t>
            </a:r>
            <a:endParaRPr lang="en-US" smtClean="0"/>
          </a:p>
          <a:p>
            <a:r>
              <a:rPr lang="en-US" smtClean="0"/>
              <a:t>In </a:t>
            </a:r>
            <a:r>
              <a:rPr lang="en-US"/>
              <a:t>this case, we use the </a:t>
            </a:r>
            <a:r>
              <a:rPr lang="en-US" b="1"/>
              <a:t>text</a:t>
            </a:r>
            <a:r>
              <a:rPr lang="en-US"/>
              <a:t> option to specify which text to display.</a:t>
            </a:r>
            <a:endParaRPr lang="en-US" smtClean="0"/>
          </a:p>
          <a:p>
            <a:endParaRPr lang="en-US"/>
          </a:p>
        </p:txBody>
      </p:sp>
      <p:sp>
        <p:nvSpPr>
          <p:cNvPr id="4" name="Rectangle 1"/>
          <p:cNvSpPr>
            <a:spLocks noChangeArrowheads="1"/>
          </p:cNvSpPr>
          <p:nvPr/>
        </p:nvSpPr>
        <p:spPr bwMode="auto">
          <a:xfrm>
            <a:off x="6753497" y="2233844"/>
            <a:ext cx="1864265"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8872"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root = </a:t>
            </a:r>
            <a:r>
              <a:rPr kumimoji="0" lang="en-US" altLang="en-US" sz="2000" b="0" i="0" u="none" strike="noStrike" cap="none" normalizeH="0" baseline="0" err="1" smtClean="0">
                <a:ln>
                  <a:noFill/>
                </a:ln>
                <a:solidFill>
                  <a:srgbClr val="000000"/>
                </a:solidFill>
                <a:effectLst/>
                <a:latin typeface="Courier New" panose="02070309020205020404" pitchFamily="49" charset="0"/>
                <a:cs typeface="Courier New" panose="02070309020205020404" pitchFamily="49" charset="0"/>
              </a:rPr>
              <a:t>Tk</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smtClean="0">
                <a:ln>
                  <a:noFill/>
                </a:ln>
                <a:solidFill>
                  <a:schemeClr val="tx1"/>
                </a:solidFill>
                <a:effectLst/>
              </a:rPr>
              <a:t> </a:t>
            </a:r>
            <a:endParaRPr kumimoji="0" lang="en-US" altLang="en-US" sz="44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2142308" y="3262630"/>
            <a:ext cx="5937495"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8872"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w = Label(root, text=</a:t>
            </a:r>
            <a:r>
              <a:rPr kumimoji="0" lang="en-US" altLang="en-US" sz="2000" b="0"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"Hello, world!"</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err="1" smtClean="0">
                <a:ln>
                  <a:noFill/>
                </a:ln>
                <a:solidFill>
                  <a:srgbClr val="000000"/>
                </a:solidFill>
                <a:effectLst/>
                <a:latin typeface="Courier New" panose="02070309020205020404" pitchFamily="49" charset="0"/>
                <a:cs typeface="Courier New" panose="02070309020205020404" pitchFamily="49" charset="0"/>
              </a:rPr>
              <a:t>w.pack</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smtClean="0">
                <a:ln>
                  <a:noFill/>
                </a:ln>
                <a:solidFill>
                  <a:schemeClr val="tx1"/>
                </a:solidFill>
                <a:effectLst/>
              </a:rPr>
              <a:t> </a:t>
            </a:r>
            <a:endParaRPr kumimoji="0" lang="en-US" altLang="en-US" sz="4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4836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rPr>
              <a:t>Hello World Program</a:t>
            </a:r>
            <a:endParaRPr lang="en-US"/>
          </a:p>
        </p:txBody>
      </p:sp>
      <p:sp>
        <p:nvSpPr>
          <p:cNvPr id="3" name="Content Placeholder 2"/>
          <p:cNvSpPr>
            <a:spLocks noGrp="1"/>
          </p:cNvSpPr>
          <p:nvPr>
            <p:ph idx="1"/>
          </p:nvPr>
        </p:nvSpPr>
        <p:spPr/>
        <p:txBody>
          <a:bodyPr>
            <a:normAutofit lnSpcReduction="10000"/>
          </a:bodyPr>
          <a:lstStyle/>
          <a:p>
            <a:pPr algn="just"/>
            <a:r>
              <a:rPr lang="en-US"/>
              <a:t>Next, we call the </a:t>
            </a:r>
            <a:r>
              <a:rPr lang="en-US" b="1"/>
              <a:t>pack</a:t>
            </a:r>
            <a:r>
              <a:rPr lang="en-US"/>
              <a:t> method on this widget. </a:t>
            </a:r>
            <a:endParaRPr lang="en-US" smtClean="0"/>
          </a:p>
          <a:p>
            <a:pPr algn="just"/>
            <a:r>
              <a:rPr lang="en-US" smtClean="0"/>
              <a:t>This </a:t>
            </a:r>
            <a:r>
              <a:rPr lang="en-US"/>
              <a:t>tells it to size itself to fit the given text, and make itself visible</a:t>
            </a:r>
            <a:r>
              <a:rPr lang="en-US" smtClean="0"/>
              <a:t>.</a:t>
            </a:r>
          </a:p>
          <a:p>
            <a:pPr algn="just"/>
            <a:r>
              <a:rPr lang="en-US" smtClean="0"/>
              <a:t> </a:t>
            </a:r>
            <a:r>
              <a:rPr lang="en-US"/>
              <a:t>However, the window won’t appear until we’ve entered the </a:t>
            </a:r>
            <a:r>
              <a:rPr lang="en-US" err="1"/>
              <a:t>Tkinter</a:t>
            </a:r>
            <a:r>
              <a:rPr lang="en-US"/>
              <a:t> event </a:t>
            </a:r>
            <a:r>
              <a:rPr lang="en-US" smtClean="0"/>
              <a:t>loop:</a:t>
            </a:r>
          </a:p>
          <a:p>
            <a:pPr algn="just"/>
            <a:endParaRPr lang="en-US"/>
          </a:p>
          <a:p>
            <a:pPr algn="just"/>
            <a:r>
              <a:rPr lang="en-US" smtClean="0"/>
              <a:t>The program will stay in the event loop until we close the window.</a:t>
            </a:r>
          </a:p>
          <a:p>
            <a:pPr algn="just"/>
            <a:r>
              <a:rPr lang="en-US" smtClean="0"/>
              <a:t>The event loop doesn’t only handle events from the user (such as mouse clicks and key presses) or the windowing system (such as redraw events and window configuration messages), it also handle operations queued by </a:t>
            </a:r>
            <a:r>
              <a:rPr lang="en-US" err="1" smtClean="0"/>
              <a:t>Tkinter</a:t>
            </a:r>
            <a:r>
              <a:rPr lang="en-US" smtClean="0"/>
              <a:t> itself.</a:t>
            </a:r>
            <a:endParaRPr lang="en-US"/>
          </a:p>
        </p:txBody>
      </p:sp>
      <p:sp>
        <p:nvSpPr>
          <p:cNvPr id="4" name="Rectangle 1"/>
          <p:cNvSpPr>
            <a:spLocks noChangeArrowheads="1"/>
          </p:cNvSpPr>
          <p:nvPr/>
        </p:nvSpPr>
        <p:spPr bwMode="auto">
          <a:xfrm>
            <a:off x="3435531" y="3309649"/>
            <a:ext cx="2226543"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8872"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err="1" smtClean="0">
                <a:ln>
                  <a:noFill/>
                </a:ln>
                <a:solidFill>
                  <a:srgbClr val="000000"/>
                </a:solidFill>
                <a:effectLst/>
                <a:latin typeface="Courier New" panose="02070309020205020404" pitchFamily="49" charset="0"/>
                <a:cs typeface="Courier New" panose="02070309020205020404" pitchFamily="49" charset="0"/>
              </a:rPr>
              <a:t>root.mainloop</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smtClean="0">
                <a:ln>
                  <a:noFill/>
                </a:ln>
                <a:solidFill>
                  <a:schemeClr val="tx1"/>
                </a:solidFill>
                <a:effectLst/>
              </a:rPr>
              <a:t> </a:t>
            </a:r>
            <a:endParaRPr kumimoji="0" lang="en-US" altLang="en-US" sz="4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693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rPr>
              <a:t>Hello World Program</a:t>
            </a:r>
            <a:endParaRPr lang="en-US"/>
          </a:p>
        </p:txBody>
      </p:sp>
      <p:sp>
        <p:nvSpPr>
          <p:cNvPr id="3" name="Content Placeholder 2"/>
          <p:cNvSpPr>
            <a:spLocks noGrp="1"/>
          </p:cNvSpPr>
          <p:nvPr>
            <p:ph idx="1"/>
          </p:nvPr>
        </p:nvSpPr>
        <p:spPr/>
        <p:txBody>
          <a:bodyPr/>
          <a:lstStyle/>
          <a:p>
            <a:pPr algn="just"/>
            <a:r>
              <a:rPr lang="en-US"/>
              <a:t>Among these operations are geometry management </a:t>
            </a:r>
            <a:r>
              <a:rPr lang="en-US" smtClean="0"/>
              <a:t>and </a:t>
            </a:r>
            <a:r>
              <a:rPr lang="en-US"/>
              <a:t>display updates. </a:t>
            </a:r>
            <a:endParaRPr lang="en-US" smtClean="0"/>
          </a:p>
          <a:p>
            <a:pPr algn="just"/>
            <a:r>
              <a:rPr lang="en-US" smtClean="0"/>
              <a:t>This </a:t>
            </a:r>
            <a:r>
              <a:rPr lang="en-US"/>
              <a:t>also means that the application window will not appear before you enter the main loop.</a:t>
            </a:r>
          </a:p>
        </p:txBody>
      </p:sp>
    </p:spTree>
    <p:extLst>
      <p:ext uri="{BB962C8B-B14F-4D97-AF65-F5344CB8AC3E}">
        <p14:creationId xmlns:p14="http://schemas.microsoft.com/office/powerpoint/2010/main" val="4099125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rPr>
              <a:t>Contents</a:t>
            </a:r>
            <a:endParaRPr lang="en-US">
              <a:solidFill>
                <a:srgbClr val="FF0000"/>
              </a:solidFill>
            </a:endParaRPr>
          </a:p>
        </p:txBody>
      </p:sp>
      <p:sp>
        <p:nvSpPr>
          <p:cNvPr id="3" name="Content Placeholder 2"/>
          <p:cNvSpPr>
            <a:spLocks noGrp="1"/>
          </p:cNvSpPr>
          <p:nvPr>
            <p:ph idx="1"/>
          </p:nvPr>
        </p:nvSpPr>
        <p:spPr/>
        <p:txBody>
          <a:bodyPr/>
          <a:lstStyle/>
          <a:p>
            <a:r>
              <a:rPr lang="en-US" err="1" smtClean="0"/>
              <a:t>Tkinter</a:t>
            </a:r>
            <a:endParaRPr lang="en-US" smtClean="0"/>
          </a:p>
          <a:p>
            <a:r>
              <a:rPr lang="en-US"/>
              <a:t>Hello World Program</a:t>
            </a:r>
          </a:p>
          <a:p>
            <a:r>
              <a:rPr lang="en-US" smtClean="0">
                <a:solidFill>
                  <a:srgbClr val="FF0000"/>
                </a:solidFill>
              </a:rPr>
              <a:t>Temperature Converter</a:t>
            </a:r>
          </a:p>
          <a:p>
            <a:r>
              <a:rPr lang="en-US" smtClean="0"/>
              <a:t>Other GUI Widgets</a:t>
            </a:r>
          </a:p>
          <a:p>
            <a:r>
              <a:rPr lang="en-US" smtClean="0"/>
              <a:t>Dialogues Menus</a:t>
            </a:r>
          </a:p>
          <a:p>
            <a:r>
              <a:rPr lang="en-US" smtClean="0"/>
              <a:t>The Canvas</a:t>
            </a:r>
            <a:endParaRPr lang="en-US"/>
          </a:p>
        </p:txBody>
      </p:sp>
    </p:spTree>
    <p:extLst>
      <p:ext uri="{BB962C8B-B14F-4D97-AF65-F5344CB8AC3E}">
        <p14:creationId xmlns:p14="http://schemas.microsoft.com/office/powerpoint/2010/main" val="2641794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Temperature </a:t>
            </a:r>
            <a:r>
              <a:rPr lang="en-US" smtClean="0">
                <a:solidFill>
                  <a:srgbClr val="FF0000"/>
                </a:solidFill>
              </a:rPr>
              <a:t>Converter</a:t>
            </a:r>
            <a:endParaRPr lang="en-US">
              <a:solidFill>
                <a:srgbClr val="FF0000"/>
              </a:solidFill>
            </a:endParaRPr>
          </a:p>
        </p:txBody>
      </p:sp>
      <p:sp>
        <p:nvSpPr>
          <p:cNvPr id="3" name="Content Placeholder 2"/>
          <p:cNvSpPr>
            <a:spLocks noGrp="1"/>
          </p:cNvSpPr>
          <p:nvPr>
            <p:ph idx="1"/>
          </p:nvPr>
        </p:nvSpPr>
        <p:spPr/>
        <p:txBody>
          <a:bodyPr/>
          <a:lstStyle/>
          <a:p>
            <a:r>
              <a:rPr lang="en-US" smtClean="0"/>
              <a:t>Demo</a:t>
            </a:r>
            <a:endParaRPr lang="en-US"/>
          </a:p>
        </p:txBody>
      </p:sp>
    </p:spTree>
    <p:extLst>
      <p:ext uri="{BB962C8B-B14F-4D97-AF65-F5344CB8AC3E}">
        <p14:creationId xmlns:p14="http://schemas.microsoft.com/office/powerpoint/2010/main" val="429147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rPr>
              <a:t>Contents</a:t>
            </a:r>
            <a:endParaRPr lang="en-US">
              <a:solidFill>
                <a:srgbClr val="FF0000"/>
              </a:solidFill>
            </a:endParaRPr>
          </a:p>
        </p:txBody>
      </p:sp>
      <p:sp>
        <p:nvSpPr>
          <p:cNvPr id="3" name="Content Placeholder 2"/>
          <p:cNvSpPr>
            <a:spLocks noGrp="1"/>
          </p:cNvSpPr>
          <p:nvPr>
            <p:ph idx="1"/>
          </p:nvPr>
        </p:nvSpPr>
        <p:spPr/>
        <p:txBody>
          <a:bodyPr/>
          <a:lstStyle/>
          <a:p>
            <a:r>
              <a:rPr lang="en-US" err="1" smtClean="0"/>
              <a:t>Tkinter</a:t>
            </a:r>
            <a:endParaRPr lang="en-US" smtClean="0"/>
          </a:p>
          <a:p>
            <a:r>
              <a:rPr lang="en-US"/>
              <a:t>Hello World Program</a:t>
            </a:r>
          </a:p>
          <a:p>
            <a:r>
              <a:rPr lang="en-US"/>
              <a:t>Temperature Converter</a:t>
            </a:r>
          </a:p>
          <a:p>
            <a:r>
              <a:rPr lang="en-US" smtClean="0">
                <a:solidFill>
                  <a:srgbClr val="FF0000"/>
                </a:solidFill>
              </a:rPr>
              <a:t>Other GUI Widgets</a:t>
            </a:r>
          </a:p>
          <a:p>
            <a:r>
              <a:rPr lang="en-US" smtClean="0"/>
              <a:t>Dialogues Menus</a:t>
            </a:r>
          </a:p>
          <a:p>
            <a:r>
              <a:rPr lang="en-US" smtClean="0"/>
              <a:t>The Canvas</a:t>
            </a:r>
            <a:endParaRPr lang="en-US"/>
          </a:p>
        </p:txBody>
      </p:sp>
    </p:spTree>
    <p:extLst>
      <p:ext uri="{BB962C8B-B14F-4D97-AF65-F5344CB8AC3E}">
        <p14:creationId xmlns:p14="http://schemas.microsoft.com/office/powerpoint/2010/main" val="3349050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Other GUI </a:t>
            </a:r>
            <a:r>
              <a:rPr lang="en-US" smtClean="0">
                <a:solidFill>
                  <a:srgbClr val="FF0000"/>
                </a:solidFill>
              </a:rPr>
              <a:t>Widgets</a:t>
            </a:r>
            <a:endParaRPr lang="en-IN"/>
          </a:p>
        </p:txBody>
      </p:sp>
      <p:sp>
        <p:nvSpPr>
          <p:cNvPr id="3" name="Content Placeholder 2"/>
          <p:cNvSpPr>
            <a:spLocks noGrp="1"/>
          </p:cNvSpPr>
          <p:nvPr>
            <p:ph idx="1"/>
          </p:nvPr>
        </p:nvSpPr>
        <p:spPr/>
        <p:txBody>
          <a:bodyPr/>
          <a:lstStyle/>
          <a:p>
            <a:r>
              <a:rPr lang="en-US" err="1"/>
              <a:t>Tkinter</a:t>
            </a:r>
            <a:r>
              <a:rPr lang="en-US"/>
              <a:t> supports 15 core widgets:</a:t>
            </a:r>
            <a:endParaRPr lang="en-IN"/>
          </a:p>
        </p:txBody>
      </p:sp>
      <p:graphicFrame>
        <p:nvGraphicFramePr>
          <p:cNvPr id="4" name="Table 3"/>
          <p:cNvGraphicFramePr>
            <a:graphicFrameLocks noGrp="1"/>
          </p:cNvGraphicFramePr>
          <p:nvPr>
            <p:extLst>
              <p:ext uri="{D42A27DB-BD31-4B8C-83A1-F6EECF244321}">
                <p14:modId xmlns:p14="http://schemas.microsoft.com/office/powerpoint/2010/main" val="4088552035"/>
              </p:ext>
            </p:extLst>
          </p:nvPr>
        </p:nvGraphicFramePr>
        <p:xfrm>
          <a:off x="975934" y="2368163"/>
          <a:ext cx="10377866" cy="4414520"/>
        </p:xfrm>
        <a:graphic>
          <a:graphicData uri="http://schemas.openxmlformats.org/drawingml/2006/table">
            <a:tbl>
              <a:tblPr firstRow="1" bandRow="1">
                <a:tableStyleId>{5C22544A-7EE6-4342-B048-85BDC9FD1C3A}</a:tableStyleId>
              </a:tblPr>
              <a:tblGrid>
                <a:gridCol w="1677114">
                  <a:extLst>
                    <a:ext uri="{9D8B030D-6E8A-4147-A177-3AD203B41FA5}">
                      <a16:colId xmlns:a16="http://schemas.microsoft.com/office/drawing/2014/main" val="20000"/>
                    </a:ext>
                  </a:extLst>
                </a:gridCol>
                <a:gridCol w="8700752">
                  <a:extLst>
                    <a:ext uri="{9D8B030D-6E8A-4147-A177-3AD203B41FA5}">
                      <a16:colId xmlns:a16="http://schemas.microsoft.com/office/drawing/2014/main" val="20001"/>
                    </a:ext>
                  </a:extLst>
                </a:gridCol>
              </a:tblGrid>
              <a:tr h="370840">
                <a:tc>
                  <a:txBody>
                    <a:bodyPr/>
                    <a:lstStyle/>
                    <a:p>
                      <a:r>
                        <a:rPr lang="en-US" dirty="0" smtClean="0"/>
                        <a:t>Widget</a:t>
                      </a:r>
                      <a:r>
                        <a:rPr lang="en-US" baseline="0" dirty="0" smtClean="0"/>
                        <a:t> Name</a:t>
                      </a:r>
                      <a:endParaRPr lang="en-IN" dirty="0"/>
                    </a:p>
                  </a:txBody>
                  <a:tcPr/>
                </a:tc>
                <a:tc>
                  <a:txBody>
                    <a:bodyPr/>
                    <a:lstStyle/>
                    <a:p>
                      <a:r>
                        <a:rPr lang="en-US" smtClean="0"/>
                        <a:t>Description</a:t>
                      </a:r>
                      <a:endParaRPr lang="en-IN"/>
                    </a:p>
                  </a:txBody>
                  <a:tcPr/>
                </a:tc>
                <a:extLst>
                  <a:ext uri="{0D108BD9-81ED-4DB2-BD59-A6C34878D82A}">
                    <a16:rowId xmlns:a16="http://schemas.microsoft.com/office/drawing/2014/main" val="10000"/>
                  </a:ext>
                </a:extLst>
              </a:tr>
              <a:tr h="370840">
                <a:tc>
                  <a:txBody>
                    <a:bodyPr/>
                    <a:lstStyle/>
                    <a:p>
                      <a:r>
                        <a:rPr lang="en-IN" smtClean="0"/>
                        <a:t>Button</a:t>
                      </a:r>
                      <a:endParaRPr lang="en-IN"/>
                    </a:p>
                  </a:txBody>
                  <a:tcPr/>
                </a:tc>
                <a:tc>
                  <a:txBody>
                    <a:bodyPr/>
                    <a:lstStyle/>
                    <a:p>
                      <a:pPr algn="just"/>
                      <a:r>
                        <a:rPr lang="en-US" smtClean="0"/>
                        <a:t>A simple button, used to execute a command or other operation.</a:t>
                      </a:r>
                      <a:endParaRPr lang="en-IN"/>
                    </a:p>
                  </a:txBody>
                  <a:tcPr/>
                </a:tc>
                <a:extLst>
                  <a:ext uri="{0D108BD9-81ED-4DB2-BD59-A6C34878D82A}">
                    <a16:rowId xmlns:a16="http://schemas.microsoft.com/office/drawing/2014/main" val="10001"/>
                  </a:ext>
                </a:extLst>
              </a:tr>
              <a:tr h="370840">
                <a:tc>
                  <a:txBody>
                    <a:bodyPr/>
                    <a:lstStyle/>
                    <a:p>
                      <a:r>
                        <a:rPr lang="en-IN" smtClean="0"/>
                        <a:t>Canvas</a:t>
                      </a:r>
                      <a:endParaRPr lang="en-IN"/>
                    </a:p>
                  </a:txBody>
                  <a:tcPr/>
                </a:tc>
                <a:tc>
                  <a:txBody>
                    <a:bodyPr/>
                    <a:lstStyle/>
                    <a:p>
                      <a:pPr algn="just"/>
                      <a:r>
                        <a:rPr lang="en-US" smtClean="0"/>
                        <a:t>Structured graphics. This widget can be used to draw graphs and plots, create graphics editors, and to implement custom widgets.</a:t>
                      </a:r>
                      <a:endParaRPr lang="en-IN"/>
                    </a:p>
                  </a:txBody>
                  <a:tcPr/>
                </a:tc>
                <a:extLst>
                  <a:ext uri="{0D108BD9-81ED-4DB2-BD59-A6C34878D82A}">
                    <a16:rowId xmlns:a16="http://schemas.microsoft.com/office/drawing/2014/main" val="10002"/>
                  </a:ext>
                </a:extLst>
              </a:tr>
              <a:tr h="370840">
                <a:tc>
                  <a:txBody>
                    <a:bodyPr/>
                    <a:lstStyle/>
                    <a:p>
                      <a:r>
                        <a:rPr lang="en-IN" err="1" smtClean="0"/>
                        <a:t>Checkbutton</a:t>
                      </a:r>
                      <a:endParaRPr lang="en-IN"/>
                    </a:p>
                  </a:txBody>
                  <a:tcPr/>
                </a:tc>
                <a:tc>
                  <a:txBody>
                    <a:bodyPr/>
                    <a:lstStyle/>
                    <a:p>
                      <a:pPr algn="just"/>
                      <a:r>
                        <a:rPr lang="en-US" smtClean="0"/>
                        <a:t>Represents a variable that can have two distinct values. Clicking the button toggles between the values.</a:t>
                      </a:r>
                      <a:endParaRPr lang="en-IN"/>
                    </a:p>
                  </a:txBody>
                  <a:tcPr/>
                </a:tc>
                <a:extLst>
                  <a:ext uri="{0D108BD9-81ED-4DB2-BD59-A6C34878D82A}">
                    <a16:rowId xmlns:a16="http://schemas.microsoft.com/office/drawing/2014/main" val="10003"/>
                  </a:ext>
                </a:extLst>
              </a:tr>
              <a:tr h="370840">
                <a:tc>
                  <a:txBody>
                    <a:bodyPr/>
                    <a:lstStyle/>
                    <a:p>
                      <a:r>
                        <a:rPr lang="en-IN" smtClean="0"/>
                        <a:t>Entry</a:t>
                      </a:r>
                      <a:endParaRPr lang="en-IN"/>
                    </a:p>
                  </a:txBody>
                  <a:tcPr/>
                </a:tc>
                <a:tc>
                  <a:txBody>
                    <a:bodyPr/>
                    <a:lstStyle/>
                    <a:p>
                      <a:pPr algn="just"/>
                      <a:r>
                        <a:rPr lang="en-IN" smtClean="0"/>
                        <a:t>A text entry field.</a:t>
                      </a:r>
                      <a:endParaRPr lang="en-IN"/>
                    </a:p>
                  </a:txBody>
                  <a:tcPr/>
                </a:tc>
                <a:extLst>
                  <a:ext uri="{0D108BD9-81ED-4DB2-BD59-A6C34878D82A}">
                    <a16:rowId xmlns:a16="http://schemas.microsoft.com/office/drawing/2014/main" val="10004"/>
                  </a:ext>
                </a:extLst>
              </a:tr>
              <a:tr h="370840">
                <a:tc>
                  <a:txBody>
                    <a:bodyPr/>
                    <a:lstStyle/>
                    <a:p>
                      <a:r>
                        <a:rPr lang="en-IN" smtClean="0"/>
                        <a:t>Frame</a:t>
                      </a:r>
                      <a:endParaRPr lang="en-IN"/>
                    </a:p>
                  </a:txBody>
                  <a:tcPr/>
                </a:tc>
                <a:tc>
                  <a:txBody>
                    <a:bodyPr/>
                    <a:lstStyle/>
                    <a:p>
                      <a:pPr algn="just"/>
                      <a:r>
                        <a:rPr lang="en-US" smtClean="0"/>
                        <a:t>A container widget. The frame can have a border and a background, and is used to group other widgets when creating an application or dialog layout.</a:t>
                      </a:r>
                      <a:endParaRPr lang="en-IN"/>
                    </a:p>
                  </a:txBody>
                  <a:tcPr/>
                </a:tc>
                <a:extLst>
                  <a:ext uri="{0D108BD9-81ED-4DB2-BD59-A6C34878D82A}">
                    <a16:rowId xmlns:a16="http://schemas.microsoft.com/office/drawing/2014/main" val="10005"/>
                  </a:ext>
                </a:extLst>
              </a:tr>
              <a:tr h="370840">
                <a:tc>
                  <a:txBody>
                    <a:bodyPr/>
                    <a:lstStyle/>
                    <a:p>
                      <a:r>
                        <a:rPr lang="en-IN" smtClean="0"/>
                        <a:t>Label</a:t>
                      </a:r>
                      <a:endParaRPr lang="en-IN"/>
                    </a:p>
                  </a:txBody>
                  <a:tcPr/>
                </a:tc>
                <a:tc>
                  <a:txBody>
                    <a:bodyPr/>
                    <a:lstStyle/>
                    <a:p>
                      <a:pPr algn="just"/>
                      <a:r>
                        <a:rPr lang="en-US" smtClean="0"/>
                        <a:t>Displays a text or an image.</a:t>
                      </a:r>
                      <a:endParaRPr lang="en-IN"/>
                    </a:p>
                  </a:txBody>
                  <a:tcPr/>
                </a:tc>
                <a:extLst>
                  <a:ext uri="{0D108BD9-81ED-4DB2-BD59-A6C34878D82A}">
                    <a16:rowId xmlns:a16="http://schemas.microsoft.com/office/drawing/2014/main" val="10006"/>
                  </a:ext>
                </a:extLst>
              </a:tr>
              <a:tr h="370840">
                <a:tc>
                  <a:txBody>
                    <a:bodyPr/>
                    <a:lstStyle/>
                    <a:p>
                      <a:r>
                        <a:rPr lang="en-IN" err="1" smtClean="0"/>
                        <a:t>Listbox</a:t>
                      </a:r>
                      <a:endParaRPr lang="en-IN"/>
                    </a:p>
                  </a:txBody>
                  <a:tcPr/>
                </a:tc>
                <a:tc>
                  <a:txBody>
                    <a:bodyPr/>
                    <a:lstStyle/>
                    <a:p>
                      <a:pPr algn="just"/>
                      <a:r>
                        <a:rPr lang="en-US" smtClean="0"/>
                        <a:t>Displays a list of alternatives. The </a:t>
                      </a:r>
                      <a:r>
                        <a:rPr lang="en-US" err="1" smtClean="0"/>
                        <a:t>listbox</a:t>
                      </a:r>
                      <a:r>
                        <a:rPr lang="en-US" smtClean="0"/>
                        <a:t> can be configured to get </a:t>
                      </a:r>
                      <a:r>
                        <a:rPr lang="en-US" err="1" smtClean="0"/>
                        <a:t>radiobutton</a:t>
                      </a:r>
                      <a:r>
                        <a:rPr lang="en-US" smtClean="0"/>
                        <a:t> or checklist behavior.</a:t>
                      </a:r>
                      <a:endParaRPr lang="en-IN"/>
                    </a:p>
                  </a:txBody>
                  <a:tcPr/>
                </a:tc>
                <a:extLst>
                  <a:ext uri="{0D108BD9-81ED-4DB2-BD59-A6C34878D82A}">
                    <a16:rowId xmlns:a16="http://schemas.microsoft.com/office/drawing/2014/main" val="10007"/>
                  </a:ext>
                </a:extLst>
              </a:tr>
              <a:tr h="370840">
                <a:tc>
                  <a:txBody>
                    <a:bodyPr/>
                    <a:lstStyle/>
                    <a:p>
                      <a:r>
                        <a:rPr lang="en-IN" smtClean="0"/>
                        <a:t>Menu</a:t>
                      </a:r>
                      <a:endParaRPr lang="en-IN"/>
                    </a:p>
                  </a:txBody>
                  <a:tcPr/>
                </a:tc>
                <a:tc>
                  <a:txBody>
                    <a:bodyPr/>
                    <a:lstStyle/>
                    <a:p>
                      <a:pPr algn="just"/>
                      <a:r>
                        <a:rPr lang="en-US" dirty="0" smtClean="0"/>
                        <a:t>A menu pane. Used to implement </a:t>
                      </a:r>
                      <a:r>
                        <a:rPr lang="en-US" dirty="0" err="1" smtClean="0"/>
                        <a:t>pulldown</a:t>
                      </a:r>
                      <a:r>
                        <a:rPr lang="en-US" dirty="0" smtClean="0"/>
                        <a:t> and popup menus.</a:t>
                      </a:r>
                      <a:endParaRPr lang="en-IN"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138631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Other GUI Widgets</a:t>
            </a:r>
            <a:endParaRPr lang="en-IN"/>
          </a:p>
        </p:txBody>
      </p:sp>
      <p:sp>
        <p:nvSpPr>
          <p:cNvPr id="3" name="Content Placeholder 2"/>
          <p:cNvSpPr>
            <a:spLocks noGrp="1"/>
          </p:cNvSpPr>
          <p:nvPr>
            <p:ph idx="1"/>
          </p:nvPr>
        </p:nvSpPr>
        <p:spPr/>
        <p:txBody>
          <a:bodyPr/>
          <a:lstStyle/>
          <a:p>
            <a:endParaRPr lang="en-IN"/>
          </a:p>
        </p:txBody>
      </p:sp>
      <p:graphicFrame>
        <p:nvGraphicFramePr>
          <p:cNvPr id="4" name="Table 3"/>
          <p:cNvGraphicFramePr>
            <a:graphicFrameLocks noGrp="1"/>
          </p:cNvGraphicFramePr>
          <p:nvPr>
            <p:extLst>
              <p:ext uri="{D42A27DB-BD31-4B8C-83A1-F6EECF244321}">
                <p14:modId xmlns:p14="http://schemas.microsoft.com/office/powerpoint/2010/main" val="3578153860"/>
              </p:ext>
            </p:extLst>
          </p:nvPr>
        </p:nvGraphicFramePr>
        <p:xfrm>
          <a:off x="975934" y="1825625"/>
          <a:ext cx="10377866" cy="3677920"/>
        </p:xfrm>
        <a:graphic>
          <a:graphicData uri="http://schemas.openxmlformats.org/drawingml/2006/table">
            <a:tbl>
              <a:tblPr firstRow="1" bandRow="1">
                <a:tableStyleId>{5C22544A-7EE6-4342-B048-85BDC9FD1C3A}</a:tableStyleId>
              </a:tblPr>
              <a:tblGrid>
                <a:gridCol w="1677114">
                  <a:extLst>
                    <a:ext uri="{9D8B030D-6E8A-4147-A177-3AD203B41FA5}">
                      <a16:colId xmlns:a16="http://schemas.microsoft.com/office/drawing/2014/main" val="20000"/>
                    </a:ext>
                  </a:extLst>
                </a:gridCol>
                <a:gridCol w="8700752">
                  <a:extLst>
                    <a:ext uri="{9D8B030D-6E8A-4147-A177-3AD203B41FA5}">
                      <a16:colId xmlns:a16="http://schemas.microsoft.com/office/drawing/2014/main" val="20001"/>
                    </a:ext>
                  </a:extLst>
                </a:gridCol>
              </a:tblGrid>
              <a:tr h="370840">
                <a:tc>
                  <a:txBody>
                    <a:bodyPr/>
                    <a:lstStyle/>
                    <a:p>
                      <a:r>
                        <a:rPr lang="en-US" dirty="0" smtClean="0"/>
                        <a:t>Widget</a:t>
                      </a:r>
                      <a:r>
                        <a:rPr lang="en-US" baseline="0" dirty="0" smtClean="0"/>
                        <a:t> Name</a:t>
                      </a:r>
                      <a:endParaRPr lang="en-IN" dirty="0"/>
                    </a:p>
                  </a:txBody>
                  <a:tcPr/>
                </a:tc>
                <a:tc>
                  <a:txBody>
                    <a:bodyPr/>
                    <a:lstStyle/>
                    <a:p>
                      <a:r>
                        <a:rPr lang="en-US" smtClean="0"/>
                        <a:t>Description</a:t>
                      </a:r>
                      <a:endParaRPr lang="en-IN"/>
                    </a:p>
                  </a:txBody>
                  <a:tcPr/>
                </a:tc>
                <a:extLst>
                  <a:ext uri="{0D108BD9-81ED-4DB2-BD59-A6C34878D82A}">
                    <a16:rowId xmlns:a16="http://schemas.microsoft.com/office/drawing/2014/main" val="10000"/>
                  </a:ext>
                </a:extLst>
              </a:tr>
              <a:tr h="370840">
                <a:tc>
                  <a:txBody>
                    <a:bodyPr/>
                    <a:lstStyle/>
                    <a:p>
                      <a:r>
                        <a:rPr lang="en-IN" dirty="0" smtClean="0"/>
                        <a:t>Message</a:t>
                      </a:r>
                      <a:endParaRPr lang="en-IN" dirty="0"/>
                    </a:p>
                  </a:txBody>
                  <a:tcPr/>
                </a:tc>
                <a:tc>
                  <a:txBody>
                    <a:bodyPr/>
                    <a:lstStyle/>
                    <a:p>
                      <a:pPr algn="just"/>
                      <a:r>
                        <a:rPr lang="en-US" smtClean="0"/>
                        <a:t>Display a text. Similar to the label widget, but can automatically wrap text to a given width or aspect ratio.</a:t>
                      </a:r>
                      <a:endParaRPr lang="en-IN"/>
                    </a:p>
                  </a:txBody>
                  <a:tcPr/>
                </a:tc>
                <a:extLst>
                  <a:ext uri="{0D108BD9-81ED-4DB2-BD59-A6C34878D82A}">
                    <a16:rowId xmlns:a16="http://schemas.microsoft.com/office/drawing/2014/main" val="10001"/>
                  </a:ext>
                </a:extLst>
              </a:tr>
              <a:tr h="370840">
                <a:tc>
                  <a:txBody>
                    <a:bodyPr/>
                    <a:lstStyle/>
                    <a:p>
                      <a:r>
                        <a:rPr lang="en-IN" err="1" smtClean="0"/>
                        <a:t>Radiobutton</a:t>
                      </a:r>
                      <a:endParaRPr lang="en-IN"/>
                    </a:p>
                  </a:txBody>
                  <a:tcPr/>
                </a:tc>
                <a:tc>
                  <a:txBody>
                    <a:bodyPr/>
                    <a:lstStyle/>
                    <a:p>
                      <a:pPr algn="just"/>
                      <a:r>
                        <a:rPr lang="en-US" smtClean="0"/>
                        <a:t>Represents one value of a variable that can have one of many values. Clicking the button sets the variable to that value, and clears all other </a:t>
                      </a:r>
                      <a:r>
                        <a:rPr lang="en-US" err="1" smtClean="0"/>
                        <a:t>radiobuttons</a:t>
                      </a:r>
                      <a:r>
                        <a:rPr lang="en-US" smtClean="0"/>
                        <a:t> associated with the same variable.</a:t>
                      </a:r>
                      <a:endParaRPr lang="en-IN"/>
                    </a:p>
                  </a:txBody>
                  <a:tcPr/>
                </a:tc>
                <a:extLst>
                  <a:ext uri="{0D108BD9-81ED-4DB2-BD59-A6C34878D82A}">
                    <a16:rowId xmlns:a16="http://schemas.microsoft.com/office/drawing/2014/main" val="10002"/>
                  </a:ext>
                </a:extLst>
              </a:tr>
              <a:tr h="370840">
                <a:tc>
                  <a:txBody>
                    <a:bodyPr/>
                    <a:lstStyle/>
                    <a:p>
                      <a:r>
                        <a:rPr lang="en-IN" smtClean="0"/>
                        <a:t>Scale</a:t>
                      </a:r>
                      <a:endParaRPr lang="en-IN"/>
                    </a:p>
                  </a:txBody>
                  <a:tcPr/>
                </a:tc>
                <a:tc>
                  <a:txBody>
                    <a:bodyPr/>
                    <a:lstStyle/>
                    <a:p>
                      <a:pPr algn="just"/>
                      <a:r>
                        <a:rPr lang="en-US" smtClean="0"/>
                        <a:t>Allows you to set a numerical value by dragging a “slider”.</a:t>
                      </a:r>
                      <a:endParaRPr lang="en-IN"/>
                    </a:p>
                  </a:txBody>
                  <a:tcPr/>
                </a:tc>
                <a:extLst>
                  <a:ext uri="{0D108BD9-81ED-4DB2-BD59-A6C34878D82A}">
                    <a16:rowId xmlns:a16="http://schemas.microsoft.com/office/drawing/2014/main" val="10003"/>
                  </a:ext>
                </a:extLst>
              </a:tr>
              <a:tr h="370840">
                <a:tc>
                  <a:txBody>
                    <a:bodyPr/>
                    <a:lstStyle/>
                    <a:p>
                      <a:r>
                        <a:rPr lang="en-IN" smtClean="0"/>
                        <a:t>Scrollbar</a:t>
                      </a:r>
                      <a:endParaRPr lang="en-IN"/>
                    </a:p>
                  </a:txBody>
                  <a:tcPr/>
                </a:tc>
                <a:tc>
                  <a:txBody>
                    <a:bodyPr/>
                    <a:lstStyle/>
                    <a:p>
                      <a:pPr algn="just"/>
                      <a:r>
                        <a:rPr lang="en-US" smtClean="0"/>
                        <a:t>Standard scrollbars for use with canvas, entry, </a:t>
                      </a:r>
                      <a:r>
                        <a:rPr lang="en-US" err="1" smtClean="0"/>
                        <a:t>listbox</a:t>
                      </a:r>
                      <a:r>
                        <a:rPr lang="en-US" smtClean="0"/>
                        <a:t>, and text widgets.</a:t>
                      </a:r>
                      <a:endParaRPr lang="en-IN"/>
                    </a:p>
                  </a:txBody>
                  <a:tcPr/>
                </a:tc>
                <a:extLst>
                  <a:ext uri="{0D108BD9-81ED-4DB2-BD59-A6C34878D82A}">
                    <a16:rowId xmlns:a16="http://schemas.microsoft.com/office/drawing/2014/main" val="10004"/>
                  </a:ext>
                </a:extLst>
              </a:tr>
              <a:tr h="370840">
                <a:tc>
                  <a:txBody>
                    <a:bodyPr/>
                    <a:lstStyle/>
                    <a:p>
                      <a:r>
                        <a:rPr lang="en-IN" smtClean="0"/>
                        <a:t>Text</a:t>
                      </a:r>
                      <a:endParaRPr lang="en-IN"/>
                    </a:p>
                  </a:txBody>
                  <a:tcPr/>
                </a:tc>
                <a:tc>
                  <a:txBody>
                    <a:bodyPr/>
                    <a:lstStyle/>
                    <a:p>
                      <a:pPr algn="just"/>
                      <a:r>
                        <a:rPr lang="en-US" dirty="0" smtClean="0"/>
                        <a:t>Formatted text display. Allows you to display and edit text with various styles and attributes. Also supports embedded images and windows.</a:t>
                      </a:r>
                      <a:endParaRPr lang="en-IN" dirty="0"/>
                    </a:p>
                  </a:txBody>
                  <a:tcPr/>
                </a:tc>
                <a:extLst>
                  <a:ext uri="{0D108BD9-81ED-4DB2-BD59-A6C34878D82A}">
                    <a16:rowId xmlns:a16="http://schemas.microsoft.com/office/drawing/2014/main" val="10005"/>
                  </a:ext>
                </a:extLst>
              </a:tr>
              <a:tr h="370840">
                <a:tc>
                  <a:txBody>
                    <a:bodyPr/>
                    <a:lstStyle/>
                    <a:p>
                      <a:r>
                        <a:rPr lang="en-IN" err="1" smtClean="0"/>
                        <a:t>Toplevel</a:t>
                      </a:r>
                      <a:endParaRPr lang="en-IN"/>
                    </a:p>
                  </a:txBody>
                  <a:tcPr/>
                </a:tc>
                <a:tc>
                  <a:txBody>
                    <a:bodyPr/>
                    <a:lstStyle/>
                    <a:p>
                      <a:pPr algn="just"/>
                      <a:r>
                        <a:rPr lang="en-US" dirty="0" smtClean="0"/>
                        <a:t>A container widget displayed as a separate, top-level window.</a:t>
                      </a:r>
                      <a:endParaRPr lang="en-IN"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8873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a:t>
            </a:r>
            <a:endParaRPr lang="en-IN" dirty="0"/>
          </a:p>
        </p:txBody>
      </p:sp>
      <p:sp>
        <p:nvSpPr>
          <p:cNvPr id="3" name="Content Placeholder 2"/>
          <p:cNvSpPr>
            <a:spLocks noGrp="1"/>
          </p:cNvSpPr>
          <p:nvPr>
            <p:ph idx="1"/>
          </p:nvPr>
        </p:nvSpPr>
        <p:spPr/>
        <p:txBody>
          <a:bodyPr>
            <a:normAutofit lnSpcReduction="10000"/>
          </a:bodyPr>
          <a:lstStyle/>
          <a:p>
            <a:r>
              <a:rPr lang="en-IN" b="1" dirty="0"/>
              <a:t>Geometry </a:t>
            </a:r>
            <a:r>
              <a:rPr lang="en-IN" b="1" dirty="0" err="1" smtClean="0"/>
              <a:t>mixins</a:t>
            </a:r>
            <a:endParaRPr lang="en-IN" b="1" dirty="0" smtClean="0"/>
          </a:p>
          <a:p>
            <a:pPr lvl="1" algn="just"/>
            <a:r>
              <a:rPr lang="en-US" dirty="0"/>
              <a:t>The Grid, Pack, and Place classes are used as </a:t>
            </a:r>
            <a:r>
              <a:rPr lang="en-US" dirty="0" err="1"/>
              <a:t>mixins</a:t>
            </a:r>
            <a:r>
              <a:rPr lang="en-US" dirty="0"/>
              <a:t> by the widget classes. They provide access to the various geometry managers, also via delegation</a:t>
            </a:r>
            <a:r>
              <a:rPr lang="en-US" dirty="0" smtClean="0"/>
              <a:t>.</a:t>
            </a:r>
          </a:p>
          <a:p>
            <a:pPr lvl="1" algn="just"/>
            <a:r>
              <a:rPr lang="en-IN" dirty="0" smtClean="0"/>
              <a:t>Grid</a:t>
            </a:r>
          </a:p>
          <a:p>
            <a:pPr lvl="2" algn="just"/>
            <a:r>
              <a:rPr lang="en-US" dirty="0"/>
              <a:t>The grid geometry manager allows you to create table-like layouts, by organizing the widgets in a 2-dimensional grid. To use this geometry manager, use the </a:t>
            </a:r>
            <a:r>
              <a:rPr lang="en-US" b="1" dirty="0"/>
              <a:t>grid</a:t>
            </a:r>
            <a:r>
              <a:rPr lang="en-US" dirty="0"/>
              <a:t> method.</a:t>
            </a:r>
            <a:endParaRPr lang="en-IN" b="1" dirty="0"/>
          </a:p>
          <a:p>
            <a:pPr lvl="1" algn="just"/>
            <a:r>
              <a:rPr lang="en-US" dirty="0" smtClean="0"/>
              <a:t>Pack</a:t>
            </a:r>
          </a:p>
          <a:p>
            <a:pPr lvl="2" algn="just"/>
            <a:r>
              <a:rPr lang="en-US" dirty="0"/>
              <a:t>The pack geometry manager lets you create a layout by “packing” the widgets into a parent widget, by treating them as rectangular blocks placed in a frame. To use this geometry manager for a widget, use the </a:t>
            </a:r>
            <a:r>
              <a:rPr lang="en-US" b="1" dirty="0"/>
              <a:t>pack</a:t>
            </a:r>
            <a:r>
              <a:rPr lang="en-US" dirty="0"/>
              <a:t> method on that widget to set things up</a:t>
            </a:r>
            <a:r>
              <a:rPr lang="en-US" dirty="0" smtClean="0"/>
              <a:t>.</a:t>
            </a:r>
          </a:p>
          <a:p>
            <a:pPr lvl="1" algn="just"/>
            <a:r>
              <a:rPr lang="en-US" dirty="0" smtClean="0"/>
              <a:t>Place</a:t>
            </a:r>
          </a:p>
          <a:p>
            <a:pPr lvl="2" algn="just"/>
            <a:r>
              <a:rPr lang="en-US" dirty="0"/>
              <a:t>The place geometry manager lets you explicitly place a widget in a given position. To use this geometry manager, use the </a:t>
            </a:r>
            <a:r>
              <a:rPr lang="en-US" b="1" dirty="0"/>
              <a:t>place</a:t>
            </a:r>
            <a:r>
              <a:rPr lang="en-US" dirty="0"/>
              <a:t> method.</a:t>
            </a:r>
            <a:endParaRPr lang="en-IN" dirty="0"/>
          </a:p>
        </p:txBody>
      </p:sp>
    </p:spTree>
    <p:extLst>
      <p:ext uri="{BB962C8B-B14F-4D97-AF65-F5344CB8AC3E}">
        <p14:creationId xmlns:p14="http://schemas.microsoft.com/office/powerpoint/2010/main" val="3959973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rPr>
              <a:t>Contents</a:t>
            </a:r>
            <a:endParaRPr lang="en-US">
              <a:solidFill>
                <a:srgbClr val="FF0000"/>
              </a:solidFill>
            </a:endParaRPr>
          </a:p>
        </p:txBody>
      </p:sp>
      <p:sp>
        <p:nvSpPr>
          <p:cNvPr id="3" name="Content Placeholder 2"/>
          <p:cNvSpPr>
            <a:spLocks noGrp="1"/>
          </p:cNvSpPr>
          <p:nvPr>
            <p:ph idx="1"/>
          </p:nvPr>
        </p:nvSpPr>
        <p:spPr/>
        <p:txBody>
          <a:bodyPr/>
          <a:lstStyle/>
          <a:p>
            <a:r>
              <a:rPr lang="en-US" err="1" smtClean="0">
                <a:solidFill>
                  <a:srgbClr val="FF0000"/>
                </a:solidFill>
              </a:rPr>
              <a:t>Tkinter</a:t>
            </a:r>
            <a:endParaRPr lang="en-US" smtClean="0">
              <a:solidFill>
                <a:srgbClr val="FF0000"/>
              </a:solidFill>
            </a:endParaRPr>
          </a:p>
          <a:p>
            <a:r>
              <a:rPr lang="en-US" smtClean="0"/>
              <a:t>Hello World Program</a:t>
            </a:r>
          </a:p>
          <a:p>
            <a:r>
              <a:rPr lang="en-US" smtClean="0"/>
              <a:t>Temperature Converter</a:t>
            </a:r>
          </a:p>
          <a:p>
            <a:r>
              <a:rPr lang="en-US" smtClean="0"/>
              <a:t>Other GUI Widgets</a:t>
            </a:r>
          </a:p>
          <a:p>
            <a:r>
              <a:rPr lang="en-US" smtClean="0"/>
              <a:t>Dialogues Menus</a:t>
            </a:r>
          </a:p>
          <a:p>
            <a:r>
              <a:rPr lang="en-US" smtClean="0"/>
              <a:t>The Canvas</a:t>
            </a:r>
            <a:endParaRPr lang="en-US"/>
          </a:p>
        </p:txBody>
      </p:sp>
    </p:spTree>
    <p:extLst>
      <p:ext uri="{BB962C8B-B14F-4D97-AF65-F5344CB8AC3E}">
        <p14:creationId xmlns:p14="http://schemas.microsoft.com/office/powerpoint/2010/main" val="702796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a:t>
            </a:r>
            <a:endParaRPr lang="en-IN" dirty="0"/>
          </a:p>
        </p:txBody>
      </p:sp>
      <p:sp>
        <p:nvSpPr>
          <p:cNvPr id="3" name="Content Placeholder 2"/>
          <p:cNvSpPr>
            <a:spLocks noGrp="1"/>
          </p:cNvSpPr>
          <p:nvPr>
            <p:ph idx="1"/>
          </p:nvPr>
        </p:nvSpPr>
        <p:spPr/>
        <p:txBody>
          <a:bodyPr/>
          <a:lstStyle/>
          <a:p>
            <a:r>
              <a:rPr lang="en-US" dirty="0" smtClean="0"/>
              <a:t>Widget Styling</a:t>
            </a:r>
          </a:p>
          <a:p>
            <a:r>
              <a:rPr lang="en-US" dirty="0"/>
              <a:t>All </a:t>
            </a:r>
            <a:r>
              <a:rPr lang="en-US" dirty="0" err="1"/>
              <a:t>Tkinter</a:t>
            </a:r>
            <a:r>
              <a:rPr lang="en-US" dirty="0"/>
              <a:t> standard widgets provide a basic set of “styling” options, which allow you to modify things like colors, fonts, and other visual aspects of each widget</a:t>
            </a:r>
            <a:r>
              <a:rPr lang="en-US" dirty="0" smtClean="0"/>
              <a:t>.</a:t>
            </a:r>
          </a:p>
          <a:p>
            <a:endParaRPr lang="en-IN" dirty="0"/>
          </a:p>
        </p:txBody>
      </p:sp>
      <p:sp>
        <p:nvSpPr>
          <p:cNvPr id="4" name="TextBox 3"/>
          <p:cNvSpPr txBox="1"/>
          <p:nvPr/>
        </p:nvSpPr>
        <p:spPr>
          <a:xfrm>
            <a:off x="2150772" y="3837904"/>
            <a:ext cx="5731098" cy="369332"/>
          </a:xfrm>
          <a:prstGeom prst="rect">
            <a:avLst/>
          </a:prstGeom>
          <a:solidFill>
            <a:srgbClr val="92D050"/>
          </a:solidFill>
        </p:spPr>
        <p:txBody>
          <a:bodyPr wrap="square" rtlCol="0">
            <a:spAutoFit/>
          </a:bodyPr>
          <a:lstStyle/>
          <a:p>
            <a:r>
              <a:rPr lang="en-IN" b="1" dirty="0"/>
              <a:t>https://effbot.org/tkinterbook/tkinter-widget-styling.htm</a:t>
            </a:r>
          </a:p>
        </p:txBody>
      </p:sp>
    </p:spTree>
    <p:extLst>
      <p:ext uri="{BB962C8B-B14F-4D97-AF65-F5344CB8AC3E}">
        <p14:creationId xmlns:p14="http://schemas.microsoft.com/office/powerpoint/2010/main" val="2040237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a:t>
            </a:r>
            <a:r>
              <a:rPr lang="en-US" dirty="0" smtClean="0">
                <a:solidFill>
                  <a:srgbClr val="FF0000"/>
                </a:solidFill>
              </a:rPr>
              <a:t>Widgets – Events	</a:t>
            </a:r>
            <a:endParaRPr lang="en-IN" dirty="0"/>
          </a:p>
        </p:txBody>
      </p:sp>
      <p:sp>
        <p:nvSpPr>
          <p:cNvPr id="3" name="Content Placeholder 2"/>
          <p:cNvSpPr>
            <a:spLocks noGrp="1"/>
          </p:cNvSpPr>
          <p:nvPr>
            <p:ph idx="1"/>
          </p:nvPr>
        </p:nvSpPr>
        <p:spPr/>
        <p:txBody>
          <a:bodyPr/>
          <a:lstStyle/>
          <a:p>
            <a:pPr algn="just"/>
            <a:r>
              <a:rPr lang="en-US" dirty="0" smtClean="0"/>
              <a:t>A </a:t>
            </a:r>
            <a:r>
              <a:rPr lang="en-US" dirty="0" err="1"/>
              <a:t>Tkinter</a:t>
            </a:r>
            <a:r>
              <a:rPr lang="en-US" dirty="0"/>
              <a:t> application spends most of its time inside an event loop (entered via the </a:t>
            </a:r>
            <a:r>
              <a:rPr lang="en-US" b="1" dirty="0" err="1"/>
              <a:t>mainloop</a:t>
            </a:r>
            <a:r>
              <a:rPr lang="en-US" dirty="0"/>
              <a:t> method). </a:t>
            </a:r>
            <a:endParaRPr lang="en-US" dirty="0" smtClean="0"/>
          </a:p>
          <a:p>
            <a:pPr algn="just"/>
            <a:r>
              <a:rPr lang="en-US" dirty="0" smtClean="0"/>
              <a:t>Events </a:t>
            </a:r>
            <a:r>
              <a:rPr lang="en-US" dirty="0"/>
              <a:t>can come from various sources, including key presses and mouse operations by the user, and redraw events from the window manager (indirectly caused by the user, in many cases).</a:t>
            </a:r>
          </a:p>
          <a:p>
            <a:pPr algn="just"/>
            <a:r>
              <a:rPr lang="en-US" dirty="0" err="1"/>
              <a:t>Tkinter</a:t>
            </a:r>
            <a:r>
              <a:rPr lang="en-US" dirty="0"/>
              <a:t> provides a powerful mechanism to let you deal with events yourself. </a:t>
            </a:r>
            <a:endParaRPr lang="en-US" dirty="0" smtClean="0"/>
          </a:p>
          <a:p>
            <a:pPr algn="just"/>
            <a:r>
              <a:rPr lang="en-US" dirty="0" smtClean="0"/>
              <a:t>For </a:t>
            </a:r>
            <a:r>
              <a:rPr lang="en-US" dirty="0"/>
              <a:t>each widget, you can </a:t>
            </a:r>
            <a:r>
              <a:rPr lang="en-US" b="1" dirty="0"/>
              <a:t>bind</a:t>
            </a:r>
            <a:r>
              <a:rPr lang="en-US" dirty="0"/>
              <a:t> Python functions and methods to events.</a:t>
            </a:r>
          </a:p>
          <a:p>
            <a:pPr algn="just"/>
            <a:endParaRPr lang="en-IN" dirty="0"/>
          </a:p>
        </p:txBody>
      </p:sp>
      <p:sp>
        <p:nvSpPr>
          <p:cNvPr id="4" name="Rectangle 1"/>
          <p:cNvSpPr>
            <a:spLocks noChangeArrowheads="1"/>
          </p:cNvSpPr>
          <p:nvPr/>
        </p:nvSpPr>
        <p:spPr bwMode="auto">
          <a:xfrm>
            <a:off x="4778062" y="5562042"/>
            <a:ext cx="3116688" cy="461665"/>
          </a:xfrm>
          <a:prstGeom prst="rect">
            <a:avLst/>
          </a:prstGeom>
          <a:solidFill>
            <a:srgbClr val="92D05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smtClean="0">
                <a:ln>
                  <a:noFill/>
                </a:ln>
                <a:solidFill>
                  <a:schemeClr val="tx1"/>
                </a:solidFill>
                <a:effectLst/>
                <a:latin typeface="Arial Unicode MS" panose="020B0604020202020204" pitchFamily="34" charset="-128"/>
              </a:rPr>
              <a:t>widget.bind</a:t>
            </a:r>
            <a:r>
              <a:rPr kumimoji="0" lang="en-US" altLang="en-US" b="1" i="0" u="none" strike="noStrike" cap="none" normalizeH="0" baseline="0" dirty="0" smtClean="0">
                <a:ln>
                  <a:noFill/>
                </a:ln>
                <a:solidFill>
                  <a:schemeClr val="tx1"/>
                </a:solidFill>
                <a:effectLst/>
                <a:latin typeface="Arial Unicode MS" panose="020B0604020202020204" pitchFamily="34" charset="-128"/>
              </a:rPr>
              <a:t>(event, handler)</a:t>
            </a:r>
            <a:r>
              <a:rPr kumimoji="0" lang="en-US" altLang="en-US" sz="2400" b="1" i="0" u="none" strike="noStrike" cap="none" normalizeH="0" baseline="0" dirty="0" smtClean="0">
                <a:ln>
                  <a:noFill/>
                </a:ln>
                <a:solidFill>
                  <a:schemeClr val="tx1"/>
                </a:solidFill>
                <a:effectLst/>
              </a:rPr>
              <a:t> </a:t>
            </a:r>
            <a:endParaRPr kumimoji="0" lang="en-US" altLang="en-US" sz="400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4597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 – Events	</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a:t>Events are given as strings, using a special event syntax</a:t>
            </a:r>
            <a:r>
              <a:rPr lang="en-US" dirty="0" smtClean="0"/>
              <a:t>:</a:t>
            </a:r>
          </a:p>
          <a:p>
            <a:pPr algn="just"/>
            <a:endParaRPr lang="en-US" dirty="0"/>
          </a:p>
          <a:p>
            <a:pPr algn="just"/>
            <a:r>
              <a:rPr lang="en-US" dirty="0"/>
              <a:t>The </a:t>
            </a:r>
            <a:r>
              <a:rPr lang="en-US" i="1" dirty="0"/>
              <a:t>type</a:t>
            </a:r>
            <a:r>
              <a:rPr lang="en-US" dirty="0"/>
              <a:t> field is the most important part of an event </a:t>
            </a:r>
            <a:r>
              <a:rPr lang="en-US" dirty="0" err="1"/>
              <a:t>specifier</a:t>
            </a:r>
            <a:r>
              <a:rPr lang="en-US" dirty="0"/>
              <a:t>. It specifies the kind of event that we wish to bind, and can be user actions like </a:t>
            </a:r>
            <a:r>
              <a:rPr lang="en-US" b="1" dirty="0"/>
              <a:t>Button</a:t>
            </a:r>
            <a:r>
              <a:rPr lang="en-US" dirty="0"/>
              <a:t>, and </a:t>
            </a:r>
            <a:r>
              <a:rPr lang="en-US" b="1" dirty="0"/>
              <a:t>Key</a:t>
            </a:r>
            <a:r>
              <a:rPr lang="en-US" dirty="0"/>
              <a:t>, or window manager events like </a:t>
            </a:r>
            <a:r>
              <a:rPr lang="en-US" b="1" dirty="0"/>
              <a:t>Enter</a:t>
            </a:r>
            <a:r>
              <a:rPr lang="en-US" dirty="0"/>
              <a:t>, </a:t>
            </a:r>
            <a:r>
              <a:rPr lang="en-US" b="1" dirty="0"/>
              <a:t>Configure</a:t>
            </a:r>
            <a:r>
              <a:rPr lang="en-US" dirty="0"/>
              <a:t>, and others. </a:t>
            </a:r>
            <a:endParaRPr lang="en-US" dirty="0" smtClean="0"/>
          </a:p>
          <a:p>
            <a:pPr algn="just"/>
            <a:r>
              <a:rPr lang="en-US" dirty="0" smtClean="0"/>
              <a:t>The </a:t>
            </a:r>
            <a:r>
              <a:rPr lang="en-US" dirty="0"/>
              <a:t>modifier and detail fields are used to give additional information, and can in many cases be left out. </a:t>
            </a:r>
            <a:endParaRPr lang="en-US" dirty="0" smtClean="0"/>
          </a:p>
          <a:p>
            <a:pPr algn="just"/>
            <a:r>
              <a:rPr lang="en-US" dirty="0" smtClean="0"/>
              <a:t>There </a:t>
            </a:r>
            <a:r>
              <a:rPr lang="en-US" dirty="0"/>
              <a:t>are also various ways to simplify the event string; for example, to match a keyboard key, you can leave out the angle brackets and just use the key as is. </a:t>
            </a:r>
            <a:endParaRPr lang="en-US" dirty="0" smtClean="0"/>
          </a:p>
          <a:p>
            <a:pPr algn="just"/>
            <a:r>
              <a:rPr lang="en-US" dirty="0" smtClean="0"/>
              <a:t>Unless </a:t>
            </a:r>
            <a:r>
              <a:rPr lang="en-US" dirty="0"/>
              <a:t>it is a space or an angle bracket, of course.</a:t>
            </a:r>
            <a:endParaRPr lang="en-IN" dirty="0"/>
          </a:p>
        </p:txBody>
      </p:sp>
      <p:sp>
        <p:nvSpPr>
          <p:cNvPr id="4" name="Rectangle 1"/>
          <p:cNvSpPr>
            <a:spLocks noChangeArrowheads="1"/>
          </p:cNvSpPr>
          <p:nvPr/>
        </p:nvSpPr>
        <p:spPr bwMode="auto">
          <a:xfrm>
            <a:off x="4121240" y="2195037"/>
            <a:ext cx="2743200" cy="523220"/>
          </a:xfrm>
          <a:prstGeom prst="rect">
            <a:avLst/>
          </a:prstGeom>
          <a:solidFill>
            <a:srgbClr val="92D05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Unicode MS" panose="020B0604020202020204" pitchFamily="34" charset="-128"/>
              </a:rPr>
              <a:t>&lt;modifier-type-detail&gt;</a:t>
            </a:r>
            <a:r>
              <a:rPr kumimoji="0" lang="en-US" altLang="en-US" sz="2800" b="1" i="0" u="none" strike="noStrike" cap="none" normalizeH="0" baseline="0" dirty="0" smtClean="0">
                <a:ln>
                  <a:noFill/>
                </a:ln>
                <a:solidFill>
                  <a:schemeClr val="tx1"/>
                </a:solidFill>
                <a:effectLst/>
              </a:rPr>
              <a:t> </a:t>
            </a:r>
            <a:endParaRPr kumimoji="0" lang="en-US" altLang="en-US" sz="440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78889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 – Events	</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IN" b="1" dirty="0"/>
              <a:t>&lt;Button-1</a:t>
            </a:r>
            <a:r>
              <a:rPr lang="en-IN" b="1" dirty="0" smtClean="0"/>
              <a:t>&gt;</a:t>
            </a:r>
          </a:p>
          <a:p>
            <a:pPr lvl="1" algn="just"/>
            <a:r>
              <a:rPr lang="en-US" dirty="0" smtClean="0"/>
              <a:t>A </a:t>
            </a:r>
            <a:r>
              <a:rPr lang="en-US" dirty="0"/>
              <a:t>mouse button is pressed over the widget. </a:t>
            </a:r>
            <a:endParaRPr lang="en-US" dirty="0" smtClean="0"/>
          </a:p>
          <a:p>
            <a:pPr lvl="1" algn="just"/>
            <a:r>
              <a:rPr lang="en-US" dirty="0" smtClean="0"/>
              <a:t>Button </a:t>
            </a:r>
            <a:r>
              <a:rPr lang="en-US" dirty="0"/>
              <a:t>1 is the leftmost button, button 2 is the middle button (where available), and button 3 the rightmost button. </a:t>
            </a:r>
            <a:endParaRPr lang="en-US" dirty="0" smtClean="0"/>
          </a:p>
          <a:p>
            <a:pPr lvl="1" algn="just"/>
            <a:r>
              <a:rPr lang="en-US" dirty="0" smtClean="0"/>
              <a:t>When </a:t>
            </a:r>
            <a:r>
              <a:rPr lang="en-US" dirty="0"/>
              <a:t>you press down a mouse button over a widget, </a:t>
            </a:r>
            <a:r>
              <a:rPr lang="en-US" dirty="0" err="1"/>
              <a:t>Tkinter</a:t>
            </a:r>
            <a:r>
              <a:rPr lang="en-US" dirty="0"/>
              <a:t> will automatically “grab” the mouse pointer, and subsequent mouse events (e.g. Motion and Release events) will then be sent to the current widget as long as the mouse button is held down, even if the mouse is moved outside the current widget. </a:t>
            </a:r>
            <a:endParaRPr lang="en-US" dirty="0" smtClean="0"/>
          </a:p>
          <a:p>
            <a:pPr lvl="1" algn="just"/>
            <a:r>
              <a:rPr lang="en-US" dirty="0" smtClean="0"/>
              <a:t>The </a:t>
            </a:r>
            <a:r>
              <a:rPr lang="en-US" dirty="0"/>
              <a:t>current position of the mouse pointer (relative to the widget) is provided in the x and y members of the event object passed to the callback.</a:t>
            </a:r>
          </a:p>
          <a:p>
            <a:pPr lvl="1" algn="just"/>
            <a:r>
              <a:rPr lang="en-US" dirty="0" smtClean="0"/>
              <a:t>You </a:t>
            </a:r>
            <a:r>
              <a:rPr lang="en-US" dirty="0"/>
              <a:t>can use </a:t>
            </a:r>
            <a:r>
              <a:rPr lang="en-US" dirty="0" err="1"/>
              <a:t>ButtonPress</a:t>
            </a:r>
            <a:r>
              <a:rPr lang="en-US" dirty="0"/>
              <a:t> instead of Button, or even leave it out completely: &lt;Button-1&gt;, &lt;ButtonPress-1&gt;, and &lt;1&gt; are all synonyms. For clarity, I prefer the &lt;Button-1&gt; syntax.</a:t>
            </a:r>
            <a:endParaRPr lang="en-IN" dirty="0"/>
          </a:p>
        </p:txBody>
      </p:sp>
    </p:spTree>
    <p:extLst>
      <p:ext uri="{BB962C8B-B14F-4D97-AF65-F5344CB8AC3E}">
        <p14:creationId xmlns:p14="http://schemas.microsoft.com/office/powerpoint/2010/main" val="1131272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 – Events	</a:t>
            </a:r>
            <a:endParaRPr lang="en-IN" dirty="0"/>
          </a:p>
        </p:txBody>
      </p:sp>
      <p:sp>
        <p:nvSpPr>
          <p:cNvPr id="3" name="Content Placeholder 2"/>
          <p:cNvSpPr>
            <a:spLocks noGrp="1"/>
          </p:cNvSpPr>
          <p:nvPr>
            <p:ph idx="1"/>
          </p:nvPr>
        </p:nvSpPr>
        <p:spPr/>
        <p:txBody>
          <a:bodyPr>
            <a:normAutofit lnSpcReduction="10000"/>
          </a:bodyPr>
          <a:lstStyle/>
          <a:p>
            <a:r>
              <a:rPr lang="en-IN" b="1" dirty="0"/>
              <a:t>&lt;B1-Motion</a:t>
            </a:r>
            <a:r>
              <a:rPr lang="en-IN" b="1" dirty="0" smtClean="0"/>
              <a:t>&gt;</a:t>
            </a:r>
          </a:p>
          <a:p>
            <a:pPr lvl="1" algn="just"/>
            <a:r>
              <a:rPr lang="en-US" dirty="0"/>
              <a:t>The mouse is moved, with mouse button 1 being held down (use B2 for the middle button, B3 for the right button). The current position of the mouse pointer is provided in the </a:t>
            </a:r>
            <a:r>
              <a:rPr lang="en-US" b="1" dirty="0"/>
              <a:t>x</a:t>
            </a:r>
            <a:r>
              <a:rPr lang="en-US" dirty="0"/>
              <a:t> and </a:t>
            </a:r>
            <a:r>
              <a:rPr lang="en-US" b="1" dirty="0"/>
              <a:t>y</a:t>
            </a:r>
            <a:r>
              <a:rPr lang="en-US" dirty="0"/>
              <a:t> members of the event object passed to the callback</a:t>
            </a:r>
            <a:r>
              <a:rPr lang="en-US" dirty="0" smtClean="0"/>
              <a:t>.</a:t>
            </a:r>
          </a:p>
          <a:p>
            <a:r>
              <a:rPr lang="en-IN" b="1" dirty="0"/>
              <a:t>&lt;ButtonRelease-1</a:t>
            </a:r>
            <a:r>
              <a:rPr lang="en-IN" b="1" dirty="0" smtClean="0"/>
              <a:t>&gt;</a:t>
            </a:r>
          </a:p>
          <a:p>
            <a:pPr lvl="1" algn="just"/>
            <a:r>
              <a:rPr lang="en-US" dirty="0"/>
              <a:t>Button 1 was released. The current position of the mouse pointer is provided in the </a:t>
            </a:r>
            <a:r>
              <a:rPr lang="en-US" b="1" dirty="0"/>
              <a:t>x</a:t>
            </a:r>
            <a:r>
              <a:rPr lang="en-US" dirty="0"/>
              <a:t> and </a:t>
            </a:r>
            <a:r>
              <a:rPr lang="en-US" b="1" dirty="0"/>
              <a:t>y</a:t>
            </a:r>
            <a:r>
              <a:rPr lang="en-US" dirty="0"/>
              <a:t> members of the event object passed to the callback</a:t>
            </a:r>
            <a:r>
              <a:rPr lang="en-US" dirty="0" smtClean="0"/>
              <a:t>.</a:t>
            </a:r>
          </a:p>
          <a:p>
            <a:r>
              <a:rPr lang="en-IN" b="1" dirty="0"/>
              <a:t>&lt;Double-Button-1</a:t>
            </a:r>
            <a:r>
              <a:rPr lang="en-IN" b="1" dirty="0" smtClean="0"/>
              <a:t>&gt;</a:t>
            </a:r>
          </a:p>
          <a:p>
            <a:pPr lvl="1" algn="just"/>
            <a:r>
              <a:rPr lang="en-US" dirty="0"/>
              <a:t>Button 1 was double clicked. You can use </a:t>
            </a:r>
            <a:r>
              <a:rPr lang="en-US" b="1" dirty="0"/>
              <a:t>Double</a:t>
            </a:r>
            <a:r>
              <a:rPr lang="en-US" dirty="0"/>
              <a:t> or </a:t>
            </a:r>
            <a:r>
              <a:rPr lang="en-US" b="1" dirty="0"/>
              <a:t>Triple</a:t>
            </a:r>
            <a:r>
              <a:rPr lang="en-US" dirty="0"/>
              <a:t> as prefixes. Note that if you bind to both a single click (&lt;</a:t>
            </a:r>
            <a:r>
              <a:rPr lang="en-US" b="1" dirty="0"/>
              <a:t>Button-1&gt;</a:t>
            </a:r>
            <a:r>
              <a:rPr lang="en-US" dirty="0"/>
              <a:t>) and a double click, both bindings will be called.</a:t>
            </a:r>
            <a:endParaRPr lang="en-IN" dirty="0"/>
          </a:p>
        </p:txBody>
      </p:sp>
    </p:spTree>
    <p:extLst>
      <p:ext uri="{BB962C8B-B14F-4D97-AF65-F5344CB8AC3E}">
        <p14:creationId xmlns:p14="http://schemas.microsoft.com/office/powerpoint/2010/main" val="4062253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 – Events	</a:t>
            </a:r>
            <a:endParaRPr lang="en-IN" dirty="0"/>
          </a:p>
        </p:txBody>
      </p:sp>
      <p:sp>
        <p:nvSpPr>
          <p:cNvPr id="3" name="Content Placeholder 2"/>
          <p:cNvSpPr>
            <a:spLocks noGrp="1"/>
          </p:cNvSpPr>
          <p:nvPr>
            <p:ph idx="1"/>
          </p:nvPr>
        </p:nvSpPr>
        <p:spPr/>
        <p:txBody>
          <a:bodyPr/>
          <a:lstStyle/>
          <a:p>
            <a:r>
              <a:rPr lang="en-IN" b="1" dirty="0"/>
              <a:t>&lt;Enter</a:t>
            </a:r>
            <a:r>
              <a:rPr lang="en-IN" b="1" dirty="0" smtClean="0"/>
              <a:t>&gt;</a:t>
            </a:r>
          </a:p>
          <a:p>
            <a:pPr lvl="1"/>
            <a:r>
              <a:rPr lang="en-US" dirty="0"/>
              <a:t>The mouse pointer entered the widget (this event doesn’t mean that the user pressed the Enter key</a:t>
            </a:r>
            <a:r>
              <a:rPr lang="en-US" dirty="0" smtClean="0"/>
              <a:t>!).</a:t>
            </a:r>
          </a:p>
          <a:p>
            <a:r>
              <a:rPr lang="en-IN" b="1" dirty="0"/>
              <a:t>&lt;Leave</a:t>
            </a:r>
            <a:r>
              <a:rPr lang="en-IN" b="1" dirty="0" smtClean="0"/>
              <a:t>&gt;</a:t>
            </a:r>
          </a:p>
          <a:p>
            <a:pPr lvl="1"/>
            <a:r>
              <a:rPr lang="en-US" dirty="0"/>
              <a:t>The mouse pointer left the widget</a:t>
            </a:r>
            <a:r>
              <a:rPr lang="en-US" dirty="0" smtClean="0"/>
              <a:t>.</a:t>
            </a:r>
          </a:p>
          <a:p>
            <a:r>
              <a:rPr lang="en-IN" b="1" dirty="0"/>
              <a:t>&lt;</a:t>
            </a:r>
            <a:r>
              <a:rPr lang="en-IN" b="1" dirty="0" err="1"/>
              <a:t>FocusIn</a:t>
            </a:r>
            <a:r>
              <a:rPr lang="en-IN" b="1" dirty="0" smtClean="0"/>
              <a:t>&gt;</a:t>
            </a:r>
          </a:p>
          <a:p>
            <a:pPr lvl="1"/>
            <a:r>
              <a:rPr lang="en-US" dirty="0"/>
              <a:t>Keyboard focus was moved to this widget, or to a child of this widget</a:t>
            </a:r>
            <a:r>
              <a:rPr lang="en-US" dirty="0" smtClean="0"/>
              <a:t>.</a:t>
            </a:r>
          </a:p>
          <a:p>
            <a:r>
              <a:rPr lang="en-IN" b="1" dirty="0"/>
              <a:t>&lt;</a:t>
            </a:r>
            <a:r>
              <a:rPr lang="en-IN" b="1" dirty="0" err="1"/>
              <a:t>FocusOut</a:t>
            </a:r>
            <a:r>
              <a:rPr lang="en-IN" b="1" dirty="0" smtClean="0"/>
              <a:t>&gt;</a:t>
            </a:r>
          </a:p>
          <a:p>
            <a:pPr lvl="1"/>
            <a:r>
              <a:rPr lang="en-US" dirty="0"/>
              <a:t>Keyboard focus was moved from this widget to another widget.</a:t>
            </a:r>
            <a:endParaRPr lang="en-IN" dirty="0"/>
          </a:p>
        </p:txBody>
      </p:sp>
    </p:spTree>
    <p:extLst>
      <p:ext uri="{BB962C8B-B14F-4D97-AF65-F5344CB8AC3E}">
        <p14:creationId xmlns:p14="http://schemas.microsoft.com/office/powerpoint/2010/main" val="1774383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 – Events	</a:t>
            </a:r>
            <a:endParaRPr lang="en-IN" dirty="0"/>
          </a:p>
        </p:txBody>
      </p:sp>
      <p:sp>
        <p:nvSpPr>
          <p:cNvPr id="3" name="Content Placeholder 2"/>
          <p:cNvSpPr>
            <a:spLocks noGrp="1"/>
          </p:cNvSpPr>
          <p:nvPr>
            <p:ph idx="1"/>
          </p:nvPr>
        </p:nvSpPr>
        <p:spPr/>
        <p:txBody>
          <a:bodyPr/>
          <a:lstStyle/>
          <a:p>
            <a:pPr algn="just"/>
            <a:r>
              <a:rPr lang="en-IN" b="1" dirty="0"/>
              <a:t>&lt;Return</a:t>
            </a:r>
            <a:r>
              <a:rPr lang="en-IN" b="1" dirty="0" smtClean="0"/>
              <a:t>&gt;</a:t>
            </a:r>
          </a:p>
          <a:p>
            <a:pPr lvl="1" algn="just"/>
            <a:r>
              <a:rPr lang="en-US" dirty="0"/>
              <a:t>The user pressed the Enter key. </a:t>
            </a:r>
            <a:endParaRPr lang="en-US" dirty="0" smtClean="0"/>
          </a:p>
          <a:p>
            <a:pPr lvl="1" algn="just"/>
            <a:r>
              <a:rPr lang="en-US" dirty="0" smtClean="0"/>
              <a:t>You </a:t>
            </a:r>
            <a:r>
              <a:rPr lang="en-US" dirty="0"/>
              <a:t>can bind to virtually all keys on the keyboard. </a:t>
            </a:r>
            <a:endParaRPr lang="en-US" dirty="0" smtClean="0"/>
          </a:p>
          <a:p>
            <a:pPr lvl="1" algn="just"/>
            <a:r>
              <a:rPr lang="en-US" dirty="0" smtClean="0"/>
              <a:t>For </a:t>
            </a:r>
            <a:r>
              <a:rPr lang="en-US" dirty="0"/>
              <a:t>an ordinary 102-key PC-style keyboard, the special keys are </a:t>
            </a:r>
            <a:r>
              <a:rPr lang="en-US" b="1" dirty="0"/>
              <a:t>Cancel</a:t>
            </a:r>
            <a:r>
              <a:rPr lang="en-US" dirty="0"/>
              <a:t> (the Break key), </a:t>
            </a:r>
            <a:r>
              <a:rPr lang="en-US" b="1" dirty="0" err="1"/>
              <a:t>BackSpace</a:t>
            </a:r>
            <a:r>
              <a:rPr lang="en-US" dirty="0"/>
              <a:t>, </a:t>
            </a:r>
            <a:r>
              <a:rPr lang="en-US" b="1" dirty="0"/>
              <a:t>Tab</a:t>
            </a:r>
            <a:r>
              <a:rPr lang="en-US" dirty="0"/>
              <a:t>, </a:t>
            </a:r>
            <a:r>
              <a:rPr lang="en-US" b="1" dirty="0"/>
              <a:t>Return</a:t>
            </a:r>
            <a:r>
              <a:rPr lang="en-US" dirty="0"/>
              <a:t>(the Enter key), </a:t>
            </a:r>
            <a:r>
              <a:rPr lang="en-US" b="1" dirty="0" err="1"/>
              <a:t>Shift_L</a:t>
            </a:r>
            <a:r>
              <a:rPr lang="en-US" dirty="0"/>
              <a:t> (any Shift key), </a:t>
            </a:r>
            <a:r>
              <a:rPr lang="en-US" b="1" dirty="0" err="1"/>
              <a:t>Control_L</a:t>
            </a:r>
            <a:r>
              <a:rPr lang="en-US" dirty="0"/>
              <a:t> (any Control key), </a:t>
            </a:r>
            <a:r>
              <a:rPr lang="en-US" b="1" dirty="0" err="1"/>
              <a:t>Alt_L</a:t>
            </a:r>
            <a:r>
              <a:rPr lang="en-US" dirty="0"/>
              <a:t> (any Alt key), </a:t>
            </a:r>
            <a:r>
              <a:rPr lang="en-US" b="1" dirty="0"/>
              <a:t>Pause</a:t>
            </a:r>
            <a:r>
              <a:rPr lang="en-US" dirty="0"/>
              <a:t>, </a:t>
            </a:r>
            <a:r>
              <a:rPr lang="en-US" b="1" dirty="0" err="1"/>
              <a:t>Caps_Lock</a:t>
            </a:r>
            <a:r>
              <a:rPr lang="en-US" dirty="0"/>
              <a:t>, </a:t>
            </a:r>
            <a:r>
              <a:rPr lang="en-US" b="1" dirty="0"/>
              <a:t>Escape</a:t>
            </a:r>
            <a:r>
              <a:rPr lang="en-US" dirty="0"/>
              <a:t>, </a:t>
            </a:r>
            <a:r>
              <a:rPr lang="en-US" b="1" dirty="0"/>
              <a:t>Prior</a:t>
            </a:r>
            <a:r>
              <a:rPr lang="en-US" dirty="0"/>
              <a:t> (Page Up), </a:t>
            </a:r>
            <a:r>
              <a:rPr lang="en-US" b="1" dirty="0"/>
              <a:t>Next</a:t>
            </a:r>
            <a:r>
              <a:rPr lang="en-US" dirty="0"/>
              <a:t> (Page Down), </a:t>
            </a:r>
            <a:r>
              <a:rPr lang="en-US" b="1" dirty="0"/>
              <a:t>End</a:t>
            </a:r>
            <a:r>
              <a:rPr lang="en-US" dirty="0"/>
              <a:t>, </a:t>
            </a:r>
            <a:r>
              <a:rPr lang="en-US" b="1" dirty="0"/>
              <a:t>Home</a:t>
            </a:r>
            <a:r>
              <a:rPr lang="en-US" dirty="0"/>
              <a:t>, </a:t>
            </a:r>
            <a:r>
              <a:rPr lang="en-US" b="1" dirty="0"/>
              <a:t>Left</a:t>
            </a:r>
            <a:r>
              <a:rPr lang="en-US" dirty="0"/>
              <a:t>, </a:t>
            </a:r>
            <a:r>
              <a:rPr lang="en-US" b="1" dirty="0"/>
              <a:t>Up</a:t>
            </a:r>
            <a:r>
              <a:rPr lang="en-US" dirty="0"/>
              <a:t>, </a:t>
            </a:r>
            <a:r>
              <a:rPr lang="en-US" b="1" dirty="0"/>
              <a:t>Right</a:t>
            </a:r>
            <a:r>
              <a:rPr lang="en-US" dirty="0"/>
              <a:t>, </a:t>
            </a:r>
            <a:r>
              <a:rPr lang="en-US" b="1" dirty="0"/>
              <a:t>Down</a:t>
            </a:r>
            <a:r>
              <a:rPr lang="en-US" dirty="0"/>
              <a:t>, </a:t>
            </a:r>
            <a:r>
              <a:rPr lang="en-US" b="1" dirty="0"/>
              <a:t>Print</a:t>
            </a:r>
            <a:r>
              <a:rPr lang="en-US" dirty="0"/>
              <a:t>, </a:t>
            </a:r>
            <a:r>
              <a:rPr lang="en-US" b="1" dirty="0"/>
              <a:t>Insert</a:t>
            </a:r>
            <a:r>
              <a:rPr lang="en-US" dirty="0"/>
              <a:t>, </a:t>
            </a:r>
            <a:r>
              <a:rPr lang="en-US" b="1" dirty="0"/>
              <a:t>Delete</a:t>
            </a:r>
            <a:r>
              <a:rPr lang="en-US" dirty="0"/>
              <a:t>, </a:t>
            </a:r>
            <a:r>
              <a:rPr lang="en-US" b="1" dirty="0"/>
              <a:t>F1</a:t>
            </a:r>
            <a:r>
              <a:rPr lang="en-US" dirty="0"/>
              <a:t>, </a:t>
            </a:r>
            <a:r>
              <a:rPr lang="en-US" b="1" dirty="0"/>
              <a:t>F2</a:t>
            </a:r>
            <a:r>
              <a:rPr lang="en-US" dirty="0"/>
              <a:t>, </a:t>
            </a:r>
            <a:r>
              <a:rPr lang="en-US" b="1" dirty="0"/>
              <a:t>F3</a:t>
            </a:r>
            <a:r>
              <a:rPr lang="en-US" dirty="0"/>
              <a:t>, </a:t>
            </a:r>
            <a:r>
              <a:rPr lang="en-US" b="1" dirty="0"/>
              <a:t>F4</a:t>
            </a:r>
            <a:r>
              <a:rPr lang="en-US" dirty="0"/>
              <a:t>, </a:t>
            </a:r>
            <a:r>
              <a:rPr lang="en-US" b="1" dirty="0"/>
              <a:t>F5</a:t>
            </a:r>
            <a:r>
              <a:rPr lang="en-US" dirty="0"/>
              <a:t>, </a:t>
            </a:r>
            <a:r>
              <a:rPr lang="en-US" b="1" dirty="0"/>
              <a:t>F6</a:t>
            </a:r>
            <a:r>
              <a:rPr lang="en-US" dirty="0"/>
              <a:t>, </a:t>
            </a:r>
            <a:r>
              <a:rPr lang="en-US" b="1" dirty="0"/>
              <a:t>F7</a:t>
            </a:r>
            <a:r>
              <a:rPr lang="en-US" dirty="0"/>
              <a:t>, </a:t>
            </a:r>
            <a:r>
              <a:rPr lang="en-US" b="1" dirty="0"/>
              <a:t>F8</a:t>
            </a:r>
            <a:r>
              <a:rPr lang="en-US" dirty="0"/>
              <a:t>, </a:t>
            </a:r>
            <a:r>
              <a:rPr lang="en-US" b="1" dirty="0"/>
              <a:t>F9</a:t>
            </a:r>
            <a:r>
              <a:rPr lang="en-US" dirty="0"/>
              <a:t>, </a:t>
            </a:r>
            <a:r>
              <a:rPr lang="en-US" b="1" dirty="0"/>
              <a:t>F10</a:t>
            </a:r>
            <a:r>
              <a:rPr lang="en-US" dirty="0"/>
              <a:t>, </a:t>
            </a:r>
            <a:r>
              <a:rPr lang="en-US" b="1" dirty="0"/>
              <a:t>F11</a:t>
            </a:r>
            <a:r>
              <a:rPr lang="en-US" dirty="0"/>
              <a:t>, </a:t>
            </a:r>
            <a:r>
              <a:rPr lang="en-US" b="1" dirty="0"/>
              <a:t>F12</a:t>
            </a:r>
            <a:r>
              <a:rPr lang="en-US" dirty="0"/>
              <a:t>, </a:t>
            </a:r>
            <a:r>
              <a:rPr lang="en-US" b="1" dirty="0" err="1"/>
              <a:t>Num_Lock</a:t>
            </a:r>
            <a:r>
              <a:rPr lang="en-US" dirty="0"/>
              <a:t>, and </a:t>
            </a:r>
            <a:r>
              <a:rPr lang="en-US" b="1" dirty="0" err="1"/>
              <a:t>Scroll_Lock</a:t>
            </a:r>
            <a:r>
              <a:rPr lang="en-US" dirty="0"/>
              <a:t>.</a:t>
            </a:r>
            <a:endParaRPr lang="en-IN" dirty="0"/>
          </a:p>
        </p:txBody>
      </p:sp>
    </p:spTree>
    <p:extLst>
      <p:ext uri="{BB962C8B-B14F-4D97-AF65-F5344CB8AC3E}">
        <p14:creationId xmlns:p14="http://schemas.microsoft.com/office/powerpoint/2010/main" val="2355930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 – Events	</a:t>
            </a:r>
            <a:endParaRPr lang="en-IN" dirty="0"/>
          </a:p>
        </p:txBody>
      </p:sp>
      <p:sp>
        <p:nvSpPr>
          <p:cNvPr id="3" name="Content Placeholder 2"/>
          <p:cNvSpPr>
            <a:spLocks noGrp="1"/>
          </p:cNvSpPr>
          <p:nvPr>
            <p:ph idx="1"/>
          </p:nvPr>
        </p:nvSpPr>
        <p:spPr/>
        <p:txBody>
          <a:bodyPr/>
          <a:lstStyle/>
          <a:p>
            <a:pPr algn="just"/>
            <a:r>
              <a:rPr lang="en-IN" b="1" dirty="0"/>
              <a:t>&lt;Key</a:t>
            </a:r>
            <a:r>
              <a:rPr lang="en-IN" b="1" dirty="0" smtClean="0"/>
              <a:t>&gt;</a:t>
            </a:r>
          </a:p>
          <a:p>
            <a:pPr lvl="1" algn="just"/>
            <a:r>
              <a:rPr lang="en-US" dirty="0"/>
              <a:t>The user pressed any key. The key is provided in the </a:t>
            </a:r>
            <a:r>
              <a:rPr lang="en-US" b="1" dirty="0"/>
              <a:t>char</a:t>
            </a:r>
            <a:r>
              <a:rPr lang="en-US" dirty="0"/>
              <a:t> member of the event object passed to the callback (this is an empty string for special keys</a:t>
            </a:r>
            <a:r>
              <a:rPr lang="en-US" dirty="0" smtClean="0"/>
              <a:t>).</a:t>
            </a:r>
          </a:p>
          <a:p>
            <a:pPr algn="just"/>
            <a:r>
              <a:rPr lang="en-IN" b="1" dirty="0"/>
              <a:t>&lt;Shift-Up</a:t>
            </a:r>
            <a:r>
              <a:rPr lang="en-IN" b="1" dirty="0" smtClean="0"/>
              <a:t>&gt;</a:t>
            </a:r>
          </a:p>
          <a:p>
            <a:pPr lvl="1" algn="just"/>
            <a:r>
              <a:rPr lang="en-US" dirty="0"/>
              <a:t>The user pressed the Up arrow, while holding the Shift key pressed. You can use prefixes like </a:t>
            </a:r>
            <a:r>
              <a:rPr lang="en-US" b="1" dirty="0"/>
              <a:t>Alt</a:t>
            </a:r>
            <a:r>
              <a:rPr lang="en-US" dirty="0"/>
              <a:t>, </a:t>
            </a:r>
            <a:r>
              <a:rPr lang="en-US" b="1" dirty="0"/>
              <a:t>Shift</a:t>
            </a:r>
            <a:r>
              <a:rPr lang="en-US" dirty="0"/>
              <a:t>, and </a:t>
            </a:r>
            <a:r>
              <a:rPr lang="en-US" b="1" dirty="0"/>
              <a:t>Control</a:t>
            </a:r>
            <a:r>
              <a:rPr lang="en-US" dirty="0" smtClean="0"/>
              <a:t>.</a:t>
            </a:r>
          </a:p>
          <a:p>
            <a:pPr algn="just"/>
            <a:r>
              <a:rPr lang="en-IN" b="1" dirty="0"/>
              <a:t>&lt;Configure</a:t>
            </a:r>
            <a:r>
              <a:rPr lang="en-IN" b="1" dirty="0" smtClean="0"/>
              <a:t>&gt;</a:t>
            </a:r>
          </a:p>
          <a:p>
            <a:pPr lvl="1" algn="just"/>
            <a:r>
              <a:rPr lang="en-US" dirty="0"/>
              <a:t>The widget changed size (or location, on some platforms). </a:t>
            </a:r>
            <a:endParaRPr lang="en-US" dirty="0" smtClean="0"/>
          </a:p>
          <a:p>
            <a:pPr lvl="1" algn="just"/>
            <a:r>
              <a:rPr lang="en-US" dirty="0" smtClean="0"/>
              <a:t>The </a:t>
            </a:r>
            <a:r>
              <a:rPr lang="en-US" dirty="0"/>
              <a:t>new size is provided in the width and height attributes of the event object passed to the callback.</a:t>
            </a:r>
            <a:endParaRPr lang="en-IN" dirty="0"/>
          </a:p>
        </p:txBody>
      </p:sp>
    </p:spTree>
    <p:extLst>
      <p:ext uri="{BB962C8B-B14F-4D97-AF65-F5344CB8AC3E}">
        <p14:creationId xmlns:p14="http://schemas.microsoft.com/office/powerpoint/2010/main" val="42184614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Other GUI Widgets - Dialogues</a:t>
            </a:r>
            <a:endParaRPr lang="en-IN" dirty="0"/>
          </a:p>
        </p:txBody>
      </p:sp>
      <p:sp>
        <p:nvSpPr>
          <p:cNvPr id="3" name="Content Placeholder 2"/>
          <p:cNvSpPr>
            <a:spLocks noGrp="1"/>
          </p:cNvSpPr>
          <p:nvPr>
            <p:ph idx="1"/>
          </p:nvPr>
        </p:nvSpPr>
        <p:spPr/>
        <p:txBody>
          <a:bodyPr>
            <a:normAutofit/>
          </a:bodyPr>
          <a:lstStyle/>
          <a:p>
            <a:pPr algn="just"/>
            <a:r>
              <a:rPr lang="en-US" dirty="0"/>
              <a:t>Before we look at what to put in that application work area, let’s take a look at another important part of GUI programming: displaying dialogs and message boxes</a:t>
            </a:r>
            <a:r>
              <a:rPr lang="en-US" dirty="0" smtClean="0"/>
              <a:t>.</a:t>
            </a:r>
          </a:p>
          <a:p>
            <a:pPr algn="just"/>
            <a:r>
              <a:rPr lang="en-IN" b="1" dirty="0"/>
              <a:t>Message Boxes</a:t>
            </a:r>
          </a:p>
          <a:p>
            <a:pPr algn="just"/>
            <a:r>
              <a:rPr lang="en-US" dirty="0"/>
              <a:t>The </a:t>
            </a:r>
            <a:r>
              <a:rPr lang="en-US" dirty="0" err="1"/>
              <a:t>tkMessageBox</a:t>
            </a:r>
            <a:r>
              <a:rPr lang="en-US" dirty="0"/>
              <a:t> module provides an interface to the message dialogs.</a:t>
            </a:r>
          </a:p>
          <a:p>
            <a:pPr algn="just"/>
            <a:r>
              <a:rPr lang="en-US" dirty="0" smtClean="0"/>
              <a:t>The </a:t>
            </a:r>
            <a:r>
              <a:rPr lang="en-US" dirty="0"/>
              <a:t>easiest way to use this module is to use one of the convenience functions: </a:t>
            </a:r>
            <a:r>
              <a:rPr lang="en-US" b="1" dirty="0" err="1"/>
              <a:t>showinfo</a:t>
            </a:r>
            <a:r>
              <a:rPr lang="en-US" b="1" dirty="0"/>
              <a:t>, </a:t>
            </a:r>
            <a:r>
              <a:rPr lang="en-US" b="1" dirty="0" err="1"/>
              <a:t>showwarning</a:t>
            </a:r>
            <a:r>
              <a:rPr lang="en-US" b="1" dirty="0"/>
              <a:t>, </a:t>
            </a:r>
            <a:r>
              <a:rPr lang="en-US" b="1" dirty="0" err="1"/>
              <a:t>showerror</a:t>
            </a:r>
            <a:r>
              <a:rPr lang="en-US" b="1" dirty="0"/>
              <a:t>, </a:t>
            </a:r>
            <a:r>
              <a:rPr lang="en-US" b="1" dirty="0" err="1"/>
              <a:t>askquestion</a:t>
            </a:r>
            <a:r>
              <a:rPr lang="en-US" b="1" dirty="0"/>
              <a:t>, </a:t>
            </a:r>
            <a:r>
              <a:rPr lang="en-US" b="1" dirty="0" err="1"/>
              <a:t>askokcancel</a:t>
            </a:r>
            <a:r>
              <a:rPr lang="en-US" b="1" dirty="0"/>
              <a:t>, </a:t>
            </a:r>
            <a:r>
              <a:rPr lang="en-US" b="1" dirty="0" err="1"/>
              <a:t>askyesno</a:t>
            </a:r>
            <a:r>
              <a:rPr lang="en-US" b="1" dirty="0"/>
              <a:t>, or </a:t>
            </a:r>
            <a:r>
              <a:rPr lang="en-US" b="1" dirty="0" err="1"/>
              <a:t>askretrycancel</a:t>
            </a:r>
            <a:r>
              <a:rPr lang="en-US" dirty="0"/>
              <a:t>. They all have the same </a:t>
            </a:r>
            <a:r>
              <a:rPr lang="en-US" dirty="0" smtClean="0"/>
              <a:t>syntax.</a:t>
            </a:r>
            <a:endParaRPr lang="en-IN" dirty="0"/>
          </a:p>
        </p:txBody>
      </p:sp>
      <p:sp>
        <p:nvSpPr>
          <p:cNvPr id="4" name="Rectangle 3"/>
          <p:cNvSpPr/>
          <p:nvPr/>
        </p:nvSpPr>
        <p:spPr>
          <a:xfrm>
            <a:off x="3064149" y="5850235"/>
            <a:ext cx="6603859" cy="461665"/>
          </a:xfrm>
          <a:prstGeom prst="rect">
            <a:avLst/>
          </a:prstGeom>
          <a:solidFill>
            <a:srgbClr val="92D050"/>
          </a:solidFill>
        </p:spPr>
        <p:txBody>
          <a:bodyPr wrap="none">
            <a:spAutoFit/>
          </a:bodyPr>
          <a:lstStyle/>
          <a:p>
            <a:r>
              <a:rPr lang="en-IN" sz="2400" b="1" dirty="0" err="1"/>
              <a:t>tkMessageBox.function</a:t>
            </a:r>
            <a:r>
              <a:rPr lang="en-IN" sz="2400" b="1" dirty="0"/>
              <a:t>(title, message [, options])</a:t>
            </a:r>
            <a:r>
              <a:rPr lang="en-IN" sz="2400" dirty="0"/>
              <a:t>.</a:t>
            </a:r>
          </a:p>
        </p:txBody>
      </p:sp>
    </p:spTree>
    <p:extLst>
      <p:ext uri="{BB962C8B-B14F-4D97-AF65-F5344CB8AC3E}">
        <p14:creationId xmlns:p14="http://schemas.microsoft.com/office/powerpoint/2010/main" val="2630121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Other GUI Widgets - Dialogues</a:t>
            </a:r>
            <a:endParaRPr lang="en-IN" dirty="0"/>
          </a:p>
        </p:txBody>
      </p:sp>
      <p:sp>
        <p:nvSpPr>
          <p:cNvPr id="3" name="Content Placeholder 2"/>
          <p:cNvSpPr>
            <a:spLocks noGrp="1"/>
          </p:cNvSpPr>
          <p:nvPr>
            <p:ph idx="1"/>
          </p:nvPr>
        </p:nvSpPr>
        <p:spPr/>
        <p:txBody>
          <a:bodyPr/>
          <a:lstStyle/>
          <a:p>
            <a:pPr algn="just"/>
            <a:r>
              <a:rPr lang="en-US" dirty="0"/>
              <a:t>The </a:t>
            </a:r>
            <a:r>
              <a:rPr lang="en-US" i="1" dirty="0"/>
              <a:t>title</a:t>
            </a:r>
            <a:r>
              <a:rPr lang="en-US" dirty="0"/>
              <a:t> argument is shown in the window title, and the message in the dialog body. </a:t>
            </a:r>
            <a:endParaRPr lang="en-US" dirty="0" smtClean="0"/>
          </a:p>
          <a:p>
            <a:pPr algn="just"/>
            <a:r>
              <a:rPr lang="en-US" dirty="0" smtClean="0"/>
              <a:t>You </a:t>
            </a:r>
            <a:r>
              <a:rPr lang="en-US" dirty="0"/>
              <a:t>can use newline characters (“\n”) in the message to make it occupy multiple lines. </a:t>
            </a:r>
            <a:endParaRPr lang="en-US" dirty="0" smtClean="0"/>
          </a:p>
          <a:p>
            <a:pPr algn="just"/>
            <a:r>
              <a:rPr lang="en-US" dirty="0" smtClean="0"/>
              <a:t>The </a:t>
            </a:r>
            <a:r>
              <a:rPr lang="en-US" dirty="0"/>
              <a:t>options can be used to modify the </a:t>
            </a:r>
            <a:r>
              <a:rPr lang="en-US" dirty="0" smtClean="0"/>
              <a:t>look.</a:t>
            </a:r>
            <a:endParaRPr lang="en-IN" dirty="0"/>
          </a:p>
        </p:txBody>
      </p:sp>
    </p:spTree>
    <p:extLst>
      <p:ext uri="{BB962C8B-B14F-4D97-AF65-F5344CB8AC3E}">
        <p14:creationId xmlns:p14="http://schemas.microsoft.com/office/powerpoint/2010/main" val="380972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a:t>
            </a:r>
            <a:r>
              <a:rPr lang="en-US" err="1" smtClean="0"/>
              <a:t>Tkinter</a:t>
            </a:r>
            <a:r>
              <a:rPr lang="en-US" smtClean="0"/>
              <a:t>?</a:t>
            </a:r>
            <a:endParaRPr lang="en-US"/>
          </a:p>
        </p:txBody>
      </p:sp>
      <p:sp>
        <p:nvSpPr>
          <p:cNvPr id="3" name="Content Placeholder 2"/>
          <p:cNvSpPr>
            <a:spLocks noGrp="1"/>
          </p:cNvSpPr>
          <p:nvPr>
            <p:ph idx="1"/>
          </p:nvPr>
        </p:nvSpPr>
        <p:spPr/>
        <p:txBody>
          <a:bodyPr/>
          <a:lstStyle/>
          <a:p>
            <a:r>
              <a:rPr lang="en-US" smtClean="0"/>
              <a:t>The </a:t>
            </a:r>
            <a:r>
              <a:rPr lang="en-US" err="1" smtClean="0"/>
              <a:t>Tkinter</a:t>
            </a:r>
            <a:r>
              <a:rPr lang="en-US" smtClean="0"/>
              <a:t> module (“</a:t>
            </a:r>
            <a:r>
              <a:rPr lang="en-US" err="1" smtClean="0"/>
              <a:t>Tk</a:t>
            </a:r>
            <a:r>
              <a:rPr lang="en-US" smtClean="0"/>
              <a:t> interface”) is the standard Python interface to the </a:t>
            </a:r>
            <a:r>
              <a:rPr lang="en-US" err="1" smtClean="0"/>
              <a:t>Tk</a:t>
            </a:r>
            <a:r>
              <a:rPr lang="en-US" smtClean="0"/>
              <a:t> GUI toolkit from </a:t>
            </a:r>
            <a:r>
              <a:rPr lang="en-US" err="1" smtClean="0"/>
              <a:t>Scriptics</a:t>
            </a:r>
            <a:r>
              <a:rPr lang="en-US" smtClean="0"/>
              <a:t> (formerly developed by Sun Labs).</a:t>
            </a:r>
          </a:p>
          <a:p>
            <a:endParaRPr lang="en-US"/>
          </a:p>
        </p:txBody>
      </p:sp>
    </p:spTree>
    <p:extLst>
      <p:ext uri="{BB962C8B-B14F-4D97-AF65-F5344CB8AC3E}">
        <p14:creationId xmlns:p14="http://schemas.microsoft.com/office/powerpoint/2010/main" val="34450991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Other GUI Widgets - Button</a:t>
            </a:r>
            <a:endParaRPr lang="en-IN" dirty="0"/>
          </a:p>
        </p:txBody>
      </p:sp>
      <p:sp>
        <p:nvSpPr>
          <p:cNvPr id="3" name="Content Placeholder 2"/>
          <p:cNvSpPr>
            <a:spLocks noGrp="1"/>
          </p:cNvSpPr>
          <p:nvPr>
            <p:ph idx="1"/>
          </p:nvPr>
        </p:nvSpPr>
        <p:spPr/>
        <p:txBody>
          <a:bodyPr/>
          <a:lstStyle/>
          <a:p>
            <a:r>
              <a:rPr lang="en-US" dirty="0"/>
              <a:t>The </a:t>
            </a:r>
            <a:r>
              <a:rPr lang="en-US" b="1" dirty="0"/>
              <a:t>Button</a:t>
            </a:r>
            <a:r>
              <a:rPr lang="en-US" dirty="0"/>
              <a:t> widget is a standard </a:t>
            </a:r>
            <a:r>
              <a:rPr lang="en-US" dirty="0" err="1"/>
              <a:t>Tkinter</a:t>
            </a:r>
            <a:r>
              <a:rPr lang="en-US" dirty="0"/>
              <a:t> widget used to implement various kinds of buttons. </a:t>
            </a:r>
            <a:endParaRPr lang="en-US" dirty="0" smtClean="0"/>
          </a:p>
          <a:p>
            <a:r>
              <a:rPr lang="en-US" dirty="0" smtClean="0"/>
              <a:t>Buttons </a:t>
            </a:r>
            <a:r>
              <a:rPr lang="en-US" dirty="0"/>
              <a:t>can contain text or images, and you can associate a Python function or method with each button. </a:t>
            </a:r>
            <a:endParaRPr lang="en-US" dirty="0" smtClean="0"/>
          </a:p>
          <a:p>
            <a:r>
              <a:rPr lang="en-US" dirty="0" smtClean="0"/>
              <a:t>When </a:t>
            </a:r>
            <a:r>
              <a:rPr lang="en-US" dirty="0"/>
              <a:t>the button is pressed, </a:t>
            </a:r>
            <a:r>
              <a:rPr lang="en-US" dirty="0" err="1"/>
              <a:t>Tkinter</a:t>
            </a:r>
            <a:r>
              <a:rPr lang="en-US" dirty="0"/>
              <a:t> automatically calls that function or method.</a:t>
            </a:r>
            <a:endParaRPr lang="en-IN" dirty="0"/>
          </a:p>
        </p:txBody>
      </p:sp>
      <p:sp>
        <p:nvSpPr>
          <p:cNvPr id="4" name="Rectangle 1"/>
          <p:cNvSpPr>
            <a:spLocks noChangeArrowheads="1"/>
          </p:cNvSpPr>
          <p:nvPr/>
        </p:nvSpPr>
        <p:spPr bwMode="auto">
          <a:xfrm>
            <a:off x="4146997" y="4192703"/>
            <a:ext cx="4821925" cy="2400657"/>
          </a:xfrm>
          <a:prstGeom prst="rect">
            <a:avLst/>
          </a:prstGeom>
          <a:solidFill>
            <a:srgbClr val="92D05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panose="020B0604020202020204" pitchFamily="34" charset="-128"/>
              </a:rPr>
              <a:t>from </a:t>
            </a:r>
            <a:r>
              <a:rPr kumimoji="0" lang="en-US" altLang="en-US" b="0" i="0" u="none" strike="noStrike" cap="none" normalizeH="0" baseline="0" dirty="0" err="1" smtClean="0">
                <a:ln>
                  <a:noFill/>
                </a:ln>
                <a:solidFill>
                  <a:schemeClr val="tx1"/>
                </a:solidFill>
                <a:effectLst/>
                <a:latin typeface="Arial Unicode MS" panose="020B0604020202020204" pitchFamily="34" charset="-128"/>
              </a:rPr>
              <a:t>Tkinter</a:t>
            </a:r>
            <a:r>
              <a:rPr kumimoji="0" lang="en-US" altLang="en-US" b="0" i="0" u="none" strike="noStrike" cap="none" normalizeH="0" baseline="0" dirty="0" smtClean="0">
                <a:ln>
                  <a:noFill/>
                </a:ln>
                <a:solidFill>
                  <a:schemeClr val="tx1"/>
                </a:solidFill>
                <a:effectLst/>
                <a:latin typeface="Arial Unicode MS" panose="020B0604020202020204" pitchFamily="34" charset="-128"/>
              </a:rPr>
              <a:t> import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panose="020B0604020202020204" pitchFamily="34" charset="-128"/>
              </a:rPr>
              <a:t>master = </a:t>
            </a:r>
            <a:r>
              <a:rPr kumimoji="0" lang="en-US" altLang="en-US" b="0" i="0" u="none" strike="noStrike" cap="none" normalizeH="0" baseline="0" dirty="0" err="1" smtClean="0">
                <a:ln>
                  <a:noFill/>
                </a:ln>
                <a:solidFill>
                  <a:schemeClr val="tx1"/>
                </a:solidFill>
                <a:effectLst/>
                <a:latin typeface="Arial Unicode MS" panose="020B0604020202020204" pitchFamily="34" charset="-128"/>
              </a:rPr>
              <a:t>Tk</a:t>
            </a:r>
            <a:r>
              <a:rPr kumimoji="0" lang="en-US" altLang="en-US"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chemeClr val="tx1"/>
                </a:solidFill>
                <a:effectLst/>
                <a:latin typeface="Arial Unicode MS" panose="020B0604020202020204" pitchFamily="34" charset="-128"/>
              </a:rPr>
              <a:t>def</a:t>
            </a:r>
            <a:r>
              <a:rPr kumimoji="0" lang="en-US" altLang="en-US" b="0" i="0" u="none" strike="noStrike" cap="none" normalizeH="0" baseline="0" dirty="0" smtClean="0">
                <a:ln>
                  <a:noFill/>
                </a:ln>
                <a:solidFill>
                  <a:schemeClr val="tx1"/>
                </a:solidFill>
                <a:effectLst/>
                <a:latin typeface="Arial Unicode MS" panose="020B0604020202020204" pitchFamily="34" charset="-128"/>
              </a:rPr>
              <a:t> callback():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Unicode MS" panose="020B0604020202020204" pitchFamily="34" charset="-128"/>
              </a:rPr>
              <a:t>	</a:t>
            </a:r>
            <a:r>
              <a:rPr kumimoji="0" lang="en-US" altLang="en-US" b="0" i="0" u="none" strike="noStrike" cap="none" normalizeH="0" baseline="0" dirty="0" smtClean="0">
                <a:ln>
                  <a:noFill/>
                </a:ln>
                <a:solidFill>
                  <a:schemeClr val="tx1"/>
                </a:solidFill>
                <a:effectLst/>
                <a:latin typeface="Arial Unicode MS" panose="020B0604020202020204" pitchFamily="34" charset="-128"/>
              </a:rPr>
              <a:t>print "click!"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panose="020B0604020202020204" pitchFamily="34" charset="-128"/>
              </a:rPr>
              <a:t>b = Button(master, text="OK", command=callback)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chemeClr val="tx1"/>
                </a:solidFill>
                <a:effectLst/>
                <a:latin typeface="Arial Unicode MS" panose="020B0604020202020204" pitchFamily="34" charset="-128"/>
              </a:rPr>
              <a:t>b.pack</a:t>
            </a:r>
            <a:r>
              <a:rPr kumimoji="0" lang="en-US" altLang="en-US"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chemeClr val="tx1"/>
                </a:solidFill>
                <a:effectLst/>
                <a:latin typeface="Arial Unicode MS" panose="020B0604020202020204" pitchFamily="34" charset="-128"/>
              </a:rPr>
              <a:t>mainloop</a:t>
            </a:r>
            <a:r>
              <a:rPr kumimoji="0" lang="en-US" altLang="en-US" b="0" i="0" u="none" strike="noStrike" cap="none" normalizeH="0" baseline="0" dirty="0" smtClean="0">
                <a:ln>
                  <a:noFill/>
                </a:ln>
                <a:solidFill>
                  <a:schemeClr val="tx1"/>
                </a:solidFill>
                <a:effectLst/>
                <a:latin typeface="Arial Unicode MS" panose="020B0604020202020204" pitchFamily="34" charset="-128"/>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66926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rPr>
              <a:t>Other GUI Widgets - Checkbutton</a:t>
            </a:r>
            <a:endParaRPr lang="en-IN" dirty="0"/>
          </a:p>
        </p:txBody>
      </p:sp>
      <p:sp>
        <p:nvSpPr>
          <p:cNvPr id="3" name="Content Placeholder 2"/>
          <p:cNvSpPr>
            <a:spLocks noGrp="1"/>
          </p:cNvSpPr>
          <p:nvPr>
            <p:ph idx="1"/>
          </p:nvPr>
        </p:nvSpPr>
        <p:spPr/>
        <p:txBody>
          <a:bodyPr>
            <a:normAutofit lnSpcReduction="10000"/>
          </a:bodyPr>
          <a:lstStyle/>
          <a:p>
            <a:r>
              <a:rPr lang="en-US" dirty="0"/>
              <a:t>The </a:t>
            </a:r>
            <a:r>
              <a:rPr lang="en-US" b="1" dirty="0" err="1"/>
              <a:t>Checkbutton</a:t>
            </a:r>
            <a:r>
              <a:rPr lang="en-US" dirty="0"/>
              <a:t> widget is a standard </a:t>
            </a:r>
            <a:r>
              <a:rPr lang="en-US" dirty="0" err="1"/>
              <a:t>Tkinter</a:t>
            </a:r>
            <a:r>
              <a:rPr lang="en-US" dirty="0"/>
              <a:t> widgets used to implement on-off selections. </a:t>
            </a:r>
            <a:endParaRPr lang="en-US" dirty="0" smtClean="0"/>
          </a:p>
          <a:p>
            <a:r>
              <a:rPr lang="en-US" dirty="0" err="1" smtClean="0"/>
              <a:t>Checkbuttons</a:t>
            </a:r>
            <a:r>
              <a:rPr lang="en-US" dirty="0" smtClean="0"/>
              <a:t> </a:t>
            </a:r>
            <a:r>
              <a:rPr lang="en-US" dirty="0"/>
              <a:t>can contain text or images, and you can associate a Python function or method with each button. </a:t>
            </a:r>
            <a:endParaRPr lang="en-US" dirty="0" smtClean="0"/>
          </a:p>
          <a:p>
            <a:r>
              <a:rPr lang="en-US" dirty="0" smtClean="0"/>
              <a:t>When </a:t>
            </a:r>
            <a:r>
              <a:rPr lang="en-US" dirty="0"/>
              <a:t>the button is pressed, </a:t>
            </a:r>
            <a:r>
              <a:rPr lang="en-US" dirty="0" err="1"/>
              <a:t>Tkinter</a:t>
            </a:r>
            <a:r>
              <a:rPr lang="en-US" dirty="0"/>
              <a:t> calls that function or method</a:t>
            </a:r>
            <a:r>
              <a:rPr lang="en-US" dirty="0" smtClean="0"/>
              <a:t>.</a:t>
            </a:r>
          </a:p>
          <a:p>
            <a:r>
              <a:rPr lang="en-US" dirty="0">
                <a:solidFill>
                  <a:srgbClr val="FF0000"/>
                </a:solidFill>
              </a:rPr>
              <a:t>Each </a:t>
            </a:r>
            <a:r>
              <a:rPr lang="en-US" dirty="0" err="1">
                <a:solidFill>
                  <a:srgbClr val="FF0000"/>
                </a:solidFill>
              </a:rPr>
              <a:t>Checkbutton</a:t>
            </a:r>
            <a:r>
              <a:rPr lang="en-US" dirty="0">
                <a:solidFill>
                  <a:srgbClr val="FF0000"/>
                </a:solidFill>
              </a:rPr>
              <a:t> widget should be associated with a variable.</a:t>
            </a:r>
            <a:endParaRPr lang="en-US" dirty="0" smtClean="0">
              <a:solidFill>
                <a:srgbClr val="FF0000"/>
              </a:solidFill>
            </a:endParaRPr>
          </a:p>
          <a:p>
            <a:r>
              <a:rPr lang="en-US" dirty="0"/>
              <a:t>The </a:t>
            </a:r>
            <a:r>
              <a:rPr lang="en-US" dirty="0" err="1"/>
              <a:t>checkbutton</a:t>
            </a:r>
            <a:r>
              <a:rPr lang="en-US" dirty="0"/>
              <a:t> widget is used to choose between two distinct values (usually switching something on or off). </a:t>
            </a:r>
            <a:endParaRPr lang="en-US" dirty="0" smtClean="0"/>
          </a:p>
          <a:p>
            <a:r>
              <a:rPr lang="en-US" dirty="0" smtClean="0"/>
              <a:t>Groups </a:t>
            </a:r>
            <a:r>
              <a:rPr lang="en-US" dirty="0"/>
              <a:t>of </a:t>
            </a:r>
            <a:r>
              <a:rPr lang="en-US" dirty="0" err="1"/>
              <a:t>checkbuttons</a:t>
            </a:r>
            <a:r>
              <a:rPr lang="en-US" dirty="0"/>
              <a:t> can be used to implement “many-of-many” selections.</a:t>
            </a:r>
            <a:endParaRPr lang="en-IN" dirty="0"/>
          </a:p>
        </p:txBody>
      </p:sp>
    </p:spTree>
    <p:extLst>
      <p:ext uri="{BB962C8B-B14F-4D97-AF65-F5344CB8AC3E}">
        <p14:creationId xmlns:p14="http://schemas.microsoft.com/office/powerpoint/2010/main" val="34008607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 - </a:t>
            </a:r>
            <a:r>
              <a:rPr lang="en-US" dirty="0" err="1">
                <a:solidFill>
                  <a:srgbClr val="FF0000"/>
                </a:solidFill>
              </a:rPr>
              <a:t>Checkbutton</a:t>
            </a:r>
            <a:endParaRPr lang="en-IN" dirty="0"/>
          </a:p>
        </p:txBody>
      </p:sp>
      <p:sp>
        <p:nvSpPr>
          <p:cNvPr id="3" name="Content Placeholder 2"/>
          <p:cNvSpPr>
            <a:spLocks noGrp="1"/>
          </p:cNvSpPr>
          <p:nvPr>
            <p:ph idx="1"/>
          </p:nvPr>
        </p:nvSpPr>
        <p:spPr/>
        <p:txBody>
          <a:bodyPr/>
          <a:lstStyle/>
          <a:p>
            <a:r>
              <a:rPr lang="en-US" dirty="0"/>
              <a:t>By default, the variable is set to 1 if the button is selected, and 0 otherwise. </a:t>
            </a:r>
            <a:endParaRPr lang="en-US" dirty="0" smtClean="0"/>
          </a:p>
          <a:p>
            <a:r>
              <a:rPr lang="en-US" dirty="0" smtClean="0"/>
              <a:t>You </a:t>
            </a:r>
            <a:r>
              <a:rPr lang="en-US" dirty="0"/>
              <a:t>can change these values using the </a:t>
            </a:r>
            <a:r>
              <a:rPr lang="en-US" b="1" dirty="0" err="1"/>
              <a:t>onvalue</a:t>
            </a:r>
            <a:r>
              <a:rPr lang="en-US" dirty="0"/>
              <a:t> and </a:t>
            </a:r>
            <a:r>
              <a:rPr lang="en-US" b="1" dirty="0" err="1"/>
              <a:t>offvalue</a:t>
            </a:r>
            <a:r>
              <a:rPr lang="en-US" dirty="0"/>
              <a:t> options.</a:t>
            </a:r>
            <a:endParaRPr lang="en-IN" dirty="0"/>
          </a:p>
        </p:txBody>
      </p:sp>
      <p:sp>
        <p:nvSpPr>
          <p:cNvPr id="4" name="Rectangle 1"/>
          <p:cNvSpPr>
            <a:spLocks noChangeArrowheads="1"/>
          </p:cNvSpPr>
          <p:nvPr/>
        </p:nvSpPr>
        <p:spPr bwMode="auto">
          <a:xfrm>
            <a:off x="2156460" y="3533994"/>
            <a:ext cx="7879080" cy="1754326"/>
          </a:xfrm>
          <a:prstGeom prst="rect">
            <a:avLst/>
          </a:prstGeom>
          <a:solidFill>
            <a:srgbClr val="92D05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from </a:t>
            </a:r>
            <a:r>
              <a:rPr kumimoji="0" lang="en-US" altLang="en-US" sz="2000" b="0" i="0" u="none" strike="noStrike" cap="none" normalizeH="0" baseline="0" dirty="0" err="1" smtClean="0">
                <a:ln>
                  <a:noFill/>
                </a:ln>
                <a:solidFill>
                  <a:schemeClr val="tx1"/>
                </a:solidFill>
                <a:effectLst/>
                <a:latin typeface="Arial Unicode MS" panose="020B0604020202020204" pitchFamily="34" charset="-128"/>
              </a:rPr>
              <a:t>Tkinter</a:t>
            </a: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 import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master = </a:t>
            </a:r>
            <a:r>
              <a:rPr kumimoji="0" lang="en-US" altLang="en-US" sz="2000" b="0" i="0" u="none" strike="noStrike" cap="none" normalizeH="0" baseline="0" dirty="0" err="1" smtClean="0">
                <a:ln>
                  <a:noFill/>
                </a:ln>
                <a:solidFill>
                  <a:schemeClr val="tx1"/>
                </a:solidFill>
                <a:effectLst/>
                <a:latin typeface="Arial Unicode MS" panose="020B0604020202020204" pitchFamily="34" charset="-128"/>
              </a:rPr>
              <a:t>Tk</a:t>
            </a: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 </a:t>
            </a:r>
            <a:r>
              <a:rPr kumimoji="0" lang="en-US" altLang="en-US" sz="2000" b="0" i="0" u="none" strike="noStrike" cap="none" normalizeH="0" baseline="0" dirty="0" err="1" smtClean="0">
                <a:ln>
                  <a:noFill/>
                </a:ln>
                <a:solidFill>
                  <a:schemeClr val="tx1"/>
                </a:solidFill>
                <a:effectLst/>
                <a:latin typeface="Arial Unicode MS" panose="020B0604020202020204" pitchFamily="34" charset="-128"/>
              </a:rPr>
              <a:t>var</a:t>
            </a: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 = </a:t>
            </a:r>
            <a:r>
              <a:rPr kumimoji="0" lang="en-US" altLang="en-US" sz="2000" b="0" i="0" u="none" strike="noStrike" cap="none" normalizeH="0" baseline="0" dirty="0" err="1" smtClean="0">
                <a:ln>
                  <a:noFill/>
                </a:ln>
                <a:solidFill>
                  <a:schemeClr val="tx1"/>
                </a:solidFill>
                <a:effectLst/>
                <a:latin typeface="Arial Unicode MS" panose="020B0604020202020204" pitchFamily="34" charset="-128"/>
              </a:rPr>
              <a:t>IntVar</a:t>
            </a: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 </a:t>
            </a:r>
          </a:p>
          <a:p>
            <a:pPr lvl="0" eaLnBrk="0" fontAlgn="base" hangingPunct="0">
              <a:spcBef>
                <a:spcPct val="0"/>
              </a:spcBef>
              <a:spcAft>
                <a:spcPct val="0"/>
              </a:spcAft>
            </a:pP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c = </a:t>
            </a:r>
            <a:r>
              <a:rPr kumimoji="0" lang="en-US" altLang="en-US" sz="2000" b="0" i="0" u="none" strike="noStrike" cap="none" normalizeH="0" baseline="0" dirty="0" err="1" smtClean="0">
                <a:ln>
                  <a:noFill/>
                </a:ln>
                <a:solidFill>
                  <a:schemeClr val="tx1"/>
                </a:solidFill>
                <a:effectLst/>
                <a:latin typeface="Arial Unicode MS" panose="020B0604020202020204" pitchFamily="34" charset="-128"/>
              </a:rPr>
              <a:t>Checkbutton</a:t>
            </a: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(master, text="Expand", variable=</a:t>
            </a:r>
            <a:r>
              <a:rPr kumimoji="0" lang="en-US" altLang="en-US" sz="2000" b="0" i="0" u="none" strike="noStrike" cap="none" normalizeH="0" baseline="0" dirty="0" err="1" smtClean="0">
                <a:ln>
                  <a:noFill/>
                </a:ln>
                <a:solidFill>
                  <a:schemeClr val="tx1"/>
                </a:solidFill>
                <a:effectLst/>
                <a:latin typeface="Arial Unicode MS" panose="020B0604020202020204" pitchFamily="34" charset="-128"/>
              </a:rPr>
              <a:t>var</a:t>
            </a:r>
            <a:r>
              <a:rPr lang="en-US" altLang="en-US" sz="2000" dirty="0">
                <a:latin typeface="Arial Unicode MS" panose="020B0604020202020204" pitchFamily="34" charset="-128"/>
              </a:rPr>
              <a:t>, </a:t>
            </a:r>
            <a:r>
              <a:rPr lang="en-US" altLang="en-US" sz="2000" dirty="0" err="1">
                <a:latin typeface="Arial Unicode MS" panose="020B0604020202020204" pitchFamily="34" charset="-128"/>
              </a:rPr>
              <a:t>offvalue</a:t>
            </a:r>
            <a:r>
              <a:rPr lang="en-US" altLang="en-US" sz="2000" dirty="0">
                <a:latin typeface="Arial Unicode MS" panose="020B0604020202020204" pitchFamily="34" charset="-128"/>
              </a:rPr>
              <a:t>="L") </a:t>
            </a:r>
            <a:endParaRPr kumimoji="0" lang="en-US" altLang="en-US" sz="2000" b="0" i="0" u="none" strike="noStrike" cap="none" normalizeH="0" baseline="0" dirty="0" smtClean="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chemeClr val="tx1"/>
                </a:solidFill>
                <a:effectLst/>
                <a:latin typeface="Arial Unicode MS" panose="020B0604020202020204" pitchFamily="34" charset="-128"/>
              </a:rPr>
              <a:t>c.pack</a:t>
            </a: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chemeClr val="tx1"/>
                </a:solidFill>
                <a:effectLst/>
                <a:latin typeface="Arial Unicode MS" panose="020B0604020202020204" pitchFamily="34" charset="-128"/>
              </a:rPr>
              <a:t>mainloop</a:t>
            </a: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a:t>
            </a:r>
            <a:r>
              <a:rPr kumimoji="0" lang="en-US" altLang="en-US" sz="2800" b="0" i="0" u="none" strike="noStrike" cap="none" normalizeH="0" baseline="0" dirty="0" smtClean="0">
                <a:ln>
                  <a:noFill/>
                </a:ln>
                <a:solidFill>
                  <a:schemeClr val="tx1"/>
                </a:solidFill>
                <a:effectLst/>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7640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 - Entry</a:t>
            </a:r>
            <a:endParaRPr lang="en-IN" dirty="0"/>
          </a:p>
        </p:txBody>
      </p:sp>
      <p:sp>
        <p:nvSpPr>
          <p:cNvPr id="3" name="Content Placeholder 2"/>
          <p:cNvSpPr>
            <a:spLocks noGrp="1"/>
          </p:cNvSpPr>
          <p:nvPr>
            <p:ph idx="1"/>
          </p:nvPr>
        </p:nvSpPr>
        <p:spPr/>
        <p:txBody>
          <a:bodyPr/>
          <a:lstStyle/>
          <a:p>
            <a:pPr algn="just"/>
            <a:r>
              <a:rPr lang="en-US" dirty="0"/>
              <a:t>The </a:t>
            </a:r>
            <a:r>
              <a:rPr lang="en-US" b="1" dirty="0"/>
              <a:t>Entry</a:t>
            </a:r>
            <a:r>
              <a:rPr lang="en-US" dirty="0"/>
              <a:t> widget is a standard </a:t>
            </a:r>
            <a:r>
              <a:rPr lang="en-US" dirty="0" err="1"/>
              <a:t>Tkinter</a:t>
            </a:r>
            <a:r>
              <a:rPr lang="en-US" dirty="0"/>
              <a:t> widget used to enter or display a single line of text</a:t>
            </a:r>
            <a:r>
              <a:rPr lang="en-US" dirty="0" smtClean="0"/>
              <a:t>.</a:t>
            </a:r>
          </a:p>
          <a:p>
            <a:pPr algn="just"/>
            <a:r>
              <a:rPr lang="en-US" dirty="0"/>
              <a:t>The entry widget is used to enter text strings. This widget allows the user to enter one line of text, in a single font.</a:t>
            </a:r>
          </a:p>
          <a:p>
            <a:pPr algn="just"/>
            <a:r>
              <a:rPr lang="en-US" dirty="0"/>
              <a:t>To enter multiple lines of text, use the </a:t>
            </a:r>
            <a:r>
              <a:rPr lang="en-US" b="1" dirty="0"/>
              <a:t>Text</a:t>
            </a:r>
            <a:r>
              <a:rPr lang="en-US" dirty="0"/>
              <a:t> widget</a:t>
            </a:r>
            <a:r>
              <a:rPr lang="en-US" dirty="0" smtClean="0"/>
              <a:t>.</a:t>
            </a:r>
          </a:p>
          <a:p>
            <a:pPr algn="just"/>
            <a:r>
              <a:rPr lang="en-US" dirty="0"/>
              <a:t>To add entry text to the widget, use the </a:t>
            </a:r>
            <a:r>
              <a:rPr lang="en-US" b="1" dirty="0"/>
              <a:t>insert</a:t>
            </a:r>
            <a:r>
              <a:rPr lang="en-US" dirty="0"/>
              <a:t> method. </a:t>
            </a:r>
            <a:endParaRPr lang="en-US" dirty="0" smtClean="0"/>
          </a:p>
          <a:p>
            <a:pPr algn="just"/>
            <a:r>
              <a:rPr lang="en-US" dirty="0" smtClean="0"/>
              <a:t>To </a:t>
            </a:r>
            <a:r>
              <a:rPr lang="en-US" dirty="0"/>
              <a:t>replace the current text, you can call </a:t>
            </a:r>
            <a:r>
              <a:rPr lang="en-US" b="1" dirty="0"/>
              <a:t>delete</a:t>
            </a:r>
            <a:r>
              <a:rPr lang="en-US" dirty="0"/>
              <a:t> before you insert the new text.</a:t>
            </a:r>
          </a:p>
          <a:p>
            <a:pPr algn="just"/>
            <a:endParaRPr lang="en-IN" dirty="0"/>
          </a:p>
        </p:txBody>
      </p:sp>
      <p:sp>
        <p:nvSpPr>
          <p:cNvPr id="5" name="Rectangle 1"/>
          <p:cNvSpPr>
            <a:spLocks noChangeArrowheads="1"/>
          </p:cNvSpPr>
          <p:nvPr/>
        </p:nvSpPr>
        <p:spPr bwMode="auto">
          <a:xfrm>
            <a:off x="4765183" y="5184583"/>
            <a:ext cx="3084499" cy="1292662"/>
          </a:xfrm>
          <a:prstGeom prst="rect">
            <a:avLst/>
          </a:prstGeom>
          <a:solidFill>
            <a:srgbClr val="92D05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panose="020B0604020202020204" pitchFamily="34" charset="-128"/>
              </a:rPr>
              <a:t>e = Entry(master)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chemeClr val="tx1"/>
                </a:solidFill>
                <a:effectLst/>
                <a:latin typeface="Arial Unicode MS" panose="020B0604020202020204" pitchFamily="34" charset="-128"/>
              </a:rPr>
              <a:t>e.pack</a:t>
            </a:r>
            <a:r>
              <a:rPr kumimoji="0" lang="en-US" altLang="en-US"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chemeClr val="tx1"/>
                </a:solidFill>
                <a:effectLst/>
                <a:latin typeface="Arial Unicode MS" panose="020B0604020202020204" pitchFamily="34" charset="-128"/>
              </a:rPr>
              <a:t>e.delete</a:t>
            </a:r>
            <a:r>
              <a:rPr kumimoji="0" lang="en-US" altLang="en-US" b="0" i="0" u="none" strike="noStrike" cap="none" normalizeH="0" baseline="0" dirty="0" smtClean="0">
                <a:ln>
                  <a:noFill/>
                </a:ln>
                <a:solidFill>
                  <a:schemeClr val="tx1"/>
                </a:solidFill>
                <a:effectLst/>
                <a:latin typeface="Arial Unicode MS" panose="020B0604020202020204" pitchFamily="34" charset="-128"/>
              </a:rPr>
              <a:t>(0, END)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chemeClr val="tx1"/>
                </a:solidFill>
                <a:effectLst/>
                <a:latin typeface="Arial Unicode MS" panose="020B0604020202020204" pitchFamily="34" charset="-128"/>
              </a:rPr>
              <a:t>e.insert</a:t>
            </a:r>
            <a:r>
              <a:rPr kumimoji="0" lang="en-US" altLang="en-US" b="0" i="0" u="none" strike="noStrike" cap="none" normalizeH="0" baseline="0" dirty="0" smtClean="0">
                <a:ln>
                  <a:noFill/>
                </a:ln>
                <a:solidFill>
                  <a:schemeClr val="tx1"/>
                </a:solidFill>
                <a:effectLst/>
                <a:latin typeface="Arial Unicode MS" panose="020B0604020202020204" pitchFamily="34" charset="-128"/>
              </a:rPr>
              <a:t>(0, "a default value")</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28658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 - Entry</a:t>
            </a:r>
            <a:endParaRPr lang="en-IN" dirty="0"/>
          </a:p>
        </p:txBody>
      </p:sp>
      <p:sp>
        <p:nvSpPr>
          <p:cNvPr id="3" name="Content Placeholder 2"/>
          <p:cNvSpPr>
            <a:spLocks noGrp="1"/>
          </p:cNvSpPr>
          <p:nvPr>
            <p:ph idx="1"/>
          </p:nvPr>
        </p:nvSpPr>
        <p:spPr/>
        <p:txBody>
          <a:bodyPr/>
          <a:lstStyle/>
          <a:p>
            <a:r>
              <a:rPr lang="en-US" dirty="0"/>
              <a:t>To fetch the current entry text, use the </a:t>
            </a:r>
            <a:r>
              <a:rPr lang="en-US" b="1" dirty="0"/>
              <a:t>get</a:t>
            </a:r>
            <a:r>
              <a:rPr lang="en-US" dirty="0"/>
              <a:t> method:</a:t>
            </a:r>
            <a:endParaRPr lang="en-IN" dirty="0"/>
          </a:p>
        </p:txBody>
      </p:sp>
      <p:sp>
        <p:nvSpPr>
          <p:cNvPr id="4" name="Rectangle 1"/>
          <p:cNvSpPr>
            <a:spLocks noChangeArrowheads="1"/>
          </p:cNvSpPr>
          <p:nvPr/>
        </p:nvSpPr>
        <p:spPr bwMode="auto">
          <a:xfrm>
            <a:off x="5074276" y="2501290"/>
            <a:ext cx="1171978" cy="400110"/>
          </a:xfrm>
          <a:prstGeom prst="rect">
            <a:avLst/>
          </a:prstGeom>
          <a:solidFill>
            <a:srgbClr val="92D05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Unicode MS" panose="020B0604020202020204" pitchFamily="34" charset="-128"/>
              </a:rPr>
              <a:t>s = </a:t>
            </a:r>
            <a:r>
              <a:rPr kumimoji="0" lang="en-US" altLang="en-US" sz="1600" b="1" i="0" u="none" strike="noStrike" cap="none" normalizeH="0" baseline="0" dirty="0" err="1" smtClean="0">
                <a:ln>
                  <a:noFill/>
                </a:ln>
                <a:solidFill>
                  <a:schemeClr val="tx1"/>
                </a:solidFill>
                <a:effectLst/>
                <a:latin typeface="Arial Unicode MS" panose="020B0604020202020204" pitchFamily="34" charset="-128"/>
              </a:rPr>
              <a:t>e.get</a:t>
            </a:r>
            <a:r>
              <a:rPr kumimoji="0" lang="en-US" altLang="en-US" sz="1600" b="1" i="0" u="none" strike="noStrike" cap="none" normalizeH="0" baseline="0" dirty="0" smtClean="0">
                <a:ln>
                  <a:noFill/>
                </a:ln>
                <a:solidFill>
                  <a:schemeClr val="tx1"/>
                </a:solidFill>
                <a:effectLst/>
                <a:latin typeface="Arial Unicode MS" panose="020B0604020202020204" pitchFamily="34" charset="-128"/>
              </a:rPr>
              <a:t>()</a:t>
            </a:r>
            <a:r>
              <a:rPr kumimoji="0" lang="en-US" altLang="en-US" sz="2000" b="1" i="0" u="none" strike="noStrike" cap="none" normalizeH="0" baseline="0" dirty="0" smtClean="0">
                <a:ln>
                  <a:noFill/>
                </a:ln>
                <a:solidFill>
                  <a:schemeClr val="tx1"/>
                </a:solidFill>
                <a:effectLst/>
              </a:rPr>
              <a:t> </a:t>
            </a:r>
            <a:endParaRPr kumimoji="0" lang="en-US" altLang="en-US" sz="360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09734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 - </a:t>
            </a:r>
            <a:r>
              <a:rPr lang="en-US" dirty="0" smtClean="0">
                <a:solidFill>
                  <a:srgbClr val="FF0000"/>
                </a:solidFill>
              </a:rPr>
              <a:t>Frame</a:t>
            </a:r>
            <a:endParaRPr lang="en-IN" dirty="0"/>
          </a:p>
        </p:txBody>
      </p:sp>
      <p:sp>
        <p:nvSpPr>
          <p:cNvPr id="3" name="Content Placeholder 2"/>
          <p:cNvSpPr>
            <a:spLocks noGrp="1"/>
          </p:cNvSpPr>
          <p:nvPr>
            <p:ph idx="1"/>
          </p:nvPr>
        </p:nvSpPr>
        <p:spPr/>
        <p:txBody>
          <a:bodyPr/>
          <a:lstStyle/>
          <a:p>
            <a:pPr algn="just"/>
            <a:r>
              <a:rPr lang="en-US" dirty="0"/>
              <a:t>A frame is rectangular region on the screen. </a:t>
            </a:r>
            <a:endParaRPr lang="en-US" dirty="0" smtClean="0"/>
          </a:p>
          <a:p>
            <a:pPr algn="just"/>
            <a:r>
              <a:rPr lang="en-US" dirty="0" smtClean="0"/>
              <a:t>The </a:t>
            </a:r>
            <a:r>
              <a:rPr lang="en-US" dirty="0"/>
              <a:t>frame widget is mainly used as a geometry master for other widgets, or to provide padding between other widgets</a:t>
            </a:r>
            <a:r>
              <a:rPr lang="en-US" dirty="0" smtClean="0"/>
              <a:t>.</a:t>
            </a:r>
          </a:p>
          <a:p>
            <a:pPr algn="just"/>
            <a:r>
              <a:rPr lang="en-US" dirty="0"/>
              <a:t>Frame widgets are used to group other widgets into complex layouts. </a:t>
            </a:r>
            <a:endParaRPr lang="en-US" dirty="0" smtClean="0"/>
          </a:p>
          <a:p>
            <a:pPr algn="just"/>
            <a:r>
              <a:rPr lang="en-US" dirty="0" smtClean="0"/>
              <a:t>They </a:t>
            </a:r>
            <a:r>
              <a:rPr lang="en-US" dirty="0"/>
              <a:t>are also used for padding, and as a base class when implementing compound widgets.</a:t>
            </a:r>
            <a:endParaRPr lang="en-IN" dirty="0"/>
          </a:p>
        </p:txBody>
      </p:sp>
      <p:sp>
        <p:nvSpPr>
          <p:cNvPr id="4" name="Rectangle 1"/>
          <p:cNvSpPr>
            <a:spLocks noChangeArrowheads="1"/>
          </p:cNvSpPr>
          <p:nvPr/>
        </p:nvSpPr>
        <p:spPr bwMode="auto">
          <a:xfrm>
            <a:off x="6377758" y="4434463"/>
            <a:ext cx="4976042" cy="1877437"/>
          </a:xfrm>
          <a:prstGeom prst="rect">
            <a:avLst/>
          </a:prstGeom>
          <a:solidFill>
            <a:srgbClr val="92D05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from </a:t>
            </a:r>
            <a:r>
              <a:rPr kumimoji="0" lang="en-US" altLang="en-US" sz="1600" b="0" i="0" u="none" strike="noStrike" cap="none" normalizeH="0" baseline="0" dirty="0" err="1" smtClean="0">
                <a:ln>
                  <a:noFill/>
                </a:ln>
                <a:solidFill>
                  <a:schemeClr val="tx1"/>
                </a:solidFill>
                <a:effectLst/>
                <a:latin typeface="Arial Unicode MS" panose="020B0604020202020204" pitchFamily="34" charset="-128"/>
              </a:rPr>
              <a:t>Tkinter</a:t>
            </a: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 import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master = </a:t>
            </a:r>
            <a:r>
              <a:rPr kumimoji="0" lang="en-US" altLang="en-US" sz="1600" b="0" i="0" u="none" strike="noStrike" cap="none" normalizeH="0" baseline="0" dirty="0" err="1" smtClean="0">
                <a:ln>
                  <a:noFill/>
                </a:ln>
                <a:solidFill>
                  <a:schemeClr val="tx1"/>
                </a:solidFill>
                <a:effectLst/>
                <a:latin typeface="Arial Unicode MS" panose="020B0604020202020204" pitchFamily="34" charset="-128"/>
              </a:rPr>
              <a:t>Tk</a:t>
            </a: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Label(text="one").pack()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separator = Frame(height=2, </a:t>
            </a:r>
            <a:r>
              <a:rPr kumimoji="0" lang="en-US" altLang="en-US" sz="1600" b="0" i="0" u="none" strike="noStrike" cap="none" normalizeH="0" baseline="0" dirty="0" err="1" smtClean="0">
                <a:ln>
                  <a:noFill/>
                </a:ln>
                <a:solidFill>
                  <a:schemeClr val="tx1"/>
                </a:solidFill>
                <a:effectLst/>
                <a:latin typeface="Arial Unicode MS" panose="020B0604020202020204" pitchFamily="34" charset="-128"/>
              </a:rPr>
              <a:t>bd</a:t>
            </a: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=1, relief=SUNKEN)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chemeClr val="tx1"/>
                </a:solidFill>
                <a:effectLst/>
                <a:latin typeface="Arial Unicode MS" panose="020B0604020202020204" pitchFamily="34" charset="-128"/>
              </a:rPr>
              <a:t>separator.pack</a:t>
            </a: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(fill=X, </a:t>
            </a:r>
            <a:r>
              <a:rPr kumimoji="0" lang="en-US" altLang="en-US" sz="1600" b="0" i="0" u="none" strike="noStrike" cap="none" normalizeH="0" baseline="0" dirty="0" err="1" smtClean="0">
                <a:ln>
                  <a:noFill/>
                </a:ln>
                <a:solidFill>
                  <a:schemeClr val="tx1"/>
                </a:solidFill>
                <a:effectLst/>
                <a:latin typeface="Arial Unicode MS" panose="020B0604020202020204" pitchFamily="34" charset="-128"/>
              </a:rPr>
              <a:t>padx</a:t>
            </a: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=5, </a:t>
            </a:r>
            <a:r>
              <a:rPr kumimoji="0" lang="en-US" altLang="en-US" sz="1600" b="0" i="0" u="none" strike="noStrike" cap="none" normalizeH="0" baseline="0" dirty="0" err="1" smtClean="0">
                <a:ln>
                  <a:noFill/>
                </a:ln>
                <a:solidFill>
                  <a:schemeClr val="tx1"/>
                </a:solidFill>
                <a:effectLst/>
                <a:latin typeface="Arial Unicode MS" panose="020B0604020202020204" pitchFamily="34" charset="-128"/>
              </a:rPr>
              <a:t>pady</a:t>
            </a: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Label(text="two").pack()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chemeClr val="tx1"/>
                </a:solidFill>
                <a:effectLst/>
                <a:latin typeface="Arial Unicode MS" panose="020B0604020202020204" pitchFamily="34" charset="-128"/>
              </a:rPr>
              <a:t>mainloop</a:t>
            </a: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a:t>
            </a:r>
            <a:r>
              <a:rPr kumimoji="0" lang="en-US" altLang="en-US" sz="20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15885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 - </a:t>
            </a:r>
            <a:r>
              <a:rPr lang="en-US" dirty="0" smtClean="0">
                <a:solidFill>
                  <a:srgbClr val="FF0000"/>
                </a:solidFill>
              </a:rPr>
              <a:t>Label</a:t>
            </a:r>
            <a:endParaRPr lang="en-IN" dirty="0"/>
          </a:p>
        </p:txBody>
      </p:sp>
      <p:sp>
        <p:nvSpPr>
          <p:cNvPr id="3" name="Content Placeholder 2"/>
          <p:cNvSpPr>
            <a:spLocks noGrp="1"/>
          </p:cNvSpPr>
          <p:nvPr>
            <p:ph idx="1"/>
          </p:nvPr>
        </p:nvSpPr>
        <p:spPr/>
        <p:txBody>
          <a:bodyPr>
            <a:normAutofit/>
          </a:bodyPr>
          <a:lstStyle/>
          <a:p>
            <a:pPr algn="just"/>
            <a:r>
              <a:rPr lang="en-US" dirty="0"/>
              <a:t>The </a:t>
            </a:r>
            <a:r>
              <a:rPr lang="en-US" b="1" dirty="0"/>
              <a:t>Label</a:t>
            </a:r>
            <a:r>
              <a:rPr lang="en-US" dirty="0"/>
              <a:t> widget is a standard </a:t>
            </a:r>
            <a:r>
              <a:rPr lang="en-US" dirty="0" err="1"/>
              <a:t>Tkinter</a:t>
            </a:r>
            <a:r>
              <a:rPr lang="en-US" dirty="0"/>
              <a:t> widget used to display a text or image on the screen. </a:t>
            </a:r>
            <a:endParaRPr lang="en-US" dirty="0" smtClean="0"/>
          </a:p>
          <a:p>
            <a:pPr algn="just"/>
            <a:r>
              <a:rPr lang="en-US" dirty="0" smtClean="0"/>
              <a:t>The </a:t>
            </a:r>
            <a:r>
              <a:rPr lang="en-US" dirty="0"/>
              <a:t>label can only display text in a single font, but the text may span more than one line. </a:t>
            </a:r>
            <a:endParaRPr lang="en-US" dirty="0" smtClean="0"/>
          </a:p>
          <a:p>
            <a:pPr algn="just"/>
            <a:r>
              <a:rPr lang="en-US" dirty="0" smtClean="0"/>
              <a:t>Labels </a:t>
            </a:r>
            <a:r>
              <a:rPr lang="en-US" dirty="0"/>
              <a:t>are used to display texts and images. </a:t>
            </a:r>
            <a:endParaRPr lang="en-US" dirty="0" smtClean="0"/>
          </a:p>
          <a:p>
            <a:pPr algn="just"/>
            <a:r>
              <a:rPr lang="en-US" dirty="0" smtClean="0"/>
              <a:t>The </a:t>
            </a:r>
            <a:r>
              <a:rPr lang="en-US" dirty="0"/>
              <a:t>label widget uses double buffering, so you can update the contents at any time, without annoying flicker.</a:t>
            </a:r>
          </a:p>
          <a:p>
            <a:pPr algn="just"/>
            <a:r>
              <a:rPr lang="en-US" dirty="0"/>
              <a:t>To display data that the user can manipulate in place, it’s probably easier to use the </a:t>
            </a:r>
            <a:r>
              <a:rPr lang="en-US" b="1" dirty="0"/>
              <a:t>Canvas</a:t>
            </a:r>
            <a:r>
              <a:rPr lang="en-US" dirty="0"/>
              <a:t> widget.</a:t>
            </a:r>
          </a:p>
          <a:p>
            <a:pPr algn="just"/>
            <a:endParaRPr lang="en-IN" dirty="0"/>
          </a:p>
        </p:txBody>
      </p:sp>
    </p:spTree>
    <p:extLst>
      <p:ext uri="{BB962C8B-B14F-4D97-AF65-F5344CB8AC3E}">
        <p14:creationId xmlns:p14="http://schemas.microsoft.com/office/powerpoint/2010/main" val="41072566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 - Label</a:t>
            </a:r>
            <a:endParaRPr lang="en-IN" dirty="0"/>
          </a:p>
        </p:txBody>
      </p:sp>
      <p:sp>
        <p:nvSpPr>
          <p:cNvPr id="3" name="Content Placeholder 2"/>
          <p:cNvSpPr>
            <a:spLocks noGrp="1"/>
          </p:cNvSpPr>
          <p:nvPr>
            <p:ph idx="1"/>
          </p:nvPr>
        </p:nvSpPr>
        <p:spPr/>
        <p:txBody>
          <a:bodyPr/>
          <a:lstStyle/>
          <a:p>
            <a:endParaRPr lang="en-IN"/>
          </a:p>
        </p:txBody>
      </p:sp>
      <p:sp>
        <p:nvSpPr>
          <p:cNvPr id="4" name="Rectangle 1"/>
          <p:cNvSpPr>
            <a:spLocks noChangeArrowheads="1"/>
          </p:cNvSpPr>
          <p:nvPr/>
        </p:nvSpPr>
        <p:spPr bwMode="auto">
          <a:xfrm>
            <a:off x="3791523" y="2017368"/>
            <a:ext cx="4608954" cy="1754326"/>
          </a:xfrm>
          <a:prstGeom prst="rect">
            <a:avLst/>
          </a:prstGeom>
          <a:solidFill>
            <a:srgbClr val="92D05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from </a:t>
            </a:r>
            <a:r>
              <a:rPr kumimoji="0" lang="en-US" altLang="en-US" sz="2000" b="0" i="0" u="none" strike="noStrike" cap="none" normalizeH="0" baseline="0" dirty="0" err="1" smtClean="0">
                <a:ln>
                  <a:noFill/>
                </a:ln>
                <a:solidFill>
                  <a:schemeClr val="tx1"/>
                </a:solidFill>
                <a:effectLst/>
                <a:latin typeface="Arial Unicode MS" panose="020B0604020202020204" pitchFamily="34" charset="-128"/>
              </a:rPr>
              <a:t>Tkinter</a:t>
            </a: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 import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master = </a:t>
            </a:r>
            <a:r>
              <a:rPr kumimoji="0" lang="en-US" altLang="en-US" sz="2000" b="0" i="0" u="none" strike="noStrike" cap="none" normalizeH="0" baseline="0" dirty="0" err="1" smtClean="0">
                <a:ln>
                  <a:noFill/>
                </a:ln>
                <a:solidFill>
                  <a:schemeClr val="tx1"/>
                </a:solidFill>
                <a:effectLst/>
                <a:latin typeface="Arial Unicode MS" panose="020B0604020202020204" pitchFamily="34" charset="-128"/>
              </a:rPr>
              <a:t>Tk</a:t>
            </a: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w = Label(master, text="Hello, world!")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chemeClr val="tx1"/>
                </a:solidFill>
                <a:effectLst/>
                <a:latin typeface="Arial Unicode MS" panose="020B0604020202020204" pitchFamily="34" charset="-128"/>
              </a:rPr>
              <a:t>w.pack</a:t>
            </a: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chemeClr val="tx1"/>
                </a:solidFill>
                <a:effectLst/>
                <a:latin typeface="Arial Unicode MS" panose="020B0604020202020204" pitchFamily="34" charset="-128"/>
              </a:rPr>
              <a:t>mainloop</a:t>
            </a: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a:t>
            </a:r>
            <a:r>
              <a:rPr kumimoji="0" lang="en-US" altLang="en-US" sz="2800" b="0" i="0" u="none" strike="noStrike" cap="none" normalizeH="0" baseline="0" dirty="0" smtClean="0">
                <a:ln>
                  <a:noFill/>
                </a:ln>
                <a:solidFill>
                  <a:schemeClr val="tx1"/>
                </a:solidFill>
                <a:effectLst/>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89451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 - </a:t>
            </a:r>
            <a:r>
              <a:rPr lang="en-US" dirty="0" err="1" smtClean="0">
                <a:solidFill>
                  <a:srgbClr val="FF0000"/>
                </a:solidFill>
              </a:rPr>
              <a:t>Listbox</a:t>
            </a:r>
            <a:endParaRPr lang="en-IN" dirty="0"/>
          </a:p>
        </p:txBody>
      </p:sp>
      <p:sp>
        <p:nvSpPr>
          <p:cNvPr id="3" name="Content Placeholder 2"/>
          <p:cNvSpPr>
            <a:spLocks noGrp="1"/>
          </p:cNvSpPr>
          <p:nvPr>
            <p:ph idx="1"/>
          </p:nvPr>
        </p:nvSpPr>
        <p:spPr/>
        <p:txBody>
          <a:bodyPr/>
          <a:lstStyle/>
          <a:p>
            <a:pPr algn="just"/>
            <a:r>
              <a:rPr lang="en-US" dirty="0"/>
              <a:t>The </a:t>
            </a:r>
            <a:r>
              <a:rPr lang="en-US" b="1" dirty="0" err="1"/>
              <a:t>Listbox</a:t>
            </a:r>
            <a:r>
              <a:rPr lang="en-US" dirty="0"/>
              <a:t> widget is a standard </a:t>
            </a:r>
            <a:r>
              <a:rPr lang="en-US" dirty="0" err="1"/>
              <a:t>Tkinter</a:t>
            </a:r>
            <a:r>
              <a:rPr lang="en-US" dirty="0"/>
              <a:t> widget used to display a list of alternatives. </a:t>
            </a:r>
            <a:endParaRPr lang="en-US" dirty="0" smtClean="0"/>
          </a:p>
          <a:p>
            <a:pPr algn="just"/>
            <a:r>
              <a:rPr lang="en-US" dirty="0" smtClean="0"/>
              <a:t>The </a:t>
            </a:r>
            <a:r>
              <a:rPr lang="en-US" dirty="0" err="1"/>
              <a:t>listbox</a:t>
            </a:r>
            <a:r>
              <a:rPr lang="en-US" dirty="0"/>
              <a:t> can only contain text items, and all items must have the same font and color. </a:t>
            </a:r>
            <a:endParaRPr lang="en-US" dirty="0" smtClean="0"/>
          </a:p>
          <a:p>
            <a:pPr algn="just"/>
            <a:r>
              <a:rPr lang="en-US" dirty="0" smtClean="0"/>
              <a:t>Depending </a:t>
            </a:r>
            <a:r>
              <a:rPr lang="en-US" dirty="0"/>
              <a:t>on the widget configuration, the user can choose one or more alternatives from the list</a:t>
            </a:r>
            <a:r>
              <a:rPr lang="en-US" dirty="0" smtClean="0"/>
              <a:t>.</a:t>
            </a:r>
          </a:p>
          <a:p>
            <a:pPr algn="just"/>
            <a:r>
              <a:rPr lang="en-US" dirty="0" err="1"/>
              <a:t>Listboxes</a:t>
            </a:r>
            <a:r>
              <a:rPr lang="en-US" dirty="0"/>
              <a:t> are used to select from a group of textual items. </a:t>
            </a:r>
            <a:endParaRPr lang="en-US" dirty="0" smtClean="0"/>
          </a:p>
          <a:p>
            <a:pPr algn="just"/>
            <a:r>
              <a:rPr lang="en-US" dirty="0" smtClean="0"/>
              <a:t>Depending </a:t>
            </a:r>
            <a:r>
              <a:rPr lang="en-US" dirty="0"/>
              <a:t>on how the </a:t>
            </a:r>
            <a:r>
              <a:rPr lang="en-US" dirty="0" err="1"/>
              <a:t>listbox</a:t>
            </a:r>
            <a:r>
              <a:rPr lang="en-US" dirty="0"/>
              <a:t> is configured, the user can select one or many items from that list.</a:t>
            </a:r>
            <a:endParaRPr lang="en-IN" dirty="0"/>
          </a:p>
        </p:txBody>
      </p:sp>
    </p:spTree>
    <p:extLst>
      <p:ext uri="{BB962C8B-B14F-4D97-AF65-F5344CB8AC3E}">
        <p14:creationId xmlns:p14="http://schemas.microsoft.com/office/powerpoint/2010/main" val="11067388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 - </a:t>
            </a:r>
            <a:r>
              <a:rPr lang="en-US" dirty="0" err="1">
                <a:solidFill>
                  <a:srgbClr val="FF0000"/>
                </a:solidFill>
              </a:rPr>
              <a:t>Listbox</a:t>
            </a:r>
            <a:endParaRPr lang="en-IN" dirty="0"/>
          </a:p>
        </p:txBody>
      </p:sp>
      <p:sp>
        <p:nvSpPr>
          <p:cNvPr id="3" name="Content Placeholder 2"/>
          <p:cNvSpPr>
            <a:spLocks noGrp="1"/>
          </p:cNvSpPr>
          <p:nvPr>
            <p:ph idx="1"/>
          </p:nvPr>
        </p:nvSpPr>
        <p:spPr/>
        <p:txBody>
          <a:bodyPr/>
          <a:lstStyle/>
          <a:p>
            <a:pPr algn="just"/>
            <a:r>
              <a:rPr lang="en-US" dirty="0"/>
              <a:t>When you first create the </a:t>
            </a:r>
            <a:r>
              <a:rPr lang="en-US" dirty="0" err="1"/>
              <a:t>listbox</a:t>
            </a:r>
            <a:r>
              <a:rPr lang="en-US" dirty="0"/>
              <a:t>, it is empty. </a:t>
            </a:r>
            <a:endParaRPr lang="en-US" dirty="0" smtClean="0"/>
          </a:p>
          <a:p>
            <a:pPr algn="just"/>
            <a:r>
              <a:rPr lang="en-US" dirty="0" smtClean="0"/>
              <a:t>The </a:t>
            </a:r>
            <a:r>
              <a:rPr lang="en-US" dirty="0"/>
              <a:t>first thing to do is usually to insert one or more lines of text. </a:t>
            </a:r>
            <a:endParaRPr lang="en-US" dirty="0" smtClean="0"/>
          </a:p>
          <a:p>
            <a:pPr algn="just"/>
            <a:r>
              <a:rPr lang="en-US" dirty="0" smtClean="0"/>
              <a:t>The </a:t>
            </a:r>
            <a:r>
              <a:rPr lang="en-US" b="1" dirty="0"/>
              <a:t>insert</a:t>
            </a:r>
            <a:r>
              <a:rPr lang="en-US" dirty="0"/>
              <a:t> method takes an index and a string to insert. </a:t>
            </a:r>
            <a:endParaRPr lang="en-US" dirty="0" smtClean="0"/>
          </a:p>
          <a:p>
            <a:pPr algn="just"/>
            <a:r>
              <a:rPr lang="en-US" dirty="0" smtClean="0"/>
              <a:t>The </a:t>
            </a:r>
            <a:r>
              <a:rPr lang="en-US" dirty="0"/>
              <a:t>index is usually an item number (0 for the first item in the list), but you can also use some special indexes, including </a:t>
            </a:r>
            <a:r>
              <a:rPr lang="en-US" b="1" dirty="0"/>
              <a:t>ACTIVE</a:t>
            </a:r>
            <a:r>
              <a:rPr lang="en-US" dirty="0"/>
              <a:t>, which refers to the “active” item (set when you click on an item, or by the arrow keys), and </a:t>
            </a:r>
            <a:r>
              <a:rPr lang="en-US" b="1" dirty="0"/>
              <a:t>END</a:t>
            </a:r>
            <a:r>
              <a:rPr lang="en-US" dirty="0"/>
              <a:t>, which is used to append items to the list.</a:t>
            </a:r>
            <a:endParaRPr lang="en-IN" dirty="0"/>
          </a:p>
        </p:txBody>
      </p:sp>
      <p:sp>
        <p:nvSpPr>
          <p:cNvPr id="4" name="Rectangle 3"/>
          <p:cNvSpPr/>
          <p:nvPr/>
        </p:nvSpPr>
        <p:spPr>
          <a:xfrm>
            <a:off x="7259952" y="4933989"/>
            <a:ext cx="3487562" cy="1815882"/>
          </a:xfrm>
          <a:prstGeom prst="rect">
            <a:avLst/>
          </a:prstGeom>
          <a:solidFill>
            <a:srgbClr val="92D050"/>
          </a:solidFill>
        </p:spPr>
        <p:txBody>
          <a:bodyPr wrap="square">
            <a:spAutoFit/>
          </a:bodyPr>
          <a:lstStyle/>
          <a:p>
            <a:r>
              <a:rPr lang="en-IN" sz="1400" dirty="0"/>
              <a:t>from </a:t>
            </a:r>
            <a:r>
              <a:rPr lang="en-IN" sz="1400" dirty="0" err="1"/>
              <a:t>Tkinter</a:t>
            </a:r>
            <a:r>
              <a:rPr lang="en-IN" sz="1400" dirty="0"/>
              <a:t> import *</a:t>
            </a:r>
          </a:p>
          <a:p>
            <a:r>
              <a:rPr lang="en-IN" sz="1400" dirty="0" smtClean="0"/>
              <a:t>master </a:t>
            </a:r>
            <a:r>
              <a:rPr lang="en-IN" sz="1400" dirty="0"/>
              <a:t>= </a:t>
            </a:r>
            <a:r>
              <a:rPr lang="en-IN" sz="1400" dirty="0" err="1"/>
              <a:t>Tk</a:t>
            </a:r>
            <a:r>
              <a:rPr lang="en-IN" sz="1400" dirty="0"/>
              <a:t>()</a:t>
            </a:r>
          </a:p>
          <a:p>
            <a:r>
              <a:rPr lang="en-IN" sz="1400" dirty="0" err="1" smtClean="0"/>
              <a:t>listbox</a:t>
            </a:r>
            <a:r>
              <a:rPr lang="en-IN" sz="1400" dirty="0" smtClean="0"/>
              <a:t> </a:t>
            </a:r>
            <a:r>
              <a:rPr lang="en-IN" sz="1400" dirty="0"/>
              <a:t>= </a:t>
            </a:r>
            <a:r>
              <a:rPr lang="en-IN" sz="1400" dirty="0" err="1"/>
              <a:t>Listbox</a:t>
            </a:r>
            <a:r>
              <a:rPr lang="en-IN" sz="1400" dirty="0"/>
              <a:t>(master)</a:t>
            </a:r>
          </a:p>
          <a:p>
            <a:r>
              <a:rPr lang="en-IN" sz="1400" dirty="0" err="1"/>
              <a:t>listbox.pack</a:t>
            </a:r>
            <a:r>
              <a:rPr lang="en-IN" sz="1400" dirty="0"/>
              <a:t>()</a:t>
            </a:r>
          </a:p>
          <a:p>
            <a:r>
              <a:rPr lang="en-IN" sz="1400" dirty="0" err="1" smtClean="0"/>
              <a:t>listbox.insert</a:t>
            </a:r>
            <a:r>
              <a:rPr lang="en-IN" sz="1400" dirty="0" smtClean="0"/>
              <a:t>(END</a:t>
            </a:r>
            <a:r>
              <a:rPr lang="en-IN" sz="1400" dirty="0"/>
              <a:t>, "a list entry")</a:t>
            </a:r>
          </a:p>
          <a:p>
            <a:r>
              <a:rPr lang="en-IN" sz="1400" dirty="0" smtClean="0"/>
              <a:t>for </a:t>
            </a:r>
            <a:r>
              <a:rPr lang="en-IN" sz="1400" dirty="0"/>
              <a:t>item in ["one", "two", "three", "four"]:</a:t>
            </a:r>
          </a:p>
          <a:p>
            <a:r>
              <a:rPr lang="en-IN" sz="1400" dirty="0"/>
              <a:t>    </a:t>
            </a:r>
            <a:r>
              <a:rPr lang="en-IN" sz="1400" dirty="0" err="1"/>
              <a:t>listbox.insert</a:t>
            </a:r>
            <a:r>
              <a:rPr lang="en-IN" sz="1400" dirty="0"/>
              <a:t>(END, item)</a:t>
            </a:r>
          </a:p>
          <a:p>
            <a:r>
              <a:rPr lang="en-IN" sz="1400" dirty="0" err="1" smtClean="0"/>
              <a:t>mainloop</a:t>
            </a:r>
            <a:r>
              <a:rPr lang="en-IN" sz="1400" dirty="0"/>
              <a:t>()</a:t>
            </a:r>
          </a:p>
        </p:txBody>
      </p:sp>
    </p:spTree>
    <p:extLst>
      <p:ext uri="{BB962C8B-B14F-4D97-AF65-F5344CB8AC3E}">
        <p14:creationId xmlns:p14="http://schemas.microsoft.com/office/powerpoint/2010/main" val="3040878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a:t>
            </a:r>
            <a:r>
              <a:rPr lang="en-US" err="1" smtClean="0"/>
              <a:t>Tkinter</a:t>
            </a:r>
            <a:r>
              <a:rPr lang="en-US" smtClean="0"/>
              <a:t>?</a:t>
            </a:r>
            <a:endParaRPr lang="en-US"/>
          </a:p>
        </p:txBody>
      </p:sp>
      <p:sp>
        <p:nvSpPr>
          <p:cNvPr id="3" name="Content Placeholder 2"/>
          <p:cNvSpPr>
            <a:spLocks noGrp="1"/>
          </p:cNvSpPr>
          <p:nvPr>
            <p:ph idx="1"/>
          </p:nvPr>
        </p:nvSpPr>
        <p:spPr/>
        <p:txBody>
          <a:bodyPr>
            <a:normAutofit/>
          </a:bodyPr>
          <a:lstStyle/>
          <a:p>
            <a:pPr algn="just"/>
            <a:r>
              <a:rPr lang="en-US"/>
              <a:t>Both </a:t>
            </a:r>
            <a:r>
              <a:rPr lang="en-US" err="1"/>
              <a:t>Tk</a:t>
            </a:r>
            <a:r>
              <a:rPr lang="en-US"/>
              <a:t> and </a:t>
            </a:r>
            <a:r>
              <a:rPr lang="en-US" err="1"/>
              <a:t>Tkinter</a:t>
            </a:r>
            <a:r>
              <a:rPr lang="en-US"/>
              <a:t> are available on most Unix platforms, as well as on Windows and Macintosh systems. </a:t>
            </a:r>
            <a:endParaRPr lang="en-US" smtClean="0"/>
          </a:p>
          <a:p>
            <a:pPr algn="just"/>
            <a:r>
              <a:rPr lang="en-US" smtClean="0"/>
              <a:t>Starting </a:t>
            </a:r>
            <a:r>
              <a:rPr lang="en-US"/>
              <a:t>with the 8.0 release, </a:t>
            </a:r>
            <a:r>
              <a:rPr lang="en-US" err="1"/>
              <a:t>Tk</a:t>
            </a:r>
            <a:r>
              <a:rPr lang="en-US"/>
              <a:t> offers native look and feel on all platforms</a:t>
            </a:r>
            <a:r>
              <a:rPr lang="en-US" smtClean="0"/>
              <a:t>.</a:t>
            </a:r>
          </a:p>
          <a:p>
            <a:pPr algn="just"/>
            <a:r>
              <a:rPr lang="en-US" err="1"/>
              <a:t>Tkinter</a:t>
            </a:r>
            <a:r>
              <a:rPr lang="en-US"/>
              <a:t> consists of a number of modules. </a:t>
            </a:r>
            <a:endParaRPr lang="en-US" smtClean="0"/>
          </a:p>
          <a:p>
            <a:pPr algn="just"/>
            <a:r>
              <a:rPr lang="en-US" smtClean="0"/>
              <a:t>The </a:t>
            </a:r>
            <a:r>
              <a:rPr lang="en-US" err="1"/>
              <a:t>Tk</a:t>
            </a:r>
            <a:r>
              <a:rPr lang="en-US"/>
              <a:t> interface is provided by a binary extension module named </a:t>
            </a:r>
            <a:r>
              <a:rPr lang="en-US" b="1"/>
              <a:t>_</a:t>
            </a:r>
            <a:r>
              <a:rPr lang="en-US" b="1" err="1"/>
              <a:t>tkinter</a:t>
            </a:r>
            <a:r>
              <a:rPr lang="en-US"/>
              <a:t>. </a:t>
            </a:r>
          </a:p>
          <a:p>
            <a:pPr algn="just"/>
            <a:r>
              <a:rPr lang="en-US" smtClean="0"/>
              <a:t>This module contains the low-level interface to </a:t>
            </a:r>
            <a:r>
              <a:rPr lang="en-US" err="1" smtClean="0"/>
              <a:t>Tk</a:t>
            </a:r>
            <a:r>
              <a:rPr lang="en-US" smtClean="0"/>
              <a:t>, and should never be used directly by application programmers. </a:t>
            </a:r>
            <a:endParaRPr lang="en-US"/>
          </a:p>
        </p:txBody>
      </p:sp>
    </p:spTree>
    <p:extLst>
      <p:ext uri="{BB962C8B-B14F-4D97-AF65-F5344CB8AC3E}">
        <p14:creationId xmlns:p14="http://schemas.microsoft.com/office/powerpoint/2010/main" val="18210542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 - </a:t>
            </a:r>
            <a:r>
              <a:rPr lang="en-US" dirty="0" err="1">
                <a:solidFill>
                  <a:srgbClr val="FF0000"/>
                </a:solidFill>
              </a:rPr>
              <a:t>Listbox</a:t>
            </a:r>
            <a:endParaRPr lang="en-IN" dirty="0"/>
          </a:p>
        </p:txBody>
      </p:sp>
      <p:sp>
        <p:nvSpPr>
          <p:cNvPr id="3" name="Content Placeholder 2"/>
          <p:cNvSpPr>
            <a:spLocks noGrp="1"/>
          </p:cNvSpPr>
          <p:nvPr>
            <p:ph idx="1"/>
          </p:nvPr>
        </p:nvSpPr>
        <p:spPr/>
        <p:txBody>
          <a:bodyPr/>
          <a:lstStyle/>
          <a:p>
            <a:r>
              <a:rPr lang="en-US" dirty="0"/>
              <a:t>To remove items from the list, use the </a:t>
            </a:r>
            <a:r>
              <a:rPr lang="en-US" b="1" dirty="0"/>
              <a:t>delete</a:t>
            </a:r>
            <a:r>
              <a:rPr lang="en-US" dirty="0"/>
              <a:t> method. </a:t>
            </a:r>
            <a:endParaRPr lang="en-US" dirty="0" smtClean="0"/>
          </a:p>
          <a:p>
            <a:r>
              <a:rPr lang="en-US" dirty="0" smtClean="0"/>
              <a:t>The </a:t>
            </a:r>
            <a:r>
              <a:rPr lang="en-US" dirty="0"/>
              <a:t>most common operation is to delete all items in the list (something you often need to do when updating the list</a:t>
            </a:r>
            <a:r>
              <a:rPr lang="en-US" dirty="0" smtClean="0"/>
              <a:t>).</a:t>
            </a:r>
          </a:p>
          <a:p>
            <a:endParaRPr lang="en-US" dirty="0"/>
          </a:p>
          <a:p>
            <a:endParaRPr lang="en-US" dirty="0" smtClean="0"/>
          </a:p>
          <a:p>
            <a:r>
              <a:rPr lang="en-US" dirty="0"/>
              <a:t>You can also delete individual items. In the following example, a separate button is used to delete the </a:t>
            </a:r>
            <a:r>
              <a:rPr lang="en-US" b="1" dirty="0"/>
              <a:t>ACTIVE</a:t>
            </a:r>
            <a:r>
              <a:rPr lang="en-US" dirty="0"/>
              <a:t> item from a list.</a:t>
            </a:r>
            <a:endParaRPr lang="en-IN" dirty="0"/>
          </a:p>
        </p:txBody>
      </p:sp>
      <p:sp>
        <p:nvSpPr>
          <p:cNvPr id="4" name="Rectangle 1"/>
          <p:cNvSpPr>
            <a:spLocks noChangeArrowheads="1"/>
          </p:cNvSpPr>
          <p:nvPr/>
        </p:nvSpPr>
        <p:spPr bwMode="auto">
          <a:xfrm>
            <a:off x="3709115" y="3262630"/>
            <a:ext cx="3164649" cy="738664"/>
          </a:xfrm>
          <a:prstGeom prst="rect">
            <a:avLst/>
          </a:prstGeom>
          <a:solidFill>
            <a:srgbClr val="92D05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err="1" smtClean="0">
                <a:ln>
                  <a:noFill/>
                </a:ln>
                <a:solidFill>
                  <a:schemeClr val="tx1"/>
                </a:solidFill>
                <a:effectLst/>
                <a:latin typeface="Arial Unicode MS" panose="020B0604020202020204" pitchFamily="34" charset="-128"/>
              </a:rPr>
              <a:t>listbox.delete</a:t>
            </a:r>
            <a:r>
              <a:rPr kumimoji="0" lang="en-US" altLang="en-US" i="0" u="none" strike="noStrike" cap="none" normalizeH="0" baseline="0" dirty="0" smtClean="0">
                <a:ln>
                  <a:noFill/>
                </a:ln>
                <a:solidFill>
                  <a:schemeClr val="tx1"/>
                </a:solidFill>
                <a:effectLst/>
                <a:latin typeface="Arial Unicode MS" panose="020B0604020202020204" pitchFamily="34" charset="-128"/>
              </a:rPr>
              <a:t>(0, END)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err="1" smtClean="0">
                <a:ln>
                  <a:noFill/>
                </a:ln>
                <a:solidFill>
                  <a:schemeClr val="tx1"/>
                </a:solidFill>
                <a:effectLst/>
                <a:latin typeface="Arial Unicode MS" panose="020B0604020202020204" pitchFamily="34" charset="-128"/>
              </a:rPr>
              <a:t>listbox.insert</a:t>
            </a:r>
            <a:r>
              <a:rPr kumimoji="0" lang="en-US" altLang="en-US" i="0" u="none" strike="noStrike" cap="none" normalizeH="0" baseline="0" dirty="0" smtClean="0">
                <a:ln>
                  <a:noFill/>
                </a:ln>
                <a:solidFill>
                  <a:schemeClr val="tx1"/>
                </a:solidFill>
                <a:effectLst/>
                <a:latin typeface="Arial Unicode MS" panose="020B0604020202020204" pitchFamily="34" charset="-128"/>
              </a:rPr>
              <a:t>(END, </a:t>
            </a:r>
            <a:r>
              <a:rPr kumimoji="0" lang="en-US" altLang="en-US" i="0" u="none" strike="noStrike" cap="none" normalizeH="0" baseline="0" dirty="0" err="1" smtClean="0">
                <a:ln>
                  <a:noFill/>
                </a:ln>
                <a:solidFill>
                  <a:schemeClr val="tx1"/>
                </a:solidFill>
                <a:effectLst/>
                <a:latin typeface="Arial Unicode MS" panose="020B0604020202020204" pitchFamily="34" charset="-128"/>
              </a:rPr>
              <a:t>newitem</a:t>
            </a:r>
            <a:r>
              <a:rPr kumimoji="0" lang="en-US" altLang="en-US" i="0" u="none" strike="noStrike" cap="none" normalizeH="0" baseline="0" dirty="0" smtClean="0">
                <a:ln>
                  <a:noFill/>
                </a:ln>
                <a:solidFill>
                  <a:schemeClr val="tx1"/>
                </a:solidFill>
                <a:effectLst/>
                <a:latin typeface="Arial Unicode MS" panose="020B0604020202020204" pitchFamily="34" charset="-128"/>
              </a:rPr>
              <a:t>)</a:t>
            </a:r>
            <a:r>
              <a:rPr kumimoji="0" lang="en-US" altLang="en-US" sz="2400" i="0" u="none" strike="noStrike" cap="none" normalizeH="0" baseline="0" dirty="0" smtClean="0">
                <a:ln>
                  <a:noFill/>
                </a:ln>
                <a:solidFill>
                  <a:schemeClr val="tx1"/>
                </a:solidFill>
                <a:effectLst/>
              </a:rPr>
              <a:t> </a:t>
            </a:r>
            <a:endParaRPr kumimoji="0" lang="en-US" altLang="en-US" sz="400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17844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 - </a:t>
            </a:r>
            <a:r>
              <a:rPr lang="en-US" dirty="0" err="1">
                <a:solidFill>
                  <a:srgbClr val="FF0000"/>
                </a:solidFill>
              </a:rPr>
              <a:t>Listbox</a:t>
            </a:r>
            <a:endParaRPr lang="en-IN" dirty="0"/>
          </a:p>
        </p:txBody>
      </p:sp>
      <p:sp>
        <p:nvSpPr>
          <p:cNvPr id="3" name="Content Placeholder 2"/>
          <p:cNvSpPr>
            <a:spLocks noGrp="1"/>
          </p:cNvSpPr>
          <p:nvPr>
            <p:ph idx="1"/>
          </p:nvPr>
        </p:nvSpPr>
        <p:spPr/>
        <p:txBody>
          <a:bodyPr>
            <a:normAutofit/>
          </a:bodyPr>
          <a:lstStyle/>
          <a:p>
            <a:r>
              <a:rPr lang="en-US" dirty="0"/>
              <a:t>The </a:t>
            </a:r>
            <a:r>
              <a:rPr lang="en-US" dirty="0" err="1"/>
              <a:t>listbox</a:t>
            </a:r>
            <a:r>
              <a:rPr lang="en-US" dirty="0"/>
              <a:t> offers four different selection modes through the </a:t>
            </a:r>
            <a:r>
              <a:rPr lang="en-US" dirty="0" err="1"/>
              <a:t>selectmode</a:t>
            </a:r>
            <a:r>
              <a:rPr lang="en-US" dirty="0"/>
              <a:t> option. </a:t>
            </a:r>
            <a:endParaRPr lang="en-US" dirty="0" smtClean="0"/>
          </a:p>
          <a:p>
            <a:r>
              <a:rPr lang="en-US" dirty="0" smtClean="0"/>
              <a:t>These </a:t>
            </a:r>
            <a:r>
              <a:rPr lang="en-US" dirty="0"/>
              <a:t>are </a:t>
            </a:r>
            <a:r>
              <a:rPr lang="en-US" b="1" dirty="0"/>
              <a:t>SINGLE</a:t>
            </a:r>
            <a:r>
              <a:rPr lang="en-US" dirty="0"/>
              <a:t> (just a single choice), </a:t>
            </a:r>
            <a:r>
              <a:rPr lang="en-US" b="1" dirty="0"/>
              <a:t>BROWSE</a:t>
            </a:r>
            <a:r>
              <a:rPr lang="en-US" dirty="0"/>
              <a:t> (same, but the selection can be moved using the mouse), </a:t>
            </a:r>
            <a:r>
              <a:rPr lang="en-US" b="1" dirty="0"/>
              <a:t>MULTIPLE</a:t>
            </a:r>
            <a:r>
              <a:rPr lang="en-US" dirty="0"/>
              <a:t> (multiple item can be </a:t>
            </a:r>
            <a:r>
              <a:rPr lang="en-US" dirty="0" err="1"/>
              <a:t>choosen</a:t>
            </a:r>
            <a:r>
              <a:rPr lang="en-US" dirty="0"/>
              <a:t>, by clicking at them one at a time), or </a:t>
            </a:r>
            <a:r>
              <a:rPr lang="en-US" b="1" dirty="0"/>
              <a:t>EXTENDED</a:t>
            </a:r>
            <a:r>
              <a:rPr lang="en-US" dirty="0"/>
              <a:t> (multiple ranges of items can be chosen, using the Shift and Control keyboard modifiers). The default is </a:t>
            </a:r>
            <a:r>
              <a:rPr lang="en-US" b="1" dirty="0"/>
              <a:t>BROWSE</a:t>
            </a:r>
            <a:r>
              <a:rPr lang="en-US" dirty="0"/>
              <a:t>. </a:t>
            </a:r>
            <a:endParaRPr lang="en-US" dirty="0" smtClean="0"/>
          </a:p>
          <a:p>
            <a:r>
              <a:rPr lang="en-US" dirty="0" smtClean="0"/>
              <a:t>Use </a:t>
            </a:r>
            <a:r>
              <a:rPr lang="en-US" b="1" dirty="0"/>
              <a:t>MULTIPLE</a:t>
            </a:r>
            <a:r>
              <a:rPr lang="en-US" dirty="0"/>
              <a:t> to get “checklist” behavior, and </a:t>
            </a:r>
            <a:r>
              <a:rPr lang="en-US" b="1" dirty="0"/>
              <a:t>EXTENDED</a:t>
            </a:r>
            <a:r>
              <a:rPr lang="en-US" dirty="0"/>
              <a:t> when the user would usually pick only one item, but sometimes would like to select one or more ranges of items</a:t>
            </a:r>
            <a:r>
              <a:rPr lang="en-US" dirty="0" smtClean="0"/>
              <a:t>.</a:t>
            </a:r>
            <a:endParaRPr lang="en-US" dirty="0"/>
          </a:p>
        </p:txBody>
      </p:sp>
      <p:sp>
        <p:nvSpPr>
          <p:cNvPr id="5" name="Rectangle 1"/>
          <p:cNvSpPr>
            <a:spLocks noChangeArrowheads="1"/>
          </p:cNvSpPr>
          <p:nvPr/>
        </p:nvSpPr>
        <p:spPr bwMode="auto">
          <a:xfrm>
            <a:off x="6967470" y="5866012"/>
            <a:ext cx="4519186" cy="400110"/>
          </a:xfrm>
          <a:prstGeom prst="rect">
            <a:avLst/>
          </a:prstGeom>
          <a:solidFill>
            <a:srgbClr val="92D050"/>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000" dirty="0" err="1">
                <a:latin typeface="Arial" panose="020B0604020202020204" pitchFamily="34" charset="0"/>
              </a:rPr>
              <a:t>lb</a:t>
            </a:r>
            <a:r>
              <a:rPr lang="en-US" altLang="en-US" sz="2000" dirty="0">
                <a:latin typeface="Arial" panose="020B0604020202020204" pitchFamily="34" charset="0"/>
              </a:rPr>
              <a:t> = </a:t>
            </a:r>
            <a:r>
              <a:rPr lang="en-US" altLang="en-US" sz="2000" dirty="0" err="1">
                <a:latin typeface="Arial" panose="020B0604020202020204" pitchFamily="34" charset="0"/>
              </a:rPr>
              <a:t>Listbox</a:t>
            </a:r>
            <a:r>
              <a:rPr lang="en-US" altLang="en-US" sz="2000" dirty="0">
                <a:latin typeface="Arial" panose="020B0604020202020204" pitchFamily="34" charset="0"/>
              </a:rPr>
              <a:t>(</a:t>
            </a:r>
            <a:r>
              <a:rPr lang="en-US" altLang="en-US" sz="2000" dirty="0" err="1">
                <a:latin typeface="Arial" panose="020B0604020202020204" pitchFamily="34" charset="0"/>
              </a:rPr>
              <a:t>selectmode</a:t>
            </a:r>
            <a:r>
              <a:rPr lang="en-US" altLang="en-US" sz="2000" dirty="0">
                <a:latin typeface="Arial" panose="020B0604020202020204" pitchFamily="34" charset="0"/>
              </a:rPr>
              <a:t>=EXTENDED)</a:t>
            </a:r>
            <a:endParaRPr kumimoji="0" lang="en-US" altLang="en-US" sz="200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10985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Other GUI Widgets - </a:t>
            </a:r>
            <a:r>
              <a:rPr lang="en-US" dirty="0" err="1" smtClean="0">
                <a:solidFill>
                  <a:srgbClr val="FF0000"/>
                </a:solidFill>
              </a:rPr>
              <a:t>Listbox</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a:t>To query the selection, use </a:t>
            </a:r>
            <a:r>
              <a:rPr lang="en-US" b="1" dirty="0" err="1"/>
              <a:t>curselection</a:t>
            </a:r>
            <a:r>
              <a:rPr lang="en-US" dirty="0"/>
              <a:t> method. It returns a list of item </a:t>
            </a:r>
            <a:r>
              <a:rPr lang="en-US" dirty="0" smtClean="0"/>
              <a:t>indexes.</a:t>
            </a:r>
          </a:p>
          <a:p>
            <a:pPr algn="just"/>
            <a:endParaRPr lang="en-US" dirty="0"/>
          </a:p>
          <a:p>
            <a:pPr algn="just"/>
            <a:r>
              <a:rPr lang="en-US" dirty="0"/>
              <a:t>Unfortunately, the </a:t>
            </a:r>
            <a:r>
              <a:rPr lang="en-US" dirty="0" err="1"/>
              <a:t>listbox</a:t>
            </a:r>
            <a:r>
              <a:rPr lang="en-US" dirty="0"/>
              <a:t> doesn’t provide a </a:t>
            </a:r>
            <a:r>
              <a:rPr lang="en-US" b="1" dirty="0"/>
              <a:t>command</a:t>
            </a:r>
            <a:r>
              <a:rPr lang="en-US" dirty="0"/>
              <a:t> option allowing you to track changes to the selection. </a:t>
            </a:r>
            <a:endParaRPr lang="en-US" dirty="0" smtClean="0"/>
          </a:p>
          <a:p>
            <a:pPr algn="just"/>
            <a:r>
              <a:rPr lang="en-US" dirty="0" smtClean="0"/>
              <a:t>The </a:t>
            </a:r>
            <a:r>
              <a:rPr lang="en-US" dirty="0"/>
              <a:t>standard solution is to bind a </a:t>
            </a:r>
            <a:r>
              <a:rPr lang="en-US" i="1" dirty="0"/>
              <a:t>double-click</a:t>
            </a:r>
            <a:r>
              <a:rPr lang="en-US" dirty="0"/>
              <a:t> event to the same callback as the OK (or Select, or whatever) button. </a:t>
            </a:r>
            <a:endParaRPr lang="en-US" dirty="0" smtClean="0"/>
          </a:p>
          <a:p>
            <a:pPr algn="just"/>
            <a:r>
              <a:rPr lang="en-US" dirty="0" smtClean="0"/>
              <a:t>This </a:t>
            </a:r>
            <a:r>
              <a:rPr lang="en-US" dirty="0"/>
              <a:t>allows the user to either select an alternative as usual, and click OK to carry out the operation, or to select and carry out the operation in one go by double-clicking on an alternative. </a:t>
            </a:r>
            <a:endParaRPr lang="en-US" dirty="0" smtClean="0"/>
          </a:p>
          <a:p>
            <a:pPr algn="just"/>
            <a:r>
              <a:rPr lang="en-US" dirty="0" smtClean="0"/>
              <a:t>This </a:t>
            </a:r>
            <a:r>
              <a:rPr lang="en-US" dirty="0"/>
              <a:t>solution works best in </a:t>
            </a:r>
            <a:r>
              <a:rPr lang="en-US" b="1" dirty="0"/>
              <a:t>BROWSE</a:t>
            </a:r>
            <a:r>
              <a:rPr lang="en-US" dirty="0"/>
              <a:t> and </a:t>
            </a:r>
            <a:r>
              <a:rPr lang="en-US" b="1" dirty="0"/>
              <a:t>EXTENDED</a:t>
            </a:r>
            <a:r>
              <a:rPr lang="en-US" dirty="0"/>
              <a:t> modes.</a:t>
            </a:r>
            <a:endParaRPr lang="en-IN" dirty="0"/>
          </a:p>
        </p:txBody>
      </p:sp>
      <p:sp>
        <p:nvSpPr>
          <p:cNvPr id="4" name="Rectangle 1"/>
          <p:cNvSpPr>
            <a:spLocks noChangeArrowheads="1"/>
          </p:cNvSpPr>
          <p:nvPr/>
        </p:nvSpPr>
        <p:spPr bwMode="auto">
          <a:xfrm>
            <a:off x="3219718" y="2298564"/>
            <a:ext cx="4091185" cy="400110"/>
          </a:xfrm>
          <a:prstGeom prst="rect">
            <a:avLst/>
          </a:prstGeom>
          <a:solidFill>
            <a:srgbClr val="92D050"/>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000" dirty="0">
                <a:latin typeface="Arial" panose="020B0604020202020204" pitchFamily="34" charset="0"/>
              </a:rPr>
              <a:t>items = map(</a:t>
            </a:r>
            <a:r>
              <a:rPr lang="en-US" altLang="en-US" sz="2000" dirty="0" err="1">
                <a:latin typeface="Arial" panose="020B0604020202020204" pitchFamily="34" charset="0"/>
              </a:rPr>
              <a:t>int</a:t>
            </a:r>
            <a:r>
              <a:rPr lang="en-US" altLang="en-US" sz="2000" dirty="0">
                <a:latin typeface="Arial" panose="020B0604020202020204" pitchFamily="34" charset="0"/>
              </a:rPr>
              <a:t>, </a:t>
            </a:r>
            <a:r>
              <a:rPr lang="en-US" altLang="en-US" sz="2000" dirty="0" err="1">
                <a:latin typeface="Arial" panose="020B0604020202020204" pitchFamily="34" charset="0"/>
              </a:rPr>
              <a:t>list.curselection</a:t>
            </a:r>
            <a:r>
              <a:rPr lang="en-US" altLang="en-US" sz="2000" dirty="0">
                <a:latin typeface="Arial" panose="020B0604020202020204" pitchFamily="34" charset="0"/>
              </a:rPr>
              <a:t>())</a:t>
            </a:r>
            <a:endParaRPr kumimoji="0" lang="en-US" altLang="en-US" sz="200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3372118" y="6057054"/>
            <a:ext cx="4341253" cy="400110"/>
          </a:xfrm>
          <a:prstGeom prst="rect">
            <a:avLst/>
          </a:prstGeom>
          <a:solidFill>
            <a:srgbClr val="92D050"/>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000" dirty="0" err="1">
                <a:latin typeface="Arial" panose="020B0604020202020204" pitchFamily="34" charset="0"/>
              </a:rPr>
              <a:t>lb.bind</a:t>
            </a:r>
            <a:r>
              <a:rPr lang="en-US" altLang="en-US" sz="2000" dirty="0">
                <a:latin typeface="Arial" panose="020B0604020202020204" pitchFamily="34" charset="0"/>
              </a:rPr>
              <a:t>("&lt;Double-Button-1&gt;", </a:t>
            </a:r>
            <a:r>
              <a:rPr lang="en-US" altLang="en-US" sz="2000" dirty="0" err="1">
                <a:latin typeface="Arial" panose="020B0604020202020204" pitchFamily="34" charset="0"/>
              </a:rPr>
              <a:t>self.ok</a:t>
            </a:r>
            <a:r>
              <a:rPr lang="en-US" altLang="en-US" sz="2000" dirty="0">
                <a:latin typeface="Arial" panose="020B0604020202020204" pitchFamily="34" charset="0"/>
              </a:rPr>
              <a:t>)</a:t>
            </a:r>
            <a:endParaRPr kumimoji="0" lang="en-US" altLang="en-US" sz="200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90933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 - </a:t>
            </a:r>
            <a:r>
              <a:rPr lang="en-US" dirty="0" smtClean="0">
                <a:solidFill>
                  <a:srgbClr val="FF0000"/>
                </a:solidFill>
              </a:rPr>
              <a:t>Menu</a:t>
            </a:r>
            <a:endParaRPr lang="en-IN" dirty="0"/>
          </a:p>
        </p:txBody>
      </p:sp>
      <p:sp>
        <p:nvSpPr>
          <p:cNvPr id="3" name="Content Placeholder 2"/>
          <p:cNvSpPr>
            <a:spLocks noGrp="1"/>
          </p:cNvSpPr>
          <p:nvPr>
            <p:ph idx="1"/>
          </p:nvPr>
        </p:nvSpPr>
        <p:spPr/>
        <p:txBody>
          <a:bodyPr>
            <a:normAutofit fontScale="92500"/>
          </a:bodyPr>
          <a:lstStyle/>
          <a:p>
            <a:pPr algn="just"/>
            <a:r>
              <a:rPr lang="en-US" dirty="0"/>
              <a:t>The </a:t>
            </a:r>
            <a:r>
              <a:rPr lang="en-US" b="1" dirty="0"/>
              <a:t>Menu</a:t>
            </a:r>
            <a:r>
              <a:rPr lang="en-US" dirty="0"/>
              <a:t> widget is used to implement </a:t>
            </a:r>
            <a:r>
              <a:rPr lang="en-US" dirty="0" err="1"/>
              <a:t>toplevel</a:t>
            </a:r>
            <a:r>
              <a:rPr lang="en-US" dirty="0"/>
              <a:t>, pulldown, and popup menus</a:t>
            </a:r>
            <a:r>
              <a:rPr lang="en-US" dirty="0" smtClean="0"/>
              <a:t>.</a:t>
            </a:r>
          </a:p>
          <a:p>
            <a:pPr algn="just"/>
            <a:r>
              <a:rPr lang="en-US" dirty="0"/>
              <a:t>This widget is used to display all kinds of menus used by an application. </a:t>
            </a:r>
            <a:endParaRPr lang="en-US" dirty="0" smtClean="0"/>
          </a:p>
          <a:p>
            <a:pPr algn="just"/>
            <a:r>
              <a:rPr lang="en-US" dirty="0" smtClean="0"/>
              <a:t>Since </a:t>
            </a:r>
            <a:r>
              <a:rPr lang="en-US" dirty="0"/>
              <a:t>this widget uses native code where possible, you shouldn’t try to fake menus using buttons and other </a:t>
            </a:r>
            <a:r>
              <a:rPr lang="en-US" dirty="0" err="1"/>
              <a:t>Tkinter</a:t>
            </a:r>
            <a:r>
              <a:rPr lang="en-US" dirty="0"/>
              <a:t> widgets</a:t>
            </a:r>
            <a:r>
              <a:rPr lang="en-US" dirty="0" smtClean="0"/>
              <a:t>.</a:t>
            </a:r>
          </a:p>
          <a:p>
            <a:pPr algn="just"/>
            <a:r>
              <a:rPr lang="en-US" dirty="0" err="1"/>
              <a:t>Toplevel</a:t>
            </a:r>
            <a:r>
              <a:rPr lang="en-US" dirty="0"/>
              <a:t> menus are displayed just under the title bar of the root or any other </a:t>
            </a:r>
            <a:r>
              <a:rPr lang="en-US" dirty="0" err="1"/>
              <a:t>toplevel</a:t>
            </a:r>
            <a:r>
              <a:rPr lang="en-US" dirty="0"/>
              <a:t> windows (or on Macintosh, along the upper edge of the screen). </a:t>
            </a:r>
            <a:endParaRPr lang="en-US" dirty="0" smtClean="0"/>
          </a:p>
          <a:p>
            <a:pPr algn="just"/>
            <a:r>
              <a:rPr lang="en-US" dirty="0" smtClean="0"/>
              <a:t>To </a:t>
            </a:r>
            <a:r>
              <a:rPr lang="en-US" dirty="0"/>
              <a:t>create a </a:t>
            </a:r>
            <a:r>
              <a:rPr lang="en-US" dirty="0" err="1"/>
              <a:t>toplevel</a:t>
            </a:r>
            <a:r>
              <a:rPr lang="en-US" dirty="0"/>
              <a:t> menu, create a new Menu instance, and use </a:t>
            </a:r>
            <a:r>
              <a:rPr lang="en-US" b="1" dirty="0"/>
              <a:t>add</a:t>
            </a:r>
            <a:r>
              <a:rPr lang="en-US" dirty="0"/>
              <a:t> methods to add commands and other menu entries to it.</a:t>
            </a:r>
            <a:endParaRPr lang="en-IN" dirty="0"/>
          </a:p>
        </p:txBody>
      </p:sp>
    </p:spTree>
    <p:extLst>
      <p:ext uri="{BB962C8B-B14F-4D97-AF65-F5344CB8AC3E}">
        <p14:creationId xmlns:p14="http://schemas.microsoft.com/office/powerpoint/2010/main" val="14053718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 - Menu</a:t>
            </a:r>
            <a:endParaRPr lang="en-IN" dirty="0"/>
          </a:p>
        </p:txBody>
      </p:sp>
      <p:sp>
        <p:nvSpPr>
          <p:cNvPr id="3" name="Content Placeholder 2"/>
          <p:cNvSpPr>
            <a:spLocks noGrp="1"/>
          </p:cNvSpPr>
          <p:nvPr>
            <p:ph idx="1"/>
          </p:nvPr>
        </p:nvSpPr>
        <p:spPr/>
        <p:txBody>
          <a:bodyPr/>
          <a:lstStyle/>
          <a:p>
            <a:endParaRPr lang="en-IN" dirty="0"/>
          </a:p>
        </p:txBody>
      </p:sp>
      <p:sp>
        <p:nvSpPr>
          <p:cNvPr id="4" name="Rectangle 3"/>
          <p:cNvSpPr/>
          <p:nvPr/>
        </p:nvSpPr>
        <p:spPr>
          <a:xfrm>
            <a:off x="4352218" y="2447022"/>
            <a:ext cx="5178147" cy="2677656"/>
          </a:xfrm>
          <a:prstGeom prst="rect">
            <a:avLst/>
          </a:prstGeom>
          <a:solidFill>
            <a:srgbClr val="92D050"/>
          </a:solidFill>
        </p:spPr>
        <p:txBody>
          <a:bodyPr wrap="square">
            <a:spAutoFit/>
          </a:bodyPr>
          <a:lstStyle/>
          <a:p>
            <a:r>
              <a:rPr lang="en-IN" sz="1400" dirty="0"/>
              <a:t>root = </a:t>
            </a:r>
            <a:r>
              <a:rPr lang="en-IN" sz="1400" dirty="0" err="1"/>
              <a:t>Tk</a:t>
            </a:r>
            <a:r>
              <a:rPr lang="en-IN" sz="1400" dirty="0"/>
              <a:t>()</a:t>
            </a:r>
          </a:p>
          <a:p>
            <a:endParaRPr lang="en-IN" sz="1400" dirty="0"/>
          </a:p>
          <a:p>
            <a:r>
              <a:rPr lang="en-IN" sz="1400" dirty="0" err="1"/>
              <a:t>def</a:t>
            </a:r>
            <a:r>
              <a:rPr lang="en-IN" sz="1400" dirty="0"/>
              <a:t> hello():</a:t>
            </a:r>
          </a:p>
          <a:p>
            <a:r>
              <a:rPr lang="en-IN" sz="1400" dirty="0"/>
              <a:t>    print "hello!"</a:t>
            </a:r>
          </a:p>
          <a:p>
            <a:endParaRPr lang="en-IN" sz="1400" dirty="0"/>
          </a:p>
          <a:p>
            <a:r>
              <a:rPr lang="en-IN" sz="1400" dirty="0"/>
              <a:t># create a </a:t>
            </a:r>
            <a:r>
              <a:rPr lang="en-IN" sz="1400" dirty="0" err="1"/>
              <a:t>toplevel</a:t>
            </a:r>
            <a:r>
              <a:rPr lang="en-IN" sz="1400" dirty="0"/>
              <a:t> menu</a:t>
            </a:r>
          </a:p>
          <a:p>
            <a:r>
              <a:rPr lang="en-IN" sz="1400" dirty="0" err="1"/>
              <a:t>menubar</a:t>
            </a:r>
            <a:r>
              <a:rPr lang="en-IN" sz="1400" dirty="0"/>
              <a:t> = Menu(root)</a:t>
            </a:r>
          </a:p>
          <a:p>
            <a:r>
              <a:rPr lang="en-IN" sz="1400" dirty="0" err="1"/>
              <a:t>menubar.add_command</a:t>
            </a:r>
            <a:r>
              <a:rPr lang="en-IN" sz="1400" dirty="0"/>
              <a:t>(label="Hello!", command=hello)</a:t>
            </a:r>
          </a:p>
          <a:p>
            <a:r>
              <a:rPr lang="en-IN" sz="1400" dirty="0" err="1"/>
              <a:t>menubar.add_command</a:t>
            </a:r>
            <a:r>
              <a:rPr lang="en-IN" sz="1400" dirty="0"/>
              <a:t>(label="Quit!", command=</a:t>
            </a:r>
            <a:r>
              <a:rPr lang="en-IN" sz="1400" dirty="0" err="1"/>
              <a:t>root.quit</a:t>
            </a:r>
            <a:r>
              <a:rPr lang="en-IN" sz="1400" dirty="0"/>
              <a:t>)</a:t>
            </a:r>
          </a:p>
          <a:p>
            <a:endParaRPr lang="en-IN" sz="1400" dirty="0"/>
          </a:p>
          <a:p>
            <a:r>
              <a:rPr lang="en-IN" sz="1400" dirty="0"/>
              <a:t># display the menu</a:t>
            </a:r>
          </a:p>
          <a:p>
            <a:r>
              <a:rPr lang="en-IN" sz="1400" dirty="0" err="1"/>
              <a:t>root.config</a:t>
            </a:r>
            <a:r>
              <a:rPr lang="en-IN" sz="1400" dirty="0"/>
              <a:t>(menu=</a:t>
            </a:r>
            <a:r>
              <a:rPr lang="en-IN" sz="1400" dirty="0" err="1"/>
              <a:t>menubar</a:t>
            </a:r>
            <a:r>
              <a:rPr lang="en-IN" sz="1400" dirty="0"/>
              <a:t>)</a:t>
            </a:r>
          </a:p>
        </p:txBody>
      </p:sp>
    </p:spTree>
    <p:extLst>
      <p:ext uri="{BB962C8B-B14F-4D97-AF65-F5344CB8AC3E}">
        <p14:creationId xmlns:p14="http://schemas.microsoft.com/office/powerpoint/2010/main" val="11364483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 - Menu</a:t>
            </a:r>
            <a:endParaRPr lang="en-IN" dirty="0"/>
          </a:p>
        </p:txBody>
      </p:sp>
      <p:sp>
        <p:nvSpPr>
          <p:cNvPr id="3" name="Content Placeholder 2"/>
          <p:cNvSpPr>
            <a:spLocks noGrp="1"/>
          </p:cNvSpPr>
          <p:nvPr>
            <p:ph idx="1"/>
          </p:nvPr>
        </p:nvSpPr>
        <p:spPr/>
        <p:txBody>
          <a:bodyPr/>
          <a:lstStyle/>
          <a:p>
            <a:r>
              <a:rPr lang="en-US" dirty="0"/>
              <a:t>Pulldown menus (and other submenus) are created in a similar fashion. </a:t>
            </a:r>
            <a:endParaRPr lang="en-US" dirty="0" smtClean="0"/>
          </a:p>
          <a:p>
            <a:r>
              <a:rPr lang="en-US" dirty="0" smtClean="0"/>
              <a:t>The </a:t>
            </a:r>
            <a:r>
              <a:rPr lang="en-US" dirty="0"/>
              <a:t>main difference is that they are attached to a parent menu (using </a:t>
            </a:r>
            <a:r>
              <a:rPr lang="en-US" b="1" dirty="0" err="1"/>
              <a:t>add_cascade</a:t>
            </a:r>
            <a:r>
              <a:rPr lang="en-US" b="1" dirty="0"/>
              <a:t>)</a:t>
            </a:r>
            <a:r>
              <a:rPr lang="en-US" dirty="0"/>
              <a:t>, instead of a </a:t>
            </a:r>
            <a:r>
              <a:rPr lang="en-US" dirty="0" err="1"/>
              <a:t>toplevel</a:t>
            </a:r>
            <a:r>
              <a:rPr lang="en-US" dirty="0"/>
              <a:t> window.</a:t>
            </a:r>
            <a:endParaRPr lang="en-IN" dirty="0"/>
          </a:p>
        </p:txBody>
      </p:sp>
    </p:spTree>
    <p:extLst>
      <p:ext uri="{BB962C8B-B14F-4D97-AF65-F5344CB8AC3E}">
        <p14:creationId xmlns:p14="http://schemas.microsoft.com/office/powerpoint/2010/main" val="37122951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 - Menu</a:t>
            </a:r>
            <a:endParaRPr lang="en-IN" dirty="0"/>
          </a:p>
        </p:txBody>
      </p:sp>
      <p:sp>
        <p:nvSpPr>
          <p:cNvPr id="3" name="Content Placeholder 2"/>
          <p:cNvSpPr>
            <a:spLocks noGrp="1"/>
          </p:cNvSpPr>
          <p:nvPr>
            <p:ph idx="1"/>
          </p:nvPr>
        </p:nvSpPr>
        <p:spPr/>
        <p:txBody>
          <a:bodyPr/>
          <a:lstStyle/>
          <a:p>
            <a:endParaRPr lang="en-IN" dirty="0"/>
          </a:p>
        </p:txBody>
      </p:sp>
      <p:sp>
        <p:nvSpPr>
          <p:cNvPr id="4" name="Rectangle 3"/>
          <p:cNvSpPr/>
          <p:nvPr/>
        </p:nvSpPr>
        <p:spPr>
          <a:xfrm>
            <a:off x="957330" y="1825625"/>
            <a:ext cx="5138670" cy="2862322"/>
          </a:xfrm>
          <a:prstGeom prst="rect">
            <a:avLst/>
          </a:prstGeom>
          <a:solidFill>
            <a:srgbClr val="92D050"/>
          </a:solidFill>
        </p:spPr>
        <p:txBody>
          <a:bodyPr wrap="square">
            <a:spAutoFit/>
          </a:bodyPr>
          <a:lstStyle/>
          <a:p>
            <a:r>
              <a:rPr lang="en-IN" sz="1200" dirty="0"/>
              <a:t>root = </a:t>
            </a:r>
            <a:r>
              <a:rPr lang="en-IN" sz="1200" dirty="0" err="1"/>
              <a:t>Tk</a:t>
            </a:r>
            <a:r>
              <a:rPr lang="en-IN" sz="1200" dirty="0"/>
              <a:t>()</a:t>
            </a:r>
          </a:p>
          <a:p>
            <a:endParaRPr lang="en-IN" sz="1200" dirty="0"/>
          </a:p>
          <a:p>
            <a:r>
              <a:rPr lang="en-IN" sz="1200" dirty="0" err="1"/>
              <a:t>def</a:t>
            </a:r>
            <a:r>
              <a:rPr lang="en-IN" sz="1200" dirty="0"/>
              <a:t> hello():</a:t>
            </a:r>
          </a:p>
          <a:p>
            <a:r>
              <a:rPr lang="en-IN" sz="1200" dirty="0"/>
              <a:t>    print "hello!"</a:t>
            </a:r>
          </a:p>
          <a:p>
            <a:endParaRPr lang="en-IN" sz="1200" dirty="0"/>
          </a:p>
          <a:p>
            <a:r>
              <a:rPr lang="en-IN" sz="1200" dirty="0" err="1"/>
              <a:t>menubar</a:t>
            </a:r>
            <a:r>
              <a:rPr lang="en-IN" sz="1200" dirty="0"/>
              <a:t> = Menu(root)</a:t>
            </a:r>
          </a:p>
          <a:p>
            <a:endParaRPr lang="en-IN" sz="1200" dirty="0"/>
          </a:p>
          <a:p>
            <a:r>
              <a:rPr lang="en-IN" sz="1200" dirty="0"/>
              <a:t># create a pulldown menu, and add it to the menu bar</a:t>
            </a:r>
          </a:p>
          <a:p>
            <a:r>
              <a:rPr lang="en-IN" sz="1200" dirty="0" err="1"/>
              <a:t>filemenu</a:t>
            </a:r>
            <a:r>
              <a:rPr lang="en-IN" sz="1200" dirty="0"/>
              <a:t> = Menu(</a:t>
            </a:r>
            <a:r>
              <a:rPr lang="en-IN" sz="1200" dirty="0" err="1"/>
              <a:t>menubar</a:t>
            </a:r>
            <a:r>
              <a:rPr lang="en-IN" sz="1200" dirty="0"/>
              <a:t>, </a:t>
            </a:r>
            <a:r>
              <a:rPr lang="en-IN" sz="1200" dirty="0" err="1"/>
              <a:t>tearoff</a:t>
            </a:r>
            <a:r>
              <a:rPr lang="en-IN" sz="1200" dirty="0"/>
              <a:t>=0)</a:t>
            </a:r>
          </a:p>
          <a:p>
            <a:r>
              <a:rPr lang="en-IN" sz="1200" dirty="0" err="1"/>
              <a:t>filemenu.add_command</a:t>
            </a:r>
            <a:r>
              <a:rPr lang="en-IN" sz="1200" dirty="0"/>
              <a:t>(label="Open", command=hello)</a:t>
            </a:r>
          </a:p>
          <a:p>
            <a:r>
              <a:rPr lang="en-IN" sz="1200" dirty="0" err="1"/>
              <a:t>filemenu.add_command</a:t>
            </a:r>
            <a:r>
              <a:rPr lang="en-IN" sz="1200" dirty="0"/>
              <a:t>(label="Save", command=hello)</a:t>
            </a:r>
          </a:p>
          <a:p>
            <a:r>
              <a:rPr lang="en-IN" sz="1200" dirty="0" err="1"/>
              <a:t>filemenu.add_separator</a:t>
            </a:r>
            <a:r>
              <a:rPr lang="en-IN" sz="1200" dirty="0"/>
              <a:t>()</a:t>
            </a:r>
          </a:p>
          <a:p>
            <a:r>
              <a:rPr lang="en-IN" sz="1200" dirty="0" err="1"/>
              <a:t>filemenu.add_command</a:t>
            </a:r>
            <a:r>
              <a:rPr lang="en-IN" sz="1200" dirty="0"/>
              <a:t>(label="Exit", command=</a:t>
            </a:r>
            <a:r>
              <a:rPr lang="en-IN" sz="1200" dirty="0" err="1"/>
              <a:t>root.quit</a:t>
            </a:r>
            <a:r>
              <a:rPr lang="en-IN" sz="1200" dirty="0"/>
              <a:t>)</a:t>
            </a:r>
          </a:p>
          <a:p>
            <a:r>
              <a:rPr lang="en-IN" sz="1200" dirty="0" err="1"/>
              <a:t>menubar.add_cascade</a:t>
            </a:r>
            <a:r>
              <a:rPr lang="en-IN" sz="1200" dirty="0"/>
              <a:t>(label="File", menu=</a:t>
            </a:r>
            <a:r>
              <a:rPr lang="en-IN" sz="1200" dirty="0" err="1"/>
              <a:t>filemenu</a:t>
            </a:r>
            <a:r>
              <a:rPr lang="en-IN" sz="1200" dirty="0"/>
              <a:t>)</a:t>
            </a:r>
          </a:p>
          <a:p>
            <a:endParaRPr lang="en-IN" sz="1200" dirty="0"/>
          </a:p>
        </p:txBody>
      </p:sp>
      <p:sp>
        <p:nvSpPr>
          <p:cNvPr id="5" name="Rectangle 4"/>
          <p:cNvSpPr/>
          <p:nvPr/>
        </p:nvSpPr>
        <p:spPr>
          <a:xfrm>
            <a:off x="6155565" y="1825625"/>
            <a:ext cx="5138670" cy="2492990"/>
          </a:xfrm>
          <a:prstGeom prst="rect">
            <a:avLst/>
          </a:prstGeom>
          <a:solidFill>
            <a:srgbClr val="92D050"/>
          </a:solidFill>
        </p:spPr>
        <p:txBody>
          <a:bodyPr wrap="square">
            <a:spAutoFit/>
          </a:bodyPr>
          <a:lstStyle/>
          <a:p>
            <a:r>
              <a:rPr lang="en-IN" sz="1200" dirty="0"/>
              <a:t># create more pulldown menus</a:t>
            </a:r>
          </a:p>
          <a:p>
            <a:r>
              <a:rPr lang="en-IN" sz="1200" dirty="0" err="1"/>
              <a:t>editmenu</a:t>
            </a:r>
            <a:r>
              <a:rPr lang="en-IN" sz="1200" dirty="0"/>
              <a:t> = Menu(</a:t>
            </a:r>
            <a:r>
              <a:rPr lang="en-IN" sz="1200" dirty="0" err="1"/>
              <a:t>menubar</a:t>
            </a:r>
            <a:r>
              <a:rPr lang="en-IN" sz="1200" dirty="0"/>
              <a:t>, </a:t>
            </a:r>
            <a:r>
              <a:rPr lang="en-IN" sz="1200" dirty="0" err="1"/>
              <a:t>tearoff</a:t>
            </a:r>
            <a:r>
              <a:rPr lang="en-IN" sz="1200" dirty="0"/>
              <a:t>=0)</a:t>
            </a:r>
          </a:p>
          <a:p>
            <a:r>
              <a:rPr lang="en-IN" sz="1200" dirty="0" err="1"/>
              <a:t>editmenu.add_command</a:t>
            </a:r>
            <a:r>
              <a:rPr lang="en-IN" sz="1200" dirty="0"/>
              <a:t>(label="Cut", command=hello)</a:t>
            </a:r>
          </a:p>
          <a:p>
            <a:r>
              <a:rPr lang="en-IN" sz="1200" dirty="0" err="1"/>
              <a:t>editmenu.add_command</a:t>
            </a:r>
            <a:r>
              <a:rPr lang="en-IN" sz="1200" dirty="0"/>
              <a:t>(label="Copy", command=hello)</a:t>
            </a:r>
          </a:p>
          <a:p>
            <a:r>
              <a:rPr lang="en-IN" sz="1200" dirty="0" err="1"/>
              <a:t>editmenu.add_command</a:t>
            </a:r>
            <a:r>
              <a:rPr lang="en-IN" sz="1200" dirty="0"/>
              <a:t>(label="Paste", command=hello)</a:t>
            </a:r>
          </a:p>
          <a:p>
            <a:r>
              <a:rPr lang="en-IN" sz="1200" dirty="0" err="1"/>
              <a:t>menubar.add_cascade</a:t>
            </a:r>
            <a:r>
              <a:rPr lang="en-IN" sz="1200" dirty="0"/>
              <a:t>(label="Edit", menu=</a:t>
            </a:r>
            <a:r>
              <a:rPr lang="en-IN" sz="1200" dirty="0" err="1"/>
              <a:t>editmenu</a:t>
            </a:r>
            <a:r>
              <a:rPr lang="en-IN" sz="1200" dirty="0"/>
              <a:t>)</a:t>
            </a:r>
          </a:p>
          <a:p>
            <a:endParaRPr lang="en-IN" sz="1200" dirty="0"/>
          </a:p>
          <a:p>
            <a:r>
              <a:rPr lang="en-IN" sz="1200" dirty="0" err="1"/>
              <a:t>helpmenu</a:t>
            </a:r>
            <a:r>
              <a:rPr lang="en-IN" sz="1200" dirty="0"/>
              <a:t> = Menu(</a:t>
            </a:r>
            <a:r>
              <a:rPr lang="en-IN" sz="1200" dirty="0" err="1"/>
              <a:t>menubar</a:t>
            </a:r>
            <a:r>
              <a:rPr lang="en-IN" sz="1200" dirty="0"/>
              <a:t>, </a:t>
            </a:r>
            <a:r>
              <a:rPr lang="en-IN" sz="1200" dirty="0" err="1"/>
              <a:t>tearoff</a:t>
            </a:r>
            <a:r>
              <a:rPr lang="en-IN" sz="1200" dirty="0"/>
              <a:t>=0)</a:t>
            </a:r>
          </a:p>
          <a:p>
            <a:r>
              <a:rPr lang="en-IN" sz="1200" dirty="0" err="1"/>
              <a:t>helpmenu.add_command</a:t>
            </a:r>
            <a:r>
              <a:rPr lang="en-IN" sz="1200" dirty="0"/>
              <a:t>(label="About", command=hello)</a:t>
            </a:r>
          </a:p>
          <a:p>
            <a:r>
              <a:rPr lang="en-IN" sz="1200" dirty="0" err="1"/>
              <a:t>menubar.add_cascade</a:t>
            </a:r>
            <a:r>
              <a:rPr lang="en-IN" sz="1200" dirty="0"/>
              <a:t>(label="Help", menu=</a:t>
            </a:r>
            <a:r>
              <a:rPr lang="en-IN" sz="1200" dirty="0" err="1"/>
              <a:t>helpmenu</a:t>
            </a:r>
            <a:r>
              <a:rPr lang="en-IN" sz="1200" dirty="0"/>
              <a:t>)</a:t>
            </a:r>
          </a:p>
          <a:p>
            <a:endParaRPr lang="en-IN" sz="1200" dirty="0"/>
          </a:p>
          <a:p>
            <a:r>
              <a:rPr lang="en-IN" sz="1200" dirty="0"/>
              <a:t># display the menu</a:t>
            </a:r>
          </a:p>
          <a:p>
            <a:r>
              <a:rPr lang="en-IN" sz="1200" dirty="0" err="1"/>
              <a:t>root.config</a:t>
            </a:r>
            <a:r>
              <a:rPr lang="en-IN" sz="1200" dirty="0"/>
              <a:t>(menu=</a:t>
            </a:r>
            <a:r>
              <a:rPr lang="en-IN" sz="1200" dirty="0" err="1"/>
              <a:t>menubar</a:t>
            </a:r>
            <a:r>
              <a:rPr lang="en-IN" sz="1200" dirty="0"/>
              <a:t>)</a:t>
            </a:r>
          </a:p>
        </p:txBody>
      </p:sp>
    </p:spTree>
    <p:extLst>
      <p:ext uri="{BB962C8B-B14F-4D97-AF65-F5344CB8AC3E}">
        <p14:creationId xmlns:p14="http://schemas.microsoft.com/office/powerpoint/2010/main" val="7916836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 - Menu</a:t>
            </a:r>
            <a:endParaRPr lang="en-IN" dirty="0"/>
          </a:p>
        </p:txBody>
      </p:sp>
      <p:sp>
        <p:nvSpPr>
          <p:cNvPr id="3" name="Content Placeholder 2"/>
          <p:cNvSpPr>
            <a:spLocks noGrp="1"/>
          </p:cNvSpPr>
          <p:nvPr>
            <p:ph idx="1"/>
          </p:nvPr>
        </p:nvSpPr>
        <p:spPr/>
        <p:txBody>
          <a:bodyPr/>
          <a:lstStyle/>
          <a:p>
            <a:r>
              <a:rPr lang="en-US" dirty="0"/>
              <a:t>Finally, a popup menu is created in the same way, but is explicitly displayed, using the </a:t>
            </a:r>
            <a:r>
              <a:rPr lang="en-US" b="1" dirty="0"/>
              <a:t>post</a:t>
            </a:r>
            <a:r>
              <a:rPr lang="en-US" dirty="0"/>
              <a:t> method:</a:t>
            </a:r>
            <a:endParaRPr lang="en-IN" dirty="0"/>
          </a:p>
        </p:txBody>
      </p:sp>
      <p:sp>
        <p:nvSpPr>
          <p:cNvPr id="4" name="Rectangle 3"/>
          <p:cNvSpPr/>
          <p:nvPr/>
        </p:nvSpPr>
        <p:spPr>
          <a:xfrm>
            <a:off x="957330" y="2688509"/>
            <a:ext cx="5138670" cy="3600986"/>
          </a:xfrm>
          <a:prstGeom prst="rect">
            <a:avLst/>
          </a:prstGeom>
          <a:solidFill>
            <a:srgbClr val="92D050"/>
          </a:solidFill>
        </p:spPr>
        <p:txBody>
          <a:bodyPr wrap="square">
            <a:spAutoFit/>
          </a:bodyPr>
          <a:lstStyle/>
          <a:p>
            <a:r>
              <a:rPr lang="en-IN" sz="1200" dirty="0"/>
              <a:t>root = </a:t>
            </a:r>
            <a:r>
              <a:rPr lang="en-IN" sz="1200" dirty="0" err="1"/>
              <a:t>Tk</a:t>
            </a:r>
            <a:r>
              <a:rPr lang="en-IN" sz="1200" dirty="0"/>
              <a:t>()</a:t>
            </a:r>
          </a:p>
          <a:p>
            <a:endParaRPr lang="en-IN" sz="1200" dirty="0"/>
          </a:p>
          <a:p>
            <a:r>
              <a:rPr lang="en-IN" sz="1200" dirty="0" err="1"/>
              <a:t>def</a:t>
            </a:r>
            <a:r>
              <a:rPr lang="en-IN" sz="1200" dirty="0"/>
              <a:t> hello():</a:t>
            </a:r>
          </a:p>
          <a:p>
            <a:r>
              <a:rPr lang="en-IN" sz="1200" dirty="0"/>
              <a:t>    print "hello!"</a:t>
            </a:r>
          </a:p>
          <a:p>
            <a:endParaRPr lang="en-IN" sz="1200" dirty="0"/>
          </a:p>
          <a:p>
            <a:r>
              <a:rPr lang="en-IN" sz="1200" dirty="0"/>
              <a:t># create a popup menu</a:t>
            </a:r>
          </a:p>
          <a:p>
            <a:r>
              <a:rPr lang="en-IN" sz="1200" dirty="0"/>
              <a:t>menu = Menu(root, </a:t>
            </a:r>
            <a:r>
              <a:rPr lang="en-IN" sz="1200" dirty="0" err="1"/>
              <a:t>tearoff</a:t>
            </a:r>
            <a:r>
              <a:rPr lang="en-IN" sz="1200" dirty="0"/>
              <a:t>=0)</a:t>
            </a:r>
          </a:p>
          <a:p>
            <a:r>
              <a:rPr lang="en-IN" sz="1200" dirty="0" err="1"/>
              <a:t>menu.add_command</a:t>
            </a:r>
            <a:r>
              <a:rPr lang="en-IN" sz="1200" dirty="0"/>
              <a:t>(label="Undo", command=hello)</a:t>
            </a:r>
          </a:p>
          <a:p>
            <a:r>
              <a:rPr lang="en-IN" sz="1200" dirty="0" err="1"/>
              <a:t>menu.add_command</a:t>
            </a:r>
            <a:r>
              <a:rPr lang="en-IN" sz="1200" dirty="0"/>
              <a:t>(label="Redo", command=hello)</a:t>
            </a:r>
          </a:p>
          <a:p>
            <a:endParaRPr lang="en-IN" sz="1200" dirty="0"/>
          </a:p>
          <a:p>
            <a:r>
              <a:rPr lang="en-IN" sz="1200" dirty="0"/>
              <a:t># create a canvas</a:t>
            </a:r>
          </a:p>
          <a:p>
            <a:r>
              <a:rPr lang="en-IN" sz="1200" dirty="0"/>
              <a:t>frame = Frame(root, width=512, height=512)</a:t>
            </a:r>
          </a:p>
          <a:p>
            <a:r>
              <a:rPr lang="en-IN" sz="1200" dirty="0" err="1"/>
              <a:t>frame.pack</a:t>
            </a:r>
            <a:r>
              <a:rPr lang="en-IN" sz="1200" dirty="0"/>
              <a:t>()</a:t>
            </a:r>
          </a:p>
          <a:p>
            <a:endParaRPr lang="en-IN" sz="1200" dirty="0"/>
          </a:p>
          <a:p>
            <a:r>
              <a:rPr lang="en-IN" sz="1200" dirty="0" err="1"/>
              <a:t>def</a:t>
            </a:r>
            <a:r>
              <a:rPr lang="en-IN" sz="1200" dirty="0"/>
              <a:t> popup(event):</a:t>
            </a:r>
          </a:p>
          <a:p>
            <a:r>
              <a:rPr lang="en-IN" sz="1200" dirty="0"/>
              <a:t>    </a:t>
            </a:r>
            <a:r>
              <a:rPr lang="en-IN" sz="1200" dirty="0" err="1"/>
              <a:t>menu.post</a:t>
            </a:r>
            <a:r>
              <a:rPr lang="en-IN" sz="1200" dirty="0"/>
              <a:t>(</a:t>
            </a:r>
            <a:r>
              <a:rPr lang="en-IN" sz="1200" dirty="0" err="1"/>
              <a:t>event.x_root</a:t>
            </a:r>
            <a:r>
              <a:rPr lang="en-IN" sz="1200" dirty="0"/>
              <a:t>, </a:t>
            </a:r>
            <a:r>
              <a:rPr lang="en-IN" sz="1200" dirty="0" err="1"/>
              <a:t>event.y_root</a:t>
            </a:r>
            <a:r>
              <a:rPr lang="en-IN" sz="1200" dirty="0"/>
              <a:t>)</a:t>
            </a:r>
          </a:p>
          <a:p>
            <a:endParaRPr lang="en-IN" sz="1200" dirty="0"/>
          </a:p>
          <a:p>
            <a:r>
              <a:rPr lang="en-IN" sz="1200" dirty="0"/>
              <a:t># attach popup to canvas</a:t>
            </a:r>
          </a:p>
          <a:p>
            <a:r>
              <a:rPr lang="en-IN" sz="1200" dirty="0" err="1"/>
              <a:t>frame.bind</a:t>
            </a:r>
            <a:r>
              <a:rPr lang="en-IN" sz="1200" dirty="0"/>
              <a:t>("&lt;Button-3&gt;", popup)</a:t>
            </a:r>
          </a:p>
        </p:txBody>
      </p:sp>
    </p:spTree>
    <p:extLst>
      <p:ext uri="{BB962C8B-B14F-4D97-AF65-F5344CB8AC3E}">
        <p14:creationId xmlns:p14="http://schemas.microsoft.com/office/powerpoint/2010/main" val="8057528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 - </a:t>
            </a:r>
            <a:r>
              <a:rPr lang="en-US" dirty="0" smtClean="0">
                <a:solidFill>
                  <a:srgbClr val="FF0000"/>
                </a:solidFill>
              </a:rPr>
              <a:t>Message</a:t>
            </a:r>
            <a:endParaRPr lang="en-IN" dirty="0"/>
          </a:p>
        </p:txBody>
      </p:sp>
      <p:sp>
        <p:nvSpPr>
          <p:cNvPr id="3" name="Content Placeholder 2"/>
          <p:cNvSpPr>
            <a:spLocks noGrp="1"/>
          </p:cNvSpPr>
          <p:nvPr>
            <p:ph idx="1"/>
          </p:nvPr>
        </p:nvSpPr>
        <p:spPr/>
        <p:txBody>
          <a:bodyPr/>
          <a:lstStyle/>
          <a:p>
            <a:r>
              <a:rPr lang="en-US" dirty="0"/>
              <a:t>The </a:t>
            </a:r>
            <a:r>
              <a:rPr lang="en-US" b="1" dirty="0"/>
              <a:t>Message</a:t>
            </a:r>
            <a:r>
              <a:rPr lang="en-US" dirty="0"/>
              <a:t> widget is a variant of the </a:t>
            </a:r>
            <a:r>
              <a:rPr lang="en-US" b="1" dirty="0"/>
              <a:t>Label</a:t>
            </a:r>
            <a:r>
              <a:rPr lang="en-US" dirty="0"/>
              <a:t>, designed to display multiline messages. </a:t>
            </a:r>
            <a:endParaRPr lang="en-US" dirty="0" smtClean="0"/>
          </a:p>
          <a:p>
            <a:r>
              <a:rPr lang="en-US" dirty="0" smtClean="0"/>
              <a:t>The </a:t>
            </a:r>
            <a:r>
              <a:rPr lang="en-US" dirty="0"/>
              <a:t>message widget can wrap text, and adjust its width to maintain a given aspect ratio</a:t>
            </a:r>
            <a:r>
              <a:rPr lang="en-US" dirty="0" smtClean="0"/>
              <a:t>.</a:t>
            </a:r>
          </a:p>
          <a:p>
            <a:r>
              <a:rPr lang="en-US" dirty="0"/>
              <a:t>To create a message, all you have to do is to pass in a text string. </a:t>
            </a:r>
            <a:endParaRPr lang="en-US" dirty="0" smtClean="0"/>
          </a:p>
          <a:p>
            <a:r>
              <a:rPr lang="en-US" dirty="0" smtClean="0"/>
              <a:t>The </a:t>
            </a:r>
            <a:r>
              <a:rPr lang="en-US" dirty="0"/>
              <a:t>widget will automatically break the lines, if necessary.</a:t>
            </a:r>
            <a:endParaRPr lang="en-IN" dirty="0"/>
          </a:p>
        </p:txBody>
      </p:sp>
      <p:sp>
        <p:nvSpPr>
          <p:cNvPr id="4" name="Rectangle 3"/>
          <p:cNvSpPr/>
          <p:nvPr/>
        </p:nvSpPr>
        <p:spPr>
          <a:xfrm>
            <a:off x="3752045" y="4742240"/>
            <a:ext cx="5138670" cy="1569660"/>
          </a:xfrm>
          <a:prstGeom prst="rect">
            <a:avLst/>
          </a:prstGeom>
          <a:solidFill>
            <a:srgbClr val="92D050"/>
          </a:solidFill>
        </p:spPr>
        <p:txBody>
          <a:bodyPr wrap="square">
            <a:spAutoFit/>
          </a:bodyPr>
          <a:lstStyle/>
          <a:p>
            <a:r>
              <a:rPr lang="en-US" sz="1200" dirty="0"/>
              <a:t>from </a:t>
            </a:r>
            <a:r>
              <a:rPr lang="en-US" sz="1200" dirty="0" err="1"/>
              <a:t>Tkinter</a:t>
            </a:r>
            <a:r>
              <a:rPr lang="en-US" sz="1200" dirty="0"/>
              <a:t> import *</a:t>
            </a:r>
          </a:p>
          <a:p>
            <a:endParaRPr lang="en-US" sz="1200" dirty="0"/>
          </a:p>
          <a:p>
            <a:r>
              <a:rPr lang="en-US" sz="1200" dirty="0"/>
              <a:t>master = </a:t>
            </a:r>
            <a:r>
              <a:rPr lang="en-US" sz="1200" dirty="0" err="1"/>
              <a:t>Tk</a:t>
            </a:r>
            <a:r>
              <a:rPr lang="en-US" sz="1200" dirty="0"/>
              <a:t>()</a:t>
            </a:r>
          </a:p>
          <a:p>
            <a:endParaRPr lang="en-US" sz="1200" dirty="0"/>
          </a:p>
          <a:p>
            <a:r>
              <a:rPr lang="en-US" sz="1200" dirty="0"/>
              <a:t>w = Message(master, text="this is a message")</a:t>
            </a:r>
          </a:p>
          <a:p>
            <a:r>
              <a:rPr lang="en-US" sz="1200" dirty="0" err="1"/>
              <a:t>w.pack</a:t>
            </a:r>
            <a:r>
              <a:rPr lang="en-US" sz="1200" dirty="0"/>
              <a:t>()</a:t>
            </a:r>
          </a:p>
          <a:p>
            <a:endParaRPr lang="en-US" sz="1200" dirty="0"/>
          </a:p>
          <a:p>
            <a:r>
              <a:rPr lang="en-US" sz="1200" dirty="0" err="1"/>
              <a:t>mainloop</a:t>
            </a:r>
            <a:r>
              <a:rPr lang="en-US" sz="1200" dirty="0"/>
              <a:t>()</a:t>
            </a:r>
            <a:endParaRPr lang="en-IN" sz="1200" dirty="0"/>
          </a:p>
        </p:txBody>
      </p:sp>
    </p:spTree>
    <p:extLst>
      <p:ext uri="{BB962C8B-B14F-4D97-AF65-F5344CB8AC3E}">
        <p14:creationId xmlns:p14="http://schemas.microsoft.com/office/powerpoint/2010/main" val="1188650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 - </a:t>
            </a:r>
            <a:r>
              <a:rPr lang="en-US" dirty="0" err="1">
                <a:solidFill>
                  <a:srgbClr val="FF0000"/>
                </a:solidFill>
              </a:rPr>
              <a:t>OptionMenu</a:t>
            </a:r>
            <a:r>
              <a:rPr lang="en-US" dirty="0">
                <a:solidFill>
                  <a:srgbClr val="FF0000"/>
                </a:solidFill>
              </a:rPr>
              <a:t> </a:t>
            </a:r>
            <a:endParaRPr lang="en-IN" dirty="0"/>
          </a:p>
        </p:txBody>
      </p:sp>
      <p:sp>
        <p:nvSpPr>
          <p:cNvPr id="3" name="Content Placeholder 2"/>
          <p:cNvSpPr>
            <a:spLocks noGrp="1"/>
          </p:cNvSpPr>
          <p:nvPr>
            <p:ph idx="1"/>
          </p:nvPr>
        </p:nvSpPr>
        <p:spPr/>
        <p:txBody>
          <a:bodyPr/>
          <a:lstStyle/>
          <a:p>
            <a:pPr algn="just"/>
            <a:r>
              <a:rPr lang="en-US" dirty="0"/>
              <a:t>The </a:t>
            </a:r>
            <a:r>
              <a:rPr lang="en-US" dirty="0" err="1"/>
              <a:t>OptionMenu</a:t>
            </a:r>
            <a:r>
              <a:rPr lang="en-US" dirty="0"/>
              <a:t> class is a helper class that creates a popup menu, and a button to display it. </a:t>
            </a:r>
            <a:endParaRPr lang="en-US" dirty="0" smtClean="0"/>
          </a:p>
          <a:p>
            <a:pPr algn="just"/>
            <a:r>
              <a:rPr lang="en-US" dirty="0" smtClean="0"/>
              <a:t>The </a:t>
            </a:r>
            <a:r>
              <a:rPr lang="en-US" dirty="0"/>
              <a:t>option menu is similar to the </a:t>
            </a:r>
            <a:r>
              <a:rPr lang="en-US" dirty="0" err="1"/>
              <a:t>combobox</a:t>
            </a:r>
            <a:r>
              <a:rPr lang="en-US" dirty="0"/>
              <a:t> widgets commonly used on Windows.</a:t>
            </a:r>
          </a:p>
          <a:p>
            <a:pPr algn="just"/>
            <a:r>
              <a:rPr lang="en-US" dirty="0" smtClean="0"/>
              <a:t>To </a:t>
            </a:r>
            <a:r>
              <a:rPr lang="en-US" dirty="0"/>
              <a:t>get the currently selected value from an option menu, you have to pass in a </a:t>
            </a:r>
            <a:r>
              <a:rPr lang="en-US" dirty="0" err="1"/>
              <a:t>Tkinter</a:t>
            </a:r>
            <a:r>
              <a:rPr lang="en-US" dirty="0"/>
              <a:t> variable. </a:t>
            </a:r>
            <a:endParaRPr lang="en-US" dirty="0" smtClean="0"/>
          </a:p>
        </p:txBody>
      </p:sp>
    </p:spTree>
    <p:extLst>
      <p:ext uri="{BB962C8B-B14F-4D97-AF65-F5344CB8AC3E}">
        <p14:creationId xmlns:p14="http://schemas.microsoft.com/office/powerpoint/2010/main" val="666489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a:t>
            </a:r>
            <a:r>
              <a:rPr lang="en-US" err="1" smtClean="0"/>
              <a:t>Tkinter</a:t>
            </a:r>
            <a:r>
              <a:rPr lang="en-US" smtClean="0"/>
              <a:t>?</a:t>
            </a:r>
            <a:endParaRPr lang="en-US"/>
          </a:p>
        </p:txBody>
      </p:sp>
      <p:sp>
        <p:nvSpPr>
          <p:cNvPr id="3" name="Content Placeholder 2"/>
          <p:cNvSpPr>
            <a:spLocks noGrp="1"/>
          </p:cNvSpPr>
          <p:nvPr>
            <p:ph idx="1"/>
          </p:nvPr>
        </p:nvSpPr>
        <p:spPr/>
        <p:txBody>
          <a:bodyPr/>
          <a:lstStyle/>
          <a:p>
            <a:r>
              <a:rPr lang="en-US" smtClean="0"/>
              <a:t>It is usually a shared library (or DLL), but might in some cases be statically linked with the Python interpreter.</a:t>
            </a:r>
          </a:p>
          <a:p>
            <a:r>
              <a:rPr lang="en-US"/>
              <a:t>The public interface is provided through a number of Python modules. </a:t>
            </a:r>
            <a:endParaRPr lang="en-US" smtClean="0"/>
          </a:p>
          <a:p>
            <a:r>
              <a:rPr lang="en-US" smtClean="0"/>
              <a:t>The </a:t>
            </a:r>
            <a:r>
              <a:rPr lang="en-US"/>
              <a:t>most important interface module is the </a:t>
            </a:r>
            <a:r>
              <a:rPr lang="en-US" b="1" err="1"/>
              <a:t>Tkinter</a:t>
            </a:r>
            <a:r>
              <a:rPr lang="en-US"/>
              <a:t> module itself. </a:t>
            </a:r>
            <a:endParaRPr lang="en-US" smtClean="0"/>
          </a:p>
          <a:p>
            <a:r>
              <a:rPr lang="en-US" smtClean="0"/>
              <a:t>To </a:t>
            </a:r>
            <a:r>
              <a:rPr lang="en-US"/>
              <a:t>use </a:t>
            </a:r>
            <a:r>
              <a:rPr lang="en-US" err="1"/>
              <a:t>Tkinter</a:t>
            </a:r>
            <a:r>
              <a:rPr lang="en-US"/>
              <a:t>, all you need to do is to import the </a:t>
            </a:r>
            <a:r>
              <a:rPr lang="en-US" b="1" err="1"/>
              <a:t>Tkinter</a:t>
            </a:r>
            <a:r>
              <a:rPr lang="en-US"/>
              <a:t> module</a:t>
            </a:r>
            <a:r>
              <a:rPr lang="en-US" smtClean="0"/>
              <a:t>:</a:t>
            </a:r>
          </a:p>
          <a:p>
            <a:endParaRPr lang="en-US"/>
          </a:p>
          <a:p>
            <a:r>
              <a:rPr lang="en-US" smtClean="0"/>
              <a:t>OR</a:t>
            </a:r>
            <a:endParaRPr lang="en-US"/>
          </a:p>
        </p:txBody>
      </p:sp>
      <p:sp>
        <p:nvSpPr>
          <p:cNvPr id="4" name="TextBox 3"/>
          <p:cNvSpPr txBox="1"/>
          <p:nvPr/>
        </p:nvSpPr>
        <p:spPr>
          <a:xfrm>
            <a:off x="5296988" y="4667369"/>
            <a:ext cx="1598023" cy="369332"/>
          </a:xfrm>
          <a:prstGeom prst="rect">
            <a:avLst/>
          </a:prstGeom>
          <a:solidFill>
            <a:srgbClr val="00B050"/>
          </a:solidFill>
        </p:spPr>
        <p:txBody>
          <a:bodyPr wrap="square" rtlCol="0">
            <a:spAutoFit/>
          </a:bodyPr>
          <a:lstStyle/>
          <a:p>
            <a:r>
              <a:rPr lang="en-US" b="1" smtClean="0"/>
              <a:t>import </a:t>
            </a:r>
            <a:r>
              <a:rPr lang="en-US" b="1" err="1" smtClean="0"/>
              <a:t>Tkinter</a:t>
            </a:r>
            <a:endParaRPr lang="en-US" b="1"/>
          </a:p>
        </p:txBody>
      </p:sp>
      <p:sp>
        <p:nvSpPr>
          <p:cNvPr id="6" name="TextBox 5"/>
          <p:cNvSpPr txBox="1"/>
          <p:nvPr/>
        </p:nvSpPr>
        <p:spPr>
          <a:xfrm>
            <a:off x="4957355" y="6127234"/>
            <a:ext cx="2277290" cy="369332"/>
          </a:xfrm>
          <a:prstGeom prst="rect">
            <a:avLst/>
          </a:prstGeom>
          <a:solidFill>
            <a:srgbClr val="00B050"/>
          </a:solidFill>
        </p:spPr>
        <p:txBody>
          <a:bodyPr wrap="square" rtlCol="0">
            <a:spAutoFit/>
          </a:bodyPr>
          <a:lstStyle/>
          <a:p>
            <a:r>
              <a:rPr lang="en-US" b="1" smtClean="0"/>
              <a:t>from </a:t>
            </a:r>
            <a:r>
              <a:rPr lang="en-US" b="1" err="1" smtClean="0"/>
              <a:t>Tkinter</a:t>
            </a:r>
            <a:r>
              <a:rPr lang="en-US" b="1" smtClean="0"/>
              <a:t> import *</a:t>
            </a:r>
            <a:endParaRPr lang="en-US" b="1"/>
          </a:p>
        </p:txBody>
      </p:sp>
    </p:spTree>
    <p:extLst>
      <p:ext uri="{BB962C8B-B14F-4D97-AF65-F5344CB8AC3E}">
        <p14:creationId xmlns:p14="http://schemas.microsoft.com/office/powerpoint/2010/main" val="34187222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 - </a:t>
            </a:r>
            <a:r>
              <a:rPr lang="en-US" dirty="0" err="1">
                <a:solidFill>
                  <a:srgbClr val="FF0000"/>
                </a:solidFill>
              </a:rPr>
              <a:t>OptionMenu</a:t>
            </a:r>
            <a:r>
              <a:rPr lang="en-US" dirty="0">
                <a:solidFill>
                  <a:srgbClr val="FF0000"/>
                </a:solidFill>
              </a:rPr>
              <a:t> </a:t>
            </a:r>
            <a:endParaRPr lang="en-IN" dirty="0"/>
          </a:p>
        </p:txBody>
      </p:sp>
      <p:sp>
        <p:nvSpPr>
          <p:cNvPr id="3" name="Content Placeholder 2"/>
          <p:cNvSpPr>
            <a:spLocks noGrp="1"/>
          </p:cNvSpPr>
          <p:nvPr>
            <p:ph idx="1"/>
          </p:nvPr>
        </p:nvSpPr>
        <p:spPr/>
        <p:txBody>
          <a:bodyPr/>
          <a:lstStyle/>
          <a:p>
            <a:r>
              <a:rPr lang="en-US" dirty="0"/>
              <a:t>To create an option menu, call the </a:t>
            </a:r>
            <a:r>
              <a:rPr lang="en-US" b="1" dirty="0" err="1"/>
              <a:t>OptionMenu</a:t>
            </a:r>
            <a:r>
              <a:rPr lang="en-US" dirty="0"/>
              <a:t> class constructor, and pass in the variable and a list of options.</a:t>
            </a:r>
            <a:endParaRPr lang="en-IN" dirty="0"/>
          </a:p>
        </p:txBody>
      </p:sp>
      <p:sp>
        <p:nvSpPr>
          <p:cNvPr id="4" name="Rectangle 3"/>
          <p:cNvSpPr/>
          <p:nvPr/>
        </p:nvSpPr>
        <p:spPr>
          <a:xfrm>
            <a:off x="3526665" y="2797530"/>
            <a:ext cx="5138670" cy="2123658"/>
          </a:xfrm>
          <a:prstGeom prst="rect">
            <a:avLst/>
          </a:prstGeom>
          <a:solidFill>
            <a:srgbClr val="92D050"/>
          </a:solidFill>
        </p:spPr>
        <p:txBody>
          <a:bodyPr wrap="square">
            <a:spAutoFit/>
          </a:bodyPr>
          <a:lstStyle/>
          <a:p>
            <a:r>
              <a:rPr lang="en-US" sz="1200" dirty="0"/>
              <a:t>from </a:t>
            </a:r>
            <a:r>
              <a:rPr lang="en-US" sz="1200" dirty="0" err="1"/>
              <a:t>Tkinter</a:t>
            </a:r>
            <a:r>
              <a:rPr lang="en-US" sz="1200" dirty="0"/>
              <a:t> import *</a:t>
            </a:r>
          </a:p>
          <a:p>
            <a:endParaRPr lang="en-US" sz="1200" dirty="0"/>
          </a:p>
          <a:p>
            <a:r>
              <a:rPr lang="en-US" sz="1200" dirty="0"/>
              <a:t>master = </a:t>
            </a:r>
            <a:r>
              <a:rPr lang="en-US" sz="1200" dirty="0" err="1"/>
              <a:t>Tk</a:t>
            </a:r>
            <a:r>
              <a:rPr lang="en-US" sz="1200" dirty="0"/>
              <a:t>()</a:t>
            </a:r>
          </a:p>
          <a:p>
            <a:endParaRPr lang="en-US" sz="1200" dirty="0"/>
          </a:p>
          <a:p>
            <a:r>
              <a:rPr lang="en-US" sz="1200" dirty="0"/>
              <a:t>variable = </a:t>
            </a:r>
            <a:r>
              <a:rPr lang="en-US" sz="1200" dirty="0" err="1"/>
              <a:t>StringVar</a:t>
            </a:r>
            <a:r>
              <a:rPr lang="en-US" sz="1200" dirty="0"/>
              <a:t>(master)</a:t>
            </a:r>
          </a:p>
          <a:p>
            <a:r>
              <a:rPr lang="en-US" sz="1200" dirty="0" err="1"/>
              <a:t>variable.set</a:t>
            </a:r>
            <a:r>
              <a:rPr lang="en-US" sz="1200" dirty="0"/>
              <a:t>("one") # default value</a:t>
            </a:r>
          </a:p>
          <a:p>
            <a:endParaRPr lang="en-US" sz="1200" dirty="0"/>
          </a:p>
          <a:p>
            <a:r>
              <a:rPr lang="en-US" sz="1200" dirty="0"/>
              <a:t>w = </a:t>
            </a:r>
            <a:r>
              <a:rPr lang="en-US" sz="1200" dirty="0" err="1"/>
              <a:t>OptionMenu</a:t>
            </a:r>
            <a:r>
              <a:rPr lang="en-US" sz="1200" dirty="0"/>
              <a:t>(master, variable, "one", "two", "three")</a:t>
            </a:r>
          </a:p>
          <a:p>
            <a:r>
              <a:rPr lang="en-US" sz="1200" dirty="0" err="1"/>
              <a:t>w.pack</a:t>
            </a:r>
            <a:r>
              <a:rPr lang="en-US" sz="1200" dirty="0"/>
              <a:t>()</a:t>
            </a:r>
          </a:p>
          <a:p>
            <a:endParaRPr lang="en-US" sz="1200" dirty="0"/>
          </a:p>
          <a:p>
            <a:r>
              <a:rPr lang="en-US" sz="1200" dirty="0" err="1"/>
              <a:t>mainloop</a:t>
            </a:r>
            <a:r>
              <a:rPr lang="en-US" sz="1200" dirty="0"/>
              <a:t>()</a:t>
            </a:r>
            <a:endParaRPr lang="en-IN" sz="1200" dirty="0"/>
          </a:p>
        </p:txBody>
      </p:sp>
    </p:spTree>
    <p:extLst>
      <p:ext uri="{BB962C8B-B14F-4D97-AF65-F5344CB8AC3E}">
        <p14:creationId xmlns:p14="http://schemas.microsoft.com/office/powerpoint/2010/main" val="21772567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 - </a:t>
            </a:r>
            <a:r>
              <a:rPr lang="en-US" dirty="0" err="1">
                <a:solidFill>
                  <a:srgbClr val="FF0000"/>
                </a:solidFill>
              </a:rPr>
              <a:t>OptionMenu</a:t>
            </a:r>
            <a:r>
              <a:rPr lang="en-US" dirty="0">
                <a:solidFill>
                  <a:srgbClr val="FF0000"/>
                </a:solidFill>
              </a:rPr>
              <a:t> </a:t>
            </a:r>
            <a:endParaRPr lang="en-IN" dirty="0"/>
          </a:p>
        </p:txBody>
      </p:sp>
      <p:sp>
        <p:nvSpPr>
          <p:cNvPr id="3" name="Content Placeholder 2"/>
          <p:cNvSpPr>
            <a:spLocks noGrp="1"/>
          </p:cNvSpPr>
          <p:nvPr>
            <p:ph idx="1"/>
          </p:nvPr>
        </p:nvSpPr>
        <p:spPr/>
        <p:txBody>
          <a:bodyPr/>
          <a:lstStyle/>
          <a:p>
            <a:r>
              <a:rPr lang="en-US" dirty="0"/>
              <a:t>To get the selected option, use </a:t>
            </a:r>
            <a:r>
              <a:rPr lang="en-US" b="1" dirty="0"/>
              <a:t>get</a:t>
            </a:r>
            <a:r>
              <a:rPr lang="en-US" dirty="0"/>
              <a:t> on the variable:</a:t>
            </a:r>
          </a:p>
          <a:p>
            <a:pPr marL="0" indent="0">
              <a:buNone/>
            </a:pPr>
            <a:endParaRPr lang="en-US" dirty="0"/>
          </a:p>
        </p:txBody>
      </p:sp>
      <p:sp>
        <p:nvSpPr>
          <p:cNvPr id="4" name="Rectangle 3"/>
          <p:cNvSpPr/>
          <p:nvPr/>
        </p:nvSpPr>
        <p:spPr>
          <a:xfrm>
            <a:off x="3526665" y="2449800"/>
            <a:ext cx="5138670" cy="3970318"/>
          </a:xfrm>
          <a:prstGeom prst="rect">
            <a:avLst/>
          </a:prstGeom>
          <a:solidFill>
            <a:srgbClr val="92D050"/>
          </a:solidFill>
        </p:spPr>
        <p:txBody>
          <a:bodyPr wrap="square">
            <a:spAutoFit/>
          </a:bodyPr>
          <a:lstStyle/>
          <a:p>
            <a:r>
              <a:rPr lang="en-US" sz="1200" dirty="0"/>
              <a:t>from </a:t>
            </a:r>
            <a:r>
              <a:rPr lang="en-US" sz="1200" dirty="0" err="1"/>
              <a:t>Tkinter</a:t>
            </a:r>
            <a:r>
              <a:rPr lang="en-US" sz="1200" dirty="0"/>
              <a:t> import *</a:t>
            </a:r>
          </a:p>
          <a:p>
            <a:endParaRPr lang="en-US" sz="1200" dirty="0"/>
          </a:p>
          <a:p>
            <a:r>
              <a:rPr lang="en-US" sz="1200" dirty="0"/>
              <a:t>master = </a:t>
            </a:r>
            <a:r>
              <a:rPr lang="en-US" sz="1200" dirty="0" err="1"/>
              <a:t>Tk</a:t>
            </a:r>
            <a:r>
              <a:rPr lang="en-US" sz="1200" dirty="0"/>
              <a:t>()</a:t>
            </a:r>
          </a:p>
          <a:p>
            <a:endParaRPr lang="en-US" sz="1200" dirty="0"/>
          </a:p>
          <a:p>
            <a:r>
              <a:rPr lang="en-US" sz="1200" dirty="0" err="1"/>
              <a:t>var</a:t>
            </a:r>
            <a:r>
              <a:rPr lang="en-US" sz="1200" dirty="0"/>
              <a:t> = </a:t>
            </a:r>
            <a:r>
              <a:rPr lang="en-US" sz="1200" dirty="0" err="1"/>
              <a:t>StringVar</a:t>
            </a:r>
            <a:r>
              <a:rPr lang="en-US" sz="1200" dirty="0"/>
              <a:t>(master)</a:t>
            </a:r>
          </a:p>
          <a:p>
            <a:r>
              <a:rPr lang="en-US" sz="1200" dirty="0" err="1"/>
              <a:t>var.set</a:t>
            </a:r>
            <a:r>
              <a:rPr lang="en-US" sz="1200" dirty="0"/>
              <a:t>("one") # initial value</a:t>
            </a:r>
          </a:p>
          <a:p>
            <a:endParaRPr lang="en-US" sz="1200" dirty="0"/>
          </a:p>
          <a:p>
            <a:r>
              <a:rPr lang="en-US" sz="1200" dirty="0"/>
              <a:t>option = </a:t>
            </a:r>
            <a:r>
              <a:rPr lang="en-US" sz="1200" dirty="0" err="1"/>
              <a:t>OptionMenu</a:t>
            </a:r>
            <a:r>
              <a:rPr lang="en-US" sz="1200" dirty="0"/>
              <a:t>(master, </a:t>
            </a:r>
            <a:r>
              <a:rPr lang="en-US" sz="1200" dirty="0" err="1"/>
              <a:t>var</a:t>
            </a:r>
            <a:r>
              <a:rPr lang="en-US" sz="1200" dirty="0"/>
              <a:t>, "one", "two", "three", "four")</a:t>
            </a:r>
          </a:p>
          <a:p>
            <a:r>
              <a:rPr lang="en-US" sz="1200" dirty="0" err="1"/>
              <a:t>option.pack</a:t>
            </a:r>
            <a:r>
              <a:rPr lang="en-US" sz="1200" dirty="0"/>
              <a:t>()</a:t>
            </a:r>
          </a:p>
          <a:p>
            <a:endParaRPr lang="en-US" sz="1200" dirty="0"/>
          </a:p>
          <a:p>
            <a:r>
              <a:rPr lang="en-US" sz="1200" dirty="0"/>
              <a:t>#</a:t>
            </a:r>
          </a:p>
          <a:p>
            <a:r>
              <a:rPr lang="en-US" sz="1200" dirty="0"/>
              <a:t># test stuff</a:t>
            </a:r>
          </a:p>
          <a:p>
            <a:endParaRPr lang="en-US" sz="1200" dirty="0"/>
          </a:p>
          <a:p>
            <a:r>
              <a:rPr lang="en-US" sz="1200" dirty="0" err="1"/>
              <a:t>def</a:t>
            </a:r>
            <a:r>
              <a:rPr lang="en-US" sz="1200" dirty="0"/>
              <a:t> ok():</a:t>
            </a:r>
          </a:p>
          <a:p>
            <a:r>
              <a:rPr lang="en-US" sz="1200" dirty="0"/>
              <a:t>    print "value is", </a:t>
            </a:r>
            <a:r>
              <a:rPr lang="en-US" sz="1200" dirty="0" err="1"/>
              <a:t>var.get</a:t>
            </a:r>
            <a:r>
              <a:rPr lang="en-US" sz="1200" dirty="0"/>
              <a:t>()</a:t>
            </a:r>
          </a:p>
          <a:p>
            <a:r>
              <a:rPr lang="en-US" sz="1200" dirty="0"/>
              <a:t>    </a:t>
            </a:r>
            <a:r>
              <a:rPr lang="en-US" sz="1200" dirty="0" err="1"/>
              <a:t>master.quit</a:t>
            </a:r>
            <a:r>
              <a:rPr lang="en-US" sz="1200" dirty="0"/>
              <a:t>()</a:t>
            </a:r>
          </a:p>
          <a:p>
            <a:endParaRPr lang="en-US" sz="1200" dirty="0"/>
          </a:p>
          <a:p>
            <a:r>
              <a:rPr lang="en-US" sz="1200" dirty="0"/>
              <a:t>button = Button(master, text="OK", command=ok)</a:t>
            </a:r>
          </a:p>
          <a:p>
            <a:r>
              <a:rPr lang="en-US" sz="1200" dirty="0" err="1"/>
              <a:t>button.pack</a:t>
            </a:r>
            <a:r>
              <a:rPr lang="en-US" sz="1200" dirty="0"/>
              <a:t>()</a:t>
            </a:r>
          </a:p>
          <a:p>
            <a:endParaRPr lang="en-US" sz="1200" dirty="0"/>
          </a:p>
          <a:p>
            <a:r>
              <a:rPr lang="en-US" sz="1200" dirty="0" err="1"/>
              <a:t>mainloop</a:t>
            </a:r>
            <a:r>
              <a:rPr lang="en-US" sz="1200" dirty="0"/>
              <a:t>()</a:t>
            </a:r>
            <a:endParaRPr lang="en-IN" sz="1200" dirty="0"/>
          </a:p>
        </p:txBody>
      </p:sp>
    </p:spTree>
    <p:extLst>
      <p:ext uri="{BB962C8B-B14F-4D97-AF65-F5344CB8AC3E}">
        <p14:creationId xmlns:p14="http://schemas.microsoft.com/office/powerpoint/2010/main" val="14905501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 - </a:t>
            </a:r>
            <a:r>
              <a:rPr lang="en-US" dirty="0" err="1" smtClean="0">
                <a:solidFill>
                  <a:srgbClr val="FF0000"/>
                </a:solidFill>
              </a:rPr>
              <a:t>RadioButton</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US" dirty="0"/>
              <a:t>The </a:t>
            </a:r>
            <a:r>
              <a:rPr lang="en-US" b="1" dirty="0" err="1"/>
              <a:t>Radiobutton</a:t>
            </a:r>
            <a:r>
              <a:rPr lang="en-US" dirty="0"/>
              <a:t> is a standard </a:t>
            </a:r>
            <a:r>
              <a:rPr lang="en-US" dirty="0" err="1"/>
              <a:t>Tkinter</a:t>
            </a:r>
            <a:r>
              <a:rPr lang="en-US" dirty="0"/>
              <a:t> widget used to implement one-of-many selections. </a:t>
            </a:r>
            <a:endParaRPr lang="en-US" dirty="0" smtClean="0"/>
          </a:p>
          <a:p>
            <a:pPr algn="just"/>
            <a:r>
              <a:rPr lang="en-US" dirty="0" err="1" smtClean="0"/>
              <a:t>Radiobuttons</a:t>
            </a:r>
            <a:r>
              <a:rPr lang="en-US" dirty="0" smtClean="0"/>
              <a:t> </a:t>
            </a:r>
            <a:r>
              <a:rPr lang="en-US" dirty="0"/>
              <a:t>can contain text or images, and you can associate a Python function or method with each button. </a:t>
            </a:r>
            <a:endParaRPr lang="en-US" dirty="0" smtClean="0"/>
          </a:p>
          <a:p>
            <a:pPr algn="just"/>
            <a:r>
              <a:rPr lang="en-US" dirty="0" smtClean="0"/>
              <a:t>When </a:t>
            </a:r>
            <a:r>
              <a:rPr lang="en-US" dirty="0"/>
              <a:t>the button is pressed, </a:t>
            </a:r>
            <a:r>
              <a:rPr lang="en-US" dirty="0" err="1"/>
              <a:t>Tkinter</a:t>
            </a:r>
            <a:r>
              <a:rPr lang="en-US" dirty="0"/>
              <a:t> automatically calls that function or method.</a:t>
            </a:r>
          </a:p>
          <a:p>
            <a:pPr algn="just"/>
            <a:r>
              <a:rPr lang="en-US" dirty="0"/>
              <a:t>The button can only display text in a single font, but the text may span more than one line. </a:t>
            </a:r>
            <a:endParaRPr lang="en-US" dirty="0" smtClean="0"/>
          </a:p>
          <a:p>
            <a:pPr algn="just"/>
            <a:r>
              <a:rPr lang="en-US" dirty="0" smtClean="0"/>
              <a:t>By </a:t>
            </a:r>
            <a:r>
              <a:rPr lang="en-US" dirty="0"/>
              <a:t>default, the </a:t>
            </a:r>
            <a:r>
              <a:rPr lang="en-US" b="1" dirty="0"/>
              <a:t>Tab</a:t>
            </a:r>
            <a:r>
              <a:rPr lang="en-US" dirty="0"/>
              <a:t> key can be used to move to a button widget.</a:t>
            </a:r>
          </a:p>
          <a:p>
            <a:pPr algn="just"/>
            <a:r>
              <a:rPr lang="en-US" dirty="0"/>
              <a:t>Each group of </a:t>
            </a:r>
            <a:r>
              <a:rPr lang="en-US" b="1" dirty="0" err="1"/>
              <a:t>Radiobutton</a:t>
            </a:r>
            <a:r>
              <a:rPr lang="en-US" dirty="0"/>
              <a:t> widgets should be associated with single variable. </a:t>
            </a:r>
            <a:endParaRPr lang="en-US" dirty="0" smtClean="0"/>
          </a:p>
          <a:p>
            <a:pPr algn="just"/>
            <a:r>
              <a:rPr lang="en-US" dirty="0" smtClean="0"/>
              <a:t>Each </a:t>
            </a:r>
            <a:r>
              <a:rPr lang="en-US" dirty="0"/>
              <a:t>button then represents a single value for that variable</a:t>
            </a:r>
            <a:r>
              <a:rPr lang="en-US" dirty="0" smtClean="0"/>
              <a:t>.</a:t>
            </a:r>
          </a:p>
          <a:p>
            <a:pPr algn="just"/>
            <a:r>
              <a:rPr lang="en-US" dirty="0"/>
              <a:t>The </a:t>
            </a:r>
            <a:r>
              <a:rPr lang="en-US" dirty="0" err="1"/>
              <a:t>radiobutton</a:t>
            </a:r>
            <a:r>
              <a:rPr lang="en-US" dirty="0"/>
              <a:t> widget is used to implement one-of-many selections. </a:t>
            </a:r>
            <a:endParaRPr lang="en-US" dirty="0" smtClean="0"/>
          </a:p>
          <a:p>
            <a:pPr algn="just"/>
            <a:r>
              <a:rPr lang="en-US" dirty="0" smtClean="0"/>
              <a:t>It’s </a:t>
            </a:r>
            <a:r>
              <a:rPr lang="en-US" dirty="0"/>
              <a:t>almost always used in groups, where all group members use the same variable.</a:t>
            </a:r>
          </a:p>
          <a:p>
            <a:pPr algn="just"/>
            <a:endParaRPr lang="en-IN" dirty="0"/>
          </a:p>
        </p:txBody>
      </p:sp>
    </p:spTree>
    <p:extLst>
      <p:ext uri="{BB962C8B-B14F-4D97-AF65-F5344CB8AC3E}">
        <p14:creationId xmlns:p14="http://schemas.microsoft.com/office/powerpoint/2010/main" val="35355628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 - </a:t>
            </a:r>
            <a:r>
              <a:rPr lang="en-US" dirty="0" err="1">
                <a:solidFill>
                  <a:srgbClr val="FF0000"/>
                </a:solidFill>
              </a:rPr>
              <a:t>RadioButton</a:t>
            </a:r>
            <a:endParaRPr lang="en-IN" dirty="0"/>
          </a:p>
        </p:txBody>
      </p:sp>
      <p:sp>
        <p:nvSpPr>
          <p:cNvPr id="3" name="Content Placeholder 2"/>
          <p:cNvSpPr>
            <a:spLocks noGrp="1"/>
          </p:cNvSpPr>
          <p:nvPr>
            <p:ph idx="1"/>
          </p:nvPr>
        </p:nvSpPr>
        <p:spPr/>
        <p:txBody>
          <a:bodyPr/>
          <a:lstStyle/>
          <a:p>
            <a:r>
              <a:rPr lang="en-US" dirty="0"/>
              <a:t>The </a:t>
            </a:r>
            <a:r>
              <a:rPr lang="en-US" b="1" dirty="0" err="1"/>
              <a:t>Radiobutton</a:t>
            </a:r>
            <a:r>
              <a:rPr lang="en-US" dirty="0"/>
              <a:t> widget is very similar to the check button. </a:t>
            </a:r>
            <a:endParaRPr lang="en-US" dirty="0" smtClean="0"/>
          </a:p>
          <a:p>
            <a:r>
              <a:rPr lang="en-US" dirty="0" smtClean="0"/>
              <a:t>To </a:t>
            </a:r>
            <a:r>
              <a:rPr lang="en-US" dirty="0"/>
              <a:t>get a proper radio behavior, make sure to have all buttons in a group point to the same variable, and use the </a:t>
            </a:r>
            <a:r>
              <a:rPr lang="en-US" b="1" dirty="0"/>
              <a:t>value</a:t>
            </a:r>
            <a:r>
              <a:rPr lang="en-US" dirty="0"/>
              <a:t> option to specify what value each button </a:t>
            </a:r>
            <a:r>
              <a:rPr lang="en-US" dirty="0" smtClean="0"/>
              <a:t>represents,</a:t>
            </a:r>
            <a:endParaRPr lang="en-IN" dirty="0"/>
          </a:p>
        </p:txBody>
      </p:sp>
      <p:sp>
        <p:nvSpPr>
          <p:cNvPr id="4" name="Rectangle 3"/>
          <p:cNvSpPr/>
          <p:nvPr/>
        </p:nvSpPr>
        <p:spPr>
          <a:xfrm>
            <a:off x="3677992" y="3737686"/>
            <a:ext cx="6650864" cy="2554545"/>
          </a:xfrm>
          <a:prstGeom prst="rect">
            <a:avLst/>
          </a:prstGeom>
          <a:solidFill>
            <a:srgbClr val="92D050"/>
          </a:solidFill>
        </p:spPr>
        <p:txBody>
          <a:bodyPr wrap="square">
            <a:spAutoFit/>
          </a:bodyPr>
          <a:lstStyle/>
          <a:p>
            <a:r>
              <a:rPr lang="en-US" sz="1600" dirty="0"/>
              <a:t>from </a:t>
            </a:r>
            <a:r>
              <a:rPr lang="en-US" sz="1600" dirty="0" err="1"/>
              <a:t>Tkinter</a:t>
            </a:r>
            <a:r>
              <a:rPr lang="en-US" sz="1600" dirty="0"/>
              <a:t> import *</a:t>
            </a:r>
          </a:p>
          <a:p>
            <a:endParaRPr lang="en-US" sz="1600" dirty="0"/>
          </a:p>
          <a:p>
            <a:r>
              <a:rPr lang="en-US" sz="1600" dirty="0"/>
              <a:t>master = </a:t>
            </a:r>
            <a:r>
              <a:rPr lang="en-US" sz="1600" dirty="0" err="1"/>
              <a:t>Tk</a:t>
            </a:r>
            <a:r>
              <a:rPr lang="en-US" sz="1600" dirty="0"/>
              <a:t>()</a:t>
            </a:r>
          </a:p>
          <a:p>
            <a:endParaRPr lang="en-US" sz="1600" dirty="0"/>
          </a:p>
          <a:p>
            <a:r>
              <a:rPr lang="en-US" sz="1600" dirty="0"/>
              <a:t>v = </a:t>
            </a:r>
            <a:r>
              <a:rPr lang="en-US" sz="1600" dirty="0" err="1"/>
              <a:t>IntVar</a:t>
            </a:r>
            <a:r>
              <a:rPr lang="en-US" sz="1600" dirty="0"/>
              <a:t>()</a:t>
            </a:r>
          </a:p>
          <a:p>
            <a:endParaRPr lang="en-US" sz="1600" dirty="0"/>
          </a:p>
          <a:p>
            <a:r>
              <a:rPr lang="en-US" sz="1600" dirty="0" err="1"/>
              <a:t>Radiobutton</a:t>
            </a:r>
            <a:r>
              <a:rPr lang="en-US" sz="1600" dirty="0"/>
              <a:t>(master, text="One", variable=v, value=1).pack</a:t>
            </a:r>
            <a:r>
              <a:rPr lang="en-US" sz="1600" dirty="0" smtClean="0"/>
              <a:t>()</a:t>
            </a:r>
            <a:endParaRPr lang="en-US" sz="1600" dirty="0"/>
          </a:p>
          <a:p>
            <a:r>
              <a:rPr lang="en-US" sz="1600" dirty="0" err="1"/>
              <a:t>Radiobutton</a:t>
            </a:r>
            <a:r>
              <a:rPr lang="en-US" sz="1600" dirty="0"/>
              <a:t>(master, text="Two", variable=v, value=2).pack</a:t>
            </a:r>
            <a:r>
              <a:rPr lang="en-US" sz="1600" dirty="0" smtClean="0"/>
              <a:t>()</a:t>
            </a:r>
            <a:endParaRPr lang="en-US" sz="1600" dirty="0"/>
          </a:p>
          <a:p>
            <a:endParaRPr lang="en-US" sz="1600" dirty="0"/>
          </a:p>
          <a:p>
            <a:r>
              <a:rPr lang="en-US" sz="1600" dirty="0" err="1"/>
              <a:t>mainloop</a:t>
            </a:r>
            <a:r>
              <a:rPr lang="en-US" sz="1600" dirty="0"/>
              <a:t>()</a:t>
            </a:r>
            <a:endParaRPr lang="en-IN" sz="1600" dirty="0"/>
          </a:p>
        </p:txBody>
      </p:sp>
    </p:spTree>
    <p:extLst>
      <p:ext uri="{BB962C8B-B14F-4D97-AF65-F5344CB8AC3E}">
        <p14:creationId xmlns:p14="http://schemas.microsoft.com/office/powerpoint/2010/main" val="5382651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 - </a:t>
            </a:r>
            <a:r>
              <a:rPr lang="en-US" dirty="0" smtClean="0">
                <a:solidFill>
                  <a:srgbClr val="FF0000"/>
                </a:solidFill>
              </a:rPr>
              <a:t>Scale</a:t>
            </a:r>
            <a:endParaRPr lang="en-IN" dirty="0"/>
          </a:p>
        </p:txBody>
      </p:sp>
      <p:sp>
        <p:nvSpPr>
          <p:cNvPr id="3" name="Content Placeholder 2"/>
          <p:cNvSpPr>
            <a:spLocks noGrp="1"/>
          </p:cNvSpPr>
          <p:nvPr>
            <p:ph idx="1"/>
          </p:nvPr>
        </p:nvSpPr>
        <p:spPr/>
        <p:txBody>
          <a:bodyPr/>
          <a:lstStyle/>
          <a:p>
            <a:r>
              <a:rPr lang="en-US" dirty="0"/>
              <a:t>The </a:t>
            </a:r>
            <a:r>
              <a:rPr lang="en-US" b="1" dirty="0"/>
              <a:t>Scale</a:t>
            </a:r>
            <a:r>
              <a:rPr lang="en-US" dirty="0"/>
              <a:t> widget allows the user to select a numerical value by moving a “slider” knob along a scale. </a:t>
            </a:r>
            <a:endParaRPr lang="en-US" dirty="0" smtClean="0"/>
          </a:p>
          <a:p>
            <a:r>
              <a:rPr lang="en-US" dirty="0" smtClean="0"/>
              <a:t>You </a:t>
            </a:r>
            <a:r>
              <a:rPr lang="en-US" dirty="0"/>
              <a:t>can control the minimum and maximum values, as well as the resolution</a:t>
            </a:r>
            <a:r>
              <a:rPr lang="en-US" dirty="0" smtClean="0"/>
              <a:t>.</a:t>
            </a:r>
          </a:p>
          <a:p>
            <a:r>
              <a:rPr lang="en-US" dirty="0"/>
              <a:t>You can use the </a:t>
            </a:r>
            <a:r>
              <a:rPr lang="en-US" b="1" dirty="0"/>
              <a:t>Scale</a:t>
            </a:r>
            <a:r>
              <a:rPr lang="en-US" dirty="0"/>
              <a:t> widget instead of an Entry widget, when you want the user to input a bounded numerical value.</a:t>
            </a:r>
            <a:endParaRPr lang="en-IN" dirty="0"/>
          </a:p>
        </p:txBody>
      </p:sp>
    </p:spTree>
    <p:extLst>
      <p:ext uri="{BB962C8B-B14F-4D97-AF65-F5344CB8AC3E}">
        <p14:creationId xmlns:p14="http://schemas.microsoft.com/office/powerpoint/2010/main" val="2923225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 - Scale</a:t>
            </a:r>
            <a:endParaRPr lang="en-IN" dirty="0"/>
          </a:p>
        </p:txBody>
      </p:sp>
      <p:sp>
        <p:nvSpPr>
          <p:cNvPr id="3" name="Content Placeholder 2"/>
          <p:cNvSpPr>
            <a:spLocks noGrp="1"/>
          </p:cNvSpPr>
          <p:nvPr>
            <p:ph idx="1"/>
          </p:nvPr>
        </p:nvSpPr>
        <p:spPr/>
        <p:txBody>
          <a:bodyPr/>
          <a:lstStyle/>
          <a:p>
            <a:r>
              <a:rPr lang="en-US" dirty="0"/>
              <a:t>To create a scale with a specified range, use the </a:t>
            </a:r>
            <a:r>
              <a:rPr lang="en-US" b="1" dirty="0"/>
              <a:t>from</a:t>
            </a:r>
            <a:r>
              <a:rPr lang="en-US" dirty="0"/>
              <a:t> and </a:t>
            </a:r>
            <a:r>
              <a:rPr lang="en-US" b="1" dirty="0"/>
              <a:t>to</a:t>
            </a:r>
            <a:r>
              <a:rPr lang="en-US" dirty="0"/>
              <a:t> options. </a:t>
            </a:r>
            <a:endParaRPr lang="en-US" dirty="0" smtClean="0"/>
          </a:p>
          <a:p>
            <a:r>
              <a:rPr lang="en-US" dirty="0" smtClean="0"/>
              <a:t>Note </a:t>
            </a:r>
            <a:r>
              <a:rPr lang="en-US" dirty="0"/>
              <a:t>that to pass the </a:t>
            </a:r>
            <a:r>
              <a:rPr lang="en-US" b="1" dirty="0"/>
              <a:t>from</a:t>
            </a:r>
            <a:r>
              <a:rPr lang="en-US" dirty="0"/>
              <a:t> option as a keyword argument, you need to add a trailing underscore (</a:t>
            </a:r>
            <a:r>
              <a:rPr lang="en-US" b="1" dirty="0"/>
              <a:t>from</a:t>
            </a:r>
            <a:r>
              <a:rPr lang="en-US" dirty="0"/>
              <a:t> is a reserved keyword in Python).</a:t>
            </a:r>
            <a:endParaRPr lang="en-IN" dirty="0"/>
          </a:p>
        </p:txBody>
      </p:sp>
      <p:sp>
        <p:nvSpPr>
          <p:cNvPr id="4" name="Rectangle 3"/>
          <p:cNvSpPr/>
          <p:nvPr/>
        </p:nvSpPr>
        <p:spPr>
          <a:xfrm>
            <a:off x="2770568" y="3312683"/>
            <a:ext cx="6650864" cy="2800767"/>
          </a:xfrm>
          <a:prstGeom prst="rect">
            <a:avLst/>
          </a:prstGeom>
          <a:solidFill>
            <a:srgbClr val="92D050"/>
          </a:solidFill>
        </p:spPr>
        <p:txBody>
          <a:bodyPr wrap="square">
            <a:spAutoFit/>
          </a:bodyPr>
          <a:lstStyle/>
          <a:p>
            <a:r>
              <a:rPr lang="en-US" sz="1600" dirty="0"/>
              <a:t>from </a:t>
            </a:r>
            <a:r>
              <a:rPr lang="en-US" sz="1600" dirty="0" err="1"/>
              <a:t>Tkinter</a:t>
            </a:r>
            <a:r>
              <a:rPr lang="en-US" sz="1600" dirty="0"/>
              <a:t> import *</a:t>
            </a:r>
          </a:p>
          <a:p>
            <a:endParaRPr lang="en-US" sz="1600" dirty="0"/>
          </a:p>
          <a:p>
            <a:r>
              <a:rPr lang="en-US" sz="1600" dirty="0"/>
              <a:t>master = </a:t>
            </a:r>
            <a:r>
              <a:rPr lang="en-US" sz="1600" dirty="0" err="1"/>
              <a:t>Tk</a:t>
            </a:r>
            <a:r>
              <a:rPr lang="en-US" sz="1600" dirty="0"/>
              <a:t>()</a:t>
            </a:r>
          </a:p>
          <a:p>
            <a:endParaRPr lang="en-US" sz="1600" dirty="0"/>
          </a:p>
          <a:p>
            <a:r>
              <a:rPr lang="en-US" sz="1600" dirty="0"/>
              <a:t>w = Scale(master, from_=0, to=100)</a:t>
            </a:r>
          </a:p>
          <a:p>
            <a:r>
              <a:rPr lang="en-US" sz="1600" dirty="0" err="1"/>
              <a:t>w.pack</a:t>
            </a:r>
            <a:r>
              <a:rPr lang="en-US" sz="1600" dirty="0"/>
              <a:t>()</a:t>
            </a:r>
          </a:p>
          <a:p>
            <a:endParaRPr lang="en-US" sz="1600" dirty="0"/>
          </a:p>
          <a:p>
            <a:r>
              <a:rPr lang="en-US" sz="1600" dirty="0"/>
              <a:t>w = Scale(master, from_=0, to=200, orient=HORIZONTAL)</a:t>
            </a:r>
          </a:p>
          <a:p>
            <a:r>
              <a:rPr lang="en-US" sz="1600" dirty="0" err="1"/>
              <a:t>w.pack</a:t>
            </a:r>
            <a:r>
              <a:rPr lang="en-US" sz="1600" dirty="0"/>
              <a:t>()</a:t>
            </a:r>
          </a:p>
          <a:p>
            <a:endParaRPr lang="en-US" sz="1600" dirty="0"/>
          </a:p>
          <a:p>
            <a:r>
              <a:rPr lang="en-US" sz="1600" dirty="0" err="1"/>
              <a:t>mainloop</a:t>
            </a:r>
            <a:r>
              <a:rPr lang="en-US" sz="1600" dirty="0"/>
              <a:t>()</a:t>
            </a:r>
            <a:endParaRPr lang="en-IN" sz="1600" dirty="0"/>
          </a:p>
        </p:txBody>
      </p:sp>
    </p:spTree>
    <p:extLst>
      <p:ext uri="{BB962C8B-B14F-4D97-AF65-F5344CB8AC3E}">
        <p14:creationId xmlns:p14="http://schemas.microsoft.com/office/powerpoint/2010/main" val="29889570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 - Scale</a:t>
            </a:r>
            <a:endParaRPr lang="en-IN" dirty="0"/>
          </a:p>
        </p:txBody>
      </p:sp>
      <p:sp>
        <p:nvSpPr>
          <p:cNvPr id="3" name="Content Placeholder 2"/>
          <p:cNvSpPr>
            <a:spLocks noGrp="1"/>
          </p:cNvSpPr>
          <p:nvPr>
            <p:ph idx="1"/>
          </p:nvPr>
        </p:nvSpPr>
        <p:spPr/>
        <p:txBody>
          <a:bodyPr/>
          <a:lstStyle/>
          <a:p>
            <a:r>
              <a:rPr lang="en-US" dirty="0"/>
              <a:t>To query the widget, call the </a:t>
            </a:r>
            <a:r>
              <a:rPr lang="en-US" b="1" dirty="0"/>
              <a:t>get</a:t>
            </a:r>
            <a:r>
              <a:rPr lang="en-US" dirty="0"/>
              <a:t> method:</a:t>
            </a:r>
            <a:endParaRPr lang="en-IN" dirty="0"/>
          </a:p>
        </p:txBody>
      </p:sp>
      <p:sp>
        <p:nvSpPr>
          <p:cNvPr id="4" name="Rectangle 3"/>
          <p:cNvSpPr/>
          <p:nvPr/>
        </p:nvSpPr>
        <p:spPr>
          <a:xfrm>
            <a:off x="2770568" y="2449798"/>
            <a:ext cx="6650864" cy="1077218"/>
          </a:xfrm>
          <a:prstGeom prst="rect">
            <a:avLst/>
          </a:prstGeom>
          <a:solidFill>
            <a:srgbClr val="92D050"/>
          </a:solidFill>
        </p:spPr>
        <p:txBody>
          <a:bodyPr wrap="square">
            <a:spAutoFit/>
          </a:bodyPr>
          <a:lstStyle/>
          <a:p>
            <a:r>
              <a:rPr lang="en-US" sz="1600" dirty="0"/>
              <a:t>w = Scale(master, from_=0, to=100)</a:t>
            </a:r>
          </a:p>
          <a:p>
            <a:r>
              <a:rPr lang="en-US" sz="1600" dirty="0" err="1"/>
              <a:t>w.pack</a:t>
            </a:r>
            <a:r>
              <a:rPr lang="en-US" sz="1600" dirty="0"/>
              <a:t>()</a:t>
            </a:r>
          </a:p>
          <a:p>
            <a:endParaRPr lang="en-US" sz="1600" dirty="0"/>
          </a:p>
          <a:p>
            <a:r>
              <a:rPr lang="en-US" sz="1600" dirty="0"/>
              <a:t>print </a:t>
            </a:r>
            <a:r>
              <a:rPr lang="en-US" sz="1600" dirty="0" err="1"/>
              <a:t>w.get</a:t>
            </a:r>
            <a:r>
              <a:rPr lang="en-US" sz="1600" dirty="0"/>
              <a:t>()</a:t>
            </a:r>
            <a:endParaRPr lang="en-IN" sz="1600" dirty="0"/>
          </a:p>
        </p:txBody>
      </p:sp>
    </p:spTree>
    <p:extLst>
      <p:ext uri="{BB962C8B-B14F-4D97-AF65-F5344CB8AC3E}">
        <p14:creationId xmlns:p14="http://schemas.microsoft.com/office/powerpoint/2010/main" val="4996472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 - Scrollbar </a:t>
            </a:r>
            <a:endParaRPr lang="en-IN" dirty="0"/>
          </a:p>
        </p:txBody>
      </p:sp>
      <p:sp>
        <p:nvSpPr>
          <p:cNvPr id="3" name="Content Placeholder 2"/>
          <p:cNvSpPr>
            <a:spLocks noGrp="1"/>
          </p:cNvSpPr>
          <p:nvPr>
            <p:ph idx="1"/>
          </p:nvPr>
        </p:nvSpPr>
        <p:spPr/>
        <p:txBody>
          <a:bodyPr>
            <a:normAutofit/>
          </a:bodyPr>
          <a:lstStyle/>
          <a:p>
            <a:pPr algn="just"/>
            <a:r>
              <a:rPr lang="en-US" dirty="0"/>
              <a:t>This widget is used to implement scrolled </a:t>
            </a:r>
            <a:r>
              <a:rPr lang="en-US" dirty="0" err="1"/>
              <a:t>listboxes</a:t>
            </a:r>
            <a:r>
              <a:rPr lang="en-US" dirty="0"/>
              <a:t>, canvases, and text fields</a:t>
            </a:r>
            <a:r>
              <a:rPr lang="en-US" dirty="0" smtClean="0"/>
              <a:t>.</a:t>
            </a:r>
          </a:p>
          <a:p>
            <a:pPr algn="just"/>
            <a:r>
              <a:rPr lang="en-US" dirty="0"/>
              <a:t>The Scrollbar widget is almost always used in conjunction with a </a:t>
            </a:r>
            <a:r>
              <a:rPr lang="en-US" dirty="0" err="1"/>
              <a:t>Listbox</a:t>
            </a:r>
            <a:r>
              <a:rPr lang="en-US" dirty="0"/>
              <a:t>, Canvas, or Text widget. Horizontal scrollbars can also be used with the Entry widget</a:t>
            </a:r>
            <a:r>
              <a:rPr lang="en-US" dirty="0" smtClean="0"/>
              <a:t>.</a:t>
            </a:r>
            <a:endParaRPr lang="en-US" dirty="0"/>
          </a:p>
          <a:p>
            <a:pPr algn="just"/>
            <a:r>
              <a:rPr lang="en-US" dirty="0"/>
              <a:t>To connect a vertical scrollbar to such a widget, you have to do two things:</a:t>
            </a:r>
          </a:p>
          <a:p>
            <a:pPr lvl="1" algn="just"/>
            <a:r>
              <a:rPr lang="en-US" dirty="0" smtClean="0"/>
              <a:t>Set </a:t>
            </a:r>
            <a:r>
              <a:rPr lang="en-US" dirty="0"/>
              <a:t>the widget’s </a:t>
            </a:r>
            <a:r>
              <a:rPr lang="en-US" dirty="0" err="1"/>
              <a:t>yscrollcommand</a:t>
            </a:r>
            <a:r>
              <a:rPr lang="en-US" dirty="0"/>
              <a:t> callbacks to the set method of the scrollbar</a:t>
            </a:r>
            <a:r>
              <a:rPr lang="en-US" dirty="0" smtClean="0"/>
              <a:t>.</a:t>
            </a:r>
            <a:endParaRPr lang="en-US" dirty="0"/>
          </a:p>
          <a:p>
            <a:pPr lvl="1" algn="just"/>
            <a:r>
              <a:rPr lang="en-US" dirty="0" smtClean="0"/>
              <a:t>Set </a:t>
            </a:r>
            <a:r>
              <a:rPr lang="en-US" dirty="0"/>
              <a:t>the scrollbar’s command to the </a:t>
            </a:r>
            <a:r>
              <a:rPr lang="en-US" dirty="0" err="1"/>
              <a:t>yview</a:t>
            </a:r>
            <a:r>
              <a:rPr lang="en-US" dirty="0"/>
              <a:t> method of the widget.</a:t>
            </a:r>
            <a:endParaRPr lang="en-IN" dirty="0"/>
          </a:p>
        </p:txBody>
      </p:sp>
    </p:spTree>
    <p:extLst>
      <p:ext uri="{BB962C8B-B14F-4D97-AF65-F5344CB8AC3E}">
        <p14:creationId xmlns:p14="http://schemas.microsoft.com/office/powerpoint/2010/main" val="21345472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 - Scrollbar </a:t>
            </a:r>
            <a:endParaRPr lang="en-IN" dirty="0"/>
          </a:p>
        </p:txBody>
      </p:sp>
      <p:sp>
        <p:nvSpPr>
          <p:cNvPr id="3" name="Content Placeholder 2"/>
          <p:cNvSpPr>
            <a:spLocks noGrp="1"/>
          </p:cNvSpPr>
          <p:nvPr>
            <p:ph idx="1"/>
          </p:nvPr>
        </p:nvSpPr>
        <p:spPr>
          <a:xfrm>
            <a:off x="838200" y="1825625"/>
            <a:ext cx="3864736" cy="4351338"/>
          </a:xfrm>
        </p:spPr>
        <p:txBody>
          <a:bodyPr>
            <a:normAutofit fontScale="85000" lnSpcReduction="20000"/>
          </a:bodyPr>
          <a:lstStyle/>
          <a:p>
            <a:pPr algn="just"/>
            <a:r>
              <a:rPr lang="en-US" dirty="0"/>
              <a:t>When the widget view is modified, the widget notifies the scrollbar by calling the </a:t>
            </a:r>
            <a:r>
              <a:rPr lang="en-US" b="1" dirty="0"/>
              <a:t>set</a:t>
            </a:r>
            <a:r>
              <a:rPr lang="en-US" dirty="0"/>
              <a:t> method. </a:t>
            </a:r>
            <a:endParaRPr lang="en-US" dirty="0" smtClean="0"/>
          </a:p>
          <a:p>
            <a:pPr algn="just"/>
            <a:r>
              <a:rPr lang="en-US" dirty="0" smtClean="0"/>
              <a:t>And </a:t>
            </a:r>
            <a:r>
              <a:rPr lang="en-US" dirty="0"/>
              <a:t>when the user manipulates the scrollbar, the widget’s </a:t>
            </a:r>
            <a:r>
              <a:rPr lang="en-US" b="1" dirty="0" err="1"/>
              <a:t>yview</a:t>
            </a:r>
            <a:r>
              <a:rPr lang="en-US" dirty="0"/>
              <a:t> method is called with the appropriate arguments.</a:t>
            </a:r>
          </a:p>
          <a:p>
            <a:pPr algn="just"/>
            <a:r>
              <a:rPr lang="en-US" dirty="0"/>
              <a:t>Adding a horizontal scrollbar is as simple. </a:t>
            </a:r>
            <a:endParaRPr lang="en-US" dirty="0" smtClean="0"/>
          </a:p>
          <a:p>
            <a:pPr algn="just"/>
            <a:r>
              <a:rPr lang="en-US" dirty="0" smtClean="0"/>
              <a:t>Just </a:t>
            </a:r>
            <a:r>
              <a:rPr lang="en-US" dirty="0"/>
              <a:t>use the </a:t>
            </a:r>
            <a:r>
              <a:rPr lang="en-US" b="1" dirty="0" err="1"/>
              <a:t>xscrollcommand</a:t>
            </a:r>
            <a:r>
              <a:rPr lang="en-US" dirty="0"/>
              <a:t> option instead, and the </a:t>
            </a:r>
            <a:r>
              <a:rPr lang="en-US" b="1" dirty="0" err="1"/>
              <a:t>xview</a:t>
            </a:r>
            <a:r>
              <a:rPr lang="en-US" dirty="0"/>
              <a:t> method.</a:t>
            </a:r>
          </a:p>
          <a:p>
            <a:pPr algn="just"/>
            <a:endParaRPr lang="en-IN" dirty="0"/>
          </a:p>
        </p:txBody>
      </p:sp>
      <p:sp>
        <p:nvSpPr>
          <p:cNvPr id="4" name="Rectangle 3"/>
          <p:cNvSpPr/>
          <p:nvPr/>
        </p:nvSpPr>
        <p:spPr>
          <a:xfrm>
            <a:off x="4702936" y="1825625"/>
            <a:ext cx="6650864" cy="3785652"/>
          </a:xfrm>
          <a:prstGeom prst="rect">
            <a:avLst/>
          </a:prstGeom>
          <a:solidFill>
            <a:srgbClr val="92D050"/>
          </a:solidFill>
        </p:spPr>
        <p:txBody>
          <a:bodyPr wrap="square">
            <a:spAutoFit/>
          </a:bodyPr>
          <a:lstStyle/>
          <a:p>
            <a:r>
              <a:rPr lang="en-US" sz="1600" dirty="0"/>
              <a:t>from </a:t>
            </a:r>
            <a:r>
              <a:rPr lang="en-US" sz="1600" dirty="0" err="1"/>
              <a:t>Tkinter</a:t>
            </a:r>
            <a:r>
              <a:rPr lang="en-US" sz="1600" dirty="0"/>
              <a:t> import *</a:t>
            </a:r>
          </a:p>
          <a:p>
            <a:endParaRPr lang="en-US" sz="1600" dirty="0"/>
          </a:p>
          <a:p>
            <a:r>
              <a:rPr lang="en-US" sz="1600" dirty="0"/>
              <a:t>master = </a:t>
            </a:r>
            <a:r>
              <a:rPr lang="en-US" sz="1600" dirty="0" err="1"/>
              <a:t>Tk</a:t>
            </a:r>
            <a:r>
              <a:rPr lang="en-US" sz="1600" dirty="0"/>
              <a:t>()</a:t>
            </a:r>
          </a:p>
          <a:p>
            <a:endParaRPr lang="en-US" sz="1600" dirty="0"/>
          </a:p>
          <a:p>
            <a:r>
              <a:rPr lang="en-US" sz="1600" dirty="0"/>
              <a:t>scrollbar = Scrollbar(master)</a:t>
            </a:r>
          </a:p>
          <a:p>
            <a:r>
              <a:rPr lang="en-US" sz="1600" dirty="0" err="1"/>
              <a:t>scrollbar.pack</a:t>
            </a:r>
            <a:r>
              <a:rPr lang="en-US" sz="1600" dirty="0"/>
              <a:t>(side=RIGHT, fill=Y)</a:t>
            </a:r>
          </a:p>
          <a:p>
            <a:endParaRPr lang="en-US" sz="1600" dirty="0"/>
          </a:p>
          <a:p>
            <a:r>
              <a:rPr lang="en-US" sz="1600" dirty="0" err="1"/>
              <a:t>listbox</a:t>
            </a:r>
            <a:r>
              <a:rPr lang="en-US" sz="1600" dirty="0"/>
              <a:t> = </a:t>
            </a:r>
            <a:r>
              <a:rPr lang="en-US" sz="1600" dirty="0" err="1"/>
              <a:t>Listbox</a:t>
            </a:r>
            <a:r>
              <a:rPr lang="en-US" sz="1600" dirty="0"/>
              <a:t>(master, </a:t>
            </a:r>
            <a:r>
              <a:rPr lang="en-US" sz="1600" dirty="0" err="1"/>
              <a:t>yscrollcommand</a:t>
            </a:r>
            <a:r>
              <a:rPr lang="en-US" sz="1600" dirty="0"/>
              <a:t>=</a:t>
            </a:r>
            <a:r>
              <a:rPr lang="en-US" sz="1600" dirty="0" err="1"/>
              <a:t>scrollbar.set</a:t>
            </a:r>
            <a:r>
              <a:rPr lang="en-US" sz="1600" dirty="0"/>
              <a:t>)</a:t>
            </a:r>
          </a:p>
          <a:p>
            <a:r>
              <a:rPr lang="en-US" sz="1600" dirty="0"/>
              <a:t>for </a:t>
            </a:r>
            <a:r>
              <a:rPr lang="en-US" sz="1600" dirty="0" err="1"/>
              <a:t>i</a:t>
            </a:r>
            <a:r>
              <a:rPr lang="en-US" sz="1600" dirty="0"/>
              <a:t> in range(1000):</a:t>
            </a:r>
          </a:p>
          <a:p>
            <a:r>
              <a:rPr lang="en-US" sz="1600" dirty="0"/>
              <a:t>    </a:t>
            </a:r>
            <a:r>
              <a:rPr lang="en-US" sz="1600" dirty="0" err="1"/>
              <a:t>listbox.insert</a:t>
            </a:r>
            <a:r>
              <a:rPr lang="en-US" sz="1600" dirty="0"/>
              <a:t>(END, </a:t>
            </a:r>
            <a:r>
              <a:rPr lang="en-US" sz="1600" dirty="0" err="1"/>
              <a:t>str</a:t>
            </a:r>
            <a:r>
              <a:rPr lang="en-US" sz="1600" dirty="0"/>
              <a:t>(</a:t>
            </a:r>
            <a:r>
              <a:rPr lang="en-US" sz="1600" dirty="0" err="1"/>
              <a:t>i</a:t>
            </a:r>
            <a:r>
              <a:rPr lang="en-US" sz="1600" dirty="0"/>
              <a:t>))</a:t>
            </a:r>
          </a:p>
          <a:p>
            <a:r>
              <a:rPr lang="en-US" sz="1600" dirty="0" err="1"/>
              <a:t>listbox.pack</a:t>
            </a:r>
            <a:r>
              <a:rPr lang="en-US" sz="1600" dirty="0"/>
              <a:t>(side=LEFT, fill=BOTH)</a:t>
            </a:r>
          </a:p>
          <a:p>
            <a:endParaRPr lang="en-US" sz="1600" dirty="0"/>
          </a:p>
          <a:p>
            <a:r>
              <a:rPr lang="en-US" sz="1600" dirty="0" err="1"/>
              <a:t>scrollbar.config</a:t>
            </a:r>
            <a:r>
              <a:rPr lang="en-US" sz="1600" dirty="0"/>
              <a:t>(command=</a:t>
            </a:r>
            <a:r>
              <a:rPr lang="en-US" sz="1600" dirty="0" err="1"/>
              <a:t>listbox.yview</a:t>
            </a:r>
            <a:r>
              <a:rPr lang="en-US" sz="1600" dirty="0"/>
              <a:t>)</a:t>
            </a:r>
          </a:p>
          <a:p>
            <a:endParaRPr lang="en-US" sz="1600" dirty="0"/>
          </a:p>
          <a:p>
            <a:r>
              <a:rPr lang="en-US" sz="1600" dirty="0" err="1"/>
              <a:t>mainloop</a:t>
            </a:r>
            <a:r>
              <a:rPr lang="en-US" sz="1600" dirty="0"/>
              <a:t>()</a:t>
            </a:r>
            <a:endParaRPr lang="en-IN" sz="1600" dirty="0"/>
          </a:p>
        </p:txBody>
      </p:sp>
    </p:spTree>
    <p:extLst>
      <p:ext uri="{BB962C8B-B14F-4D97-AF65-F5344CB8AC3E}">
        <p14:creationId xmlns:p14="http://schemas.microsoft.com/office/powerpoint/2010/main" val="2267480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 - </a:t>
            </a:r>
            <a:r>
              <a:rPr lang="en-US" dirty="0" smtClean="0">
                <a:solidFill>
                  <a:srgbClr val="FF0000"/>
                </a:solidFill>
              </a:rPr>
              <a:t>Text </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a:t>The </a:t>
            </a:r>
            <a:r>
              <a:rPr lang="en-US" b="1" dirty="0"/>
              <a:t>Text</a:t>
            </a:r>
            <a:r>
              <a:rPr lang="en-US" dirty="0"/>
              <a:t> widget provides formatted text display. </a:t>
            </a:r>
            <a:endParaRPr lang="en-US" dirty="0" smtClean="0"/>
          </a:p>
          <a:p>
            <a:pPr algn="just"/>
            <a:r>
              <a:rPr lang="en-US" dirty="0" smtClean="0"/>
              <a:t>It </a:t>
            </a:r>
            <a:r>
              <a:rPr lang="en-US" dirty="0"/>
              <a:t>allows you to display and edit text with various styles and attributes. </a:t>
            </a:r>
            <a:endParaRPr lang="en-US" dirty="0" smtClean="0"/>
          </a:p>
          <a:p>
            <a:pPr algn="just"/>
            <a:r>
              <a:rPr lang="en-US" dirty="0" smtClean="0"/>
              <a:t>The </a:t>
            </a:r>
            <a:r>
              <a:rPr lang="en-US" dirty="0"/>
              <a:t>widget also </a:t>
            </a:r>
            <a:r>
              <a:rPr lang="en-US" dirty="0" smtClean="0"/>
              <a:t>supports </a:t>
            </a:r>
            <a:r>
              <a:rPr lang="en-US" dirty="0"/>
              <a:t>embedded images and windows</a:t>
            </a:r>
            <a:r>
              <a:rPr lang="en-US" dirty="0" smtClean="0"/>
              <a:t>.</a:t>
            </a:r>
          </a:p>
          <a:p>
            <a:pPr algn="just"/>
            <a:r>
              <a:rPr lang="en-US" dirty="0"/>
              <a:t>The text widget is used to display text documents, containing either plain text or formatted text (using different fonts, embedded images, and other embellishments). </a:t>
            </a:r>
            <a:endParaRPr lang="en-US" dirty="0" smtClean="0"/>
          </a:p>
          <a:p>
            <a:pPr algn="just"/>
            <a:r>
              <a:rPr lang="en-US" dirty="0" smtClean="0"/>
              <a:t>The </a:t>
            </a:r>
            <a:r>
              <a:rPr lang="en-US" dirty="0"/>
              <a:t>text widget can also be used as a text editor</a:t>
            </a:r>
            <a:r>
              <a:rPr lang="en-US" dirty="0" smtClean="0"/>
              <a:t>.</a:t>
            </a:r>
          </a:p>
          <a:p>
            <a:pPr algn="just"/>
            <a:r>
              <a:rPr lang="en-US" dirty="0"/>
              <a:t>By default, you can edit the text widget’s contents using the standard keyboard and mouse bindings. </a:t>
            </a:r>
            <a:endParaRPr lang="en-US" dirty="0" smtClean="0"/>
          </a:p>
          <a:p>
            <a:pPr algn="just"/>
            <a:r>
              <a:rPr lang="en-US" dirty="0" smtClean="0"/>
              <a:t>To </a:t>
            </a:r>
            <a:r>
              <a:rPr lang="en-US" dirty="0"/>
              <a:t>disable editing, set the </a:t>
            </a:r>
            <a:r>
              <a:rPr lang="en-US" b="1" dirty="0"/>
              <a:t>state</a:t>
            </a:r>
            <a:r>
              <a:rPr lang="en-US" dirty="0"/>
              <a:t> option to </a:t>
            </a:r>
            <a:r>
              <a:rPr lang="en-US" b="1" dirty="0"/>
              <a:t>DISABLED</a:t>
            </a:r>
            <a:r>
              <a:rPr lang="en-US" dirty="0"/>
              <a:t> (but if you do that, you’ll also disable the </a:t>
            </a:r>
            <a:r>
              <a:rPr lang="en-US" b="1" dirty="0"/>
              <a:t>insert</a:t>
            </a:r>
            <a:r>
              <a:rPr lang="en-US" dirty="0"/>
              <a:t> and </a:t>
            </a:r>
            <a:r>
              <a:rPr lang="en-US" b="1" dirty="0"/>
              <a:t>delete</a:t>
            </a:r>
            <a:r>
              <a:rPr lang="en-US" dirty="0"/>
              <a:t> methods).</a:t>
            </a:r>
            <a:endParaRPr lang="en-IN" dirty="0"/>
          </a:p>
        </p:txBody>
      </p:sp>
    </p:spTree>
    <p:extLst>
      <p:ext uri="{BB962C8B-B14F-4D97-AF65-F5344CB8AC3E}">
        <p14:creationId xmlns:p14="http://schemas.microsoft.com/office/powerpoint/2010/main" val="4247278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a:t>
            </a:r>
            <a:r>
              <a:rPr lang="en-US" err="1" smtClean="0"/>
              <a:t>Tkinter</a:t>
            </a:r>
            <a:r>
              <a:rPr lang="en-US" smtClean="0"/>
              <a:t>?</a:t>
            </a:r>
            <a:endParaRPr lang="en-US"/>
          </a:p>
        </p:txBody>
      </p:sp>
      <p:sp>
        <p:nvSpPr>
          <p:cNvPr id="3" name="Content Placeholder 2"/>
          <p:cNvSpPr>
            <a:spLocks noGrp="1"/>
          </p:cNvSpPr>
          <p:nvPr>
            <p:ph idx="1"/>
          </p:nvPr>
        </p:nvSpPr>
        <p:spPr/>
        <p:txBody>
          <a:bodyPr/>
          <a:lstStyle/>
          <a:p>
            <a:r>
              <a:rPr lang="en-US"/>
              <a:t>The </a:t>
            </a:r>
            <a:r>
              <a:rPr lang="en-US" err="1"/>
              <a:t>Tkinter</a:t>
            </a:r>
            <a:r>
              <a:rPr lang="en-US"/>
              <a:t> module only exports widget classes and associated constants, so you can safely use the </a:t>
            </a:r>
            <a:r>
              <a:rPr lang="en-US" b="1"/>
              <a:t>from-in</a:t>
            </a:r>
            <a:r>
              <a:rPr lang="en-US"/>
              <a:t> form in most cases. </a:t>
            </a:r>
            <a:endParaRPr lang="en-US" smtClean="0"/>
          </a:p>
          <a:p>
            <a:r>
              <a:rPr lang="en-US" smtClean="0"/>
              <a:t>If </a:t>
            </a:r>
            <a:r>
              <a:rPr lang="en-US"/>
              <a:t>you prefer not to, but still want to save some typing, you can use </a:t>
            </a:r>
            <a:r>
              <a:rPr lang="en-US" b="1"/>
              <a:t>import-as</a:t>
            </a:r>
            <a:r>
              <a:rPr lang="en-US"/>
              <a:t>:</a:t>
            </a:r>
          </a:p>
        </p:txBody>
      </p:sp>
      <p:sp>
        <p:nvSpPr>
          <p:cNvPr id="4" name="Rectangle 1"/>
          <p:cNvSpPr>
            <a:spLocks noChangeArrowheads="1"/>
          </p:cNvSpPr>
          <p:nvPr/>
        </p:nvSpPr>
        <p:spPr bwMode="auto">
          <a:xfrm>
            <a:off x="3524797" y="3693517"/>
            <a:ext cx="5142405"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8872"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smtClean="0">
                <a:ln>
                  <a:noFill/>
                </a:ln>
                <a:solidFill>
                  <a:srgbClr val="B22222"/>
                </a:solidFill>
                <a:effectLst/>
                <a:latin typeface="Courier New" panose="02070309020205020404" pitchFamily="49" charset="0"/>
                <a:cs typeface="Courier New" panose="02070309020205020404" pitchFamily="49" charset="0"/>
              </a:rPr>
              <a:t>import</a:t>
            </a:r>
            <a:r>
              <a:rPr kumimoji="0" lang="en-US" altLang="en-US"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err="1" smtClean="0">
                <a:ln>
                  <a:noFill/>
                </a:ln>
                <a:solidFill>
                  <a:srgbClr val="000000"/>
                </a:solidFill>
                <a:effectLst/>
                <a:latin typeface="Courier New" panose="02070309020205020404" pitchFamily="49" charset="0"/>
                <a:cs typeface="Courier New" panose="02070309020205020404" pitchFamily="49" charset="0"/>
              </a:rPr>
              <a:t>Tkinter</a:t>
            </a:r>
            <a:r>
              <a:rPr kumimoji="0" lang="en-US" altLang="en-US"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smtClean="0">
                <a:ln>
                  <a:noFill/>
                </a:ln>
                <a:solidFill>
                  <a:srgbClr val="B22222"/>
                </a:solidFill>
                <a:effectLst/>
                <a:latin typeface="Courier New" panose="02070309020205020404" pitchFamily="49" charset="0"/>
                <a:cs typeface="Courier New" panose="02070309020205020404" pitchFamily="49" charset="0"/>
              </a:rPr>
              <a:t>as</a:t>
            </a:r>
            <a:r>
              <a:rPr kumimoji="0" lang="en-US" altLang="en-US"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err="1" smtClean="0">
                <a:ln>
                  <a:noFill/>
                </a:ln>
                <a:solidFill>
                  <a:srgbClr val="000000"/>
                </a:solidFill>
                <a:effectLst/>
                <a:latin typeface="Courier New" panose="02070309020205020404" pitchFamily="49" charset="0"/>
                <a:cs typeface="Courier New" panose="02070309020205020404" pitchFamily="49" charset="0"/>
              </a:rPr>
              <a:t>Tk</a:t>
            </a:r>
            <a:r>
              <a:rPr kumimoji="0" lang="en-US" altLang="en-US" sz="4000" b="0" i="0" u="none" strike="noStrike" cap="none" normalizeH="0" baseline="0" smtClean="0">
                <a:ln>
                  <a:noFill/>
                </a:ln>
                <a:solidFill>
                  <a:schemeClr val="tx1"/>
                </a:solidFill>
                <a:effectLst/>
              </a:rPr>
              <a:t> </a:t>
            </a:r>
            <a:endParaRPr kumimoji="0" lang="en-US" altLang="en-US" sz="6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10326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 - Text </a:t>
            </a:r>
            <a:endParaRPr lang="en-IN" dirty="0"/>
          </a:p>
        </p:txBody>
      </p:sp>
      <p:sp>
        <p:nvSpPr>
          <p:cNvPr id="3" name="Content Placeholder 2"/>
          <p:cNvSpPr>
            <a:spLocks noGrp="1"/>
          </p:cNvSpPr>
          <p:nvPr>
            <p:ph idx="1"/>
          </p:nvPr>
        </p:nvSpPr>
        <p:spPr/>
        <p:txBody>
          <a:bodyPr/>
          <a:lstStyle/>
          <a:p>
            <a:r>
              <a:rPr lang="en-US" dirty="0"/>
              <a:t>When you create a new text widget, it has no contents. To insert text into the widget, use the </a:t>
            </a:r>
            <a:r>
              <a:rPr lang="en-US" b="1" dirty="0"/>
              <a:t>insert</a:t>
            </a:r>
            <a:r>
              <a:rPr lang="en-US" dirty="0"/>
              <a:t> method and insert text at the </a:t>
            </a:r>
            <a:r>
              <a:rPr lang="en-US" b="1" dirty="0"/>
              <a:t>INSERT</a:t>
            </a:r>
            <a:r>
              <a:rPr lang="en-US" dirty="0"/>
              <a:t> or </a:t>
            </a:r>
            <a:r>
              <a:rPr lang="en-US" b="1" dirty="0"/>
              <a:t>END</a:t>
            </a:r>
            <a:r>
              <a:rPr lang="en-US" dirty="0"/>
              <a:t> indexes</a:t>
            </a:r>
            <a:r>
              <a:rPr lang="en-US" dirty="0" smtClean="0"/>
              <a:t>:</a:t>
            </a:r>
          </a:p>
          <a:p>
            <a:endParaRPr lang="en-US" dirty="0"/>
          </a:p>
          <a:p>
            <a:r>
              <a:rPr lang="en-US" dirty="0" smtClean="0"/>
              <a:t>To </a:t>
            </a:r>
            <a:r>
              <a:rPr lang="en-US" dirty="0"/>
              <a:t>delete text, use the </a:t>
            </a:r>
            <a:r>
              <a:rPr lang="en-US" b="1" dirty="0"/>
              <a:t>delete</a:t>
            </a:r>
            <a:r>
              <a:rPr lang="en-US" dirty="0"/>
              <a:t> method. Here’s how to delete all text from the widget</a:t>
            </a:r>
            <a:endParaRPr lang="en-IN" dirty="0"/>
          </a:p>
        </p:txBody>
      </p:sp>
      <p:sp>
        <p:nvSpPr>
          <p:cNvPr id="4" name="Rectangle 3"/>
          <p:cNvSpPr/>
          <p:nvPr/>
        </p:nvSpPr>
        <p:spPr>
          <a:xfrm>
            <a:off x="3775120" y="2924076"/>
            <a:ext cx="2303708" cy="584775"/>
          </a:xfrm>
          <a:prstGeom prst="rect">
            <a:avLst/>
          </a:prstGeom>
          <a:solidFill>
            <a:srgbClr val="92D050"/>
          </a:solidFill>
        </p:spPr>
        <p:txBody>
          <a:bodyPr wrap="square">
            <a:spAutoFit/>
          </a:bodyPr>
          <a:lstStyle/>
          <a:p>
            <a:r>
              <a:rPr lang="en-US" sz="1600" dirty="0" err="1" smtClean="0"/>
              <a:t>text.insert</a:t>
            </a:r>
            <a:r>
              <a:rPr lang="en-US" sz="1600" dirty="0" smtClean="0"/>
              <a:t>(END</a:t>
            </a:r>
            <a:r>
              <a:rPr lang="en-US" sz="1600" dirty="0"/>
              <a:t>, "hello, ")</a:t>
            </a:r>
          </a:p>
          <a:p>
            <a:r>
              <a:rPr lang="en-US" sz="1600" dirty="0" err="1" smtClean="0"/>
              <a:t>text.insert</a:t>
            </a:r>
            <a:r>
              <a:rPr lang="en-US" sz="1600" dirty="0" smtClean="0"/>
              <a:t>(END</a:t>
            </a:r>
            <a:r>
              <a:rPr lang="en-US" sz="1600" dirty="0"/>
              <a:t>, "world")</a:t>
            </a:r>
            <a:endParaRPr lang="en-IN" sz="1600" dirty="0"/>
          </a:p>
        </p:txBody>
      </p:sp>
      <p:sp>
        <p:nvSpPr>
          <p:cNvPr id="5" name="Rectangle 4"/>
          <p:cNvSpPr/>
          <p:nvPr/>
        </p:nvSpPr>
        <p:spPr>
          <a:xfrm>
            <a:off x="3775120" y="4258131"/>
            <a:ext cx="2303708" cy="338554"/>
          </a:xfrm>
          <a:prstGeom prst="rect">
            <a:avLst/>
          </a:prstGeom>
          <a:solidFill>
            <a:srgbClr val="92D050"/>
          </a:solidFill>
        </p:spPr>
        <p:txBody>
          <a:bodyPr wrap="square">
            <a:spAutoFit/>
          </a:bodyPr>
          <a:lstStyle/>
          <a:p>
            <a:r>
              <a:rPr lang="en-US" sz="1600" dirty="0" err="1"/>
              <a:t>text.delete</a:t>
            </a:r>
            <a:r>
              <a:rPr lang="en-US" sz="1600" dirty="0"/>
              <a:t>(1.0, END)</a:t>
            </a:r>
            <a:endParaRPr lang="en-IN" sz="1600" dirty="0"/>
          </a:p>
        </p:txBody>
      </p:sp>
    </p:spTree>
    <p:extLst>
      <p:ext uri="{BB962C8B-B14F-4D97-AF65-F5344CB8AC3E}">
        <p14:creationId xmlns:p14="http://schemas.microsoft.com/office/powerpoint/2010/main" val="17246429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 - </a:t>
            </a:r>
            <a:r>
              <a:rPr lang="en-US" dirty="0" err="1">
                <a:solidFill>
                  <a:srgbClr val="FF0000"/>
                </a:solidFill>
              </a:rPr>
              <a:t>Toplevel</a:t>
            </a:r>
            <a:endParaRPr lang="en-IN" dirty="0"/>
          </a:p>
        </p:txBody>
      </p:sp>
      <p:sp>
        <p:nvSpPr>
          <p:cNvPr id="3" name="Content Placeholder 2"/>
          <p:cNvSpPr>
            <a:spLocks noGrp="1"/>
          </p:cNvSpPr>
          <p:nvPr>
            <p:ph idx="1"/>
          </p:nvPr>
        </p:nvSpPr>
        <p:spPr/>
        <p:txBody>
          <a:bodyPr/>
          <a:lstStyle/>
          <a:p>
            <a:r>
              <a:rPr lang="en-US" dirty="0"/>
              <a:t>The </a:t>
            </a:r>
            <a:r>
              <a:rPr lang="en-US" b="1" dirty="0" err="1"/>
              <a:t>Toplevel</a:t>
            </a:r>
            <a:r>
              <a:rPr lang="en-US" dirty="0"/>
              <a:t> widget work pretty much like </a:t>
            </a:r>
            <a:r>
              <a:rPr lang="en-US" b="1" dirty="0"/>
              <a:t>Frame</a:t>
            </a:r>
            <a:r>
              <a:rPr lang="en-US" dirty="0"/>
              <a:t>, but it is displayed in a separate, top-level window. </a:t>
            </a:r>
            <a:endParaRPr lang="en-US" dirty="0" smtClean="0"/>
          </a:p>
          <a:p>
            <a:r>
              <a:rPr lang="en-US" dirty="0" smtClean="0"/>
              <a:t>Such </a:t>
            </a:r>
            <a:r>
              <a:rPr lang="en-US" dirty="0"/>
              <a:t>windows usually have title bars, borders, and other “window decorations</a:t>
            </a:r>
            <a:r>
              <a:rPr lang="en-US" dirty="0" smtClean="0"/>
              <a:t>”.</a:t>
            </a:r>
          </a:p>
          <a:p>
            <a:r>
              <a:rPr lang="en-US" dirty="0"/>
              <a:t>The </a:t>
            </a:r>
            <a:r>
              <a:rPr lang="en-US" dirty="0" err="1"/>
              <a:t>Toplevel</a:t>
            </a:r>
            <a:r>
              <a:rPr lang="en-US" dirty="0"/>
              <a:t> widget is used to display extra application windows, dialogs, and other “pop-up” windows.</a:t>
            </a:r>
            <a:endParaRPr lang="en-IN" dirty="0"/>
          </a:p>
        </p:txBody>
      </p:sp>
      <p:sp>
        <p:nvSpPr>
          <p:cNvPr id="4" name="Rectangle 3"/>
          <p:cNvSpPr/>
          <p:nvPr/>
        </p:nvSpPr>
        <p:spPr>
          <a:xfrm>
            <a:off x="2770568" y="4517309"/>
            <a:ext cx="6650864" cy="2062103"/>
          </a:xfrm>
          <a:prstGeom prst="rect">
            <a:avLst/>
          </a:prstGeom>
          <a:solidFill>
            <a:srgbClr val="92D050"/>
          </a:solidFill>
        </p:spPr>
        <p:txBody>
          <a:bodyPr wrap="square">
            <a:spAutoFit/>
          </a:bodyPr>
          <a:lstStyle/>
          <a:p>
            <a:r>
              <a:rPr lang="en-US" sz="1600" dirty="0"/>
              <a:t>top = </a:t>
            </a:r>
            <a:r>
              <a:rPr lang="en-US" sz="1600" dirty="0" err="1"/>
              <a:t>Toplevel</a:t>
            </a:r>
            <a:r>
              <a:rPr lang="en-US" sz="1600" dirty="0"/>
              <a:t>()</a:t>
            </a:r>
          </a:p>
          <a:p>
            <a:r>
              <a:rPr lang="en-US" sz="1600" dirty="0" err="1"/>
              <a:t>top.title</a:t>
            </a:r>
            <a:r>
              <a:rPr lang="en-US" sz="1600" dirty="0"/>
              <a:t>("About this application...")</a:t>
            </a:r>
          </a:p>
          <a:p>
            <a:endParaRPr lang="en-US" sz="1600" dirty="0"/>
          </a:p>
          <a:p>
            <a:r>
              <a:rPr lang="en-US" sz="1600" dirty="0" err="1"/>
              <a:t>msg</a:t>
            </a:r>
            <a:r>
              <a:rPr lang="en-US" sz="1600" dirty="0"/>
              <a:t> = Message(top, text=</a:t>
            </a:r>
            <a:r>
              <a:rPr lang="en-US" sz="1600" dirty="0" err="1"/>
              <a:t>about_message</a:t>
            </a:r>
            <a:r>
              <a:rPr lang="en-US" sz="1600" dirty="0"/>
              <a:t>)</a:t>
            </a:r>
          </a:p>
          <a:p>
            <a:r>
              <a:rPr lang="en-US" sz="1600" dirty="0" err="1"/>
              <a:t>msg.pack</a:t>
            </a:r>
            <a:r>
              <a:rPr lang="en-US" sz="1600" dirty="0"/>
              <a:t>()</a:t>
            </a:r>
          </a:p>
          <a:p>
            <a:endParaRPr lang="en-US" sz="1600" dirty="0"/>
          </a:p>
          <a:p>
            <a:r>
              <a:rPr lang="en-US" sz="1600" dirty="0"/>
              <a:t>button = Button(top, text="Dismiss", command=</a:t>
            </a:r>
            <a:r>
              <a:rPr lang="en-US" sz="1600" dirty="0" err="1"/>
              <a:t>top.destroy</a:t>
            </a:r>
            <a:r>
              <a:rPr lang="en-US" sz="1600" dirty="0"/>
              <a:t>)</a:t>
            </a:r>
          </a:p>
          <a:p>
            <a:r>
              <a:rPr lang="en-US" sz="1600" dirty="0" err="1"/>
              <a:t>button.pack</a:t>
            </a:r>
            <a:r>
              <a:rPr lang="en-US" sz="1600" dirty="0"/>
              <a:t>()</a:t>
            </a:r>
            <a:endParaRPr lang="en-IN" sz="1600" dirty="0"/>
          </a:p>
        </p:txBody>
      </p:sp>
    </p:spTree>
    <p:extLst>
      <p:ext uri="{BB962C8B-B14F-4D97-AF65-F5344CB8AC3E}">
        <p14:creationId xmlns:p14="http://schemas.microsoft.com/office/powerpoint/2010/main" val="36332062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 - </a:t>
            </a:r>
            <a:r>
              <a:rPr lang="en-US" dirty="0" smtClean="0">
                <a:solidFill>
                  <a:srgbClr val="FF0000"/>
                </a:solidFill>
              </a:rPr>
              <a:t>Canvas</a:t>
            </a:r>
            <a:endParaRPr lang="en-IN" dirty="0"/>
          </a:p>
        </p:txBody>
      </p:sp>
      <p:sp>
        <p:nvSpPr>
          <p:cNvPr id="3" name="Content Placeholder 2"/>
          <p:cNvSpPr>
            <a:spLocks noGrp="1"/>
          </p:cNvSpPr>
          <p:nvPr>
            <p:ph idx="1"/>
          </p:nvPr>
        </p:nvSpPr>
        <p:spPr/>
        <p:txBody>
          <a:bodyPr>
            <a:normAutofit lnSpcReduction="10000"/>
          </a:bodyPr>
          <a:lstStyle/>
          <a:p>
            <a:pPr algn="just"/>
            <a:r>
              <a:rPr lang="en-US" dirty="0"/>
              <a:t>The </a:t>
            </a:r>
            <a:r>
              <a:rPr lang="en-US" b="1" dirty="0"/>
              <a:t>Canvas</a:t>
            </a:r>
            <a:r>
              <a:rPr lang="en-US" dirty="0"/>
              <a:t> widget provides structured graphics facilities for </a:t>
            </a:r>
            <a:r>
              <a:rPr lang="en-US" dirty="0" err="1"/>
              <a:t>Tkinter</a:t>
            </a:r>
            <a:r>
              <a:rPr lang="en-US" dirty="0" smtClean="0"/>
              <a:t>.</a:t>
            </a:r>
          </a:p>
          <a:p>
            <a:pPr algn="just"/>
            <a:r>
              <a:rPr lang="en-US" dirty="0" smtClean="0"/>
              <a:t>This </a:t>
            </a:r>
            <a:r>
              <a:rPr lang="en-US" dirty="0"/>
              <a:t>is a highly versatile widget which can be used to draw graphs and plots, create graphics editors, and implement various kinds of custom widgets</a:t>
            </a:r>
            <a:r>
              <a:rPr lang="en-US" dirty="0" smtClean="0"/>
              <a:t>.</a:t>
            </a:r>
          </a:p>
          <a:p>
            <a:pPr algn="just"/>
            <a:r>
              <a:rPr lang="en-US" dirty="0"/>
              <a:t>The canvas is a general purpose widget, which is typically used to display and edit graphs and other drawings.</a:t>
            </a:r>
          </a:p>
          <a:p>
            <a:pPr algn="just"/>
            <a:r>
              <a:rPr lang="en-US" dirty="0"/>
              <a:t>Another common use for this widget is to implement various kinds of custom widgets. </a:t>
            </a:r>
            <a:endParaRPr lang="en-US" dirty="0" smtClean="0"/>
          </a:p>
          <a:p>
            <a:pPr algn="just"/>
            <a:r>
              <a:rPr lang="en-US" dirty="0" smtClean="0"/>
              <a:t>For </a:t>
            </a:r>
            <a:r>
              <a:rPr lang="en-US" dirty="0"/>
              <a:t>example, you can use a canvas as a completion bar, by drawing and updating a rectangle on the canvas.</a:t>
            </a:r>
          </a:p>
          <a:p>
            <a:pPr algn="just"/>
            <a:endParaRPr lang="en-IN" dirty="0"/>
          </a:p>
        </p:txBody>
      </p:sp>
    </p:spTree>
    <p:extLst>
      <p:ext uri="{BB962C8B-B14F-4D97-AF65-F5344CB8AC3E}">
        <p14:creationId xmlns:p14="http://schemas.microsoft.com/office/powerpoint/2010/main" val="2305187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 - Canvas</a:t>
            </a:r>
            <a:endParaRPr lang="en-IN" dirty="0"/>
          </a:p>
        </p:txBody>
      </p:sp>
      <p:sp>
        <p:nvSpPr>
          <p:cNvPr id="3" name="Content Placeholder 2"/>
          <p:cNvSpPr>
            <a:spLocks noGrp="1"/>
          </p:cNvSpPr>
          <p:nvPr>
            <p:ph idx="1"/>
          </p:nvPr>
        </p:nvSpPr>
        <p:spPr/>
        <p:txBody>
          <a:bodyPr/>
          <a:lstStyle/>
          <a:p>
            <a:r>
              <a:rPr lang="en-US" dirty="0"/>
              <a:t>To draw things in the canvas, use the </a:t>
            </a:r>
            <a:r>
              <a:rPr lang="en-US" b="1" dirty="0"/>
              <a:t>create</a:t>
            </a:r>
            <a:r>
              <a:rPr lang="en-US" dirty="0"/>
              <a:t> methods to add new items.</a:t>
            </a:r>
            <a:endParaRPr lang="en-IN" dirty="0"/>
          </a:p>
        </p:txBody>
      </p:sp>
      <p:sp>
        <p:nvSpPr>
          <p:cNvPr id="4" name="Rectangle 3"/>
          <p:cNvSpPr/>
          <p:nvPr/>
        </p:nvSpPr>
        <p:spPr>
          <a:xfrm>
            <a:off x="4793088" y="2391311"/>
            <a:ext cx="6650864" cy="3293209"/>
          </a:xfrm>
          <a:prstGeom prst="rect">
            <a:avLst/>
          </a:prstGeom>
          <a:solidFill>
            <a:srgbClr val="92D050"/>
          </a:solidFill>
        </p:spPr>
        <p:txBody>
          <a:bodyPr wrap="square">
            <a:spAutoFit/>
          </a:bodyPr>
          <a:lstStyle/>
          <a:p>
            <a:r>
              <a:rPr lang="en-US" sz="1600" dirty="0"/>
              <a:t>from </a:t>
            </a:r>
            <a:r>
              <a:rPr lang="en-US" sz="1600" dirty="0" err="1"/>
              <a:t>Tkinter</a:t>
            </a:r>
            <a:r>
              <a:rPr lang="en-US" sz="1600" dirty="0"/>
              <a:t> import *</a:t>
            </a:r>
          </a:p>
          <a:p>
            <a:endParaRPr lang="en-US" sz="1600" dirty="0"/>
          </a:p>
          <a:p>
            <a:r>
              <a:rPr lang="en-US" sz="1600" dirty="0"/>
              <a:t>master = </a:t>
            </a:r>
            <a:r>
              <a:rPr lang="en-US" sz="1600" dirty="0" err="1"/>
              <a:t>Tk</a:t>
            </a:r>
            <a:r>
              <a:rPr lang="en-US" sz="1600" dirty="0"/>
              <a:t>()</a:t>
            </a:r>
          </a:p>
          <a:p>
            <a:endParaRPr lang="en-US" sz="1600" dirty="0"/>
          </a:p>
          <a:p>
            <a:r>
              <a:rPr lang="en-US" sz="1600" dirty="0"/>
              <a:t>w = Canvas(master, width=200, height=100)</a:t>
            </a:r>
          </a:p>
          <a:p>
            <a:r>
              <a:rPr lang="en-US" sz="1600" dirty="0" err="1"/>
              <a:t>w.pack</a:t>
            </a:r>
            <a:r>
              <a:rPr lang="en-US" sz="1600" dirty="0"/>
              <a:t>()</a:t>
            </a:r>
          </a:p>
          <a:p>
            <a:endParaRPr lang="en-US" sz="1600" dirty="0"/>
          </a:p>
          <a:p>
            <a:r>
              <a:rPr lang="en-US" sz="1600" dirty="0" err="1"/>
              <a:t>w.create_line</a:t>
            </a:r>
            <a:r>
              <a:rPr lang="en-US" sz="1600" dirty="0"/>
              <a:t>(0, 0, 200, 100)</a:t>
            </a:r>
          </a:p>
          <a:p>
            <a:r>
              <a:rPr lang="en-US" sz="1600" dirty="0" err="1"/>
              <a:t>w.create_line</a:t>
            </a:r>
            <a:r>
              <a:rPr lang="en-US" sz="1600" dirty="0"/>
              <a:t>(0, 100, 200, 0, fill="red", dash=(4, 4))</a:t>
            </a:r>
          </a:p>
          <a:p>
            <a:endParaRPr lang="en-US" sz="1600" dirty="0"/>
          </a:p>
          <a:p>
            <a:r>
              <a:rPr lang="en-US" sz="1600" dirty="0" err="1"/>
              <a:t>w.create_rectangle</a:t>
            </a:r>
            <a:r>
              <a:rPr lang="en-US" sz="1600" dirty="0"/>
              <a:t>(50, 25, 150, 75, fill="blue")</a:t>
            </a:r>
          </a:p>
          <a:p>
            <a:endParaRPr lang="en-US" sz="1600" dirty="0"/>
          </a:p>
          <a:p>
            <a:r>
              <a:rPr lang="en-US" sz="1600" dirty="0" err="1"/>
              <a:t>mainloop</a:t>
            </a:r>
            <a:r>
              <a:rPr lang="en-US" sz="1600" dirty="0"/>
              <a:t>()</a:t>
            </a:r>
            <a:endParaRPr lang="en-IN" sz="1600" dirty="0"/>
          </a:p>
        </p:txBody>
      </p:sp>
    </p:spTree>
    <p:extLst>
      <p:ext uri="{BB962C8B-B14F-4D97-AF65-F5344CB8AC3E}">
        <p14:creationId xmlns:p14="http://schemas.microsoft.com/office/powerpoint/2010/main" val="8687001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 - Canvas</a:t>
            </a:r>
            <a:endParaRPr lang="en-IN" dirty="0"/>
          </a:p>
        </p:txBody>
      </p:sp>
      <p:sp>
        <p:nvSpPr>
          <p:cNvPr id="3" name="Content Placeholder 2"/>
          <p:cNvSpPr>
            <a:spLocks noGrp="1"/>
          </p:cNvSpPr>
          <p:nvPr>
            <p:ph idx="1"/>
          </p:nvPr>
        </p:nvSpPr>
        <p:spPr/>
        <p:txBody>
          <a:bodyPr/>
          <a:lstStyle/>
          <a:p>
            <a:r>
              <a:rPr lang="en-US" dirty="0"/>
              <a:t>Note that items added to the canvas are kept until you remove them</a:t>
            </a:r>
            <a:r>
              <a:rPr lang="en-US" dirty="0" smtClean="0"/>
              <a:t>.</a:t>
            </a:r>
          </a:p>
          <a:p>
            <a:r>
              <a:rPr lang="en-US" dirty="0" smtClean="0"/>
              <a:t> </a:t>
            </a:r>
            <a:r>
              <a:rPr lang="en-US" dirty="0"/>
              <a:t>If you want to change the drawing, you can either use methods like </a:t>
            </a:r>
            <a:r>
              <a:rPr lang="en-US" b="1" dirty="0" err="1"/>
              <a:t>coords</a:t>
            </a:r>
            <a:r>
              <a:rPr lang="en-US" dirty="0"/>
              <a:t>, </a:t>
            </a:r>
            <a:r>
              <a:rPr lang="en-US" b="1" dirty="0" err="1"/>
              <a:t>itemconfig</a:t>
            </a:r>
            <a:r>
              <a:rPr lang="en-US" dirty="0"/>
              <a:t>, and </a:t>
            </a:r>
            <a:r>
              <a:rPr lang="en-US" b="1" dirty="0"/>
              <a:t>move</a:t>
            </a:r>
            <a:r>
              <a:rPr lang="en-US" dirty="0"/>
              <a:t> to modify the items, or use </a:t>
            </a:r>
            <a:r>
              <a:rPr lang="en-US" b="1" dirty="0"/>
              <a:t>delete</a:t>
            </a:r>
            <a:r>
              <a:rPr lang="en-US" dirty="0"/>
              <a:t> to remove them.</a:t>
            </a:r>
            <a:endParaRPr lang="en-IN" dirty="0"/>
          </a:p>
        </p:txBody>
      </p:sp>
      <p:sp>
        <p:nvSpPr>
          <p:cNvPr id="4" name="Rectangle 3"/>
          <p:cNvSpPr/>
          <p:nvPr/>
        </p:nvSpPr>
        <p:spPr>
          <a:xfrm>
            <a:off x="4793088" y="3254196"/>
            <a:ext cx="6650864" cy="2062103"/>
          </a:xfrm>
          <a:prstGeom prst="rect">
            <a:avLst/>
          </a:prstGeom>
          <a:solidFill>
            <a:srgbClr val="92D050"/>
          </a:solidFill>
        </p:spPr>
        <p:txBody>
          <a:bodyPr wrap="square">
            <a:spAutoFit/>
          </a:bodyPr>
          <a:lstStyle/>
          <a:p>
            <a:r>
              <a:rPr lang="en-US" sz="1600" dirty="0" err="1"/>
              <a:t>i</a:t>
            </a:r>
            <a:r>
              <a:rPr lang="en-US" sz="1600" dirty="0"/>
              <a:t> = </a:t>
            </a:r>
            <a:r>
              <a:rPr lang="en-US" sz="1600" dirty="0" err="1"/>
              <a:t>w.create_line</a:t>
            </a:r>
            <a:r>
              <a:rPr lang="en-US" sz="1600" dirty="0"/>
              <a:t>(</a:t>
            </a:r>
            <a:r>
              <a:rPr lang="en-US" sz="1600" dirty="0" err="1"/>
              <a:t>xy</a:t>
            </a:r>
            <a:r>
              <a:rPr lang="en-US" sz="1600" dirty="0"/>
              <a:t>, fill="red")</a:t>
            </a:r>
          </a:p>
          <a:p>
            <a:endParaRPr lang="en-US" sz="1600" dirty="0"/>
          </a:p>
          <a:p>
            <a:r>
              <a:rPr lang="en-US" sz="1600" dirty="0" err="1"/>
              <a:t>w.coords</a:t>
            </a:r>
            <a:r>
              <a:rPr lang="en-US" sz="1600" dirty="0"/>
              <a:t>(</a:t>
            </a:r>
            <a:r>
              <a:rPr lang="en-US" sz="1600" dirty="0" err="1"/>
              <a:t>i</a:t>
            </a:r>
            <a:r>
              <a:rPr lang="en-US" sz="1600" dirty="0"/>
              <a:t>, </a:t>
            </a:r>
            <a:r>
              <a:rPr lang="en-US" sz="1600" dirty="0" err="1"/>
              <a:t>new_xy</a:t>
            </a:r>
            <a:r>
              <a:rPr lang="en-US" sz="1600" dirty="0"/>
              <a:t>) # change coordinates</a:t>
            </a:r>
          </a:p>
          <a:p>
            <a:r>
              <a:rPr lang="en-US" sz="1600" dirty="0" err="1"/>
              <a:t>w.itemconfig</a:t>
            </a:r>
            <a:r>
              <a:rPr lang="en-US" sz="1600" dirty="0"/>
              <a:t>(</a:t>
            </a:r>
            <a:r>
              <a:rPr lang="en-US" sz="1600" dirty="0" err="1"/>
              <a:t>i</a:t>
            </a:r>
            <a:r>
              <a:rPr lang="en-US" sz="1600" dirty="0"/>
              <a:t>, fill="blue") # change color</a:t>
            </a:r>
          </a:p>
          <a:p>
            <a:endParaRPr lang="en-US" sz="1600" dirty="0"/>
          </a:p>
          <a:p>
            <a:r>
              <a:rPr lang="en-US" sz="1600" dirty="0" err="1"/>
              <a:t>w.delete</a:t>
            </a:r>
            <a:r>
              <a:rPr lang="en-US" sz="1600" dirty="0"/>
              <a:t>(</a:t>
            </a:r>
            <a:r>
              <a:rPr lang="en-US" sz="1600" dirty="0" err="1"/>
              <a:t>i</a:t>
            </a:r>
            <a:r>
              <a:rPr lang="en-US" sz="1600" dirty="0"/>
              <a:t>) # remove</a:t>
            </a:r>
          </a:p>
          <a:p>
            <a:endParaRPr lang="en-US" sz="1600" dirty="0"/>
          </a:p>
          <a:p>
            <a:r>
              <a:rPr lang="en-US" sz="1600" dirty="0" err="1"/>
              <a:t>w.delete</a:t>
            </a:r>
            <a:r>
              <a:rPr lang="en-US" sz="1600" dirty="0"/>
              <a:t>(ALL) # remove all items</a:t>
            </a:r>
            <a:endParaRPr lang="en-IN" sz="1600" dirty="0"/>
          </a:p>
        </p:txBody>
      </p:sp>
    </p:spTree>
    <p:extLst>
      <p:ext uri="{BB962C8B-B14F-4D97-AF65-F5344CB8AC3E}">
        <p14:creationId xmlns:p14="http://schemas.microsoft.com/office/powerpoint/2010/main" val="14908964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 - Canvas</a:t>
            </a:r>
            <a:endParaRPr lang="en-IN" dirty="0"/>
          </a:p>
        </p:txBody>
      </p:sp>
      <p:sp>
        <p:nvSpPr>
          <p:cNvPr id="3" name="Content Placeholder 2"/>
          <p:cNvSpPr>
            <a:spLocks noGrp="1"/>
          </p:cNvSpPr>
          <p:nvPr>
            <p:ph idx="1"/>
          </p:nvPr>
        </p:nvSpPr>
        <p:spPr/>
        <p:txBody>
          <a:bodyPr/>
          <a:lstStyle/>
          <a:p>
            <a:pPr algn="just"/>
            <a:r>
              <a:rPr lang="en-US" dirty="0"/>
              <a:t>To display things on the canvas, you create one or more </a:t>
            </a:r>
            <a:r>
              <a:rPr lang="en-US" i="1" dirty="0"/>
              <a:t>canvas items</a:t>
            </a:r>
            <a:r>
              <a:rPr lang="en-US" dirty="0"/>
              <a:t>, which are placed in a stack. </a:t>
            </a:r>
            <a:endParaRPr lang="en-US" dirty="0" smtClean="0"/>
          </a:p>
          <a:p>
            <a:pPr algn="just"/>
            <a:r>
              <a:rPr lang="en-US" dirty="0" smtClean="0"/>
              <a:t>By </a:t>
            </a:r>
            <a:r>
              <a:rPr lang="en-US" dirty="0"/>
              <a:t>default, new items are drawn on top of items already on the canvas.</a:t>
            </a:r>
          </a:p>
          <a:p>
            <a:pPr algn="just"/>
            <a:r>
              <a:rPr lang="en-US" dirty="0" err="1"/>
              <a:t>Tkinter</a:t>
            </a:r>
            <a:r>
              <a:rPr lang="en-US" dirty="0"/>
              <a:t> provides lots of methods allowing you to manipulate the items in various ways. </a:t>
            </a:r>
            <a:endParaRPr lang="en-US" dirty="0" smtClean="0"/>
          </a:p>
          <a:p>
            <a:pPr algn="just"/>
            <a:r>
              <a:rPr lang="en-US" dirty="0" smtClean="0"/>
              <a:t>Among </a:t>
            </a:r>
            <a:r>
              <a:rPr lang="en-US" dirty="0"/>
              <a:t>other things, you can attach (</a:t>
            </a:r>
            <a:r>
              <a:rPr lang="en-US" i="1" dirty="0"/>
              <a:t>bind</a:t>
            </a:r>
            <a:r>
              <a:rPr lang="en-US" dirty="0"/>
              <a:t>) event callbacks to individual canvas items.</a:t>
            </a:r>
          </a:p>
          <a:p>
            <a:pPr algn="just"/>
            <a:endParaRPr lang="en-IN" dirty="0"/>
          </a:p>
        </p:txBody>
      </p:sp>
    </p:spTree>
    <p:extLst>
      <p:ext uri="{BB962C8B-B14F-4D97-AF65-F5344CB8AC3E}">
        <p14:creationId xmlns:p14="http://schemas.microsoft.com/office/powerpoint/2010/main" val="36322155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 - Canvas</a:t>
            </a:r>
            <a:endParaRPr lang="en-IN" dirty="0"/>
          </a:p>
        </p:txBody>
      </p:sp>
      <p:sp>
        <p:nvSpPr>
          <p:cNvPr id="3" name="Content Placeholder 2"/>
          <p:cNvSpPr>
            <a:spLocks noGrp="1"/>
          </p:cNvSpPr>
          <p:nvPr>
            <p:ph idx="1"/>
          </p:nvPr>
        </p:nvSpPr>
        <p:spPr/>
        <p:txBody>
          <a:bodyPr/>
          <a:lstStyle/>
          <a:p>
            <a:r>
              <a:rPr lang="en-US" dirty="0"/>
              <a:t>The </a:t>
            </a:r>
            <a:r>
              <a:rPr lang="en-US" b="1" dirty="0"/>
              <a:t>Canvas</a:t>
            </a:r>
            <a:r>
              <a:rPr lang="en-US" dirty="0"/>
              <a:t> widget supports the following standard items</a:t>
            </a:r>
            <a:r>
              <a:rPr lang="en-US" dirty="0" smtClean="0"/>
              <a:t>:</a:t>
            </a:r>
          </a:p>
          <a:p>
            <a:pPr lvl="1"/>
            <a:r>
              <a:rPr lang="en-US" dirty="0"/>
              <a:t> arc (arc, chord, or </a:t>
            </a:r>
            <a:r>
              <a:rPr lang="en-US" dirty="0" err="1"/>
              <a:t>pieslice</a:t>
            </a:r>
            <a:r>
              <a:rPr lang="en-US" dirty="0"/>
              <a:t>)</a:t>
            </a:r>
          </a:p>
          <a:p>
            <a:pPr lvl="1"/>
            <a:r>
              <a:rPr lang="en-US" dirty="0" smtClean="0"/>
              <a:t>line</a:t>
            </a:r>
            <a:endParaRPr lang="en-US" dirty="0"/>
          </a:p>
          <a:p>
            <a:pPr lvl="1"/>
            <a:r>
              <a:rPr lang="en-US" dirty="0" smtClean="0"/>
              <a:t>oval </a:t>
            </a:r>
            <a:r>
              <a:rPr lang="en-US" dirty="0"/>
              <a:t>(a circle or an ellipse)</a:t>
            </a:r>
          </a:p>
          <a:p>
            <a:pPr lvl="1"/>
            <a:r>
              <a:rPr lang="en-US" dirty="0" smtClean="0"/>
              <a:t>polygon</a:t>
            </a:r>
            <a:endParaRPr lang="en-US" dirty="0"/>
          </a:p>
          <a:p>
            <a:pPr lvl="1"/>
            <a:r>
              <a:rPr lang="en-US" dirty="0" smtClean="0"/>
              <a:t>rectangle</a:t>
            </a:r>
            <a:endParaRPr lang="en-US" dirty="0"/>
          </a:p>
          <a:p>
            <a:pPr lvl="1"/>
            <a:r>
              <a:rPr lang="en-US" dirty="0" smtClean="0"/>
              <a:t>text</a:t>
            </a:r>
            <a:endParaRPr lang="en-US" dirty="0"/>
          </a:p>
        </p:txBody>
      </p:sp>
    </p:spTree>
    <p:extLst>
      <p:ext uri="{BB962C8B-B14F-4D97-AF65-F5344CB8AC3E}">
        <p14:creationId xmlns:p14="http://schemas.microsoft.com/office/powerpoint/2010/main" val="33307130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 - Canvas</a:t>
            </a:r>
            <a:endParaRPr lang="en-IN" dirty="0"/>
          </a:p>
        </p:txBody>
      </p:sp>
      <p:sp>
        <p:nvSpPr>
          <p:cNvPr id="3" name="Content Placeholder 2"/>
          <p:cNvSpPr>
            <a:spLocks noGrp="1"/>
          </p:cNvSpPr>
          <p:nvPr>
            <p:ph idx="1"/>
          </p:nvPr>
        </p:nvSpPr>
        <p:spPr/>
        <p:txBody>
          <a:bodyPr/>
          <a:lstStyle/>
          <a:p>
            <a:r>
              <a:rPr lang="en-US" dirty="0" smtClean="0"/>
              <a:t>Polygon</a:t>
            </a:r>
          </a:p>
          <a:p>
            <a:pPr lvl="1"/>
            <a:r>
              <a:rPr lang="en-US" dirty="0" smtClean="0"/>
              <a:t>It </a:t>
            </a:r>
            <a:r>
              <a:rPr lang="en-US" dirty="0"/>
              <a:t>is a shape with multiple corners. </a:t>
            </a:r>
            <a:endParaRPr lang="en-US" dirty="0" smtClean="0"/>
          </a:p>
          <a:p>
            <a:pPr lvl="1"/>
            <a:r>
              <a:rPr lang="en-US" dirty="0" smtClean="0"/>
              <a:t>To </a:t>
            </a:r>
            <a:r>
              <a:rPr lang="en-US" dirty="0"/>
              <a:t>create a polygon in </a:t>
            </a:r>
            <a:r>
              <a:rPr lang="en-US" dirty="0" err="1"/>
              <a:t>Tkinter</a:t>
            </a:r>
            <a:r>
              <a:rPr lang="en-US" dirty="0"/>
              <a:t>, we provide the list of polygon coordinates to the </a:t>
            </a:r>
            <a:r>
              <a:rPr lang="en-US" dirty="0" err="1"/>
              <a:t>create_polygon</a:t>
            </a:r>
            <a:r>
              <a:rPr lang="en-US" dirty="0"/>
              <a:t>() method. </a:t>
            </a:r>
            <a:endParaRPr lang="en-US" dirty="0" smtClean="0"/>
          </a:p>
          <a:p>
            <a:pPr lvl="1"/>
            <a:endParaRPr lang="en-IN" dirty="0"/>
          </a:p>
        </p:txBody>
      </p:sp>
      <p:sp>
        <p:nvSpPr>
          <p:cNvPr id="4" name="Rectangle 3"/>
          <p:cNvSpPr/>
          <p:nvPr/>
        </p:nvSpPr>
        <p:spPr>
          <a:xfrm>
            <a:off x="2770568" y="3585795"/>
            <a:ext cx="6650864" cy="1077218"/>
          </a:xfrm>
          <a:prstGeom prst="rect">
            <a:avLst/>
          </a:prstGeom>
          <a:solidFill>
            <a:srgbClr val="92D050"/>
          </a:solidFill>
        </p:spPr>
        <p:txBody>
          <a:bodyPr wrap="square">
            <a:spAutoFit/>
          </a:bodyPr>
          <a:lstStyle/>
          <a:p>
            <a:r>
              <a:rPr lang="en-US" sz="1600" dirty="0"/>
              <a:t>points = [150, 100, 200, 120, 240, 180, 210,</a:t>
            </a:r>
          </a:p>
          <a:p>
            <a:r>
              <a:rPr lang="en-US" sz="1600" dirty="0"/>
              <a:t>    200, 150, 150, 100, 200]</a:t>
            </a:r>
          </a:p>
          <a:p>
            <a:r>
              <a:rPr lang="en-US" sz="1600" dirty="0" err="1"/>
              <a:t>canvas.create_polygon</a:t>
            </a:r>
            <a:r>
              <a:rPr lang="en-US" sz="1600" dirty="0"/>
              <a:t>(points, outline='#f11',</a:t>
            </a:r>
          </a:p>
          <a:p>
            <a:r>
              <a:rPr lang="en-US" sz="1600" dirty="0"/>
              <a:t>    fill='#1f1', width=2)</a:t>
            </a:r>
            <a:endParaRPr lang="en-IN" sz="1600" dirty="0"/>
          </a:p>
        </p:txBody>
      </p:sp>
    </p:spTree>
    <p:extLst>
      <p:ext uri="{BB962C8B-B14F-4D97-AF65-F5344CB8AC3E}">
        <p14:creationId xmlns:p14="http://schemas.microsoft.com/office/powerpoint/2010/main" val="36430477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 - Canvas</a:t>
            </a:r>
            <a:endParaRPr lang="en-IN" dirty="0"/>
          </a:p>
        </p:txBody>
      </p:sp>
      <p:sp>
        <p:nvSpPr>
          <p:cNvPr id="3" name="Content Placeholder 2"/>
          <p:cNvSpPr>
            <a:spLocks noGrp="1"/>
          </p:cNvSpPr>
          <p:nvPr>
            <p:ph idx="1"/>
          </p:nvPr>
        </p:nvSpPr>
        <p:spPr/>
        <p:txBody>
          <a:bodyPr/>
          <a:lstStyle/>
          <a:p>
            <a:r>
              <a:rPr lang="en-IN" b="1" dirty="0"/>
              <a:t>Lines</a:t>
            </a:r>
          </a:p>
          <a:p>
            <a:r>
              <a:rPr lang="en-US" dirty="0"/>
              <a:t>A line is a simple geometric primitive. The </a:t>
            </a:r>
            <a:r>
              <a:rPr lang="en-US" dirty="0" err="1"/>
              <a:t>create_line</a:t>
            </a:r>
            <a:r>
              <a:rPr lang="en-US" dirty="0"/>
              <a:t>() method creates a line item on the Canvas.</a:t>
            </a:r>
            <a:endParaRPr lang="en-IN" dirty="0"/>
          </a:p>
        </p:txBody>
      </p:sp>
      <p:sp>
        <p:nvSpPr>
          <p:cNvPr id="5" name="Rectangle 4"/>
          <p:cNvSpPr/>
          <p:nvPr/>
        </p:nvSpPr>
        <p:spPr>
          <a:xfrm>
            <a:off x="4793088" y="3254196"/>
            <a:ext cx="6650864" cy="830997"/>
          </a:xfrm>
          <a:prstGeom prst="rect">
            <a:avLst/>
          </a:prstGeom>
          <a:solidFill>
            <a:srgbClr val="92D050"/>
          </a:solidFill>
        </p:spPr>
        <p:txBody>
          <a:bodyPr wrap="square">
            <a:spAutoFit/>
          </a:bodyPr>
          <a:lstStyle/>
          <a:p>
            <a:r>
              <a:rPr lang="en-US" sz="1600" dirty="0" err="1"/>
              <a:t>canvas.create_line</a:t>
            </a:r>
            <a:r>
              <a:rPr lang="en-US" sz="1600" dirty="0"/>
              <a:t>(15, 25, 200, 25)</a:t>
            </a:r>
          </a:p>
          <a:p>
            <a:r>
              <a:rPr lang="en-US" sz="1600" dirty="0" err="1" smtClean="0"/>
              <a:t>canvas.create_line</a:t>
            </a:r>
            <a:r>
              <a:rPr lang="en-US" sz="1600" dirty="0" smtClean="0"/>
              <a:t>(300</a:t>
            </a:r>
            <a:r>
              <a:rPr lang="en-US" sz="1600" dirty="0"/>
              <a:t>, 35, 300, 200, dash=(4, 2))</a:t>
            </a:r>
          </a:p>
          <a:p>
            <a:r>
              <a:rPr lang="en-US" sz="1600" dirty="0" err="1" smtClean="0"/>
              <a:t>canvas.create_line</a:t>
            </a:r>
            <a:r>
              <a:rPr lang="en-US" sz="1600" dirty="0" smtClean="0"/>
              <a:t>(55</a:t>
            </a:r>
            <a:r>
              <a:rPr lang="en-US" sz="1600" dirty="0"/>
              <a:t>, 85, 155, 85, 105, 180, 55, 85)</a:t>
            </a:r>
            <a:endParaRPr lang="en-IN" sz="1600" dirty="0"/>
          </a:p>
        </p:txBody>
      </p:sp>
    </p:spTree>
    <p:extLst>
      <p:ext uri="{BB962C8B-B14F-4D97-AF65-F5344CB8AC3E}">
        <p14:creationId xmlns:p14="http://schemas.microsoft.com/office/powerpoint/2010/main" val="19788701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 - Canvas</a:t>
            </a:r>
            <a:endParaRPr lang="en-IN" dirty="0"/>
          </a:p>
        </p:txBody>
      </p:sp>
      <p:sp>
        <p:nvSpPr>
          <p:cNvPr id="3" name="Content Placeholder 2"/>
          <p:cNvSpPr>
            <a:spLocks noGrp="1"/>
          </p:cNvSpPr>
          <p:nvPr>
            <p:ph idx="1"/>
          </p:nvPr>
        </p:nvSpPr>
        <p:spPr/>
        <p:txBody>
          <a:bodyPr/>
          <a:lstStyle/>
          <a:p>
            <a:r>
              <a:rPr lang="en-US" dirty="0" smtClean="0"/>
              <a:t>Arc</a:t>
            </a:r>
          </a:p>
          <a:p>
            <a:pPr lvl="1"/>
            <a:r>
              <a:rPr lang="en-US" dirty="0"/>
              <a:t>This code line creates an arc. </a:t>
            </a:r>
            <a:endParaRPr lang="en-US" dirty="0" smtClean="0"/>
          </a:p>
          <a:p>
            <a:pPr lvl="1"/>
            <a:r>
              <a:rPr lang="en-US" dirty="0" smtClean="0"/>
              <a:t>An </a:t>
            </a:r>
            <a:r>
              <a:rPr lang="en-US" dirty="0"/>
              <a:t>arc is a part of the circumference of the circle. </a:t>
            </a:r>
            <a:endParaRPr lang="en-US" dirty="0" smtClean="0"/>
          </a:p>
          <a:p>
            <a:pPr lvl="1"/>
            <a:r>
              <a:rPr lang="en-US" dirty="0" smtClean="0"/>
              <a:t>We </a:t>
            </a:r>
            <a:r>
              <a:rPr lang="en-US" dirty="0"/>
              <a:t>provide the bounding box. </a:t>
            </a:r>
            <a:endParaRPr lang="en-US" dirty="0" smtClean="0"/>
          </a:p>
          <a:p>
            <a:pPr lvl="1"/>
            <a:r>
              <a:rPr lang="en-US" dirty="0" smtClean="0"/>
              <a:t>The </a:t>
            </a:r>
            <a:r>
              <a:rPr lang="en-US" dirty="0"/>
              <a:t>start parameter is the start angle of the arc. </a:t>
            </a:r>
            <a:endParaRPr lang="en-US" dirty="0" smtClean="0"/>
          </a:p>
          <a:p>
            <a:pPr lvl="1"/>
            <a:r>
              <a:rPr lang="en-US" dirty="0" smtClean="0"/>
              <a:t>The </a:t>
            </a:r>
            <a:r>
              <a:rPr lang="en-US" dirty="0"/>
              <a:t>extent is the angle size. </a:t>
            </a:r>
            <a:endParaRPr lang="en-IN" dirty="0"/>
          </a:p>
        </p:txBody>
      </p:sp>
      <p:sp>
        <p:nvSpPr>
          <p:cNvPr id="5" name="Rectangle 4"/>
          <p:cNvSpPr/>
          <p:nvPr/>
        </p:nvSpPr>
        <p:spPr>
          <a:xfrm>
            <a:off x="2770568" y="4542083"/>
            <a:ext cx="6650864" cy="584775"/>
          </a:xfrm>
          <a:prstGeom prst="rect">
            <a:avLst/>
          </a:prstGeom>
          <a:solidFill>
            <a:srgbClr val="92D050"/>
          </a:solidFill>
        </p:spPr>
        <p:txBody>
          <a:bodyPr wrap="square">
            <a:spAutoFit/>
          </a:bodyPr>
          <a:lstStyle/>
          <a:p>
            <a:r>
              <a:rPr lang="en-US" sz="1600" dirty="0" err="1"/>
              <a:t>canvas.create_arc</a:t>
            </a:r>
            <a:r>
              <a:rPr lang="en-US" sz="1600" dirty="0"/>
              <a:t>(30, 200, 90, 100, start=0,</a:t>
            </a:r>
          </a:p>
          <a:p>
            <a:r>
              <a:rPr lang="en-US" sz="1600" dirty="0"/>
              <a:t>    extent=210, outline="#f11", fill="#1f1", width=2)</a:t>
            </a:r>
            <a:endParaRPr lang="en-IN" sz="1600" dirty="0"/>
          </a:p>
        </p:txBody>
      </p:sp>
    </p:spTree>
    <p:extLst>
      <p:ext uri="{BB962C8B-B14F-4D97-AF65-F5344CB8AC3E}">
        <p14:creationId xmlns:p14="http://schemas.microsoft.com/office/powerpoint/2010/main" val="2127008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rPr>
              <a:t>Contents</a:t>
            </a:r>
            <a:endParaRPr lang="en-US">
              <a:solidFill>
                <a:srgbClr val="FF0000"/>
              </a:solidFill>
            </a:endParaRPr>
          </a:p>
        </p:txBody>
      </p:sp>
      <p:sp>
        <p:nvSpPr>
          <p:cNvPr id="3" name="Content Placeholder 2"/>
          <p:cNvSpPr>
            <a:spLocks noGrp="1"/>
          </p:cNvSpPr>
          <p:nvPr>
            <p:ph idx="1"/>
          </p:nvPr>
        </p:nvSpPr>
        <p:spPr/>
        <p:txBody>
          <a:bodyPr/>
          <a:lstStyle/>
          <a:p>
            <a:r>
              <a:rPr lang="en-US" err="1" smtClean="0"/>
              <a:t>Tkinter</a:t>
            </a:r>
            <a:endParaRPr lang="en-US" smtClean="0"/>
          </a:p>
          <a:p>
            <a:r>
              <a:rPr lang="en-US" smtClean="0">
                <a:solidFill>
                  <a:srgbClr val="FF0000"/>
                </a:solidFill>
              </a:rPr>
              <a:t>Hello World Program</a:t>
            </a:r>
          </a:p>
          <a:p>
            <a:r>
              <a:rPr lang="en-US" smtClean="0"/>
              <a:t>Temperature Converter</a:t>
            </a:r>
          </a:p>
          <a:p>
            <a:r>
              <a:rPr lang="en-US" smtClean="0"/>
              <a:t>Other GUI Widgets</a:t>
            </a:r>
          </a:p>
          <a:p>
            <a:r>
              <a:rPr lang="en-US" smtClean="0"/>
              <a:t>Dialogues Menus</a:t>
            </a:r>
          </a:p>
          <a:p>
            <a:r>
              <a:rPr lang="en-US" smtClean="0"/>
              <a:t>The Canvas</a:t>
            </a:r>
            <a:endParaRPr lang="en-US"/>
          </a:p>
        </p:txBody>
      </p:sp>
    </p:spTree>
    <p:extLst>
      <p:ext uri="{BB962C8B-B14F-4D97-AF65-F5344CB8AC3E}">
        <p14:creationId xmlns:p14="http://schemas.microsoft.com/office/powerpoint/2010/main" val="13002151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 - Canvas</a:t>
            </a:r>
            <a:endParaRPr lang="en-IN" dirty="0"/>
          </a:p>
        </p:txBody>
      </p:sp>
      <p:sp>
        <p:nvSpPr>
          <p:cNvPr id="3" name="Content Placeholder 2"/>
          <p:cNvSpPr>
            <a:spLocks noGrp="1"/>
          </p:cNvSpPr>
          <p:nvPr>
            <p:ph idx="1"/>
          </p:nvPr>
        </p:nvSpPr>
        <p:spPr/>
        <p:txBody>
          <a:bodyPr/>
          <a:lstStyle/>
          <a:p>
            <a:pPr marL="228600" lvl="1">
              <a:spcBef>
                <a:spcPts val="1000"/>
              </a:spcBef>
            </a:pPr>
            <a:r>
              <a:rPr lang="en-US" dirty="0" smtClean="0"/>
              <a:t>Rectangle</a:t>
            </a:r>
            <a:endParaRPr lang="en-US" dirty="0"/>
          </a:p>
          <a:p>
            <a:pPr lvl="1"/>
            <a:r>
              <a:rPr lang="en-US" dirty="0"/>
              <a:t>We create a rectangle item. The coordinates are again the bounding box of the rectangle to be drawn. </a:t>
            </a:r>
            <a:endParaRPr lang="en-IN" dirty="0"/>
          </a:p>
        </p:txBody>
      </p:sp>
      <p:sp>
        <p:nvSpPr>
          <p:cNvPr id="4" name="Rectangle 3"/>
          <p:cNvSpPr/>
          <p:nvPr/>
        </p:nvSpPr>
        <p:spPr>
          <a:xfrm>
            <a:off x="2770568" y="3511773"/>
            <a:ext cx="6650864" cy="584775"/>
          </a:xfrm>
          <a:prstGeom prst="rect">
            <a:avLst/>
          </a:prstGeom>
          <a:solidFill>
            <a:srgbClr val="92D050"/>
          </a:solidFill>
        </p:spPr>
        <p:txBody>
          <a:bodyPr wrap="square">
            <a:spAutoFit/>
          </a:bodyPr>
          <a:lstStyle/>
          <a:p>
            <a:r>
              <a:rPr lang="en-US" sz="1600" dirty="0" err="1"/>
              <a:t>canvas.create_rectangle</a:t>
            </a:r>
            <a:r>
              <a:rPr lang="en-US" sz="1600" dirty="0"/>
              <a:t>(230, 10, 290, 60,</a:t>
            </a:r>
          </a:p>
          <a:p>
            <a:r>
              <a:rPr lang="en-US" sz="1600" dirty="0"/>
              <a:t>    outline="#f11", fill="#1f1", width=2)</a:t>
            </a:r>
            <a:endParaRPr lang="en-IN" sz="1600" dirty="0"/>
          </a:p>
        </p:txBody>
      </p:sp>
    </p:spTree>
    <p:extLst>
      <p:ext uri="{BB962C8B-B14F-4D97-AF65-F5344CB8AC3E}">
        <p14:creationId xmlns:p14="http://schemas.microsoft.com/office/powerpoint/2010/main" val="2189275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 - Canvas</a:t>
            </a:r>
            <a:endParaRPr lang="en-IN" dirty="0"/>
          </a:p>
        </p:txBody>
      </p:sp>
      <p:sp>
        <p:nvSpPr>
          <p:cNvPr id="3" name="Content Placeholder 2"/>
          <p:cNvSpPr>
            <a:spLocks noGrp="1"/>
          </p:cNvSpPr>
          <p:nvPr>
            <p:ph idx="1"/>
          </p:nvPr>
        </p:nvSpPr>
        <p:spPr/>
        <p:txBody>
          <a:bodyPr/>
          <a:lstStyle/>
          <a:p>
            <a:r>
              <a:rPr lang="en-US" dirty="0" smtClean="0"/>
              <a:t>Oval</a:t>
            </a:r>
          </a:p>
          <a:p>
            <a:pPr lvl="1"/>
            <a:r>
              <a:rPr lang="en-US" dirty="0" smtClean="0"/>
              <a:t>Here </a:t>
            </a:r>
            <a:r>
              <a:rPr lang="en-US" dirty="0"/>
              <a:t>the </a:t>
            </a:r>
            <a:r>
              <a:rPr lang="en-US" dirty="0" err="1"/>
              <a:t>create_oval</a:t>
            </a:r>
            <a:r>
              <a:rPr lang="en-US" dirty="0"/>
              <a:t>() method is used to create a circle item. </a:t>
            </a:r>
            <a:endParaRPr lang="en-US" dirty="0" smtClean="0"/>
          </a:p>
          <a:p>
            <a:pPr lvl="1"/>
            <a:r>
              <a:rPr lang="en-US" dirty="0" smtClean="0"/>
              <a:t>The </a:t>
            </a:r>
            <a:r>
              <a:rPr lang="en-US" dirty="0"/>
              <a:t>first four parameters are the bounding box coordinates of the circle. </a:t>
            </a:r>
            <a:endParaRPr lang="en-US" dirty="0" smtClean="0"/>
          </a:p>
          <a:p>
            <a:pPr lvl="1"/>
            <a:r>
              <a:rPr lang="en-US" dirty="0" smtClean="0"/>
              <a:t>In </a:t>
            </a:r>
            <a:r>
              <a:rPr lang="en-US" dirty="0"/>
              <a:t>other words, they are x and y coordinates of the top-left and bottom-right points of the box, in which the circle is drawn. </a:t>
            </a:r>
            <a:endParaRPr lang="en-IN" dirty="0"/>
          </a:p>
        </p:txBody>
      </p:sp>
      <p:sp>
        <p:nvSpPr>
          <p:cNvPr id="5" name="Rectangle 4"/>
          <p:cNvSpPr/>
          <p:nvPr/>
        </p:nvSpPr>
        <p:spPr>
          <a:xfrm>
            <a:off x="2704564" y="3832017"/>
            <a:ext cx="6233374" cy="338554"/>
          </a:xfrm>
          <a:prstGeom prst="rect">
            <a:avLst/>
          </a:prstGeom>
          <a:solidFill>
            <a:srgbClr val="92D050"/>
          </a:solidFill>
        </p:spPr>
        <p:txBody>
          <a:bodyPr wrap="square">
            <a:spAutoFit/>
          </a:bodyPr>
          <a:lstStyle/>
          <a:p>
            <a:r>
              <a:rPr lang="en-US" sz="1600" dirty="0" err="1"/>
              <a:t>canvas.create_oval</a:t>
            </a:r>
            <a:r>
              <a:rPr lang="en-US" sz="1600" dirty="0"/>
              <a:t>(10, 10, 80, 80, outline="#f11</a:t>
            </a:r>
            <a:r>
              <a:rPr lang="en-US" sz="1600" dirty="0" smtClean="0"/>
              <a:t>", fill</a:t>
            </a:r>
            <a:r>
              <a:rPr lang="en-US" sz="1600" dirty="0"/>
              <a:t>="#1f1", width=2)</a:t>
            </a:r>
            <a:endParaRPr lang="en-IN" sz="1600" dirty="0"/>
          </a:p>
        </p:txBody>
      </p:sp>
    </p:spTree>
    <p:extLst>
      <p:ext uri="{BB962C8B-B14F-4D97-AF65-F5344CB8AC3E}">
        <p14:creationId xmlns:p14="http://schemas.microsoft.com/office/powerpoint/2010/main" val="22749079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GUI Widgets - Canvas</a:t>
            </a:r>
            <a:endParaRPr lang="en-IN" dirty="0"/>
          </a:p>
        </p:txBody>
      </p:sp>
      <p:sp>
        <p:nvSpPr>
          <p:cNvPr id="3" name="Content Placeholder 2"/>
          <p:cNvSpPr>
            <a:spLocks noGrp="1"/>
          </p:cNvSpPr>
          <p:nvPr>
            <p:ph idx="1"/>
          </p:nvPr>
        </p:nvSpPr>
        <p:spPr/>
        <p:txBody>
          <a:bodyPr/>
          <a:lstStyle/>
          <a:p>
            <a:pPr algn="just"/>
            <a:r>
              <a:rPr lang="en-US" dirty="0" smtClean="0"/>
              <a:t>Text</a:t>
            </a:r>
          </a:p>
          <a:p>
            <a:pPr lvl="1" algn="just"/>
            <a:r>
              <a:rPr lang="en-US" dirty="0"/>
              <a:t>The first two parameters are the x and y coordinates of the center point of the text. </a:t>
            </a:r>
            <a:endParaRPr lang="en-US" dirty="0" smtClean="0"/>
          </a:p>
          <a:p>
            <a:pPr lvl="1" algn="just"/>
            <a:r>
              <a:rPr lang="en-US" dirty="0" smtClean="0"/>
              <a:t>If </a:t>
            </a:r>
            <a:r>
              <a:rPr lang="en-US" dirty="0"/>
              <a:t>we anchor the text item to the west, the text starts from this position. </a:t>
            </a:r>
            <a:endParaRPr lang="en-US" dirty="0" smtClean="0"/>
          </a:p>
          <a:p>
            <a:pPr lvl="1" algn="just"/>
            <a:r>
              <a:rPr lang="en-US" dirty="0" smtClean="0"/>
              <a:t>The </a:t>
            </a:r>
            <a:r>
              <a:rPr lang="en-US" dirty="0"/>
              <a:t>font parameter provides the font of the text and the text parameter is the text to be displayed. </a:t>
            </a:r>
            <a:endParaRPr lang="en-IN" dirty="0"/>
          </a:p>
        </p:txBody>
      </p:sp>
      <p:sp>
        <p:nvSpPr>
          <p:cNvPr id="4" name="Rectangle 3"/>
          <p:cNvSpPr/>
          <p:nvPr/>
        </p:nvSpPr>
        <p:spPr>
          <a:xfrm>
            <a:off x="3131176" y="4400415"/>
            <a:ext cx="6650864" cy="584775"/>
          </a:xfrm>
          <a:prstGeom prst="rect">
            <a:avLst/>
          </a:prstGeom>
          <a:solidFill>
            <a:srgbClr val="92D050"/>
          </a:solidFill>
        </p:spPr>
        <p:txBody>
          <a:bodyPr wrap="square">
            <a:spAutoFit/>
          </a:bodyPr>
          <a:lstStyle/>
          <a:p>
            <a:r>
              <a:rPr lang="en-US" sz="1600" dirty="0" err="1"/>
              <a:t>canvas.create_text</a:t>
            </a:r>
            <a:r>
              <a:rPr lang="en-US" sz="1600" dirty="0"/>
              <a:t>(20, 30, anchor=W, font="</a:t>
            </a:r>
            <a:r>
              <a:rPr lang="en-US" sz="1600" dirty="0" err="1"/>
              <a:t>Purisa</a:t>
            </a:r>
            <a:r>
              <a:rPr lang="en-US" sz="1600" dirty="0"/>
              <a:t>",</a:t>
            </a:r>
          </a:p>
          <a:p>
            <a:r>
              <a:rPr lang="en-US" sz="1600" dirty="0"/>
              <a:t>    text="Most relationships seem so transitory")</a:t>
            </a:r>
            <a:endParaRPr lang="en-IN" sz="1600" dirty="0"/>
          </a:p>
        </p:txBody>
      </p:sp>
    </p:spTree>
    <p:extLst>
      <p:ext uri="{BB962C8B-B14F-4D97-AF65-F5344CB8AC3E}">
        <p14:creationId xmlns:p14="http://schemas.microsoft.com/office/powerpoint/2010/main" val="3680958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Steps for </a:t>
            </a:r>
            <a:r>
              <a:rPr lang="en-US" err="1" smtClean="0"/>
              <a:t>Tkinter</a:t>
            </a:r>
            <a:r>
              <a:rPr lang="en-US" smtClean="0"/>
              <a:t> application development</a:t>
            </a:r>
            <a:endParaRPr lang="en-US"/>
          </a:p>
        </p:txBody>
      </p:sp>
      <p:sp>
        <p:nvSpPr>
          <p:cNvPr id="3" name="Content Placeholder 2"/>
          <p:cNvSpPr>
            <a:spLocks noGrp="1"/>
          </p:cNvSpPr>
          <p:nvPr>
            <p:ph idx="1"/>
          </p:nvPr>
        </p:nvSpPr>
        <p:spPr/>
        <p:txBody>
          <a:bodyPr/>
          <a:lstStyle/>
          <a:p>
            <a:r>
              <a:rPr lang="en-US" smtClean="0"/>
              <a:t>0: Plan layout of the app</a:t>
            </a:r>
          </a:p>
          <a:p>
            <a:r>
              <a:rPr lang="en-US" smtClean="0"/>
              <a:t>1: Create window for the app</a:t>
            </a:r>
          </a:p>
          <a:p>
            <a:pPr lvl="1"/>
            <a:r>
              <a:rPr lang="en-US" smtClean="0"/>
              <a:t>Add title and geometry</a:t>
            </a:r>
          </a:p>
          <a:p>
            <a:r>
              <a:rPr lang="en-US" smtClean="0"/>
              <a:t>2: Declare size, place labels, buttons, entry fields, text fields and other widgets</a:t>
            </a:r>
          </a:p>
          <a:p>
            <a:pPr lvl="1"/>
            <a:r>
              <a:rPr lang="en-US" smtClean="0"/>
              <a:t>Use Pack() or grid() method</a:t>
            </a:r>
          </a:p>
          <a:p>
            <a:r>
              <a:rPr lang="en-US" smtClean="0"/>
              <a:t>3: Place widgets on the window.</a:t>
            </a:r>
          </a:p>
          <a:p>
            <a:r>
              <a:rPr lang="en-US" smtClean="0"/>
              <a:t>4: Connect buttons/entries to one another through functions</a:t>
            </a:r>
          </a:p>
          <a:p>
            <a:r>
              <a:rPr lang="en-US" smtClean="0"/>
              <a:t>5: Use .</a:t>
            </a:r>
            <a:r>
              <a:rPr lang="en-US" err="1" smtClean="0"/>
              <a:t>Mainloop</a:t>
            </a:r>
            <a:r>
              <a:rPr lang="en-US" smtClean="0"/>
              <a:t>() to run window</a:t>
            </a:r>
            <a:endParaRPr lang="en-US"/>
          </a:p>
        </p:txBody>
      </p:sp>
    </p:spTree>
    <p:extLst>
      <p:ext uri="{BB962C8B-B14F-4D97-AF65-F5344CB8AC3E}">
        <p14:creationId xmlns:p14="http://schemas.microsoft.com/office/powerpoint/2010/main" val="1096065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rPr>
              <a:t>Hello World Program</a:t>
            </a:r>
            <a:endParaRPr lang="en-US"/>
          </a:p>
        </p:txBody>
      </p:sp>
      <p:sp>
        <p:nvSpPr>
          <p:cNvPr id="4" name="Rectangle 1"/>
          <p:cNvSpPr>
            <a:spLocks noChangeArrowheads="1"/>
          </p:cNvSpPr>
          <p:nvPr/>
        </p:nvSpPr>
        <p:spPr bwMode="auto">
          <a:xfrm>
            <a:off x="1360743" y="2306160"/>
            <a:ext cx="9470513"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8872"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smtClean="0">
                <a:ln>
                  <a:noFill/>
                </a:ln>
                <a:solidFill>
                  <a:srgbClr val="B22222"/>
                </a:solidFill>
                <a:effectLst/>
                <a:latin typeface="Courier New" panose="02070309020205020404" pitchFamily="49" charset="0"/>
                <a:cs typeface="Courier New" panose="02070309020205020404" pitchFamily="49" charset="0"/>
              </a:rPr>
              <a:t>from</a:t>
            </a:r>
            <a:r>
              <a:rPr kumimoji="0" lang="en-US" altLang="en-US"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err="1" smtClean="0">
                <a:ln>
                  <a:noFill/>
                </a:ln>
                <a:solidFill>
                  <a:srgbClr val="000000"/>
                </a:solidFill>
                <a:effectLst/>
                <a:latin typeface="Courier New" panose="02070309020205020404" pitchFamily="49" charset="0"/>
                <a:cs typeface="Courier New" panose="02070309020205020404" pitchFamily="49" charset="0"/>
              </a:rPr>
              <a:t>Tkinter</a:t>
            </a:r>
            <a:r>
              <a:rPr kumimoji="0" lang="en-US" altLang="en-US"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smtClean="0">
                <a:ln>
                  <a:noFill/>
                </a:ln>
                <a:solidFill>
                  <a:srgbClr val="B22222"/>
                </a:solidFill>
                <a:effectLst/>
                <a:latin typeface="Courier New" panose="02070309020205020404" pitchFamily="49" charset="0"/>
                <a:cs typeface="Courier New" panose="02070309020205020404" pitchFamily="49" charset="0"/>
              </a:rPr>
              <a:t>import</a:t>
            </a:r>
            <a:r>
              <a:rPr kumimoji="0" lang="en-US" altLang="en-US"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root = </a:t>
            </a:r>
            <a:r>
              <a:rPr kumimoji="0" lang="en-US" altLang="en-US" sz="3200" b="0" i="0" u="none" strike="noStrike" cap="none" normalizeH="0" baseline="0" err="1" smtClean="0">
                <a:ln>
                  <a:noFill/>
                </a:ln>
                <a:solidFill>
                  <a:srgbClr val="000000"/>
                </a:solidFill>
                <a:effectLst/>
                <a:latin typeface="Courier New" panose="02070309020205020404" pitchFamily="49" charset="0"/>
                <a:cs typeface="Courier New" panose="02070309020205020404" pitchFamily="49" charset="0"/>
              </a:rPr>
              <a:t>Tk</a:t>
            </a:r>
            <a:r>
              <a:rPr kumimoji="0" lang="en-US" altLang="en-US"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w = Label(root, text=</a:t>
            </a:r>
            <a:r>
              <a:rPr kumimoji="0" lang="en-US" altLang="en-US" sz="3200" b="0"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"Hello, world!"</a:t>
            </a:r>
            <a:r>
              <a:rPr kumimoji="0" lang="en-US" altLang="en-US"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err="1" smtClean="0">
                <a:ln>
                  <a:noFill/>
                </a:ln>
                <a:solidFill>
                  <a:srgbClr val="000000"/>
                </a:solidFill>
                <a:effectLst/>
                <a:latin typeface="Courier New" panose="02070309020205020404" pitchFamily="49" charset="0"/>
                <a:cs typeface="Courier New" panose="02070309020205020404" pitchFamily="49" charset="0"/>
              </a:rPr>
              <a:t>w.pack</a:t>
            </a:r>
            <a:r>
              <a:rPr kumimoji="0" lang="en-US" altLang="en-US"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err="1" smtClean="0">
                <a:ln>
                  <a:noFill/>
                </a:ln>
                <a:solidFill>
                  <a:srgbClr val="000000"/>
                </a:solidFill>
                <a:effectLst/>
                <a:latin typeface="Courier New" panose="02070309020205020404" pitchFamily="49" charset="0"/>
                <a:cs typeface="Courier New" panose="02070309020205020404" pitchFamily="49" charset="0"/>
              </a:rPr>
              <a:t>root.mainloop</a:t>
            </a:r>
            <a:r>
              <a:rPr kumimoji="0" lang="en-US" altLang="en-US"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4000" b="0" i="0" u="none" strike="noStrike" cap="none" normalizeH="0" baseline="0" smtClean="0">
                <a:ln>
                  <a:noFill/>
                </a:ln>
                <a:solidFill>
                  <a:schemeClr val="tx1"/>
                </a:solidFill>
                <a:effectLst/>
              </a:rPr>
              <a:t> </a:t>
            </a:r>
            <a:endParaRPr kumimoji="0" lang="en-US" altLang="en-US" sz="6000" b="0" i="0" u="none" strike="noStrike" cap="none" normalizeH="0" baseline="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5820046" y="4646575"/>
            <a:ext cx="3781154" cy="1403610"/>
          </a:xfrm>
          <a:prstGeom prst="rect">
            <a:avLst/>
          </a:prstGeom>
        </p:spPr>
      </p:pic>
    </p:spTree>
    <p:extLst>
      <p:ext uri="{BB962C8B-B14F-4D97-AF65-F5344CB8AC3E}">
        <p14:creationId xmlns:p14="http://schemas.microsoft.com/office/powerpoint/2010/main" val="639742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3415</TotalTime>
  <Words>5732</Words>
  <Application>Microsoft Office PowerPoint</Application>
  <PresentationFormat>Widescreen</PresentationFormat>
  <Paragraphs>618</Paragraphs>
  <Slides>72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72</vt:i4>
      </vt:variant>
    </vt:vector>
  </HeadingPairs>
  <TitlesOfParts>
    <vt:vector size="78" baseType="lpstr">
      <vt:lpstr>Arial Unicode MS</vt:lpstr>
      <vt:lpstr>Arial</vt:lpstr>
      <vt:lpstr>Calibri</vt:lpstr>
      <vt:lpstr>Calibri Light</vt:lpstr>
      <vt:lpstr>Courier New</vt:lpstr>
      <vt:lpstr>Office Theme</vt:lpstr>
      <vt:lpstr>Unit 6 – Graphical User Interface (GUI)</vt:lpstr>
      <vt:lpstr>Contents</vt:lpstr>
      <vt:lpstr>What is Tkinter?</vt:lpstr>
      <vt:lpstr>What is Tkinter?</vt:lpstr>
      <vt:lpstr>What is Tkinter?</vt:lpstr>
      <vt:lpstr>What is Tkinter?</vt:lpstr>
      <vt:lpstr>Contents</vt:lpstr>
      <vt:lpstr>Steps for Tkinter application development</vt:lpstr>
      <vt:lpstr>Hello World Program</vt:lpstr>
      <vt:lpstr>Hello World Program</vt:lpstr>
      <vt:lpstr>Hello World Program</vt:lpstr>
      <vt:lpstr>Hello World Program</vt:lpstr>
      <vt:lpstr>Hello World Program</vt:lpstr>
      <vt:lpstr>Contents</vt:lpstr>
      <vt:lpstr>Temperature Converter</vt:lpstr>
      <vt:lpstr>Contents</vt:lpstr>
      <vt:lpstr>Other GUI Widgets</vt:lpstr>
      <vt:lpstr>Other GUI Widgets</vt:lpstr>
      <vt:lpstr>Other GUI Widgets</vt:lpstr>
      <vt:lpstr>Other GUI Widgets</vt:lpstr>
      <vt:lpstr>Other GUI Widgets – Events </vt:lpstr>
      <vt:lpstr>Other GUI Widgets – Events </vt:lpstr>
      <vt:lpstr>Other GUI Widgets – Events </vt:lpstr>
      <vt:lpstr>Other GUI Widgets – Events </vt:lpstr>
      <vt:lpstr>Other GUI Widgets – Events </vt:lpstr>
      <vt:lpstr>Other GUI Widgets – Events </vt:lpstr>
      <vt:lpstr>Other GUI Widgets – Events </vt:lpstr>
      <vt:lpstr>Other GUI Widgets - Dialogues</vt:lpstr>
      <vt:lpstr>Other GUI Widgets - Dialogues</vt:lpstr>
      <vt:lpstr>Other GUI Widgets - Button</vt:lpstr>
      <vt:lpstr>Other GUI Widgets - Checkbutton</vt:lpstr>
      <vt:lpstr>Other GUI Widgets - Checkbutton</vt:lpstr>
      <vt:lpstr>Other GUI Widgets - Entry</vt:lpstr>
      <vt:lpstr>Other GUI Widgets - Entry</vt:lpstr>
      <vt:lpstr>Other GUI Widgets - Frame</vt:lpstr>
      <vt:lpstr>Other GUI Widgets - Label</vt:lpstr>
      <vt:lpstr>Other GUI Widgets - Label</vt:lpstr>
      <vt:lpstr>Other GUI Widgets - Listbox</vt:lpstr>
      <vt:lpstr>Other GUI Widgets - Listbox</vt:lpstr>
      <vt:lpstr>Other GUI Widgets - Listbox</vt:lpstr>
      <vt:lpstr>Other GUI Widgets - Listbox</vt:lpstr>
      <vt:lpstr>Other GUI Widgets - Listbox</vt:lpstr>
      <vt:lpstr>Other GUI Widgets - Menu</vt:lpstr>
      <vt:lpstr>Other GUI Widgets - Menu</vt:lpstr>
      <vt:lpstr>Other GUI Widgets - Menu</vt:lpstr>
      <vt:lpstr>Other GUI Widgets - Menu</vt:lpstr>
      <vt:lpstr>Other GUI Widgets - Menu</vt:lpstr>
      <vt:lpstr>Other GUI Widgets - Message</vt:lpstr>
      <vt:lpstr>Other GUI Widgets - OptionMenu </vt:lpstr>
      <vt:lpstr>Other GUI Widgets - OptionMenu </vt:lpstr>
      <vt:lpstr>Other GUI Widgets - OptionMenu </vt:lpstr>
      <vt:lpstr>Other GUI Widgets - RadioButton</vt:lpstr>
      <vt:lpstr>Other GUI Widgets - RadioButton</vt:lpstr>
      <vt:lpstr>Other GUI Widgets - Scale</vt:lpstr>
      <vt:lpstr>Other GUI Widgets - Scale</vt:lpstr>
      <vt:lpstr>Other GUI Widgets - Scale</vt:lpstr>
      <vt:lpstr>Other GUI Widgets - Scrollbar </vt:lpstr>
      <vt:lpstr>Other GUI Widgets - Scrollbar </vt:lpstr>
      <vt:lpstr>Other GUI Widgets - Text </vt:lpstr>
      <vt:lpstr>Other GUI Widgets - Text </vt:lpstr>
      <vt:lpstr>Other GUI Widgets - Toplevel</vt:lpstr>
      <vt:lpstr>Other GUI Widgets - Canvas</vt:lpstr>
      <vt:lpstr>Other GUI Widgets - Canvas</vt:lpstr>
      <vt:lpstr>Other GUI Widgets - Canvas</vt:lpstr>
      <vt:lpstr>Other GUI Widgets - Canvas</vt:lpstr>
      <vt:lpstr>Other GUI Widgets - Canvas</vt:lpstr>
      <vt:lpstr>Other GUI Widgets - Canvas</vt:lpstr>
      <vt:lpstr>Other GUI Widgets - Canvas</vt:lpstr>
      <vt:lpstr>Other GUI Widgets - Canvas</vt:lpstr>
      <vt:lpstr>Other GUI Widgets - Canvas</vt:lpstr>
      <vt:lpstr>Other GUI Widgets - Canvas</vt:lpstr>
      <vt:lpstr>Other GUI Widgets - Canvas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6 – Graphical User Interface (GUI)</dc:title>
  <dc:creator>f1cmpica-1</dc:creator>
  <cp:lastModifiedBy>f1cmpica-1</cp:lastModifiedBy>
  <cp:revision>114</cp:revision>
  <dcterms:created xsi:type="dcterms:W3CDTF">2020-01-09T08:55:30Z</dcterms:created>
  <dcterms:modified xsi:type="dcterms:W3CDTF">2020-02-05T09:18:47Z</dcterms:modified>
</cp:coreProperties>
</file>