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84" r:id="rId1"/>
  </p:sldMasterIdLst>
  <p:notesMasterIdLst>
    <p:notesMasterId r:id="rId11"/>
  </p:notesMasterIdLst>
  <p:handoutMasterIdLst>
    <p:handoutMasterId r:id="rId12"/>
  </p:handoutMasterIdLst>
  <p:sldIdLst>
    <p:sldId id="256" r:id="rId2"/>
    <p:sldId id="258" r:id="rId3"/>
    <p:sldId id="257" r:id="rId4"/>
    <p:sldId id="267" r:id="rId5"/>
    <p:sldId id="265" r:id="rId6"/>
    <p:sldId id="266" r:id="rId7"/>
    <p:sldId id="264"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7541"/>
  </p:normalViewPr>
  <p:slideViewPr>
    <p:cSldViewPr snapToGrid="0" snapToObjects="1">
      <p:cViewPr varScale="1">
        <p:scale>
          <a:sx n="90" d="100"/>
          <a:sy n="90" d="100"/>
        </p:scale>
        <p:origin x="23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B7C84-0FF9-9745-9773-7855FEF3ED62}" type="doc">
      <dgm:prSet loTypeId="urn:microsoft.com/office/officeart/2005/8/layout/chevron2" loCatId="" qsTypeId="urn:microsoft.com/office/officeart/2005/8/quickstyle/simple1" qsCatId="simple" csTypeId="urn:microsoft.com/office/officeart/2005/8/colors/colorful2" csCatId="colorful" phldr="1"/>
      <dgm:spPr/>
      <dgm:t>
        <a:bodyPr/>
        <a:lstStyle/>
        <a:p>
          <a:endParaRPr lang="en-US"/>
        </a:p>
      </dgm:t>
    </dgm:pt>
    <dgm:pt modelId="{D3C8C821-72DB-6A4E-A4F3-33699AABD3B4}">
      <dgm:prSet phldrT="[Text]"/>
      <dgm:spPr/>
      <dgm:t>
        <a:bodyPr/>
        <a:lstStyle/>
        <a:p>
          <a:r>
            <a:rPr lang="en-US" dirty="0"/>
            <a:t>1</a:t>
          </a:r>
        </a:p>
      </dgm:t>
    </dgm:pt>
    <dgm:pt modelId="{72D021A9-D8F7-DA4B-87AF-1CA23F6263D3}" type="parTrans" cxnId="{1821E9B4-BD4E-574A-8212-6620ACD90282}">
      <dgm:prSet/>
      <dgm:spPr/>
      <dgm:t>
        <a:bodyPr/>
        <a:lstStyle/>
        <a:p>
          <a:endParaRPr lang="en-US"/>
        </a:p>
      </dgm:t>
    </dgm:pt>
    <dgm:pt modelId="{019B8E17-6967-454D-AADF-947803550824}" type="sibTrans" cxnId="{1821E9B4-BD4E-574A-8212-6620ACD90282}">
      <dgm:prSet/>
      <dgm:spPr/>
      <dgm:t>
        <a:bodyPr/>
        <a:lstStyle/>
        <a:p>
          <a:endParaRPr lang="en-US"/>
        </a:p>
      </dgm:t>
    </dgm:pt>
    <dgm:pt modelId="{53E5D863-69CF-1143-8C0F-7B6A85195F11}">
      <dgm:prSet phldrT="[Text]"/>
      <dgm:spPr/>
      <dgm:t>
        <a:bodyPr/>
        <a:lstStyle/>
        <a:p>
          <a:r>
            <a:rPr lang="en-US" dirty="0"/>
            <a:t>Demographic data</a:t>
          </a:r>
        </a:p>
      </dgm:t>
    </dgm:pt>
    <dgm:pt modelId="{FDBCDA42-73E6-DC42-B3E5-55370D5480AF}" type="parTrans" cxnId="{6AF220D4-BAB6-4F4E-91B7-BAD7918E3732}">
      <dgm:prSet/>
      <dgm:spPr/>
      <dgm:t>
        <a:bodyPr/>
        <a:lstStyle/>
        <a:p>
          <a:endParaRPr lang="en-US"/>
        </a:p>
      </dgm:t>
    </dgm:pt>
    <dgm:pt modelId="{782FD662-62A2-0B44-AE27-5650E9597545}" type="sibTrans" cxnId="{6AF220D4-BAB6-4F4E-91B7-BAD7918E3732}">
      <dgm:prSet/>
      <dgm:spPr/>
      <dgm:t>
        <a:bodyPr/>
        <a:lstStyle/>
        <a:p>
          <a:endParaRPr lang="en-US"/>
        </a:p>
      </dgm:t>
    </dgm:pt>
    <dgm:pt modelId="{89738941-ECDC-FB42-AE17-3FF4F07E534C}">
      <dgm:prSet phldrT="[Text]"/>
      <dgm:spPr/>
      <dgm:t>
        <a:bodyPr/>
        <a:lstStyle/>
        <a:p>
          <a:r>
            <a:rPr lang="en-US" dirty="0"/>
            <a:t>2</a:t>
          </a:r>
        </a:p>
      </dgm:t>
    </dgm:pt>
    <dgm:pt modelId="{F63EFD01-09D1-8A47-A2AD-B4F80EA03326}" type="parTrans" cxnId="{F93A717C-AE81-4741-9EA5-488D7A05C45C}">
      <dgm:prSet/>
      <dgm:spPr/>
      <dgm:t>
        <a:bodyPr/>
        <a:lstStyle/>
        <a:p>
          <a:endParaRPr lang="en-US"/>
        </a:p>
      </dgm:t>
    </dgm:pt>
    <dgm:pt modelId="{5B5CC8D9-2839-904A-8654-9D6925BA37A1}" type="sibTrans" cxnId="{F93A717C-AE81-4741-9EA5-488D7A05C45C}">
      <dgm:prSet/>
      <dgm:spPr/>
      <dgm:t>
        <a:bodyPr/>
        <a:lstStyle/>
        <a:p>
          <a:endParaRPr lang="en-US"/>
        </a:p>
      </dgm:t>
    </dgm:pt>
    <dgm:pt modelId="{1DCC2E44-D1D3-B643-B810-9B9A452C238D}">
      <dgm:prSet phldrT="[Text]"/>
      <dgm:spPr/>
      <dgm:t>
        <a:bodyPr/>
        <a:lstStyle/>
        <a:p>
          <a:r>
            <a:rPr lang="en-US" dirty="0"/>
            <a:t>Focus on underserved borrowers and lenders</a:t>
          </a:r>
        </a:p>
      </dgm:t>
    </dgm:pt>
    <dgm:pt modelId="{D43EFB61-76EF-2545-8C37-C70FFB7B9425}" type="parTrans" cxnId="{2D458365-9FD8-554B-A8BD-A1A8F5A1447B}">
      <dgm:prSet/>
      <dgm:spPr/>
      <dgm:t>
        <a:bodyPr/>
        <a:lstStyle/>
        <a:p>
          <a:endParaRPr lang="en-US"/>
        </a:p>
      </dgm:t>
    </dgm:pt>
    <dgm:pt modelId="{FA810A5C-787F-2F4A-9806-A60112522124}" type="sibTrans" cxnId="{2D458365-9FD8-554B-A8BD-A1A8F5A1447B}">
      <dgm:prSet/>
      <dgm:spPr/>
      <dgm:t>
        <a:bodyPr/>
        <a:lstStyle/>
        <a:p>
          <a:endParaRPr lang="en-US"/>
        </a:p>
      </dgm:t>
    </dgm:pt>
    <dgm:pt modelId="{ACABE414-E10B-2841-B045-3EAC17D4137F}">
      <dgm:prSet phldrT="[Text]"/>
      <dgm:spPr/>
      <dgm:t>
        <a:bodyPr/>
        <a:lstStyle/>
        <a:p>
          <a:r>
            <a:rPr lang="en-US" dirty="0"/>
            <a:t>3</a:t>
          </a:r>
        </a:p>
      </dgm:t>
    </dgm:pt>
    <dgm:pt modelId="{D219552E-C5E2-8147-A275-7ED63BF04C9C}" type="parTrans" cxnId="{8995DB1C-3A6A-2844-9460-8F4F821E1205}">
      <dgm:prSet/>
      <dgm:spPr/>
      <dgm:t>
        <a:bodyPr/>
        <a:lstStyle/>
        <a:p>
          <a:endParaRPr lang="en-US"/>
        </a:p>
      </dgm:t>
    </dgm:pt>
    <dgm:pt modelId="{1FCE5FD5-BD3F-EB4E-A2B1-595429924F20}" type="sibTrans" cxnId="{8995DB1C-3A6A-2844-9460-8F4F821E1205}">
      <dgm:prSet/>
      <dgm:spPr/>
      <dgm:t>
        <a:bodyPr/>
        <a:lstStyle/>
        <a:p>
          <a:endParaRPr lang="en-US"/>
        </a:p>
      </dgm:t>
    </dgm:pt>
    <dgm:pt modelId="{3D09E087-1A36-0F45-97BC-1D3A867068B7}">
      <dgm:prSet phldrT="[Text]"/>
      <dgm:spPr/>
      <dgm:t>
        <a:bodyPr/>
        <a:lstStyle/>
        <a:p>
          <a:r>
            <a:rPr lang="en-US" dirty="0"/>
            <a:t>Provide TA for SBs</a:t>
          </a:r>
        </a:p>
      </dgm:t>
    </dgm:pt>
    <dgm:pt modelId="{7F74E792-4B7D-A549-9F36-D26451921D89}" type="parTrans" cxnId="{2018F778-9538-9F43-B009-01476CF12670}">
      <dgm:prSet/>
      <dgm:spPr/>
      <dgm:t>
        <a:bodyPr/>
        <a:lstStyle/>
        <a:p>
          <a:endParaRPr lang="en-US"/>
        </a:p>
      </dgm:t>
    </dgm:pt>
    <dgm:pt modelId="{578BB7F0-944E-1D40-8A1E-0ED8467E4D8A}" type="sibTrans" cxnId="{2018F778-9538-9F43-B009-01476CF12670}">
      <dgm:prSet/>
      <dgm:spPr/>
      <dgm:t>
        <a:bodyPr/>
        <a:lstStyle/>
        <a:p>
          <a:endParaRPr lang="en-US"/>
        </a:p>
      </dgm:t>
    </dgm:pt>
    <dgm:pt modelId="{5C133111-6DE6-D843-AB6E-C67454AEA544}">
      <dgm:prSet phldrT="[Text]"/>
      <dgm:spPr/>
      <dgm:t>
        <a:bodyPr/>
        <a:lstStyle/>
        <a:p>
          <a:r>
            <a:rPr lang="en-US" dirty="0"/>
            <a:t>4</a:t>
          </a:r>
        </a:p>
      </dgm:t>
    </dgm:pt>
    <dgm:pt modelId="{614E3EED-B408-8C4B-ABFA-2353D37CE308}" type="parTrans" cxnId="{4730E98B-9138-C043-B077-F40B831D4F2A}">
      <dgm:prSet/>
      <dgm:spPr/>
      <dgm:t>
        <a:bodyPr/>
        <a:lstStyle/>
        <a:p>
          <a:endParaRPr lang="en-US"/>
        </a:p>
      </dgm:t>
    </dgm:pt>
    <dgm:pt modelId="{04A14E25-F78A-DC48-B938-835AAB9220AA}" type="sibTrans" cxnId="{4730E98B-9138-C043-B077-F40B831D4F2A}">
      <dgm:prSet/>
      <dgm:spPr/>
      <dgm:t>
        <a:bodyPr/>
        <a:lstStyle/>
        <a:p>
          <a:endParaRPr lang="en-US"/>
        </a:p>
      </dgm:t>
    </dgm:pt>
    <dgm:pt modelId="{199543E6-B78F-2642-B80C-4E0ADC35A992}">
      <dgm:prSet phldrT="[Text]"/>
      <dgm:spPr/>
      <dgm:t>
        <a:bodyPr/>
        <a:lstStyle/>
        <a:p>
          <a:r>
            <a:rPr lang="en-US" dirty="0"/>
            <a:t>Assess PPP's impact on SBs and economy recovery</a:t>
          </a:r>
        </a:p>
      </dgm:t>
    </dgm:pt>
    <dgm:pt modelId="{0C25DB79-DA07-A941-88C0-65A029A2FA6A}" type="parTrans" cxnId="{1A82D7EC-7C1E-FA44-88B6-0A9151130B46}">
      <dgm:prSet/>
      <dgm:spPr/>
    </dgm:pt>
    <dgm:pt modelId="{34CFC956-EBD6-4047-9BFA-73B2B35A91D9}" type="sibTrans" cxnId="{1A82D7EC-7C1E-FA44-88B6-0A9151130B46}">
      <dgm:prSet/>
      <dgm:spPr/>
    </dgm:pt>
    <dgm:pt modelId="{1C91F279-8E0F-AE4A-AFCF-0F0E81E567D6}" type="pres">
      <dgm:prSet presAssocID="{8C4B7C84-0FF9-9745-9773-7855FEF3ED62}" presName="linearFlow" presStyleCnt="0">
        <dgm:presLayoutVars>
          <dgm:dir/>
          <dgm:animLvl val="lvl"/>
          <dgm:resizeHandles val="exact"/>
        </dgm:presLayoutVars>
      </dgm:prSet>
      <dgm:spPr/>
    </dgm:pt>
    <dgm:pt modelId="{D6D6DDF2-B7C7-9B4C-BCD4-F98C026B9892}" type="pres">
      <dgm:prSet presAssocID="{D3C8C821-72DB-6A4E-A4F3-33699AABD3B4}" presName="composite" presStyleCnt="0"/>
      <dgm:spPr/>
    </dgm:pt>
    <dgm:pt modelId="{8A6E10B5-F09A-4548-A311-F5D36820E7CF}" type="pres">
      <dgm:prSet presAssocID="{D3C8C821-72DB-6A4E-A4F3-33699AABD3B4}" presName="parentText" presStyleLbl="alignNode1" presStyleIdx="0" presStyleCnt="4">
        <dgm:presLayoutVars>
          <dgm:chMax val="1"/>
          <dgm:bulletEnabled val="1"/>
        </dgm:presLayoutVars>
      </dgm:prSet>
      <dgm:spPr/>
    </dgm:pt>
    <dgm:pt modelId="{BD25A458-4DC2-BA4D-B7DA-0AC07EEFC3EE}" type="pres">
      <dgm:prSet presAssocID="{D3C8C821-72DB-6A4E-A4F3-33699AABD3B4}" presName="descendantText" presStyleLbl="alignAcc1" presStyleIdx="0" presStyleCnt="4" custLinFactNeighborY="2112">
        <dgm:presLayoutVars>
          <dgm:bulletEnabled val="1"/>
        </dgm:presLayoutVars>
      </dgm:prSet>
      <dgm:spPr/>
    </dgm:pt>
    <dgm:pt modelId="{4A9E27E4-0F59-4948-AA9F-685C446F05D0}" type="pres">
      <dgm:prSet presAssocID="{019B8E17-6967-454D-AADF-947803550824}" presName="sp" presStyleCnt="0"/>
      <dgm:spPr/>
    </dgm:pt>
    <dgm:pt modelId="{F8012585-8D4C-FC4D-801E-71697D851605}" type="pres">
      <dgm:prSet presAssocID="{89738941-ECDC-FB42-AE17-3FF4F07E534C}" presName="composite" presStyleCnt="0"/>
      <dgm:spPr/>
    </dgm:pt>
    <dgm:pt modelId="{28BE4EAE-73F7-F644-95FF-E9A9919CE272}" type="pres">
      <dgm:prSet presAssocID="{89738941-ECDC-FB42-AE17-3FF4F07E534C}" presName="parentText" presStyleLbl="alignNode1" presStyleIdx="1" presStyleCnt="4">
        <dgm:presLayoutVars>
          <dgm:chMax val="1"/>
          <dgm:bulletEnabled val="1"/>
        </dgm:presLayoutVars>
      </dgm:prSet>
      <dgm:spPr/>
    </dgm:pt>
    <dgm:pt modelId="{AE9374BD-EFBE-6B44-8BF4-BAA2D30604A4}" type="pres">
      <dgm:prSet presAssocID="{89738941-ECDC-FB42-AE17-3FF4F07E534C}" presName="descendantText" presStyleLbl="alignAcc1" presStyleIdx="1" presStyleCnt="4">
        <dgm:presLayoutVars>
          <dgm:bulletEnabled val="1"/>
        </dgm:presLayoutVars>
      </dgm:prSet>
      <dgm:spPr/>
    </dgm:pt>
    <dgm:pt modelId="{F669B4AD-A15D-C641-968D-A865DC1AA89E}" type="pres">
      <dgm:prSet presAssocID="{5B5CC8D9-2839-904A-8654-9D6925BA37A1}" presName="sp" presStyleCnt="0"/>
      <dgm:spPr/>
    </dgm:pt>
    <dgm:pt modelId="{0C4E4863-0623-1248-83D2-69862CDE4999}" type="pres">
      <dgm:prSet presAssocID="{ACABE414-E10B-2841-B045-3EAC17D4137F}" presName="composite" presStyleCnt="0"/>
      <dgm:spPr/>
    </dgm:pt>
    <dgm:pt modelId="{B3FAEB27-0555-8540-B88B-1476A1F515C7}" type="pres">
      <dgm:prSet presAssocID="{ACABE414-E10B-2841-B045-3EAC17D4137F}" presName="parentText" presStyleLbl="alignNode1" presStyleIdx="2" presStyleCnt="4">
        <dgm:presLayoutVars>
          <dgm:chMax val="1"/>
          <dgm:bulletEnabled val="1"/>
        </dgm:presLayoutVars>
      </dgm:prSet>
      <dgm:spPr/>
    </dgm:pt>
    <dgm:pt modelId="{328937EE-55E8-304A-AB4E-03DEBFD3824F}" type="pres">
      <dgm:prSet presAssocID="{ACABE414-E10B-2841-B045-3EAC17D4137F}" presName="descendantText" presStyleLbl="alignAcc1" presStyleIdx="2" presStyleCnt="4">
        <dgm:presLayoutVars>
          <dgm:bulletEnabled val="1"/>
        </dgm:presLayoutVars>
      </dgm:prSet>
      <dgm:spPr/>
    </dgm:pt>
    <dgm:pt modelId="{CA59ACAA-176F-7F44-B693-18E648898539}" type="pres">
      <dgm:prSet presAssocID="{1FCE5FD5-BD3F-EB4E-A2B1-595429924F20}" presName="sp" presStyleCnt="0"/>
      <dgm:spPr/>
    </dgm:pt>
    <dgm:pt modelId="{92193A9C-0FAC-B24C-BC69-487128159C84}" type="pres">
      <dgm:prSet presAssocID="{5C133111-6DE6-D843-AB6E-C67454AEA544}" presName="composite" presStyleCnt="0"/>
      <dgm:spPr/>
    </dgm:pt>
    <dgm:pt modelId="{A6FEF90F-5188-6D46-99F8-300779F9019F}" type="pres">
      <dgm:prSet presAssocID="{5C133111-6DE6-D843-AB6E-C67454AEA544}" presName="parentText" presStyleLbl="alignNode1" presStyleIdx="3" presStyleCnt="4">
        <dgm:presLayoutVars>
          <dgm:chMax val="1"/>
          <dgm:bulletEnabled val="1"/>
        </dgm:presLayoutVars>
      </dgm:prSet>
      <dgm:spPr/>
    </dgm:pt>
    <dgm:pt modelId="{AB55F5B1-DA92-CA48-B5AB-A00A2DF53696}" type="pres">
      <dgm:prSet presAssocID="{5C133111-6DE6-D843-AB6E-C67454AEA544}" presName="descendantText" presStyleLbl="alignAcc1" presStyleIdx="3" presStyleCnt="4">
        <dgm:presLayoutVars>
          <dgm:bulletEnabled val="1"/>
        </dgm:presLayoutVars>
      </dgm:prSet>
      <dgm:spPr/>
    </dgm:pt>
  </dgm:ptLst>
  <dgm:cxnLst>
    <dgm:cxn modelId="{8995DB1C-3A6A-2844-9460-8F4F821E1205}" srcId="{8C4B7C84-0FF9-9745-9773-7855FEF3ED62}" destId="{ACABE414-E10B-2841-B045-3EAC17D4137F}" srcOrd="2" destOrd="0" parTransId="{D219552E-C5E2-8147-A275-7ED63BF04C9C}" sibTransId="{1FCE5FD5-BD3F-EB4E-A2B1-595429924F20}"/>
    <dgm:cxn modelId="{F9554132-E5A5-364F-A366-D350CF3C3042}" type="presOf" srcId="{8C4B7C84-0FF9-9745-9773-7855FEF3ED62}" destId="{1C91F279-8E0F-AE4A-AFCF-0F0E81E567D6}" srcOrd="0" destOrd="0" presId="urn:microsoft.com/office/officeart/2005/8/layout/chevron2"/>
    <dgm:cxn modelId="{83F30339-2E13-314E-BF3A-A5E28CF38983}" type="presOf" srcId="{199543E6-B78F-2642-B80C-4E0ADC35A992}" destId="{AB55F5B1-DA92-CA48-B5AB-A00A2DF53696}" srcOrd="0" destOrd="0" presId="urn:microsoft.com/office/officeart/2005/8/layout/chevron2"/>
    <dgm:cxn modelId="{2D458365-9FD8-554B-A8BD-A1A8F5A1447B}" srcId="{89738941-ECDC-FB42-AE17-3FF4F07E534C}" destId="{1DCC2E44-D1D3-B643-B810-9B9A452C238D}" srcOrd="0" destOrd="0" parTransId="{D43EFB61-76EF-2545-8C37-C70FFB7B9425}" sibTransId="{FA810A5C-787F-2F4A-9806-A60112522124}"/>
    <dgm:cxn modelId="{C851D678-4096-6747-8381-380D86D5B9F4}" type="presOf" srcId="{5C133111-6DE6-D843-AB6E-C67454AEA544}" destId="{A6FEF90F-5188-6D46-99F8-300779F9019F}" srcOrd="0" destOrd="0" presId="urn:microsoft.com/office/officeart/2005/8/layout/chevron2"/>
    <dgm:cxn modelId="{2018F778-9538-9F43-B009-01476CF12670}" srcId="{ACABE414-E10B-2841-B045-3EAC17D4137F}" destId="{3D09E087-1A36-0F45-97BC-1D3A867068B7}" srcOrd="0" destOrd="0" parTransId="{7F74E792-4B7D-A549-9F36-D26451921D89}" sibTransId="{578BB7F0-944E-1D40-8A1E-0ED8467E4D8A}"/>
    <dgm:cxn modelId="{F93A717C-AE81-4741-9EA5-488D7A05C45C}" srcId="{8C4B7C84-0FF9-9745-9773-7855FEF3ED62}" destId="{89738941-ECDC-FB42-AE17-3FF4F07E534C}" srcOrd="1" destOrd="0" parTransId="{F63EFD01-09D1-8A47-A2AD-B4F80EA03326}" sibTransId="{5B5CC8D9-2839-904A-8654-9D6925BA37A1}"/>
    <dgm:cxn modelId="{C4940A80-4A8F-994B-8D56-FE8CAFDC6FD8}" type="presOf" srcId="{3D09E087-1A36-0F45-97BC-1D3A867068B7}" destId="{328937EE-55E8-304A-AB4E-03DEBFD3824F}" srcOrd="0" destOrd="0" presId="urn:microsoft.com/office/officeart/2005/8/layout/chevron2"/>
    <dgm:cxn modelId="{4730E98B-9138-C043-B077-F40B831D4F2A}" srcId="{8C4B7C84-0FF9-9745-9773-7855FEF3ED62}" destId="{5C133111-6DE6-D843-AB6E-C67454AEA544}" srcOrd="3" destOrd="0" parTransId="{614E3EED-B408-8C4B-ABFA-2353D37CE308}" sibTransId="{04A14E25-F78A-DC48-B938-835AAB9220AA}"/>
    <dgm:cxn modelId="{0348518F-021E-B244-AA5E-C6446984E7B1}" type="presOf" srcId="{53E5D863-69CF-1143-8C0F-7B6A85195F11}" destId="{BD25A458-4DC2-BA4D-B7DA-0AC07EEFC3EE}" srcOrd="0" destOrd="0" presId="urn:microsoft.com/office/officeart/2005/8/layout/chevron2"/>
    <dgm:cxn modelId="{08D48691-55E6-9746-86C2-E8EA29779BE7}" type="presOf" srcId="{ACABE414-E10B-2841-B045-3EAC17D4137F}" destId="{B3FAEB27-0555-8540-B88B-1476A1F515C7}" srcOrd="0" destOrd="0" presId="urn:microsoft.com/office/officeart/2005/8/layout/chevron2"/>
    <dgm:cxn modelId="{1821E9B4-BD4E-574A-8212-6620ACD90282}" srcId="{8C4B7C84-0FF9-9745-9773-7855FEF3ED62}" destId="{D3C8C821-72DB-6A4E-A4F3-33699AABD3B4}" srcOrd="0" destOrd="0" parTransId="{72D021A9-D8F7-DA4B-87AF-1CA23F6263D3}" sibTransId="{019B8E17-6967-454D-AADF-947803550824}"/>
    <dgm:cxn modelId="{F8A78DCC-E601-1E43-BF5F-147404E858AC}" type="presOf" srcId="{1DCC2E44-D1D3-B643-B810-9B9A452C238D}" destId="{AE9374BD-EFBE-6B44-8BF4-BAA2D30604A4}" srcOrd="0" destOrd="0" presId="urn:microsoft.com/office/officeart/2005/8/layout/chevron2"/>
    <dgm:cxn modelId="{231335D0-EFB8-3447-A754-B78375157B16}" type="presOf" srcId="{89738941-ECDC-FB42-AE17-3FF4F07E534C}" destId="{28BE4EAE-73F7-F644-95FF-E9A9919CE272}" srcOrd="0" destOrd="0" presId="urn:microsoft.com/office/officeart/2005/8/layout/chevron2"/>
    <dgm:cxn modelId="{6AF220D4-BAB6-4F4E-91B7-BAD7918E3732}" srcId="{D3C8C821-72DB-6A4E-A4F3-33699AABD3B4}" destId="{53E5D863-69CF-1143-8C0F-7B6A85195F11}" srcOrd="0" destOrd="0" parTransId="{FDBCDA42-73E6-DC42-B3E5-55370D5480AF}" sibTransId="{782FD662-62A2-0B44-AE27-5650E9597545}"/>
    <dgm:cxn modelId="{191FD6E4-F485-A549-89A5-604C6EBF4F61}" type="presOf" srcId="{D3C8C821-72DB-6A4E-A4F3-33699AABD3B4}" destId="{8A6E10B5-F09A-4548-A311-F5D36820E7CF}" srcOrd="0" destOrd="0" presId="urn:microsoft.com/office/officeart/2005/8/layout/chevron2"/>
    <dgm:cxn modelId="{1A82D7EC-7C1E-FA44-88B6-0A9151130B46}" srcId="{5C133111-6DE6-D843-AB6E-C67454AEA544}" destId="{199543E6-B78F-2642-B80C-4E0ADC35A992}" srcOrd="0" destOrd="0" parTransId="{0C25DB79-DA07-A941-88C0-65A029A2FA6A}" sibTransId="{34CFC956-EBD6-4047-9BFA-73B2B35A91D9}"/>
    <dgm:cxn modelId="{431E91D6-4C96-954E-814C-796FA11C42BE}" type="presParOf" srcId="{1C91F279-8E0F-AE4A-AFCF-0F0E81E567D6}" destId="{D6D6DDF2-B7C7-9B4C-BCD4-F98C026B9892}" srcOrd="0" destOrd="0" presId="urn:microsoft.com/office/officeart/2005/8/layout/chevron2"/>
    <dgm:cxn modelId="{46F014D7-7A42-9947-BCC8-F7511A3107FA}" type="presParOf" srcId="{D6D6DDF2-B7C7-9B4C-BCD4-F98C026B9892}" destId="{8A6E10B5-F09A-4548-A311-F5D36820E7CF}" srcOrd="0" destOrd="0" presId="urn:microsoft.com/office/officeart/2005/8/layout/chevron2"/>
    <dgm:cxn modelId="{FEDA26C1-C6A7-B849-A26C-293EEA7C4E93}" type="presParOf" srcId="{D6D6DDF2-B7C7-9B4C-BCD4-F98C026B9892}" destId="{BD25A458-4DC2-BA4D-B7DA-0AC07EEFC3EE}" srcOrd="1" destOrd="0" presId="urn:microsoft.com/office/officeart/2005/8/layout/chevron2"/>
    <dgm:cxn modelId="{5BF9E2FA-09B2-4C4C-BAB3-21248E0123C3}" type="presParOf" srcId="{1C91F279-8E0F-AE4A-AFCF-0F0E81E567D6}" destId="{4A9E27E4-0F59-4948-AA9F-685C446F05D0}" srcOrd="1" destOrd="0" presId="urn:microsoft.com/office/officeart/2005/8/layout/chevron2"/>
    <dgm:cxn modelId="{4A865863-12B3-C14D-B3CE-A88816F909AF}" type="presParOf" srcId="{1C91F279-8E0F-AE4A-AFCF-0F0E81E567D6}" destId="{F8012585-8D4C-FC4D-801E-71697D851605}" srcOrd="2" destOrd="0" presId="urn:microsoft.com/office/officeart/2005/8/layout/chevron2"/>
    <dgm:cxn modelId="{CA315198-AC66-1C4B-A884-8038FF8C7F5E}" type="presParOf" srcId="{F8012585-8D4C-FC4D-801E-71697D851605}" destId="{28BE4EAE-73F7-F644-95FF-E9A9919CE272}" srcOrd="0" destOrd="0" presId="urn:microsoft.com/office/officeart/2005/8/layout/chevron2"/>
    <dgm:cxn modelId="{4F608076-67F4-E644-B66C-44FD51492F9A}" type="presParOf" srcId="{F8012585-8D4C-FC4D-801E-71697D851605}" destId="{AE9374BD-EFBE-6B44-8BF4-BAA2D30604A4}" srcOrd="1" destOrd="0" presId="urn:microsoft.com/office/officeart/2005/8/layout/chevron2"/>
    <dgm:cxn modelId="{96E96B1E-C86B-BF42-9CA4-FCFC5E6A7E9C}" type="presParOf" srcId="{1C91F279-8E0F-AE4A-AFCF-0F0E81E567D6}" destId="{F669B4AD-A15D-C641-968D-A865DC1AA89E}" srcOrd="3" destOrd="0" presId="urn:microsoft.com/office/officeart/2005/8/layout/chevron2"/>
    <dgm:cxn modelId="{05AA4089-124F-8A42-B119-AA56A470BC3B}" type="presParOf" srcId="{1C91F279-8E0F-AE4A-AFCF-0F0E81E567D6}" destId="{0C4E4863-0623-1248-83D2-69862CDE4999}" srcOrd="4" destOrd="0" presId="urn:microsoft.com/office/officeart/2005/8/layout/chevron2"/>
    <dgm:cxn modelId="{473BA099-B0EC-6F4A-AC91-BCCF3F52CE7F}" type="presParOf" srcId="{0C4E4863-0623-1248-83D2-69862CDE4999}" destId="{B3FAEB27-0555-8540-B88B-1476A1F515C7}" srcOrd="0" destOrd="0" presId="urn:microsoft.com/office/officeart/2005/8/layout/chevron2"/>
    <dgm:cxn modelId="{41D1F58D-F68D-7B40-BA8F-B70BA57DE60B}" type="presParOf" srcId="{0C4E4863-0623-1248-83D2-69862CDE4999}" destId="{328937EE-55E8-304A-AB4E-03DEBFD3824F}" srcOrd="1" destOrd="0" presId="urn:microsoft.com/office/officeart/2005/8/layout/chevron2"/>
    <dgm:cxn modelId="{7B5392EE-FB52-0949-97FF-39D993BFCD8B}" type="presParOf" srcId="{1C91F279-8E0F-AE4A-AFCF-0F0E81E567D6}" destId="{CA59ACAA-176F-7F44-B693-18E648898539}" srcOrd="5" destOrd="0" presId="urn:microsoft.com/office/officeart/2005/8/layout/chevron2"/>
    <dgm:cxn modelId="{8D9841D4-436F-664D-80DE-5861A8511584}" type="presParOf" srcId="{1C91F279-8E0F-AE4A-AFCF-0F0E81E567D6}" destId="{92193A9C-0FAC-B24C-BC69-487128159C84}" srcOrd="6" destOrd="0" presId="urn:microsoft.com/office/officeart/2005/8/layout/chevron2"/>
    <dgm:cxn modelId="{8B9F8E53-13F9-5344-9AD4-832CD621002F}" type="presParOf" srcId="{92193A9C-0FAC-B24C-BC69-487128159C84}" destId="{A6FEF90F-5188-6D46-99F8-300779F9019F}" srcOrd="0" destOrd="0" presId="urn:microsoft.com/office/officeart/2005/8/layout/chevron2"/>
    <dgm:cxn modelId="{8B60C0D8-B818-E74B-B8E1-BB985B5DCD26}" type="presParOf" srcId="{92193A9C-0FAC-B24C-BC69-487128159C84}" destId="{AB55F5B1-DA92-CA48-B5AB-A00A2DF5369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E10B5-F09A-4548-A311-F5D36820E7CF}">
      <dsp:nvSpPr>
        <dsp:cNvPr id="0" name=""/>
        <dsp:cNvSpPr/>
      </dsp:nvSpPr>
      <dsp:spPr>
        <a:xfrm rot="5400000">
          <a:off x="-219471" y="219479"/>
          <a:ext cx="1463145" cy="102420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1</a:t>
          </a:r>
        </a:p>
      </dsp:txBody>
      <dsp:txXfrm rot="-5400000">
        <a:off x="1" y="512108"/>
        <a:ext cx="1024202" cy="438943"/>
      </dsp:txXfrm>
    </dsp:sp>
    <dsp:sp modelId="{BD25A458-4DC2-BA4D-B7DA-0AC07EEFC3EE}">
      <dsp:nvSpPr>
        <dsp:cNvPr id="0" name=""/>
        <dsp:cNvSpPr/>
      </dsp:nvSpPr>
      <dsp:spPr>
        <a:xfrm rot="5400000">
          <a:off x="5158543" y="-4114247"/>
          <a:ext cx="951044" cy="921972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Demographic data</a:t>
          </a:r>
        </a:p>
      </dsp:txBody>
      <dsp:txXfrm rot="-5400000">
        <a:off x="1024202" y="66520"/>
        <a:ext cx="9173301" cy="858192"/>
      </dsp:txXfrm>
    </dsp:sp>
    <dsp:sp modelId="{28BE4EAE-73F7-F644-95FF-E9A9919CE272}">
      <dsp:nvSpPr>
        <dsp:cNvPr id="0" name=""/>
        <dsp:cNvSpPr/>
      </dsp:nvSpPr>
      <dsp:spPr>
        <a:xfrm rot="5400000">
          <a:off x="-219471" y="1537981"/>
          <a:ext cx="1463145" cy="1024202"/>
        </a:xfrm>
        <a:prstGeom prst="chevron">
          <a:avLst/>
        </a:prstGeom>
        <a:solidFill>
          <a:schemeClr val="accent2">
            <a:hueOff val="-3319393"/>
            <a:satOff val="17759"/>
            <a:lumOff val="131"/>
            <a:alphaOff val="0"/>
          </a:schemeClr>
        </a:solidFill>
        <a:ln w="12700" cap="flat" cmpd="sng" algn="ctr">
          <a:solidFill>
            <a:schemeClr val="accent2">
              <a:hueOff val="-3319393"/>
              <a:satOff val="17759"/>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2</a:t>
          </a:r>
        </a:p>
      </dsp:txBody>
      <dsp:txXfrm rot="-5400000">
        <a:off x="1" y="1830610"/>
        <a:ext cx="1024202" cy="438943"/>
      </dsp:txXfrm>
    </dsp:sp>
    <dsp:sp modelId="{AE9374BD-EFBE-6B44-8BF4-BAA2D30604A4}">
      <dsp:nvSpPr>
        <dsp:cNvPr id="0" name=""/>
        <dsp:cNvSpPr/>
      </dsp:nvSpPr>
      <dsp:spPr>
        <a:xfrm rot="5400000">
          <a:off x="5158543" y="-2815831"/>
          <a:ext cx="951044" cy="9219727"/>
        </a:xfrm>
        <a:prstGeom prst="round2SameRect">
          <a:avLst/>
        </a:prstGeom>
        <a:solidFill>
          <a:schemeClr val="lt1">
            <a:alpha val="90000"/>
            <a:hueOff val="0"/>
            <a:satOff val="0"/>
            <a:lumOff val="0"/>
            <a:alphaOff val="0"/>
          </a:schemeClr>
        </a:solidFill>
        <a:ln w="12700" cap="flat" cmpd="sng" algn="ctr">
          <a:solidFill>
            <a:schemeClr val="accent2">
              <a:hueOff val="-3319393"/>
              <a:satOff val="17759"/>
              <a:lumOff val="1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Focus on underserved borrowers and lenders</a:t>
          </a:r>
        </a:p>
      </dsp:txBody>
      <dsp:txXfrm rot="-5400000">
        <a:off x="1024202" y="1364936"/>
        <a:ext cx="9173301" cy="858192"/>
      </dsp:txXfrm>
    </dsp:sp>
    <dsp:sp modelId="{B3FAEB27-0555-8540-B88B-1476A1F515C7}">
      <dsp:nvSpPr>
        <dsp:cNvPr id="0" name=""/>
        <dsp:cNvSpPr/>
      </dsp:nvSpPr>
      <dsp:spPr>
        <a:xfrm rot="5400000">
          <a:off x="-219471" y="2856483"/>
          <a:ext cx="1463145" cy="1024202"/>
        </a:xfrm>
        <a:prstGeom prst="chevron">
          <a:avLst/>
        </a:prstGeom>
        <a:solidFill>
          <a:schemeClr val="accent2">
            <a:hueOff val="-6638787"/>
            <a:satOff val="35519"/>
            <a:lumOff val="261"/>
            <a:alphaOff val="0"/>
          </a:schemeClr>
        </a:solidFill>
        <a:ln w="12700" cap="flat" cmpd="sng" algn="ctr">
          <a:solidFill>
            <a:schemeClr val="accent2">
              <a:hueOff val="-6638787"/>
              <a:satOff val="35519"/>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3</a:t>
          </a:r>
        </a:p>
      </dsp:txBody>
      <dsp:txXfrm rot="-5400000">
        <a:off x="1" y="3149112"/>
        <a:ext cx="1024202" cy="438943"/>
      </dsp:txXfrm>
    </dsp:sp>
    <dsp:sp modelId="{328937EE-55E8-304A-AB4E-03DEBFD3824F}">
      <dsp:nvSpPr>
        <dsp:cNvPr id="0" name=""/>
        <dsp:cNvSpPr/>
      </dsp:nvSpPr>
      <dsp:spPr>
        <a:xfrm rot="5400000">
          <a:off x="5158543" y="-1497330"/>
          <a:ext cx="951044" cy="9219727"/>
        </a:xfrm>
        <a:prstGeom prst="round2SameRect">
          <a:avLst/>
        </a:prstGeom>
        <a:solidFill>
          <a:schemeClr val="lt1">
            <a:alpha val="90000"/>
            <a:hueOff val="0"/>
            <a:satOff val="0"/>
            <a:lumOff val="0"/>
            <a:alphaOff val="0"/>
          </a:schemeClr>
        </a:solidFill>
        <a:ln w="12700" cap="flat" cmpd="sng" algn="ctr">
          <a:solidFill>
            <a:schemeClr val="accent2">
              <a:hueOff val="-6638787"/>
              <a:satOff val="35519"/>
              <a:lumOff val="2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Provide TA for SBs</a:t>
          </a:r>
        </a:p>
      </dsp:txBody>
      <dsp:txXfrm rot="-5400000">
        <a:off x="1024202" y="2683437"/>
        <a:ext cx="9173301" cy="858192"/>
      </dsp:txXfrm>
    </dsp:sp>
    <dsp:sp modelId="{A6FEF90F-5188-6D46-99F8-300779F9019F}">
      <dsp:nvSpPr>
        <dsp:cNvPr id="0" name=""/>
        <dsp:cNvSpPr/>
      </dsp:nvSpPr>
      <dsp:spPr>
        <a:xfrm rot="5400000">
          <a:off x="-219471" y="4174985"/>
          <a:ext cx="1463145" cy="1024202"/>
        </a:xfrm>
        <a:prstGeom prst="chevron">
          <a:avLst/>
        </a:prstGeom>
        <a:solidFill>
          <a:schemeClr val="accent2">
            <a:hueOff val="-9958180"/>
            <a:satOff val="53278"/>
            <a:lumOff val="392"/>
            <a:alphaOff val="0"/>
          </a:schemeClr>
        </a:solidFill>
        <a:ln w="12700" cap="flat" cmpd="sng" algn="ctr">
          <a:solidFill>
            <a:schemeClr val="accent2">
              <a:hueOff val="-9958180"/>
              <a:satOff val="5327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4</a:t>
          </a:r>
        </a:p>
      </dsp:txBody>
      <dsp:txXfrm rot="-5400000">
        <a:off x="1" y="4467614"/>
        <a:ext cx="1024202" cy="438943"/>
      </dsp:txXfrm>
    </dsp:sp>
    <dsp:sp modelId="{AB55F5B1-DA92-CA48-B5AB-A00A2DF53696}">
      <dsp:nvSpPr>
        <dsp:cNvPr id="0" name=""/>
        <dsp:cNvSpPr/>
      </dsp:nvSpPr>
      <dsp:spPr>
        <a:xfrm rot="5400000">
          <a:off x="5158543" y="-178828"/>
          <a:ext cx="951044" cy="9219727"/>
        </a:xfrm>
        <a:prstGeom prst="round2SameRect">
          <a:avLst/>
        </a:prstGeom>
        <a:solidFill>
          <a:schemeClr val="lt1">
            <a:alpha val="90000"/>
            <a:hueOff val="0"/>
            <a:satOff val="0"/>
            <a:lumOff val="0"/>
            <a:alphaOff val="0"/>
          </a:schemeClr>
        </a:solidFill>
        <a:ln w="12700" cap="flat" cmpd="sng" algn="ctr">
          <a:solidFill>
            <a:schemeClr val="accent2">
              <a:hueOff val="-9958180"/>
              <a:satOff val="53278"/>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Assess PPP's impact on SBs and economy recovery</a:t>
          </a:r>
        </a:p>
      </dsp:txBody>
      <dsp:txXfrm rot="-5400000">
        <a:off x="1024202" y="4001939"/>
        <a:ext cx="9173301" cy="858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D47DD2-5A97-7D4F-920A-BA9D9B5AD8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F99FD4-53E7-8041-B95F-74D37BA050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EAB688-F935-6847-B53F-A6CF639646FD}" type="datetimeFigureOut">
              <a:rPr lang="en-US" smtClean="0"/>
              <a:t>4/25/22</a:t>
            </a:fld>
            <a:endParaRPr lang="en-US"/>
          </a:p>
        </p:txBody>
      </p:sp>
      <p:sp>
        <p:nvSpPr>
          <p:cNvPr id="4" name="Footer Placeholder 3">
            <a:extLst>
              <a:ext uri="{FF2B5EF4-FFF2-40B4-BE49-F238E27FC236}">
                <a16:creationId xmlns:a16="http://schemas.microsoft.com/office/drawing/2014/main" id="{B5B14DBE-6A2E-354B-B0BE-7741499EA9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3455C1-AF49-6F42-AC5E-429B294876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BA2AC0-1BCE-5B46-BA4D-368018F05EDD}" type="slidenum">
              <a:rPr lang="en-US" smtClean="0"/>
              <a:t>‹#›</a:t>
            </a:fld>
            <a:endParaRPr lang="en-US"/>
          </a:p>
        </p:txBody>
      </p:sp>
    </p:spTree>
    <p:extLst>
      <p:ext uri="{BB962C8B-B14F-4D97-AF65-F5344CB8AC3E}">
        <p14:creationId xmlns:p14="http://schemas.microsoft.com/office/powerpoint/2010/main" val="26572368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AEE47-8964-C946-BA92-AB650BC33888}"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571C-357B-8542-870B-6959F99B24AA}" type="slidenum">
              <a:rPr lang="en-US" smtClean="0"/>
              <a:t>‹#›</a:t>
            </a:fld>
            <a:endParaRPr lang="en-US"/>
          </a:p>
        </p:txBody>
      </p:sp>
    </p:spTree>
    <p:extLst>
      <p:ext uri="{BB962C8B-B14F-4D97-AF65-F5344CB8AC3E}">
        <p14:creationId xmlns:p14="http://schemas.microsoft.com/office/powerpoint/2010/main" val="1544916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a:solidFill>
                  <a:schemeClr val="tx1"/>
                </a:solidFill>
                <a:effectLst/>
                <a:latin typeface="+mn-lt"/>
                <a:ea typeface="+mn-ea"/>
                <a:cs typeface="+mn-cs"/>
              </a:rPr>
              <a:t>Overview of the Paycheck Protection Program (PPP)</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 tackle the unprecedented economic disruptions caused by the COVID-19 pandemic crisis, the Paycheck Protection Program (PPP) was established by the Coronavirus Aid, Relief, and Economic Security (CARES) Act in April 2020.</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PPP’s goal is to provide small businesses with the necessary resources to maintain payroll, hire back employees who may have been laid off and cover applicable overhead through Small Business Association(SBA)-guaranteed private loans from commercial banks.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a result, PPP enables small businesses continuity, fewer jobs lost and more small business staying afloat while contributing to overall economic recovery.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Considering there is limited data on the impact and effectiveness of PPP as a policy, this analysis focuses on private loans' distribution among small businesses in New York City covering the 5 boroughs that make up NYC..</a:t>
            </a:r>
          </a:p>
          <a:p>
            <a:endParaRPr lang="en-US" dirty="0"/>
          </a:p>
          <a:p>
            <a:r>
              <a:rPr lang="en-US" dirty="0"/>
              <a:t>NY State received = 38.5B and out of those loans NYC accounted for $4.7B in the first phase.</a:t>
            </a:r>
          </a:p>
          <a:p>
            <a:endParaRPr lang="en-US" dirty="0"/>
          </a:p>
          <a:p>
            <a:r>
              <a:rPr lang="en-US" dirty="0"/>
              <a:t>Although New York City was an initial epicenter of the pandemic, only 45.6 percent of firms in the City received loans through the PPP, below the national average of 50.9 percent.3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U.S. Small Business Administration primarily defines a small business as one with fewer than 500 employees.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1</a:t>
            </a:fld>
            <a:endParaRPr lang="en-US"/>
          </a:p>
        </p:txBody>
      </p:sp>
    </p:spTree>
    <p:extLst>
      <p:ext uri="{BB962C8B-B14F-4D97-AF65-F5344CB8AC3E}">
        <p14:creationId xmlns:p14="http://schemas.microsoft.com/office/powerpoint/2010/main" val="377105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total of $2,77B with an avg. loan amount of $129,780 distributed among 21,345 small businesses to cover a total of 266,554 jobs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while the total private loan funds for NY State were $38.5b distributed among 344,758 small businesses with an avg loan amount of  $111,858 for the 3.2mm jobs reported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t>Census total jobs in NY State 2,266,451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2</a:t>
            </a:fld>
            <a:endParaRPr lang="en-US"/>
          </a:p>
        </p:txBody>
      </p:sp>
    </p:spTree>
    <p:extLst>
      <p:ext uri="{BB962C8B-B14F-4D97-AF65-F5344CB8AC3E}">
        <p14:creationId xmlns:p14="http://schemas.microsoft.com/office/powerpoint/2010/main" val="8263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amount for the top 10 lenders was 3.8B, which covers around 81% of the total loan portfolio ($4.7B) leaving all of the other banks with just 19%, of the pie,  the average amount ~80,283k, distributed among 35,182 small businesses to cover roughly 261,883 jobs</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3</a:t>
            </a:fld>
            <a:endParaRPr lang="en-US"/>
          </a:p>
        </p:txBody>
      </p:sp>
    </p:spTree>
    <p:extLst>
      <p:ext uri="{BB962C8B-B14F-4D97-AF65-F5344CB8AC3E}">
        <p14:creationId xmlns:p14="http://schemas.microsoft.com/office/powerpoint/2010/main" val="388037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4</a:t>
            </a:fld>
            <a:endParaRPr lang="en-US"/>
          </a:p>
        </p:txBody>
      </p:sp>
    </p:spTree>
    <p:extLst>
      <p:ext uri="{BB962C8B-B14F-4D97-AF65-F5344CB8AC3E}">
        <p14:creationId xmlns:p14="http://schemas.microsoft.com/office/powerpoint/2010/main" val="104926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total of $4.7 billions with an avg. loan amount of $89,877 distributed among 52,905 small businesses in the 5 boroughs covering a total 465,605 jobs</a:t>
            </a:r>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5</a:t>
            </a:fld>
            <a:endParaRPr lang="en-US"/>
          </a:p>
        </p:txBody>
      </p:sp>
    </p:spTree>
    <p:extLst>
      <p:ext uri="{BB962C8B-B14F-4D97-AF65-F5344CB8AC3E}">
        <p14:creationId xmlns:p14="http://schemas.microsoft.com/office/powerpoint/2010/main" val="48065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New York City small businesses account for </a:t>
            </a:r>
            <a:r>
              <a:rPr lang="en-US" sz="1200" b="1" i="0" kern="1200" dirty="0">
                <a:solidFill>
                  <a:schemeClr val="tx1"/>
                </a:solidFill>
                <a:effectLst/>
                <a:latin typeface="+mn-lt"/>
                <a:ea typeface="+mn-ea"/>
                <a:cs typeface="+mn-cs"/>
              </a:rPr>
              <a:t>approximately 220,000</a:t>
            </a:r>
            <a:r>
              <a:rPr lang="en-US" sz="1200" b="0" i="0" kern="1200" dirty="0">
                <a:solidFill>
                  <a:schemeClr val="tx1"/>
                </a:solidFill>
                <a:effectLst/>
                <a:latin typeface="+mn-lt"/>
                <a:ea typeface="+mn-ea"/>
                <a:cs typeface="+mn-cs"/>
              </a:rPr>
              <a:t> small businesses generating of over 3 million jobs as up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 total of $4.7 billions was lent to small businesses with an avg. loan amount of $89,877 distributed among 52,905 small businesses covering a total 465,605 jobs.</a:t>
            </a:r>
          </a:p>
          <a:p>
            <a:endParaRPr lang="en-US" dirty="0"/>
          </a:p>
          <a:p>
            <a:r>
              <a:rPr lang="en-US" sz="1200" b="1" i="0" kern="1200" dirty="0">
                <a:solidFill>
                  <a:schemeClr val="tx1"/>
                </a:solidFill>
                <a:effectLst/>
                <a:latin typeface="+mn-lt"/>
                <a:ea typeface="+mn-ea"/>
                <a:cs typeface="+mn-cs"/>
              </a:rPr>
              <a:t>Brooklyn Demographics</a:t>
            </a:r>
          </a:p>
          <a:p>
            <a:r>
              <a:rPr lang="en-US" sz="1200" b="0" i="0" kern="1200" dirty="0">
                <a:solidFill>
                  <a:schemeClr val="tx1"/>
                </a:solidFill>
                <a:effectLst/>
                <a:latin typeface="+mn-lt"/>
                <a:ea typeface="+mn-ea"/>
                <a:cs typeface="+mn-cs"/>
              </a:rPr>
              <a:t>At the 2010 Census, the racial and ethnic breakdown of Brooklyn was:</a:t>
            </a:r>
          </a:p>
          <a:p>
            <a:r>
              <a:rPr lang="en-US" sz="1200" b="0" i="0" kern="1200" dirty="0">
                <a:solidFill>
                  <a:schemeClr val="tx1"/>
                </a:solidFill>
                <a:effectLst/>
                <a:latin typeface="+mn-lt"/>
                <a:ea typeface="+mn-ea"/>
                <a:cs typeface="+mn-cs"/>
              </a:rPr>
              <a:t>White: 49.5% (non-Hispanic: 35.8%)</a:t>
            </a:r>
          </a:p>
          <a:p>
            <a:r>
              <a:rPr lang="en-US" sz="1200" b="0" i="0" kern="1200" dirty="0">
                <a:solidFill>
                  <a:schemeClr val="tx1"/>
                </a:solidFill>
                <a:effectLst/>
                <a:latin typeface="+mn-lt"/>
                <a:ea typeface="+mn-ea"/>
                <a:cs typeface="+mn-cs"/>
              </a:rPr>
              <a:t>African American: 35.8%</a:t>
            </a:r>
          </a:p>
          <a:p>
            <a:r>
              <a:rPr lang="en-US" sz="1200" b="0" i="0" kern="1200" dirty="0">
                <a:solidFill>
                  <a:schemeClr val="tx1"/>
                </a:solidFill>
                <a:effectLst/>
                <a:latin typeface="+mn-lt"/>
                <a:ea typeface="+mn-ea"/>
                <a:cs typeface="+mn-cs"/>
              </a:rPr>
              <a:t>Asian: 11.3%</a:t>
            </a:r>
          </a:p>
          <a:p>
            <a:r>
              <a:rPr lang="en-US" sz="1200" b="0" i="0" kern="1200" dirty="0">
                <a:solidFill>
                  <a:schemeClr val="tx1"/>
                </a:solidFill>
                <a:effectLst/>
                <a:latin typeface="+mn-lt"/>
                <a:ea typeface="+mn-ea"/>
                <a:cs typeface="+mn-cs"/>
              </a:rPr>
              <a:t>Native American: 1.0%</a:t>
            </a:r>
          </a:p>
          <a:p>
            <a:r>
              <a:rPr lang="en-US" sz="1200" b="0" i="0" kern="1200" dirty="0">
                <a:solidFill>
                  <a:schemeClr val="tx1"/>
                </a:solidFill>
                <a:effectLst/>
                <a:latin typeface="+mn-lt"/>
                <a:ea typeface="+mn-ea"/>
                <a:cs typeface="+mn-cs"/>
              </a:rPr>
              <a:t>Native Hawaiian and Pacific Islander: 0.1%</a:t>
            </a:r>
          </a:p>
          <a:p>
            <a:r>
              <a:rPr lang="en-US" sz="1200" b="0" i="0" kern="1200" dirty="0">
                <a:solidFill>
                  <a:schemeClr val="tx1"/>
                </a:solidFill>
                <a:effectLst/>
                <a:latin typeface="+mn-lt"/>
                <a:ea typeface="+mn-ea"/>
                <a:cs typeface="+mn-cs"/>
              </a:rPr>
              <a:t>Two or more races: 2.2%</a:t>
            </a:r>
          </a:p>
          <a:p>
            <a:r>
              <a:rPr lang="en-US" sz="1200" b="0" i="0" kern="1200" dirty="0">
                <a:solidFill>
                  <a:schemeClr val="tx1"/>
                </a:solidFill>
                <a:effectLst/>
                <a:latin typeface="+mn-lt"/>
                <a:ea typeface="+mn-ea"/>
                <a:cs typeface="+mn-cs"/>
              </a:rPr>
              <a:t>Other races: 8.9%</a:t>
            </a:r>
          </a:p>
          <a:p>
            <a:r>
              <a:rPr lang="en-US" sz="1200" b="0" i="0" kern="1200" dirty="0">
                <a:solidFill>
                  <a:schemeClr val="tx1"/>
                </a:solidFill>
                <a:effectLst/>
                <a:latin typeface="+mn-lt"/>
                <a:ea typeface="+mn-ea"/>
                <a:cs typeface="+mn-cs"/>
              </a:rPr>
              <a:t>Hispanic or Latino of any race: 19.8%</a:t>
            </a:r>
          </a:p>
          <a:p>
            <a:endParaRPr lang="en-US" dirty="0"/>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6</a:t>
            </a:fld>
            <a:endParaRPr lang="en-US"/>
          </a:p>
        </p:txBody>
      </p:sp>
    </p:spTree>
    <p:extLst>
      <p:ext uri="{BB962C8B-B14F-4D97-AF65-F5344CB8AC3E}">
        <p14:creationId xmlns:p14="http://schemas.microsoft.com/office/powerpoint/2010/main" val="13726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simple but critical improvement is the requirement that lenders request additional data already required for other SBA loans, including gender, race, ethnicity and veteran status for equity purposes</a:t>
            </a:r>
          </a:p>
          <a:p>
            <a:endParaRPr lang="en-US" dirty="0"/>
          </a:p>
          <a:p>
            <a:r>
              <a:rPr lang="en-US" dirty="0"/>
              <a:t>2. Earmarks of funds may lead to greater diversity among borrowers, and to an increase in the level at which smaller businesses participate.</a:t>
            </a:r>
          </a:p>
          <a:p>
            <a:endParaRPr lang="en-US" dirty="0"/>
          </a:p>
          <a:p>
            <a:r>
              <a:rPr lang="en-US" dirty="0"/>
              <a:t>3. Given small businesses don’t have accounting departments or government liaisons in place, it is important that efforts be made to reach out to these businesses to help them understand not only that the PPP exists, but also how to navigate its application process and the requirements for loan forgiveness.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It is imperative assess SBA's impact on SBs and economic recovery to measure how effective PPP was as a policy.</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E064571C-357B-8542-870B-6959F99B24AA}" type="slidenum">
              <a:rPr lang="en-US" smtClean="0"/>
              <a:t>7</a:t>
            </a:fld>
            <a:endParaRPr lang="en-US"/>
          </a:p>
        </p:txBody>
      </p:sp>
    </p:spTree>
    <p:extLst>
      <p:ext uri="{BB962C8B-B14F-4D97-AF65-F5344CB8AC3E}">
        <p14:creationId xmlns:p14="http://schemas.microsoft.com/office/powerpoint/2010/main" val="422801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8D2F063-67D8-564A-9F14-39FBC0C7892E}"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9388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C181A-A660-BD49-851E-DD95A2CFA4D6}" type="datetime1">
              <a:rPr lang="en-US" smtClean="0"/>
              <a:t>4/25/22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29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F1381-03D1-254B-8203-163347F3DC93}" type="datetime1">
              <a:rPr lang="en-US" smtClean="0"/>
              <a:t>4/25/22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13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3728E-4201-A741-B43B-07AD78985D6B}"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68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C76842-112B-E24F-AF48-FF1E98CEDF31}"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753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1FCFF9-F110-4B40-8B14-F92F02597738}" type="datetime1">
              <a:rPr lang="en-US" smtClean="0"/>
              <a:t>4/25/22</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17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8DE57B7-AC61-9642-908D-BB271B61765F}" type="datetime1">
              <a:rPr lang="en-US" smtClean="0"/>
              <a:t>4/25/22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904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C2B8F3-5206-C84A-9C09-97D8CA65A920}" type="datetime1">
              <a:rPr lang="en-US" smtClean="0"/>
              <a:t>4/25/22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45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87FAE-2F05-1E40-9419-694C905506A5}" type="datetime1">
              <a:rPr lang="en-US" smtClean="0"/>
              <a:t>4/25/22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82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4C889-0CB1-664B-9565-640372BBA176}" type="datetime1">
              <a:rPr lang="en-US" smtClean="0"/>
              <a:t>4/25/22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65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9671F15-75F7-7B42-9BA8-1D92B250454D}" type="datetime1">
              <a:rPr lang="en-US" smtClean="0"/>
              <a:t>4/25/22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947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190F2C9-6DAD-F549-B3BF-46E170C34049}" type="datetime1">
              <a:rPr lang="en-US" smtClean="0"/>
              <a:t>4/25/22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00451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2506-A983-954B-89E8-3A8CAAEB2D31}"/>
              </a:ext>
            </a:extLst>
          </p:cNvPr>
          <p:cNvSpPr>
            <a:spLocks noGrp="1"/>
          </p:cNvSpPr>
          <p:nvPr>
            <p:ph type="ctrTitle"/>
          </p:nvPr>
        </p:nvSpPr>
        <p:spPr>
          <a:xfrm>
            <a:off x="1064173" y="2386744"/>
            <a:ext cx="10150366" cy="1645920"/>
          </a:xfrm>
        </p:spPr>
        <p:txBody>
          <a:bodyPr>
            <a:noAutofit/>
          </a:bodyPr>
          <a:lstStyle/>
          <a:p>
            <a:r>
              <a:rPr lang="en-US" sz="3200" b="1" dirty="0"/>
              <a:t>Paycheck protection program(ppp): </a:t>
            </a:r>
            <a:r>
              <a:rPr lang="en-US" sz="2400" dirty="0"/>
              <a:t>Tracking and analyzing private loans distribution Among small businesses in nyc</a:t>
            </a:r>
            <a:endParaRPr lang="en-US" sz="3200" dirty="0"/>
          </a:p>
        </p:txBody>
      </p:sp>
      <p:sp>
        <p:nvSpPr>
          <p:cNvPr id="3" name="Subtitle 2">
            <a:extLst>
              <a:ext uri="{FF2B5EF4-FFF2-40B4-BE49-F238E27FC236}">
                <a16:creationId xmlns:a16="http://schemas.microsoft.com/office/drawing/2014/main" id="{DEB6C9B4-2534-574A-9AE3-FD54C1C609E6}"/>
              </a:ext>
            </a:extLst>
          </p:cNvPr>
          <p:cNvSpPr>
            <a:spLocks noGrp="1"/>
          </p:cNvSpPr>
          <p:nvPr>
            <p:ph type="subTitle" idx="1"/>
          </p:nvPr>
        </p:nvSpPr>
        <p:spPr>
          <a:xfrm>
            <a:off x="966951" y="4699384"/>
            <a:ext cx="10258097" cy="1007732"/>
          </a:xfrm>
        </p:spPr>
        <p:txBody>
          <a:bodyPr>
            <a:noAutofit/>
          </a:bodyPr>
          <a:lstStyle/>
          <a:p>
            <a:pPr algn="l"/>
            <a:r>
              <a:rPr lang="en-US" sz="2800" dirty="0"/>
              <a:t>PAI 789 – Advanced Policy Analysis			  Ulises Sepulveda</a:t>
            </a:r>
          </a:p>
          <a:p>
            <a:pPr algn="l"/>
            <a:r>
              <a:rPr lang="en-US" sz="2800" dirty="0"/>
              <a:t>Prof. Wilcoxen					                04/27/2022</a:t>
            </a:r>
          </a:p>
        </p:txBody>
      </p:sp>
    </p:spTree>
    <p:extLst>
      <p:ext uri="{BB962C8B-B14F-4D97-AF65-F5344CB8AC3E}">
        <p14:creationId xmlns:p14="http://schemas.microsoft.com/office/powerpoint/2010/main" val="406706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400C-5D81-BB4D-8A5E-42BA47D126F2}"/>
              </a:ext>
            </a:extLst>
          </p:cNvPr>
          <p:cNvSpPr>
            <a:spLocks noGrp="1"/>
          </p:cNvSpPr>
          <p:nvPr>
            <p:ph type="title"/>
          </p:nvPr>
        </p:nvSpPr>
        <p:spPr/>
        <p:txBody>
          <a:bodyPr>
            <a:normAutofit fontScale="90000"/>
          </a:bodyPr>
          <a:lstStyle/>
          <a:p>
            <a:r>
              <a:rPr lang="en-US" dirty="0"/>
              <a:t>Background and scope of PPP</a:t>
            </a:r>
            <a:br>
              <a:rPr lang="en-US" dirty="0"/>
            </a:br>
            <a:br>
              <a:rPr lang="en-US" dirty="0"/>
            </a:br>
            <a:r>
              <a:rPr lang="en-US" sz="2000" b="1" dirty="0"/>
              <a:t>Timeline of ppp’s milestones </a:t>
            </a:r>
            <a:endParaRPr lang="en-US" b="1" dirty="0"/>
          </a:p>
        </p:txBody>
      </p:sp>
      <p:pic>
        <p:nvPicPr>
          <p:cNvPr id="6" name="Content Placeholder 5">
            <a:extLst>
              <a:ext uri="{FF2B5EF4-FFF2-40B4-BE49-F238E27FC236}">
                <a16:creationId xmlns:a16="http://schemas.microsoft.com/office/drawing/2014/main" id="{00159215-91CD-B64B-B4A4-81A6926FB56D}"/>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12343" t="43952" r="11933" b="15185"/>
          <a:stretch/>
        </p:blipFill>
        <p:spPr bwMode="auto">
          <a:xfrm>
            <a:off x="1555530" y="2286000"/>
            <a:ext cx="9438290" cy="4209393"/>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F92DAE0-CAA5-FE49-BB50-D5E3E3A820C1}"/>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spTree>
    <p:extLst>
      <p:ext uri="{BB962C8B-B14F-4D97-AF65-F5344CB8AC3E}">
        <p14:creationId xmlns:p14="http://schemas.microsoft.com/office/powerpoint/2010/main" val="401614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20" name="Picture 19">
            <a:extLst>
              <a:ext uri="{FF2B5EF4-FFF2-40B4-BE49-F238E27FC236}">
                <a16:creationId xmlns:a16="http://schemas.microsoft.com/office/drawing/2014/main" id="{FF5458DF-F557-1340-A621-C939E86E6B3B}"/>
              </a:ext>
            </a:extLst>
          </p:cNvPr>
          <p:cNvPicPr>
            <a:picLocks noChangeAspect="1"/>
          </p:cNvPicPr>
          <p:nvPr/>
        </p:nvPicPr>
        <p:blipFill rotWithShape="1">
          <a:blip r:embed="rId4"/>
          <a:srcRect t="1379"/>
          <a:stretch/>
        </p:blipFill>
        <p:spPr>
          <a:xfrm>
            <a:off x="7247283" y="3140765"/>
            <a:ext cx="3467100" cy="3588646"/>
          </a:xfrm>
          <a:prstGeom prst="rect">
            <a:avLst/>
          </a:prstGeom>
        </p:spPr>
      </p:pic>
    </p:spTree>
    <p:extLst>
      <p:ext uri="{BB962C8B-B14F-4D97-AF65-F5344CB8AC3E}">
        <p14:creationId xmlns:p14="http://schemas.microsoft.com/office/powerpoint/2010/main" val="22492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1028701" y="668877"/>
            <a:ext cx="9791699" cy="6060533"/>
          </a:xfrm>
          <a:prstGeom prst="rect">
            <a:avLst/>
          </a:prstGeom>
        </p:spPr>
      </p:pic>
      <p:pic>
        <p:nvPicPr>
          <p:cNvPr id="3" name="Picture 2">
            <a:extLst>
              <a:ext uri="{FF2B5EF4-FFF2-40B4-BE49-F238E27FC236}">
                <a16:creationId xmlns:a16="http://schemas.microsoft.com/office/drawing/2014/main" id="{713744B2-9A6B-C44D-949B-A4B83087D494}"/>
              </a:ext>
            </a:extLst>
          </p:cNvPr>
          <p:cNvPicPr>
            <a:picLocks noChangeAspect="1"/>
          </p:cNvPicPr>
          <p:nvPr/>
        </p:nvPicPr>
        <p:blipFill rotWithShape="1">
          <a:blip r:embed="rId5"/>
          <a:srcRect t="4626" b="16249"/>
          <a:stretch/>
        </p:blipFill>
        <p:spPr>
          <a:xfrm>
            <a:off x="1028701" y="668876"/>
            <a:ext cx="9791699" cy="6060534"/>
          </a:xfrm>
          <a:prstGeom prst="rect">
            <a:avLst/>
          </a:prstGeom>
        </p:spPr>
      </p:pic>
      <p:pic>
        <p:nvPicPr>
          <p:cNvPr id="4" name="Picture 3">
            <a:extLst>
              <a:ext uri="{FF2B5EF4-FFF2-40B4-BE49-F238E27FC236}">
                <a16:creationId xmlns:a16="http://schemas.microsoft.com/office/drawing/2014/main" id="{0DC2D0D8-8C92-0E46-9F95-8E3214ADD7A8}"/>
              </a:ext>
            </a:extLst>
          </p:cNvPr>
          <p:cNvPicPr>
            <a:picLocks noChangeAspect="1"/>
          </p:cNvPicPr>
          <p:nvPr/>
        </p:nvPicPr>
        <p:blipFill>
          <a:blip r:embed="rId6"/>
          <a:stretch>
            <a:fillRect/>
          </a:stretch>
        </p:blipFill>
        <p:spPr>
          <a:xfrm>
            <a:off x="1028701" y="668875"/>
            <a:ext cx="9791699" cy="6060535"/>
          </a:xfrm>
          <a:prstGeom prst="rect">
            <a:avLst/>
          </a:prstGeom>
        </p:spPr>
      </p:pic>
      <p:pic>
        <p:nvPicPr>
          <p:cNvPr id="7" name="Picture 6">
            <a:extLst>
              <a:ext uri="{FF2B5EF4-FFF2-40B4-BE49-F238E27FC236}">
                <a16:creationId xmlns:a16="http://schemas.microsoft.com/office/drawing/2014/main" id="{29E32EB8-43D1-3745-947C-C89E11AA174A}"/>
              </a:ext>
            </a:extLst>
          </p:cNvPr>
          <p:cNvPicPr>
            <a:picLocks noChangeAspect="1"/>
          </p:cNvPicPr>
          <p:nvPr/>
        </p:nvPicPr>
        <p:blipFill rotWithShape="1">
          <a:blip r:embed="rId7"/>
          <a:srcRect t="4000" b="23750"/>
          <a:stretch/>
        </p:blipFill>
        <p:spPr>
          <a:xfrm>
            <a:off x="1028701" y="668877"/>
            <a:ext cx="9763123" cy="6074822"/>
          </a:xfrm>
          <a:prstGeom prst="rect">
            <a:avLst/>
          </a:prstGeom>
        </p:spPr>
      </p:pic>
    </p:spTree>
    <p:extLst>
      <p:ext uri="{BB962C8B-B14F-4D97-AF65-F5344CB8AC3E}">
        <p14:creationId xmlns:p14="http://schemas.microsoft.com/office/powerpoint/2010/main" val="277495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1028701" y="668877"/>
            <a:ext cx="9791699" cy="6060533"/>
          </a:xfrm>
          <a:prstGeom prst="rect">
            <a:avLst/>
          </a:prstGeom>
        </p:spPr>
      </p:pic>
      <p:pic>
        <p:nvPicPr>
          <p:cNvPr id="3" name="Picture 2">
            <a:extLst>
              <a:ext uri="{FF2B5EF4-FFF2-40B4-BE49-F238E27FC236}">
                <a16:creationId xmlns:a16="http://schemas.microsoft.com/office/drawing/2014/main" id="{713744B2-9A6B-C44D-949B-A4B83087D494}"/>
              </a:ext>
            </a:extLst>
          </p:cNvPr>
          <p:cNvPicPr>
            <a:picLocks noChangeAspect="1"/>
          </p:cNvPicPr>
          <p:nvPr/>
        </p:nvPicPr>
        <p:blipFill rotWithShape="1">
          <a:blip r:embed="rId5"/>
          <a:srcRect t="4626" b="16249"/>
          <a:stretch/>
        </p:blipFill>
        <p:spPr>
          <a:xfrm>
            <a:off x="1028701" y="668876"/>
            <a:ext cx="9791699" cy="6060534"/>
          </a:xfrm>
          <a:prstGeom prst="rect">
            <a:avLst/>
          </a:prstGeom>
        </p:spPr>
      </p:pic>
      <p:pic>
        <p:nvPicPr>
          <p:cNvPr id="4" name="Picture 3">
            <a:extLst>
              <a:ext uri="{FF2B5EF4-FFF2-40B4-BE49-F238E27FC236}">
                <a16:creationId xmlns:a16="http://schemas.microsoft.com/office/drawing/2014/main" id="{0DC2D0D8-8C92-0E46-9F95-8E3214ADD7A8}"/>
              </a:ext>
            </a:extLst>
          </p:cNvPr>
          <p:cNvPicPr>
            <a:picLocks noChangeAspect="1"/>
          </p:cNvPicPr>
          <p:nvPr/>
        </p:nvPicPr>
        <p:blipFill>
          <a:blip r:embed="rId6"/>
          <a:stretch>
            <a:fillRect/>
          </a:stretch>
        </p:blipFill>
        <p:spPr>
          <a:xfrm>
            <a:off x="1028701" y="668875"/>
            <a:ext cx="9791699" cy="6060535"/>
          </a:xfrm>
          <a:prstGeom prst="rect">
            <a:avLst/>
          </a:prstGeom>
        </p:spPr>
      </p:pic>
    </p:spTree>
    <p:extLst>
      <p:ext uri="{BB962C8B-B14F-4D97-AF65-F5344CB8AC3E}">
        <p14:creationId xmlns:p14="http://schemas.microsoft.com/office/powerpoint/2010/main" val="274979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1028701" y="668877"/>
            <a:ext cx="9791699" cy="6060533"/>
          </a:xfrm>
          <a:prstGeom prst="rect">
            <a:avLst/>
          </a:prstGeom>
        </p:spPr>
      </p:pic>
      <p:pic>
        <p:nvPicPr>
          <p:cNvPr id="3" name="Picture 2">
            <a:extLst>
              <a:ext uri="{FF2B5EF4-FFF2-40B4-BE49-F238E27FC236}">
                <a16:creationId xmlns:a16="http://schemas.microsoft.com/office/drawing/2014/main" id="{713744B2-9A6B-C44D-949B-A4B83087D494}"/>
              </a:ext>
            </a:extLst>
          </p:cNvPr>
          <p:cNvPicPr>
            <a:picLocks noChangeAspect="1"/>
          </p:cNvPicPr>
          <p:nvPr/>
        </p:nvPicPr>
        <p:blipFill rotWithShape="1">
          <a:blip r:embed="rId5"/>
          <a:srcRect t="4626" b="16249"/>
          <a:stretch/>
        </p:blipFill>
        <p:spPr>
          <a:xfrm>
            <a:off x="1028701" y="668876"/>
            <a:ext cx="9791699" cy="6060534"/>
          </a:xfrm>
          <a:prstGeom prst="rect">
            <a:avLst/>
          </a:prstGeom>
        </p:spPr>
      </p:pic>
      <p:pic>
        <p:nvPicPr>
          <p:cNvPr id="4" name="Picture 3">
            <a:extLst>
              <a:ext uri="{FF2B5EF4-FFF2-40B4-BE49-F238E27FC236}">
                <a16:creationId xmlns:a16="http://schemas.microsoft.com/office/drawing/2014/main" id="{A5C4FD51-5F8B-0140-BA69-C47D9F245F01}"/>
              </a:ext>
            </a:extLst>
          </p:cNvPr>
          <p:cNvPicPr>
            <a:picLocks noChangeAspect="1"/>
          </p:cNvPicPr>
          <p:nvPr/>
        </p:nvPicPr>
        <p:blipFill>
          <a:blip r:embed="rId6"/>
          <a:stretch>
            <a:fillRect/>
          </a:stretch>
        </p:blipFill>
        <p:spPr>
          <a:xfrm>
            <a:off x="1028700" y="668874"/>
            <a:ext cx="9791699" cy="6060533"/>
          </a:xfrm>
          <a:prstGeom prst="rect">
            <a:avLst/>
          </a:prstGeom>
        </p:spPr>
      </p:pic>
    </p:spTree>
    <p:extLst>
      <p:ext uri="{BB962C8B-B14F-4D97-AF65-F5344CB8AC3E}">
        <p14:creationId xmlns:p14="http://schemas.microsoft.com/office/powerpoint/2010/main" val="206710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pic>
        <p:nvPicPr>
          <p:cNvPr id="16" name="Picture 15">
            <a:extLst>
              <a:ext uri="{FF2B5EF4-FFF2-40B4-BE49-F238E27FC236}">
                <a16:creationId xmlns:a16="http://schemas.microsoft.com/office/drawing/2014/main" id="{C20957A5-B0B3-E141-AE00-DB6DF117413C}"/>
              </a:ext>
            </a:extLst>
          </p:cNvPr>
          <p:cNvPicPr>
            <a:picLocks noChangeAspect="1"/>
          </p:cNvPicPr>
          <p:nvPr/>
        </p:nvPicPr>
        <p:blipFill rotWithShape="1">
          <a:blip r:embed="rId3"/>
          <a:srcRect l="3583" t="2795" b="20704"/>
          <a:stretch/>
        </p:blipFill>
        <p:spPr>
          <a:xfrm>
            <a:off x="1028701" y="668877"/>
            <a:ext cx="9791699" cy="6060534"/>
          </a:xfrm>
          <a:prstGeom prst="rect">
            <a:avLst/>
          </a:prstGeom>
        </p:spPr>
      </p:pic>
      <p:pic>
        <p:nvPicPr>
          <p:cNvPr id="18" name="Picture 17">
            <a:extLst>
              <a:ext uri="{FF2B5EF4-FFF2-40B4-BE49-F238E27FC236}">
                <a16:creationId xmlns:a16="http://schemas.microsoft.com/office/drawing/2014/main" id="{166D704E-CF37-CC4B-A794-568845C922D2}"/>
              </a:ext>
            </a:extLst>
          </p:cNvPr>
          <p:cNvPicPr>
            <a:picLocks noChangeAspect="1"/>
          </p:cNvPicPr>
          <p:nvPr/>
        </p:nvPicPr>
        <p:blipFill rotWithShape="1">
          <a:blip r:embed="rId4"/>
          <a:srcRect t="4036" b="14964"/>
          <a:stretch/>
        </p:blipFill>
        <p:spPr>
          <a:xfrm>
            <a:off x="0" y="668877"/>
            <a:ext cx="4888911" cy="6060533"/>
          </a:xfrm>
          <a:prstGeom prst="rect">
            <a:avLst/>
          </a:prstGeom>
        </p:spPr>
      </p:pic>
      <p:pic>
        <p:nvPicPr>
          <p:cNvPr id="9" name="slide2" descr="Sheet 2">
            <a:extLst>
              <a:ext uri="{FF2B5EF4-FFF2-40B4-BE49-F238E27FC236}">
                <a16:creationId xmlns:a16="http://schemas.microsoft.com/office/drawing/2014/main" id="{F918B845-2364-CD4D-9360-CCE036E34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8910" y="668877"/>
            <a:ext cx="7303089" cy="6060532"/>
          </a:xfrm>
          <a:prstGeom prst="rect">
            <a:avLst/>
          </a:prstGeom>
        </p:spPr>
      </p:pic>
    </p:spTree>
    <p:extLst>
      <p:ext uri="{BB962C8B-B14F-4D97-AF65-F5344CB8AC3E}">
        <p14:creationId xmlns:p14="http://schemas.microsoft.com/office/powerpoint/2010/main" val="223312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C474DF-0AF2-4145-BF10-EE6710F2E80F}"/>
              </a:ext>
            </a:extLst>
          </p:cNvPr>
          <p:cNvSpPr txBox="1"/>
          <p:nvPr/>
        </p:nvSpPr>
        <p:spPr>
          <a:xfrm>
            <a:off x="1400176" y="299545"/>
            <a:ext cx="9593644" cy="369332"/>
          </a:xfrm>
          <a:prstGeom prst="rect">
            <a:avLst/>
          </a:prstGeom>
          <a:noFill/>
        </p:spPr>
        <p:txBody>
          <a:bodyPr wrap="square" rtlCol="0">
            <a:spAutoFit/>
          </a:bodyPr>
          <a:lstStyle/>
          <a:p>
            <a:r>
              <a:rPr lang="en-US" b="1" dirty="0">
                <a:solidFill>
                  <a:srgbClr val="0070C0"/>
                </a:solidFill>
              </a:rPr>
              <a:t>PPP:  Tracking and analyzing private loans distribution to small businesses in NYC</a:t>
            </a:r>
          </a:p>
        </p:txBody>
      </p:sp>
      <p:sp>
        <p:nvSpPr>
          <p:cNvPr id="2" name="TextBox 1">
            <a:extLst>
              <a:ext uri="{FF2B5EF4-FFF2-40B4-BE49-F238E27FC236}">
                <a16:creationId xmlns:a16="http://schemas.microsoft.com/office/drawing/2014/main" id="{E00CCA5B-9BAB-254A-BBDF-FF87726D9A26}"/>
              </a:ext>
            </a:extLst>
          </p:cNvPr>
          <p:cNvSpPr txBox="1"/>
          <p:nvPr/>
        </p:nvSpPr>
        <p:spPr>
          <a:xfrm>
            <a:off x="1400176" y="781275"/>
            <a:ext cx="8706678" cy="400110"/>
          </a:xfrm>
          <a:prstGeom prst="rect">
            <a:avLst/>
          </a:prstGeom>
          <a:noFill/>
        </p:spPr>
        <p:txBody>
          <a:bodyPr wrap="square" rtlCol="0">
            <a:spAutoFit/>
          </a:bodyPr>
          <a:lstStyle/>
          <a:p>
            <a:r>
              <a:rPr lang="en-US" sz="2000" b="1" dirty="0"/>
              <a:t>Conclusion and lessons learned</a:t>
            </a:r>
          </a:p>
        </p:txBody>
      </p:sp>
      <p:graphicFrame>
        <p:nvGraphicFramePr>
          <p:cNvPr id="5" name="Diagram 4">
            <a:extLst>
              <a:ext uri="{FF2B5EF4-FFF2-40B4-BE49-F238E27FC236}">
                <a16:creationId xmlns:a16="http://schemas.microsoft.com/office/drawing/2014/main" id="{EE545377-B37A-2440-979E-87A136CF52C7}"/>
              </a:ext>
            </a:extLst>
          </p:cNvPr>
          <p:cNvGraphicFramePr/>
          <p:nvPr>
            <p:extLst>
              <p:ext uri="{D42A27DB-BD31-4B8C-83A1-F6EECF244321}">
                <p14:modId xmlns:p14="http://schemas.microsoft.com/office/powerpoint/2010/main" val="2991171421"/>
              </p:ext>
            </p:extLst>
          </p:nvPr>
        </p:nvGraphicFramePr>
        <p:xfrm>
          <a:off x="1060174" y="1289510"/>
          <a:ext cx="1024393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54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2506-A983-954B-89E8-3A8CAAEB2D31}"/>
              </a:ext>
            </a:extLst>
          </p:cNvPr>
          <p:cNvSpPr>
            <a:spLocks noGrp="1"/>
          </p:cNvSpPr>
          <p:nvPr>
            <p:ph type="ctrTitle"/>
          </p:nvPr>
        </p:nvSpPr>
        <p:spPr>
          <a:xfrm>
            <a:off x="1064173" y="2386744"/>
            <a:ext cx="10150366" cy="1645920"/>
          </a:xfrm>
        </p:spPr>
        <p:txBody>
          <a:bodyPr>
            <a:noAutofit/>
          </a:bodyPr>
          <a:lstStyle/>
          <a:p>
            <a:r>
              <a:rPr lang="en-US" sz="3200" b="1" dirty="0"/>
              <a:t>Paycheck protection program(ppp): </a:t>
            </a:r>
            <a:r>
              <a:rPr lang="en-US" sz="2400" dirty="0"/>
              <a:t>Tracking and analyzing private loans distribution Among small businesses in nyc</a:t>
            </a:r>
            <a:endParaRPr lang="en-US" sz="3200" dirty="0"/>
          </a:p>
        </p:txBody>
      </p:sp>
      <p:sp>
        <p:nvSpPr>
          <p:cNvPr id="3" name="Subtitle 2">
            <a:extLst>
              <a:ext uri="{FF2B5EF4-FFF2-40B4-BE49-F238E27FC236}">
                <a16:creationId xmlns:a16="http://schemas.microsoft.com/office/drawing/2014/main" id="{DEB6C9B4-2534-574A-9AE3-FD54C1C609E6}"/>
              </a:ext>
            </a:extLst>
          </p:cNvPr>
          <p:cNvSpPr>
            <a:spLocks noGrp="1"/>
          </p:cNvSpPr>
          <p:nvPr>
            <p:ph type="subTitle" idx="1"/>
          </p:nvPr>
        </p:nvSpPr>
        <p:spPr>
          <a:xfrm>
            <a:off x="966951" y="4699384"/>
            <a:ext cx="10258097" cy="1007732"/>
          </a:xfrm>
        </p:spPr>
        <p:txBody>
          <a:bodyPr>
            <a:noAutofit/>
          </a:bodyPr>
          <a:lstStyle/>
          <a:p>
            <a:pPr algn="l"/>
            <a:r>
              <a:rPr lang="en-US" sz="2800" dirty="0"/>
              <a:t>PAI 789 – Advanced Policy Analysis			  Ulises Sepulveda</a:t>
            </a:r>
          </a:p>
          <a:p>
            <a:pPr algn="l"/>
            <a:r>
              <a:rPr lang="en-US" sz="2800" dirty="0"/>
              <a:t>Prof. Wilcoxen					                04/27/2022</a:t>
            </a:r>
          </a:p>
          <a:p>
            <a:r>
              <a:rPr lang="en-US" sz="2800" dirty="0"/>
              <a:t>Q &amp; A?</a:t>
            </a:r>
          </a:p>
          <a:p>
            <a:r>
              <a:rPr lang="en-US" sz="2800" dirty="0"/>
              <a:t>Thank you! </a:t>
            </a:r>
          </a:p>
        </p:txBody>
      </p:sp>
    </p:spTree>
    <p:extLst>
      <p:ext uri="{BB962C8B-B14F-4D97-AF65-F5344CB8AC3E}">
        <p14:creationId xmlns:p14="http://schemas.microsoft.com/office/powerpoint/2010/main" val="365197597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{D8CFBDB3-C0C5-264F-910A-1318DF34B357}tf10001124</Template>
  <TotalTime>1730</TotalTime>
  <Words>864</Words>
  <Application>Microsoft Macintosh PowerPoint</Application>
  <PresentationFormat>Widescreen</PresentationFormat>
  <Paragraphs>78</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Paycheck protection program(ppp): Tracking and analyzing private loans distribution Among small businesses in nyc</vt:lpstr>
      <vt:lpstr>Background and scope of PPP  Timeline of ppp’s milestones </vt:lpstr>
      <vt:lpstr>PowerPoint Presentation</vt:lpstr>
      <vt:lpstr>PowerPoint Presentation</vt:lpstr>
      <vt:lpstr>PowerPoint Presentation</vt:lpstr>
      <vt:lpstr>PowerPoint Presentation</vt:lpstr>
      <vt:lpstr>PowerPoint Presentation</vt:lpstr>
      <vt:lpstr>PowerPoint Presentation</vt:lpstr>
      <vt:lpstr>Paycheck protection program(ppp): Tracking and analyzing private loans distribution Among small businesses in nyc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Paycheck protection program(ppp): Tracking and analyzing private loans distribution to small businesses in nyc</dc:title>
  <dc:creator>Ulises Sepulveda</dc:creator>
  <cp:lastModifiedBy>Ulises Sepulveda</cp:lastModifiedBy>
  <cp:revision>32</cp:revision>
  <dcterms:created xsi:type="dcterms:W3CDTF">2022-04-25T21:06:23Z</dcterms:created>
  <dcterms:modified xsi:type="dcterms:W3CDTF">2022-04-27T01:57:13Z</dcterms:modified>
</cp:coreProperties>
</file>