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71" r:id="rId4"/>
    <p:sldId id="261" r:id="rId5"/>
    <p:sldId id="263" r:id="rId6"/>
    <p:sldId id="270" r:id="rId7"/>
    <p:sldId id="273" r:id="rId8"/>
    <p:sldId id="274" r:id="rId9"/>
    <p:sldId id="272" r:id="rId10"/>
    <p:sldId id="269" r:id="rId11"/>
    <p:sldId id="275" r:id="rId12"/>
    <p:sldId id="266" r:id="rId13"/>
    <p:sldId id="276" r:id="rId14"/>
    <p:sldId id="267" r:id="rId15"/>
    <p:sldId id="277" r:id="rId16"/>
    <p:sldId id="278" r:id="rId17"/>
    <p:sldId id="258" r:id="rId18"/>
    <p:sldId id="26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3A23CA-49D9-4082-B8BE-2102E058E06C}" type="datetimeFigureOut">
              <a:rPr lang="zh-CN" altLang="en-US" smtClean="0"/>
              <a:t>2022/6/8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9F623-3E85-497E-B01C-477642E8FA92}" type="slidenum">
              <a:rPr lang="zh-CN" altLang="en-US" smtClean="0"/>
              <a:t>‹#›</a:t>
            </a:fld>
            <a:endParaRPr lang="zh-CN" altLang="en-US"/>
          </a:p>
        </p:txBody>
      </p:sp>
    </p:spTree>
    <p:extLst>
      <p:ext uri="{BB962C8B-B14F-4D97-AF65-F5344CB8AC3E}">
        <p14:creationId xmlns:p14="http://schemas.microsoft.com/office/powerpoint/2010/main" val="1379976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HMM</a:t>
            </a:r>
            <a:r>
              <a:rPr lang="zh-CN" altLang="en-US" dirty="0" smtClean="0"/>
              <a:t>模型假定一个音素含有</a:t>
            </a:r>
            <a:r>
              <a:rPr lang="en-US" altLang="zh-CN" dirty="0" smtClean="0"/>
              <a:t>3</a:t>
            </a:r>
            <a:r>
              <a:rPr lang="zh-CN" altLang="en-US" dirty="0" smtClean="0"/>
              <a:t>到</a:t>
            </a:r>
            <a:r>
              <a:rPr lang="en-US" altLang="zh-CN" dirty="0" smtClean="0"/>
              <a:t>5</a:t>
            </a:r>
            <a:r>
              <a:rPr lang="zh-CN" altLang="en-US" dirty="0" smtClean="0"/>
              <a:t>个状态，同一状态的发音相对稳定，不同状态间是可以按照一定概率进行跳转；某一状态的特征分布可以用概率模型来描述，使用最广泛的模型是</a:t>
            </a:r>
            <a:r>
              <a:rPr lang="en-US" altLang="zh-CN" dirty="0" smtClean="0"/>
              <a:t>GMM</a:t>
            </a:r>
            <a:r>
              <a:rPr lang="zh-CN" altLang="en-US" dirty="0" smtClean="0"/>
              <a:t>。因此</a:t>
            </a:r>
            <a:r>
              <a:rPr lang="en-US" altLang="zh-CN" dirty="0" smtClean="0"/>
              <a:t>GMM-HMM</a:t>
            </a:r>
            <a:r>
              <a:rPr lang="zh-CN" altLang="en-US" dirty="0" smtClean="0"/>
              <a:t>框架中，</a:t>
            </a:r>
            <a:r>
              <a:rPr lang="en-US" altLang="zh-CN" dirty="0" smtClean="0"/>
              <a:t>HMM</a:t>
            </a:r>
            <a:r>
              <a:rPr lang="zh-CN" altLang="en-US" dirty="0" smtClean="0"/>
              <a:t>描述的是语音的短时平稳的动态性，</a:t>
            </a:r>
            <a:r>
              <a:rPr lang="en-US" altLang="zh-CN" dirty="0" smtClean="0"/>
              <a:t>GMM</a:t>
            </a:r>
            <a:r>
              <a:rPr lang="zh-CN" altLang="en-US" dirty="0" smtClean="0"/>
              <a:t>用来描述</a:t>
            </a:r>
            <a:r>
              <a:rPr lang="en-US" altLang="zh-CN" dirty="0" smtClean="0"/>
              <a:t>HMM</a:t>
            </a:r>
            <a:r>
              <a:rPr lang="zh-CN" altLang="en-US" dirty="0" smtClean="0"/>
              <a:t>每一状态内部的发音特征。</a:t>
            </a:r>
          </a:p>
        </p:txBody>
      </p:sp>
      <p:sp>
        <p:nvSpPr>
          <p:cNvPr id="4" name="灯片编号占位符 3"/>
          <p:cNvSpPr>
            <a:spLocks noGrp="1"/>
          </p:cNvSpPr>
          <p:nvPr>
            <p:ph type="sldNum" sz="quarter" idx="10"/>
          </p:nvPr>
        </p:nvSpPr>
        <p:spPr/>
        <p:txBody>
          <a:bodyPr/>
          <a:lstStyle/>
          <a:p>
            <a:fld id="{7B29F623-3E85-497E-B01C-477642E8FA92}" type="slidenum">
              <a:rPr lang="zh-CN" altLang="en-US" smtClean="0"/>
              <a:t>9</a:t>
            </a:fld>
            <a:endParaRPr lang="zh-CN" altLang="en-US"/>
          </a:p>
        </p:txBody>
      </p:sp>
    </p:spTree>
    <p:extLst>
      <p:ext uri="{BB962C8B-B14F-4D97-AF65-F5344CB8AC3E}">
        <p14:creationId xmlns:p14="http://schemas.microsoft.com/office/powerpoint/2010/main" val="3056613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E5A1640-6EA4-44A6-A4BF-C46B1D79ACFB}" type="datetimeFigureOut">
              <a:rPr lang="zh-CN" altLang="en-US" smtClean="0"/>
              <a:t>2022/6/8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BE9A9A-99F7-41BD-9B5F-F7DF646A130E}" type="slidenum">
              <a:rPr lang="zh-CN" altLang="en-US" smtClean="0"/>
              <a:t>‹#›</a:t>
            </a:fld>
            <a:endParaRPr lang="zh-CN" altLang="en-US"/>
          </a:p>
        </p:txBody>
      </p:sp>
    </p:spTree>
    <p:extLst>
      <p:ext uri="{BB962C8B-B14F-4D97-AF65-F5344CB8AC3E}">
        <p14:creationId xmlns:p14="http://schemas.microsoft.com/office/powerpoint/2010/main" val="322644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5A1640-6EA4-44A6-A4BF-C46B1D79ACFB}" type="datetimeFigureOut">
              <a:rPr lang="zh-CN" altLang="en-US" smtClean="0"/>
              <a:t>2022/6/8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BE9A9A-99F7-41BD-9B5F-F7DF646A130E}" type="slidenum">
              <a:rPr lang="zh-CN" altLang="en-US" smtClean="0"/>
              <a:t>‹#›</a:t>
            </a:fld>
            <a:endParaRPr lang="zh-CN" altLang="en-US"/>
          </a:p>
        </p:txBody>
      </p:sp>
    </p:spTree>
    <p:extLst>
      <p:ext uri="{BB962C8B-B14F-4D97-AF65-F5344CB8AC3E}">
        <p14:creationId xmlns:p14="http://schemas.microsoft.com/office/powerpoint/2010/main" val="770568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5A1640-6EA4-44A6-A4BF-C46B1D79ACFB}" type="datetimeFigureOut">
              <a:rPr lang="zh-CN" altLang="en-US" smtClean="0"/>
              <a:t>2022/6/8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BE9A9A-99F7-41BD-9B5F-F7DF646A130E}" type="slidenum">
              <a:rPr lang="zh-CN" altLang="en-US" smtClean="0"/>
              <a:t>‹#›</a:t>
            </a:fld>
            <a:endParaRPr lang="zh-CN" altLang="en-US"/>
          </a:p>
        </p:txBody>
      </p:sp>
    </p:spTree>
    <p:extLst>
      <p:ext uri="{BB962C8B-B14F-4D97-AF65-F5344CB8AC3E}">
        <p14:creationId xmlns:p14="http://schemas.microsoft.com/office/powerpoint/2010/main" val="225022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E5A1640-6EA4-44A6-A4BF-C46B1D79ACFB}" type="datetimeFigureOut">
              <a:rPr lang="zh-CN" altLang="en-US" smtClean="0"/>
              <a:t>2022/6/8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BE9A9A-99F7-41BD-9B5F-F7DF646A130E}" type="slidenum">
              <a:rPr lang="zh-CN" altLang="en-US" smtClean="0"/>
              <a:t>‹#›</a:t>
            </a:fld>
            <a:endParaRPr lang="zh-CN" altLang="en-US"/>
          </a:p>
        </p:txBody>
      </p:sp>
    </p:spTree>
    <p:extLst>
      <p:ext uri="{BB962C8B-B14F-4D97-AF65-F5344CB8AC3E}">
        <p14:creationId xmlns:p14="http://schemas.microsoft.com/office/powerpoint/2010/main" val="1162520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E5A1640-6EA4-44A6-A4BF-C46B1D79ACFB}" type="datetimeFigureOut">
              <a:rPr lang="zh-CN" altLang="en-US" smtClean="0"/>
              <a:t>2022/6/8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BE9A9A-99F7-41BD-9B5F-F7DF646A130E}" type="slidenum">
              <a:rPr lang="zh-CN" altLang="en-US" smtClean="0"/>
              <a:t>‹#›</a:t>
            </a:fld>
            <a:endParaRPr lang="zh-CN" altLang="en-US"/>
          </a:p>
        </p:txBody>
      </p:sp>
    </p:spTree>
    <p:extLst>
      <p:ext uri="{BB962C8B-B14F-4D97-AF65-F5344CB8AC3E}">
        <p14:creationId xmlns:p14="http://schemas.microsoft.com/office/powerpoint/2010/main" val="490362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E5A1640-6EA4-44A6-A4BF-C46B1D79ACFB}" type="datetimeFigureOut">
              <a:rPr lang="zh-CN" altLang="en-US" smtClean="0"/>
              <a:t>2022/6/8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BE9A9A-99F7-41BD-9B5F-F7DF646A130E}" type="slidenum">
              <a:rPr lang="zh-CN" altLang="en-US" smtClean="0"/>
              <a:t>‹#›</a:t>
            </a:fld>
            <a:endParaRPr lang="zh-CN" altLang="en-US"/>
          </a:p>
        </p:txBody>
      </p:sp>
    </p:spTree>
    <p:extLst>
      <p:ext uri="{BB962C8B-B14F-4D97-AF65-F5344CB8AC3E}">
        <p14:creationId xmlns:p14="http://schemas.microsoft.com/office/powerpoint/2010/main" val="146802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E5A1640-6EA4-44A6-A4BF-C46B1D79ACFB}" type="datetimeFigureOut">
              <a:rPr lang="zh-CN" altLang="en-US" smtClean="0"/>
              <a:t>2022/6/8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7BE9A9A-99F7-41BD-9B5F-F7DF646A130E}" type="slidenum">
              <a:rPr lang="zh-CN" altLang="en-US" smtClean="0"/>
              <a:t>‹#›</a:t>
            </a:fld>
            <a:endParaRPr lang="zh-CN" altLang="en-US"/>
          </a:p>
        </p:txBody>
      </p:sp>
    </p:spTree>
    <p:extLst>
      <p:ext uri="{BB962C8B-B14F-4D97-AF65-F5344CB8AC3E}">
        <p14:creationId xmlns:p14="http://schemas.microsoft.com/office/powerpoint/2010/main" val="3711311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E5A1640-6EA4-44A6-A4BF-C46B1D79ACFB}" type="datetimeFigureOut">
              <a:rPr lang="zh-CN" altLang="en-US" smtClean="0"/>
              <a:t>2022/6/8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BE9A9A-99F7-41BD-9B5F-F7DF646A130E}" type="slidenum">
              <a:rPr lang="zh-CN" altLang="en-US" smtClean="0"/>
              <a:t>‹#›</a:t>
            </a:fld>
            <a:endParaRPr lang="zh-CN" altLang="en-US"/>
          </a:p>
        </p:txBody>
      </p:sp>
    </p:spTree>
    <p:extLst>
      <p:ext uri="{BB962C8B-B14F-4D97-AF65-F5344CB8AC3E}">
        <p14:creationId xmlns:p14="http://schemas.microsoft.com/office/powerpoint/2010/main" val="372527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5A1640-6EA4-44A6-A4BF-C46B1D79ACFB}" type="datetimeFigureOut">
              <a:rPr lang="zh-CN" altLang="en-US" smtClean="0"/>
              <a:t>2022/6/8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7BE9A9A-99F7-41BD-9B5F-F7DF646A130E}" type="slidenum">
              <a:rPr lang="zh-CN" altLang="en-US" smtClean="0"/>
              <a:t>‹#›</a:t>
            </a:fld>
            <a:endParaRPr lang="zh-CN" altLang="en-US"/>
          </a:p>
        </p:txBody>
      </p:sp>
    </p:spTree>
    <p:extLst>
      <p:ext uri="{BB962C8B-B14F-4D97-AF65-F5344CB8AC3E}">
        <p14:creationId xmlns:p14="http://schemas.microsoft.com/office/powerpoint/2010/main" val="1839296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E5A1640-6EA4-44A6-A4BF-C46B1D79ACFB}" type="datetimeFigureOut">
              <a:rPr lang="zh-CN" altLang="en-US" smtClean="0"/>
              <a:t>2022/6/8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BE9A9A-99F7-41BD-9B5F-F7DF646A130E}" type="slidenum">
              <a:rPr lang="zh-CN" altLang="en-US" smtClean="0"/>
              <a:t>‹#›</a:t>
            </a:fld>
            <a:endParaRPr lang="zh-CN" altLang="en-US"/>
          </a:p>
        </p:txBody>
      </p:sp>
    </p:spTree>
    <p:extLst>
      <p:ext uri="{BB962C8B-B14F-4D97-AF65-F5344CB8AC3E}">
        <p14:creationId xmlns:p14="http://schemas.microsoft.com/office/powerpoint/2010/main" val="145344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E5A1640-6EA4-44A6-A4BF-C46B1D79ACFB}" type="datetimeFigureOut">
              <a:rPr lang="zh-CN" altLang="en-US" smtClean="0"/>
              <a:t>2022/6/8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BE9A9A-99F7-41BD-9B5F-F7DF646A130E}" type="slidenum">
              <a:rPr lang="zh-CN" altLang="en-US" smtClean="0"/>
              <a:t>‹#›</a:t>
            </a:fld>
            <a:endParaRPr lang="zh-CN" altLang="en-US"/>
          </a:p>
        </p:txBody>
      </p:sp>
    </p:spTree>
    <p:extLst>
      <p:ext uri="{BB962C8B-B14F-4D97-AF65-F5344CB8AC3E}">
        <p14:creationId xmlns:p14="http://schemas.microsoft.com/office/powerpoint/2010/main" val="324377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A1640-6EA4-44A6-A4BF-C46B1D79ACFB}" type="datetimeFigureOut">
              <a:rPr lang="zh-CN" altLang="en-US" smtClean="0"/>
              <a:t>2022/6/8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BE9A9A-99F7-41BD-9B5F-F7DF646A130E}" type="slidenum">
              <a:rPr lang="zh-CN" altLang="en-US" smtClean="0"/>
              <a:t>‹#›</a:t>
            </a:fld>
            <a:endParaRPr lang="zh-CN" altLang="en-US"/>
          </a:p>
        </p:txBody>
      </p:sp>
    </p:spTree>
    <p:extLst>
      <p:ext uri="{BB962C8B-B14F-4D97-AF65-F5344CB8AC3E}">
        <p14:creationId xmlns:p14="http://schemas.microsoft.com/office/powerpoint/2010/main" val="3776522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odb.pro/db/179668" TargetMode="External"/><Relationship Id="rId2" Type="http://schemas.openxmlformats.org/officeDocument/2006/relationships/hyperlink" Target="http://ai.qianjia.com/html/2019-08/22_347750.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自动语音识别简介</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3833102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ic3.zhimg.com/80/v2-d73cc318c4fd9fd897f050f8d601c75b_720w.jpg?source=1940ef5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800" y="2940607"/>
            <a:ext cx="6572250" cy="380047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565744" y="447332"/>
            <a:ext cx="3058964" cy="369332"/>
          </a:xfrm>
          <a:prstGeom prst="rect">
            <a:avLst/>
          </a:prstGeom>
          <a:noFill/>
        </p:spPr>
        <p:txBody>
          <a:bodyPr wrap="square" rtlCol="0">
            <a:spAutoFit/>
          </a:bodyPr>
          <a:lstStyle/>
          <a:p>
            <a:r>
              <a:rPr lang="en-US" altLang="zh-CN" dirty="0" smtClean="0"/>
              <a:t>GMM-HMM</a:t>
            </a:r>
            <a:r>
              <a:rPr lang="zh-CN" altLang="en-US" dirty="0" smtClean="0"/>
              <a:t>和</a:t>
            </a:r>
            <a:r>
              <a:rPr lang="en-US" altLang="zh-CN" dirty="0" smtClean="0"/>
              <a:t>DNN-HMM</a:t>
            </a:r>
            <a:endParaRPr lang="zh-CN" altLang="en-US" dirty="0"/>
          </a:p>
        </p:txBody>
      </p:sp>
      <p:sp>
        <p:nvSpPr>
          <p:cNvPr id="3" name="文本框 2"/>
          <p:cNvSpPr txBox="1"/>
          <p:nvPr/>
        </p:nvSpPr>
        <p:spPr>
          <a:xfrm>
            <a:off x="565744" y="1078860"/>
            <a:ext cx="8209865" cy="923330"/>
          </a:xfrm>
          <a:prstGeom prst="rect">
            <a:avLst/>
          </a:prstGeom>
          <a:noFill/>
        </p:spPr>
        <p:txBody>
          <a:bodyPr wrap="square" rtlCol="0">
            <a:spAutoFit/>
          </a:bodyPr>
          <a:lstStyle/>
          <a:p>
            <a:r>
              <a:rPr lang="en-US" altLang="zh-CN" dirty="0" smtClean="0"/>
              <a:t>GMM-HMM:</a:t>
            </a:r>
            <a:r>
              <a:rPr lang="zh-CN" altLang="en-US" dirty="0" smtClean="0"/>
              <a:t>使用</a:t>
            </a:r>
            <a:r>
              <a:rPr lang="en-US" altLang="zh-CN" dirty="0" smtClean="0"/>
              <a:t>GMM</a:t>
            </a:r>
            <a:r>
              <a:rPr lang="zh-CN" altLang="en-US" dirty="0" smtClean="0"/>
              <a:t>来</a:t>
            </a:r>
            <a:r>
              <a:rPr lang="zh-CN" altLang="en-US" dirty="0"/>
              <a:t>描述</a:t>
            </a:r>
            <a:r>
              <a:rPr lang="en-US" altLang="zh-CN" dirty="0"/>
              <a:t>HMM</a:t>
            </a:r>
            <a:r>
              <a:rPr lang="zh-CN" altLang="en-US" dirty="0"/>
              <a:t>每一状态内部的发音</a:t>
            </a:r>
            <a:r>
              <a:rPr lang="zh-CN" altLang="en-US" dirty="0" smtClean="0"/>
              <a:t>特征</a:t>
            </a:r>
            <a:endParaRPr lang="en-US" altLang="zh-CN" dirty="0" smtClean="0"/>
          </a:p>
          <a:p>
            <a:endParaRPr lang="zh-CN" altLang="en-US" dirty="0"/>
          </a:p>
          <a:p>
            <a:endParaRPr lang="zh-CN" altLang="en-US" dirty="0"/>
          </a:p>
        </p:txBody>
      </p:sp>
      <p:sp>
        <p:nvSpPr>
          <p:cNvPr id="4" name="文本框 3"/>
          <p:cNvSpPr txBox="1"/>
          <p:nvPr/>
        </p:nvSpPr>
        <p:spPr>
          <a:xfrm>
            <a:off x="565744" y="1605134"/>
            <a:ext cx="11222779" cy="1477328"/>
          </a:xfrm>
          <a:prstGeom prst="rect">
            <a:avLst/>
          </a:prstGeom>
          <a:noFill/>
        </p:spPr>
        <p:txBody>
          <a:bodyPr wrap="square" rtlCol="0">
            <a:spAutoFit/>
          </a:bodyPr>
          <a:lstStyle/>
          <a:p>
            <a:r>
              <a:rPr lang="en-US" altLang="zh-CN" dirty="0" smtClean="0"/>
              <a:t>DNN-HMM:</a:t>
            </a:r>
            <a:r>
              <a:rPr lang="zh-CN" altLang="en-US" dirty="0"/>
              <a:t>用</a:t>
            </a:r>
            <a:r>
              <a:rPr lang="en-US" altLang="zh-CN" dirty="0"/>
              <a:t>DNN</a:t>
            </a:r>
            <a:r>
              <a:rPr lang="zh-CN" altLang="en-US" dirty="0"/>
              <a:t>模型代替原来的</a:t>
            </a:r>
            <a:r>
              <a:rPr lang="en-US" altLang="zh-CN" dirty="0"/>
              <a:t>GMM</a:t>
            </a:r>
            <a:r>
              <a:rPr lang="zh-CN" altLang="en-US" dirty="0"/>
              <a:t>模型，对每一个状态进行建模，</a:t>
            </a:r>
            <a:r>
              <a:rPr lang="en-US" altLang="zh-CN" dirty="0"/>
              <a:t>DNN</a:t>
            </a:r>
            <a:r>
              <a:rPr lang="zh-CN" altLang="en-US" dirty="0"/>
              <a:t>带来的好处是不再需要对语音数据分布进行假设，将相邻的语音帧拼接又包含了语音的时序结构信息，使得对于状态的分类概率有了明显提升，同时</a:t>
            </a:r>
            <a:r>
              <a:rPr lang="en-US" altLang="zh-CN" dirty="0"/>
              <a:t>DNN</a:t>
            </a:r>
            <a:r>
              <a:rPr lang="zh-CN" altLang="en-US" dirty="0"/>
              <a:t>还具有强大环境学习能力，可以提升对噪声和口音的鲁棒性。</a:t>
            </a:r>
          </a:p>
          <a:p>
            <a:endParaRPr lang="zh-CN" altLang="en-US" dirty="0"/>
          </a:p>
          <a:p>
            <a:endParaRPr lang="zh-CN" altLang="en-US" dirty="0"/>
          </a:p>
        </p:txBody>
      </p:sp>
    </p:spTree>
    <p:extLst>
      <p:ext uri="{BB962C8B-B14F-4D97-AF65-F5344CB8AC3E}">
        <p14:creationId xmlns:p14="http://schemas.microsoft.com/office/powerpoint/2010/main" val="3250467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7862" y="256558"/>
            <a:ext cx="1874849" cy="369332"/>
          </a:xfrm>
          <a:prstGeom prst="rect">
            <a:avLst/>
          </a:prstGeom>
          <a:noFill/>
        </p:spPr>
        <p:txBody>
          <a:bodyPr wrap="square" rtlCol="0">
            <a:spAutoFit/>
          </a:bodyPr>
          <a:lstStyle/>
          <a:p>
            <a:r>
              <a:rPr lang="zh-CN" altLang="en-US" b="1" dirty="0" smtClean="0"/>
              <a:t>端到端</a:t>
            </a:r>
            <a:r>
              <a:rPr lang="zh-CN" altLang="en-US" b="1" dirty="0"/>
              <a:t>模型</a:t>
            </a:r>
          </a:p>
        </p:txBody>
      </p:sp>
      <p:pic>
        <p:nvPicPr>
          <p:cNvPr id="2050" name="Picture 2" descr="https://oss-emcsprod-public.modb.pro/wechatSpider/modb_20211126_17d4cb40-4e4e-11ec-aa2c-38f9d3cd240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5188" y="2649161"/>
            <a:ext cx="7705634" cy="348893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499959" y="861773"/>
            <a:ext cx="11189887" cy="1477328"/>
          </a:xfrm>
          <a:prstGeom prst="rect">
            <a:avLst/>
          </a:prstGeom>
          <a:noFill/>
        </p:spPr>
        <p:txBody>
          <a:bodyPr wrap="square" rtlCol="0">
            <a:spAutoFit/>
          </a:bodyPr>
          <a:lstStyle/>
          <a:p>
            <a:r>
              <a:rPr lang="zh-CN" altLang="en-US" dirty="0"/>
              <a:t>在传统的语音识别系统</a:t>
            </a:r>
            <a:r>
              <a:rPr lang="zh-CN" altLang="en-US" dirty="0" smtClean="0"/>
              <a:t>中虽然也</a:t>
            </a:r>
            <a:r>
              <a:rPr lang="zh-CN" altLang="en-US" dirty="0"/>
              <a:t>存在一个</a:t>
            </a:r>
            <a:r>
              <a:rPr lang="zh-CN" altLang="en-US" dirty="0" smtClean="0"/>
              <a:t>神经网络模型，输入是</a:t>
            </a:r>
            <a:r>
              <a:rPr lang="zh-CN" altLang="en-US" dirty="0"/>
              <a:t>声学特征，但它的输出代表的是比字符或者词语更加细粒度的语音单位（比如，音素的状态）。解码器无法单独使用神经网络的输出进行解码，还需要结合由隐马尔科夫模型</a:t>
            </a:r>
            <a:r>
              <a:rPr lang="en-US" altLang="zh-CN" dirty="0"/>
              <a:t>(HMM)</a:t>
            </a:r>
            <a:r>
              <a:rPr lang="zh-CN" altLang="en-US" dirty="0"/>
              <a:t>，发音词典和语言模型构成的解码图才能解码得到识别结果</a:t>
            </a:r>
            <a:r>
              <a:rPr lang="zh-CN" altLang="en-US" dirty="0" smtClean="0"/>
              <a:t>。</a:t>
            </a:r>
            <a:endParaRPr lang="en-US" altLang="zh-CN" dirty="0" smtClean="0"/>
          </a:p>
          <a:p>
            <a:r>
              <a:rPr lang="zh-CN" altLang="en-US" dirty="0"/>
              <a:t>端到端语音识别技术将声学特征序列直接转换成字符或词语序列，其中的转换工作仅仅由一个神经网络模型完成。</a:t>
            </a:r>
          </a:p>
        </p:txBody>
      </p:sp>
    </p:spTree>
    <p:extLst>
      <p:ext uri="{BB962C8B-B14F-4D97-AF65-F5344CB8AC3E}">
        <p14:creationId xmlns:p14="http://schemas.microsoft.com/office/powerpoint/2010/main" val="2855228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4950" y="908277"/>
            <a:ext cx="8827128" cy="1754326"/>
          </a:xfrm>
          <a:prstGeom prst="rect">
            <a:avLst/>
          </a:prstGeom>
          <a:noFill/>
        </p:spPr>
        <p:txBody>
          <a:bodyPr wrap="square" rtlCol="0">
            <a:spAutoFit/>
          </a:bodyPr>
          <a:lstStyle/>
          <a:p>
            <a:r>
              <a:rPr lang="zh-CN" altLang="en-US" dirty="0"/>
              <a:t>传统语音识别</a:t>
            </a:r>
            <a:r>
              <a:rPr lang="en-US" altLang="zh-CN" dirty="0"/>
              <a:t>DNN-HMM</a:t>
            </a:r>
            <a:r>
              <a:rPr lang="zh-CN" altLang="en-US" dirty="0"/>
              <a:t>架构里的声学模型，每一帧输入都对应一个标签类别，标签需要反复的迭代来确保对齐更准确</a:t>
            </a:r>
            <a:r>
              <a:rPr lang="zh-CN" altLang="en-US" dirty="0" smtClean="0"/>
              <a:t>。</a:t>
            </a:r>
            <a:endParaRPr lang="en-US" altLang="zh-CN" dirty="0" smtClean="0"/>
          </a:p>
          <a:p>
            <a:r>
              <a:rPr lang="zh-CN" altLang="en-US" dirty="0"/>
              <a:t>基于</a:t>
            </a:r>
            <a:r>
              <a:rPr lang="en-US" altLang="zh-CN" dirty="0"/>
              <a:t>CTC</a:t>
            </a:r>
            <a:r>
              <a:rPr lang="zh-CN" altLang="en-US" dirty="0"/>
              <a:t>的</a:t>
            </a:r>
            <a:r>
              <a:rPr lang="zh-CN" altLang="en-US" dirty="0" smtClean="0"/>
              <a:t>神经网络模型，</a:t>
            </a:r>
            <a:r>
              <a:rPr lang="zh-CN" altLang="en-US" dirty="0"/>
              <a:t>不需要声学特征和字符之间的对齐信息作为标签</a:t>
            </a:r>
            <a:r>
              <a:rPr lang="zh-CN" altLang="en-US" dirty="0" smtClean="0"/>
              <a:t>。</a:t>
            </a:r>
            <a:r>
              <a:rPr lang="en-US" altLang="zh-CN" dirty="0"/>
              <a:t>CTC</a:t>
            </a:r>
            <a:r>
              <a:rPr lang="zh-CN" altLang="en-US" dirty="0"/>
              <a:t>引入了一个特殊的字符</a:t>
            </a:r>
            <a:r>
              <a:rPr lang="en-US" altLang="zh-CN" dirty="0"/>
              <a:t>blank(</a:t>
            </a:r>
            <a:r>
              <a:rPr lang="zh-CN" altLang="en-US" dirty="0"/>
              <a:t>记为</a:t>
            </a:r>
            <a:r>
              <a:rPr lang="en-US" altLang="zh-CN" dirty="0"/>
              <a:t>B)</a:t>
            </a:r>
            <a:r>
              <a:rPr lang="zh-CN" altLang="en-US" dirty="0"/>
              <a:t>，通过在任意两个字符之间插入</a:t>
            </a:r>
            <a:r>
              <a:rPr lang="en-US" altLang="zh-CN" dirty="0"/>
              <a:t>blank</a:t>
            </a:r>
            <a:r>
              <a:rPr lang="zh-CN" altLang="en-US" dirty="0"/>
              <a:t>并允许字符重复出现，</a:t>
            </a:r>
            <a:r>
              <a:rPr lang="en-US" altLang="zh-CN" dirty="0"/>
              <a:t>CTC</a:t>
            </a:r>
            <a:r>
              <a:rPr lang="zh-CN" altLang="en-US" dirty="0"/>
              <a:t>可以构造出从声学特征到字符之间所有可能的对齐路径，并且以最大化所有对齐路径的似然概率之和作为训练目标。</a:t>
            </a:r>
            <a:endParaRPr lang="en-US" altLang="zh-CN" dirty="0" smtClean="0"/>
          </a:p>
        </p:txBody>
      </p:sp>
      <p:sp>
        <p:nvSpPr>
          <p:cNvPr id="2" name="文本框 1"/>
          <p:cNvSpPr txBox="1"/>
          <p:nvPr/>
        </p:nvSpPr>
        <p:spPr>
          <a:xfrm>
            <a:off x="624950" y="309186"/>
            <a:ext cx="1611712" cy="369332"/>
          </a:xfrm>
          <a:prstGeom prst="rect">
            <a:avLst/>
          </a:prstGeom>
          <a:noFill/>
        </p:spPr>
        <p:txBody>
          <a:bodyPr wrap="square" rtlCol="0">
            <a:spAutoFit/>
          </a:bodyPr>
          <a:lstStyle/>
          <a:p>
            <a:r>
              <a:rPr lang="en-US" altLang="zh-CN" dirty="0" smtClean="0"/>
              <a:t>CTC</a:t>
            </a:r>
            <a:endParaRPr lang="zh-CN" altLang="en-US" dirty="0"/>
          </a:p>
        </p:txBody>
      </p:sp>
      <p:pic>
        <p:nvPicPr>
          <p:cNvPr id="3" name="图片 2"/>
          <p:cNvPicPr>
            <a:picLocks noChangeAspect="1"/>
          </p:cNvPicPr>
          <p:nvPr/>
        </p:nvPicPr>
        <p:blipFill>
          <a:blip r:embed="rId2"/>
          <a:stretch>
            <a:fillRect/>
          </a:stretch>
        </p:blipFill>
        <p:spPr>
          <a:xfrm>
            <a:off x="1434095" y="3169361"/>
            <a:ext cx="2531422" cy="3196864"/>
          </a:xfrm>
          <a:prstGeom prst="rect">
            <a:avLst/>
          </a:prstGeom>
        </p:spPr>
      </p:pic>
      <p:pic>
        <p:nvPicPr>
          <p:cNvPr id="5" name="图片 4"/>
          <p:cNvPicPr>
            <a:picLocks noChangeAspect="1"/>
          </p:cNvPicPr>
          <p:nvPr/>
        </p:nvPicPr>
        <p:blipFill>
          <a:blip r:embed="rId3"/>
          <a:stretch>
            <a:fillRect/>
          </a:stretch>
        </p:blipFill>
        <p:spPr>
          <a:xfrm>
            <a:off x="5038514" y="3519761"/>
            <a:ext cx="3924300" cy="2028825"/>
          </a:xfrm>
          <a:prstGeom prst="rect">
            <a:avLst/>
          </a:prstGeom>
        </p:spPr>
      </p:pic>
    </p:spTree>
    <p:extLst>
      <p:ext uri="{BB962C8B-B14F-4D97-AF65-F5344CB8AC3E}">
        <p14:creationId xmlns:p14="http://schemas.microsoft.com/office/powerpoint/2010/main" val="1196197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1283" y="309186"/>
            <a:ext cx="1841957" cy="369332"/>
          </a:xfrm>
          <a:prstGeom prst="rect">
            <a:avLst/>
          </a:prstGeom>
          <a:noFill/>
        </p:spPr>
        <p:txBody>
          <a:bodyPr wrap="square" rtlCol="0">
            <a:spAutoFit/>
          </a:bodyPr>
          <a:lstStyle/>
          <a:p>
            <a:r>
              <a:rPr lang="en-US" altLang="zh-CN" dirty="0" smtClean="0"/>
              <a:t>RNN-T</a:t>
            </a:r>
            <a:endParaRPr lang="zh-CN" altLang="en-US" dirty="0"/>
          </a:p>
        </p:txBody>
      </p:sp>
      <p:pic>
        <p:nvPicPr>
          <p:cNvPr id="3074" name="Picture 2" descr="https://oss-emcsprod-public.modb.pro/wechatSpider/modb_20211126_17eb644a-4e4e-11ec-aa2c-38f9d3cd240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319" y="2021579"/>
            <a:ext cx="5034431" cy="425453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499960" y="763096"/>
            <a:ext cx="10966221" cy="923330"/>
          </a:xfrm>
          <a:prstGeom prst="rect">
            <a:avLst/>
          </a:prstGeom>
          <a:noFill/>
        </p:spPr>
        <p:txBody>
          <a:bodyPr wrap="square" rtlCol="0">
            <a:spAutoFit/>
          </a:bodyPr>
          <a:lstStyle/>
          <a:p>
            <a:r>
              <a:rPr lang="en-US" altLang="zh-CN" dirty="0"/>
              <a:t>CTC</a:t>
            </a:r>
            <a:r>
              <a:rPr lang="zh-CN" altLang="en-US" dirty="0"/>
              <a:t>存在一个明显的缺点，即输出帧之间是条件独立的。如果想通过</a:t>
            </a:r>
            <a:r>
              <a:rPr lang="en-US" altLang="zh-CN" dirty="0"/>
              <a:t>CTC</a:t>
            </a:r>
            <a:r>
              <a:rPr lang="zh-CN" altLang="en-US" dirty="0"/>
              <a:t>模型获取优异的性能，还必须结合语言模型</a:t>
            </a:r>
            <a:r>
              <a:rPr lang="zh-CN" altLang="en-US" dirty="0" smtClean="0"/>
              <a:t>。</a:t>
            </a:r>
            <a:endParaRPr lang="en-US" altLang="zh-CN" dirty="0" smtClean="0"/>
          </a:p>
          <a:p>
            <a:r>
              <a:rPr lang="en-US" altLang="zh-CN" dirty="0" smtClean="0"/>
              <a:t>RNN-T</a:t>
            </a:r>
            <a:r>
              <a:rPr lang="zh-CN" altLang="en-US" dirty="0"/>
              <a:t>在</a:t>
            </a:r>
            <a:r>
              <a:rPr lang="en-US" altLang="zh-CN" dirty="0"/>
              <a:t>CTC</a:t>
            </a:r>
            <a:r>
              <a:rPr lang="zh-CN" altLang="en-US" dirty="0"/>
              <a:t>的基础上扩展出代表语言模型的子网络</a:t>
            </a:r>
            <a:r>
              <a:rPr lang="en-US" altLang="zh-CN" dirty="0"/>
              <a:t>Predict </a:t>
            </a:r>
            <a:r>
              <a:rPr lang="en-US" altLang="zh-CN" dirty="0" smtClean="0"/>
              <a:t>Network</a:t>
            </a:r>
            <a:r>
              <a:rPr lang="zh-CN" altLang="en-US" dirty="0" smtClean="0"/>
              <a:t>。</a:t>
            </a:r>
            <a:endParaRPr lang="zh-CN" altLang="en-US" dirty="0"/>
          </a:p>
        </p:txBody>
      </p:sp>
    </p:spTree>
    <p:extLst>
      <p:ext uri="{BB962C8B-B14F-4D97-AF65-F5344CB8AC3E}">
        <p14:creationId xmlns:p14="http://schemas.microsoft.com/office/powerpoint/2010/main" val="390475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semidata.info/new.eefocus.com/article/image/2019/08/22/5d5df8bd05744-thum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6918" y="3357549"/>
            <a:ext cx="1981200" cy="3133726"/>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46008" y="1003566"/>
            <a:ext cx="10836998" cy="1754326"/>
          </a:xfrm>
          <a:prstGeom prst="rect">
            <a:avLst/>
          </a:prstGeom>
          <a:noFill/>
        </p:spPr>
        <p:txBody>
          <a:bodyPr wrap="square" rtlCol="0">
            <a:spAutoFit/>
          </a:bodyPr>
          <a:lstStyle/>
          <a:p>
            <a:r>
              <a:rPr lang="en-US" altLang="zh-CN" dirty="0"/>
              <a:t>Sequence-to-Sequence</a:t>
            </a:r>
            <a:r>
              <a:rPr lang="zh-CN" altLang="en-US" dirty="0"/>
              <a:t>方法原来主要应用于机器翻译领域。</a:t>
            </a:r>
            <a:r>
              <a:rPr lang="en-US" altLang="zh-CN" dirty="0"/>
              <a:t>2017</a:t>
            </a:r>
            <a:r>
              <a:rPr lang="zh-CN" altLang="en-US" dirty="0"/>
              <a:t>年，</a:t>
            </a:r>
            <a:r>
              <a:rPr lang="en-US" altLang="zh-CN" dirty="0"/>
              <a:t>Google</a:t>
            </a:r>
            <a:r>
              <a:rPr lang="zh-CN" altLang="en-US" dirty="0"/>
              <a:t>将其应用于语音识别领域，取得了非常好的</a:t>
            </a:r>
            <a:r>
              <a:rPr lang="zh-CN" altLang="en-US" dirty="0" smtClean="0"/>
              <a:t>效果。</a:t>
            </a:r>
            <a:r>
              <a:rPr lang="zh-CN" altLang="en-US" dirty="0"/>
              <a:t>如下图所示，</a:t>
            </a:r>
            <a:r>
              <a:rPr lang="en-US" altLang="zh-CN" dirty="0"/>
              <a:t>Google</a:t>
            </a:r>
            <a:r>
              <a:rPr lang="zh-CN" altLang="en-US" dirty="0"/>
              <a:t>提出新系统的框架由三个部分组成：</a:t>
            </a:r>
            <a:r>
              <a:rPr lang="en-US" altLang="zh-CN" dirty="0"/>
              <a:t>Encoder</a:t>
            </a:r>
            <a:r>
              <a:rPr lang="zh-CN" altLang="en-US" dirty="0"/>
              <a:t>编码器组件，它和标准的声学模型相似，输入的是语音信号的时频特征；经过一系列神经网络，映射成高级特征</a:t>
            </a:r>
            <a:r>
              <a:rPr lang="en-US" altLang="zh-CN" dirty="0" err="1"/>
              <a:t>henc</a:t>
            </a:r>
            <a:r>
              <a:rPr lang="zh-CN" altLang="en-US" dirty="0"/>
              <a:t>，然后传递给</a:t>
            </a:r>
            <a:r>
              <a:rPr lang="en-US" altLang="zh-CN" dirty="0"/>
              <a:t>Attention</a:t>
            </a:r>
            <a:r>
              <a:rPr lang="zh-CN" altLang="en-US" dirty="0"/>
              <a:t>组件，其使用</a:t>
            </a:r>
            <a:r>
              <a:rPr lang="en-US" altLang="zh-CN" dirty="0" err="1"/>
              <a:t>henc</a:t>
            </a:r>
            <a:r>
              <a:rPr lang="zh-CN" altLang="en-US" dirty="0"/>
              <a:t>特征学习</a:t>
            </a:r>
            <a:r>
              <a:rPr lang="zh-CN" altLang="en-US" dirty="0" smtClean="0"/>
              <a:t>输入和</a:t>
            </a:r>
            <a:r>
              <a:rPr lang="zh-CN" altLang="en-US" dirty="0"/>
              <a:t>预测子单元之间的对齐方式，子单元可以是一个音素或一个字。最后，</a:t>
            </a:r>
            <a:r>
              <a:rPr lang="en-US" altLang="zh-CN" dirty="0"/>
              <a:t>attention</a:t>
            </a:r>
            <a:r>
              <a:rPr lang="zh-CN" altLang="en-US" dirty="0"/>
              <a:t>模块的输出传递给</a:t>
            </a:r>
            <a:r>
              <a:rPr lang="en-US" altLang="zh-CN" dirty="0"/>
              <a:t>Decoder</a:t>
            </a:r>
            <a:r>
              <a:rPr lang="zh-CN" altLang="en-US" dirty="0"/>
              <a:t>，生成一系列假设词的概率分布，类似于传统的语言模型。</a:t>
            </a:r>
          </a:p>
        </p:txBody>
      </p:sp>
      <p:sp>
        <p:nvSpPr>
          <p:cNvPr id="2" name="文本框 1"/>
          <p:cNvSpPr txBox="1"/>
          <p:nvPr/>
        </p:nvSpPr>
        <p:spPr>
          <a:xfrm>
            <a:off x="546008" y="309186"/>
            <a:ext cx="5525871" cy="369332"/>
          </a:xfrm>
          <a:prstGeom prst="rect">
            <a:avLst/>
          </a:prstGeom>
          <a:noFill/>
        </p:spPr>
        <p:txBody>
          <a:bodyPr wrap="square" rtlCol="0">
            <a:spAutoFit/>
          </a:bodyPr>
          <a:lstStyle/>
          <a:p>
            <a:r>
              <a:rPr lang="en-US" altLang="zh-CN" dirty="0" smtClean="0"/>
              <a:t>AED-</a:t>
            </a:r>
            <a:r>
              <a:rPr lang="en-US" altLang="zh-CN" dirty="0"/>
              <a:t> Attention-based Encoder-Decoder models</a:t>
            </a:r>
            <a:endParaRPr lang="zh-CN" altLang="en-US" dirty="0"/>
          </a:p>
        </p:txBody>
      </p:sp>
    </p:spTree>
    <p:extLst>
      <p:ext uri="{BB962C8B-B14F-4D97-AF65-F5344CB8AC3E}">
        <p14:creationId xmlns:p14="http://schemas.microsoft.com/office/powerpoint/2010/main" val="1982267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8126" y="328921"/>
            <a:ext cx="2749779" cy="369332"/>
          </a:xfrm>
          <a:prstGeom prst="rect">
            <a:avLst/>
          </a:prstGeom>
          <a:noFill/>
        </p:spPr>
        <p:txBody>
          <a:bodyPr wrap="square" rtlCol="0">
            <a:spAutoFit/>
          </a:bodyPr>
          <a:lstStyle/>
          <a:p>
            <a:r>
              <a:rPr lang="en-US" altLang="zh-CN" dirty="0" smtClean="0"/>
              <a:t>U2-</a:t>
            </a:r>
            <a:r>
              <a:rPr lang="en-US" altLang="zh-CN" dirty="0"/>
              <a:t> two-pass approach</a:t>
            </a:r>
            <a:endParaRPr lang="zh-CN" altLang="en-US" dirty="0"/>
          </a:p>
        </p:txBody>
      </p:sp>
      <p:sp>
        <p:nvSpPr>
          <p:cNvPr id="5" name="文本框 4"/>
          <p:cNvSpPr txBox="1"/>
          <p:nvPr/>
        </p:nvSpPr>
        <p:spPr>
          <a:xfrm>
            <a:off x="493381" y="848616"/>
            <a:ext cx="10874124" cy="1200329"/>
          </a:xfrm>
          <a:prstGeom prst="rect">
            <a:avLst/>
          </a:prstGeom>
          <a:noFill/>
        </p:spPr>
        <p:txBody>
          <a:bodyPr wrap="square" rtlCol="0">
            <a:spAutoFit/>
          </a:bodyPr>
          <a:lstStyle/>
          <a:p>
            <a:r>
              <a:rPr lang="en-US" altLang="zh-CN" dirty="0"/>
              <a:t>CTC</a:t>
            </a:r>
            <a:r>
              <a:rPr lang="zh-CN" altLang="en-US" dirty="0"/>
              <a:t>算法在预测每一帧目标时采用了条件独立性假设，在训练时无法利用到语言信息，使得</a:t>
            </a:r>
            <a:r>
              <a:rPr lang="en-US" altLang="zh-CN" dirty="0"/>
              <a:t>CTC</a:t>
            </a:r>
            <a:r>
              <a:rPr lang="zh-CN" altLang="en-US" dirty="0"/>
              <a:t>模型在不外接语言模型时效果比较差</a:t>
            </a:r>
            <a:r>
              <a:rPr lang="zh-CN" altLang="en-US" dirty="0" smtClean="0"/>
              <a:t>。</a:t>
            </a:r>
            <a:endParaRPr lang="en-US" altLang="zh-CN" dirty="0" smtClean="0"/>
          </a:p>
          <a:p>
            <a:r>
              <a:rPr lang="zh-CN" altLang="en-US" dirty="0" smtClean="0"/>
              <a:t>对于</a:t>
            </a:r>
            <a:r>
              <a:rPr lang="en-US" altLang="zh-CN" dirty="0" smtClean="0"/>
              <a:t>AED</a:t>
            </a:r>
            <a:r>
              <a:rPr lang="zh-CN" altLang="en-US" dirty="0" smtClean="0"/>
              <a:t>模型</a:t>
            </a:r>
            <a:r>
              <a:rPr lang="zh-CN" altLang="en-US" dirty="0"/>
              <a:t>，很容易受到噪声干扰，在复杂环境</a:t>
            </a:r>
            <a:r>
              <a:rPr lang="zh-CN" altLang="en-US" dirty="0" smtClean="0"/>
              <a:t>下</a:t>
            </a:r>
            <a:r>
              <a:rPr lang="en-US" altLang="zh-CN" dirty="0" smtClean="0"/>
              <a:t>AED</a:t>
            </a:r>
            <a:r>
              <a:rPr lang="zh-CN" altLang="en-US" dirty="0" smtClean="0"/>
              <a:t>模型</a:t>
            </a:r>
            <a:r>
              <a:rPr lang="zh-CN" altLang="en-US" dirty="0"/>
              <a:t>可能会循环输出无法预测到终止符号；</a:t>
            </a:r>
            <a:r>
              <a:rPr lang="zh-CN" altLang="en-US" dirty="0" smtClean="0"/>
              <a:t>同时</a:t>
            </a:r>
            <a:r>
              <a:rPr lang="en-US" altLang="zh-CN" dirty="0" smtClean="0"/>
              <a:t>AED</a:t>
            </a:r>
            <a:r>
              <a:rPr lang="zh-CN" altLang="en-US" dirty="0" smtClean="0"/>
              <a:t>模型</a:t>
            </a:r>
            <a:r>
              <a:rPr lang="zh-CN" altLang="en-US" dirty="0"/>
              <a:t>在处理长语音数据时，注意力机制很难追踪获得准确的分数。</a:t>
            </a:r>
          </a:p>
        </p:txBody>
      </p:sp>
      <p:sp>
        <p:nvSpPr>
          <p:cNvPr id="6" name="文本框 5"/>
          <p:cNvSpPr txBox="1"/>
          <p:nvPr/>
        </p:nvSpPr>
        <p:spPr>
          <a:xfrm>
            <a:off x="493381" y="2199308"/>
            <a:ext cx="10801761" cy="923330"/>
          </a:xfrm>
          <a:prstGeom prst="rect">
            <a:avLst/>
          </a:prstGeom>
          <a:noFill/>
        </p:spPr>
        <p:txBody>
          <a:bodyPr wrap="square" rtlCol="0">
            <a:spAutoFit/>
          </a:bodyPr>
          <a:lstStyle/>
          <a:p>
            <a:r>
              <a:rPr lang="zh-CN" altLang="en-US" dirty="0"/>
              <a:t>针对上述问题，出现了 </a:t>
            </a:r>
            <a:r>
              <a:rPr lang="en-US" altLang="zh-CN" dirty="0"/>
              <a:t>Hybrid CTC/Attention[4] </a:t>
            </a:r>
            <a:r>
              <a:rPr lang="zh-CN" altLang="en-US" dirty="0"/>
              <a:t>的端到端语音识别算法，有效的结合了两种端到端算法在训练和解码方面的优势。</a:t>
            </a:r>
            <a:r>
              <a:rPr lang="en-US" altLang="zh-CN" dirty="0"/>
              <a:t>CTC</a:t>
            </a:r>
            <a:r>
              <a:rPr lang="zh-CN" altLang="en-US" dirty="0"/>
              <a:t>算法的单调性可以避免</a:t>
            </a:r>
            <a:r>
              <a:rPr lang="en-US" altLang="zh-CN" dirty="0"/>
              <a:t>AED</a:t>
            </a:r>
            <a:r>
              <a:rPr lang="zh-CN" altLang="en-US" dirty="0"/>
              <a:t>模型的注意力发散，</a:t>
            </a:r>
            <a:r>
              <a:rPr lang="en-US" altLang="zh-CN" dirty="0"/>
              <a:t>AED</a:t>
            </a:r>
            <a:r>
              <a:rPr lang="zh-CN" altLang="en-US" dirty="0"/>
              <a:t>模型则可以有效的利用训练中的语言信息。在训练过程中，使用多目标学习框架实现模型的快速收敛，并且增加模型的鲁棒性。</a:t>
            </a:r>
          </a:p>
        </p:txBody>
      </p:sp>
      <p:pic>
        <p:nvPicPr>
          <p:cNvPr id="7" name="图片 6"/>
          <p:cNvPicPr>
            <a:picLocks noChangeAspect="1"/>
          </p:cNvPicPr>
          <p:nvPr/>
        </p:nvPicPr>
        <p:blipFill>
          <a:blip r:embed="rId2"/>
          <a:stretch>
            <a:fillRect/>
          </a:stretch>
        </p:blipFill>
        <p:spPr>
          <a:xfrm>
            <a:off x="3017540" y="3495161"/>
            <a:ext cx="5591175" cy="3038475"/>
          </a:xfrm>
          <a:prstGeom prst="rect">
            <a:avLst/>
          </a:prstGeom>
        </p:spPr>
      </p:pic>
    </p:spTree>
    <p:extLst>
      <p:ext uri="{BB962C8B-B14F-4D97-AF65-F5344CB8AC3E}">
        <p14:creationId xmlns:p14="http://schemas.microsoft.com/office/powerpoint/2010/main" val="3545939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3117" y="276294"/>
            <a:ext cx="2420857" cy="369332"/>
          </a:xfrm>
          <a:prstGeom prst="rect">
            <a:avLst/>
          </a:prstGeom>
          <a:noFill/>
        </p:spPr>
        <p:txBody>
          <a:bodyPr wrap="square" rtlCol="0">
            <a:spAutoFit/>
          </a:bodyPr>
          <a:lstStyle/>
          <a:p>
            <a:r>
              <a:rPr lang="zh-CN" altLang="en-US" dirty="0" smtClean="0"/>
              <a:t>流式解码</a:t>
            </a:r>
            <a:endParaRPr lang="zh-CN" altLang="en-US" dirty="0"/>
          </a:p>
        </p:txBody>
      </p:sp>
      <p:sp>
        <p:nvSpPr>
          <p:cNvPr id="5" name="文本框 4"/>
          <p:cNvSpPr txBox="1"/>
          <p:nvPr/>
        </p:nvSpPr>
        <p:spPr>
          <a:xfrm>
            <a:off x="644685" y="769675"/>
            <a:ext cx="10920173" cy="1200329"/>
          </a:xfrm>
          <a:prstGeom prst="rect">
            <a:avLst/>
          </a:prstGeom>
          <a:noFill/>
        </p:spPr>
        <p:txBody>
          <a:bodyPr wrap="square" rtlCol="0">
            <a:spAutoFit/>
          </a:bodyPr>
          <a:lstStyle/>
          <a:p>
            <a:r>
              <a:rPr lang="zh-CN" altLang="en-US" dirty="0"/>
              <a:t>流式和非流式模型的主要区别在于是否能够获得全部</a:t>
            </a:r>
            <a:r>
              <a:rPr lang="zh-CN" altLang="en-US" dirty="0" smtClean="0"/>
              <a:t>信息。</a:t>
            </a:r>
            <a:endParaRPr lang="en-US" altLang="zh-CN" dirty="0" smtClean="0"/>
          </a:p>
          <a:p>
            <a:r>
              <a:rPr lang="zh-CN" altLang="en-US" dirty="0" smtClean="0"/>
              <a:t>在</a:t>
            </a:r>
            <a:r>
              <a:rPr lang="zh-CN" altLang="en-US" dirty="0"/>
              <a:t>实现流式模型时</a:t>
            </a:r>
            <a:r>
              <a:rPr lang="zh-CN" altLang="en-US" dirty="0" smtClean="0"/>
              <a:t>，将</a:t>
            </a:r>
            <a:r>
              <a:rPr lang="zh-CN" altLang="en-US" dirty="0"/>
              <a:t>输入序列划分为固定大小的</a:t>
            </a:r>
            <a:r>
              <a:rPr lang="en-US" altLang="zh-CN" dirty="0"/>
              <a:t>chunk</a:t>
            </a:r>
            <a:r>
              <a:rPr lang="zh-CN" altLang="en-US" dirty="0"/>
              <a:t>，每个</a:t>
            </a:r>
            <a:r>
              <a:rPr lang="en-US" altLang="zh-CN" dirty="0"/>
              <a:t>chunk</a:t>
            </a:r>
            <a:r>
              <a:rPr lang="zh-CN" altLang="en-US" dirty="0"/>
              <a:t>不依赖右侧的帧</a:t>
            </a:r>
            <a:r>
              <a:rPr lang="zh-CN" altLang="en-US" dirty="0" smtClean="0"/>
              <a:t>。在</a:t>
            </a:r>
            <a:r>
              <a:rPr lang="zh-CN" altLang="en-US" dirty="0"/>
              <a:t>训练时掩蔽掉未来信息，这样训练和解码的情况就完全一致。在解码时，我们逐</a:t>
            </a:r>
            <a:r>
              <a:rPr lang="en-US" altLang="zh-CN" dirty="0"/>
              <a:t>chunk</a:t>
            </a:r>
            <a:r>
              <a:rPr lang="zh-CN" altLang="en-US" dirty="0"/>
              <a:t>进行简单的</a:t>
            </a:r>
            <a:r>
              <a:rPr lang="en-US" altLang="zh-CN" dirty="0" err="1"/>
              <a:t>Encoder+CTC</a:t>
            </a:r>
            <a:r>
              <a:rPr lang="en-US" altLang="zh-CN" dirty="0"/>
              <a:t> greedy search</a:t>
            </a:r>
            <a:r>
              <a:rPr lang="zh-CN" altLang="en-US" dirty="0"/>
              <a:t>计算，这样可以快速得到用于展示的流式输出。</a:t>
            </a:r>
          </a:p>
        </p:txBody>
      </p:sp>
    </p:spTree>
    <p:extLst>
      <p:ext uri="{BB962C8B-B14F-4D97-AF65-F5344CB8AC3E}">
        <p14:creationId xmlns:p14="http://schemas.microsoft.com/office/powerpoint/2010/main" val="1000864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0275" y="0"/>
            <a:ext cx="7791450" cy="6858000"/>
          </a:xfrm>
          <a:prstGeom prst="rect">
            <a:avLst/>
          </a:prstGeom>
        </p:spPr>
      </p:pic>
    </p:spTree>
    <p:extLst>
      <p:ext uri="{BB962C8B-B14F-4D97-AF65-F5344CB8AC3E}">
        <p14:creationId xmlns:p14="http://schemas.microsoft.com/office/powerpoint/2010/main" val="1687972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a:t>
            </a:r>
            <a:endParaRPr lang="zh-CN" altLang="en-US" dirty="0"/>
          </a:p>
        </p:txBody>
      </p:sp>
      <p:sp>
        <p:nvSpPr>
          <p:cNvPr id="3" name="内容占位符 2"/>
          <p:cNvSpPr>
            <a:spLocks noGrp="1"/>
          </p:cNvSpPr>
          <p:nvPr>
            <p:ph idx="1"/>
          </p:nvPr>
        </p:nvSpPr>
        <p:spPr/>
        <p:txBody>
          <a:bodyPr/>
          <a:lstStyle/>
          <a:p>
            <a:r>
              <a:rPr lang="en-US" altLang="zh-CN" dirty="0">
                <a:hlinkClick r:id="rId2"/>
              </a:rPr>
              <a:t>http://</a:t>
            </a:r>
            <a:r>
              <a:rPr lang="en-US" altLang="zh-CN" dirty="0" smtClean="0">
                <a:hlinkClick r:id="rId2"/>
              </a:rPr>
              <a:t>ai.qianjia.com/html/2019-08/22_347750.html</a:t>
            </a:r>
            <a:endParaRPr lang="en-US" altLang="zh-CN" dirty="0" smtClean="0"/>
          </a:p>
          <a:p>
            <a:r>
              <a:rPr lang="en-US" altLang="zh-CN" dirty="0">
                <a:hlinkClick r:id="rId3"/>
              </a:rPr>
              <a:t>https://</a:t>
            </a:r>
            <a:r>
              <a:rPr lang="en-US" altLang="zh-CN" dirty="0" smtClean="0">
                <a:hlinkClick r:id="rId3"/>
              </a:rPr>
              <a:t>www.modb.pro/db/179668</a:t>
            </a:r>
            <a:endParaRPr lang="en-US" altLang="zh-CN" dirty="0" smtClean="0"/>
          </a:p>
          <a:p>
            <a:endParaRPr lang="zh-CN" altLang="en-US" dirty="0"/>
          </a:p>
        </p:txBody>
      </p:sp>
    </p:spTree>
    <p:extLst>
      <p:ext uri="{BB962C8B-B14F-4D97-AF65-F5344CB8AC3E}">
        <p14:creationId xmlns:p14="http://schemas.microsoft.com/office/powerpoint/2010/main" val="3040523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46155" y="2457956"/>
            <a:ext cx="5992671" cy="1569660"/>
          </a:xfrm>
          <a:prstGeom prst="rect">
            <a:avLst/>
          </a:prstGeom>
          <a:noFill/>
        </p:spPr>
        <p:txBody>
          <a:bodyPr wrap="square" rtlCol="0">
            <a:spAutoFit/>
          </a:bodyPr>
          <a:lstStyle/>
          <a:p>
            <a:pPr marL="342900" indent="-342900">
              <a:buAutoNum type="arabicPeriod"/>
            </a:pPr>
            <a:r>
              <a:rPr lang="zh-CN" altLang="en-US" sz="3200" dirty="0" smtClean="0"/>
              <a:t> 基于模板匹配。</a:t>
            </a:r>
            <a:endParaRPr lang="en-US" altLang="zh-CN" sz="3200" dirty="0" smtClean="0"/>
          </a:p>
          <a:p>
            <a:pPr marL="342900" indent="-342900">
              <a:buAutoNum type="arabicPeriod"/>
            </a:pPr>
            <a:r>
              <a:rPr lang="zh-CN" altLang="en-US" sz="3200" dirty="0" smtClean="0"/>
              <a:t> 概率模型。</a:t>
            </a:r>
            <a:endParaRPr lang="en-US" altLang="zh-CN" sz="3200" dirty="0" smtClean="0"/>
          </a:p>
          <a:p>
            <a:pPr marL="342900" indent="-342900">
              <a:buAutoNum type="arabicPeriod"/>
            </a:pPr>
            <a:r>
              <a:rPr lang="zh-CN" altLang="en-US" sz="3200" dirty="0" smtClean="0"/>
              <a:t> 端到端模型</a:t>
            </a:r>
            <a:endParaRPr lang="en-US" altLang="zh-CN" sz="3200" dirty="0" smtClean="0"/>
          </a:p>
        </p:txBody>
      </p:sp>
      <p:sp>
        <p:nvSpPr>
          <p:cNvPr id="3" name="文本框 2"/>
          <p:cNvSpPr txBox="1"/>
          <p:nvPr/>
        </p:nvSpPr>
        <p:spPr>
          <a:xfrm>
            <a:off x="951722" y="715347"/>
            <a:ext cx="9641633" cy="1077218"/>
          </a:xfrm>
          <a:prstGeom prst="rect">
            <a:avLst/>
          </a:prstGeom>
          <a:noFill/>
        </p:spPr>
        <p:txBody>
          <a:bodyPr wrap="square" rtlCol="0">
            <a:spAutoFit/>
          </a:bodyPr>
          <a:lstStyle/>
          <a:p>
            <a:r>
              <a:rPr lang="zh-CN" altLang="en-US" sz="3200" dirty="0" smtClean="0"/>
              <a:t>自动语音识别（</a:t>
            </a:r>
            <a:r>
              <a:rPr lang="en-US" altLang="zh-CN" sz="3200" dirty="0" smtClean="0"/>
              <a:t>Automatic </a:t>
            </a:r>
            <a:r>
              <a:rPr lang="en-US" altLang="zh-CN" sz="3200" dirty="0"/>
              <a:t>Speech </a:t>
            </a:r>
            <a:r>
              <a:rPr lang="en-US" altLang="zh-CN" sz="3200" dirty="0" smtClean="0"/>
              <a:t>Recognition-ASR</a:t>
            </a:r>
            <a:r>
              <a:rPr lang="zh-CN" altLang="en-US" sz="3200" dirty="0" smtClean="0"/>
              <a:t>）发展可以分为以下三个阶段：</a:t>
            </a:r>
            <a:endParaRPr lang="zh-CN" altLang="en-US" sz="3200" dirty="0"/>
          </a:p>
        </p:txBody>
      </p:sp>
    </p:spTree>
    <p:extLst>
      <p:ext uri="{BB962C8B-B14F-4D97-AF65-F5344CB8AC3E}">
        <p14:creationId xmlns:p14="http://schemas.microsoft.com/office/powerpoint/2010/main" val="2119280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3771" y="472751"/>
            <a:ext cx="2481943" cy="369332"/>
          </a:xfrm>
          <a:prstGeom prst="rect">
            <a:avLst/>
          </a:prstGeom>
          <a:noFill/>
        </p:spPr>
        <p:txBody>
          <a:bodyPr wrap="square" rtlCol="0">
            <a:spAutoFit/>
          </a:bodyPr>
          <a:lstStyle/>
          <a:p>
            <a:r>
              <a:rPr lang="zh-CN" altLang="en-US" b="1" dirty="0" smtClean="0"/>
              <a:t>模板匹配</a:t>
            </a:r>
            <a:endParaRPr lang="zh-CN" altLang="en-US" b="1" dirty="0"/>
          </a:p>
        </p:txBody>
      </p:sp>
      <p:sp>
        <p:nvSpPr>
          <p:cNvPr id="5" name="文本框 4"/>
          <p:cNvSpPr txBox="1"/>
          <p:nvPr/>
        </p:nvSpPr>
        <p:spPr>
          <a:xfrm>
            <a:off x="783771" y="842083"/>
            <a:ext cx="11053666" cy="923330"/>
          </a:xfrm>
          <a:prstGeom prst="rect">
            <a:avLst/>
          </a:prstGeom>
          <a:noFill/>
        </p:spPr>
        <p:txBody>
          <a:bodyPr wrap="square" rtlCol="0">
            <a:spAutoFit/>
          </a:bodyPr>
          <a:lstStyle/>
          <a:p>
            <a:r>
              <a:rPr lang="zh-CN" altLang="en-US" dirty="0"/>
              <a:t>基于模板匹配的语音识别方法。将训练语料中的音频提取声学特征保存起来作为模板，当有新的音频输入，用同样的方式提取声学特征，并和模板做匹配，输出匹配度最高的模板对应的文字。例如：单个数字的识别。</a:t>
            </a:r>
            <a:endParaRPr lang="en-US" altLang="zh-CN" dirty="0"/>
          </a:p>
          <a:p>
            <a:endParaRPr lang="zh-CN" altLang="en-US" dirty="0"/>
          </a:p>
        </p:txBody>
      </p:sp>
      <p:pic>
        <p:nvPicPr>
          <p:cNvPr id="7" name="图片 6"/>
          <p:cNvPicPr>
            <a:picLocks noChangeAspect="1"/>
          </p:cNvPicPr>
          <p:nvPr/>
        </p:nvPicPr>
        <p:blipFill>
          <a:blip r:embed="rId2"/>
          <a:stretch>
            <a:fillRect/>
          </a:stretch>
        </p:blipFill>
        <p:spPr>
          <a:xfrm>
            <a:off x="901959" y="1546334"/>
            <a:ext cx="7033964" cy="4854466"/>
          </a:xfrm>
          <a:prstGeom prst="rect">
            <a:avLst/>
          </a:prstGeom>
        </p:spPr>
      </p:pic>
      <p:sp>
        <p:nvSpPr>
          <p:cNvPr id="8" name="文本框 7"/>
          <p:cNvSpPr txBox="1"/>
          <p:nvPr/>
        </p:nvSpPr>
        <p:spPr>
          <a:xfrm>
            <a:off x="8434874" y="2680995"/>
            <a:ext cx="3340359" cy="1200329"/>
          </a:xfrm>
          <a:prstGeom prst="rect">
            <a:avLst/>
          </a:prstGeom>
          <a:noFill/>
        </p:spPr>
        <p:txBody>
          <a:bodyPr wrap="square" rtlCol="0">
            <a:spAutoFit/>
          </a:bodyPr>
          <a:lstStyle/>
          <a:p>
            <a:r>
              <a:rPr lang="zh-CN" altLang="en-US" dirty="0" smtClean="0"/>
              <a:t>问题：</a:t>
            </a:r>
            <a:endParaRPr lang="en-US" altLang="zh-CN" dirty="0" smtClean="0"/>
          </a:p>
          <a:p>
            <a:pPr marL="342900" indent="-342900">
              <a:buAutoNum type="arabicPeriod"/>
            </a:pPr>
            <a:r>
              <a:rPr lang="zh-CN" altLang="en-US" dirty="0" smtClean="0"/>
              <a:t>只能用于安静环境下的特定场景识别</a:t>
            </a:r>
            <a:endParaRPr lang="en-US" altLang="zh-CN" dirty="0" smtClean="0"/>
          </a:p>
          <a:p>
            <a:pPr marL="342900" indent="-342900">
              <a:buAutoNum type="arabicPeriod"/>
            </a:pPr>
            <a:r>
              <a:rPr lang="zh-CN" altLang="en-US" dirty="0" smtClean="0"/>
              <a:t>效果一般</a:t>
            </a:r>
            <a:endParaRPr lang="zh-CN" altLang="en-US" dirty="0"/>
          </a:p>
        </p:txBody>
      </p:sp>
    </p:spTree>
    <p:extLst>
      <p:ext uri="{BB962C8B-B14F-4D97-AF65-F5344CB8AC3E}">
        <p14:creationId xmlns:p14="http://schemas.microsoft.com/office/powerpoint/2010/main" val="3791806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3715140" y="1669402"/>
            <a:ext cx="3410342" cy="594827"/>
          </a:xfrm>
          <a:prstGeom prst="rect">
            <a:avLst/>
          </a:prstGeom>
        </p:spPr>
      </p:pic>
      <mc:AlternateContent xmlns:mc="http://schemas.openxmlformats.org/markup-compatibility/2006" xmlns:a14="http://schemas.microsoft.com/office/drawing/2010/main">
        <mc:Choice Requires="a14">
          <p:sp>
            <p:nvSpPr>
              <p:cNvPr id="9" name="文本框 8"/>
              <p:cNvSpPr txBox="1"/>
              <p:nvPr/>
            </p:nvSpPr>
            <p:spPr>
              <a:xfrm>
                <a:off x="939282" y="808653"/>
                <a:ext cx="8329126" cy="669992"/>
              </a:xfrm>
              <a:prstGeom prst="rect">
                <a:avLst/>
              </a:prstGeom>
              <a:noFill/>
            </p:spPr>
            <p:txBody>
              <a:bodyPr wrap="square" rtlCol="0">
                <a:spAutoFit/>
              </a:bodyPr>
              <a:lstStyle/>
              <a:p>
                <a:r>
                  <a:rPr lang="zh-CN" altLang="en-US" dirty="0" smtClean="0"/>
                  <a:t>假设</a:t>
                </a:r>
                <a:r>
                  <a:rPr lang="en-US" altLang="zh-CN" dirty="0" smtClean="0"/>
                  <a:t>X</a:t>
                </a:r>
                <a:r>
                  <a:rPr lang="zh-CN" altLang="en-US" dirty="0" smtClean="0"/>
                  <a:t>是音频信号，</a:t>
                </a:r>
                <a:r>
                  <a:rPr lang="en-US" altLang="zh-CN" dirty="0" smtClean="0"/>
                  <a:t>W</a:t>
                </a:r>
                <a:r>
                  <a:rPr lang="zh-CN" altLang="en-US" dirty="0" smtClean="0"/>
                  <a:t>是文本序列，在概率模型下，语音识别的任务为在给定音频信号</a:t>
                </a:r>
                <a:r>
                  <a:rPr lang="en-US" altLang="zh-CN" dirty="0" smtClean="0"/>
                  <a:t>X</a:t>
                </a:r>
                <a:r>
                  <a:rPr lang="zh-CN" altLang="en-US" dirty="0" smtClean="0"/>
                  <a:t>的前提条件下，找出最后可能的文本序列</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𝑊</m:t>
                        </m:r>
                      </m:e>
                      <m:sup>
                        <m:r>
                          <a:rPr lang="en-US" altLang="zh-CN" b="0" i="1" smtClean="0">
                            <a:latin typeface="Cambria Math" panose="02040503050406030204" pitchFamily="18" charset="0"/>
                          </a:rPr>
                          <m:t>∗</m:t>
                        </m:r>
                      </m:sup>
                    </m:sSup>
                  </m:oMath>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939282" y="808653"/>
                <a:ext cx="8329126" cy="669992"/>
              </a:xfrm>
              <a:prstGeom prst="rect">
                <a:avLst/>
              </a:prstGeom>
              <a:blipFill>
                <a:blip r:embed="rId3"/>
                <a:stretch>
                  <a:fillRect l="-586" t="-5455" r="-512" b="-10000"/>
                </a:stretch>
              </a:blipFill>
            </p:spPr>
            <p:txBody>
              <a:bodyPr/>
              <a:lstStyle/>
              <a:p>
                <a:r>
                  <a:rPr lang="zh-CN" altLang="en-US">
                    <a:noFill/>
                  </a:rPr>
                  <a:t> </a:t>
                </a:r>
              </a:p>
            </p:txBody>
          </p:sp>
        </mc:Fallback>
      </mc:AlternateContent>
      <p:sp>
        <p:nvSpPr>
          <p:cNvPr id="10" name="文本框 9"/>
          <p:cNvSpPr txBox="1"/>
          <p:nvPr/>
        </p:nvSpPr>
        <p:spPr>
          <a:xfrm>
            <a:off x="982830" y="2556588"/>
            <a:ext cx="4167673" cy="369332"/>
          </a:xfrm>
          <a:prstGeom prst="rect">
            <a:avLst/>
          </a:prstGeom>
          <a:noFill/>
        </p:spPr>
        <p:txBody>
          <a:bodyPr wrap="square" rtlCol="0">
            <a:spAutoFit/>
          </a:bodyPr>
          <a:lstStyle/>
          <a:p>
            <a:r>
              <a:rPr lang="zh-CN" altLang="en-US" dirty="0" smtClean="0"/>
              <a:t>利用贝叶斯定理对上述公式进行变换：</a:t>
            </a:r>
            <a:endParaRPr lang="zh-CN" altLang="en-US" dirty="0"/>
          </a:p>
        </p:txBody>
      </p:sp>
      <p:pic>
        <p:nvPicPr>
          <p:cNvPr id="11" name="图片 10"/>
          <p:cNvPicPr>
            <a:picLocks noChangeAspect="1"/>
          </p:cNvPicPr>
          <p:nvPr/>
        </p:nvPicPr>
        <p:blipFill>
          <a:blip r:embed="rId4"/>
          <a:stretch>
            <a:fillRect/>
          </a:stretch>
        </p:blipFill>
        <p:spPr>
          <a:xfrm>
            <a:off x="2643674" y="3218279"/>
            <a:ext cx="6053526" cy="2953867"/>
          </a:xfrm>
          <a:prstGeom prst="rect">
            <a:avLst/>
          </a:prstGeom>
        </p:spPr>
      </p:pic>
      <p:sp>
        <p:nvSpPr>
          <p:cNvPr id="12" name="文本框 11"/>
          <p:cNvSpPr txBox="1"/>
          <p:nvPr/>
        </p:nvSpPr>
        <p:spPr>
          <a:xfrm>
            <a:off x="9007151" y="4043265"/>
            <a:ext cx="2830285" cy="1200329"/>
          </a:xfrm>
          <a:prstGeom prst="rect">
            <a:avLst/>
          </a:prstGeom>
          <a:noFill/>
        </p:spPr>
        <p:txBody>
          <a:bodyPr wrap="square" rtlCol="0">
            <a:spAutoFit/>
          </a:bodyPr>
          <a:lstStyle/>
          <a:p>
            <a:r>
              <a:rPr lang="zh-CN" altLang="en-US" b="1" dirty="0" smtClean="0"/>
              <a:t>声学模型</a:t>
            </a:r>
            <a:r>
              <a:rPr lang="zh-CN" altLang="en-US" dirty="0" smtClean="0"/>
              <a:t>：给定文本序列，得到特定音频信号的概率</a:t>
            </a:r>
            <a:endParaRPr lang="en-US" altLang="zh-CN" dirty="0" smtClean="0"/>
          </a:p>
          <a:p>
            <a:r>
              <a:rPr lang="zh-CN" altLang="en-US" b="1" dirty="0" smtClean="0"/>
              <a:t>语言模型</a:t>
            </a:r>
            <a:r>
              <a:rPr lang="zh-CN" altLang="en-US" dirty="0" smtClean="0"/>
              <a:t>：给定文本序列</a:t>
            </a:r>
            <a:r>
              <a:rPr lang="zh-CN" altLang="en-US" dirty="0"/>
              <a:t>出现</a:t>
            </a:r>
            <a:r>
              <a:rPr lang="zh-CN" altLang="en-US" dirty="0" smtClean="0"/>
              <a:t>的概率</a:t>
            </a:r>
            <a:endParaRPr lang="zh-CN" altLang="en-US" dirty="0"/>
          </a:p>
        </p:txBody>
      </p:sp>
      <p:sp>
        <p:nvSpPr>
          <p:cNvPr id="2" name="文本框 1"/>
          <p:cNvSpPr txBox="1"/>
          <p:nvPr/>
        </p:nvSpPr>
        <p:spPr>
          <a:xfrm>
            <a:off x="603380" y="248816"/>
            <a:ext cx="2425959" cy="369332"/>
          </a:xfrm>
          <a:prstGeom prst="rect">
            <a:avLst/>
          </a:prstGeom>
          <a:noFill/>
        </p:spPr>
        <p:txBody>
          <a:bodyPr wrap="square" rtlCol="0">
            <a:spAutoFit/>
          </a:bodyPr>
          <a:lstStyle/>
          <a:p>
            <a:r>
              <a:rPr lang="zh-CN" altLang="en-US" b="1" dirty="0" smtClean="0"/>
              <a:t>概率模型</a:t>
            </a:r>
            <a:endParaRPr lang="zh-CN" altLang="en-US" b="1" dirty="0"/>
          </a:p>
        </p:txBody>
      </p:sp>
    </p:spTree>
    <p:extLst>
      <p:ext uri="{BB962C8B-B14F-4D97-AF65-F5344CB8AC3E}">
        <p14:creationId xmlns:p14="http://schemas.microsoft.com/office/powerpoint/2010/main" val="2246957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2196" y="323461"/>
            <a:ext cx="4236098" cy="369332"/>
          </a:xfrm>
          <a:prstGeom prst="rect">
            <a:avLst/>
          </a:prstGeom>
          <a:noFill/>
        </p:spPr>
        <p:txBody>
          <a:bodyPr wrap="square" rtlCol="0">
            <a:spAutoFit/>
          </a:bodyPr>
          <a:lstStyle/>
          <a:p>
            <a:r>
              <a:rPr lang="zh-CN" altLang="en-US" dirty="0" smtClean="0"/>
              <a:t>声学模型</a:t>
            </a:r>
            <a:endParaRPr lang="en-US" altLang="zh-CN" dirty="0" smtClean="0"/>
          </a:p>
        </p:txBody>
      </p:sp>
      <p:sp>
        <p:nvSpPr>
          <p:cNvPr id="5" name="文本框 4"/>
          <p:cNvSpPr txBox="1"/>
          <p:nvPr/>
        </p:nvSpPr>
        <p:spPr>
          <a:xfrm>
            <a:off x="895739" y="821094"/>
            <a:ext cx="9573208" cy="923330"/>
          </a:xfrm>
          <a:prstGeom prst="rect">
            <a:avLst/>
          </a:prstGeom>
          <a:noFill/>
        </p:spPr>
        <p:txBody>
          <a:bodyPr wrap="square" rtlCol="0">
            <a:spAutoFit/>
          </a:bodyPr>
          <a:lstStyle/>
          <a:p>
            <a:r>
              <a:rPr lang="zh-CN" altLang="en-US" dirty="0" smtClean="0"/>
              <a:t>对于声学特性来说，单词是一个比较大的建模单元，因此声学模型</a:t>
            </a:r>
            <a:r>
              <a:rPr lang="en-US" altLang="zh-CN" dirty="0" smtClean="0"/>
              <a:t>P(X|W)</a:t>
            </a:r>
            <a:r>
              <a:rPr lang="zh-CN" altLang="en-US" dirty="0" smtClean="0"/>
              <a:t>中的文本序列</a:t>
            </a:r>
            <a:r>
              <a:rPr lang="en-US" altLang="zh-CN" dirty="0" smtClean="0"/>
              <a:t>W</a:t>
            </a:r>
            <a:r>
              <a:rPr lang="zh-CN" altLang="en-US" dirty="0" smtClean="0"/>
              <a:t>会被进一步拆分为一个音素序列。假设</a:t>
            </a:r>
            <a:r>
              <a:rPr lang="en-US" altLang="zh-CN" dirty="0" smtClean="0"/>
              <a:t>Q</a:t>
            </a:r>
            <a:r>
              <a:rPr lang="zh-CN" altLang="en-US" dirty="0" smtClean="0"/>
              <a:t>是文本序列</a:t>
            </a:r>
            <a:r>
              <a:rPr lang="en-US" altLang="zh-CN" dirty="0" smtClean="0"/>
              <a:t>W</a:t>
            </a:r>
            <a:r>
              <a:rPr lang="zh-CN" altLang="en-US" dirty="0" smtClean="0"/>
              <a:t>对应的音素序列，那么声学模型可以进一步转写为：</a:t>
            </a:r>
            <a:endParaRPr lang="zh-CN" altLang="en-US" dirty="0"/>
          </a:p>
        </p:txBody>
      </p:sp>
      <mc:AlternateContent xmlns:mc="http://schemas.openxmlformats.org/markup-compatibility/2006" xmlns:a14="http://schemas.microsoft.com/office/drawing/2010/main">
        <mc:Choice Requires="a14">
          <p:sp>
            <p:nvSpPr>
              <p:cNvPr id="6" name="文本框 5"/>
              <p:cNvSpPr txBox="1"/>
              <p:nvPr/>
            </p:nvSpPr>
            <p:spPr>
              <a:xfrm>
                <a:off x="3155630" y="1744424"/>
                <a:ext cx="3024418" cy="7007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P</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m:t>
                      </m:r>
                      <m:nary>
                        <m:naryPr>
                          <m:chr m:val="∑"/>
                          <m:supHide m:val="on"/>
                          <m:ctrlPr>
                            <a:rPr lang="pt-BR"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𝑄</m:t>
                          </m:r>
                        </m:sub>
                        <m:sup/>
                        <m:e>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e>
                              <m:r>
                                <a:rPr lang="en-US" altLang="zh-CN" b="0" i="1" smtClean="0">
                                  <a:latin typeface="Cambria Math" panose="02040503050406030204" pitchFamily="18" charset="0"/>
                                </a:rPr>
                                <m:t>𝑄</m:t>
                              </m:r>
                            </m:e>
                          </m:d>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m:t>
                          </m:r>
                        </m:e>
                      </m:nary>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3155630" y="1744424"/>
                <a:ext cx="3024418" cy="70076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895739" y="2550940"/>
                <a:ext cx="9405257" cy="392993"/>
              </a:xfrm>
              <a:prstGeom prst="rect">
                <a:avLst/>
              </a:prstGeom>
              <a:noFill/>
            </p:spPr>
            <p:txBody>
              <a:bodyPr wrap="square" rtlCol="0">
                <a:spAutoFit/>
              </a:bodyPr>
              <a:lstStyle/>
              <a:p>
                <a:r>
                  <a:rPr lang="zh-CN" altLang="en-US" dirty="0" smtClean="0"/>
                  <a:t>假设文本序列长度为</a:t>
                </a:r>
                <a:r>
                  <a:rPr lang="en-US" altLang="zh-CN" dirty="0" smtClean="0"/>
                  <a:t>L</a:t>
                </a:r>
                <a:r>
                  <a:rPr lang="zh-CN" altLang="en-US" dirty="0" smtClean="0"/>
                  <a:t>，表示为</a:t>
                </a:r>
                <a:r>
                  <a:rPr lang="en-US" altLang="zh-CN" dirty="0" smtClean="0"/>
                  <a:t>W=</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𝐿</m:t>
                        </m:r>
                      </m:sub>
                    </m:sSub>
                    <m:r>
                      <a:rPr lang="zh-CN" altLang="en-US" i="1" smtClean="0">
                        <a:latin typeface="Cambria Math" panose="02040503050406030204" pitchFamily="18" charset="0"/>
                      </a:rPr>
                      <m:t>，</m:t>
                    </m:r>
                    <m:r>
                      <a:rPr lang="zh-CN" altLang="en-US" i="1">
                        <a:latin typeface="Cambria Math" panose="02040503050406030204" pitchFamily="18" charset="0"/>
                      </a:rPr>
                      <m:t>每个</m:t>
                    </m:r>
                  </m:oMath>
                </a14:m>
                <a:r>
                  <a:rPr lang="zh-CN" altLang="en-US" dirty="0" smtClean="0"/>
                  <a:t>单词对应的可能发音是</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zh-CN" altLang="en-US" i="1">
                        <a:latin typeface="Cambria Math" panose="02040503050406030204" pitchFamily="18" charset="0"/>
                      </a:rPr>
                      <m:t>那么</m:t>
                    </m:r>
                  </m:oMath>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895739" y="2550940"/>
                <a:ext cx="9405257" cy="392993"/>
              </a:xfrm>
              <a:prstGeom prst="rect">
                <a:avLst/>
              </a:prstGeom>
              <a:blipFill>
                <a:blip r:embed="rId3"/>
                <a:stretch>
                  <a:fillRect l="-583" t="-4615"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094399" y="2945613"/>
                <a:ext cx="2843535"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P</m:t>
                      </m:r>
                      <m:r>
                        <a:rPr lang="en-US" altLang="zh-CN" i="1" smtClean="0">
                          <a:latin typeface="Cambria Math" panose="02040503050406030204" pitchFamily="18" charset="0"/>
                        </a:rPr>
                        <m:t>(</m:t>
                      </m:r>
                      <m:r>
                        <m:rPr>
                          <m:sty m:val="p"/>
                        </m:rPr>
                        <a:rPr lang="en-US" altLang="zh-CN" i="1" smtClean="0">
                          <a:latin typeface="Cambria Math" panose="02040503050406030204" pitchFamily="18" charset="0"/>
                        </a:rPr>
                        <m:t>Q</m:t>
                      </m:r>
                      <m:r>
                        <a:rPr lang="en-US" altLang="zh-CN" i="1">
                          <a:latin typeface="Cambria Math" panose="02040503050406030204" pitchFamily="18" charset="0"/>
                        </a:rPr>
                        <m:t>|</m:t>
                      </m:r>
                      <m:r>
                        <a:rPr lang="en-US" altLang="zh-CN" i="1">
                          <a:latin typeface="Cambria Math" panose="02040503050406030204" pitchFamily="18" charset="0"/>
                        </a:rPr>
                        <m:t>𝑊</m:t>
                      </m:r>
                      <m:r>
                        <a:rPr lang="en-US" altLang="zh-CN" i="1">
                          <a:latin typeface="Cambria Math" panose="02040503050406030204" pitchFamily="18" charset="0"/>
                        </a:rPr>
                        <m:t>)=</m:t>
                      </m:r>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𝐿</m:t>
                          </m:r>
                        </m:sup>
                        <m:e>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𝑙</m:t>
                                  </m:r>
                                </m:sub>
                              </m:sSub>
                              <m:r>
                                <a:rPr lang="en-US" altLang="zh-CN" i="1">
                                  <a:latin typeface="Cambria Math" panose="02040503050406030204" pitchFamily="18" charset="0"/>
                                </a:rPr>
                                <m:t>)</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m:t>
                          </m:r>
                        </m:e>
                      </m:nary>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3094399" y="2945613"/>
                <a:ext cx="2843535" cy="87120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895739" y="3931298"/>
                <a:ext cx="9405257" cy="934808"/>
              </a:xfrm>
              <a:prstGeom prst="rect">
                <a:avLst/>
              </a:prstGeom>
              <a:noFill/>
            </p:spPr>
            <p:txBody>
              <a:bodyPr wrap="square" rtlCol="0">
                <a:spAutoFit/>
              </a:bodyPr>
              <a:lstStyle/>
              <a:p>
                <a:r>
                  <a:rPr lang="zh-CN" altLang="en-US" dirty="0" smtClean="0"/>
                  <a:t>其中，概率分布</a:t>
                </a:r>
                <a14:m>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𝑙</m:t>
                            </m:r>
                          </m:sub>
                        </m:sSub>
                        <m:r>
                          <a:rPr lang="en-US" altLang="zh-CN" i="1">
                            <a:latin typeface="Cambria Math" panose="02040503050406030204" pitchFamily="18" charset="0"/>
                          </a:rPr>
                          <m:t>)</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𝑙</m:t>
                        </m:r>
                      </m:sub>
                    </m:sSub>
                    <m:r>
                      <a:rPr lang="en-US" altLang="zh-CN" i="1">
                        <a:latin typeface="Cambria Math" panose="02040503050406030204" pitchFamily="18" charset="0"/>
                      </a:rPr>
                      <m:t>)</m:t>
                    </m:r>
                    <m:r>
                      <a:rPr lang="zh-CN" altLang="en-US" i="1" smtClean="0">
                        <a:latin typeface="Cambria Math" panose="02040503050406030204" pitchFamily="18" charset="0"/>
                      </a:rPr>
                      <m:t>表示</m:t>
                    </m:r>
                  </m:oMath>
                </a14:m>
                <a:r>
                  <a:rPr lang="zh-CN" altLang="en-US" dirty="0" smtClean="0"/>
                  <a:t>单词</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𝑙</m:t>
                        </m:r>
                      </m:sub>
                    </m:sSub>
                    <m:r>
                      <a:rPr lang="zh-CN" altLang="en-US" i="1" smtClean="0">
                        <a:latin typeface="Cambria Math" panose="02040503050406030204" pitchFamily="18" charset="0"/>
                      </a:rPr>
                      <m:t>发音</m:t>
                    </m:r>
                  </m:oMath>
                </a14:m>
                <a:r>
                  <a:rPr lang="zh-CN" altLang="en-US" dirty="0" smtClean="0"/>
                  <a:t>为</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𝑙</m:t>
                            </m:r>
                          </m:sub>
                        </m:sSub>
                        <m:r>
                          <a:rPr lang="en-US" altLang="zh-CN" i="1">
                            <a:latin typeface="Cambria Math" panose="02040503050406030204" pitchFamily="18" charset="0"/>
                          </a:rPr>
                          <m:t>)</m:t>
                        </m:r>
                      </m:sup>
                    </m:sSup>
                    <m:r>
                      <a:rPr lang="zh-CN" altLang="en-US" i="1" smtClean="0">
                        <a:latin typeface="Cambria Math" panose="02040503050406030204" pitchFamily="18" charset="0"/>
                      </a:rPr>
                      <m:t>的</m:t>
                    </m:r>
                  </m:oMath>
                </a14:m>
                <a:r>
                  <a:rPr lang="zh-CN" altLang="en-US" dirty="0" smtClean="0"/>
                  <a:t>概率。词典中同一个单词可能有多个发音，但在人类语言中，多音词的不同发音往往不会很多，</a:t>
                </a:r>
                <a:r>
                  <a:rPr lang="en-US" altLang="zh-CN" dirty="0"/>
                  <a:t> </a:t>
                </a:r>
                <a:r>
                  <a:rPr lang="zh-CN" altLang="en-US" dirty="0" smtClean="0"/>
                  <a:t>因此</a:t>
                </a:r>
                <a14:m>
                  <m:oMath xmlns:m="http://schemas.openxmlformats.org/officeDocument/2006/math">
                    <m:r>
                      <m:rPr>
                        <m:sty m:val="p"/>
                      </m:rPr>
                      <a:rPr lang="en-US" altLang="zh-CN" i="1">
                        <a:latin typeface="Cambria Math" panose="02040503050406030204" pitchFamily="18" charset="0"/>
                      </a:rPr>
                      <m:t>P</m:t>
                    </m:r>
                    <m:r>
                      <a:rPr lang="en-US" altLang="zh-CN" i="1">
                        <a:latin typeface="Cambria Math" panose="02040503050406030204" pitchFamily="18" charset="0"/>
                      </a:rPr>
                      <m:t>(</m:t>
                    </m:r>
                    <m:r>
                      <m:rPr>
                        <m:sty m:val="p"/>
                      </m:rPr>
                      <a:rPr lang="en-US" altLang="zh-CN" i="1">
                        <a:latin typeface="Cambria Math" panose="02040503050406030204" pitchFamily="18" charset="0"/>
                      </a:rPr>
                      <m:t>Q</m:t>
                    </m:r>
                    <m:r>
                      <a:rPr lang="en-US" altLang="zh-CN" i="1">
                        <a:latin typeface="Cambria Math" panose="02040503050406030204" pitchFamily="18" charset="0"/>
                      </a:rPr>
                      <m:t>|</m:t>
                    </m:r>
                    <m:r>
                      <a:rPr lang="en-US" altLang="zh-CN" i="1">
                        <a:latin typeface="Cambria Math" panose="02040503050406030204" pitchFamily="18" charset="0"/>
                      </a:rPr>
                      <m:t>𝑊</m:t>
                    </m:r>
                    <m:r>
                      <a:rPr lang="en-US" altLang="zh-CN" i="1">
                        <a:latin typeface="Cambria Math" panose="02040503050406030204" pitchFamily="18" charset="0"/>
                      </a:rPr>
                      <m:t>)</m:t>
                    </m:r>
                  </m:oMath>
                </a14:m>
                <a:r>
                  <a:rPr lang="zh-CN" altLang="en-US" dirty="0" smtClean="0"/>
                  <a:t>可以非常容易的从发音词典中计算出来</a:t>
                </a:r>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895739" y="3931298"/>
                <a:ext cx="9405257" cy="934808"/>
              </a:xfrm>
              <a:prstGeom prst="rect">
                <a:avLst/>
              </a:prstGeom>
              <a:blipFill>
                <a:blip r:embed="rId5"/>
                <a:stretch>
                  <a:fillRect l="-583" t="-2614" b="-9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957943" y="5100735"/>
                <a:ext cx="9573208" cy="1200329"/>
              </a:xfrm>
              <a:prstGeom prst="rect">
                <a:avLst/>
              </a:prstGeom>
              <a:noFill/>
            </p:spPr>
            <p:txBody>
              <a:bodyPr wrap="square" rtlCol="0">
                <a:spAutoFit/>
              </a:bodyPr>
              <a:lstStyle/>
              <a:p>
                <a14:m>
                  <m:oMath xmlns:m="http://schemas.openxmlformats.org/officeDocument/2006/math">
                    <m:r>
                      <a:rPr lang="en-US" altLang="zh-CN" i="1">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𝑋</m:t>
                        </m:r>
                      </m:e>
                      <m:e>
                        <m:r>
                          <a:rPr lang="en-US" altLang="zh-CN" i="1">
                            <a:latin typeface="Cambria Math" panose="02040503050406030204" pitchFamily="18" charset="0"/>
                          </a:rPr>
                          <m:t>𝑄</m:t>
                        </m:r>
                      </m:e>
                    </m:d>
                    <m:r>
                      <a:rPr lang="zh-CN" altLang="en-US" i="1" smtClean="0">
                        <a:latin typeface="Cambria Math" panose="02040503050406030204" pitchFamily="18" charset="0"/>
                      </a:rPr>
                      <m:t>是</m:t>
                    </m:r>
                  </m:oMath>
                </a14:m>
                <a:r>
                  <a:rPr lang="zh-CN" altLang="en-US" dirty="0" smtClean="0"/>
                  <a:t>声学模型的核心所在，一般用隐马尔可夫模型来进行建模。对于音素序列</a:t>
                </a:r>
                <a:r>
                  <a:rPr lang="en-US" altLang="zh-CN" dirty="0" smtClean="0"/>
                  <a:t>Q</a:t>
                </a:r>
                <a:r>
                  <a:rPr lang="zh-CN" altLang="en-US" dirty="0" smtClean="0"/>
                  <a:t>中的每个音素，都会构建一个上下文相关的三音子隐马尔可夫模型单元，根据音素序列</a:t>
                </a:r>
                <a:r>
                  <a:rPr lang="en-US" altLang="zh-CN" dirty="0" smtClean="0"/>
                  <a:t>Q</a:t>
                </a:r>
                <a:r>
                  <a:rPr lang="zh-CN" altLang="en-US" dirty="0" smtClean="0"/>
                  <a:t>，会把这些隐马尔可夫模型单元拼接成一个句子级别的隐马尔可夫模型，而音频特征序列</a:t>
                </a:r>
                <a:r>
                  <a:rPr lang="en-US" altLang="zh-CN" dirty="0" smtClean="0"/>
                  <a:t>X</a:t>
                </a:r>
                <a:r>
                  <a:rPr lang="zh-CN" altLang="en-US" dirty="0" smtClean="0"/>
                  <a:t>为隐马尔可夫的可观察输出。</a:t>
                </a:r>
                <a:endParaRPr lang="en-US" altLang="zh-CN" dirty="0" smtClean="0"/>
              </a:p>
            </p:txBody>
          </p:sp>
        </mc:Choice>
        <mc:Fallback xmlns="">
          <p:sp>
            <p:nvSpPr>
              <p:cNvPr id="10" name="文本框 9"/>
              <p:cNvSpPr txBox="1">
                <a:spLocks noRot="1" noChangeAspect="1" noMove="1" noResize="1" noEditPoints="1" noAdjustHandles="1" noChangeArrowheads="1" noChangeShapeType="1" noTextEdit="1"/>
              </p:cNvSpPr>
              <p:nvPr/>
            </p:nvSpPr>
            <p:spPr>
              <a:xfrm>
                <a:off x="957943" y="5100735"/>
                <a:ext cx="9573208" cy="1200329"/>
              </a:xfrm>
              <a:prstGeom prst="rect">
                <a:avLst/>
              </a:prstGeom>
              <a:blipFill>
                <a:blip r:embed="rId6"/>
                <a:stretch>
                  <a:fillRect l="-509" t="-3046" r="-318"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1374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3380" y="360784"/>
            <a:ext cx="1878563" cy="369332"/>
          </a:xfrm>
          <a:prstGeom prst="rect">
            <a:avLst/>
          </a:prstGeom>
          <a:noFill/>
        </p:spPr>
        <p:txBody>
          <a:bodyPr wrap="square" rtlCol="0">
            <a:spAutoFit/>
          </a:bodyPr>
          <a:lstStyle/>
          <a:p>
            <a:r>
              <a:rPr lang="zh-CN" altLang="en-US" dirty="0" smtClean="0"/>
              <a:t>语言模型</a:t>
            </a:r>
            <a:endParaRPr lang="zh-CN" altLang="en-US" dirty="0"/>
          </a:p>
        </p:txBody>
      </p:sp>
      <mc:AlternateContent xmlns:mc="http://schemas.openxmlformats.org/markup-compatibility/2006">
        <mc:Choice xmlns:a14="http://schemas.microsoft.com/office/drawing/2010/main" Requires="a14">
          <p:sp>
            <p:nvSpPr>
              <p:cNvPr id="6" name="文本框 5"/>
              <p:cNvSpPr txBox="1"/>
              <p:nvPr/>
            </p:nvSpPr>
            <p:spPr>
              <a:xfrm>
                <a:off x="696684" y="870857"/>
                <a:ext cx="8534401" cy="369332"/>
              </a:xfrm>
              <a:prstGeom prst="rect">
                <a:avLst/>
              </a:prstGeom>
              <a:noFill/>
            </p:spPr>
            <p:txBody>
              <a:bodyPr wrap="square" rtlCol="0">
                <a:spAutoFit/>
              </a:bodyPr>
              <a:lstStyle/>
              <a:p>
                <a:r>
                  <a:rPr lang="zh-CN" altLang="en-US" dirty="0" smtClean="0"/>
                  <a:t>语言模型</a:t>
                </a:r>
                <a:r>
                  <a:rPr lang="en-US" altLang="zh-CN" dirty="0" smtClean="0"/>
                  <a:t>P(W)</a:t>
                </a:r>
                <a:r>
                  <a:rPr lang="zh-CN" altLang="en-US" dirty="0" smtClean="0"/>
                  <a:t>表示给定</a:t>
                </a:r>
                <a:r>
                  <a:rPr lang="zh-CN" altLang="en-US" smtClean="0"/>
                  <a:t>单词</a:t>
                </a:r>
                <a:r>
                  <a:rPr lang="zh-CN" altLang="en-US" smtClean="0"/>
                  <a:t>序列</a:t>
                </a:r>
                <a:r>
                  <a:rPr lang="en-US" altLang="zh-CN" smtClean="0"/>
                  <a:t>W</a:t>
                </a:r>
                <a14:m>
                  <m:oMath xmlns:m="http://schemas.openxmlformats.org/officeDocument/2006/math">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𝐿</m:t>
                        </m:r>
                      </m:sub>
                    </m:sSub>
                  </m:oMath>
                </a14:m>
                <a:r>
                  <a:rPr lang="zh-CN" altLang="en-US" dirty="0" smtClean="0"/>
                  <a:t>的概率，可以表示为如下形式：</a:t>
                </a:r>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696684" y="870857"/>
                <a:ext cx="8534401" cy="369332"/>
              </a:xfrm>
              <a:prstGeom prst="rect">
                <a:avLst/>
              </a:prstGeom>
              <a:blipFill>
                <a:blip r:embed="rId2"/>
                <a:stretch>
                  <a:fillRect l="-571"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3135085" y="1324947"/>
                <a:ext cx="3508311" cy="8712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P</m:t>
                      </m:r>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m:t>
                      </m:r>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𝐿</m:t>
                          </m:r>
                        </m:sup>
                        <m:e>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e>
                      </m:nary>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135085" y="1324947"/>
                <a:ext cx="3508311" cy="87120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814873" y="2469502"/>
                <a:ext cx="8932507" cy="369332"/>
              </a:xfrm>
              <a:prstGeom prst="rect">
                <a:avLst/>
              </a:prstGeom>
              <a:noFill/>
            </p:spPr>
            <p:txBody>
              <a:bodyPr wrap="square" rtlCol="0">
                <a:spAutoFit/>
              </a:bodyPr>
              <a:lstStyle/>
              <a:p>
                <a:r>
                  <a:rPr lang="zh-CN" altLang="en-US" dirty="0" smtClean="0"/>
                  <a:t>其中，概率分布</a:t>
                </a:r>
                <a14:m>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𝑙</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𝑙</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zh-CN" altLang="en-US" i="1" smtClean="0">
                        <a:latin typeface="Cambria Math" panose="02040503050406030204" pitchFamily="18" charset="0"/>
                      </a:rPr>
                      <m:t>表示</m:t>
                    </m:r>
                  </m:oMath>
                </a14:m>
                <a:r>
                  <a:rPr lang="zh-CN" altLang="en-US" dirty="0" smtClean="0"/>
                  <a:t>已知单词序列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𝑙</m:t>
                        </m:r>
                        <m:r>
                          <a:rPr lang="en-US" altLang="zh-CN" i="1">
                            <a:latin typeface="Cambria Math" panose="02040503050406030204" pitchFamily="18" charset="0"/>
                          </a:rPr>
                          <m:t>−1</m:t>
                        </m:r>
                      </m:sub>
                    </m:sSub>
                  </m:oMath>
                </a14:m>
                <a:r>
                  <a:rPr lang="en-US" altLang="zh-CN" dirty="0" smtClean="0"/>
                  <a:t>,</a:t>
                </a:r>
                <a:r>
                  <a:rPr lang="zh-CN" altLang="en-US" dirty="0" smtClean="0"/>
                  <a:t>下一个单词</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𝑙</m:t>
                        </m:r>
                      </m:sub>
                    </m:sSub>
                  </m:oMath>
                </a14:m>
                <a:r>
                  <a:rPr lang="zh-CN" altLang="en-US" dirty="0" smtClean="0"/>
                  <a:t>的概率。</a:t>
                </a:r>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814873" y="2469502"/>
                <a:ext cx="8932507" cy="369332"/>
              </a:xfrm>
              <a:prstGeom prst="rect">
                <a:avLst/>
              </a:prstGeom>
              <a:blipFill>
                <a:blip r:embed="rId4"/>
                <a:stretch>
                  <a:fillRect l="-614" t="-8197" b="-24590"/>
                </a:stretch>
              </a:blipFill>
            </p:spPr>
            <p:txBody>
              <a:bodyPr/>
              <a:lstStyle/>
              <a:p>
                <a:r>
                  <a:rPr lang="zh-CN" altLang="en-US">
                    <a:noFill/>
                  </a:rPr>
                  <a:t> </a:t>
                </a:r>
              </a:p>
            </p:txBody>
          </p:sp>
        </mc:Fallback>
      </mc:AlternateContent>
      <p:sp>
        <p:nvSpPr>
          <p:cNvPr id="9" name="文本框 8"/>
          <p:cNvSpPr txBox="1"/>
          <p:nvPr/>
        </p:nvSpPr>
        <p:spPr>
          <a:xfrm>
            <a:off x="926841" y="2967135"/>
            <a:ext cx="8621486" cy="923330"/>
          </a:xfrm>
          <a:prstGeom prst="rect">
            <a:avLst/>
          </a:prstGeom>
          <a:noFill/>
        </p:spPr>
        <p:txBody>
          <a:bodyPr wrap="square" rtlCol="0">
            <a:spAutoFit/>
          </a:bodyPr>
          <a:lstStyle/>
          <a:p>
            <a:r>
              <a:rPr lang="zh-CN" altLang="en-US" dirty="0" smtClean="0"/>
              <a:t>在实际文本序列中，一个已经出现的单词对于后续出现单词的影响会随着距离的增大而越来越小。因此，我们一般会把单词序列的历史限制在</a:t>
            </a:r>
            <a:r>
              <a:rPr lang="en-US" altLang="zh-CN" dirty="0" smtClean="0"/>
              <a:t>N-1,</a:t>
            </a:r>
            <a:r>
              <a:rPr lang="zh-CN" altLang="en-US" dirty="0" smtClean="0"/>
              <a:t>对应的语言模型也叫做</a:t>
            </a:r>
            <a:r>
              <a:rPr lang="en-US" altLang="zh-CN" dirty="0" smtClean="0"/>
              <a:t>N</a:t>
            </a:r>
            <a:r>
              <a:rPr lang="zh-CN" altLang="en-US" dirty="0" smtClean="0"/>
              <a:t>元语法模型（</a:t>
            </a:r>
            <a:r>
              <a:rPr lang="en-US" altLang="zh-CN" dirty="0" smtClean="0"/>
              <a:t>n-gram</a:t>
            </a:r>
            <a:r>
              <a:rPr lang="zh-CN" altLang="en-US" dirty="0" smtClean="0"/>
              <a:t>），在实践中一般使用</a:t>
            </a:r>
            <a:r>
              <a:rPr lang="en-US" altLang="zh-CN" dirty="0" smtClean="0"/>
              <a:t>N=3</a:t>
            </a:r>
            <a:r>
              <a:rPr lang="zh-CN" altLang="en-US" dirty="0" smtClean="0"/>
              <a:t>或</a:t>
            </a:r>
            <a:r>
              <a:rPr lang="en-US" altLang="zh-CN" dirty="0" smtClean="0"/>
              <a:t>N=4.</a:t>
            </a:r>
            <a:endParaRPr lang="zh-CN" altLang="en-US" dirty="0"/>
          </a:p>
        </p:txBody>
      </p:sp>
    </p:spTree>
    <p:extLst>
      <p:ext uri="{BB962C8B-B14F-4D97-AF65-F5344CB8AC3E}">
        <p14:creationId xmlns:p14="http://schemas.microsoft.com/office/powerpoint/2010/main" val="2393348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5744" y="335499"/>
            <a:ext cx="2624788" cy="369332"/>
          </a:xfrm>
          <a:prstGeom prst="rect">
            <a:avLst/>
          </a:prstGeom>
          <a:noFill/>
        </p:spPr>
        <p:txBody>
          <a:bodyPr wrap="square" rtlCol="0">
            <a:spAutoFit/>
          </a:bodyPr>
          <a:lstStyle/>
          <a:p>
            <a:r>
              <a:rPr lang="en-US" altLang="zh-CN" dirty="0" smtClean="0"/>
              <a:t>GMM:</a:t>
            </a:r>
            <a:r>
              <a:rPr lang="zh-CN" altLang="en-US" dirty="0" smtClean="0"/>
              <a:t>高斯混合模型</a:t>
            </a:r>
            <a:endParaRPr lang="zh-CN" altLang="en-US" dirty="0"/>
          </a:p>
        </p:txBody>
      </p:sp>
      <p:sp>
        <p:nvSpPr>
          <p:cNvPr id="5" name="文本框 4"/>
          <p:cNvSpPr txBox="1"/>
          <p:nvPr/>
        </p:nvSpPr>
        <p:spPr>
          <a:xfrm>
            <a:off x="565744" y="874930"/>
            <a:ext cx="8466289" cy="369332"/>
          </a:xfrm>
          <a:prstGeom prst="rect">
            <a:avLst/>
          </a:prstGeom>
          <a:noFill/>
        </p:spPr>
        <p:txBody>
          <a:bodyPr wrap="square" rtlCol="0">
            <a:spAutoFit/>
          </a:bodyPr>
          <a:lstStyle/>
          <a:p>
            <a:r>
              <a:rPr lang="zh-CN" altLang="en-US" dirty="0" smtClean="0"/>
              <a:t>高斯混合模型是使用多个高斯分量</a:t>
            </a:r>
            <a:r>
              <a:rPr lang="zh-CN" altLang="en-US" smtClean="0"/>
              <a:t>加权叠加，拟合出任意分布的概率密度函数。</a:t>
            </a:r>
            <a:endParaRPr lang="zh-CN" altLang="en-US" dirty="0"/>
          </a:p>
        </p:txBody>
      </p:sp>
      <p:pic>
        <p:nvPicPr>
          <p:cNvPr id="1026" name="Picture 2" descr="高斯混合模型（GM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292" y="2037642"/>
            <a:ext cx="519112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346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0713" y="473645"/>
            <a:ext cx="3078699" cy="369332"/>
          </a:xfrm>
          <a:prstGeom prst="rect">
            <a:avLst/>
          </a:prstGeom>
          <a:noFill/>
        </p:spPr>
        <p:txBody>
          <a:bodyPr wrap="square" rtlCol="0">
            <a:spAutoFit/>
          </a:bodyPr>
          <a:lstStyle/>
          <a:p>
            <a:r>
              <a:rPr lang="en-US" altLang="zh-CN" dirty="0" smtClean="0"/>
              <a:t>HMM</a:t>
            </a:r>
            <a:r>
              <a:rPr lang="zh-CN" altLang="en-US" dirty="0" smtClean="0"/>
              <a:t>：隐马尔可夫模型</a:t>
            </a:r>
            <a:endParaRPr lang="zh-CN" altLang="en-US" dirty="0"/>
          </a:p>
        </p:txBody>
      </p:sp>
      <p:sp>
        <p:nvSpPr>
          <p:cNvPr id="5" name="文本框 4"/>
          <p:cNvSpPr txBox="1"/>
          <p:nvPr/>
        </p:nvSpPr>
        <p:spPr>
          <a:xfrm>
            <a:off x="940713" y="920979"/>
            <a:ext cx="5150901" cy="369332"/>
          </a:xfrm>
          <a:prstGeom prst="rect">
            <a:avLst/>
          </a:prstGeom>
          <a:noFill/>
        </p:spPr>
        <p:txBody>
          <a:bodyPr wrap="square" rtlCol="0">
            <a:spAutoFit/>
          </a:bodyPr>
          <a:lstStyle/>
          <a:p>
            <a:r>
              <a:rPr lang="en-US" altLang="zh-CN" dirty="0" smtClean="0"/>
              <a:t>HMM</a:t>
            </a:r>
            <a:r>
              <a:rPr lang="zh-CN" altLang="en-US" dirty="0" smtClean="0"/>
              <a:t>通过观测序列预测最可能的状态序列</a:t>
            </a:r>
            <a:endParaRPr lang="zh-CN" altLang="en-US" dirty="0"/>
          </a:p>
        </p:txBody>
      </p:sp>
      <p:grpSp>
        <p:nvGrpSpPr>
          <p:cNvPr id="9" name="组合 8"/>
          <p:cNvGrpSpPr/>
          <p:nvPr/>
        </p:nvGrpSpPr>
        <p:grpSpPr>
          <a:xfrm>
            <a:off x="1145741" y="3007276"/>
            <a:ext cx="610697" cy="473646"/>
            <a:chOff x="1802486" y="2091938"/>
            <a:chExt cx="610697" cy="473646"/>
          </a:xfrm>
        </p:grpSpPr>
        <p:sp>
          <p:nvSpPr>
            <p:cNvPr id="10" name="流程图: 接点 9"/>
            <p:cNvSpPr/>
            <p:nvPr/>
          </p:nvSpPr>
          <p:spPr>
            <a:xfrm>
              <a:off x="1802486" y="2091938"/>
              <a:ext cx="480225" cy="47364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802486" y="2205651"/>
              <a:ext cx="610697" cy="246221"/>
            </a:xfrm>
            <a:prstGeom prst="rect">
              <a:avLst/>
            </a:prstGeom>
            <a:noFill/>
          </p:spPr>
          <p:txBody>
            <a:bodyPr wrap="square" rtlCol="0">
              <a:spAutoFit/>
            </a:bodyPr>
            <a:lstStyle/>
            <a:p>
              <a:r>
                <a:rPr lang="zh-CN" altLang="en-US" sz="1000" dirty="0"/>
                <a:t>健康</a:t>
              </a:r>
            </a:p>
          </p:txBody>
        </p:sp>
      </p:grpSp>
      <p:grpSp>
        <p:nvGrpSpPr>
          <p:cNvPr id="12" name="组合 11"/>
          <p:cNvGrpSpPr/>
          <p:nvPr/>
        </p:nvGrpSpPr>
        <p:grpSpPr>
          <a:xfrm>
            <a:off x="2480062" y="3007276"/>
            <a:ext cx="480225" cy="473646"/>
            <a:chOff x="1802486" y="2091938"/>
            <a:chExt cx="480225" cy="473646"/>
          </a:xfrm>
        </p:grpSpPr>
        <p:sp>
          <p:nvSpPr>
            <p:cNvPr id="13" name="流程图: 接点 12"/>
            <p:cNvSpPr/>
            <p:nvPr/>
          </p:nvSpPr>
          <p:spPr>
            <a:xfrm>
              <a:off x="1802486" y="2091938"/>
              <a:ext cx="480225" cy="47364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802486" y="2205650"/>
              <a:ext cx="480225" cy="246221"/>
            </a:xfrm>
            <a:prstGeom prst="rect">
              <a:avLst/>
            </a:prstGeom>
            <a:noFill/>
          </p:spPr>
          <p:txBody>
            <a:bodyPr wrap="square" rtlCol="0">
              <a:spAutoFit/>
            </a:bodyPr>
            <a:lstStyle/>
            <a:p>
              <a:r>
                <a:rPr lang="zh-CN" altLang="en-US" sz="1000" dirty="0"/>
                <a:t>感冒</a:t>
              </a:r>
            </a:p>
          </p:txBody>
        </p:sp>
      </p:grpSp>
      <p:grpSp>
        <p:nvGrpSpPr>
          <p:cNvPr id="15" name="组合 14"/>
          <p:cNvGrpSpPr/>
          <p:nvPr/>
        </p:nvGrpSpPr>
        <p:grpSpPr>
          <a:xfrm>
            <a:off x="545460" y="4159596"/>
            <a:ext cx="610697" cy="473646"/>
            <a:chOff x="1802486" y="2091938"/>
            <a:chExt cx="610697" cy="473646"/>
          </a:xfrm>
        </p:grpSpPr>
        <p:sp>
          <p:nvSpPr>
            <p:cNvPr id="16" name="流程图: 接点 15"/>
            <p:cNvSpPr/>
            <p:nvPr/>
          </p:nvSpPr>
          <p:spPr>
            <a:xfrm>
              <a:off x="1802486" y="2091938"/>
              <a:ext cx="480225" cy="47364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802486" y="2205650"/>
              <a:ext cx="610697" cy="246221"/>
            </a:xfrm>
            <a:prstGeom prst="rect">
              <a:avLst/>
            </a:prstGeom>
            <a:noFill/>
          </p:spPr>
          <p:txBody>
            <a:bodyPr wrap="square" rtlCol="0">
              <a:spAutoFit/>
            </a:bodyPr>
            <a:lstStyle/>
            <a:p>
              <a:r>
                <a:rPr lang="zh-CN" altLang="en-US" sz="1000" dirty="0"/>
                <a:t>头晕</a:t>
              </a:r>
            </a:p>
          </p:txBody>
        </p:sp>
      </p:grpSp>
      <p:grpSp>
        <p:nvGrpSpPr>
          <p:cNvPr id="18" name="组合 17"/>
          <p:cNvGrpSpPr/>
          <p:nvPr/>
        </p:nvGrpSpPr>
        <p:grpSpPr>
          <a:xfrm>
            <a:off x="1802485" y="4159596"/>
            <a:ext cx="480225" cy="473646"/>
            <a:chOff x="1802486" y="2091938"/>
            <a:chExt cx="480225" cy="473646"/>
          </a:xfrm>
        </p:grpSpPr>
        <p:sp>
          <p:nvSpPr>
            <p:cNvPr id="19" name="流程图: 接点 18"/>
            <p:cNvSpPr/>
            <p:nvPr/>
          </p:nvSpPr>
          <p:spPr>
            <a:xfrm>
              <a:off x="1802486" y="2091938"/>
              <a:ext cx="480225" cy="47364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802486" y="2205650"/>
              <a:ext cx="480225" cy="246221"/>
            </a:xfrm>
            <a:prstGeom prst="rect">
              <a:avLst/>
            </a:prstGeom>
            <a:noFill/>
          </p:spPr>
          <p:txBody>
            <a:bodyPr wrap="square" rtlCol="0">
              <a:spAutoFit/>
            </a:bodyPr>
            <a:lstStyle/>
            <a:p>
              <a:r>
                <a:rPr lang="zh-CN" altLang="en-US" sz="1000" dirty="0"/>
                <a:t>怕冷</a:t>
              </a:r>
            </a:p>
          </p:txBody>
        </p:sp>
      </p:grpSp>
      <p:grpSp>
        <p:nvGrpSpPr>
          <p:cNvPr id="21" name="组合 20"/>
          <p:cNvGrpSpPr/>
          <p:nvPr/>
        </p:nvGrpSpPr>
        <p:grpSpPr>
          <a:xfrm>
            <a:off x="3059510" y="4159595"/>
            <a:ext cx="480225" cy="473646"/>
            <a:chOff x="1802486" y="2091938"/>
            <a:chExt cx="480225" cy="473646"/>
          </a:xfrm>
        </p:grpSpPr>
        <p:sp>
          <p:nvSpPr>
            <p:cNvPr id="22" name="流程图: 接点 21"/>
            <p:cNvSpPr/>
            <p:nvPr/>
          </p:nvSpPr>
          <p:spPr>
            <a:xfrm>
              <a:off x="1802486" y="2091938"/>
              <a:ext cx="480225" cy="47364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1802486" y="2205650"/>
              <a:ext cx="480225" cy="246221"/>
            </a:xfrm>
            <a:prstGeom prst="rect">
              <a:avLst/>
            </a:prstGeom>
            <a:noFill/>
          </p:spPr>
          <p:txBody>
            <a:bodyPr wrap="square" rtlCol="0">
              <a:spAutoFit/>
            </a:bodyPr>
            <a:lstStyle/>
            <a:p>
              <a:r>
                <a:rPr lang="zh-CN" altLang="en-US" sz="1000" dirty="0"/>
                <a:t>正常</a:t>
              </a:r>
            </a:p>
          </p:txBody>
        </p:sp>
      </p:grpSp>
      <p:grpSp>
        <p:nvGrpSpPr>
          <p:cNvPr id="27" name="组合 26"/>
          <p:cNvGrpSpPr/>
          <p:nvPr/>
        </p:nvGrpSpPr>
        <p:grpSpPr>
          <a:xfrm>
            <a:off x="1756438" y="2043776"/>
            <a:ext cx="565198" cy="561278"/>
            <a:chOff x="1756438" y="2043776"/>
            <a:chExt cx="565198" cy="561278"/>
          </a:xfrm>
        </p:grpSpPr>
        <p:grpSp>
          <p:nvGrpSpPr>
            <p:cNvPr id="8" name="组合 7"/>
            <p:cNvGrpSpPr/>
            <p:nvPr/>
          </p:nvGrpSpPr>
          <p:grpSpPr>
            <a:xfrm>
              <a:off x="1802486" y="2091938"/>
              <a:ext cx="480225" cy="473646"/>
              <a:chOff x="1802486" y="2091938"/>
              <a:chExt cx="480225" cy="473646"/>
            </a:xfrm>
          </p:grpSpPr>
          <p:sp>
            <p:nvSpPr>
              <p:cNvPr id="6" name="流程图: 接点 5"/>
              <p:cNvSpPr/>
              <p:nvPr/>
            </p:nvSpPr>
            <p:spPr>
              <a:xfrm>
                <a:off x="1802486" y="2091938"/>
                <a:ext cx="480225" cy="47364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802486" y="2205650"/>
                <a:ext cx="480225" cy="246221"/>
              </a:xfrm>
              <a:prstGeom prst="rect">
                <a:avLst/>
              </a:prstGeom>
              <a:noFill/>
            </p:spPr>
            <p:txBody>
              <a:bodyPr wrap="square" rtlCol="0">
                <a:spAutoFit/>
              </a:bodyPr>
              <a:lstStyle/>
              <a:p>
                <a:r>
                  <a:rPr lang="en-US" altLang="zh-CN" sz="1000" dirty="0" smtClean="0"/>
                  <a:t>Start</a:t>
                </a:r>
                <a:endParaRPr lang="zh-CN" altLang="en-US" sz="1000" dirty="0"/>
              </a:p>
            </p:txBody>
          </p:sp>
        </p:grpSp>
        <p:sp>
          <p:nvSpPr>
            <p:cNvPr id="25" name="流程图: 接点 24"/>
            <p:cNvSpPr/>
            <p:nvPr/>
          </p:nvSpPr>
          <p:spPr>
            <a:xfrm>
              <a:off x="1756438" y="2043776"/>
              <a:ext cx="565198" cy="561278"/>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箭头连接符 29"/>
          <p:cNvCxnSpPr>
            <a:stCxn id="25" idx="4"/>
            <a:endCxn id="10" idx="7"/>
          </p:cNvCxnSpPr>
          <p:nvPr/>
        </p:nvCxnSpPr>
        <p:spPr>
          <a:xfrm flipH="1">
            <a:off x="1555639" y="2605054"/>
            <a:ext cx="483398" cy="4715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5" idx="4"/>
            <a:endCxn id="13" idx="1"/>
          </p:cNvCxnSpPr>
          <p:nvPr/>
        </p:nvCxnSpPr>
        <p:spPr>
          <a:xfrm>
            <a:off x="2039037" y="2605054"/>
            <a:ext cx="511352" cy="4715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11" idx="1"/>
            <a:endCxn id="10" idx="0"/>
          </p:cNvCxnSpPr>
          <p:nvPr/>
        </p:nvCxnSpPr>
        <p:spPr>
          <a:xfrm rot="10800000" flipH="1">
            <a:off x="1145740" y="3007276"/>
            <a:ext cx="240113" cy="236824"/>
          </a:xfrm>
          <a:prstGeom prst="bentConnector4">
            <a:avLst>
              <a:gd name="adj1" fmla="val -95205"/>
              <a:gd name="adj2" fmla="val 19652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14" idx="3"/>
            <a:endCxn id="13" idx="0"/>
          </p:cNvCxnSpPr>
          <p:nvPr/>
        </p:nvCxnSpPr>
        <p:spPr>
          <a:xfrm flipH="1" flipV="1">
            <a:off x="2720175" y="3007276"/>
            <a:ext cx="240112" cy="236823"/>
          </a:xfrm>
          <a:prstGeom prst="bentConnector4">
            <a:avLst>
              <a:gd name="adj1" fmla="val -95206"/>
              <a:gd name="adj2" fmla="val 19652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1678590" y="3160458"/>
            <a:ext cx="761999" cy="10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a:off x="1678590" y="3284509"/>
            <a:ext cx="7619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10" idx="4"/>
            <a:endCxn id="16" idx="0"/>
          </p:cNvCxnSpPr>
          <p:nvPr/>
        </p:nvCxnSpPr>
        <p:spPr>
          <a:xfrm flipH="1">
            <a:off x="785573" y="3480922"/>
            <a:ext cx="600281" cy="678674"/>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10" idx="4"/>
            <a:endCxn id="19" idx="0"/>
          </p:cNvCxnSpPr>
          <p:nvPr/>
        </p:nvCxnSpPr>
        <p:spPr>
          <a:xfrm>
            <a:off x="1385854" y="3480922"/>
            <a:ext cx="656744" cy="678674"/>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10" idx="4"/>
            <a:endCxn id="22" idx="0"/>
          </p:cNvCxnSpPr>
          <p:nvPr/>
        </p:nvCxnSpPr>
        <p:spPr>
          <a:xfrm>
            <a:off x="1385854" y="3480922"/>
            <a:ext cx="1913769" cy="678673"/>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13" idx="4"/>
            <a:endCxn id="16" idx="0"/>
          </p:cNvCxnSpPr>
          <p:nvPr/>
        </p:nvCxnSpPr>
        <p:spPr>
          <a:xfrm flipH="1">
            <a:off x="785573" y="3480922"/>
            <a:ext cx="1934602" cy="678674"/>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13" idx="4"/>
            <a:endCxn id="19" idx="0"/>
          </p:cNvCxnSpPr>
          <p:nvPr/>
        </p:nvCxnSpPr>
        <p:spPr>
          <a:xfrm flipH="1">
            <a:off x="2042598" y="3480922"/>
            <a:ext cx="677577" cy="678674"/>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13" idx="4"/>
            <a:endCxn id="22" idx="0"/>
          </p:cNvCxnSpPr>
          <p:nvPr/>
        </p:nvCxnSpPr>
        <p:spPr>
          <a:xfrm>
            <a:off x="2720175" y="3480922"/>
            <a:ext cx="579448" cy="678673"/>
          </a:xfrm>
          <a:prstGeom prst="straightConnector1">
            <a:avLst/>
          </a:prstGeom>
          <a:ln>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1504324" y="2638180"/>
            <a:ext cx="413071" cy="276999"/>
          </a:xfrm>
          <a:prstGeom prst="rect">
            <a:avLst/>
          </a:prstGeom>
          <a:noFill/>
        </p:spPr>
        <p:txBody>
          <a:bodyPr wrap="square" rtlCol="0">
            <a:spAutoFit/>
          </a:bodyPr>
          <a:lstStyle/>
          <a:p>
            <a:r>
              <a:rPr lang="en-US" altLang="zh-CN" sz="1200" dirty="0" smtClean="0"/>
              <a:t>0.6</a:t>
            </a:r>
            <a:endParaRPr lang="zh-CN" altLang="en-US" sz="1200" dirty="0"/>
          </a:p>
        </p:txBody>
      </p:sp>
      <p:sp>
        <p:nvSpPr>
          <p:cNvPr id="71" name="文本框 70"/>
          <p:cNvSpPr txBox="1"/>
          <p:nvPr/>
        </p:nvSpPr>
        <p:spPr>
          <a:xfrm>
            <a:off x="2234053" y="2660355"/>
            <a:ext cx="413071" cy="276999"/>
          </a:xfrm>
          <a:prstGeom prst="rect">
            <a:avLst/>
          </a:prstGeom>
          <a:noFill/>
        </p:spPr>
        <p:txBody>
          <a:bodyPr wrap="square" rtlCol="0">
            <a:spAutoFit/>
          </a:bodyPr>
          <a:lstStyle/>
          <a:p>
            <a:r>
              <a:rPr lang="en-US" altLang="zh-CN" sz="1200" dirty="0" smtClean="0"/>
              <a:t>0.4</a:t>
            </a:r>
            <a:endParaRPr lang="zh-CN" altLang="en-US" sz="1200" dirty="0"/>
          </a:p>
        </p:txBody>
      </p:sp>
      <p:sp>
        <p:nvSpPr>
          <p:cNvPr id="72" name="文本框 71"/>
          <p:cNvSpPr txBox="1"/>
          <p:nvPr/>
        </p:nvSpPr>
        <p:spPr>
          <a:xfrm>
            <a:off x="573809" y="2825049"/>
            <a:ext cx="413071" cy="276999"/>
          </a:xfrm>
          <a:prstGeom prst="rect">
            <a:avLst/>
          </a:prstGeom>
          <a:noFill/>
        </p:spPr>
        <p:txBody>
          <a:bodyPr wrap="square" rtlCol="0">
            <a:spAutoFit/>
          </a:bodyPr>
          <a:lstStyle/>
          <a:p>
            <a:r>
              <a:rPr lang="en-US" altLang="zh-CN" sz="1200" dirty="0" smtClean="0"/>
              <a:t>0.7</a:t>
            </a:r>
            <a:endParaRPr lang="zh-CN" altLang="en-US" sz="1200" dirty="0"/>
          </a:p>
        </p:txBody>
      </p:sp>
      <p:sp>
        <p:nvSpPr>
          <p:cNvPr id="73" name="文本框 72"/>
          <p:cNvSpPr txBox="1"/>
          <p:nvPr/>
        </p:nvSpPr>
        <p:spPr>
          <a:xfrm>
            <a:off x="1860455" y="2937354"/>
            <a:ext cx="413071" cy="276999"/>
          </a:xfrm>
          <a:prstGeom prst="rect">
            <a:avLst/>
          </a:prstGeom>
          <a:noFill/>
        </p:spPr>
        <p:txBody>
          <a:bodyPr wrap="square" rtlCol="0">
            <a:spAutoFit/>
          </a:bodyPr>
          <a:lstStyle/>
          <a:p>
            <a:r>
              <a:rPr lang="en-US" altLang="zh-CN" sz="1200" dirty="0" smtClean="0"/>
              <a:t>0.3</a:t>
            </a:r>
            <a:endParaRPr lang="zh-CN" altLang="en-US" sz="1200" dirty="0"/>
          </a:p>
        </p:txBody>
      </p:sp>
      <p:sp>
        <p:nvSpPr>
          <p:cNvPr id="74" name="文本框 73"/>
          <p:cNvSpPr txBox="1"/>
          <p:nvPr/>
        </p:nvSpPr>
        <p:spPr>
          <a:xfrm>
            <a:off x="1881642" y="3210266"/>
            <a:ext cx="413071" cy="276999"/>
          </a:xfrm>
          <a:prstGeom prst="rect">
            <a:avLst/>
          </a:prstGeom>
          <a:noFill/>
        </p:spPr>
        <p:txBody>
          <a:bodyPr wrap="square" rtlCol="0">
            <a:spAutoFit/>
          </a:bodyPr>
          <a:lstStyle/>
          <a:p>
            <a:r>
              <a:rPr lang="en-US" altLang="zh-CN" sz="1200" dirty="0" smtClean="0"/>
              <a:t>0.4</a:t>
            </a:r>
            <a:endParaRPr lang="zh-CN" altLang="en-US" sz="1200" dirty="0"/>
          </a:p>
        </p:txBody>
      </p:sp>
      <p:sp>
        <p:nvSpPr>
          <p:cNvPr id="75" name="文本框 74"/>
          <p:cNvSpPr txBox="1"/>
          <p:nvPr/>
        </p:nvSpPr>
        <p:spPr>
          <a:xfrm>
            <a:off x="3145636" y="2839907"/>
            <a:ext cx="413071" cy="276999"/>
          </a:xfrm>
          <a:prstGeom prst="rect">
            <a:avLst/>
          </a:prstGeom>
          <a:noFill/>
        </p:spPr>
        <p:txBody>
          <a:bodyPr wrap="square" rtlCol="0">
            <a:spAutoFit/>
          </a:bodyPr>
          <a:lstStyle/>
          <a:p>
            <a:r>
              <a:rPr lang="en-US" altLang="zh-CN" sz="1200" dirty="0" smtClean="0"/>
              <a:t>0.6</a:t>
            </a:r>
            <a:endParaRPr lang="zh-CN" altLang="en-US" sz="1200" dirty="0"/>
          </a:p>
        </p:txBody>
      </p:sp>
      <p:sp>
        <p:nvSpPr>
          <p:cNvPr id="76" name="文本框 75"/>
          <p:cNvSpPr txBox="1"/>
          <p:nvPr/>
        </p:nvSpPr>
        <p:spPr>
          <a:xfrm>
            <a:off x="792698" y="3573019"/>
            <a:ext cx="413071" cy="276999"/>
          </a:xfrm>
          <a:prstGeom prst="rect">
            <a:avLst/>
          </a:prstGeom>
          <a:noFill/>
        </p:spPr>
        <p:txBody>
          <a:bodyPr wrap="square" rtlCol="0">
            <a:spAutoFit/>
          </a:bodyPr>
          <a:lstStyle/>
          <a:p>
            <a:r>
              <a:rPr lang="en-US" altLang="zh-CN" sz="1200" dirty="0" smtClean="0"/>
              <a:t>0.1</a:t>
            </a:r>
            <a:endParaRPr lang="zh-CN" altLang="en-US" sz="1200" dirty="0"/>
          </a:p>
        </p:txBody>
      </p:sp>
      <p:sp>
        <p:nvSpPr>
          <p:cNvPr id="77" name="文本框 76"/>
          <p:cNvSpPr txBox="1"/>
          <p:nvPr/>
        </p:nvSpPr>
        <p:spPr>
          <a:xfrm>
            <a:off x="1288545" y="3582797"/>
            <a:ext cx="413071" cy="276999"/>
          </a:xfrm>
          <a:prstGeom prst="rect">
            <a:avLst/>
          </a:prstGeom>
          <a:noFill/>
        </p:spPr>
        <p:txBody>
          <a:bodyPr wrap="square" rtlCol="0">
            <a:spAutoFit/>
          </a:bodyPr>
          <a:lstStyle/>
          <a:p>
            <a:r>
              <a:rPr lang="en-US" altLang="zh-CN" sz="1200" dirty="0" smtClean="0"/>
              <a:t>0.4</a:t>
            </a:r>
            <a:endParaRPr lang="zh-CN" altLang="en-US" sz="1200" dirty="0"/>
          </a:p>
        </p:txBody>
      </p:sp>
      <p:sp>
        <p:nvSpPr>
          <p:cNvPr id="78" name="文本框 77"/>
          <p:cNvSpPr txBox="1"/>
          <p:nvPr/>
        </p:nvSpPr>
        <p:spPr>
          <a:xfrm>
            <a:off x="1655370" y="3408153"/>
            <a:ext cx="413071" cy="276999"/>
          </a:xfrm>
          <a:prstGeom prst="rect">
            <a:avLst/>
          </a:prstGeom>
          <a:noFill/>
        </p:spPr>
        <p:txBody>
          <a:bodyPr wrap="square" rtlCol="0">
            <a:spAutoFit/>
          </a:bodyPr>
          <a:lstStyle/>
          <a:p>
            <a:r>
              <a:rPr lang="en-US" altLang="zh-CN" sz="1200" dirty="0" smtClean="0"/>
              <a:t>0.5</a:t>
            </a:r>
            <a:endParaRPr lang="zh-CN" altLang="en-US" sz="1200" dirty="0"/>
          </a:p>
        </p:txBody>
      </p:sp>
      <p:sp>
        <p:nvSpPr>
          <p:cNvPr id="79" name="文本框 78"/>
          <p:cNvSpPr txBox="1"/>
          <p:nvPr/>
        </p:nvSpPr>
        <p:spPr>
          <a:xfrm>
            <a:off x="2110992" y="3431745"/>
            <a:ext cx="413071" cy="276999"/>
          </a:xfrm>
          <a:prstGeom prst="rect">
            <a:avLst/>
          </a:prstGeom>
          <a:noFill/>
        </p:spPr>
        <p:txBody>
          <a:bodyPr wrap="square" rtlCol="0">
            <a:spAutoFit/>
          </a:bodyPr>
          <a:lstStyle/>
          <a:p>
            <a:r>
              <a:rPr lang="en-US" altLang="zh-CN" sz="1200" dirty="0" smtClean="0"/>
              <a:t>0.6</a:t>
            </a:r>
            <a:endParaRPr lang="zh-CN" altLang="en-US" sz="1200" dirty="0"/>
          </a:p>
        </p:txBody>
      </p:sp>
      <p:sp>
        <p:nvSpPr>
          <p:cNvPr id="80" name="文本框 79"/>
          <p:cNvSpPr txBox="1"/>
          <p:nvPr/>
        </p:nvSpPr>
        <p:spPr>
          <a:xfrm>
            <a:off x="2427160" y="3579245"/>
            <a:ext cx="413071" cy="276999"/>
          </a:xfrm>
          <a:prstGeom prst="rect">
            <a:avLst/>
          </a:prstGeom>
          <a:noFill/>
        </p:spPr>
        <p:txBody>
          <a:bodyPr wrap="square" rtlCol="0">
            <a:spAutoFit/>
          </a:bodyPr>
          <a:lstStyle/>
          <a:p>
            <a:r>
              <a:rPr lang="en-US" altLang="zh-CN" sz="1200" dirty="0" smtClean="0"/>
              <a:t>0.3</a:t>
            </a:r>
            <a:endParaRPr lang="zh-CN" altLang="en-US" sz="1200" dirty="0"/>
          </a:p>
        </p:txBody>
      </p:sp>
      <p:sp>
        <p:nvSpPr>
          <p:cNvPr id="81" name="文本框 80"/>
          <p:cNvSpPr txBox="1"/>
          <p:nvPr/>
        </p:nvSpPr>
        <p:spPr>
          <a:xfrm>
            <a:off x="2946580" y="3604032"/>
            <a:ext cx="413071" cy="276999"/>
          </a:xfrm>
          <a:prstGeom prst="rect">
            <a:avLst/>
          </a:prstGeom>
          <a:noFill/>
        </p:spPr>
        <p:txBody>
          <a:bodyPr wrap="square" rtlCol="0">
            <a:spAutoFit/>
          </a:bodyPr>
          <a:lstStyle/>
          <a:p>
            <a:r>
              <a:rPr lang="en-US" altLang="zh-CN" sz="1200" dirty="0" smtClean="0"/>
              <a:t>0.1</a:t>
            </a:r>
            <a:endParaRPr lang="zh-CN" altLang="en-US" sz="1200" dirty="0"/>
          </a:p>
        </p:txBody>
      </p:sp>
      <p:grpSp>
        <p:nvGrpSpPr>
          <p:cNvPr id="82" name="组合 81"/>
          <p:cNvGrpSpPr/>
          <p:nvPr/>
        </p:nvGrpSpPr>
        <p:grpSpPr>
          <a:xfrm>
            <a:off x="4967802" y="3764510"/>
            <a:ext cx="565198" cy="561278"/>
            <a:chOff x="1756438" y="2043776"/>
            <a:chExt cx="565198" cy="561278"/>
          </a:xfrm>
        </p:grpSpPr>
        <p:grpSp>
          <p:nvGrpSpPr>
            <p:cNvPr id="83" name="组合 82"/>
            <p:cNvGrpSpPr/>
            <p:nvPr/>
          </p:nvGrpSpPr>
          <p:grpSpPr>
            <a:xfrm>
              <a:off x="1802486" y="2091938"/>
              <a:ext cx="480225" cy="473646"/>
              <a:chOff x="1802486" y="2091938"/>
              <a:chExt cx="480225" cy="473646"/>
            </a:xfrm>
          </p:grpSpPr>
          <p:sp>
            <p:nvSpPr>
              <p:cNvPr id="85" name="流程图: 接点 84"/>
              <p:cNvSpPr/>
              <p:nvPr/>
            </p:nvSpPr>
            <p:spPr>
              <a:xfrm>
                <a:off x="1802486" y="2091938"/>
                <a:ext cx="480225" cy="47364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5"/>
              <p:cNvSpPr txBox="1"/>
              <p:nvPr/>
            </p:nvSpPr>
            <p:spPr>
              <a:xfrm>
                <a:off x="1802486" y="2205650"/>
                <a:ext cx="480225" cy="246221"/>
              </a:xfrm>
              <a:prstGeom prst="rect">
                <a:avLst/>
              </a:prstGeom>
              <a:noFill/>
            </p:spPr>
            <p:txBody>
              <a:bodyPr wrap="square" rtlCol="0">
                <a:spAutoFit/>
              </a:bodyPr>
              <a:lstStyle/>
              <a:p>
                <a:r>
                  <a:rPr lang="en-US" altLang="zh-CN" sz="1000" dirty="0" smtClean="0"/>
                  <a:t>Start</a:t>
                </a:r>
                <a:endParaRPr lang="zh-CN" altLang="en-US" sz="1000" dirty="0"/>
              </a:p>
            </p:txBody>
          </p:sp>
        </p:grpSp>
        <p:sp>
          <p:nvSpPr>
            <p:cNvPr id="84" name="流程图: 接点 83"/>
            <p:cNvSpPr/>
            <p:nvPr/>
          </p:nvSpPr>
          <p:spPr>
            <a:xfrm>
              <a:off x="1756438" y="2043776"/>
              <a:ext cx="565198" cy="561278"/>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6194121" y="2821221"/>
            <a:ext cx="480225" cy="473646"/>
            <a:chOff x="1802486" y="2091938"/>
            <a:chExt cx="480225" cy="473646"/>
          </a:xfrm>
        </p:grpSpPr>
        <p:sp>
          <p:nvSpPr>
            <p:cNvPr id="88" name="流程图: 接点 87"/>
            <p:cNvSpPr/>
            <p:nvPr/>
          </p:nvSpPr>
          <p:spPr>
            <a:xfrm>
              <a:off x="1802486" y="2091938"/>
              <a:ext cx="480225" cy="47364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p:cNvSpPr txBox="1"/>
            <p:nvPr/>
          </p:nvSpPr>
          <p:spPr>
            <a:xfrm>
              <a:off x="1802487" y="2205651"/>
              <a:ext cx="458846" cy="246221"/>
            </a:xfrm>
            <a:prstGeom prst="rect">
              <a:avLst/>
            </a:prstGeom>
            <a:noFill/>
          </p:spPr>
          <p:txBody>
            <a:bodyPr wrap="square" rtlCol="0">
              <a:spAutoFit/>
            </a:bodyPr>
            <a:lstStyle/>
            <a:p>
              <a:r>
                <a:rPr lang="zh-CN" altLang="en-US" sz="1000" dirty="0"/>
                <a:t>健康</a:t>
              </a:r>
            </a:p>
          </p:txBody>
        </p:sp>
      </p:grpSp>
      <p:grpSp>
        <p:nvGrpSpPr>
          <p:cNvPr id="90" name="组合 89"/>
          <p:cNvGrpSpPr/>
          <p:nvPr/>
        </p:nvGrpSpPr>
        <p:grpSpPr>
          <a:xfrm>
            <a:off x="6237978" y="4876481"/>
            <a:ext cx="480225" cy="473646"/>
            <a:chOff x="1802486" y="2091938"/>
            <a:chExt cx="480225" cy="473646"/>
          </a:xfrm>
        </p:grpSpPr>
        <p:sp>
          <p:nvSpPr>
            <p:cNvPr id="91" name="流程图: 接点 90"/>
            <p:cNvSpPr/>
            <p:nvPr/>
          </p:nvSpPr>
          <p:spPr>
            <a:xfrm>
              <a:off x="1802486" y="2091938"/>
              <a:ext cx="480225" cy="473646"/>
            </a:xfrm>
            <a:prstGeom prst="flowChartConnector">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p:cNvSpPr txBox="1"/>
            <p:nvPr/>
          </p:nvSpPr>
          <p:spPr>
            <a:xfrm>
              <a:off x="1802486" y="2205650"/>
              <a:ext cx="480225" cy="246221"/>
            </a:xfrm>
            <a:prstGeom prst="rect">
              <a:avLst/>
            </a:prstGeom>
            <a:noFill/>
          </p:spPr>
          <p:txBody>
            <a:bodyPr wrap="square" rtlCol="0">
              <a:spAutoFit/>
            </a:bodyPr>
            <a:lstStyle/>
            <a:p>
              <a:r>
                <a:rPr lang="zh-CN" altLang="en-US" sz="1000" dirty="0"/>
                <a:t>感冒</a:t>
              </a:r>
            </a:p>
          </p:txBody>
        </p:sp>
      </p:grpSp>
      <p:sp>
        <p:nvSpPr>
          <p:cNvPr id="94" name="文本框 93"/>
          <p:cNvSpPr txBox="1"/>
          <p:nvPr/>
        </p:nvSpPr>
        <p:spPr>
          <a:xfrm>
            <a:off x="4363820" y="1939681"/>
            <a:ext cx="1223586" cy="369332"/>
          </a:xfrm>
          <a:prstGeom prst="rect">
            <a:avLst/>
          </a:prstGeom>
          <a:noFill/>
        </p:spPr>
        <p:txBody>
          <a:bodyPr wrap="square" rtlCol="0">
            <a:spAutoFit/>
          </a:bodyPr>
          <a:lstStyle/>
          <a:p>
            <a:r>
              <a:rPr lang="zh-CN" altLang="en-US" dirty="0" smtClean="0"/>
              <a:t>观测序列：</a:t>
            </a:r>
            <a:endParaRPr lang="zh-CN" altLang="en-US" dirty="0"/>
          </a:p>
        </p:txBody>
      </p:sp>
      <p:grpSp>
        <p:nvGrpSpPr>
          <p:cNvPr id="95" name="组合 94"/>
          <p:cNvGrpSpPr/>
          <p:nvPr/>
        </p:nvGrpSpPr>
        <p:grpSpPr>
          <a:xfrm>
            <a:off x="6205472" y="1887525"/>
            <a:ext cx="480225" cy="473646"/>
            <a:chOff x="1802486" y="2091938"/>
            <a:chExt cx="480225" cy="473646"/>
          </a:xfrm>
        </p:grpSpPr>
        <p:sp>
          <p:nvSpPr>
            <p:cNvPr id="96" name="流程图: 接点 95"/>
            <p:cNvSpPr/>
            <p:nvPr/>
          </p:nvSpPr>
          <p:spPr>
            <a:xfrm>
              <a:off x="1802486" y="2091938"/>
              <a:ext cx="480225" cy="47364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1802486" y="2205650"/>
              <a:ext cx="480225" cy="246221"/>
            </a:xfrm>
            <a:prstGeom prst="rect">
              <a:avLst/>
            </a:prstGeom>
            <a:noFill/>
          </p:spPr>
          <p:txBody>
            <a:bodyPr wrap="square" rtlCol="0">
              <a:spAutoFit/>
            </a:bodyPr>
            <a:lstStyle/>
            <a:p>
              <a:r>
                <a:rPr lang="zh-CN" altLang="en-US" sz="1000" dirty="0"/>
                <a:t>正常</a:t>
              </a:r>
            </a:p>
          </p:txBody>
        </p:sp>
      </p:grpSp>
      <p:grpSp>
        <p:nvGrpSpPr>
          <p:cNvPr id="98" name="组合 97"/>
          <p:cNvGrpSpPr/>
          <p:nvPr/>
        </p:nvGrpSpPr>
        <p:grpSpPr>
          <a:xfrm>
            <a:off x="7915556" y="1887525"/>
            <a:ext cx="480225" cy="473646"/>
            <a:chOff x="1802486" y="2091938"/>
            <a:chExt cx="480225" cy="473646"/>
          </a:xfrm>
        </p:grpSpPr>
        <p:sp>
          <p:nvSpPr>
            <p:cNvPr id="99" name="流程图: 接点 98"/>
            <p:cNvSpPr/>
            <p:nvPr/>
          </p:nvSpPr>
          <p:spPr>
            <a:xfrm>
              <a:off x="1802486" y="2091938"/>
              <a:ext cx="480225" cy="47364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1802486" y="2205650"/>
              <a:ext cx="480225" cy="246221"/>
            </a:xfrm>
            <a:prstGeom prst="rect">
              <a:avLst/>
            </a:prstGeom>
            <a:noFill/>
          </p:spPr>
          <p:txBody>
            <a:bodyPr wrap="square" rtlCol="0">
              <a:spAutoFit/>
            </a:bodyPr>
            <a:lstStyle/>
            <a:p>
              <a:r>
                <a:rPr lang="zh-CN" altLang="en-US" sz="1000" dirty="0"/>
                <a:t>怕冷</a:t>
              </a:r>
            </a:p>
          </p:txBody>
        </p:sp>
      </p:grpSp>
      <p:grpSp>
        <p:nvGrpSpPr>
          <p:cNvPr id="101" name="组合 100"/>
          <p:cNvGrpSpPr/>
          <p:nvPr/>
        </p:nvGrpSpPr>
        <p:grpSpPr>
          <a:xfrm>
            <a:off x="9828157" y="1887526"/>
            <a:ext cx="610697" cy="473646"/>
            <a:chOff x="1802486" y="2091938"/>
            <a:chExt cx="610697" cy="473646"/>
          </a:xfrm>
        </p:grpSpPr>
        <p:sp>
          <p:nvSpPr>
            <p:cNvPr id="102" name="流程图: 接点 101"/>
            <p:cNvSpPr/>
            <p:nvPr/>
          </p:nvSpPr>
          <p:spPr>
            <a:xfrm>
              <a:off x="1802486" y="2091938"/>
              <a:ext cx="480225" cy="47364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02"/>
            <p:cNvSpPr txBox="1"/>
            <p:nvPr/>
          </p:nvSpPr>
          <p:spPr>
            <a:xfrm>
              <a:off x="1802486" y="2205650"/>
              <a:ext cx="610697" cy="246221"/>
            </a:xfrm>
            <a:prstGeom prst="rect">
              <a:avLst/>
            </a:prstGeom>
            <a:noFill/>
          </p:spPr>
          <p:txBody>
            <a:bodyPr wrap="square" rtlCol="0">
              <a:spAutoFit/>
            </a:bodyPr>
            <a:lstStyle/>
            <a:p>
              <a:r>
                <a:rPr lang="zh-CN" altLang="en-US" sz="1000" dirty="0"/>
                <a:t>头晕</a:t>
              </a:r>
            </a:p>
          </p:txBody>
        </p:sp>
      </p:grpSp>
      <p:grpSp>
        <p:nvGrpSpPr>
          <p:cNvPr id="104" name="组合 103"/>
          <p:cNvGrpSpPr/>
          <p:nvPr/>
        </p:nvGrpSpPr>
        <p:grpSpPr>
          <a:xfrm>
            <a:off x="7937392" y="2810863"/>
            <a:ext cx="480225" cy="473646"/>
            <a:chOff x="1802486" y="2091938"/>
            <a:chExt cx="480225" cy="473646"/>
          </a:xfrm>
        </p:grpSpPr>
        <p:sp>
          <p:nvSpPr>
            <p:cNvPr id="105" name="流程图: 接点 104"/>
            <p:cNvSpPr/>
            <p:nvPr/>
          </p:nvSpPr>
          <p:spPr>
            <a:xfrm>
              <a:off x="1802486" y="2091938"/>
              <a:ext cx="480225" cy="47364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文本框 105"/>
            <p:cNvSpPr txBox="1"/>
            <p:nvPr/>
          </p:nvSpPr>
          <p:spPr>
            <a:xfrm>
              <a:off x="1802486" y="2205651"/>
              <a:ext cx="480225" cy="246221"/>
            </a:xfrm>
            <a:prstGeom prst="rect">
              <a:avLst/>
            </a:prstGeom>
            <a:noFill/>
          </p:spPr>
          <p:txBody>
            <a:bodyPr wrap="square" rtlCol="0">
              <a:spAutoFit/>
            </a:bodyPr>
            <a:lstStyle/>
            <a:p>
              <a:r>
                <a:rPr lang="zh-CN" altLang="en-US" sz="1000" dirty="0"/>
                <a:t>健康</a:t>
              </a:r>
            </a:p>
          </p:txBody>
        </p:sp>
      </p:grpSp>
      <p:grpSp>
        <p:nvGrpSpPr>
          <p:cNvPr id="107" name="组合 106"/>
          <p:cNvGrpSpPr/>
          <p:nvPr/>
        </p:nvGrpSpPr>
        <p:grpSpPr>
          <a:xfrm>
            <a:off x="8002627" y="4846298"/>
            <a:ext cx="480225" cy="473646"/>
            <a:chOff x="1802486" y="2091938"/>
            <a:chExt cx="480225" cy="473646"/>
          </a:xfrm>
        </p:grpSpPr>
        <p:sp>
          <p:nvSpPr>
            <p:cNvPr id="108" name="流程图: 接点 107"/>
            <p:cNvSpPr/>
            <p:nvPr/>
          </p:nvSpPr>
          <p:spPr>
            <a:xfrm>
              <a:off x="1802486" y="2091938"/>
              <a:ext cx="480225" cy="473646"/>
            </a:xfrm>
            <a:prstGeom prst="flowChartConnector">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文本框 108"/>
            <p:cNvSpPr txBox="1"/>
            <p:nvPr/>
          </p:nvSpPr>
          <p:spPr>
            <a:xfrm>
              <a:off x="1802486" y="2205650"/>
              <a:ext cx="480225" cy="246221"/>
            </a:xfrm>
            <a:prstGeom prst="rect">
              <a:avLst/>
            </a:prstGeom>
            <a:noFill/>
          </p:spPr>
          <p:txBody>
            <a:bodyPr wrap="square" rtlCol="0">
              <a:spAutoFit/>
            </a:bodyPr>
            <a:lstStyle/>
            <a:p>
              <a:r>
                <a:rPr lang="zh-CN" altLang="en-US" sz="1000" dirty="0"/>
                <a:t>感冒</a:t>
              </a:r>
            </a:p>
          </p:txBody>
        </p:sp>
      </p:grpSp>
      <p:grpSp>
        <p:nvGrpSpPr>
          <p:cNvPr id="116" name="组合 115"/>
          <p:cNvGrpSpPr/>
          <p:nvPr/>
        </p:nvGrpSpPr>
        <p:grpSpPr>
          <a:xfrm>
            <a:off x="9828157" y="2810863"/>
            <a:ext cx="610697" cy="473646"/>
            <a:chOff x="1802486" y="2091938"/>
            <a:chExt cx="610697" cy="473646"/>
          </a:xfrm>
        </p:grpSpPr>
        <p:sp>
          <p:nvSpPr>
            <p:cNvPr id="117" name="流程图: 接点 116"/>
            <p:cNvSpPr/>
            <p:nvPr/>
          </p:nvSpPr>
          <p:spPr>
            <a:xfrm>
              <a:off x="1802486" y="2091938"/>
              <a:ext cx="480225" cy="473646"/>
            </a:xfrm>
            <a:prstGeom prst="flowChartConnector">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文本框 117"/>
            <p:cNvSpPr txBox="1"/>
            <p:nvPr/>
          </p:nvSpPr>
          <p:spPr>
            <a:xfrm>
              <a:off x="1802486" y="2205651"/>
              <a:ext cx="610697" cy="246221"/>
            </a:xfrm>
            <a:prstGeom prst="rect">
              <a:avLst/>
            </a:prstGeom>
            <a:noFill/>
          </p:spPr>
          <p:txBody>
            <a:bodyPr wrap="square" rtlCol="0">
              <a:spAutoFit/>
            </a:bodyPr>
            <a:lstStyle/>
            <a:p>
              <a:r>
                <a:rPr lang="zh-CN" altLang="en-US" sz="1000" dirty="0"/>
                <a:t>健康</a:t>
              </a:r>
            </a:p>
          </p:txBody>
        </p:sp>
      </p:grpSp>
      <p:grpSp>
        <p:nvGrpSpPr>
          <p:cNvPr id="119" name="组合 118"/>
          <p:cNvGrpSpPr/>
          <p:nvPr/>
        </p:nvGrpSpPr>
        <p:grpSpPr>
          <a:xfrm>
            <a:off x="9893392" y="4846298"/>
            <a:ext cx="480225" cy="473646"/>
            <a:chOff x="1802486" y="2091938"/>
            <a:chExt cx="480225" cy="473646"/>
          </a:xfrm>
        </p:grpSpPr>
        <p:sp>
          <p:nvSpPr>
            <p:cNvPr id="120" name="流程图: 接点 119"/>
            <p:cNvSpPr/>
            <p:nvPr/>
          </p:nvSpPr>
          <p:spPr>
            <a:xfrm>
              <a:off x="1802486" y="2091938"/>
              <a:ext cx="480225" cy="47364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p:cNvSpPr txBox="1"/>
            <p:nvPr/>
          </p:nvSpPr>
          <p:spPr>
            <a:xfrm>
              <a:off x="1802486" y="2205650"/>
              <a:ext cx="480225" cy="246221"/>
            </a:xfrm>
            <a:prstGeom prst="rect">
              <a:avLst/>
            </a:prstGeom>
            <a:noFill/>
          </p:spPr>
          <p:txBody>
            <a:bodyPr wrap="square" rtlCol="0">
              <a:spAutoFit/>
            </a:bodyPr>
            <a:lstStyle/>
            <a:p>
              <a:r>
                <a:rPr lang="zh-CN" altLang="en-US" sz="1000" dirty="0"/>
                <a:t>感冒</a:t>
              </a:r>
            </a:p>
          </p:txBody>
        </p:sp>
      </p:grpSp>
      <p:cxnSp>
        <p:nvCxnSpPr>
          <p:cNvPr id="123" name="直接箭头连接符 122"/>
          <p:cNvCxnSpPr>
            <a:stCxn id="84" idx="6"/>
            <a:endCxn id="89" idx="1"/>
          </p:cNvCxnSpPr>
          <p:nvPr/>
        </p:nvCxnSpPr>
        <p:spPr>
          <a:xfrm flipV="1">
            <a:off x="5533000" y="3058045"/>
            <a:ext cx="661122" cy="987104"/>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a:stCxn id="84" idx="6"/>
            <a:endCxn id="91" idx="2"/>
          </p:cNvCxnSpPr>
          <p:nvPr/>
        </p:nvCxnSpPr>
        <p:spPr>
          <a:xfrm>
            <a:off x="5533000" y="4045149"/>
            <a:ext cx="704978" cy="106815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a:stCxn id="89" idx="3"/>
            <a:endCxn id="106" idx="1"/>
          </p:cNvCxnSpPr>
          <p:nvPr/>
        </p:nvCxnSpPr>
        <p:spPr>
          <a:xfrm flipV="1">
            <a:off x="6652968" y="3047687"/>
            <a:ext cx="1284424" cy="1035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a:stCxn id="106" idx="3"/>
            <a:endCxn id="118" idx="1"/>
          </p:cNvCxnSpPr>
          <p:nvPr/>
        </p:nvCxnSpPr>
        <p:spPr>
          <a:xfrm>
            <a:off x="8417617" y="3047687"/>
            <a:ext cx="141054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a:stCxn id="92" idx="3"/>
            <a:endCxn id="109" idx="1"/>
          </p:cNvCxnSpPr>
          <p:nvPr/>
        </p:nvCxnSpPr>
        <p:spPr>
          <a:xfrm flipV="1">
            <a:off x="6718203" y="5083121"/>
            <a:ext cx="1284424" cy="3018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stCxn id="109" idx="3"/>
            <a:endCxn id="121" idx="1"/>
          </p:cNvCxnSpPr>
          <p:nvPr/>
        </p:nvCxnSpPr>
        <p:spPr>
          <a:xfrm>
            <a:off x="8482852" y="5083121"/>
            <a:ext cx="141054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a:stCxn id="91" idx="6"/>
            <a:endCxn id="106" idx="1"/>
          </p:cNvCxnSpPr>
          <p:nvPr/>
        </p:nvCxnSpPr>
        <p:spPr>
          <a:xfrm flipV="1">
            <a:off x="6718203" y="3047687"/>
            <a:ext cx="1219189" cy="206561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a:stCxn id="88" idx="6"/>
            <a:endCxn id="109" idx="1"/>
          </p:cNvCxnSpPr>
          <p:nvPr/>
        </p:nvCxnSpPr>
        <p:spPr>
          <a:xfrm>
            <a:off x="6674346" y="3058044"/>
            <a:ext cx="1328281" cy="202507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p:cNvCxnSpPr>
            <a:stCxn id="106" idx="3"/>
            <a:endCxn id="121" idx="1"/>
          </p:cNvCxnSpPr>
          <p:nvPr/>
        </p:nvCxnSpPr>
        <p:spPr>
          <a:xfrm>
            <a:off x="8417617" y="3047687"/>
            <a:ext cx="1475775" cy="2035434"/>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p:cNvCxnSpPr>
            <a:stCxn id="109" idx="3"/>
            <a:endCxn id="118" idx="1"/>
          </p:cNvCxnSpPr>
          <p:nvPr/>
        </p:nvCxnSpPr>
        <p:spPr>
          <a:xfrm flipV="1">
            <a:off x="8482852" y="3047687"/>
            <a:ext cx="1345305" cy="203543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6" name="文本框 145"/>
          <p:cNvSpPr txBox="1"/>
          <p:nvPr/>
        </p:nvSpPr>
        <p:spPr>
          <a:xfrm>
            <a:off x="2986658" y="4666500"/>
            <a:ext cx="1822166" cy="830997"/>
          </a:xfrm>
          <a:prstGeom prst="rect">
            <a:avLst/>
          </a:prstGeom>
          <a:noFill/>
        </p:spPr>
        <p:txBody>
          <a:bodyPr wrap="square" rtlCol="0">
            <a:spAutoFit/>
          </a:bodyPr>
          <a:lstStyle/>
          <a:p>
            <a:r>
              <a:rPr lang="zh-CN" altLang="en-US" sz="1200" dirty="0" smtClean="0"/>
              <a:t>健康</a:t>
            </a:r>
            <a:r>
              <a:rPr lang="en-US" altLang="zh-CN" sz="1200" dirty="0" smtClean="0"/>
              <a:t>:</a:t>
            </a:r>
          </a:p>
          <a:p>
            <a:r>
              <a:rPr lang="en-US" altLang="zh-CN" sz="1200" dirty="0" smtClean="0"/>
              <a:t>0.3/(0.1+0.3)=0.75</a:t>
            </a:r>
          </a:p>
          <a:p>
            <a:r>
              <a:rPr lang="zh-CN" altLang="en-US" sz="1200" dirty="0" smtClean="0"/>
              <a:t>感冒</a:t>
            </a:r>
            <a:r>
              <a:rPr lang="en-US" altLang="zh-CN" sz="1200" dirty="0" smtClean="0"/>
              <a:t>:</a:t>
            </a:r>
          </a:p>
          <a:p>
            <a:r>
              <a:rPr lang="en-US" altLang="zh-CN" sz="1200" dirty="0" smtClean="0"/>
              <a:t>0.1/(0.1+0.3)=0.25</a:t>
            </a:r>
            <a:endParaRPr lang="zh-CN" altLang="en-US" sz="1200" dirty="0"/>
          </a:p>
        </p:txBody>
      </p:sp>
      <p:sp>
        <p:nvSpPr>
          <p:cNvPr id="147" name="文本框 146"/>
          <p:cNvSpPr txBox="1"/>
          <p:nvPr/>
        </p:nvSpPr>
        <p:spPr>
          <a:xfrm>
            <a:off x="156594" y="4626905"/>
            <a:ext cx="1822166" cy="830997"/>
          </a:xfrm>
          <a:prstGeom prst="rect">
            <a:avLst/>
          </a:prstGeom>
          <a:noFill/>
        </p:spPr>
        <p:txBody>
          <a:bodyPr wrap="square" rtlCol="0">
            <a:spAutoFit/>
          </a:bodyPr>
          <a:lstStyle/>
          <a:p>
            <a:r>
              <a:rPr lang="zh-CN" altLang="en-US" sz="1200" dirty="0" smtClean="0"/>
              <a:t>健康</a:t>
            </a:r>
            <a:r>
              <a:rPr lang="en-US" altLang="zh-CN" sz="1200" dirty="0" smtClean="0"/>
              <a:t>:</a:t>
            </a:r>
          </a:p>
          <a:p>
            <a:r>
              <a:rPr lang="en-US" altLang="zh-CN" sz="1200" dirty="0" smtClean="0"/>
              <a:t>0.1/(0.1+0.4)=0.2</a:t>
            </a:r>
          </a:p>
          <a:p>
            <a:r>
              <a:rPr lang="zh-CN" altLang="en-US" sz="1200" dirty="0" smtClean="0"/>
              <a:t>感冒</a:t>
            </a:r>
            <a:r>
              <a:rPr lang="en-US" altLang="zh-CN" sz="1200" dirty="0" smtClean="0"/>
              <a:t>:</a:t>
            </a:r>
          </a:p>
          <a:p>
            <a:r>
              <a:rPr lang="en-US" altLang="zh-CN" sz="1200" dirty="0" smtClean="0"/>
              <a:t>0.4/(0.1+0.4)=0.8</a:t>
            </a:r>
            <a:endParaRPr lang="zh-CN" altLang="en-US" sz="1200" dirty="0"/>
          </a:p>
        </p:txBody>
      </p:sp>
      <p:sp>
        <p:nvSpPr>
          <p:cNvPr id="148" name="文本框 147"/>
          <p:cNvSpPr txBox="1"/>
          <p:nvPr/>
        </p:nvSpPr>
        <p:spPr>
          <a:xfrm>
            <a:off x="1608052" y="4642482"/>
            <a:ext cx="1822166" cy="830997"/>
          </a:xfrm>
          <a:prstGeom prst="rect">
            <a:avLst/>
          </a:prstGeom>
          <a:noFill/>
        </p:spPr>
        <p:txBody>
          <a:bodyPr wrap="square" rtlCol="0">
            <a:spAutoFit/>
          </a:bodyPr>
          <a:lstStyle/>
          <a:p>
            <a:r>
              <a:rPr lang="zh-CN" altLang="en-US" sz="1200" dirty="0" smtClean="0"/>
              <a:t>健康</a:t>
            </a:r>
            <a:r>
              <a:rPr lang="en-US" altLang="zh-CN" sz="1200" dirty="0" smtClean="0"/>
              <a:t>:</a:t>
            </a:r>
          </a:p>
          <a:p>
            <a:r>
              <a:rPr lang="en-US" altLang="zh-CN" sz="1200" dirty="0" smtClean="0"/>
              <a:t>0.4/(0.4+0.3)=0.57</a:t>
            </a:r>
          </a:p>
          <a:p>
            <a:r>
              <a:rPr lang="zh-CN" altLang="en-US" sz="1200" dirty="0" smtClean="0"/>
              <a:t>感冒</a:t>
            </a:r>
            <a:r>
              <a:rPr lang="en-US" altLang="zh-CN" sz="1200" dirty="0" smtClean="0"/>
              <a:t>:</a:t>
            </a:r>
          </a:p>
          <a:p>
            <a:r>
              <a:rPr lang="en-US" altLang="zh-CN" sz="1200" dirty="0" smtClean="0"/>
              <a:t>0.3/(0.4+0.3)=0.53</a:t>
            </a:r>
            <a:endParaRPr lang="zh-CN" altLang="en-US" sz="1200" dirty="0"/>
          </a:p>
        </p:txBody>
      </p:sp>
      <p:sp>
        <p:nvSpPr>
          <p:cNvPr id="149" name="文本框 148"/>
          <p:cNvSpPr txBox="1"/>
          <p:nvPr/>
        </p:nvSpPr>
        <p:spPr>
          <a:xfrm>
            <a:off x="5748902" y="3522068"/>
            <a:ext cx="633720" cy="246221"/>
          </a:xfrm>
          <a:prstGeom prst="rect">
            <a:avLst/>
          </a:prstGeom>
          <a:noFill/>
        </p:spPr>
        <p:txBody>
          <a:bodyPr wrap="square" rtlCol="0">
            <a:spAutoFit/>
          </a:bodyPr>
          <a:lstStyle/>
          <a:p>
            <a:r>
              <a:rPr lang="en-US" altLang="zh-CN" sz="1000" dirty="0" smtClean="0"/>
              <a:t>0.6*0.75</a:t>
            </a:r>
            <a:endParaRPr lang="zh-CN" altLang="en-US" sz="1000" dirty="0"/>
          </a:p>
        </p:txBody>
      </p:sp>
      <p:sp>
        <p:nvSpPr>
          <p:cNvPr id="151" name="文本框 150"/>
          <p:cNvSpPr txBox="1"/>
          <p:nvPr/>
        </p:nvSpPr>
        <p:spPr>
          <a:xfrm>
            <a:off x="5774754" y="4396417"/>
            <a:ext cx="633720" cy="246221"/>
          </a:xfrm>
          <a:prstGeom prst="rect">
            <a:avLst/>
          </a:prstGeom>
          <a:noFill/>
        </p:spPr>
        <p:txBody>
          <a:bodyPr wrap="square" rtlCol="0">
            <a:spAutoFit/>
          </a:bodyPr>
          <a:lstStyle/>
          <a:p>
            <a:r>
              <a:rPr lang="en-US" altLang="zh-CN" sz="1000" dirty="0" smtClean="0"/>
              <a:t>0.4*0.25</a:t>
            </a:r>
            <a:endParaRPr lang="zh-CN" altLang="en-US" sz="1000" dirty="0"/>
          </a:p>
        </p:txBody>
      </p:sp>
      <p:sp>
        <p:nvSpPr>
          <p:cNvPr id="152" name="文本框 151"/>
          <p:cNvSpPr txBox="1"/>
          <p:nvPr/>
        </p:nvSpPr>
        <p:spPr>
          <a:xfrm>
            <a:off x="6218229" y="3075853"/>
            <a:ext cx="442408" cy="246221"/>
          </a:xfrm>
          <a:prstGeom prst="rect">
            <a:avLst/>
          </a:prstGeom>
          <a:noFill/>
        </p:spPr>
        <p:txBody>
          <a:bodyPr wrap="square" rtlCol="0">
            <a:spAutoFit/>
          </a:bodyPr>
          <a:lstStyle/>
          <a:p>
            <a:r>
              <a:rPr lang="en-US" altLang="zh-CN" sz="1000" dirty="0" smtClean="0"/>
              <a:t>0.45</a:t>
            </a:r>
            <a:endParaRPr lang="zh-CN" altLang="en-US" sz="1000" dirty="0"/>
          </a:p>
        </p:txBody>
      </p:sp>
      <p:sp>
        <p:nvSpPr>
          <p:cNvPr id="153" name="文本框 152"/>
          <p:cNvSpPr txBox="1"/>
          <p:nvPr/>
        </p:nvSpPr>
        <p:spPr>
          <a:xfrm>
            <a:off x="6303197" y="5120636"/>
            <a:ext cx="442408" cy="246221"/>
          </a:xfrm>
          <a:prstGeom prst="rect">
            <a:avLst/>
          </a:prstGeom>
          <a:noFill/>
        </p:spPr>
        <p:txBody>
          <a:bodyPr wrap="square" rtlCol="0">
            <a:spAutoFit/>
          </a:bodyPr>
          <a:lstStyle/>
          <a:p>
            <a:r>
              <a:rPr lang="en-US" altLang="zh-CN" sz="1000" dirty="0" smtClean="0"/>
              <a:t>0.1</a:t>
            </a:r>
            <a:endParaRPr lang="zh-CN" altLang="en-US" sz="1000" dirty="0"/>
          </a:p>
        </p:txBody>
      </p:sp>
      <p:sp>
        <p:nvSpPr>
          <p:cNvPr id="154" name="文本框 153"/>
          <p:cNvSpPr txBox="1"/>
          <p:nvPr/>
        </p:nvSpPr>
        <p:spPr>
          <a:xfrm>
            <a:off x="6664397" y="2771098"/>
            <a:ext cx="1326800" cy="246221"/>
          </a:xfrm>
          <a:prstGeom prst="rect">
            <a:avLst/>
          </a:prstGeom>
          <a:noFill/>
        </p:spPr>
        <p:txBody>
          <a:bodyPr wrap="square" rtlCol="0">
            <a:spAutoFit/>
          </a:bodyPr>
          <a:lstStyle/>
          <a:p>
            <a:r>
              <a:rPr lang="en-US" altLang="zh-CN" sz="1000" dirty="0" smtClean="0"/>
              <a:t>0.45*0.57*0.7=0.179</a:t>
            </a:r>
            <a:endParaRPr lang="zh-CN" altLang="en-US" sz="1000" dirty="0"/>
          </a:p>
        </p:txBody>
      </p:sp>
      <p:sp>
        <p:nvSpPr>
          <p:cNvPr id="155" name="文本框 154"/>
          <p:cNvSpPr txBox="1"/>
          <p:nvPr/>
        </p:nvSpPr>
        <p:spPr>
          <a:xfrm>
            <a:off x="7948753" y="3043084"/>
            <a:ext cx="495317" cy="246221"/>
          </a:xfrm>
          <a:prstGeom prst="rect">
            <a:avLst/>
          </a:prstGeom>
          <a:noFill/>
        </p:spPr>
        <p:txBody>
          <a:bodyPr wrap="square" rtlCol="0">
            <a:spAutoFit/>
          </a:bodyPr>
          <a:lstStyle/>
          <a:p>
            <a:r>
              <a:rPr lang="en-US" altLang="zh-CN" sz="1000" dirty="0" smtClean="0"/>
              <a:t>0.179</a:t>
            </a:r>
            <a:endParaRPr lang="zh-CN" altLang="en-US" sz="1000" dirty="0"/>
          </a:p>
        </p:txBody>
      </p:sp>
      <p:sp>
        <p:nvSpPr>
          <p:cNvPr id="157" name="文本框 156"/>
          <p:cNvSpPr txBox="1"/>
          <p:nvPr/>
        </p:nvSpPr>
        <p:spPr>
          <a:xfrm rot="18069935">
            <a:off x="6779948" y="3460240"/>
            <a:ext cx="1326800" cy="246221"/>
          </a:xfrm>
          <a:prstGeom prst="rect">
            <a:avLst/>
          </a:prstGeom>
          <a:noFill/>
        </p:spPr>
        <p:txBody>
          <a:bodyPr wrap="square" rtlCol="0">
            <a:spAutoFit/>
          </a:bodyPr>
          <a:lstStyle/>
          <a:p>
            <a:r>
              <a:rPr lang="en-US" altLang="zh-CN" sz="1000" dirty="0" smtClean="0"/>
              <a:t>0.1*0.53*0.4=0.0212</a:t>
            </a:r>
            <a:endParaRPr lang="zh-CN" altLang="en-US" sz="1000" dirty="0"/>
          </a:p>
        </p:txBody>
      </p:sp>
      <p:sp>
        <p:nvSpPr>
          <p:cNvPr id="158" name="文本框 157"/>
          <p:cNvSpPr txBox="1"/>
          <p:nvPr/>
        </p:nvSpPr>
        <p:spPr>
          <a:xfrm rot="3489754">
            <a:off x="7037729" y="4330517"/>
            <a:ext cx="1326800" cy="246221"/>
          </a:xfrm>
          <a:prstGeom prst="rect">
            <a:avLst/>
          </a:prstGeom>
          <a:noFill/>
        </p:spPr>
        <p:txBody>
          <a:bodyPr wrap="square" rtlCol="0">
            <a:spAutoFit/>
          </a:bodyPr>
          <a:lstStyle/>
          <a:p>
            <a:r>
              <a:rPr lang="en-US" altLang="zh-CN" sz="1000" dirty="0" smtClean="0"/>
              <a:t>0.45*0.53*0.3=0.072</a:t>
            </a:r>
            <a:endParaRPr lang="zh-CN" altLang="en-US" sz="1000" dirty="0"/>
          </a:p>
        </p:txBody>
      </p:sp>
      <p:sp>
        <p:nvSpPr>
          <p:cNvPr id="159" name="文本框 158"/>
          <p:cNvSpPr txBox="1"/>
          <p:nvPr/>
        </p:nvSpPr>
        <p:spPr>
          <a:xfrm>
            <a:off x="6685697" y="5114264"/>
            <a:ext cx="1326800" cy="246221"/>
          </a:xfrm>
          <a:prstGeom prst="rect">
            <a:avLst/>
          </a:prstGeom>
          <a:noFill/>
        </p:spPr>
        <p:txBody>
          <a:bodyPr wrap="square" rtlCol="0">
            <a:spAutoFit/>
          </a:bodyPr>
          <a:lstStyle/>
          <a:p>
            <a:r>
              <a:rPr lang="en-US" altLang="zh-CN" sz="1000" dirty="0" smtClean="0"/>
              <a:t>0.1*0.53*0.6=0.032</a:t>
            </a:r>
            <a:endParaRPr lang="zh-CN" altLang="en-US" sz="1000" dirty="0"/>
          </a:p>
        </p:txBody>
      </p:sp>
      <p:sp>
        <p:nvSpPr>
          <p:cNvPr id="160" name="文本框 159"/>
          <p:cNvSpPr txBox="1"/>
          <p:nvPr/>
        </p:nvSpPr>
        <p:spPr>
          <a:xfrm>
            <a:off x="7996306" y="5083121"/>
            <a:ext cx="495317" cy="246221"/>
          </a:xfrm>
          <a:prstGeom prst="rect">
            <a:avLst/>
          </a:prstGeom>
          <a:noFill/>
        </p:spPr>
        <p:txBody>
          <a:bodyPr wrap="square" rtlCol="0">
            <a:spAutoFit/>
          </a:bodyPr>
          <a:lstStyle/>
          <a:p>
            <a:r>
              <a:rPr lang="en-US" altLang="zh-CN" sz="1000" dirty="0" smtClean="0"/>
              <a:t>0.072</a:t>
            </a:r>
            <a:endParaRPr lang="zh-CN" altLang="en-US" sz="1000" dirty="0"/>
          </a:p>
        </p:txBody>
      </p:sp>
      <p:sp>
        <p:nvSpPr>
          <p:cNvPr id="161" name="文本框 160"/>
          <p:cNvSpPr txBox="1"/>
          <p:nvPr/>
        </p:nvSpPr>
        <p:spPr>
          <a:xfrm>
            <a:off x="8450016" y="2747900"/>
            <a:ext cx="1326800" cy="246221"/>
          </a:xfrm>
          <a:prstGeom prst="rect">
            <a:avLst/>
          </a:prstGeom>
          <a:noFill/>
        </p:spPr>
        <p:txBody>
          <a:bodyPr wrap="square" rtlCol="0">
            <a:spAutoFit/>
          </a:bodyPr>
          <a:lstStyle/>
          <a:p>
            <a:r>
              <a:rPr lang="en-US" altLang="zh-CN" sz="1000" dirty="0" smtClean="0"/>
              <a:t>0.179*0.2*0.7=0.025</a:t>
            </a:r>
            <a:endParaRPr lang="zh-CN" altLang="en-US" sz="1000" dirty="0"/>
          </a:p>
        </p:txBody>
      </p:sp>
      <p:sp>
        <p:nvSpPr>
          <p:cNvPr id="163" name="文本框 162"/>
          <p:cNvSpPr txBox="1"/>
          <p:nvPr/>
        </p:nvSpPr>
        <p:spPr>
          <a:xfrm rot="3288727">
            <a:off x="8945337" y="4351139"/>
            <a:ext cx="1326800" cy="246221"/>
          </a:xfrm>
          <a:prstGeom prst="rect">
            <a:avLst/>
          </a:prstGeom>
          <a:noFill/>
        </p:spPr>
        <p:txBody>
          <a:bodyPr wrap="square" rtlCol="0">
            <a:spAutoFit/>
          </a:bodyPr>
          <a:lstStyle/>
          <a:p>
            <a:r>
              <a:rPr lang="en-US" altLang="zh-CN" sz="1000" dirty="0" smtClean="0"/>
              <a:t>0.179*0.8*0.3=0.043</a:t>
            </a:r>
            <a:endParaRPr lang="zh-CN" altLang="en-US" sz="1000" dirty="0"/>
          </a:p>
        </p:txBody>
      </p:sp>
      <p:sp>
        <p:nvSpPr>
          <p:cNvPr id="164" name="文本框 163"/>
          <p:cNvSpPr txBox="1"/>
          <p:nvPr/>
        </p:nvSpPr>
        <p:spPr>
          <a:xfrm>
            <a:off x="8563845" y="5064311"/>
            <a:ext cx="1326800" cy="246221"/>
          </a:xfrm>
          <a:prstGeom prst="rect">
            <a:avLst/>
          </a:prstGeom>
          <a:noFill/>
        </p:spPr>
        <p:txBody>
          <a:bodyPr wrap="square" rtlCol="0">
            <a:spAutoFit/>
          </a:bodyPr>
          <a:lstStyle/>
          <a:p>
            <a:r>
              <a:rPr lang="en-US" altLang="zh-CN" sz="1000" dirty="0" smtClean="0"/>
              <a:t>0.072*0.8*0.6=0.034</a:t>
            </a:r>
            <a:endParaRPr lang="zh-CN" altLang="en-US" sz="1000" dirty="0"/>
          </a:p>
        </p:txBody>
      </p:sp>
      <p:sp>
        <p:nvSpPr>
          <p:cNvPr id="165" name="文本框 164"/>
          <p:cNvSpPr txBox="1"/>
          <p:nvPr/>
        </p:nvSpPr>
        <p:spPr>
          <a:xfrm rot="18069935">
            <a:off x="8681320" y="3453694"/>
            <a:ext cx="1390944" cy="246221"/>
          </a:xfrm>
          <a:prstGeom prst="rect">
            <a:avLst/>
          </a:prstGeom>
          <a:noFill/>
        </p:spPr>
        <p:txBody>
          <a:bodyPr wrap="square" rtlCol="0">
            <a:spAutoFit/>
          </a:bodyPr>
          <a:lstStyle/>
          <a:p>
            <a:r>
              <a:rPr lang="en-US" altLang="zh-CN" sz="1000" dirty="0" smtClean="0"/>
              <a:t>0.072*0.2*0.4=0.0057</a:t>
            </a:r>
            <a:endParaRPr lang="zh-CN" altLang="en-US" sz="1000" dirty="0"/>
          </a:p>
        </p:txBody>
      </p:sp>
      <p:cxnSp>
        <p:nvCxnSpPr>
          <p:cNvPr id="167" name="直接箭头连接符 166"/>
          <p:cNvCxnSpPr>
            <a:stCxn id="97" idx="3"/>
            <a:endCxn id="100" idx="1"/>
          </p:cNvCxnSpPr>
          <p:nvPr/>
        </p:nvCxnSpPr>
        <p:spPr>
          <a:xfrm>
            <a:off x="6685697" y="2124348"/>
            <a:ext cx="12298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a:stCxn id="100" idx="3"/>
            <a:endCxn id="103" idx="1"/>
          </p:cNvCxnSpPr>
          <p:nvPr/>
        </p:nvCxnSpPr>
        <p:spPr>
          <a:xfrm>
            <a:off x="8395781" y="2124348"/>
            <a:ext cx="143237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文本框 169"/>
          <p:cNvSpPr txBox="1"/>
          <p:nvPr/>
        </p:nvSpPr>
        <p:spPr>
          <a:xfrm>
            <a:off x="4145499" y="5781285"/>
            <a:ext cx="1854018" cy="369332"/>
          </a:xfrm>
          <a:prstGeom prst="rect">
            <a:avLst/>
          </a:prstGeom>
          <a:noFill/>
        </p:spPr>
        <p:txBody>
          <a:bodyPr wrap="square" rtlCol="0">
            <a:spAutoFit/>
          </a:bodyPr>
          <a:lstStyle/>
          <a:p>
            <a:r>
              <a:rPr lang="zh-CN" altLang="en-US" dirty="0" smtClean="0"/>
              <a:t>预测的状态序列：</a:t>
            </a:r>
            <a:endParaRPr lang="zh-CN" altLang="en-US" dirty="0"/>
          </a:p>
        </p:txBody>
      </p:sp>
      <p:grpSp>
        <p:nvGrpSpPr>
          <p:cNvPr id="171" name="组合 170"/>
          <p:cNvGrpSpPr/>
          <p:nvPr/>
        </p:nvGrpSpPr>
        <p:grpSpPr>
          <a:xfrm>
            <a:off x="6241263" y="5741432"/>
            <a:ext cx="480225" cy="473646"/>
            <a:chOff x="1802486" y="2091938"/>
            <a:chExt cx="480225" cy="473646"/>
          </a:xfrm>
        </p:grpSpPr>
        <p:sp>
          <p:nvSpPr>
            <p:cNvPr id="172" name="流程图: 接点 171"/>
            <p:cNvSpPr/>
            <p:nvPr/>
          </p:nvSpPr>
          <p:spPr>
            <a:xfrm>
              <a:off x="1802486" y="2091938"/>
              <a:ext cx="480225" cy="47364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文本框 172"/>
            <p:cNvSpPr txBox="1"/>
            <p:nvPr/>
          </p:nvSpPr>
          <p:spPr>
            <a:xfrm>
              <a:off x="1802487" y="2205651"/>
              <a:ext cx="458846" cy="246221"/>
            </a:xfrm>
            <a:prstGeom prst="rect">
              <a:avLst/>
            </a:prstGeom>
            <a:noFill/>
          </p:spPr>
          <p:txBody>
            <a:bodyPr wrap="square" rtlCol="0">
              <a:spAutoFit/>
            </a:bodyPr>
            <a:lstStyle/>
            <a:p>
              <a:r>
                <a:rPr lang="zh-CN" altLang="en-US" sz="1000" dirty="0"/>
                <a:t>健康</a:t>
              </a:r>
            </a:p>
          </p:txBody>
        </p:sp>
      </p:grpSp>
      <p:sp>
        <p:nvSpPr>
          <p:cNvPr id="174" name="文本框 173"/>
          <p:cNvSpPr txBox="1"/>
          <p:nvPr/>
        </p:nvSpPr>
        <p:spPr>
          <a:xfrm>
            <a:off x="9825642" y="3051504"/>
            <a:ext cx="495317" cy="246221"/>
          </a:xfrm>
          <a:prstGeom prst="rect">
            <a:avLst/>
          </a:prstGeom>
          <a:noFill/>
        </p:spPr>
        <p:txBody>
          <a:bodyPr wrap="square" rtlCol="0">
            <a:spAutoFit/>
          </a:bodyPr>
          <a:lstStyle/>
          <a:p>
            <a:r>
              <a:rPr lang="en-US" altLang="zh-CN" sz="1000" dirty="0" smtClean="0"/>
              <a:t>0.025</a:t>
            </a:r>
            <a:endParaRPr lang="zh-CN" altLang="en-US" sz="1000" dirty="0"/>
          </a:p>
        </p:txBody>
      </p:sp>
      <p:sp>
        <p:nvSpPr>
          <p:cNvPr id="175" name="文本框 174"/>
          <p:cNvSpPr txBox="1"/>
          <p:nvPr/>
        </p:nvSpPr>
        <p:spPr>
          <a:xfrm>
            <a:off x="9891918" y="5098212"/>
            <a:ext cx="495317" cy="246221"/>
          </a:xfrm>
          <a:prstGeom prst="rect">
            <a:avLst/>
          </a:prstGeom>
          <a:noFill/>
        </p:spPr>
        <p:txBody>
          <a:bodyPr wrap="square" rtlCol="0">
            <a:spAutoFit/>
          </a:bodyPr>
          <a:lstStyle/>
          <a:p>
            <a:r>
              <a:rPr lang="en-US" altLang="zh-CN" sz="1000" dirty="0" smtClean="0"/>
              <a:t>0.043</a:t>
            </a:r>
            <a:endParaRPr lang="zh-CN" altLang="en-US" sz="1000" dirty="0"/>
          </a:p>
        </p:txBody>
      </p:sp>
      <p:grpSp>
        <p:nvGrpSpPr>
          <p:cNvPr id="176" name="组合 175"/>
          <p:cNvGrpSpPr/>
          <p:nvPr/>
        </p:nvGrpSpPr>
        <p:grpSpPr>
          <a:xfrm>
            <a:off x="7999880" y="5741432"/>
            <a:ext cx="480225" cy="473646"/>
            <a:chOff x="1802486" y="2091938"/>
            <a:chExt cx="480225" cy="473646"/>
          </a:xfrm>
        </p:grpSpPr>
        <p:sp>
          <p:nvSpPr>
            <p:cNvPr id="177" name="流程图: 接点 176"/>
            <p:cNvSpPr/>
            <p:nvPr/>
          </p:nvSpPr>
          <p:spPr>
            <a:xfrm>
              <a:off x="1802486" y="2091938"/>
              <a:ext cx="480225" cy="47364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文本框 177"/>
            <p:cNvSpPr txBox="1"/>
            <p:nvPr/>
          </p:nvSpPr>
          <p:spPr>
            <a:xfrm>
              <a:off x="1802487" y="2205651"/>
              <a:ext cx="458846" cy="246221"/>
            </a:xfrm>
            <a:prstGeom prst="rect">
              <a:avLst/>
            </a:prstGeom>
            <a:noFill/>
          </p:spPr>
          <p:txBody>
            <a:bodyPr wrap="square" rtlCol="0">
              <a:spAutoFit/>
            </a:bodyPr>
            <a:lstStyle/>
            <a:p>
              <a:r>
                <a:rPr lang="zh-CN" altLang="en-US" sz="1000" dirty="0"/>
                <a:t>健康</a:t>
              </a:r>
            </a:p>
          </p:txBody>
        </p:sp>
      </p:grpSp>
      <p:grpSp>
        <p:nvGrpSpPr>
          <p:cNvPr id="179" name="组合 178"/>
          <p:cNvGrpSpPr/>
          <p:nvPr/>
        </p:nvGrpSpPr>
        <p:grpSpPr>
          <a:xfrm>
            <a:off x="9782298" y="5729128"/>
            <a:ext cx="480225" cy="473646"/>
            <a:chOff x="1802486" y="2091938"/>
            <a:chExt cx="480225" cy="473646"/>
          </a:xfrm>
        </p:grpSpPr>
        <p:sp>
          <p:nvSpPr>
            <p:cNvPr id="180" name="流程图: 接点 179"/>
            <p:cNvSpPr/>
            <p:nvPr/>
          </p:nvSpPr>
          <p:spPr>
            <a:xfrm>
              <a:off x="1802486" y="2091938"/>
              <a:ext cx="480225" cy="473646"/>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文本框 180"/>
            <p:cNvSpPr txBox="1"/>
            <p:nvPr/>
          </p:nvSpPr>
          <p:spPr>
            <a:xfrm>
              <a:off x="1802486" y="2205650"/>
              <a:ext cx="480225" cy="246221"/>
            </a:xfrm>
            <a:prstGeom prst="rect">
              <a:avLst/>
            </a:prstGeom>
            <a:noFill/>
          </p:spPr>
          <p:txBody>
            <a:bodyPr wrap="square" rtlCol="0">
              <a:spAutoFit/>
            </a:bodyPr>
            <a:lstStyle/>
            <a:p>
              <a:r>
                <a:rPr lang="zh-CN" altLang="en-US" sz="1000" dirty="0"/>
                <a:t>感冒</a:t>
              </a:r>
            </a:p>
          </p:txBody>
        </p:sp>
      </p:grpSp>
      <p:cxnSp>
        <p:nvCxnSpPr>
          <p:cNvPr id="182" name="直接箭头连接符 181"/>
          <p:cNvCxnSpPr>
            <a:stCxn id="172" idx="6"/>
            <a:endCxn id="178" idx="1"/>
          </p:cNvCxnSpPr>
          <p:nvPr/>
        </p:nvCxnSpPr>
        <p:spPr>
          <a:xfrm>
            <a:off x="6721488" y="5978255"/>
            <a:ext cx="127839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a:stCxn id="177" idx="6"/>
            <a:endCxn id="181" idx="1"/>
          </p:cNvCxnSpPr>
          <p:nvPr/>
        </p:nvCxnSpPr>
        <p:spPr>
          <a:xfrm flipV="1">
            <a:off x="8480105" y="5965951"/>
            <a:ext cx="1302193" cy="123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861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997730" y="436878"/>
            <a:ext cx="914400" cy="369332"/>
          </a:xfrm>
          <a:prstGeom prst="rect">
            <a:avLst/>
          </a:prstGeom>
          <a:noFill/>
        </p:spPr>
        <p:txBody>
          <a:bodyPr wrap="square" rtlCol="0">
            <a:spAutoFit/>
          </a:bodyPr>
          <a:lstStyle/>
          <a:p>
            <a:r>
              <a:rPr lang="zh-CN" altLang="en-US" dirty="0" smtClean="0"/>
              <a:t>一二三</a:t>
            </a:r>
            <a:endParaRPr lang="zh-CN" altLang="en-US" dirty="0"/>
          </a:p>
        </p:txBody>
      </p:sp>
      <p:sp>
        <p:nvSpPr>
          <p:cNvPr id="7" name="文本框 6"/>
          <p:cNvSpPr txBox="1"/>
          <p:nvPr/>
        </p:nvSpPr>
        <p:spPr>
          <a:xfrm>
            <a:off x="1956553" y="1356250"/>
            <a:ext cx="480181" cy="369332"/>
          </a:xfrm>
          <a:prstGeom prst="rect">
            <a:avLst/>
          </a:prstGeom>
          <a:noFill/>
        </p:spPr>
        <p:txBody>
          <a:bodyPr wrap="square" rtlCol="0">
            <a:spAutoFit/>
          </a:bodyPr>
          <a:lstStyle/>
          <a:p>
            <a:r>
              <a:rPr lang="en-US" altLang="zh-CN" dirty="0" smtClean="0"/>
              <a:t>yi1</a:t>
            </a:r>
            <a:endParaRPr lang="zh-CN" altLang="en-US" dirty="0"/>
          </a:p>
        </p:txBody>
      </p:sp>
      <p:sp>
        <p:nvSpPr>
          <p:cNvPr id="9" name="文本框 8"/>
          <p:cNvSpPr txBox="1"/>
          <p:nvPr/>
        </p:nvSpPr>
        <p:spPr>
          <a:xfrm>
            <a:off x="5152279" y="1356250"/>
            <a:ext cx="508645" cy="369332"/>
          </a:xfrm>
          <a:prstGeom prst="rect">
            <a:avLst/>
          </a:prstGeom>
          <a:noFill/>
        </p:spPr>
        <p:txBody>
          <a:bodyPr wrap="square" rtlCol="0">
            <a:spAutoFit/>
          </a:bodyPr>
          <a:lstStyle/>
          <a:p>
            <a:r>
              <a:rPr lang="en-US" altLang="zh-CN" dirty="0" smtClean="0"/>
              <a:t>er4</a:t>
            </a:r>
            <a:endParaRPr lang="zh-CN" altLang="en-US" dirty="0"/>
          </a:p>
        </p:txBody>
      </p:sp>
      <p:sp>
        <p:nvSpPr>
          <p:cNvPr id="11" name="文本框 10"/>
          <p:cNvSpPr txBox="1"/>
          <p:nvPr/>
        </p:nvSpPr>
        <p:spPr>
          <a:xfrm>
            <a:off x="8299265" y="1356250"/>
            <a:ext cx="652273" cy="369332"/>
          </a:xfrm>
          <a:prstGeom prst="rect">
            <a:avLst/>
          </a:prstGeom>
          <a:noFill/>
        </p:spPr>
        <p:txBody>
          <a:bodyPr wrap="square" rtlCol="0">
            <a:spAutoFit/>
          </a:bodyPr>
          <a:lstStyle/>
          <a:p>
            <a:r>
              <a:rPr lang="en-US" altLang="zh-CN" dirty="0" smtClean="0"/>
              <a:t>san1</a:t>
            </a:r>
            <a:endParaRPr lang="zh-CN" altLang="en-US" dirty="0"/>
          </a:p>
        </p:txBody>
      </p:sp>
      <p:sp>
        <p:nvSpPr>
          <p:cNvPr id="13" name="文本框 12"/>
          <p:cNvSpPr txBox="1"/>
          <p:nvPr/>
        </p:nvSpPr>
        <p:spPr>
          <a:xfrm>
            <a:off x="1299624" y="2545693"/>
            <a:ext cx="314624" cy="369332"/>
          </a:xfrm>
          <a:prstGeom prst="rect">
            <a:avLst/>
          </a:prstGeom>
          <a:noFill/>
        </p:spPr>
        <p:txBody>
          <a:bodyPr wrap="square" rtlCol="0">
            <a:spAutoFit/>
          </a:bodyPr>
          <a:lstStyle/>
          <a:p>
            <a:r>
              <a:rPr lang="en-US" altLang="zh-CN" dirty="0" smtClean="0"/>
              <a:t>ii</a:t>
            </a:r>
            <a:endParaRPr lang="zh-CN" altLang="en-US" dirty="0"/>
          </a:p>
        </p:txBody>
      </p:sp>
      <p:sp>
        <p:nvSpPr>
          <p:cNvPr id="14" name="文本框 13"/>
          <p:cNvSpPr txBox="1"/>
          <p:nvPr/>
        </p:nvSpPr>
        <p:spPr>
          <a:xfrm>
            <a:off x="2663869" y="2545693"/>
            <a:ext cx="438561" cy="369332"/>
          </a:xfrm>
          <a:prstGeom prst="rect">
            <a:avLst/>
          </a:prstGeom>
          <a:noFill/>
        </p:spPr>
        <p:txBody>
          <a:bodyPr wrap="square" rtlCol="0">
            <a:spAutoFit/>
          </a:bodyPr>
          <a:lstStyle/>
          <a:p>
            <a:r>
              <a:rPr lang="en-US" altLang="zh-CN" dirty="0" smtClean="0"/>
              <a:t>i1</a:t>
            </a:r>
            <a:endParaRPr lang="zh-CN" altLang="en-US" dirty="0"/>
          </a:p>
        </p:txBody>
      </p:sp>
      <p:sp>
        <p:nvSpPr>
          <p:cNvPr id="15" name="文本框 14"/>
          <p:cNvSpPr txBox="1"/>
          <p:nvPr/>
        </p:nvSpPr>
        <p:spPr>
          <a:xfrm>
            <a:off x="4472850" y="2545693"/>
            <a:ext cx="438561" cy="369332"/>
          </a:xfrm>
          <a:prstGeom prst="rect">
            <a:avLst/>
          </a:prstGeom>
          <a:noFill/>
        </p:spPr>
        <p:txBody>
          <a:bodyPr wrap="square" rtlCol="0">
            <a:spAutoFit/>
          </a:bodyPr>
          <a:lstStyle/>
          <a:p>
            <a:r>
              <a:rPr lang="en-US" altLang="zh-CN" dirty="0" err="1" smtClean="0"/>
              <a:t>ee</a:t>
            </a:r>
            <a:endParaRPr lang="zh-CN" altLang="en-US" dirty="0"/>
          </a:p>
        </p:txBody>
      </p:sp>
      <p:sp>
        <p:nvSpPr>
          <p:cNvPr id="16" name="文本框 15"/>
          <p:cNvSpPr txBox="1"/>
          <p:nvPr/>
        </p:nvSpPr>
        <p:spPr>
          <a:xfrm>
            <a:off x="5858080" y="2545693"/>
            <a:ext cx="502153" cy="369332"/>
          </a:xfrm>
          <a:prstGeom prst="rect">
            <a:avLst/>
          </a:prstGeom>
          <a:noFill/>
        </p:spPr>
        <p:txBody>
          <a:bodyPr wrap="square" rtlCol="0">
            <a:spAutoFit/>
          </a:bodyPr>
          <a:lstStyle/>
          <a:p>
            <a:r>
              <a:rPr lang="en-US" altLang="zh-CN" dirty="0" smtClean="0"/>
              <a:t>er4</a:t>
            </a:r>
            <a:endParaRPr lang="zh-CN" altLang="en-US" dirty="0"/>
          </a:p>
        </p:txBody>
      </p:sp>
      <p:sp>
        <p:nvSpPr>
          <p:cNvPr id="17" name="文本框 16"/>
          <p:cNvSpPr txBox="1"/>
          <p:nvPr/>
        </p:nvSpPr>
        <p:spPr>
          <a:xfrm>
            <a:off x="7759287" y="2542717"/>
            <a:ext cx="502153" cy="369332"/>
          </a:xfrm>
          <a:prstGeom prst="rect">
            <a:avLst/>
          </a:prstGeom>
          <a:noFill/>
        </p:spPr>
        <p:txBody>
          <a:bodyPr wrap="square" rtlCol="0">
            <a:spAutoFit/>
          </a:bodyPr>
          <a:lstStyle/>
          <a:p>
            <a:r>
              <a:rPr lang="en-US" altLang="zh-CN" dirty="0"/>
              <a:t>s</a:t>
            </a:r>
            <a:endParaRPr lang="zh-CN" altLang="en-US" dirty="0"/>
          </a:p>
        </p:txBody>
      </p:sp>
      <p:sp>
        <p:nvSpPr>
          <p:cNvPr id="18" name="文本框 17"/>
          <p:cNvSpPr txBox="1"/>
          <p:nvPr/>
        </p:nvSpPr>
        <p:spPr>
          <a:xfrm>
            <a:off x="9135626" y="2541340"/>
            <a:ext cx="608547" cy="369332"/>
          </a:xfrm>
          <a:prstGeom prst="rect">
            <a:avLst/>
          </a:prstGeom>
          <a:noFill/>
        </p:spPr>
        <p:txBody>
          <a:bodyPr wrap="square" rtlCol="0">
            <a:spAutoFit/>
          </a:bodyPr>
          <a:lstStyle/>
          <a:p>
            <a:r>
              <a:rPr lang="en-US" altLang="zh-CN" dirty="0" smtClean="0"/>
              <a:t>an1</a:t>
            </a:r>
            <a:endParaRPr lang="zh-CN" altLang="en-US" dirty="0"/>
          </a:p>
        </p:txBody>
      </p:sp>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235" y="5210113"/>
            <a:ext cx="10703084" cy="1490012"/>
          </a:xfrm>
          <a:prstGeom prst="rect">
            <a:avLst/>
          </a:prstGeom>
        </p:spPr>
      </p:pic>
      <p:sp>
        <p:nvSpPr>
          <p:cNvPr id="20" name="矩形 19"/>
          <p:cNvSpPr/>
          <p:nvPr/>
        </p:nvSpPr>
        <p:spPr>
          <a:xfrm>
            <a:off x="1006495"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145739"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 name="组合 39"/>
          <p:cNvGrpSpPr/>
          <p:nvPr/>
        </p:nvGrpSpPr>
        <p:grpSpPr>
          <a:xfrm>
            <a:off x="842037" y="3401045"/>
            <a:ext cx="1223586" cy="618371"/>
            <a:chOff x="842037" y="3558920"/>
            <a:chExt cx="1223586" cy="618371"/>
          </a:xfrm>
        </p:grpSpPr>
        <p:sp>
          <p:nvSpPr>
            <p:cNvPr id="39" name="矩形 38"/>
            <p:cNvSpPr/>
            <p:nvPr/>
          </p:nvSpPr>
          <p:spPr>
            <a:xfrm>
              <a:off x="842037" y="3558920"/>
              <a:ext cx="1223586" cy="61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947291" y="3789149"/>
              <a:ext cx="232437" cy="223666"/>
              <a:chOff x="1024041" y="3795747"/>
              <a:chExt cx="232437" cy="223666"/>
            </a:xfrm>
          </p:grpSpPr>
          <p:sp>
            <p:nvSpPr>
              <p:cNvPr id="23" name="流程图: 接点 22"/>
              <p:cNvSpPr/>
              <p:nvPr/>
            </p:nvSpPr>
            <p:spPr>
              <a:xfrm>
                <a:off x="1024041" y="3795747"/>
                <a:ext cx="232437" cy="223666"/>
              </a:xfrm>
              <a:prstGeom prst="flowChartConnector">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曲线连接符 24"/>
              <p:cNvCxnSpPr>
                <a:stCxn id="23" idx="7"/>
                <a:endCxn id="23" idx="1"/>
              </p:cNvCxnSpPr>
              <p:nvPr/>
            </p:nvCxnSpPr>
            <p:spPr>
              <a:xfrm rot="16200000" flipV="1">
                <a:off x="1140260" y="3746323"/>
                <a:ext cx="12700" cy="164357"/>
              </a:xfrm>
              <a:prstGeom prst="curvedConnector3">
                <a:avLst>
                  <a:gd name="adj1" fmla="val 12291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1334367" y="3795747"/>
              <a:ext cx="232437" cy="223666"/>
              <a:chOff x="1024041" y="3795747"/>
              <a:chExt cx="232437" cy="223666"/>
            </a:xfrm>
          </p:grpSpPr>
          <p:sp>
            <p:nvSpPr>
              <p:cNvPr id="30" name="流程图: 接点 29"/>
              <p:cNvSpPr/>
              <p:nvPr/>
            </p:nvSpPr>
            <p:spPr>
              <a:xfrm>
                <a:off x="1024041" y="3795747"/>
                <a:ext cx="232437" cy="223666"/>
              </a:xfrm>
              <a:prstGeom prst="flowChartConnector">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曲线连接符 30"/>
              <p:cNvCxnSpPr>
                <a:stCxn id="30" idx="7"/>
                <a:endCxn id="30" idx="1"/>
              </p:cNvCxnSpPr>
              <p:nvPr/>
            </p:nvCxnSpPr>
            <p:spPr>
              <a:xfrm rot="16200000" flipV="1">
                <a:off x="1140260" y="3746323"/>
                <a:ext cx="12700" cy="164357"/>
              </a:xfrm>
              <a:prstGeom prst="curvedConnector3">
                <a:avLst>
                  <a:gd name="adj1" fmla="val 12291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1724116" y="3791440"/>
              <a:ext cx="232437" cy="223666"/>
              <a:chOff x="1024041" y="3795747"/>
              <a:chExt cx="232437" cy="223666"/>
            </a:xfrm>
          </p:grpSpPr>
          <p:sp>
            <p:nvSpPr>
              <p:cNvPr id="33" name="流程图: 接点 32"/>
              <p:cNvSpPr/>
              <p:nvPr/>
            </p:nvSpPr>
            <p:spPr>
              <a:xfrm>
                <a:off x="1024041" y="3795747"/>
                <a:ext cx="232437" cy="223666"/>
              </a:xfrm>
              <a:prstGeom prst="flowChartConnector">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曲线连接符 33"/>
              <p:cNvCxnSpPr>
                <a:stCxn id="33" idx="7"/>
                <a:endCxn id="33" idx="1"/>
              </p:cNvCxnSpPr>
              <p:nvPr/>
            </p:nvCxnSpPr>
            <p:spPr>
              <a:xfrm rot="16200000" flipV="1">
                <a:off x="1140260" y="3746323"/>
                <a:ext cx="12700" cy="164357"/>
              </a:xfrm>
              <a:prstGeom prst="curvedConnector3">
                <a:avLst>
                  <a:gd name="adj1" fmla="val 12291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6" name="直接箭头连接符 35"/>
            <p:cNvCxnSpPr>
              <a:stCxn id="23" idx="6"/>
              <a:endCxn id="30" idx="2"/>
            </p:cNvCxnSpPr>
            <p:nvPr/>
          </p:nvCxnSpPr>
          <p:spPr>
            <a:xfrm>
              <a:off x="1179728" y="3900982"/>
              <a:ext cx="154639" cy="65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30" idx="6"/>
              <a:endCxn id="33" idx="2"/>
            </p:cNvCxnSpPr>
            <p:nvPr/>
          </p:nvCxnSpPr>
          <p:spPr>
            <a:xfrm flipV="1">
              <a:off x="1566804" y="3903273"/>
              <a:ext cx="157312" cy="4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2261925" y="3401045"/>
            <a:ext cx="1223586" cy="618371"/>
            <a:chOff x="842037" y="3558920"/>
            <a:chExt cx="1223586" cy="618371"/>
          </a:xfrm>
        </p:grpSpPr>
        <p:sp>
          <p:nvSpPr>
            <p:cNvPr id="45" name="矩形 44"/>
            <p:cNvSpPr/>
            <p:nvPr/>
          </p:nvSpPr>
          <p:spPr>
            <a:xfrm>
              <a:off x="842037" y="3558920"/>
              <a:ext cx="1223586" cy="61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a:off x="947291" y="3789149"/>
              <a:ext cx="232437" cy="223666"/>
              <a:chOff x="1024041" y="3795747"/>
              <a:chExt cx="232437" cy="223666"/>
            </a:xfrm>
          </p:grpSpPr>
          <p:sp>
            <p:nvSpPr>
              <p:cNvPr id="55" name="流程图: 接点 54"/>
              <p:cNvSpPr/>
              <p:nvPr/>
            </p:nvSpPr>
            <p:spPr>
              <a:xfrm>
                <a:off x="1024041" y="3795747"/>
                <a:ext cx="232437" cy="223666"/>
              </a:xfrm>
              <a:prstGeom prst="flowChartConnector">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曲线连接符 55"/>
              <p:cNvCxnSpPr>
                <a:stCxn id="55" idx="7"/>
                <a:endCxn id="55" idx="1"/>
              </p:cNvCxnSpPr>
              <p:nvPr/>
            </p:nvCxnSpPr>
            <p:spPr>
              <a:xfrm rot="16200000" flipV="1">
                <a:off x="1140260" y="3746323"/>
                <a:ext cx="12700" cy="164357"/>
              </a:xfrm>
              <a:prstGeom prst="curvedConnector3">
                <a:avLst>
                  <a:gd name="adj1" fmla="val 12291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1334367" y="3795747"/>
              <a:ext cx="232437" cy="223666"/>
              <a:chOff x="1024041" y="3795747"/>
              <a:chExt cx="232437" cy="223666"/>
            </a:xfrm>
          </p:grpSpPr>
          <p:sp>
            <p:nvSpPr>
              <p:cNvPr id="53" name="流程图: 接点 52"/>
              <p:cNvSpPr/>
              <p:nvPr/>
            </p:nvSpPr>
            <p:spPr>
              <a:xfrm>
                <a:off x="1024041" y="3795747"/>
                <a:ext cx="232437" cy="223666"/>
              </a:xfrm>
              <a:prstGeom prst="flowChartConnector">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曲线连接符 53"/>
              <p:cNvCxnSpPr>
                <a:stCxn id="53" idx="7"/>
                <a:endCxn id="53" idx="1"/>
              </p:cNvCxnSpPr>
              <p:nvPr/>
            </p:nvCxnSpPr>
            <p:spPr>
              <a:xfrm rot="16200000" flipV="1">
                <a:off x="1140260" y="3746323"/>
                <a:ext cx="12700" cy="164357"/>
              </a:xfrm>
              <a:prstGeom prst="curvedConnector3">
                <a:avLst>
                  <a:gd name="adj1" fmla="val 12291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1724116" y="3791440"/>
              <a:ext cx="232437" cy="223666"/>
              <a:chOff x="1024041" y="3795747"/>
              <a:chExt cx="232437" cy="223666"/>
            </a:xfrm>
          </p:grpSpPr>
          <p:sp>
            <p:nvSpPr>
              <p:cNvPr id="51" name="流程图: 接点 50"/>
              <p:cNvSpPr/>
              <p:nvPr/>
            </p:nvSpPr>
            <p:spPr>
              <a:xfrm>
                <a:off x="1024041" y="3795747"/>
                <a:ext cx="232437" cy="223666"/>
              </a:xfrm>
              <a:prstGeom prst="flowChartConnector">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曲线连接符 51"/>
              <p:cNvCxnSpPr>
                <a:stCxn id="51" idx="7"/>
                <a:endCxn id="51" idx="1"/>
              </p:cNvCxnSpPr>
              <p:nvPr/>
            </p:nvCxnSpPr>
            <p:spPr>
              <a:xfrm rot="16200000" flipV="1">
                <a:off x="1140260" y="3746323"/>
                <a:ext cx="12700" cy="164357"/>
              </a:xfrm>
              <a:prstGeom prst="curvedConnector3">
                <a:avLst>
                  <a:gd name="adj1" fmla="val 12291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9" name="直接箭头连接符 48"/>
            <p:cNvCxnSpPr>
              <a:stCxn id="55" idx="6"/>
              <a:endCxn id="53" idx="2"/>
            </p:cNvCxnSpPr>
            <p:nvPr/>
          </p:nvCxnSpPr>
          <p:spPr>
            <a:xfrm>
              <a:off x="1179728" y="3900982"/>
              <a:ext cx="154639" cy="65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53" idx="6"/>
              <a:endCxn id="51" idx="2"/>
            </p:cNvCxnSpPr>
            <p:nvPr/>
          </p:nvCxnSpPr>
          <p:spPr>
            <a:xfrm flipV="1">
              <a:off x="1566804" y="3903273"/>
              <a:ext cx="157312" cy="4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8" name="直接箭头连接符 57"/>
          <p:cNvCxnSpPr>
            <a:stCxn id="33" idx="6"/>
            <a:endCxn id="55" idx="2"/>
          </p:cNvCxnSpPr>
          <p:nvPr/>
        </p:nvCxnSpPr>
        <p:spPr>
          <a:xfrm flipV="1">
            <a:off x="1956553" y="3743107"/>
            <a:ext cx="410626" cy="22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4077232" y="3396348"/>
            <a:ext cx="1223586" cy="618371"/>
            <a:chOff x="842037" y="3558920"/>
            <a:chExt cx="1223586" cy="618371"/>
          </a:xfrm>
        </p:grpSpPr>
        <p:sp>
          <p:nvSpPr>
            <p:cNvPr id="60" name="矩形 59"/>
            <p:cNvSpPr/>
            <p:nvPr/>
          </p:nvSpPr>
          <p:spPr>
            <a:xfrm>
              <a:off x="842037" y="3558920"/>
              <a:ext cx="1223586" cy="61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p:nvGrpSpPr>
          <p:grpSpPr>
            <a:xfrm>
              <a:off x="947291" y="3789149"/>
              <a:ext cx="232437" cy="223666"/>
              <a:chOff x="1024041" y="3795747"/>
              <a:chExt cx="232437" cy="223666"/>
            </a:xfrm>
          </p:grpSpPr>
          <p:sp>
            <p:nvSpPr>
              <p:cNvPr id="70" name="流程图: 接点 69"/>
              <p:cNvSpPr/>
              <p:nvPr/>
            </p:nvSpPr>
            <p:spPr>
              <a:xfrm>
                <a:off x="1024041" y="3795747"/>
                <a:ext cx="232437" cy="223666"/>
              </a:xfrm>
              <a:prstGeom prst="flowChartConnector">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曲线连接符 70"/>
              <p:cNvCxnSpPr>
                <a:stCxn id="70" idx="7"/>
                <a:endCxn id="70" idx="1"/>
              </p:cNvCxnSpPr>
              <p:nvPr/>
            </p:nvCxnSpPr>
            <p:spPr>
              <a:xfrm rot="16200000" flipV="1">
                <a:off x="1140260" y="3746323"/>
                <a:ext cx="12700" cy="164357"/>
              </a:xfrm>
              <a:prstGeom prst="curvedConnector3">
                <a:avLst>
                  <a:gd name="adj1" fmla="val 12291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1334367" y="3795747"/>
              <a:ext cx="232437" cy="223666"/>
              <a:chOff x="1024041" y="3795747"/>
              <a:chExt cx="232437" cy="223666"/>
            </a:xfrm>
          </p:grpSpPr>
          <p:sp>
            <p:nvSpPr>
              <p:cNvPr id="68" name="流程图: 接点 67"/>
              <p:cNvSpPr/>
              <p:nvPr/>
            </p:nvSpPr>
            <p:spPr>
              <a:xfrm>
                <a:off x="1024041" y="3795747"/>
                <a:ext cx="232437" cy="223666"/>
              </a:xfrm>
              <a:prstGeom prst="flowChartConnector">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曲线连接符 68"/>
              <p:cNvCxnSpPr>
                <a:stCxn id="68" idx="7"/>
                <a:endCxn id="68" idx="1"/>
              </p:cNvCxnSpPr>
              <p:nvPr/>
            </p:nvCxnSpPr>
            <p:spPr>
              <a:xfrm rot="16200000" flipV="1">
                <a:off x="1140260" y="3746323"/>
                <a:ext cx="12700" cy="164357"/>
              </a:xfrm>
              <a:prstGeom prst="curvedConnector3">
                <a:avLst>
                  <a:gd name="adj1" fmla="val 12291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1724116" y="3791440"/>
              <a:ext cx="232437" cy="223666"/>
              <a:chOff x="1024041" y="3795747"/>
              <a:chExt cx="232437" cy="223666"/>
            </a:xfrm>
          </p:grpSpPr>
          <p:sp>
            <p:nvSpPr>
              <p:cNvPr id="66" name="流程图: 接点 65"/>
              <p:cNvSpPr/>
              <p:nvPr/>
            </p:nvSpPr>
            <p:spPr>
              <a:xfrm>
                <a:off x="1024041" y="3795747"/>
                <a:ext cx="232437" cy="223666"/>
              </a:xfrm>
              <a:prstGeom prst="flowChartConnector">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曲线连接符 66"/>
              <p:cNvCxnSpPr>
                <a:stCxn id="66" idx="7"/>
                <a:endCxn id="66" idx="1"/>
              </p:cNvCxnSpPr>
              <p:nvPr/>
            </p:nvCxnSpPr>
            <p:spPr>
              <a:xfrm rot="16200000" flipV="1">
                <a:off x="1140260" y="3746323"/>
                <a:ext cx="12700" cy="164357"/>
              </a:xfrm>
              <a:prstGeom prst="curvedConnector3">
                <a:avLst>
                  <a:gd name="adj1" fmla="val 12291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4" name="直接箭头连接符 63"/>
            <p:cNvCxnSpPr>
              <a:stCxn id="70" idx="6"/>
              <a:endCxn id="68" idx="2"/>
            </p:cNvCxnSpPr>
            <p:nvPr/>
          </p:nvCxnSpPr>
          <p:spPr>
            <a:xfrm>
              <a:off x="1179728" y="3900982"/>
              <a:ext cx="154639" cy="65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68" idx="6"/>
              <a:endCxn id="66" idx="2"/>
            </p:cNvCxnSpPr>
            <p:nvPr/>
          </p:nvCxnSpPr>
          <p:spPr>
            <a:xfrm flipV="1">
              <a:off x="1566804" y="3903273"/>
              <a:ext cx="157312" cy="4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5497120" y="3396348"/>
            <a:ext cx="1223586" cy="618371"/>
            <a:chOff x="842037" y="3558920"/>
            <a:chExt cx="1223586" cy="618371"/>
          </a:xfrm>
        </p:grpSpPr>
        <p:sp>
          <p:nvSpPr>
            <p:cNvPr id="73" name="矩形 72"/>
            <p:cNvSpPr/>
            <p:nvPr/>
          </p:nvSpPr>
          <p:spPr>
            <a:xfrm>
              <a:off x="842037" y="3558920"/>
              <a:ext cx="1223586" cy="61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4" name="组合 73"/>
            <p:cNvGrpSpPr/>
            <p:nvPr/>
          </p:nvGrpSpPr>
          <p:grpSpPr>
            <a:xfrm>
              <a:off x="947291" y="3789149"/>
              <a:ext cx="232437" cy="223666"/>
              <a:chOff x="1024041" y="3795747"/>
              <a:chExt cx="232437" cy="223666"/>
            </a:xfrm>
          </p:grpSpPr>
          <p:sp>
            <p:nvSpPr>
              <p:cNvPr id="83" name="流程图: 接点 82"/>
              <p:cNvSpPr/>
              <p:nvPr/>
            </p:nvSpPr>
            <p:spPr>
              <a:xfrm>
                <a:off x="1024041" y="3795747"/>
                <a:ext cx="232437" cy="223666"/>
              </a:xfrm>
              <a:prstGeom prst="flowChartConnector">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曲线连接符 83"/>
              <p:cNvCxnSpPr>
                <a:stCxn id="83" idx="7"/>
                <a:endCxn id="83" idx="1"/>
              </p:cNvCxnSpPr>
              <p:nvPr/>
            </p:nvCxnSpPr>
            <p:spPr>
              <a:xfrm rot="16200000" flipV="1">
                <a:off x="1140260" y="3746323"/>
                <a:ext cx="12700" cy="164357"/>
              </a:xfrm>
              <a:prstGeom prst="curvedConnector3">
                <a:avLst>
                  <a:gd name="adj1" fmla="val 12291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1334367" y="3795747"/>
              <a:ext cx="232437" cy="223666"/>
              <a:chOff x="1024041" y="3795747"/>
              <a:chExt cx="232437" cy="223666"/>
            </a:xfrm>
          </p:grpSpPr>
          <p:sp>
            <p:nvSpPr>
              <p:cNvPr id="81" name="流程图: 接点 80"/>
              <p:cNvSpPr/>
              <p:nvPr/>
            </p:nvSpPr>
            <p:spPr>
              <a:xfrm>
                <a:off x="1024041" y="3795747"/>
                <a:ext cx="232437" cy="223666"/>
              </a:xfrm>
              <a:prstGeom prst="flowChartConnector">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曲线连接符 81"/>
              <p:cNvCxnSpPr>
                <a:stCxn id="81" idx="7"/>
                <a:endCxn id="81" idx="1"/>
              </p:cNvCxnSpPr>
              <p:nvPr/>
            </p:nvCxnSpPr>
            <p:spPr>
              <a:xfrm rot="16200000" flipV="1">
                <a:off x="1140260" y="3746323"/>
                <a:ext cx="12700" cy="164357"/>
              </a:xfrm>
              <a:prstGeom prst="curvedConnector3">
                <a:avLst>
                  <a:gd name="adj1" fmla="val 12291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1724116" y="3791440"/>
              <a:ext cx="232437" cy="223666"/>
              <a:chOff x="1024041" y="3795747"/>
              <a:chExt cx="232437" cy="223666"/>
            </a:xfrm>
          </p:grpSpPr>
          <p:sp>
            <p:nvSpPr>
              <p:cNvPr id="79" name="流程图: 接点 78"/>
              <p:cNvSpPr/>
              <p:nvPr/>
            </p:nvSpPr>
            <p:spPr>
              <a:xfrm>
                <a:off x="1024041" y="3795747"/>
                <a:ext cx="232437" cy="223666"/>
              </a:xfrm>
              <a:prstGeom prst="flowChartConnector">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0" name="曲线连接符 79"/>
              <p:cNvCxnSpPr>
                <a:stCxn id="79" idx="7"/>
                <a:endCxn id="79" idx="1"/>
              </p:cNvCxnSpPr>
              <p:nvPr/>
            </p:nvCxnSpPr>
            <p:spPr>
              <a:xfrm rot="16200000" flipV="1">
                <a:off x="1140260" y="3746323"/>
                <a:ext cx="12700" cy="164357"/>
              </a:xfrm>
              <a:prstGeom prst="curvedConnector3">
                <a:avLst>
                  <a:gd name="adj1" fmla="val 12291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7" name="直接箭头连接符 76"/>
            <p:cNvCxnSpPr>
              <a:stCxn id="83" idx="6"/>
              <a:endCxn id="81" idx="2"/>
            </p:cNvCxnSpPr>
            <p:nvPr/>
          </p:nvCxnSpPr>
          <p:spPr>
            <a:xfrm>
              <a:off x="1179728" y="3900982"/>
              <a:ext cx="154639" cy="65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81" idx="6"/>
              <a:endCxn id="79" idx="2"/>
            </p:cNvCxnSpPr>
            <p:nvPr/>
          </p:nvCxnSpPr>
          <p:spPr>
            <a:xfrm flipV="1">
              <a:off x="1566804" y="3903273"/>
              <a:ext cx="157312" cy="4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5" name="直接箭头连接符 84"/>
          <p:cNvCxnSpPr>
            <a:stCxn id="66" idx="6"/>
            <a:endCxn id="83" idx="2"/>
          </p:cNvCxnSpPr>
          <p:nvPr/>
        </p:nvCxnSpPr>
        <p:spPr>
          <a:xfrm flipV="1">
            <a:off x="5191748" y="3738410"/>
            <a:ext cx="410626" cy="22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组合 85"/>
          <p:cNvGrpSpPr/>
          <p:nvPr/>
        </p:nvGrpSpPr>
        <p:grpSpPr>
          <a:xfrm>
            <a:off x="7401816" y="3396348"/>
            <a:ext cx="1223586" cy="618371"/>
            <a:chOff x="842037" y="3558920"/>
            <a:chExt cx="1223586" cy="618371"/>
          </a:xfrm>
        </p:grpSpPr>
        <p:sp>
          <p:nvSpPr>
            <p:cNvPr id="87" name="矩形 86"/>
            <p:cNvSpPr/>
            <p:nvPr/>
          </p:nvSpPr>
          <p:spPr>
            <a:xfrm>
              <a:off x="842037" y="3558920"/>
              <a:ext cx="1223586" cy="61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8" name="组合 87"/>
            <p:cNvGrpSpPr/>
            <p:nvPr/>
          </p:nvGrpSpPr>
          <p:grpSpPr>
            <a:xfrm>
              <a:off x="947291" y="3789149"/>
              <a:ext cx="232437" cy="223666"/>
              <a:chOff x="1024041" y="3795747"/>
              <a:chExt cx="232437" cy="223666"/>
            </a:xfrm>
          </p:grpSpPr>
          <p:sp>
            <p:nvSpPr>
              <p:cNvPr id="97" name="流程图: 接点 96"/>
              <p:cNvSpPr/>
              <p:nvPr/>
            </p:nvSpPr>
            <p:spPr>
              <a:xfrm>
                <a:off x="1024041" y="3795747"/>
                <a:ext cx="232437" cy="223666"/>
              </a:xfrm>
              <a:prstGeom prst="flowChartConnector">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8" name="曲线连接符 97"/>
              <p:cNvCxnSpPr>
                <a:stCxn id="97" idx="7"/>
                <a:endCxn id="97" idx="1"/>
              </p:cNvCxnSpPr>
              <p:nvPr/>
            </p:nvCxnSpPr>
            <p:spPr>
              <a:xfrm rot="16200000" flipV="1">
                <a:off x="1140260" y="3746323"/>
                <a:ext cx="12700" cy="164357"/>
              </a:xfrm>
              <a:prstGeom prst="curvedConnector3">
                <a:avLst>
                  <a:gd name="adj1" fmla="val 12291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9" name="组合 88"/>
            <p:cNvGrpSpPr/>
            <p:nvPr/>
          </p:nvGrpSpPr>
          <p:grpSpPr>
            <a:xfrm>
              <a:off x="1334367" y="3795747"/>
              <a:ext cx="232437" cy="223666"/>
              <a:chOff x="1024041" y="3795747"/>
              <a:chExt cx="232437" cy="223666"/>
            </a:xfrm>
          </p:grpSpPr>
          <p:sp>
            <p:nvSpPr>
              <p:cNvPr id="95" name="流程图: 接点 94"/>
              <p:cNvSpPr/>
              <p:nvPr/>
            </p:nvSpPr>
            <p:spPr>
              <a:xfrm>
                <a:off x="1024041" y="3795747"/>
                <a:ext cx="232437" cy="223666"/>
              </a:xfrm>
              <a:prstGeom prst="flowChartConnector">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曲线连接符 95"/>
              <p:cNvCxnSpPr>
                <a:stCxn id="95" idx="7"/>
                <a:endCxn id="95" idx="1"/>
              </p:cNvCxnSpPr>
              <p:nvPr/>
            </p:nvCxnSpPr>
            <p:spPr>
              <a:xfrm rot="16200000" flipV="1">
                <a:off x="1140260" y="3746323"/>
                <a:ext cx="12700" cy="164357"/>
              </a:xfrm>
              <a:prstGeom prst="curvedConnector3">
                <a:avLst>
                  <a:gd name="adj1" fmla="val 12291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a:off x="1724116" y="3791440"/>
              <a:ext cx="232437" cy="223666"/>
              <a:chOff x="1024041" y="3795747"/>
              <a:chExt cx="232437" cy="223666"/>
            </a:xfrm>
          </p:grpSpPr>
          <p:sp>
            <p:nvSpPr>
              <p:cNvPr id="93" name="流程图: 接点 92"/>
              <p:cNvSpPr/>
              <p:nvPr/>
            </p:nvSpPr>
            <p:spPr>
              <a:xfrm>
                <a:off x="1024041" y="3795747"/>
                <a:ext cx="232437" cy="223666"/>
              </a:xfrm>
              <a:prstGeom prst="flowChartConnector">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曲线连接符 93"/>
              <p:cNvCxnSpPr>
                <a:stCxn id="93" idx="7"/>
                <a:endCxn id="93" idx="1"/>
              </p:cNvCxnSpPr>
              <p:nvPr/>
            </p:nvCxnSpPr>
            <p:spPr>
              <a:xfrm rot="16200000" flipV="1">
                <a:off x="1140260" y="3746323"/>
                <a:ext cx="12700" cy="164357"/>
              </a:xfrm>
              <a:prstGeom prst="curvedConnector3">
                <a:avLst>
                  <a:gd name="adj1" fmla="val 12291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91" name="直接箭头连接符 90"/>
            <p:cNvCxnSpPr>
              <a:stCxn id="97" idx="6"/>
              <a:endCxn id="95" idx="2"/>
            </p:cNvCxnSpPr>
            <p:nvPr/>
          </p:nvCxnSpPr>
          <p:spPr>
            <a:xfrm>
              <a:off x="1179728" y="3900982"/>
              <a:ext cx="154639" cy="65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95" idx="6"/>
              <a:endCxn id="93" idx="2"/>
            </p:cNvCxnSpPr>
            <p:nvPr/>
          </p:nvCxnSpPr>
          <p:spPr>
            <a:xfrm flipV="1">
              <a:off x="1566804" y="3903273"/>
              <a:ext cx="157312" cy="4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9" name="组合 98"/>
          <p:cNvGrpSpPr/>
          <p:nvPr/>
        </p:nvGrpSpPr>
        <p:grpSpPr>
          <a:xfrm>
            <a:off x="8821704" y="3396348"/>
            <a:ext cx="1223586" cy="618371"/>
            <a:chOff x="842037" y="3558920"/>
            <a:chExt cx="1223586" cy="618371"/>
          </a:xfrm>
        </p:grpSpPr>
        <p:sp>
          <p:nvSpPr>
            <p:cNvPr id="100" name="矩形 99"/>
            <p:cNvSpPr/>
            <p:nvPr/>
          </p:nvSpPr>
          <p:spPr>
            <a:xfrm>
              <a:off x="842037" y="3558920"/>
              <a:ext cx="1223586" cy="6183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 name="组合 100"/>
            <p:cNvGrpSpPr/>
            <p:nvPr/>
          </p:nvGrpSpPr>
          <p:grpSpPr>
            <a:xfrm>
              <a:off x="947291" y="3789149"/>
              <a:ext cx="232437" cy="223666"/>
              <a:chOff x="1024041" y="3795747"/>
              <a:chExt cx="232437" cy="223666"/>
            </a:xfrm>
          </p:grpSpPr>
          <p:sp>
            <p:nvSpPr>
              <p:cNvPr id="110" name="流程图: 接点 109"/>
              <p:cNvSpPr/>
              <p:nvPr/>
            </p:nvSpPr>
            <p:spPr>
              <a:xfrm>
                <a:off x="1024041" y="3795747"/>
                <a:ext cx="232437" cy="223666"/>
              </a:xfrm>
              <a:prstGeom prst="flowChartConnector">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1" name="曲线连接符 110"/>
              <p:cNvCxnSpPr>
                <a:stCxn id="110" idx="7"/>
                <a:endCxn id="110" idx="1"/>
              </p:cNvCxnSpPr>
              <p:nvPr/>
            </p:nvCxnSpPr>
            <p:spPr>
              <a:xfrm rot="16200000" flipV="1">
                <a:off x="1140260" y="3746323"/>
                <a:ext cx="12700" cy="164357"/>
              </a:xfrm>
              <a:prstGeom prst="curvedConnector3">
                <a:avLst>
                  <a:gd name="adj1" fmla="val 12291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2" name="组合 101"/>
            <p:cNvGrpSpPr/>
            <p:nvPr/>
          </p:nvGrpSpPr>
          <p:grpSpPr>
            <a:xfrm>
              <a:off x="1334367" y="3795747"/>
              <a:ext cx="232437" cy="223666"/>
              <a:chOff x="1024041" y="3795747"/>
              <a:chExt cx="232437" cy="223666"/>
            </a:xfrm>
          </p:grpSpPr>
          <p:sp>
            <p:nvSpPr>
              <p:cNvPr id="108" name="流程图: 接点 107"/>
              <p:cNvSpPr/>
              <p:nvPr/>
            </p:nvSpPr>
            <p:spPr>
              <a:xfrm>
                <a:off x="1024041" y="3795747"/>
                <a:ext cx="232437" cy="223666"/>
              </a:xfrm>
              <a:prstGeom prst="flowChartConnector">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9" name="曲线连接符 108"/>
              <p:cNvCxnSpPr>
                <a:stCxn id="108" idx="7"/>
                <a:endCxn id="108" idx="1"/>
              </p:cNvCxnSpPr>
              <p:nvPr/>
            </p:nvCxnSpPr>
            <p:spPr>
              <a:xfrm rot="16200000" flipV="1">
                <a:off x="1140260" y="3746323"/>
                <a:ext cx="12700" cy="164357"/>
              </a:xfrm>
              <a:prstGeom prst="curvedConnector3">
                <a:avLst>
                  <a:gd name="adj1" fmla="val 12291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3" name="组合 102"/>
            <p:cNvGrpSpPr/>
            <p:nvPr/>
          </p:nvGrpSpPr>
          <p:grpSpPr>
            <a:xfrm>
              <a:off x="1724116" y="3791440"/>
              <a:ext cx="232437" cy="223666"/>
              <a:chOff x="1024041" y="3795747"/>
              <a:chExt cx="232437" cy="223666"/>
            </a:xfrm>
          </p:grpSpPr>
          <p:sp>
            <p:nvSpPr>
              <p:cNvPr id="106" name="流程图: 接点 105"/>
              <p:cNvSpPr/>
              <p:nvPr/>
            </p:nvSpPr>
            <p:spPr>
              <a:xfrm>
                <a:off x="1024041" y="3795747"/>
                <a:ext cx="232437" cy="223666"/>
              </a:xfrm>
              <a:prstGeom prst="flowChartConnector">
                <a:avLst/>
              </a:prstGeom>
              <a:solidFill>
                <a:schemeClr val="accent6"/>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7" name="曲线连接符 106"/>
              <p:cNvCxnSpPr>
                <a:stCxn id="106" idx="7"/>
                <a:endCxn id="106" idx="1"/>
              </p:cNvCxnSpPr>
              <p:nvPr/>
            </p:nvCxnSpPr>
            <p:spPr>
              <a:xfrm rot="16200000" flipV="1">
                <a:off x="1140260" y="3746323"/>
                <a:ext cx="12700" cy="164357"/>
              </a:xfrm>
              <a:prstGeom prst="curvedConnector3">
                <a:avLst>
                  <a:gd name="adj1" fmla="val 122913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4" name="直接箭头连接符 103"/>
            <p:cNvCxnSpPr>
              <a:stCxn id="110" idx="6"/>
              <a:endCxn id="108" idx="2"/>
            </p:cNvCxnSpPr>
            <p:nvPr/>
          </p:nvCxnSpPr>
          <p:spPr>
            <a:xfrm>
              <a:off x="1179728" y="3900982"/>
              <a:ext cx="154639" cy="65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108" idx="6"/>
              <a:endCxn id="106" idx="2"/>
            </p:cNvCxnSpPr>
            <p:nvPr/>
          </p:nvCxnSpPr>
          <p:spPr>
            <a:xfrm flipV="1">
              <a:off x="1566804" y="3903273"/>
              <a:ext cx="157312" cy="4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2" name="直接箭头连接符 111"/>
          <p:cNvCxnSpPr>
            <a:stCxn id="93" idx="6"/>
            <a:endCxn id="110" idx="2"/>
          </p:cNvCxnSpPr>
          <p:nvPr/>
        </p:nvCxnSpPr>
        <p:spPr>
          <a:xfrm flipV="1">
            <a:off x="8516332" y="3738410"/>
            <a:ext cx="410626" cy="22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a:stCxn id="51" idx="6"/>
            <a:endCxn id="70" idx="2"/>
          </p:cNvCxnSpPr>
          <p:nvPr/>
        </p:nvCxnSpPr>
        <p:spPr>
          <a:xfrm flipV="1">
            <a:off x="3376441" y="3738410"/>
            <a:ext cx="806045" cy="6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p:cNvCxnSpPr>
            <a:stCxn id="79" idx="6"/>
            <a:endCxn id="97" idx="2"/>
          </p:cNvCxnSpPr>
          <p:nvPr/>
        </p:nvCxnSpPr>
        <p:spPr>
          <a:xfrm flipV="1">
            <a:off x="6611636" y="3738410"/>
            <a:ext cx="895434" cy="22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p:nvPr/>
        </p:nvCxnSpPr>
        <p:spPr>
          <a:xfrm flipH="1">
            <a:off x="2407569" y="806210"/>
            <a:ext cx="2674311" cy="5500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a:stCxn id="5" idx="2"/>
          </p:cNvCxnSpPr>
          <p:nvPr/>
        </p:nvCxnSpPr>
        <p:spPr>
          <a:xfrm>
            <a:off x="5454930" y="806210"/>
            <a:ext cx="0" cy="4573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a:off x="5718592" y="806210"/>
            <a:ext cx="2605693" cy="614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a:stCxn id="7" idx="2"/>
            <a:endCxn id="13" idx="0"/>
          </p:cNvCxnSpPr>
          <p:nvPr/>
        </p:nvCxnSpPr>
        <p:spPr>
          <a:xfrm flipH="1">
            <a:off x="1456936" y="1725582"/>
            <a:ext cx="739708" cy="8201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 idx="2"/>
            <a:endCxn id="14" idx="0"/>
          </p:cNvCxnSpPr>
          <p:nvPr/>
        </p:nvCxnSpPr>
        <p:spPr>
          <a:xfrm>
            <a:off x="2196644" y="1725582"/>
            <a:ext cx="686506" cy="8201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9" idx="2"/>
            <a:endCxn id="15" idx="0"/>
          </p:cNvCxnSpPr>
          <p:nvPr/>
        </p:nvCxnSpPr>
        <p:spPr>
          <a:xfrm flipH="1">
            <a:off x="4692131" y="1725582"/>
            <a:ext cx="714471" cy="8201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a:stCxn id="9" idx="2"/>
            <a:endCxn id="16" idx="0"/>
          </p:cNvCxnSpPr>
          <p:nvPr/>
        </p:nvCxnSpPr>
        <p:spPr>
          <a:xfrm>
            <a:off x="5406602" y="1725582"/>
            <a:ext cx="702555" cy="8201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a:stCxn id="11" idx="2"/>
            <a:endCxn id="17" idx="0"/>
          </p:cNvCxnSpPr>
          <p:nvPr/>
        </p:nvCxnSpPr>
        <p:spPr>
          <a:xfrm flipH="1">
            <a:off x="8010364" y="1725582"/>
            <a:ext cx="615038" cy="8171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1" idx="2"/>
            <a:endCxn id="18" idx="0"/>
          </p:cNvCxnSpPr>
          <p:nvPr/>
        </p:nvCxnSpPr>
        <p:spPr>
          <a:xfrm>
            <a:off x="8625402" y="1725582"/>
            <a:ext cx="814498" cy="8157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p:cNvCxnSpPr>
            <a:stCxn id="13" idx="2"/>
            <a:endCxn id="39" idx="0"/>
          </p:cNvCxnSpPr>
          <p:nvPr/>
        </p:nvCxnSpPr>
        <p:spPr>
          <a:xfrm flipH="1">
            <a:off x="1453830" y="2915025"/>
            <a:ext cx="3106" cy="4860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a:stCxn id="14" idx="2"/>
            <a:endCxn id="45" idx="0"/>
          </p:cNvCxnSpPr>
          <p:nvPr/>
        </p:nvCxnSpPr>
        <p:spPr>
          <a:xfrm flipH="1">
            <a:off x="2873718" y="2915025"/>
            <a:ext cx="9432" cy="4860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a:stCxn id="15" idx="2"/>
            <a:endCxn id="60" idx="0"/>
          </p:cNvCxnSpPr>
          <p:nvPr/>
        </p:nvCxnSpPr>
        <p:spPr>
          <a:xfrm flipH="1">
            <a:off x="4689025" y="2915025"/>
            <a:ext cx="3106" cy="481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stCxn id="16" idx="2"/>
            <a:endCxn id="73" idx="0"/>
          </p:cNvCxnSpPr>
          <p:nvPr/>
        </p:nvCxnSpPr>
        <p:spPr>
          <a:xfrm flipH="1">
            <a:off x="6108913" y="2915025"/>
            <a:ext cx="244" cy="481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a:stCxn id="17" idx="2"/>
            <a:endCxn id="87" idx="0"/>
          </p:cNvCxnSpPr>
          <p:nvPr/>
        </p:nvCxnSpPr>
        <p:spPr>
          <a:xfrm>
            <a:off x="8010364" y="2912049"/>
            <a:ext cx="3245" cy="4842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a:stCxn id="18" idx="2"/>
            <a:endCxn id="100" idx="0"/>
          </p:cNvCxnSpPr>
          <p:nvPr/>
        </p:nvCxnSpPr>
        <p:spPr>
          <a:xfrm flipH="1">
            <a:off x="9433497" y="2910672"/>
            <a:ext cx="6403" cy="4856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矩形 146"/>
          <p:cNvSpPr/>
          <p:nvPr/>
        </p:nvSpPr>
        <p:spPr>
          <a:xfrm>
            <a:off x="1314451"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a:off x="1453695"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a:off x="1603362"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a:off x="1742606"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a:off x="1911318"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a:off x="2050562"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152"/>
          <p:cNvSpPr/>
          <p:nvPr/>
        </p:nvSpPr>
        <p:spPr>
          <a:xfrm>
            <a:off x="2206108"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p:cNvSpPr/>
          <p:nvPr/>
        </p:nvSpPr>
        <p:spPr>
          <a:xfrm>
            <a:off x="2345352"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514064"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2653308"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2802975"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a:off x="2942219"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a:off x="3110931"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a:off x="3250175"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a:off x="3420059" y="4458605"/>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p:cNvSpPr/>
          <p:nvPr/>
        </p:nvSpPr>
        <p:spPr>
          <a:xfrm>
            <a:off x="3559303" y="4458605"/>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p:cNvSpPr/>
          <p:nvPr/>
        </p:nvSpPr>
        <p:spPr>
          <a:xfrm>
            <a:off x="4049865"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189109"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170"/>
          <p:cNvSpPr/>
          <p:nvPr/>
        </p:nvSpPr>
        <p:spPr>
          <a:xfrm>
            <a:off x="4357821"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矩形 171"/>
          <p:cNvSpPr/>
          <p:nvPr/>
        </p:nvSpPr>
        <p:spPr>
          <a:xfrm>
            <a:off x="4497065"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4646732"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173"/>
          <p:cNvSpPr/>
          <p:nvPr/>
        </p:nvSpPr>
        <p:spPr>
          <a:xfrm>
            <a:off x="4785976"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174"/>
          <p:cNvSpPr/>
          <p:nvPr/>
        </p:nvSpPr>
        <p:spPr>
          <a:xfrm>
            <a:off x="4954688"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p:cNvSpPr/>
          <p:nvPr/>
        </p:nvSpPr>
        <p:spPr>
          <a:xfrm>
            <a:off x="5093932"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a:off x="5249478"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a:off x="5388722"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a:off x="5557434"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p:cNvSpPr/>
          <p:nvPr/>
        </p:nvSpPr>
        <p:spPr>
          <a:xfrm>
            <a:off x="5696678"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a:off x="5846345"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矩形 181"/>
          <p:cNvSpPr/>
          <p:nvPr/>
        </p:nvSpPr>
        <p:spPr>
          <a:xfrm>
            <a:off x="5985589"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矩形 182"/>
          <p:cNvSpPr/>
          <p:nvPr/>
        </p:nvSpPr>
        <p:spPr>
          <a:xfrm>
            <a:off x="6154301"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矩形 183"/>
          <p:cNvSpPr/>
          <p:nvPr/>
        </p:nvSpPr>
        <p:spPr>
          <a:xfrm>
            <a:off x="6293545" y="446675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a:off x="6463429" y="4458605"/>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185"/>
          <p:cNvSpPr/>
          <p:nvPr/>
        </p:nvSpPr>
        <p:spPr>
          <a:xfrm>
            <a:off x="6602673" y="4458605"/>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矩形 186"/>
          <p:cNvSpPr/>
          <p:nvPr/>
        </p:nvSpPr>
        <p:spPr>
          <a:xfrm>
            <a:off x="7449722" y="4445049"/>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矩形 187"/>
          <p:cNvSpPr/>
          <p:nvPr/>
        </p:nvSpPr>
        <p:spPr>
          <a:xfrm>
            <a:off x="7588966" y="4445049"/>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矩形 188"/>
          <p:cNvSpPr/>
          <p:nvPr/>
        </p:nvSpPr>
        <p:spPr>
          <a:xfrm>
            <a:off x="7757678" y="4445049"/>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189"/>
          <p:cNvSpPr/>
          <p:nvPr/>
        </p:nvSpPr>
        <p:spPr>
          <a:xfrm>
            <a:off x="7896922" y="4445049"/>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矩形 190"/>
          <p:cNvSpPr/>
          <p:nvPr/>
        </p:nvSpPr>
        <p:spPr>
          <a:xfrm>
            <a:off x="8046589" y="4445049"/>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矩形 191"/>
          <p:cNvSpPr/>
          <p:nvPr/>
        </p:nvSpPr>
        <p:spPr>
          <a:xfrm>
            <a:off x="8185833" y="4445049"/>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矩形 192"/>
          <p:cNvSpPr/>
          <p:nvPr/>
        </p:nvSpPr>
        <p:spPr>
          <a:xfrm>
            <a:off x="8354545" y="4445049"/>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矩形 193"/>
          <p:cNvSpPr/>
          <p:nvPr/>
        </p:nvSpPr>
        <p:spPr>
          <a:xfrm>
            <a:off x="8493789" y="4445049"/>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矩形 194"/>
          <p:cNvSpPr/>
          <p:nvPr/>
        </p:nvSpPr>
        <p:spPr>
          <a:xfrm>
            <a:off x="8649335" y="4445049"/>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矩形 195"/>
          <p:cNvSpPr/>
          <p:nvPr/>
        </p:nvSpPr>
        <p:spPr>
          <a:xfrm>
            <a:off x="8788579" y="4445049"/>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矩形 196"/>
          <p:cNvSpPr/>
          <p:nvPr/>
        </p:nvSpPr>
        <p:spPr>
          <a:xfrm>
            <a:off x="8957291" y="4445049"/>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矩形 197"/>
          <p:cNvSpPr/>
          <p:nvPr/>
        </p:nvSpPr>
        <p:spPr>
          <a:xfrm>
            <a:off x="9096535" y="4445049"/>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矩形 198"/>
          <p:cNvSpPr/>
          <p:nvPr/>
        </p:nvSpPr>
        <p:spPr>
          <a:xfrm>
            <a:off x="9246202" y="4445049"/>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矩形 199"/>
          <p:cNvSpPr/>
          <p:nvPr/>
        </p:nvSpPr>
        <p:spPr>
          <a:xfrm>
            <a:off x="9385446" y="4445049"/>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矩形 200"/>
          <p:cNvSpPr/>
          <p:nvPr/>
        </p:nvSpPr>
        <p:spPr>
          <a:xfrm>
            <a:off x="9554158" y="4445049"/>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矩形 201"/>
          <p:cNvSpPr/>
          <p:nvPr/>
        </p:nvSpPr>
        <p:spPr>
          <a:xfrm>
            <a:off x="9693402" y="4445049"/>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矩形 202"/>
          <p:cNvSpPr/>
          <p:nvPr/>
        </p:nvSpPr>
        <p:spPr>
          <a:xfrm>
            <a:off x="9863286" y="443690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矩形 203"/>
          <p:cNvSpPr/>
          <p:nvPr/>
        </p:nvSpPr>
        <p:spPr>
          <a:xfrm>
            <a:off x="10002530" y="4436902"/>
            <a:ext cx="85520" cy="6644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6" name="直接箭头连接符 205"/>
          <p:cNvCxnSpPr>
            <a:stCxn id="23" idx="4"/>
            <a:endCxn id="20" idx="0"/>
          </p:cNvCxnSpPr>
          <p:nvPr/>
        </p:nvCxnSpPr>
        <p:spPr>
          <a:xfrm flipH="1">
            <a:off x="1049255" y="3854940"/>
            <a:ext cx="14255" cy="61181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8" name="直接箭头连接符 207"/>
          <p:cNvCxnSpPr>
            <a:stCxn id="23" idx="4"/>
            <a:endCxn id="22" idx="0"/>
          </p:cNvCxnSpPr>
          <p:nvPr/>
        </p:nvCxnSpPr>
        <p:spPr>
          <a:xfrm>
            <a:off x="1063510" y="3854940"/>
            <a:ext cx="124989" cy="61181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9" name="直接箭头连接符 208"/>
          <p:cNvCxnSpPr>
            <a:stCxn id="30" idx="4"/>
            <a:endCxn id="147" idx="0"/>
          </p:cNvCxnSpPr>
          <p:nvPr/>
        </p:nvCxnSpPr>
        <p:spPr>
          <a:xfrm flipH="1">
            <a:off x="1357211" y="3861538"/>
            <a:ext cx="93375" cy="60521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2" name="直接箭头连接符 211"/>
          <p:cNvCxnSpPr>
            <a:stCxn id="30" idx="4"/>
            <a:endCxn id="148" idx="0"/>
          </p:cNvCxnSpPr>
          <p:nvPr/>
        </p:nvCxnSpPr>
        <p:spPr>
          <a:xfrm>
            <a:off x="1450586" y="3861538"/>
            <a:ext cx="45869" cy="60521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5" name="直接箭头连接符 214"/>
          <p:cNvCxnSpPr>
            <a:stCxn id="30" idx="4"/>
            <a:endCxn id="149" idx="0"/>
          </p:cNvCxnSpPr>
          <p:nvPr/>
        </p:nvCxnSpPr>
        <p:spPr>
          <a:xfrm>
            <a:off x="1450586" y="3861538"/>
            <a:ext cx="195536" cy="60521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8" name="直接箭头连接符 217"/>
          <p:cNvCxnSpPr>
            <a:stCxn id="30" idx="4"/>
            <a:endCxn id="150" idx="0"/>
          </p:cNvCxnSpPr>
          <p:nvPr/>
        </p:nvCxnSpPr>
        <p:spPr>
          <a:xfrm>
            <a:off x="1450586" y="3861538"/>
            <a:ext cx="334780" cy="60521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1" name="直接箭头连接符 220"/>
          <p:cNvCxnSpPr>
            <a:stCxn id="33" idx="4"/>
            <a:endCxn id="151" idx="0"/>
          </p:cNvCxnSpPr>
          <p:nvPr/>
        </p:nvCxnSpPr>
        <p:spPr>
          <a:xfrm>
            <a:off x="1840335" y="3857231"/>
            <a:ext cx="113743" cy="60952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直接箭头连接符 223"/>
          <p:cNvCxnSpPr>
            <a:stCxn id="33" idx="4"/>
            <a:endCxn id="152" idx="0"/>
          </p:cNvCxnSpPr>
          <p:nvPr/>
        </p:nvCxnSpPr>
        <p:spPr>
          <a:xfrm>
            <a:off x="1840335" y="3857231"/>
            <a:ext cx="252987" cy="60952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7" name="直接箭头连接符 226"/>
          <p:cNvCxnSpPr>
            <a:stCxn id="55" idx="4"/>
            <a:endCxn id="153" idx="0"/>
          </p:cNvCxnSpPr>
          <p:nvPr/>
        </p:nvCxnSpPr>
        <p:spPr>
          <a:xfrm flipH="1">
            <a:off x="2248868" y="3854940"/>
            <a:ext cx="234530" cy="61181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0" name="直接箭头连接符 229"/>
          <p:cNvCxnSpPr>
            <a:stCxn id="55" idx="4"/>
            <a:endCxn id="154" idx="0"/>
          </p:cNvCxnSpPr>
          <p:nvPr/>
        </p:nvCxnSpPr>
        <p:spPr>
          <a:xfrm flipH="1">
            <a:off x="2388112" y="3854940"/>
            <a:ext cx="95286" cy="611812"/>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3" name="直接箭头连接符 232"/>
          <p:cNvCxnSpPr>
            <a:stCxn id="53" idx="4"/>
            <a:endCxn id="155" idx="0"/>
          </p:cNvCxnSpPr>
          <p:nvPr/>
        </p:nvCxnSpPr>
        <p:spPr>
          <a:xfrm flipH="1">
            <a:off x="2556824" y="3861538"/>
            <a:ext cx="313650" cy="60521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6" name="直接箭头连接符 235"/>
          <p:cNvCxnSpPr>
            <a:stCxn id="53" idx="4"/>
            <a:endCxn id="156" idx="0"/>
          </p:cNvCxnSpPr>
          <p:nvPr/>
        </p:nvCxnSpPr>
        <p:spPr>
          <a:xfrm flipH="1">
            <a:off x="2696068" y="3861538"/>
            <a:ext cx="174406" cy="60521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9" name="直接箭头连接符 238"/>
          <p:cNvCxnSpPr>
            <a:stCxn id="53" idx="4"/>
            <a:endCxn id="157" idx="0"/>
          </p:cNvCxnSpPr>
          <p:nvPr/>
        </p:nvCxnSpPr>
        <p:spPr>
          <a:xfrm flipH="1">
            <a:off x="2845735" y="3861538"/>
            <a:ext cx="24739" cy="60521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2" name="直接箭头连接符 241"/>
          <p:cNvCxnSpPr>
            <a:stCxn id="53" idx="4"/>
            <a:endCxn id="158" idx="0"/>
          </p:cNvCxnSpPr>
          <p:nvPr/>
        </p:nvCxnSpPr>
        <p:spPr>
          <a:xfrm>
            <a:off x="2870474" y="3861538"/>
            <a:ext cx="114505" cy="60521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5" name="直接箭头连接符 244"/>
          <p:cNvCxnSpPr>
            <a:endCxn id="159" idx="0"/>
          </p:cNvCxnSpPr>
          <p:nvPr/>
        </p:nvCxnSpPr>
        <p:spPr>
          <a:xfrm>
            <a:off x="2883151" y="3856841"/>
            <a:ext cx="270540" cy="60991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8" name="直接箭头连接符 247"/>
          <p:cNvCxnSpPr>
            <a:stCxn id="51" idx="4"/>
            <a:endCxn id="160" idx="0"/>
          </p:cNvCxnSpPr>
          <p:nvPr/>
        </p:nvCxnSpPr>
        <p:spPr>
          <a:xfrm>
            <a:off x="3260223" y="3857231"/>
            <a:ext cx="32712" cy="60952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1" name="直接箭头连接符 250"/>
          <p:cNvCxnSpPr>
            <a:stCxn id="51" idx="4"/>
            <a:endCxn id="161" idx="0"/>
          </p:cNvCxnSpPr>
          <p:nvPr/>
        </p:nvCxnSpPr>
        <p:spPr>
          <a:xfrm>
            <a:off x="3260223" y="3857231"/>
            <a:ext cx="202596" cy="60137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4" name="直接箭头连接符 253"/>
          <p:cNvCxnSpPr>
            <a:stCxn id="51" idx="4"/>
            <a:endCxn id="162" idx="0"/>
          </p:cNvCxnSpPr>
          <p:nvPr/>
        </p:nvCxnSpPr>
        <p:spPr>
          <a:xfrm>
            <a:off x="3260223" y="3857231"/>
            <a:ext cx="341840" cy="60137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7" name="直接箭头连接符 256"/>
          <p:cNvCxnSpPr>
            <a:stCxn id="70" idx="4"/>
            <a:endCxn id="169" idx="0"/>
          </p:cNvCxnSpPr>
          <p:nvPr/>
        </p:nvCxnSpPr>
        <p:spPr>
          <a:xfrm flipH="1">
            <a:off x="4092625" y="3850243"/>
            <a:ext cx="206080" cy="616509"/>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0" name="直接箭头连接符 259"/>
          <p:cNvCxnSpPr>
            <a:stCxn id="70" idx="4"/>
            <a:endCxn id="170" idx="0"/>
          </p:cNvCxnSpPr>
          <p:nvPr/>
        </p:nvCxnSpPr>
        <p:spPr>
          <a:xfrm flipH="1">
            <a:off x="4231869" y="3850243"/>
            <a:ext cx="66836" cy="616509"/>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3" name="直接箭头连接符 262"/>
          <p:cNvCxnSpPr>
            <a:stCxn id="68" idx="4"/>
            <a:endCxn id="171" idx="0"/>
          </p:cNvCxnSpPr>
          <p:nvPr/>
        </p:nvCxnSpPr>
        <p:spPr>
          <a:xfrm flipH="1">
            <a:off x="4400581" y="3856841"/>
            <a:ext cx="285200" cy="60991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6" name="直接箭头连接符 265"/>
          <p:cNvCxnSpPr>
            <a:stCxn id="68" idx="4"/>
            <a:endCxn id="172" idx="0"/>
          </p:cNvCxnSpPr>
          <p:nvPr/>
        </p:nvCxnSpPr>
        <p:spPr>
          <a:xfrm flipH="1">
            <a:off x="4539825" y="3856841"/>
            <a:ext cx="145956" cy="60991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0" name="直接箭头连接符 269"/>
          <p:cNvCxnSpPr>
            <a:stCxn id="68" idx="4"/>
            <a:endCxn id="173" idx="0"/>
          </p:cNvCxnSpPr>
          <p:nvPr/>
        </p:nvCxnSpPr>
        <p:spPr>
          <a:xfrm>
            <a:off x="4685781" y="3856841"/>
            <a:ext cx="3711" cy="60991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3" name="直接箭头连接符 272"/>
          <p:cNvCxnSpPr>
            <a:stCxn id="68" idx="4"/>
            <a:endCxn id="174" idx="0"/>
          </p:cNvCxnSpPr>
          <p:nvPr/>
        </p:nvCxnSpPr>
        <p:spPr>
          <a:xfrm>
            <a:off x="4685781" y="3856841"/>
            <a:ext cx="142955" cy="60991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6" name="直接箭头连接符 275"/>
          <p:cNvCxnSpPr>
            <a:stCxn id="68" idx="4"/>
            <a:endCxn id="175" idx="0"/>
          </p:cNvCxnSpPr>
          <p:nvPr/>
        </p:nvCxnSpPr>
        <p:spPr>
          <a:xfrm>
            <a:off x="4685781" y="3856841"/>
            <a:ext cx="311667" cy="60991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9" name="直接箭头连接符 278"/>
          <p:cNvCxnSpPr>
            <a:stCxn id="66" idx="4"/>
            <a:endCxn id="176" idx="0"/>
          </p:cNvCxnSpPr>
          <p:nvPr/>
        </p:nvCxnSpPr>
        <p:spPr>
          <a:xfrm>
            <a:off x="5075530" y="3852534"/>
            <a:ext cx="61162" cy="61421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2" name="直接箭头连接符 281"/>
          <p:cNvCxnSpPr>
            <a:stCxn id="66" idx="4"/>
            <a:endCxn id="177" idx="0"/>
          </p:cNvCxnSpPr>
          <p:nvPr/>
        </p:nvCxnSpPr>
        <p:spPr>
          <a:xfrm>
            <a:off x="5075530" y="3852534"/>
            <a:ext cx="216708" cy="61421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5" name="直接箭头连接符 284"/>
          <p:cNvCxnSpPr>
            <a:stCxn id="83" idx="4"/>
            <a:endCxn id="178" idx="0"/>
          </p:cNvCxnSpPr>
          <p:nvPr/>
        </p:nvCxnSpPr>
        <p:spPr>
          <a:xfrm flipH="1">
            <a:off x="5431482" y="3850243"/>
            <a:ext cx="287111" cy="616509"/>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8" name="直接箭头连接符 287"/>
          <p:cNvCxnSpPr>
            <a:stCxn id="83" idx="4"/>
            <a:endCxn id="179" idx="0"/>
          </p:cNvCxnSpPr>
          <p:nvPr/>
        </p:nvCxnSpPr>
        <p:spPr>
          <a:xfrm flipH="1">
            <a:off x="5600194" y="3850243"/>
            <a:ext cx="118399" cy="616509"/>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1" name="直接箭头连接符 290"/>
          <p:cNvCxnSpPr>
            <a:stCxn id="81" idx="4"/>
            <a:endCxn id="180" idx="0"/>
          </p:cNvCxnSpPr>
          <p:nvPr/>
        </p:nvCxnSpPr>
        <p:spPr>
          <a:xfrm flipH="1">
            <a:off x="5739438" y="3856841"/>
            <a:ext cx="366231" cy="60991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4" name="直接箭头连接符 293"/>
          <p:cNvCxnSpPr>
            <a:stCxn id="81" idx="4"/>
            <a:endCxn id="181" idx="0"/>
          </p:cNvCxnSpPr>
          <p:nvPr/>
        </p:nvCxnSpPr>
        <p:spPr>
          <a:xfrm flipH="1">
            <a:off x="5889105" y="3856841"/>
            <a:ext cx="216564" cy="60991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7" name="直接箭头连接符 296"/>
          <p:cNvCxnSpPr>
            <a:stCxn id="81" idx="4"/>
            <a:endCxn id="182" idx="0"/>
          </p:cNvCxnSpPr>
          <p:nvPr/>
        </p:nvCxnSpPr>
        <p:spPr>
          <a:xfrm flipH="1">
            <a:off x="6028349" y="3856841"/>
            <a:ext cx="77320" cy="60991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0" name="直接箭头连接符 299"/>
          <p:cNvCxnSpPr>
            <a:stCxn id="81" idx="4"/>
            <a:endCxn id="183" idx="0"/>
          </p:cNvCxnSpPr>
          <p:nvPr/>
        </p:nvCxnSpPr>
        <p:spPr>
          <a:xfrm>
            <a:off x="6105669" y="3856841"/>
            <a:ext cx="91392" cy="60991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4" name="直接箭头连接符 303"/>
          <p:cNvCxnSpPr>
            <a:stCxn id="81" idx="4"/>
            <a:endCxn id="184" idx="0"/>
          </p:cNvCxnSpPr>
          <p:nvPr/>
        </p:nvCxnSpPr>
        <p:spPr>
          <a:xfrm>
            <a:off x="6105669" y="3856841"/>
            <a:ext cx="230636" cy="60991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7" name="直接箭头连接符 306"/>
          <p:cNvCxnSpPr>
            <a:stCxn id="79" idx="4"/>
            <a:endCxn id="185" idx="0"/>
          </p:cNvCxnSpPr>
          <p:nvPr/>
        </p:nvCxnSpPr>
        <p:spPr>
          <a:xfrm>
            <a:off x="6495418" y="3852534"/>
            <a:ext cx="10771" cy="60607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0" name="直接箭头连接符 309"/>
          <p:cNvCxnSpPr>
            <a:stCxn id="79" idx="4"/>
            <a:endCxn id="186" idx="0"/>
          </p:cNvCxnSpPr>
          <p:nvPr/>
        </p:nvCxnSpPr>
        <p:spPr>
          <a:xfrm>
            <a:off x="6495418" y="3852534"/>
            <a:ext cx="150015" cy="60607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3" name="直接箭头连接符 312"/>
          <p:cNvCxnSpPr>
            <a:stCxn id="97" idx="4"/>
            <a:endCxn id="187" idx="0"/>
          </p:cNvCxnSpPr>
          <p:nvPr/>
        </p:nvCxnSpPr>
        <p:spPr>
          <a:xfrm flipH="1">
            <a:off x="7492482" y="3850243"/>
            <a:ext cx="130807" cy="59480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6" name="直接箭头连接符 315"/>
          <p:cNvCxnSpPr>
            <a:stCxn id="97" idx="4"/>
            <a:endCxn id="188" idx="0"/>
          </p:cNvCxnSpPr>
          <p:nvPr/>
        </p:nvCxnSpPr>
        <p:spPr>
          <a:xfrm>
            <a:off x="7623289" y="3850243"/>
            <a:ext cx="8437" cy="59480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9" name="直接箭头连接符 318"/>
          <p:cNvCxnSpPr>
            <a:stCxn id="95" idx="4"/>
            <a:endCxn id="189" idx="0"/>
          </p:cNvCxnSpPr>
          <p:nvPr/>
        </p:nvCxnSpPr>
        <p:spPr>
          <a:xfrm flipH="1">
            <a:off x="7800438" y="3856841"/>
            <a:ext cx="209927" cy="58820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2" name="直接箭头连接符 321"/>
          <p:cNvCxnSpPr>
            <a:stCxn id="95" idx="4"/>
            <a:endCxn id="190" idx="0"/>
          </p:cNvCxnSpPr>
          <p:nvPr/>
        </p:nvCxnSpPr>
        <p:spPr>
          <a:xfrm flipH="1">
            <a:off x="7939682" y="3856841"/>
            <a:ext cx="70683" cy="58820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5" name="直接箭头连接符 324"/>
          <p:cNvCxnSpPr>
            <a:endCxn id="191" idx="0"/>
          </p:cNvCxnSpPr>
          <p:nvPr/>
        </p:nvCxnSpPr>
        <p:spPr>
          <a:xfrm>
            <a:off x="8010365" y="3856841"/>
            <a:ext cx="78984" cy="58820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8" name="直接箭头连接符 327"/>
          <p:cNvCxnSpPr>
            <a:stCxn id="95" idx="4"/>
            <a:endCxn id="192" idx="0"/>
          </p:cNvCxnSpPr>
          <p:nvPr/>
        </p:nvCxnSpPr>
        <p:spPr>
          <a:xfrm>
            <a:off x="8010365" y="3856841"/>
            <a:ext cx="218228" cy="58820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1" name="直接箭头连接符 330"/>
          <p:cNvCxnSpPr>
            <a:stCxn id="95" idx="4"/>
            <a:endCxn id="193" idx="0"/>
          </p:cNvCxnSpPr>
          <p:nvPr/>
        </p:nvCxnSpPr>
        <p:spPr>
          <a:xfrm>
            <a:off x="8010365" y="3856841"/>
            <a:ext cx="386940" cy="58820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4" name="直接箭头连接符 333"/>
          <p:cNvCxnSpPr>
            <a:stCxn id="93" idx="4"/>
            <a:endCxn id="194" idx="0"/>
          </p:cNvCxnSpPr>
          <p:nvPr/>
        </p:nvCxnSpPr>
        <p:spPr>
          <a:xfrm>
            <a:off x="8400114" y="3852534"/>
            <a:ext cx="136435" cy="59251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7" name="直接箭头连接符 336"/>
          <p:cNvCxnSpPr>
            <a:stCxn id="93" idx="4"/>
            <a:endCxn id="195" idx="0"/>
          </p:cNvCxnSpPr>
          <p:nvPr/>
        </p:nvCxnSpPr>
        <p:spPr>
          <a:xfrm>
            <a:off x="8400114" y="3852534"/>
            <a:ext cx="291981" cy="592515"/>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0" name="直接箭头连接符 339"/>
          <p:cNvCxnSpPr>
            <a:stCxn id="110" idx="4"/>
            <a:endCxn id="196" idx="0"/>
          </p:cNvCxnSpPr>
          <p:nvPr/>
        </p:nvCxnSpPr>
        <p:spPr>
          <a:xfrm flipH="1">
            <a:off x="8831339" y="3850243"/>
            <a:ext cx="211838" cy="59480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3" name="直接箭头连接符 342"/>
          <p:cNvCxnSpPr>
            <a:stCxn id="110" idx="4"/>
            <a:endCxn id="197" idx="0"/>
          </p:cNvCxnSpPr>
          <p:nvPr/>
        </p:nvCxnSpPr>
        <p:spPr>
          <a:xfrm flipH="1">
            <a:off x="9000051" y="3850243"/>
            <a:ext cx="43126" cy="59480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6" name="直接箭头连接符 345"/>
          <p:cNvCxnSpPr>
            <a:stCxn id="108" idx="4"/>
            <a:endCxn id="198" idx="0"/>
          </p:cNvCxnSpPr>
          <p:nvPr/>
        </p:nvCxnSpPr>
        <p:spPr>
          <a:xfrm flipH="1">
            <a:off x="9139295" y="3856841"/>
            <a:ext cx="290958" cy="58820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9" name="直接箭头连接符 348"/>
          <p:cNvCxnSpPr>
            <a:stCxn id="108" idx="4"/>
            <a:endCxn id="199" idx="0"/>
          </p:cNvCxnSpPr>
          <p:nvPr/>
        </p:nvCxnSpPr>
        <p:spPr>
          <a:xfrm flipH="1">
            <a:off x="9288962" y="3856841"/>
            <a:ext cx="141291" cy="58820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2" name="直接箭头连接符 351"/>
          <p:cNvCxnSpPr>
            <a:stCxn id="108" idx="4"/>
            <a:endCxn id="200" idx="0"/>
          </p:cNvCxnSpPr>
          <p:nvPr/>
        </p:nvCxnSpPr>
        <p:spPr>
          <a:xfrm flipH="1">
            <a:off x="9428206" y="3856841"/>
            <a:ext cx="2047" cy="58820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5" name="直接箭头连接符 354"/>
          <p:cNvCxnSpPr>
            <a:stCxn id="108" idx="4"/>
            <a:endCxn id="201" idx="0"/>
          </p:cNvCxnSpPr>
          <p:nvPr/>
        </p:nvCxnSpPr>
        <p:spPr>
          <a:xfrm>
            <a:off x="9430253" y="3856841"/>
            <a:ext cx="166665" cy="58820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8" name="直接箭头连接符 357"/>
          <p:cNvCxnSpPr>
            <a:stCxn id="108" idx="4"/>
            <a:endCxn id="202" idx="0"/>
          </p:cNvCxnSpPr>
          <p:nvPr/>
        </p:nvCxnSpPr>
        <p:spPr>
          <a:xfrm>
            <a:off x="9430253" y="3856841"/>
            <a:ext cx="305909" cy="58820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1" name="直接箭头连接符 360"/>
          <p:cNvCxnSpPr>
            <a:stCxn id="106" idx="4"/>
            <a:endCxn id="203" idx="0"/>
          </p:cNvCxnSpPr>
          <p:nvPr/>
        </p:nvCxnSpPr>
        <p:spPr>
          <a:xfrm>
            <a:off x="9820002" y="3852534"/>
            <a:ext cx="86044" cy="58436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4" name="直接箭头连接符 363"/>
          <p:cNvCxnSpPr>
            <a:stCxn id="106" idx="4"/>
            <a:endCxn id="204" idx="0"/>
          </p:cNvCxnSpPr>
          <p:nvPr/>
        </p:nvCxnSpPr>
        <p:spPr>
          <a:xfrm>
            <a:off x="9820002" y="3852534"/>
            <a:ext cx="225288" cy="58436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7" name="文本框 366"/>
          <p:cNvSpPr txBox="1"/>
          <p:nvPr/>
        </p:nvSpPr>
        <p:spPr>
          <a:xfrm>
            <a:off x="10591252" y="417592"/>
            <a:ext cx="1092017" cy="369332"/>
          </a:xfrm>
          <a:prstGeom prst="rect">
            <a:avLst/>
          </a:prstGeom>
          <a:noFill/>
        </p:spPr>
        <p:txBody>
          <a:bodyPr wrap="square" rtlCol="0">
            <a:spAutoFit/>
          </a:bodyPr>
          <a:lstStyle/>
          <a:p>
            <a:r>
              <a:rPr lang="zh-CN" altLang="en-US" dirty="0" smtClean="0"/>
              <a:t>句子</a:t>
            </a:r>
            <a:endParaRPr lang="zh-CN" altLang="en-US" dirty="0"/>
          </a:p>
        </p:txBody>
      </p:sp>
      <p:sp>
        <p:nvSpPr>
          <p:cNvPr id="368" name="文本框 367"/>
          <p:cNvSpPr txBox="1"/>
          <p:nvPr/>
        </p:nvSpPr>
        <p:spPr>
          <a:xfrm>
            <a:off x="10564938" y="1236272"/>
            <a:ext cx="1092017" cy="369332"/>
          </a:xfrm>
          <a:prstGeom prst="rect">
            <a:avLst/>
          </a:prstGeom>
          <a:noFill/>
        </p:spPr>
        <p:txBody>
          <a:bodyPr wrap="square" rtlCol="0">
            <a:spAutoFit/>
          </a:bodyPr>
          <a:lstStyle/>
          <a:p>
            <a:r>
              <a:rPr lang="zh-CN" altLang="en-US" dirty="0"/>
              <a:t>拼音</a:t>
            </a:r>
          </a:p>
        </p:txBody>
      </p:sp>
      <p:sp>
        <p:nvSpPr>
          <p:cNvPr id="369" name="文本框 368"/>
          <p:cNvSpPr txBox="1"/>
          <p:nvPr/>
        </p:nvSpPr>
        <p:spPr>
          <a:xfrm>
            <a:off x="10591251" y="2503185"/>
            <a:ext cx="1092017" cy="369332"/>
          </a:xfrm>
          <a:prstGeom prst="rect">
            <a:avLst/>
          </a:prstGeom>
          <a:noFill/>
        </p:spPr>
        <p:txBody>
          <a:bodyPr wrap="square" rtlCol="0">
            <a:spAutoFit/>
          </a:bodyPr>
          <a:lstStyle/>
          <a:p>
            <a:r>
              <a:rPr lang="zh-CN" altLang="en-US" dirty="0" smtClean="0"/>
              <a:t>音素</a:t>
            </a:r>
            <a:endParaRPr lang="zh-CN" altLang="en-US" dirty="0"/>
          </a:p>
        </p:txBody>
      </p:sp>
      <p:sp>
        <p:nvSpPr>
          <p:cNvPr id="370" name="文本框 369"/>
          <p:cNvSpPr txBox="1"/>
          <p:nvPr/>
        </p:nvSpPr>
        <p:spPr>
          <a:xfrm>
            <a:off x="10591251" y="3441911"/>
            <a:ext cx="1092017" cy="369332"/>
          </a:xfrm>
          <a:prstGeom prst="rect">
            <a:avLst/>
          </a:prstGeom>
          <a:noFill/>
        </p:spPr>
        <p:txBody>
          <a:bodyPr wrap="square" rtlCol="0">
            <a:spAutoFit/>
          </a:bodyPr>
          <a:lstStyle/>
          <a:p>
            <a:r>
              <a:rPr lang="en-US" altLang="zh-CN" dirty="0"/>
              <a:t>HMM</a:t>
            </a:r>
            <a:endParaRPr lang="zh-CN" altLang="en-US" dirty="0"/>
          </a:p>
        </p:txBody>
      </p:sp>
      <p:sp>
        <p:nvSpPr>
          <p:cNvPr id="371" name="文本框 370"/>
          <p:cNvSpPr txBox="1"/>
          <p:nvPr/>
        </p:nvSpPr>
        <p:spPr>
          <a:xfrm>
            <a:off x="10591251" y="4554604"/>
            <a:ext cx="1203851" cy="369332"/>
          </a:xfrm>
          <a:prstGeom prst="rect">
            <a:avLst/>
          </a:prstGeom>
          <a:noFill/>
        </p:spPr>
        <p:txBody>
          <a:bodyPr wrap="square" rtlCol="0">
            <a:spAutoFit/>
          </a:bodyPr>
          <a:lstStyle/>
          <a:p>
            <a:r>
              <a:rPr lang="zh-CN" altLang="en-US" dirty="0" smtClean="0"/>
              <a:t>语音特征</a:t>
            </a:r>
            <a:endParaRPr lang="zh-CN" altLang="en-US" dirty="0"/>
          </a:p>
        </p:txBody>
      </p:sp>
    </p:spTree>
    <p:extLst>
      <p:ext uri="{BB962C8B-B14F-4D97-AF65-F5344CB8AC3E}">
        <p14:creationId xmlns:p14="http://schemas.microsoft.com/office/powerpoint/2010/main" val="1104349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4536</TotalTime>
  <Words>1326</Words>
  <Application>Microsoft Office PowerPoint</Application>
  <PresentationFormat>宽屏</PresentationFormat>
  <Paragraphs>133</Paragraphs>
  <Slides>18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等线 Light</vt:lpstr>
      <vt:lpstr>Arial</vt:lpstr>
      <vt:lpstr>Cambria Math</vt:lpstr>
      <vt:lpstr>Office 主题​​</vt:lpstr>
      <vt:lpstr>自动语音识别简介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DM</dc:creator>
  <cp:lastModifiedBy>DM</cp:lastModifiedBy>
  <cp:revision>116</cp:revision>
  <dcterms:created xsi:type="dcterms:W3CDTF">2022-04-28T09:05:55Z</dcterms:created>
  <dcterms:modified xsi:type="dcterms:W3CDTF">2022-06-08T06:34:11Z</dcterms:modified>
</cp:coreProperties>
</file>