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2E07B-D22F-4A56-8941-E2C2CDD1CA2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0899A-0807-4C13-9647-A42BB497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8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0899A-0807-4C13-9647-A42BB497C5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7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7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CDCD-12AA-48A9-9BCA-0BFAA08FD9E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7631-903E-4D78-AAD8-4E810EEAD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418" y="586442"/>
            <a:ext cx="741588" cy="4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2357" y="686297"/>
            <a:ext cx="561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dict.txt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582418" y="1629337"/>
            <a:ext cx="741588" cy="479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37416" y="1746224"/>
            <a:ext cx="431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tree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582419" y="2446483"/>
            <a:ext cx="734054" cy="113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4872" y="2810146"/>
            <a:ext cx="71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final.mdl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604872" y="4560065"/>
            <a:ext cx="711601" cy="577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136" y="4688763"/>
            <a:ext cx="76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meta.yaml</a:t>
            </a:r>
            <a:endParaRPr lang="en-US" altLang="zh-CN" sz="10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3416120" y="4623759"/>
            <a:ext cx="1312634" cy="469976"/>
            <a:chOff x="2814348" y="6220863"/>
            <a:chExt cx="1312634" cy="469976"/>
          </a:xfrm>
        </p:grpSpPr>
        <p:sp>
          <p:nvSpPr>
            <p:cNvPr id="30" name="矩形 29"/>
            <p:cNvSpPr/>
            <p:nvPr/>
          </p:nvSpPr>
          <p:spPr>
            <a:xfrm>
              <a:off x="2849576" y="6220863"/>
              <a:ext cx="1277406" cy="469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14348" y="6312578"/>
              <a:ext cx="1312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non_silence_phones</a:t>
              </a:r>
              <a:endParaRPr lang="en-US" altLang="zh-CN" sz="1000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3468714" y="5990876"/>
            <a:ext cx="1277406" cy="469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521724" y="6025809"/>
            <a:ext cx="131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silence_phones</a:t>
            </a:r>
            <a:endParaRPr lang="en-US" altLang="zh-CN" sz="1000" dirty="0" smtClean="0"/>
          </a:p>
          <a:p>
            <a:r>
              <a:rPr lang="en-US" altLang="zh-CN" sz="1000" dirty="0" smtClean="0"/>
              <a:t>({"</a:t>
            </a:r>
            <a:r>
              <a:rPr lang="en-US" altLang="zh-CN" sz="1000" dirty="0" err="1" smtClean="0"/>
              <a:t>sil</a:t>
            </a:r>
            <a:r>
              <a:rPr lang="en-US" altLang="zh-CN" sz="1000" dirty="0" smtClean="0"/>
              <a:t>", "</a:t>
            </a:r>
            <a:r>
              <a:rPr lang="en-US" altLang="zh-CN" sz="1000" dirty="0" err="1" smtClean="0"/>
              <a:t>sp</a:t>
            </a:r>
            <a:r>
              <a:rPr lang="en-US" altLang="zh-CN" sz="1000" dirty="0" smtClean="0"/>
              <a:t>", "</a:t>
            </a:r>
            <a:r>
              <a:rPr lang="en-US" altLang="zh-CN" sz="1000" dirty="0" err="1" smtClean="0"/>
              <a:t>spn</a:t>
            </a:r>
            <a:r>
              <a:rPr lang="en-US" altLang="zh-CN" sz="1000" dirty="0" smtClean="0"/>
              <a:t>"})</a:t>
            </a:r>
            <a:endParaRPr lang="en-US" altLang="zh-CN" sz="1000" dirty="0"/>
          </a:p>
        </p:txBody>
      </p:sp>
      <p:sp>
        <p:nvSpPr>
          <p:cNvPr id="34" name="矩形 33"/>
          <p:cNvSpPr/>
          <p:nvPr/>
        </p:nvSpPr>
        <p:spPr>
          <a:xfrm>
            <a:off x="3453290" y="5324784"/>
            <a:ext cx="1365644" cy="469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06300" y="5359717"/>
            <a:ext cx="131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positions</a:t>
            </a:r>
          </a:p>
          <a:p>
            <a:r>
              <a:rPr lang="en-US" altLang="zh-CN" sz="1000" dirty="0" smtClean="0"/>
              <a:t>({"_B", "_E", "_I", "_S"})</a:t>
            </a:r>
            <a:endParaRPr lang="en-US" altLang="zh-CN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327166" y="5399151"/>
            <a:ext cx="9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添加</a:t>
            </a:r>
            <a:r>
              <a:rPr lang="zh-CN" altLang="en-US" sz="1000" dirty="0" smtClean="0"/>
              <a:t>静音符号</a:t>
            </a:r>
            <a:endParaRPr lang="en-US" altLang="zh-CN" sz="1000" dirty="0" smtClean="0"/>
          </a:p>
        </p:txBody>
      </p:sp>
      <p:grpSp>
        <p:nvGrpSpPr>
          <p:cNvPr id="44" name="组合 43"/>
          <p:cNvGrpSpPr/>
          <p:nvPr/>
        </p:nvGrpSpPr>
        <p:grpSpPr>
          <a:xfrm>
            <a:off x="5364010" y="1054457"/>
            <a:ext cx="674983" cy="409978"/>
            <a:chOff x="1203290" y="2542092"/>
            <a:chExt cx="674983" cy="409978"/>
          </a:xfrm>
        </p:grpSpPr>
        <p:sp>
          <p:nvSpPr>
            <p:cNvPr id="45" name="矩形 44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25744" y="2542092"/>
              <a:ext cx="652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words</a:t>
              </a:r>
            </a:p>
            <a:p>
              <a:r>
                <a:rPr lang="en-US" altLang="zh-CN" sz="1000" dirty="0" smtClean="0"/>
                <a:t>(</a:t>
              </a:r>
              <a:r>
                <a:rPr lang="zh-CN" altLang="en-US" sz="1000" dirty="0" smtClean="0"/>
                <a:t>字典序</a:t>
              </a:r>
              <a:r>
                <a:rPr lang="en-US" altLang="zh-CN" sz="1000" dirty="0" smtClean="0"/>
                <a:t>)</a:t>
              </a:r>
              <a:endParaRPr lang="zh-CN" altLang="en-US" sz="1000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447925" y="5359717"/>
            <a:ext cx="1547910" cy="409978"/>
            <a:chOff x="9731298" y="6303853"/>
            <a:chExt cx="1547910" cy="409978"/>
          </a:xfrm>
        </p:grpSpPr>
        <p:sp>
          <p:nvSpPr>
            <p:cNvPr id="51" name="矩形 50"/>
            <p:cNvSpPr/>
            <p:nvPr/>
          </p:nvSpPr>
          <p:spPr>
            <a:xfrm>
              <a:off x="9731298" y="6303853"/>
              <a:ext cx="1547910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981203" y="6303853"/>
              <a:ext cx="107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phone_mapping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phone,id</a:t>
              </a:r>
              <a:r>
                <a:rPr lang="en-US" altLang="zh-CN" sz="1000" dirty="0" smtClean="0"/>
                <a:t>}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01053" y="381453"/>
            <a:ext cx="1370173" cy="460148"/>
            <a:chOff x="5043272" y="381453"/>
            <a:chExt cx="1370173" cy="460148"/>
          </a:xfrm>
        </p:grpSpPr>
        <p:sp>
          <p:nvSpPr>
            <p:cNvPr id="54" name="矩形 53"/>
            <p:cNvSpPr/>
            <p:nvPr/>
          </p:nvSpPr>
          <p:spPr>
            <a:xfrm>
              <a:off x="5043272" y="381453"/>
              <a:ext cx="1370173" cy="4601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27512" y="392234"/>
              <a:ext cx="1248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dict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{pinyin,{phones…}}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14041" y="2878191"/>
            <a:ext cx="1220318" cy="278842"/>
            <a:chOff x="5894160" y="237543"/>
            <a:chExt cx="1220318" cy="278842"/>
          </a:xfrm>
        </p:grpSpPr>
        <p:sp>
          <p:nvSpPr>
            <p:cNvPr id="57" name="矩形 56"/>
            <p:cNvSpPr/>
            <p:nvPr/>
          </p:nvSpPr>
          <p:spPr>
            <a:xfrm>
              <a:off x="5895420" y="250579"/>
              <a:ext cx="1219057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894160" y="237543"/>
              <a:ext cx="12203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trans_model_boost</a:t>
              </a:r>
              <a:endParaRPr lang="en-US" altLang="zh-CN" sz="1000" dirty="0" smtClean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0416" y="3336274"/>
            <a:ext cx="1266332" cy="278674"/>
            <a:chOff x="7210920" y="237542"/>
            <a:chExt cx="1266332" cy="278674"/>
          </a:xfrm>
        </p:grpSpPr>
        <p:sp>
          <p:nvSpPr>
            <p:cNvPr id="59" name="矩形 58"/>
            <p:cNvSpPr/>
            <p:nvPr/>
          </p:nvSpPr>
          <p:spPr>
            <a:xfrm>
              <a:off x="7210920" y="250410"/>
              <a:ext cx="1219057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256934" y="237542"/>
              <a:ext cx="12203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am_gmm_boost</a:t>
              </a:r>
              <a:endParaRPr lang="en-US" altLang="zh-CN" sz="1000" dirty="0" smtClean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01053" y="1830490"/>
            <a:ext cx="652529" cy="278842"/>
            <a:chOff x="1202029" y="2529056"/>
            <a:chExt cx="652529" cy="278842"/>
          </a:xfrm>
        </p:grpSpPr>
        <p:sp>
          <p:nvSpPr>
            <p:cNvPr id="62" name="矩形 61"/>
            <p:cNvSpPr/>
            <p:nvPr/>
          </p:nvSpPr>
          <p:spPr>
            <a:xfrm>
              <a:off x="1203290" y="2542092"/>
              <a:ext cx="651268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02029" y="2529056"/>
              <a:ext cx="652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ctx_dep</a:t>
              </a:r>
              <a:endParaRPr lang="en-US" altLang="zh-CN" sz="1000" dirty="0" smtClean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04288" y="2446483"/>
            <a:ext cx="864694" cy="265806"/>
            <a:chOff x="6897479" y="2732929"/>
            <a:chExt cx="864694" cy="265806"/>
          </a:xfrm>
        </p:grpSpPr>
        <p:sp>
          <p:nvSpPr>
            <p:cNvPr id="64" name="矩形 63"/>
            <p:cNvSpPr/>
            <p:nvPr/>
          </p:nvSpPr>
          <p:spPr>
            <a:xfrm>
              <a:off x="6934259" y="2732929"/>
              <a:ext cx="827914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897479" y="2732929"/>
              <a:ext cx="864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trans_model</a:t>
              </a:r>
              <a:endParaRPr lang="en-US" altLang="zh-CN" sz="1000" dirty="0" smtClean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8454088" y="5990265"/>
            <a:ext cx="1541747" cy="3807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507204" y="5974745"/>
            <a:ext cx="158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disambiguation_symbols</a:t>
            </a:r>
            <a:endParaRPr lang="en-US" altLang="zh-CN" sz="1000" dirty="0" smtClean="0"/>
          </a:p>
          <a:p>
            <a:r>
              <a:rPr lang="zh-CN" altLang="en-US" sz="1000" dirty="0" smtClean="0"/>
              <a:t>消歧符</a:t>
            </a:r>
            <a:endParaRPr lang="en-US" altLang="zh-CN" sz="1000" dirty="0" smtClean="0"/>
          </a:p>
        </p:txBody>
      </p:sp>
      <p:grpSp>
        <p:nvGrpSpPr>
          <p:cNvPr id="105" name="组合 104"/>
          <p:cNvGrpSpPr/>
          <p:nvPr/>
        </p:nvGrpSpPr>
        <p:grpSpPr>
          <a:xfrm>
            <a:off x="10579728" y="4842992"/>
            <a:ext cx="1244812" cy="443055"/>
            <a:chOff x="10579728" y="4842992"/>
            <a:chExt cx="1244812" cy="443055"/>
          </a:xfrm>
        </p:grpSpPr>
        <p:sp>
          <p:nvSpPr>
            <p:cNvPr id="69" name="矩形 68"/>
            <p:cNvSpPr/>
            <p:nvPr/>
          </p:nvSpPr>
          <p:spPr>
            <a:xfrm>
              <a:off x="10581030" y="4842992"/>
              <a:ext cx="1242209" cy="443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579728" y="4842992"/>
              <a:ext cx="1244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word_boundary_int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phone</a:t>
              </a:r>
              <a:r>
                <a:rPr lang="en-US" altLang="zh-CN" sz="1000" dirty="0" err="1" smtClean="0"/>
                <a:t>_id,position</a:t>
              </a:r>
              <a:r>
                <a:rPr lang="en-US" altLang="zh-CN" sz="1000" dirty="0" smtClean="0"/>
                <a:t>}</a:t>
              </a:r>
              <a:endParaRPr lang="en-US" altLang="zh-CN" sz="1000" dirty="0" smtClean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447925" y="4815691"/>
            <a:ext cx="1547910" cy="414973"/>
            <a:chOff x="9731298" y="5759827"/>
            <a:chExt cx="1547910" cy="414973"/>
          </a:xfrm>
        </p:grpSpPr>
        <p:sp>
          <p:nvSpPr>
            <p:cNvPr id="72" name="矩形 71"/>
            <p:cNvSpPr/>
            <p:nvPr/>
          </p:nvSpPr>
          <p:spPr>
            <a:xfrm>
              <a:off x="9731298" y="5796561"/>
              <a:ext cx="1547910" cy="3782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867371" y="5759827"/>
              <a:ext cx="1351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int_phone_mapping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id</a:t>
              </a:r>
              <a:r>
                <a:rPr lang="en-US" altLang="zh-CN" sz="1000" dirty="0" err="1" smtClean="0"/>
                <a:t>,phone</a:t>
              </a:r>
              <a:r>
                <a:rPr lang="en-US" altLang="zh-CN" sz="1000" dirty="0" smtClean="0"/>
                <a:t>}</a:t>
              </a:r>
              <a:endParaRPr lang="en-US" altLang="zh-CN" sz="1000" dirty="0" smtClean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635511" y="411235"/>
            <a:ext cx="1628079" cy="817432"/>
            <a:chOff x="1635511" y="686297"/>
            <a:chExt cx="1628079" cy="817432"/>
          </a:xfrm>
        </p:grpSpPr>
        <p:sp>
          <p:nvSpPr>
            <p:cNvPr id="75" name="右箭头 74"/>
            <p:cNvSpPr/>
            <p:nvPr/>
          </p:nvSpPr>
          <p:spPr>
            <a:xfrm>
              <a:off x="1635511" y="686297"/>
              <a:ext cx="1628079" cy="8174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39575" y="962254"/>
              <a:ext cx="1341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增加</a:t>
              </a:r>
              <a:r>
                <a:rPr lang="en-US" altLang="zh-CN" sz="1000" dirty="0" smtClean="0"/>
                <a:t>&lt;eps&gt;</a:t>
              </a:r>
              <a:r>
                <a:rPr lang="zh-CN" altLang="en-US" sz="1000" dirty="0" smtClean="0"/>
                <a:t>和</a:t>
              </a:r>
              <a:r>
                <a:rPr lang="en-US" altLang="zh-CN" sz="1000" dirty="0" smtClean="0"/>
                <a:t>&lt;</a:t>
              </a:r>
              <a:r>
                <a:rPr lang="en-US" altLang="zh-CN" sz="1000" dirty="0" err="1" smtClean="0"/>
                <a:t>unk</a:t>
              </a:r>
              <a:r>
                <a:rPr lang="en-US" altLang="zh-CN" sz="1000" dirty="0" smtClean="0"/>
                <a:t>&gt;</a:t>
              </a:r>
              <a:endParaRPr lang="zh-CN" altLang="en-US" sz="1000" dirty="0"/>
            </a:p>
          </p:txBody>
        </p:sp>
      </p:grpSp>
      <p:sp>
        <p:nvSpPr>
          <p:cNvPr id="80" name="矩形 79"/>
          <p:cNvSpPr/>
          <p:nvPr/>
        </p:nvSpPr>
        <p:spPr>
          <a:xfrm>
            <a:off x="3608148" y="1025615"/>
            <a:ext cx="651268" cy="40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671739" y="1012620"/>
            <a:ext cx="60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words</a:t>
            </a:r>
          </a:p>
          <a:p>
            <a:r>
              <a:rPr lang="en-US" altLang="zh-CN" sz="1000" dirty="0" smtClean="0"/>
              <a:t>{pinyin}</a:t>
            </a:r>
            <a:endParaRPr lang="en-US" altLang="zh-CN" sz="1000" dirty="0" smtClean="0"/>
          </a:p>
        </p:txBody>
      </p:sp>
      <p:grpSp>
        <p:nvGrpSpPr>
          <p:cNvPr id="82" name="组合 81"/>
          <p:cNvGrpSpPr/>
          <p:nvPr/>
        </p:nvGrpSpPr>
        <p:grpSpPr>
          <a:xfrm>
            <a:off x="4468982" y="1056706"/>
            <a:ext cx="769807" cy="388007"/>
            <a:chOff x="1635512" y="686297"/>
            <a:chExt cx="769807" cy="388007"/>
          </a:xfrm>
        </p:grpSpPr>
        <p:sp>
          <p:nvSpPr>
            <p:cNvPr id="83" name="右箭头 82"/>
            <p:cNvSpPr/>
            <p:nvPr/>
          </p:nvSpPr>
          <p:spPr>
            <a:xfrm>
              <a:off x="1635512" y="686297"/>
              <a:ext cx="769807" cy="38800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90533" y="757189"/>
              <a:ext cx="584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排序</a:t>
              </a:r>
              <a:endParaRPr lang="zh-CN" altLang="en-US" sz="1000" dirty="0"/>
            </a:p>
          </p:txBody>
        </p:sp>
      </p:grpSp>
      <p:sp>
        <p:nvSpPr>
          <p:cNvPr id="86" name="右箭头 85"/>
          <p:cNvSpPr/>
          <p:nvPr/>
        </p:nvSpPr>
        <p:spPr>
          <a:xfrm>
            <a:off x="1635511" y="1758963"/>
            <a:ext cx="1788184" cy="3880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1591208" y="2813509"/>
            <a:ext cx="1788184" cy="3880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475406" y="4655040"/>
            <a:ext cx="1788184" cy="3880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5475378" y="4859512"/>
            <a:ext cx="1951334" cy="469976"/>
            <a:chOff x="5475378" y="4859512"/>
            <a:chExt cx="1951334" cy="469976"/>
          </a:xfrm>
        </p:grpSpPr>
        <p:sp>
          <p:nvSpPr>
            <p:cNvPr id="93" name="矩形 92"/>
            <p:cNvSpPr/>
            <p:nvPr/>
          </p:nvSpPr>
          <p:spPr>
            <a:xfrm>
              <a:off x="5510606" y="4859512"/>
              <a:ext cx="1819462" cy="469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475378" y="4951227"/>
              <a:ext cx="19513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positional_non_silence_phones</a:t>
              </a:r>
              <a:endParaRPr lang="en-US" altLang="zh-CN" sz="10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507704" y="5693075"/>
            <a:ext cx="1819462" cy="469976"/>
            <a:chOff x="5510606" y="4859512"/>
            <a:chExt cx="1819462" cy="469976"/>
          </a:xfrm>
        </p:grpSpPr>
        <p:sp>
          <p:nvSpPr>
            <p:cNvPr id="97" name="矩形 96"/>
            <p:cNvSpPr/>
            <p:nvPr/>
          </p:nvSpPr>
          <p:spPr>
            <a:xfrm>
              <a:off x="5510606" y="4859512"/>
              <a:ext cx="1819462" cy="469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609150" y="4946025"/>
              <a:ext cx="1671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positional_silence_phones</a:t>
              </a:r>
              <a:endParaRPr lang="en-US" altLang="zh-CN" sz="1000" dirty="0"/>
            </a:p>
          </p:txBody>
        </p:sp>
      </p:grpSp>
      <p:sp>
        <p:nvSpPr>
          <p:cNvPr id="99" name="右箭头 98"/>
          <p:cNvSpPr/>
          <p:nvPr/>
        </p:nvSpPr>
        <p:spPr>
          <a:xfrm>
            <a:off x="4956358" y="4876897"/>
            <a:ext cx="504152" cy="5222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右箭头 99"/>
          <p:cNvSpPr/>
          <p:nvPr/>
        </p:nvSpPr>
        <p:spPr>
          <a:xfrm>
            <a:off x="4956358" y="5652546"/>
            <a:ext cx="504152" cy="5222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7388057" y="5055366"/>
            <a:ext cx="973596" cy="9704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0071114" y="4858747"/>
            <a:ext cx="433335" cy="3880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0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274" y="765889"/>
            <a:ext cx="422740" cy="37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274" y="808648"/>
            <a:ext cx="42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pcm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78840" y="1862109"/>
            <a:ext cx="456159" cy="2613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11" y="3105738"/>
            <a:ext cx="49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拼音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5442" y="2357245"/>
            <a:ext cx="625523" cy="341811"/>
            <a:chOff x="1455005" y="3122878"/>
            <a:chExt cx="625523" cy="341811"/>
          </a:xfrm>
        </p:grpSpPr>
        <p:sp>
          <p:nvSpPr>
            <p:cNvPr id="8" name="矩形 7"/>
            <p:cNvSpPr/>
            <p:nvPr/>
          </p:nvSpPr>
          <p:spPr>
            <a:xfrm>
              <a:off x="1455006" y="3122878"/>
              <a:ext cx="625522" cy="3418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55005" y="3178866"/>
              <a:ext cx="625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拼音</a:t>
              </a:r>
              <a:r>
                <a:rPr lang="en-US" altLang="zh-CN" sz="1000" dirty="0" smtClean="0"/>
                <a:t>set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40554" y="2475092"/>
            <a:ext cx="1153553" cy="468789"/>
            <a:chOff x="4583139" y="3915310"/>
            <a:chExt cx="1153553" cy="468789"/>
          </a:xfrm>
        </p:grpSpPr>
        <p:sp>
          <p:nvSpPr>
            <p:cNvPr id="10" name="矩形 9"/>
            <p:cNvSpPr/>
            <p:nvPr/>
          </p:nvSpPr>
          <p:spPr>
            <a:xfrm>
              <a:off x="4583139" y="3915310"/>
              <a:ext cx="1148908" cy="4687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3139" y="3949649"/>
              <a:ext cx="1153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words_mapping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({</a:t>
              </a:r>
              <a:r>
                <a:rPr lang="en-US" altLang="zh-CN" sz="1000" dirty="0" err="1" smtClean="0"/>
                <a:t>pinyin,pinyin_id</a:t>
              </a:r>
              <a:r>
                <a:rPr lang="en-US" altLang="zh-CN" sz="1000" dirty="0" smtClean="0"/>
                <a:t>})</a:t>
              </a:r>
              <a:endParaRPr lang="zh-CN" altLang="en-US" sz="1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08412" y="1926756"/>
            <a:ext cx="1213193" cy="427318"/>
            <a:chOff x="4550997" y="3366974"/>
            <a:chExt cx="1213193" cy="427318"/>
          </a:xfrm>
        </p:grpSpPr>
        <p:sp>
          <p:nvSpPr>
            <p:cNvPr id="12" name="矩形 11"/>
            <p:cNvSpPr/>
            <p:nvPr/>
          </p:nvSpPr>
          <p:spPr>
            <a:xfrm>
              <a:off x="4583141" y="3366974"/>
              <a:ext cx="1148906" cy="4273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50997" y="3380578"/>
              <a:ext cx="1213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int_word_mapping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({</a:t>
              </a:r>
              <a:r>
                <a:rPr lang="en-US" altLang="zh-CN" sz="1000" dirty="0" err="1" smtClean="0"/>
                <a:t>pinyin_id,pinyin</a:t>
              </a:r>
              <a:r>
                <a:rPr lang="en-US" altLang="zh-CN" sz="1000" dirty="0" smtClean="0"/>
                <a:t>})</a:t>
              </a:r>
              <a:endParaRPr lang="zh-CN" altLang="en-US" sz="1000" dirty="0" smtClean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91367" y="2087923"/>
            <a:ext cx="1458844" cy="733346"/>
            <a:chOff x="2874216" y="2522721"/>
            <a:chExt cx="1458844" cy="733346"/>
          </a:xfrm>
        </p:grpSpPr>
        <p:sp>
          <p:nvSpPr>
            <p:cNvPr id="43" name="右箭头 42"/>
            <p:cNvSpPr/>
            <p:nvPr/>
          </p:nvSpPr>
          <p:spPr>
            <a:xfrm>
              <a:off x="2932018" y="2522721"/>
              <a:ext cx="1401042" cy="733346"/>
            </a:xfrm>
            <a:prstGeom prst="rightArrow">
              <a:avLst>
                <a:gd name="adj1" fmla="val 50000"/>
                <a:gd name="adj2" fmla="val 469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74216" y="2689339"/>
              <a:ext cx="145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头部添加</a:t>
              </a:r>
              <a:r>
                <a:rPr lang="en-US" altLang="zh-CN" sz="1000" dirty="0"/>
                <a:t>&lt;eps</a:t>
              </a:r>
              <a:r>
                <a:rPr lang="en-US" altLang="zh-CN" sz="1000" dirty="0" smtClean="0"/>
                <a:t>&gt;</a:t>
              </a:r>
            </a:p>
            <a:p>
              <a:r>
                <a:rPr lang="zh-CN" altLang="en-US" sz="1000" dirty="0" smtClean="0"/>
                <a:t>尾部</a:t>
              </a:r>
              <a:r>
                <a:rPr lang="zh-CN" altLang="en-US" sz="1000" dirty="0"/>
                <a:t>添加 </a:t>
              </a:r>
              <a:r>
                <a:rPr lang="en-US" altLang="zh-CN" sz="1000" dirty="0"/>
                <a:t>#0 &lt;s&gt; &lt;/s&gt;</a:t>
              </a:r>
              <a:endParaRPr lang="zh-CN" altLang="en-US" sz="10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65148" y="2256902"/>
            <a:ext cx="1135692" cy="581121"/>
            <a:chOff x="1189657" y="4432449"/>
            <a:chExt cx="1135692" cy="581121"/>
          </a:xfrm>
        </p:grpSpPr>
        <p:sp>
          <p:nvSpPr>
            <p:cNvPr id="48" name="右箭头 47"/>
            <p:cNvSpPr/>
            <p:nvPr/>
          </p:nvSpPr>
          <p:spPr>
            <a:xfrm>
              <a:off x="1203291" y="4432449"/>
              <a:ext cx="1122058" cy="581121"/>
            </a:xfrm>
            <a:prstGeom prst="rightArrow">
              <a:avLst>
                <a:gd name="adj1" fmla="val 50000"/>
                <a:gd name="adj2" fmla="val 469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89657" y="4581038"/>
              <a:ext cx="1135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添加</a:t>
              </a:r>
              <a:r>
                <a:rPr lang="en-US" altLang="zh-CN" sz="1000" dirty="0" smtClean="0"/>
                <a:t>&lt;</a:t>
              </a:r>
              <a:r>
                <a:rPr lang="en-US" altLang="zh-CN" sz="1000" dirty="0" err="1"/>
                <a:t>sil</a:t>
              </a:r>
              <a:r>
                <a:rPr lang="en-US" altLang="zh-CN" sz="1000" dirty="0" smtClean="0"/>
                <a:t>&gt; &lt;</a:t>
              </a:r>
              <a:r>
                <a:rPr lang="en-US" altLang="zh-CN" sz="1000" dirty="0" err="1"/>
                <a:t>unk</a:t>
              </a:r>
              <a:r>
                <a:rPr lang="en-US" altLang="zh-CN" sz="1000" dirty="0" smtClean="0"/>
                <a:t>&gt;</a:t>
              </a:r>
              <a:endParaRPr lang="zh-CN" altLang="en-US" sz="10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73769" y="1810070"/>
            <a:ext cx="674983" cy="409978"/>
            <a:chOff x="1203290" y="2542092"/>
            <a:chExt cx="674983" cy="409978"/>
          </a:xfrm>
        </p:grpSpPr>
        <p:sp>
          <p:nvSpPr>
            <p:cNvPr id="40" name="矩形 39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5744" y="2542092"/>
              <a:ext cx="652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words</a:t>
              </a:r>
            </a:p>
            <a:p>
              <a:r>
                <a:rPr lang="en-US" altLang="zh-CN" sz="1000" dirty="0" smtClean="0"/>
                <a:t>(</a:t>
              </a:r>
              <a:r>
                <a:rPr lang="zh-CN" altLang="en-US" sz="1000" dirty="0" smtClean="0"/>
                <a:t>字典序</a:t>
              </a:r>
              <a:r>
                <a:rPr lang="en-US" altLang="zh-CN" sz="1000" dirty="0" smtClean="0"/>
                <a:t>)</a:t>
              </a:r>
              <a:endParaRPr lang="zh-CN" altLang="en-US" sz="10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302843" y="3918118"/>
            <a:ext cx="886750" cy="445288"/>
            <a:chOff x="6822460" y="4304039"/>
            <a:chExt cx="886750" cy="445288"/>
          </a:xfrm>
        </p:grpSpPr>
        <p:sp>
          <p:nvSpPr>
            <p:cNvPr id="16" name="矩形 15"/>
            <p:cNvSpPr/>
            <p:nvPr/>
          </p:nvSpPr>
          <p:spPr>
            <a:xfrm>
              <a:off x="6822460" y="4304039"/>
              <a:ext cx="886750" cy="445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22461" y="4304039"/>
              <a:ext cx="819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Transcript</a:t>
              </a:r>
            </a:p>
            <a:p>
              <a:r>
                <a:rPr lang="en-US" altLang="zh-CN" sz="1000" dirty="0" smtClean="0"/>
                <a:t>({</a:t>
              </a:r>
              <a:r>
                <a:rPr lang="en-US" altLang="zh-CN" sz="1000" dirty="0" err="1" smtClean="0"/>
                <a:t>pinyin_id</a:t>
              </a:r>
              <a:r>
                <a:rPr lang="en-US" altLang="zh-CN" sz="1000" dirty="0" smtClean="0"/>
                <a:t>})</a:t>
              </a:r>
              <a:endParaRPr lang="en-US" altLang="zh-CN" sz="10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98817" y="3238654"/>
            <a:ext cx="1043046" cy="428001"/>
            <a:chOff x="6822460" y="4874864"/>
            <a:chExt cx="513425" cy="324696"/>
          </a:xfrm>
        </p:grpSpPr>
        <p:sp>
          <p:nvSpPr>
            <p:cNvPr id="18" name="矩形 17"/>
            <p:cNvSpPr/>
            <p:nvPr/>
          </p:nvSpPr>
          <p:spPr>
            <a:xfrm>
              <a:off x="6822460" y="4874864"/>
              <a:ext cx="416475" cy="3246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11421" y="4922358"/>
              <a:ext cx="424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L.fst</a:t>
              </a:r>
              <a:endParaRPr lang="en-US" altLang="zh-CN" sz="1000" dirty="0" smtClean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299715" y="795815"/>
            <a:ext cx="514498" cy="350535"/>
            <a:chOff x="2061827" y="1457457"/>
            <a:chExt cx="514498" cy="350535"/>
          </a:xfrm>
        </p:grpSpPr>
        <p:sp>
          <p:nvSpPr>
            <p:cNvPr id="20" name="矩形 19"/>
            <p:cNvSpPr/>
            <p:nvPr/>
          </p:nvSpPr>
          <p:spPr>
            <a:xfrm>
              <a:off x="2061827" y="1457457"/>
              <a:ext cx="514498" cy="3505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61828" y="1509615"/>
              <a:ext cx="514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MFCC</a:t>
              </a:r>
              <a:endParaRPr lang="zh-CN" altLang="en-US" sz="10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16857" y="810157"/>
            <a:ext cx="586962" cy="355528"/>
            <a:chOff x="4839965" y="1331851"/>
            <a:chExt cx="586962" cy="355528"/>
          </a:xfrm>
        </p:grpSpPr>
        <p:sp>
          <p:nvSpPr>
            <p:cNvPr id="22" name="矩形 21"/>
            <p:cNvSpPr/>
            <p:nvPr/>
          </p:nvSpPr>
          <p:spPr>
            <a:xfrm>
              <a:off x="4839965" y="1331851"/>
              <a:ext cx="586962" cy="3555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49625" y="1372120"/>
              <a:ext cx="556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CMVN</a:t>
              </a:r>
              <a:endParaRPr lang="zh-CN" altLang="en-US" sz="10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987557" y="3568442"/>
            <a:ext cx="877555" cy="476261"/>
            <a:chOff x="6562728" y="2086167"/>
            <a:chExt cx="877555" cy="476261"/>
          </a:xfrm>
        </p:grpSpPr>
        <p:sp>
          <p:nvSpPr>
            <p:cNvPr id="26" name="矩形 25"/>
            <p:cNvSpPr/>
            <p:nvPr/>
          </p:nvSpPr>
          <p:spPr>
            <a:xfrm>
              <a:off x="6562728" y="2086167"/>
              <a:ext cx="848928" cy="476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91355" y="2190167"/>
              <a:ext cx="848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decode </a:t>
              </a:r>
              <a:r>
                <a:rPr lang="en-US" altLang="zh-CN" sz="1000" dirty="0" err="1" smtClean="0"/>
                <a:t>fst</a:t>
              </a:r>
              <a:endParaRPr lang="en-US" altLang="zh-CN" sz="1000" dirty="0" smtClean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878188" y="735195"/>
            <a:ext cx="736975" cy="471773"/>
            <a:chOff x="7894070" y="1370488"/>
            <a:chExt cx="736975" cy="471773"/>
          </a:xfrm>
        </p:grpSpPr>
        <p:sp>
          <p:nvSpPr>
            <p:cNvPr id="28" name="矩形 27"/>
            <p:cNvSpPr/>
            <p:nvPr/>
          </p:nvSpPr>
          <p:spPr>
            <a:xfrm>
              <a:off x="7918621" y="1370488"/>
              <a:ext cx="712424" cy="4717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894070" y="1463215"/>
              <a:ext cx="736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alignment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864291" y="711985"/>
            <a:ext cx="848928" cy="478094"/>
            <a:chOff x="10041985" y="1755836"/>
            <a:chExt cx="848928" cy="478094"/>
          </a:xfrm>
        </p:grpSpPr>
        <p:sp>
          <p:nvSpPr>
            <p:cNvPr id="30" name="矩形 29"/>
            <p:cNvSpPr/>
            <p:nvPr/>
          </p:nvSpPr>
          <p:spPr>
            <a:xfrm>
              <a:off x="10076334" y="1755836"/>
              <a:ext cx="814579" cy="478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041985" y="1845835"/>
              <a:ext cx="848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nbest</a:t>
              </a:r>
              <a:r>
                <a:rPr lang="en-US" altLang="zh-CN" sz="1000" dirty="0" smtClean="0"/>
                <a:t> lattice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98573" y="1907824"/>
            <a:ext cx="1080898" cy="496243"/>
            <a:chOff x="9647910" y="6086410"/>
            <a:chExt cx="1080898" cy="496243"/>
          </a:xfrm>
        </p:grpSpPr>
        <p:sp>
          <p:nvSpPr>
            <p:cNvPr id="32" name="矩形 31"/>
            <p:cNvSpPr/>
            <p:nvPr/>
          </p:nvSpPr>
          <p:spPr>
            <a:xfrm>
              <a:off x="9647910" y="6086410"/>
              <a:ext cx="1080898" cy="4962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659768" y="6135555"/>
              <a:ext cx="1057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word alignment lattice</a:t>
              </a:r>
            </a:p>
          </p:txBody>
        </p:sp>
      </p:grpSp>
      <p:sp>
        <p:nvSpPr>
          <p:cNvPr id="56" name="右箭头 55"/>
          <p:cNvSpPr/>
          <p:nvPr/>
        </p:nvSpPr>
        <p:spPr>
          <a:xfrm>
            <a:off x="620380" y="4029304"/>
            <a:ext cx="4649912" cy="326816"/>
          </a:xfrm>
          <a:prstGeom prst="right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直角上箭头 57"/>
          <p:cNvSpPr/>
          <p:nvPr/>
        </p:nvSpPr>
        <p:spPr>
          <a:xfrm rot="5400000">
            <a:off x="3165544" y="1540971"/>
            <a:ext cx="880218" cy="3329275"/>
          </a:xfrm>
          <a:prstGeom prst="bentUp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4214638" y="2987995"/>
            <a:ext cx="148683" cy="289634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566565" y="2987525"/>
            <a:ext cx="230459" cy="1057088"/>
          </a:xfrm>
          <a:prstGeom prst="down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202947" y="2987525"/>
            <a:ext cx="674983" cy="409978"/>
            <a:chOff x="1203290" y="2542092"/>
            <a:chExt cx="674983" cy="409978"/>
          </a:xfrm>
        </p:grpSpPr>
        <p:sp>
          <p:nvSpPr>
            <p:cNvPr id="62" name="矩形 61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25744" y="2542092"/>
              <a:ext cx="652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words</a:t>
              </a:r>
            </a:p>
            <a:p>
              <a:r>
                <a:rPr lang="en-US" altLang="zh-CN" sz="1000" dirty="0" smtClean="0"/>
                <a:t>(</a:t>
              </a:r>
              <a:r>
                <a:rPr lang="zh-CN" altLang="en-US" sz="1000" dirty="0" smtClean="0"/>
                <a:t>字典序</a:t>
              </a:r>
              <a:r>
                <a:rPr lang="en-US" altLang="zh-CN" sz="1000" dirty="0" smtClean="0"/>
                <a:t>)</a:t>
              </a:r>
              <a:endParaRPr lang="zh-CN" altLang="en-US" sz="10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901183" y="2989347"/>
            <a:ext cx="1121377" cy="409978"/>
            <a:chOff x="1203290" y="2542092"/>
            <a:chExt cx="674983" cy="409978"/>
          </a:xfrm>
        </p:grpSpPr>
        <p:sp>
          <p:nvSpPr>
            <p:cNvPr id="65" name="矩形 64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25744" y="2542092"/>
              <a:ext cx="652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phone_mapping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phone,id</a:t>
              </a:r>
              <a:r>
                <a:rPr lang="en-US" altLang="zh-CN" sz="1000" dirty="0" smtClean="0"/>
                <a:t>}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522610" y="3434821"/>
            <a:ext cx="736769" cy="409978"/>
            <a:chOff x="1203290" y="2542092"/>
            <a:chExt cx="736769" cy="409978"/>
          </a:xfrm>
        </p:grpSpPr>
        <p:sp>
          <p:nvSpPr>
            <p:cNvPr id="68" name="矩形 67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87530" y="2602130"/>
              <a:ext cx="652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dict</a:t>
              </a:r>
              <a:endParaRPr lang="zh-CN" altLang="en-US" sz="1000" dirty="0"/>
            </a:p>
          </p:txBody>
        </p:sp>
      </p:grpSp>
      <p:sp>
        <p:nvSpPr>
          <p:cNvPr id="74" name="右箭头 73"/>
          <p:cNvSpPr/>
          <p:nvPr/>
        </p:nvSpPr>
        <p:spPr>
          <a:xfrm>
            <a:off x="678110" y="692754"/>
            <a:ext cx="1543778" cy="581121"/>
          </a:xfrm>
          <a:prstGeom prst="rightArrow">
            <a:avLst>
              <a:gd name="adj1" fmla="val 50000"/>
              <a:gd name="adj2" fmla="val 46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28657" y="849209"/>
            <a:ext cx="133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compute_mfcc_feats</a:t>
            </a:r>
            <a:endParaRPr lang="zh-CN" altLang="en-US" sz="1000" dirty="0"/>
          </a:p>
        </p:txBody>
      </p:sp>
      <p:sp>
        <p:nvSpPr>
          <p:cNvPr id="78" name="右箭头 77"/>
          <p:cNvSpPr/>
          <p:nvPr/>
        </p:nvSpPr>
        <p:spPr>
          <a:xfrm>
            <a:off x="2892040" y="528137"/>
            <a:ext cx="1921333" cy="896388"/>
          </a:xfrm>
          <a:prstGeom prst="rightArrow">
            <a:avLst>
              <a:gd name="adj1" fmla="val 50000"/>
              <a:gd name="adj2" fmla="val 46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3068143" y="692754"/>
            <a:ext cx="136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compute_cmvn_stats</a:t>
            </a:r>
            <a:endParaRPr lang="en-US" altLang="zh-CN" sz="1000" dirty="0" smtClean="0"/>
          </a:p>
          <a:p>
            <a:r>
              <a:rPr lang="en-US" altLang="zh-CN" sz="1000" dirty="0" err="1" smtClean="0"/>
              <a:t>apply_cmvn</a:t>
            </a:r>
            <a:endParaRPr lang="en-US" altLang="zh-CN" sz="1000" dirty="0" smtClean="0"/>
          </a:p>
          <a:p>
            <a:r>
              <a:rPr lang="en-US" altLang="zh-CN" sz="1000" dirty="0" err="1"/>
              <a:t>add_deltas</a:t>
            </a:r>
            <a:endParaRPr lang="zh-CN" altLang="en-US" sz="1000" dirty="0"/>
          </a:p>
        </p:txBody>
      </p:sp>
      <p:sp>
        <p:nvSpPr>
          <p:cNvPr id="84" name="右箭头 83"/>
          <p:cNvSpPr/>
          <p:nvPr/>
        </p:nvSpPr>
        <p:spPr>
          <a:xfrm>
            <a:off x="6249052" y="3474125"/>
            <a:ext cx="1697170" cy="581121"/>
          </a:xfrm>
          <a:prstGeom prst="rightArrow">
            <a:avLst>
              <a:gd name="adj1" fmla="val 50000"/>
              <a:gd name="adj2" fmla="val 46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6321788" y="3631425"/>
            <a:ext cx="1342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compile_train_graph</a:t>
            </a:r>
            <a:endParaRPr lang="zh-CN" altLang="en-US" sz="1000" dirty="0"/>
          </a:p>
        </p:txBody>
      </p:sp>
      <p:grpSp>
        <p:nvGrpSpPr>
          <p:cNvPr id="88" name="组合 87"/>
          <p:cNvGrpSpPr/>
          <p:nvPr/>
        </p:nvGrpSpPr>
        <p:grpSpPr>
          <a:xfrm>
            <a:off x="6220425" y="2902107"/>
            <a:ext cx="652529" cy="278842"/>
            <a:chOff x="1202029" y="2529056"/>
            <a:chExt cx="652529" cy="278842"/>
          </a:xfrm>
        </p:grpSpPr>
        <p:sp>
          <p:nvSpPr>
            <p:cNvPr id="89" name="矩形 88"/>
            <p:cNvSpPr/>
            <p:nvPr/>
          </p:nvSpPr>
          <p:spPr>
            <a:xfrm>
              <a:off x="1203290" y="2542092"/>
              <a:ext cx="651268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202029" y="2529056"/>
              <a:ext cx="652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ctx_dep</a:t>
              </a:r>
              <a:endParaRPr lang="en-US" altLang="zh-CN" sz="1000" dirty="0" smtClean="0"/>
            </a:p>
          </p:txBody>
        </p:sp>
      </p:grpSp>
      <p:sp>
        <p:nvSpPr>
          <p:cNvPr id="92" name="矩形 91"/>
          <p:cNvSpPr/>
          <p:nvPr/>
        </p:nvSpPr>
        <p:spPr>
          <a:xfrm>
            <a:off x="6934259" y="2918779"/>
            <a:ext cx="827914" cy="265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897479" y="2918779"/>
            <a:ext cx="864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trans_model</a:t>
            </a:r>
            <a:endParaRPr lang="en-US" altLang="zh-CN" sz="1000" dirty="0" smtClean="0"/>
          </a:p>
        </p:txBody>
      </p:sp>
      <p:sp>
        <p:nvSpPr>
          <p:cNvPr id="95" name="矩形 94"/>
          <p:cNvSpPr/>
          <p:nvPr/>
        </p:nvSpPr>
        <p:spPr>
          <a:xfrm>
            <a:off x="6220425" y="3268708"/>
            <a:ext cx="1541747" cy="265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231896" y="3266935"/>
            <a:ext cx="1587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disambiguation_symbols</a:t>
            </a:r>
            <a:endParaRPr lang="en-US" altLang="zh-CN" sz="1000" dirty="0" smtClean="0"/>
          </a:p>
        </p:txBody>
      </p:sp>
      <p:sp>
        <p:nvSpPr>
          <p:cNvPr id="83" name="右箭头 82"/>
          <p:cNvSpPr/>
          <p:nvPr/>
        </p:nvSpPr>
        <p:spPr>
          <a:xfrm>
            <a:off x="5829300" y="601196"/>
            <a:ext cx="3055279" cy="762898"/>
          </a:xfrm>
          <a:prstGeom prst="rightArrow">
            <a:avLst>
              <a:gd name="adj1" fmla="val 50000"/>
              <a:gd name="adj2" fmla="val 46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564769" y="774657"/>
            <a:ext cx="187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gmm_boost_slience</a:t>
            </a:r>
            <a:endParaRPr lang="en-US" altLang="zh-CN" sz="1000" dirty="0" smtClean="0"/>
          </a:p>
          <a:p>
            <a:r>
              <a:rPr lang="en-US" altLang="zh-CN" sz="1000" dirty="0" err="1"/>
              <a:t>gmm_align_compiled</a:t>
            </a:r>
            <a:endParaRPr lang="zh-CN" altLang="en-US" sz="1000" dirty="0"/>
          </a:p>
        </p:txBody>
      </p:sp>
      <p:sp>
        <p:nvSpPr>
          <p:cNvPr id="34" name="上箭头 33"/>
          <p:cNvSpPr/>
          <p:nvPr/>
        </p:nvSpPr>
        <p:spPr>
          <a:xfrm>
            <a:off x="8228557" y="1206968"/>
            <a:ext cx="246207" cy="233451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9659768" y="679192"/>
            <a:ext cx="1159918" cy="581121"/>
          </a:xfrm>
          <a:prstGeom prst="rightArrow">
            <a:avLst>
              <a:gd name="adj1" fmla="val 50000"/>
              <a:gd name="adj2" fmla="val 46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615163" y="846641"/>
            <a:ext cx="1010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linear_to_nbest</a:t>
            </a:r>
            <a:endParaRPr lang="zh-CN" altLang="en-US" sz="10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767648" y="1323007"/>
            <a:ext cx="12053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lattice_align_words</a:t>
            </a:r>
            <a:endParaRPr lang="zh-CN" altLang="en-US" sz="1000" dirty="0"/>
          </a:p>
        </p:txBody>
      </p:sp>
      <p:sp>
        <p:nvSpPr>
          <p:cNvPr id="42" name="直角上箭头 41"/>
          <p:cNvSpPr/>
          <p:nvPr/>
        </p:nvSpPr>
        <p:spPr>
          <a:xfrm>
            <a:off x="6230459" y="1172518"/>
            <a:ext cx="4312548" cy="3124237"/>
          </a:xfrm>
          <a:prstGeom prst="bentUpArrow">
            <a:avLst>
              <a:gd name="adj1" fmla="val 6226"/>
              <a:gd name="adj2" fmla="val 6466"/>
              <a:gd name="adj3" fmla="val 66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5895420" y="436429"/>
            <a:ext cx="1219057" cy="265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894160" y="423393"/>
            <a:ext cx="122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trans_model_boost</a:t>
            </a:r>
            <a:endParaRPr lang="en-US" altLang="zh-CN" sz="1000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10920" y="436260"/>
            <a:ext cx="1219057" cy="265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7256934" y="423392"/>
            <a:ext cx="122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am_gmm_boost</a:t>
            </a:r>
            <a:endParaRPr lang="en-US" altLang="zh-CN" sz="1000" dirty="0" smtClean="0"/>
          </a:p>
        </p:txBody>
      </p:sp>
      <p:grpSp>
        <p:nvGrpSpPr>
          <p:cNvPr id="47" name="组合 46"/>
          <p:cNvGrpSpPr/>
          <p:nvPr/>
        </p:nvGrpSpPr>
        <p:grpSpPr>
          <a:xfrm>
            <a:off x="10852860" y="4178488"/>
            <a:ext cx="848928" cy="489035"/>
            <a:chOff x="9476049" y="5552126"/>
            <a:chExt cx="848928" cy="489035"/>
          </a:xfrm>
        </p:grpSpPr>
        <p:sp>
          <p:nvSpPr>
            <p:cNvPr id="105" name="矩形 104"/>
            <p:cNvSpPr/>
            <p:nvPr/>
          </p:nvSpPr>
          <p:spPr>
            <a:xfrm>
              <a:off x="9498740" y="5552126"/>
              <a:ext cx="790117" cy="4890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9476049" y="5596588"/>
              <a:ext cx="84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phone_ctm</a:t>
              </a:r>
              <a:endParaRPr lang="en-US" altLang="zh-CN" sz="1000" dirty="0" smtClean="0"/>
            </a:p>
            <a:p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start,len,id</a:t>
              </a:r>
              <a:r>
                <a:rPr lang="en-US" altLang="zh-CN" sz="1000" dirty="0" smtClean="0"/>
                <a:t>}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0743822" y="3037755"/>
            <a:ext cx="1128549" cy="496243"/>
            <a:chOff x="9624084" y="6086410"/>
            <a:chExt cx="1128549" cy="496243"/>
          </a:xfrm>
        </p:grpSpPr>
        <p:sp>
          <p:nvSpPr>
            <p:cNvPr id="108" name="矩形 107"/>
            <p:cNvSpPr/>
            <p:nvPr/>
          </p:nvSpPr>
          <p:spPr>
            <a:xfrm>
              <a:off x="9647910" y="6086410"/>
              <a:ext cx="1080898" cy="4962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624084" y="6132511"/>
              <a:ext cx="1128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phone</a:t>
              </a:r>
              <a:r>
                <a:rPr lang="en-US" altLang="zh-CN" sz="1000" dirty="0" smtClean="0"/>
                <a:t> </a:t>
              </a:r>
              <a:r>
                <a:rPr lang="en-US" altLang="zh-CN" sz="1000" dirty="0" smtClean="0"/>
                <a:t>alignment lattice</a:t>
              </a:r>
            </a:p>
          </p:txBody>
        </p:sp>
      </p:grpSp>
      <p:sp>
        <p:nvSpPr>
          <p:cNvPr id="57" name="下箭头 56"/>
          <p:cNvSpPr/>
          <p:nvPr/>
        </p:nvSpPr>
        <p:spPr>
          <a:xfrm>
            <a:off x="11148357" y="1260313"/>
            <a:ext cx="232940" cy="588559"/>
          </a:xfrm>
          <a:prstGeom prst="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10898640" y="3680622"/>
            <a:ext cx="909318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nbest_to_ctm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0645813" y="2535757"/>
            <a:ext cx="1470967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lattice_to_phone_lattice</a:t>
            </a:r>
            <a:endParaRPr lang="zh-CN" altLang="en-US" sz="1000" dirty="0"/>
          </a:p>
        </p:txBody>
      </p:sp>
      <p:sp>
        <p:nvSpPr>
          <p:cNvPr id="113" name="下箭头 112"/>
          <p:cNvSpPr/>
          <p:nvPr/>
        </p:nvSpPr>
        <p:spPr>
          <a:xfrm>
            <a:off x="11166287" y="2426967"/>
            <a:ext cx="232940" cy="554118"/>
          </a:xfrm>
          <a:prstGeom prst="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11141836" y="3584174"/>
            <a:ext cx="232940" cy="559716"/>
          </a:xfrm>
          <a:prstGeom prst="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578782" y="5810024"/>
            <a:ext cx="651268" cy="507243"/>
            <a:chOff x="1203290" y="2542092"/>
            <a:chExt cx="651268" cy="409978"/>
          </a:xfrm>
        </p:grpSpPr>
        <p:sp>
          <p:nvSpPr>
            <p:cNvPr id="116" name="矩形 115"/>
            <p:cNvSpPr/>
            <p:nvPr/>
          </p:nvSpPr>
          <p:spPr>
            <a:xfrm>
              <a:off x="1203290" y="2542092"/>
              <a:ext cx="651268" cy="409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353165" y="2623970"/>
              <a:ext cx="364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xxx</a:t>
              </a:r>
              <a:endParaRPr lang="en-US" altLang="zh-CN" sz="1000" dirty="0" smtClean="0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1250277" y="5940533"/>
            <a:ext cx="85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预</a:t>
            </a:r>
            <a:r>
              <a:rPr lang="zh-CN" altLang="en-US" sz="1000" dirty="0" smtClean="0"/>
              <a:t>加载数据</a:t>
            </a:r>
            <a:endParaRPr lang="zh-CN" altLang="en-US" sz="1000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2363716" y="5810025"/>
            <a:ext cx="848928" cy="507244"/>
            <a:chOff x="6562728" y="2086167"/>
            <a:chExt cx="848928" cy="476261"/>
          </a:xfrm>
        </p:grpSpPr>
        <p:sp>
          <p:nvSpPr>
            <p:cNvPr id="120" name="矩形 119"/>
            <p:cNvSpPr/>
            <p:nvPr/>
          </p:nvSpPr>
          <p:spPr>
            <a:xfrm>
              <a:off x="6562728" y="2086167"/>
              <a:ext cx="848928" cy="476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6787943" y="2172813"/>
              <a:ext cx="447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xxx</a:t>
              </a:r>
              <a:endParaRPr lang="en-US" altLang="zh-CN" sz="1000" dirty="0" smtClean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263358" y="5940534"/>
            <a:ext cx="980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实时计算数据</a:t>
            </a:r>
            <a:endParaRPr lang="zh-CN" altLang="en-US" sz="1000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0701666" y="59650"/>
            <a:ext cx="1244812" cy="278842"/>
            <a:chOff x="6771372" y="4949760"/>
            <a:chExt cx="1244812" cy="278842"/>
          </a:xfrm>
        </p:grpSpPr>
        <p:sp>
          <p:nvSpPr>
            <p:cNvPr id="124" name="矩形 123"/>
            <p:cNvSpPr/>
            <p:nvPr/>
          </p:nvSpPr>
          <p:spPr>
            <a:xfrm>
              <a:off x="6773975" y="4962796"/>
              <a:ext cx="1242209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771372" y="4949760"/>
              <a:ext cx="12448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word_boundary_int</a:t>
              </a:r>
              <a:endParaRPr lang="en-US" altLang="zh-CN" sz="1000" dirty="0" smtClean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370340" y="1614876"/>
            <a:ext cx="864694" cy="265806"/>
            <a:chOff x="7092112" y="5435955"/>
            <a:chExt cx="864694" cy="265806"/>
          </a:xfrm>
        </p:grpSpPr>
        <p:sp>
          <p:nvSpPr>
            <p:cNvPr id="127" name="矩形 126"/>
            <p:cNvSpPr/>
            <p:nvPr/>
          </p:nvSpPr>
          <p:spPr>
            <a:xfrm>
              <a:off x="7128892" y="5435955"/>
              <a:ext cx="827914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092112" y="5435955"/>
              <a:ext cx="864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trans_model</a:t>
              </a:r>
              <a:endParaRPr lang="en-US" altLang="zh-CN" sz="1000" dirty="0" smtClean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0851229" y="388200"/>
            <a:ext cx="864694" cy="265806"/>
            <a:chOff x="7092112" y="5435955"/>
            <a:chExt cx="864694" cy="265806"/>
          </a:xfrm>
        </p:grpSpPr>
        <p:sp>
          <p:nvSpPr>
            <p:cNvPr id="130" name="矩形 129"/>
            <p:cNvSpPr/>
            <p:nvPr/>
          </p:nvSpPr>
          <p:spPr>
            <a:xfrm>
              <a:off x="7128892" y="5435955"/>
              <a:ext cx="827914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092112" y="5435955"/>
              <a:ext cx="864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trans_model</a:t>
              </a:r>
              <a:endParaRPr lang="en-US" altLang="zh-CN" sz="1000" dirty="0" smtClean="0"/>
            </a:p>
          </p:txBody>
        </p:sp>
      </p:grpSp>
      <p:sp>
        <p:nvSpPr>
          <p:cNvPr id="133" name="矩形 132"/>
          <p:cNvSpPr/>
          <p:nvPr/>
        </p:nvSpPr>
        <p:spPr>
          <a:xfrm>
            <a:off x="10642458" y="5312012"/>
            <a:ext cx="1229876" cy="489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10742525" y="5361906"/>
            <a:ext cx="104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phone_ctm</a:t>
            </a:r>
            <a:endParaRPr lang="en-US" altLang="zh-CN" sz="1000" dirty="0" smtClean="0"/>
          </a:p>
          <a:p>
            <a:r>
              <a:rPr lang="en-US" altLang="zh-CN" sz="1000" dirty="0" smtClean="0"/>
              <a:t>{</a:t>
            </a:r>
            <a:r>
              <a:rPr lang="en-US" altLang="zh-CN" sz="1000" dirty="0" err="1" smtClean="0"/>
              <a:t>start,len,phone</a:t>
            </a:r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35" name="下箭头 134"/>
          <p:cNvSpPr/>
          <p:nvPr/>
        </p:nvSpPr>
        <p:spPr>
          <a:xfrm>
            <a:off x="11146994" y="4691170"/>
            <a:ext cx="232940" cy="559716"/>
          </a:xfrm>
          <a:prstGeom prst="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10714258" y="4788379"/>
            <a:ext cx="1331351" cy="278842"/>
            <a:chOff x="7143412" y="6031132"/>
            <a:chExt cx="1331351" cy="278842"/>
          </a:xfrm>
        </p:grpSpPr>
        <p:sp>
          <p:nvSpPr>
            <p:cNvPr id="137" name="矩形 136"/>
            <p:cNvSpPr/>
            <p:nvPr/>
          </p:nvSpPr>
          <p:spPr>
            <a:xfrm>
              <a:off x="7146016" y="6044168"/>
              <a:ext cx="1242209" cy="2658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143412" y="6031132"/>
              <a:ext cx="13313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int_phone_mapping</a:t>
              </a:r>
              <a:endParaRPr lang="en-US" altLang="zh-CN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900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179</Words>
  <Application>Microsoft Office PowerPoint</Application>
  <PresentationFormat>宽屏</PresentationFormat>
  <Paragraphs>88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DM</dc:creator>
  <cp:lastModifiedBy>DM</cp:lastModifiedBy>
  <cp:revision>61</cp:revision>
  <dcterms:created xsi:type="dcterms:W3CDTF">2022-02-07T09:39:39Z</dcterms:created>
  <dcterms:modified xsi:type="dcterms:W3CDTF">2022-02-08T07:39:32Z</dcterms:modified>
</cp:coreProperties>
</file>