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大模型结构图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llama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490220"/>
            <a:ext cx="685800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5890661" y="262255"/>
            <a:ext cx="4148488" cy="2524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890661" y="2781701"/>
            <a:ext cx="4148488" cy="3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5650" y="262255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baichuan13</a:t>
            </a:r>
            <a:r>
              <a:rPr lang="en-US" dirty="0"/>
              <a:t>B</a:t>
            </a:r>
            <a:endParaRPr lang="en-US" dirty="0"/>
          </a:p>
        </p:txBody>
      </p:sp>
      <p:grpSp>
        <p:nvGrpSpPr>
          <p:cNvPr id="191" name="组合 190"/>
          <p:cNvGrpSpPr/>
          <p:nvPr/>
        </p:nvGrpSpPr>
        <p:grpSpPr>
          <a:xfrm>
            <a:off x="2721704" y="4184003"/>
            <a:ext cx="1490345" cy="697865"/>
            <a:chOff x="2721704" y="4184003"/>
            <a:chExt cx="1490345" cy="697865"/>
          </a:xfrm>
        </p:grpSpPr>
        <p:sp>
          <p:nvSpPr>
            <p:cNvPr id="2" name="Rounded Rectangle 1"/>
            <p:cNvSpPr/>
            <p:nvPr/>
          </p:nvSpPr>
          <p:spPr>
            <a:xfrm>
              <a:off x="2721704" y="4184003"/>
              <a:ext cx="1490345" cy="697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961734" y="4302748"/>
              <a:ext cx="10109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Input </a:t>
              </a:r>
              <a:endParaRPr lang="en-US" sz="1200"/>
            </a:p>
            <a:p>
              <a:pPr algn="ctr"/>
              <a:r>
                <a:rPr lang="en-US" sz="1200"/>
                <a:t>Embeding</a:t>
              </a:r>
              <a:endParaRPr lang="en-US" sz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1704" y="3290558"/>
            <a:ext cx="1490345" cy="697865"/>
            <a:chOff x="4577" y="6172"/>
            <a:chExt cx="2347" cy="1099"/>
          </a:xfrm>
        </p:grpSpPr>
        <p:sp>
          <p:nvSpPr>
            <p:cNvPr id="6" name="Rounded Rectangle 5"/>
            <p:cNvSpPr/>
            <p:nvPr/>
          </p:nvSpPr>
          <p:spPr>
            <a:xfrm>
              <a:off x="4577" y="6172"/>
              <a:ext cx="2347" cy="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05" y="6359"/>
              <a:ext cx="2093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Decoder</a:t>
              </a:r>
              <a:endParaRPr lang="en-US" sz="1200"/>
            </a:p>
            <a:p>
              <a:pPr algn="ctr"/>
              <a:r>
                <a:rPr lang="en-US" sz="1200"/>
                <a:t>Block</a:t>
              </a:r>
              <a:endParaRPr lang="en-US" sz="12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988914" y="3455658"/>
            <a:ext cx="68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x</a:t>
            </a:r>
            <a:endParaRPr 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6149234" y="4285896"/>
            <a:ext cx="1035596" cy="400685"/>
            <a:chOff x="4666942" y="3656965"/>
            <a:chExt cx="1035596" cy="400685"/>
          </a:xfrm>
        </p:grpSpPr>
        <p:sp>
          <p:nvSpPr>
            <p:cNvPr id="23" name="Rounded Rectangle 22"/>
            <p:cNvSpPr/>
            <p:nvPr/>
          </p:nvSpPr>
          <p:spPr>
            <a:xfrm>
              <a:off x="4666942" y="3656965"/>
              <a:ext cx="1035596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66942" y="3707130"/>
              <a:ext cx="1001013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alibi mask</a:t>
              </a:r>
              <a:endParaRPr lang="en-US" sz="1200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0727" y="6092877"/>
            <a:ext cx="1105310" cy="290983"/>
            <a:chOff x="5870685" y="6304632"/>
            <a:chExt cx="1105310" cy="290983"/>
          </a:xfrm>
        </p:grpSpPr>
        <p:sp>
          <p:nvSpPr>
            <p:cNvPr id="29" name="Rounded Rectangle 28"/>
            <p:cNvSpPr/>
            <p:nvPr/>
          </p:nvSpPr>
          <p:spPr>
            <a:xfrm>
              <a:off x="5870685" y="63076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965075" y="630463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410727" y="5679902"/>
            <a:ext cx="1080000" cy="288000"/>
            <a:chOff x="5870685" y="5768357"/>
            <a:chExt cx="1490345" cy="400685"/>
          </a:xfrm>
        </p:grpSpPr>
        <p:sp>
          <p:nvSpPr>
            <p:cNvPr id="32" name="Rounded Rectangle 31"/>
            <p:cNvSpPr/>
            <p:nvPr/>
          </p:nvSpPr>
          <p:spPr>
            <a:xfrm>
              <a:off x="5870685" y="5768357"/>
              <a:ext cx="1490345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6153895" y="5778349"/>
              <a:ext cx="1010920" cy="275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351" y="5087907"/>
            <a:ext cx="288000" cy="288000"/>
            <a:chOff x="9191" y="7978"/>
            <a:chExt cx="2347" cy="631"/>
          </a:xfrm>
        </p:grpSpPr>
        <p:sp>
          <p:nvSpPr>
            <p:cNvPr id="35" name="Rounded Rectangle 34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7161" y="5087907"/>
            <a:ext cx="288000" cy="288000"/>
            <a:chOff x="9191" y="7978"/>
            <a:chExt cx="2347" cy="631"/>
          </a:xfrm>
        </p:grpSpPr>
        <p:sp>
          <p:nvSpPr>
            <p:cNvPr id="38" name="Rounded Rectangle 37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0216" y="5089177"/>
            <a:ext cx="288000" cy="288000"/>
            <a:chOff x="9191" y="7978"/>
            <a:chExt cx="2347" cy="631"/>
          </a:xfrm>
        </p:grpSpPr>
        <p:sp>
          <p:nvSpPr>
            <p:cNvPr id="41" name="Rounded Rectangle 40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9637" y="7994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144536" y="5098674"/>
            <a:ext cx="898968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146205" y="5091089"/>
            <a:ext cx="93295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KV_cache</a:t>
            </a:r>
            <a:endParaRPr lang="en-US" sz="1200" dirty="0"/>
          </a:p>
        </p:txBody>
      </p:sp>
      <p:sp>
        <p:nvSpPr>
          <p:cNvPr id="48" name="Flowchart: Summing Junction 47"/>
          <p:cNvSpPr/>
          <p:nvPr/>
        </p:nvSpPr>
        <p:spPr>
          <a:xfrm>
            <a:off x="7626987" y="4773869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Or 51"/>
          <p:cNvSpPr/>
          <p:nvPr/>
        </p:nvSpPr>
        <p:spPr>
          <a:xfrm>
            <a:off x="7613652" y="4394253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组合 166"/>
          <p:cNvGrpSpPr/>
          <p:nvPr/>
        </p:nvGrpSpPr>
        <p:grpSpPr>
          <a:xfrm>
            <a:off x="7238601" y="3984575"/>
            <a:ext cx="994435" cy="293265"/>
            <a:chOff x="5814060" y="3811321"/>
            <a:chExt cx="994435" cy="293265"/>
          </a:xfrm>
        </p:grpSpPr>
        <p:sp>
          <p:nvSpPr>
            <p:cNvPr id="56" name="Rounded Rectangle 55"/>
            <p:cNvSpPr/>
            <p:nvPr/>
          </p:nvSpPr>
          <p:spPr>
            <a:xfrm>
              <a:off x="5981727" y="3811321"/>
              <a:ext cx="633549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5814060" y="3827587"/>
              <a:ext cx="9944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sp>
        <p:nvSpPr>
          <p:cNvPr id="59" name="Flowchart: Summing Junction 58"/>
          <p:cNvSpPr/>
          <p:nvPr/>
        </p:nvSpPr>
        <p:spPr>
          <a:xfrm>
            <a:off x="7619757" y="3629564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7180671" y="3178098"/>
            <a:ext cx="1080000" cy="288000"/>
            <a:chOff x="5554000" y="2841215"/>
            <a:chExt cx="1080000" cy="288000"/>
          </a:xfrm>
        </p:grpSpPr>
        <p:sp>
          <p:nvSpPr>
            <p:cNvPr id="63" name="Rounded Rectangle 62"/>
            <p:cNvSpPr/>
            <p:nvPr/>
          </p:nvSpPr>
          <p:spPr>
            <a:xfrm>
              <a:off x="5554000" y="28412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709628" y="2854545"/>
              <a:ext cx="732578" cy="19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180671" y="2222195"/>
            <a:ext cx="1103216" cy="288457"/>
            <a:chOff x="5554000" y="1740930"/>
            <a:chExt cx="1103216" cy="288457"/>
          </a:xfrm>
        </p:grpSpPr>
        <p:sp>
          <p:nvSpPr>
            <p:cNvPr id="76" name="Rounded Rectangle 75"/>
            <p:cNvSpPr/>
            <p:nvPr/>
          </p:nvSpPr>
          <p:spPr>
            <a:xfrm>
              <a:off x="5554000" y="1740930"/>
              <a:ext cx="1080000" cy="288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5646296" y="1744269"/>
              <a:ext cx="1010920" cy="1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sp>
        <p:nvSpPr>
          <p:cNvPr id="78" name="Flowchart: Or 77"/>
          <p:cNvSpPr/>
          <p:nvPr/>
        </p:nvSpPr>
        <p:spPr>
          <a:xfrm>
            <a:off x="7616682" y="2816177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186723" y="1735250"/>
            <a:ext cx="1080000" cy="288000"/>
            <a:chOff x="5550425" y="1244362"/>
            <a:chExt cx="1080000" cy="288000"/>
          </a:xfrm>
        </p:grpSpPr>
        <p:sp>
          <p:nvSpPr>
            <p:cNvPr id="81" name="Rounded Rectangle 80"/>
            <p:cNvSpPr/>
            <p:nvPr/>
          </p:nvSpPr>
          <p:spPr>
            <a:xfrm>
              <a:off x="5550425" y="1244362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5566098" y="1247987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8417404" y="1326527"/>
            <a:ext cx="1080000" cy="288000"/>
            <a:chOff x="7146870" y="739389"/>
            <a:chExt cx="1080000" cy="288000"/>
          </a:xfrm>
        </p:grpSpPr>
        <p:sp>
          <p:nvSpPr>
            <p:cNvPr id="84" name="Rounded Rectangle 83"/>
            <p:cNvSpPr/>
            <p:nvPr/>
          </p:nvSpPr>
          <p:spPr>
            <a:xfrm>
              <a:off x="7146870" y="739389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7188932" y="740526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ACT2FN</a:t>
              </a:r>
              <a:endParaRPr lang="en-US" sz="120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8421273" y="1728412"/>
            <a:ext cx="1080000" cy="289013"/>
            <a:chOff x="7150735" y="1276022"/>
            <a:chExt cx="1080000" cy="289013"/>
          </a:xfrm>
        </p:grpSpPr>
        <p:sp>
          <p:nvSpPr>
            <p:cNvPr id="87" name="Rounded Rectangle 86"/>
            <p:cNvSpPr/>
            <p:nvPr/>
          </p:nvSpPr>
          <p:spPr>
            <a:xfrm>
              <a:off x="7150735" y="127703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7180586" y="127602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619921" y="1362721"/>
            <a:ext cx="216000" cy="216000"/>
            <a:chOff x="5863735" y="196850"/>
            <a:chExt cx="348615" cy="312420"/>
          </a:xfrm>
        </p:grpSpPr>
        <p:sp>
          <p:nvSpPr>
            <p:cNvPr id="89" name="Flowchart: Connector 88"/>
            <p:cNvSpPr/>
            <p:nvPr/>
          </p:nvSpPr>
          <p:spPr>
            <a:xfrm>
              <a:off x="5863735" y="196850"/>
              <a:ext cx="348615" cy="3124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6003925" y="313690"/>
              <a:ext cx="76200" cy="762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7193589" y="874686"/>
            <a:ext cx="1080000" cy="299611"/>
            <a:chOff x="5538044" y="268292"/>
            <a:chExt cx="1080000" cy="299611"/>
          </a:xfrm>
        </p:grpSpPr>
        <p:sp>
          <p:nvSpPr>
            <p:cNvPr id="92" name="Rounded Rectangle 91"/>
            <p:cNvSpPr/>
            <p:nvPr/>
          </p:nvSpPr>
          <p:spPr>
            <a:xfrm>
              <a:off x="5538044" y="279903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5584965" y="26829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sp>
        <p:nvSpPr>
          <p:cNvPr id="94" name="Flowchart: Or 93"/>
          <p:cNvSpPr/>
          <p:nvPr/>
        </p:nvSpPr>
        <p:spPr>
          <a:xfrm>
            <a:off x="7630322" y="505620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726014" y="2681792"/>
            <a:ext cx="1489710" cy="400050"/>
            <a:chOff x="9191" y="7978"/>
            <a:chExt cx="2346" cy="630"/>
          </a:xfrm>
        </p:grpSpPr>
        <p:sp>
          <p:nvSpPr>
            <p:cNvPr id="96" name="Rounded Rectangle 95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RMSNorm</a:t>
              </a:r>
              <a:endParaRPr lang="en-US" sz="12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6909" y="1990109"/>
            <a:ext cx="1490345" cy="400685"/>
            <a:chOff x="9191" y="7978"/>
            <a:chExt cx="2347" cy="631"/>
          </a:xfrm>
        </p:grpSpPr>
        <p:sp>
          <p:nvSpPr>
            <p:cNvPr id="99" name="Rounded Rectangle 98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Linear</a:t>
              </a:r>
              <a:endParaRPr lang="en-US" sz="1200"/>
            </a:p>
          </p:txBody>
        </p:sp>
      </p:grpSp>
      <p:cxnSp>
        <p:nvCxnSpPr>
          <p:cNvPr id="8" name="直接箭头连接符 7"/>
          <p:cNvCxnSpPr>
            <a:stCxn id="63" idx="0"/>
            <a:endCxn id="78" idx="4"/>
          </p:cNvCxnSpPr>
          <p:nvPr/>
        </p:nvCxnSpPr>
        <p:spPr>
          <a:xfrm flipV="1">
            <a:off x="7720671" y="3032177"/>
            <a:ext cx="4011" cy="14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9" idx="0"/>
            <a:endCxn id="63" idx="2"/>
          </p:cNvCxnSpPr>
          <p:nvPr/>
        </p:nvCxnSpPr>
        <p:spPr>
          <a:xfrm flipH="1" flipV="1">
            <a:off x="7720671" y="3466098"/>
            <a:ext cx="7086" cy="1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2"/>
          </p:cNvCxnSpPr>
          <p:nvPr/>
        </p:nvCxnSpPr>
        <p:spPr>
          <a:xfrm flipH="1" flipV="1">
            <a:off x="7950727" y="6383860"/>
            <a:ext cx="7414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9" idx="0"/>
            <a:endCxn id="32" idx="2"/>
          </p:cNvCxnSpPr>
          <p:nvPr/>
        </p:nvCxnSpPr>
        <p:spPr>
          <a:xfrm flipV="1">
            <a:off x="7950727" y="5967902"/>
            <a:ext cx="0" cy="1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0"/>
            <a:endCxn id="41" idx="2"/>
          </p:cNvCxnSpPr>
          <p:nvPr/>
        </p:nvCxnSpPr>
        <p:spPr>
          <a:xfrm rot="5400000" flipH="1" flipV="1">
            <a:off x="8026109" y="5301796"/>
            <a:ext cx="302725" cy="45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7930623" y="65135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71" idx="6"/>
            <a:endCxn id="78" idx="6"/>
          </p:cNvCxnSpPr>
          <p:nvPr/>
        </p:nvCxnSpPr>
        <p:spPr>
          <a:xfrm flipH="1" flipV="1">
            <a:off x="7832682" y="2924177"/>
            <a:ext cx="143660" cy="3612236"/>
          </a:xfrm>
          <a:prstGeom prst="bentConnector3">
            <a:avLst>
              <a:gd name="adj1" fmla="val -882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8" idx="0"/>
            <a:endCxn id="52" idx="4"/>
          </p:cNvCxnSpPr>
          <p:nvPr/>
        </p:nvCxnSpPr>
        <p:spPr>
          <a:xfrm flipH="1" flipV="1">
            <a:off x="7721652" y="4610253"/>
            <a:ext cx="13335" cy="16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35" idx="0"/>
            <a:endCxn id="48" idx="2"/>
          </p:cNvCxnSpPr>
          <p:nvPr/>
        </p:nvCxnSpPr>
        <p:spPr>
          <a:xfrm rot="5400000" flipH="1" flipV="1">
            <a:off x="7469150" y="4930070"/>
            <a:ext cx="206038" cy="109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38" idx="0"/>
            <a:endCxn id="48" idx="6"/>
          </p:cNvCxnSpPr>
          <p:nvPr/>
        </p:nvCxnSpPr>
        <p:spPr>
          <a:xfrm rot="16200000" flipV="1">
            <a:off x="7794055" y="4930801"/>
            <a:ext cx="206038" cy="10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2" idx="0"/>
            <a:endCxn id="38" idx="2"/>
          </p:cNvCxnSpPr>
          <p:nvPr/>
        </p:nvCxnSpPr>
        <p:spPr>
          <a:xfrm rot="5400000" flipH="1" flipV="1">
            <a:off x="7798947" y="5527688"/>
            <a:ext cx="303995" cy="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32" idx="0"/>
            <a:endCxn id="35" idx="2"/>
          </p:cNvCxnSpPr>
          <p:nvPr/>
        </p:nvCxnSpPr>
        <p:spPr>
          <a:xfrm rot="16200000" flipV="1">
            <a:off x="7582042" y="5311217"/>
            <a:ext cx="303995" cy="43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3"/>
            <a:endCxn id="52" idx="2"/>
          </p:cNvCxnSpPr>
          <p:nvPr/>
        </p:nvCxnSpPr>
        <p:spPr>
          <a:xfrm>
            <a:off x="7184830" y="4486239"/>
            <a:ext cx="428822" cy="1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2" idx="0"/>
            <a:endCxn id="56" idx="2"/>
          </p:cNvCxnSpPr>
          <p:nvPr/>
        </p:nvCxnSpPr>
        <p:spPr>
          <a:xfrm flipV="1">
            <a:off x="7721652" y="4272575"/>
            <a:ext cx="1391" cy="12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1" idx="0"/>
            <a:endCxn id="59" idx="6"/>
          </p:cNvCxnSpPr>
          <p:nvPr/>
        </p:nvCxnSpPr>
        <p:spPr>
          <a:xfrm rot="16200000" flipV="1">
            <a:off x="7444181" y="4129141"/>
            <a:ext cx="1351613" cy="56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6" idx="0"/>
            <a:endCxn id="59" idx="4"/>
          </p:cNvCxnSpPr>
          <p:nvPr/>
        </p:nvCxnSpPr>
        <p:spPr>
          <a:xfrm flipV="1">
            <a:off x="7723043" y="3845564"/>
            <a:ext cx="4714" cy="13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8" idx="0"/>
            <a:endCxn id="76" idx="2"/>
          </p:cNvCxnSpPr>
          <p:nvPr/>
        </p:nvCxnSpPr>
        <p:spPr>
          <a:xfrm flipH="1" flipV="1">
            <a:off x="7720671" y="2510652"/>
            <a:ext cx="4011" cy="30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0"/>
            <a:endCxn id="81" idx="2"/>
          </p:cNvCxnSpPr>
          <p:nvPr/>
        </p:nvCxnSpPr>
        <p:spPr>
          <a:xfrm flipV="1">
            <a:off x="7720671" y="2023250"/>
            <a:ext cx="6052" cy="19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3"/>
            <a:endCxn id="87" idx="2"/>
          </p:cNvCxnSpPr>
          <p:nvPr/>
        </p:nvCxnSpPr>
        <p:spPr>
          <a:xfrm flipV="1">
            <a:off x="8260671" y="2017425"/>
            <a:ext cx="700602" cy="34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7" idx="0"/>
            <a:endCxn id="84" idx="2"/>
          </p:cNvCxnSpPr>
          <p:nvPr/>
        </p:nvCxnSpPr>
        <p:spPr>
          <a:xfrm flipH="1" flipV="1">
            <a:off x="8957404" y="1614527"/>
            <a:ext cx="3869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84" idx="1"/>
            <a:endCxn id="89" idx="6"/>
          </p:cNvCxnSpPr>
          <p:nvPr/>
        </p:nvCxnSpPr>
        <p:spPr>
          <a:xfrm flipH="1">
            <a:off x="7835921" y="1470527"/>
            <a:ext cx="581483" cy="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81" idx="0"/>
            <a:endCxn id="89" idx="4"/>
          </p:cNvCxnSpPr>
          <p:nvPr/>
        </p:nvCxnSpPr>
        <p:spPr>
          <a:xfrm flipV="1">
            <a:off x="7726723" y="1578721"/>
            <a:ext cx="1198" cy="15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89" idx="0"/>
            <a:endCxn id="92" idx="2"/>
          </p:cNvCxnSpPr>
          <p:nvPr/>
        </p:nvCxnSpPr>
        <p:spPr>
          <a:xfrm flipV="1">
            <a:off x="7727921" y="1174297"/>
            <a:ext cx="5668" cy="18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92" idx="0"/>
            <a:endCxn id="94" idx="4"/>
          </p:cNvCxnSpPr>
          <p:nvPr/>
        </p:nvCxnSpPr>
        <p:spPr>
          <a:xfrm flipV="1">
            <a:off x="7733589" y="721620"/>
            <a:ext cx="4733" cy="16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联系 154"/>
          <p:cNvSpPr/>
          <p:nvPr/>
        </p:nvSpPr>
        <p:spPr>
          <a:xfrm>
            <a:off x="7694371" y="262629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肘形连接符 156"/>
          <p:cNvCxnSpPr/>
          <p:nvPr/>
        </p:nvCxnSpPr>
        <p:spPr>
          <a:xfrm rot="5400000" flipH="1" flipV="1">
            <a:off x="6741716" y="1518675"/>
            <a:ext cx="2096285" cy="112927"/>
          </a:xfrm>
          <a:prstGeom prst="bentConnector4">
            <a:avLst>
              <a:gd name="adj1" fmla="val -488"/>
              <a:gd name="adj2" fmla="val 1794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94" idx="0"/>
          </p:cNvCxnSpPr>
          <p:nvPr/>
        </p:nvCxnSpPr>
        <p:spPr>
          <a:xfrm flipV="1">
            <a:off x="7738322" y="218851"/>
            <a:ext cx="7648" cy="2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4212049" y="262255"/>
            <a:ext cx="1678612" cy="31272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4212049" y="3984575"/>
            <a:ext cx="1678612" cy="2637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" idx="2"/>
          </p:cNvCxnSpPr>
          <p:nvPr/>
        </p:nvCxnSpPr>
        <p:spPr>
          <a:xfrm flipV="1">
            <a:off x="3466877" y="4881868"/>
            <a:ext cx="0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2" idx="0"/>
            <a:endCxn id="6" idx="2"/>
          </p:cNvCxnSpPr>
          <p:nvPr/>
        </p:nvCxnSpPr>
        <p:spPr>
          <a:xfrm flipV="1">
            <a:off x="3466877" y="3988423"/>
            <a:ext cx="0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0"/>
            <a:endCxn id="96" idx="2"/>
          </p:cNvCxnSpPr>
          <p:nvPr/>
        </p:nvCxnSpPr>
        <p:spPr>
          <a:xfrm flipV="1">
            <a:off x="3466877" y="3082477"/>
            <a:ext cx="4310" cy="2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96" idx="0"/>
            <a:endCxn id="99" idx="2"/>
          </p:cNvCxnSpPr>
          <p:nvPr/>
        </p:nvCxnSpPr>
        <p:spPr>
          <a:xfrm flipV="1">
            <a:off x="3471187" y="2390794"/>
            <a:ext cx="10895" cy="2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99" idx="0"/>
          </p:cNvCxnSpPr>
          <p:nvPr/>
        </p:nvCxnSpPr>
        <p:spPr>
          <a:xfrm flipV="1">
            <a:off x="3482082" y="1728412"/>
            <a:ext cx="0" cy="2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5890895" y="2817495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869940" y="342265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FeedForward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5887861" y="239060"/>
            <a:ext cx="4148488" cy="2126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890661" y="2370442"/>
            <a:ext cx="4148488" cy="4258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55650" y="262255"/>
            <a:ext cx="18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Chatglm2</a:t>
            </a:r>
            <a:endParaRPr lang="en-US" altLang="zh-CN" dirty="0" smtClean="0"/>
          </a:p>
        </p:txBody>
      </p:sp>
      <p:grpSp>
        <p:nvGrpSpPr>
          <p:cNvPr id="191" name="组合 190"/>
          <p:cNvGrpSpPr/>
          <p:nvPr/>
        </p:nvGrpSpPr>
        <p:grpSpPr>
          <a:xfrm>
            <a:off x="2721704" y="4184003"/>
            <a:ext cx="1490345" cy="697865"/>
            <a:chOff x="2721704" y="4184003"/>
            <a:chExt cx="1490345" cy="697865"/>
          </a:xfrm>
        </p:grpSpPr>
        <p:sp>
          <p:nvSpPr>
            <p:cNvPr id="2" name="Rounded Rectangle 1"/>
            <p:cNvSpPr/>
            <p:nvPr/>
          </p:nvSpPr>
          <p:spPr>
            <a:xfrm>
              <a:off x="2721704" y="4184003"/>
              <a:ext cx="1490345" cy="6978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2961734" y="4302748"/>
              <a:ext cx="10109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</a:t>
              </a:r>
              <a:endParaRPr lang="en-US" sz="1200" dirty="0"/>
            </a:p>
            <a:p>
              <a:pPr algn="ctr"/>
              <a:r>
                <a:rPr lang="en-US" sz="1200" dirty="0" err="1"/>
                <a:t>Embeding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21704" y="3290558"/>
            <a:ext cx="1490345" cy="697865"/>
            <a:chOff x="4577" y="6172"/>
            <a:chExt cx="2347" cy="1099"/>
          </a:xfrm>
        </p:grpSpPr>
        <p:sp>
          <p:nvSpPr>
            <p:cNvPr id="6" name="Rounded Rectangle 5"/>
            <p:cNvSpPr/>
            <p:nvPr/>
          </p:nvSpPr>
          <p:spPr>
            <a:xfrm>
              <a:off x="4577" y="6172"/>
              <a:ext cx="2347" cy="10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05" y="6359"/>
              <a:ext cx="2093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Decoder</a:t>
              </a:r>
              <a:endParaRPr lang="en-US" sz="1200"/>
            </a:p>
            <a:p>
              <a:pPr algn="ctr"/>
              <a:r>
                <a:rPr lang="en-US" sz="1200"/>
                <a:t>Block</a:t>
              </a:r>
              <a:endParaRPr lang="en-US" sz="1200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988914" y="3455658"/>
            <a:ext cx="68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32 x</a:t>
            </a:r>
            <a:endParaRPr 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6546078" y="4038063"/>
            <a:ext cx="647297" cy="400685"/>
            <a:chOff x="4666942" y="3656965"/>
            <a:chExt cx="1035596" cy="400685"/>
          </a:xfrm>
        </p:grpSpPr>
        <p:sp>
          <p:nvSpPr>
            <p:cNvPr id="23" name="Rounded Rectangle 22"/>
            <p:cNvSpPr/>
            <p:nvPr/>
          </p:nvSpPr>
          <p:spPr>
            <a:xfrm>
              <a:off x="4666942" y="3656965"/>
              <a:ext cx="1035596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666942" y="3707130"/>
              <a:ext cx="1001013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mask</a:t>
              </a:r>
              <a:endParaRPr lang="en-US" sz="1200" dirty="0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0727" y="6092877"/>
            <a:ext cx="1105310" cy="290983"/>
            <a:chOff x="5870685" y="6304632"/>
            <a:chExt cx="1105310" cy="290983"/>
          </a:xfrm>
        </p:grpSpPr>
        <p:sp>
          <p:nvSpPr>
            <p:cNvPr id="29" name="Rounded Rectangle 28"/>
            <p:cNvSpPr/>
            <p:nvPr/>
          </p:nvSpPr>
          <p:spPr>
            <a:xfrm>
              <a:off x="5870685" y="63076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5965075" y="6304632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410727" y="5679902"/>
            <a:ext cx="1080000" cy="288000"/>
            <a:chOff x="5870685" y="5768357"/>
            <a:chExt cx="1490345" cy="400685"/>
          </a:xfrm>
        </p:grpSpPr>
        <p:sp>
          <p:nvSpPr>
            <p:cNvPr id="32" name="Rounded Rectangle 31"/>
            <p:cNvSpPr/>
            <p:nvPr/>
          </p:nvSpPr>
          <p:spPr>
            <a:xfrm>
              <a:off x="5870685" y="5768357"/>
              <a:ext cx="1490345" cy="4006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6153895" y="5778349"/>
              <a:ext cx="1010920" cy="275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373351" y="5190459"/>
            <a:ext cx="288000" cy="288000"/>
            <a:chOff x="9191" y="7978"/>
            <a:chExt cx="2347" cy="631"/>
          </a:xfrm>
        </p:grpSpPr>
        <p:sp>
          <p:nvSpPr>
            <p:cNvPr id="35" name="Rounded Rectangle 34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7161" y="5190459"/>
            <a:ext cx="288000" cy="288000"/>
            <a:chOff x="9191" y="7978"/>
            <a:chExt cx="2347" cy="631"/>
          </a:xfrm>
        </p:grpSpPr>
        <p:sp>
          <p:nvSpPr>
            <p:cNvPr id="38" name="Rounded Rectangle 37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37" y="8015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0216" y="5191729"/>
            <a:ext cx="288000" cy="288000"/>
            <a:chOff x="9191" y="7978"/>
            <a:chExt cx="2347" cy="631"/>
          </a:xfrm>
        </p:grpSpPr>
        <p:sp>
          <p:nvSpPr>
            <p:cNvPr id="41" name="Rounded Rectangle 40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9637" y="7994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V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144536" y="5098674"/>
            <a:ext cx="898968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6146205" y="5091089"/>
            <a:ext cx="932958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KV_cache</a:t>
            </a:r>
            <a:endParaRPr lang="en-US" sz="1200" dirty="0"/>
          </a:p>
        </p:txBody>
      </p:sp>
      <p:sp>
        <p:nvSpPr>
          <p:cNvPr id="48" name="Flowchart: Summing Junction 47"/>
          <p:cNvSpPr/>
          <p:nvPr/>
        </p:nvSpPr>
        <p:spPr>
          <a:xfrm>
            <a:off x="7618441" y="4483306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Or 51"/>
          <p:cNvSpPr/>
          <p:nvPr/>
        </p:nvSpPr>
        <p:spPr>
          <a:xfrm>
            <a:off x="7613652" y="4120781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组合 166"/>
          <p:cNvGrpSpPr/>
          <p:nvPr/>
        </p:nvGrpSpPr>
        <p:grpSpPr>
          <a:xfrm>
            <a:off x="7238601" y="3694013"/>
            <a:ext cx="994435" cy="293265"/>
            <a:chOff x="5814060" y="3811321"/>
            <a:chExt cx="994435" cy="293265"/>
          </a:xfrm>
        </p:grpSpPr>
        <p:sp>
          <p:nvSpPr>
            <p:cNvPr id="56" name="Rounded Rectangle 55"/>
            <p:cNvSpPr/>
            <p:nvPr/>
          </p:nvSpPr>
          <p:spPr>
            <a:xfrm>
              <a:off x="5981727" y="3811321"/>
              <a:ext cx="633549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5814060" y="3827587"/>
              <a:ext cx="9944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sp>
        <p:nvSpPr>
          <p:cNvPr id="59" name="Flowchart: Summing Junction 58"/>
          <p:cNvSpPr/>
          <p:nvPr/>
        </p:nvSpPr>
        <p:spPr>
          <a:xfrm>
            <a:off x="7619757" y="3296273"/>
            <a:ext cx="216000" cy="216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7180671" y="2844806"/>
            <a:ext cx="1080000" cy="288000"/>
            <a:chOff x="5554000" y="2841215"/>
            <a:chExt cx="1080000" cy="288000"/>
          </a:xfrm>
        </p:grpSpPr>
        <p:sp>
          <p:nvSpPr>
            <p:cNvPr id="63" name="Rounded Rectangle 62"/>
            <p:cNvSpPr/>
            <p:nvPr/>
          </p:nvSpPr>
          <p:spPr>
            <a:xfrm>
              <a:off x="5554000" y="2841215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5709628" y="2854545"/>
              <a:ext cx="732578" cy="19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180671" y="1735079"/>
            <a:ext cx="1103216" cy="288457"/>
            <a:chOff x="5554000" y="1740930"/>
            <a:chExt cx="1103216" cy="288457"/>
          </a:xfrm>
        </p:grpSpPr>
        <p:sp>
          <p:nvSpPr>
            <p:cNvPr id="76" name="Rounded Rectangle 75"/>
            <p:cNvSpPr/>
            <p:nvPr/>
          </p:nvSpPr>
          <p:spPr>
            <a:xfrm>
              <a:off x="5554000" y="1740930"/>
              <a:ext cx="1080000" cy="288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5646296" y="1744269"/>
              <a:ext cx="1010920" cy="198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RMSNorm</a:t>
              </a:r>
              <a:endParaRPr lang="en-US" sz="1200" dirty="0"/>
            </a:p>
          </p:txBody>
        </p:sp>
      </p:grpSp>
      <p:sp>
        <p:nvSpPr>
          <p:cNvPr id="78" name="Flowchart: Or 77"/>
          <p:cNvSpPr/>
          <p:nvPr/>
        </p:nvSpPr>
        <p:spPr>
          <a:xfrm>
            <a:off x="7616682" y="2405973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7184214" y="1188702"/>
            <a:ext cx="1080000" cy="288000"/>
            <a:chOff x="5550425" y="1244362"/>
            <a:chExt cx="1080000" cy="288000"/>
          </a:xfrm>
        </p:grpSpPr>
        <p:sp>
          <p:nvSpPr>
            <p:cNvPr id="81" name="Rounded Rectangle 80"/>
            <p:cNvSpPr/>
            <p:nvPr/>
          </p:nvSpPr>
          <p:spPr>
            <a:xfrm>
              <a:off x="5550425" y="1244362"/>
              <a:ext cx="1080000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5566098" y="1247987"/>
              <a:ext cx="1010920" cy="27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Linear</a:t>
              </a:r>
              <a:endParaRPr lang="en-US" sz="1200" dirty="0"/>
            </a:p>
          </p:txBody>
        </p:sp>
      </p:grpSp>
      <p:sp>
        <p:nvSpPr>
          <p:cNvPr id="94" name="Flowchart: Or 93"/>
          <p:cNvSpPr/>
          <p:nvPr/>
        </p:nvSpPr>
        <p:spPr>
          <a:xfrm>
            <a:off x="7604684" y="693626"/>
            <a:ext cx="216000" cy="216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2726014" y="2681792"/>
            <a:ext cx="1489710" cy="400050"/>
            <a:chOff x="9191" y="7978"/>
            <a:chExt cx="2346" cy="630"/>
          </a:xfrm>
        </p:grpSpPr>
        <p:sp>
          <p:nvSpPr>
            <p:cNvPr id="96" name="Rounded Rectangle 95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RMSNorm</a:t>
              </a:r>
              <a:endParaRPr lang="en-US" sz="12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6909" y="1990109"/>
            <a:ext cx="1490345" cy="400685"/>
            <a:chOff x="9191" y="7978"/>
            <a:chExt cx="2347" cy="631"/>
          </a:xfrm>
        </p:grpSpPr>
        <p:sp>
          <p:nvSpPr>
            <p:cNvPr id="99" name="Rounded Rectangle 98"/>
            <p:cNvSpPr/>
            <p:nvPr/>
          </p:nvSpPr>
          <p:spPr>
            <a:xfrm>
              <a:off x="9191" y="7978"/>
              <a:ext cx="2347" cy="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9637" y="8057"/>
              <a:ext cx="1592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Linear</a:t>
              </a:r>
              <a:endParaRPr lang="en-US" sz="1200"/>
            </a:p>
          </p:txBody>
        </p:sp>
      </p:grpSp>
      <p:cxnSp>
        <p:nvCxnSpPr>
          <p:cNvPr id="8" name="直接箭头连接符 7"/>
          <p:cNvCxnSpPr>
            <a:stCxn id="63" idx="0"/>
            <a:endCxn id="78" idx="4"/>
          </p:cNvCxnSpPr>
          <p:nvPr/>
        </p:nvCxnSpPr>
        <p:spPr>
          <a:xfrm flipV="1">
            <a:off x="7720671" y="2621973"/>
            <a:ext cx="4011" cy="22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9" idx="0"/>
            <a:endCxn id="63" idx="2"/>
          </p:cNvCxnSpPr>
          <p:nvPr/>
        </p:nvCxnSpPr>
        <p:spPr>
          <a:xfrm flipH="1" flipV="1">
            <a:off x="7720671" y="3132806"/>
            <a:ext cx="7086" cy="1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9" idx="2"/>
          </p:cNvCxnSpPr>
          <p:nvPr/>
        </p:nvCxnSpPr>
        <p:spPr>
          <a:xfrm flipH="1" flipV="1">
            <a:off x="7950727" y="6383860"/>
            <a:ext cx="7414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9" idx="0"/>
            <a:endCxn id="32" idx="2"/>
          </p:cNvCxnSpPr>
          <p:nvPr/>
        </p:nvCxnSpPr>
        <p:spPr>
          <a:xfrm flipV="1">
            <a:off x="7950727" y="5967902"/>
            <a:ext cx="0" cy="1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0"/>
            <a:endCxn id="41" idx="2"/>
          </p:cNvCxnSpPr>
          <p:nvPr/>
        </p:nvCxnSpPr>
        <p:spPr>
          <a:xfrm rot="5400000" flipH="1" flipV="1">
            <a:off x="8077385" y="5353072"/>
            <a:ext cx="200173" cy="45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联系 70"/>
          <p:cNvSpPr/>
          <p:nvPr/>
        </p:nvSpPr>
        <p:spPr>
          <a:xfrm>
            <a:off x="7930623" y="651355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肘形连接符 72"/>
          <p:cNvCxnSpPr>
            <a:stCxn id="71" idx="6"/>
            <a:endCxn id="78" idx="6"/>
          </p:cNvCxnSpPr>
          <p:nvPr/>
        </p:nvCxnSpPr>
        <p:spPr>
          <a:xfrm flipH="1" flipV="1">
            <a:off x="7832682" y="2513973"/>
            <a:ext cx="143660" cy="4022440"/>
          </a:xfrm>
          <a:prstGeom prst="bentConnector3">
            <a:avLst>
              <a:gd name="adj1" fmla="val -968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8" idx="0"/>
            <a:endCxn id="52" idx="4"/>
          </p:cNvCxnSpPr>
          <p:nvPr/>
        </p:nvCxnSpPr>
        <p:spPr>
          <a:xfrm flipH="1" flipV="1">
            <a:off x="7721652" y="4336781"/>
            <a:ext cx="4789" cy="1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32" idx="0"/>
            <a:endCxn id="38" idx="2"/>
          </p:cNvCxnSpPr>
          <p:nvPr/>
        </p:nvCxnSpPr>
        <p:spPr>
          <a:xfrm rot="5400000" flipH="1" flipV="1">
            <a:off x="7850223" y="5578964"/>
            <a:ext cx="201443" cy="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32" idx="0"/>
            <a:endCxn id="35" idx="2"/>
          </p:cNvCxnSpPr>
          <p:nvPr/>
        </p:nvCxnSpPr>
        <p:spPr>
          <a:xfrm rot="16200000" flipV="1">
            <a:off x="7633318" y="5362493"/>
            <a:ext cx="201443" cy="433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3"/>
            <a:endCxn id="52" idx="2"/>
          </p:cNvCxnSpPr>
          <p:nvPr/>
        </p:nvCxnSpPr>
        <p:spPr>
          <a:xfrm flipV="1">
            <a:off x="7193375" y="4228781"/>
            <a:ext cx="420277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52" idx="0"/>
            <a:endCxn id="56" idx="2"/>
          </p:cNvCxnSpPr>
          <p:nvPr/>
        </p:nvCxnSpPr>
        <p:spPr>
          <a:xfrm flipV="1">
            <a:off x="7721652" y="3982013"/>
            <a:ext cx="1391" cy="13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1" idx="0"/>
            <a:endCxn id="59" idx="6"/>
          </p:cNvCxnSpPr>
          <p:nvPr/>
        </p:nvCxnSpPr>
        <p:spPr>
          <a:xfrm rot="16200000" flipV="1">
            <a:off x="7226259" y="4013771"/>
            <a:ext cx="1787456" cy="56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56" idx="0"/>
            <a:endCxn id="59" idx="4"/>
          </p:cNvCxnSpPr>
          <p:nvPr/>
        </p:nvCxnSpPr>
        <p:spPr>
          <a:xfrm flipV="1">
            <a:off x="7723043" y="3512273"/>
            <a:ext cx="4714" cy="1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8" idx="0"/>
            <a:endCxn id="76" idx="2"/>
          </p:cNvCxnSpPr>
          <p:nvPr/>
        </p:nvCxnSpPr>
        <p:spPr>
          <a:xfrm flipH="1" flipV="1">
            <a:off x="7720671" y="2023536"/>
            <a:ext cx="4011" cy="38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6" idx="0"/>
            <a:endCxn id="81" idx="2"/>
          </p:cNvCxnSpPr>
          <p:nvPr/>
        </p:nvCxnSpPr>
        <p:spPr>
          <a:xfrm flipV="1">
            <a:off x="7720671" y="1476702"/>
            <a:ext cx="3543" cy="25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82" idx="0"/>
            <a:endCxn id="94" idx="4"/>
          </p:cNvCxnSpPr>
          <p:nvPr/>
        </p:nvCxnSpPr>
        <p:spPr>
          <a:xfrm flipV="1">
            <a:off x="7705347" y="909626"/>
            <a:ext cx="7337" cy="28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联系 154"/>
          <p:cNvSpPr/>
          <p:nvPr/>
        </p:nvSpPr>
        <p:spPr>
          <a:xfrm>
            <a:off x="7694371" y="2216093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肘形连接符 156"/>
          <p:cNvCxnSpPr>
            <a:endCxn id="94" idx="6"/>
          </p:cNvCxnSpPr>
          <p:nvPr/>
        </p:nvCxnSpPr>
        <p:spPr>
          <a:xfrm rot="5400000" flipH="1" flipV="1">
            <a:off x="7079944" y="1437144"/>
            <a:ext cx="1376257" cy="105223"/>
          </a:xfrm>
          <a:prstGeom prst="bentConnector4">
            <a:avLst>
              <a:gd name="adj1" fmla="val -1737"/>
              <a:gd name="adj2" fmla="val 1210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94" idx="0"/>
          </p:cNvCxnSpPr>
          <p:nvPr/>
        </p:nvCxnSpPr>
        <p:spPr>
          <a:xfrm flipV="1">
            <a:off x="7712684" y="406857"/>
            <a:ext cx="7648" cy="28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4212049" y="262255"/>
            <a:ext cx="1678612" cy="31272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4212049" y="3984575"/>
            <a:ext cx="1678612" cy="26376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" idx="2"/>
          </p:cNvCxnSpPr>
          <p:nvPr/>
        </p:nvCxnSpPr>
        <p:spPr>
          <a:xfrm flipV="1">
            <a:off x="3466877" y="4881868"/>
            <a:ext cx="0" cy="3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2" idx="0"/>
            <a:endCxn id="6" idx="2"/>
          </p:cNvCxnSpPr>
          <p:nvPr/>
        </p:nvCxnSpPr>
        <p:spPr>
          <a:xfrm flipV="1">
            <a:off x="3466877" y="3988423"/>
            <a:ext cx="0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6" idx="0"/>
            <a:endCxn id="96" idx="2"/>
          </p:cNvCxnSpPr>
          <p:nvPr/>
        </p:nvCxnSpPr>
        <p:spPr>
          <a:xfrm flipV="1">
            <a:off x="3466877" y="3082477"/>
            <a:ext cx="4310" cy="2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96" idx="0"/>
            <a:endCxn id="99" idx="2"/>
          </p:cNvCxnSpPr>
          <p:nvPr/>
        </p:nvCxnSpPr>
        <p:spPr>
          <a:xfrm flipV="1">
            <a:off x="3471187" y="2390794"/>
            <a:ext cx="10895" cy="2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99" idx="0"/>
          </p:cNvCxnSpPr>
          <p:nvPr/>
        </p:nvCxnSpPr>
        <p:spPr>
          <a:xfrm flipV="1">
            <a:off x="3482082" y="1728412"/>
            <a:ext cx="0" cy="2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5906770" y="2489835"/>
            <a:ext cx="129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Attention</a:t>
            </a:r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869940" y="342265"/>
            <a:ext cx="164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FeedForward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078979" y="4795520"/>
            <a:ext cx="633729" cy="288164"/>
            <a:chOff x="9240761" y="4109565"/>
            <a:chExt cx="508846" cy="288000"/>
          </a:xfrm>
        </p:grpSpPr>
        <p:sp>
          <p:nvSpPr>
            <p:cNvPr id="107" name="Rounded Rectangle 31"/>
            <p:cNvSpPr/>
            <p:nvPr/>
          </p:nvSpPr>
          <p:spPr>
            <a:xfrm>
              <a:off x="9263196" y="4109565"/>
              <a:ext cx="485447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 Box 32"/>
            <p:cNvSpPr txBox="1"/>
            <p:nvPr/>
          </p:nvSpPr>
          <p:spPr>
            <a:xfrm>
              <a:off x="9240761" y="4116747"/>
              <a:ext cx="508846" cy="275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RoPE</a:t>
              </a:r>
              <a:endParaRPr lang="en-US" sz="1200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784465" y="4795520"/>
            <a:ext cx="565785" cy="288290"/>
            <a:chOff x="9263196" y="4109565"/>
            <a:chExt cx="508847" cy="288000"/>
          </a:xfrm>
        </p:grpSpPr>
        <p:sp>
          <p:nvSpPr>
            <p:cNvPr id="117" name="Rounded Rectangle 31"/>
            <p:cNvSpPr/>
            <p:nvPr/>
          </p:nvSpPr>
          <p:spPr>
            <a:xfrm>
              <a:off x="9263196" y="4109565"/>
              <a:ext cx="485447" cy="288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9263197" y="4116747"/>
              <a:ext cx="508846" cy="2753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RoPE</a:t>
              </a:r>
              <a:endParaRPr lang="en-US" sz="1200" dirty="0"/>
            </a:p>
          </p:txBody>
        </p:sp>
      </p:grpSp>
      <p:cxnSp>
        <p:nvCxnSpPr>
          <p:cNvPr id="103" name="直接箭头连接符 102"/>
          <p:cNvCxnSpPr>
            <a:stCxn id="38" idx="0"/>
            <a:endCxn id="117" idx="2"/>
          </p:cNvCxnSpPr>
          <p:nvPr/>
        </p:nvCxnSpPr>
        <p:spPr>
          <a:xfrm flipV="1">
            <a:off x="7951161" y="5083779"/>
            <a:ext cx="102870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35" idx="0"/>
            <a:endCxn id="107" idx="2"/>
          </p:cNvCxnSpPr>
          <p:nvPr/>
        </p:nvCxnSpPr>
        <p:spPr>
          <a:xfrm flipH="1" flipV="1">
            <a:off x="7409401" y="5083779"/>
            <a:ext cx="108585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7" idx="0"/>
            <a:endCxn id="48" idx="6"/>
          </p:cNvCxnSpPr>
          <p:nvPr/>
        </p:nvCxnSpPr>
        <p:spPr>
          <a:xfrm rot="16200000" flipV="1">
            <a:off x="7842250" y="4583430"/>
            <a:ext cx="204470" cy="219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07" idx="0"/>
            <a:endCxn id="48" idx="2"/>
          </p:cNvCxnSpPr>
          <p:nvPr/>
        </p:nvCxnSpPr>
        <p:spPr>
          <a:xfrm rot="16200000">
            <a:off x="7411720" y="4588510"/>
            <a:ext cx="204470" cy="209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Presentation</Application>
  <PresentationFormat>宽屏</PresentationFormat>
  <Paragraphs>94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文泉驿微米黑</vt:lpstr>
      <vt:lpstr>Calibri Light</vt:lpstr>
      <vt:lpstr>微软雅黑</vt:lpstr>
      <vt:lpstr>宋体</vt:lpstr>
      <vt:lpstr>Arial Unicode MS</vt:lpstr>
      <vt:lpstr>Calibri</vt:lpstr>
      <vt:lpstr>Office 主题</vt:lpstr>
      <vt:lpstr>大模型结构图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大模型结构图</dc:title>
  <dc:creator>wps</dc:creator>
  <cp:lastModifiedBy>zack</cp:lastModifiedBy>
  <cp:revision>15</cp:revision>
  <dcterms:created xsi:type="dcterms:W3CDTF">2023-09-18T02:46:37Z</dcterms:created>
  <dcterms:modified xsi:type="dcterms:W3CDTF">2023-09-18T02:46:37Z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