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8" r:id="rId2"/>
    <p:sldId id="257" r:id="rId3"/>
    <p:sldId id="267" r:id="rId4"/>
    <p:sldId id="290" r:id="rId5"/>
    <p:sldId id="272" r:id="rId6"/>
    <p:sldId id="277" r:id="rId7"/>
    <p:sldId id="278" r:id="rId8"/>
    <p:sldId id="279" r:id="rId9"/>
    <p:sldId id="291" r:id="rId10"/>
    <p:sldId id="293" r:id="rId11"/>
    <p:sldId id="295" r:id="rId12"/>
    <p:sldId id="294" r:id="rId13"/>
    <p:sldId id="297" r:id="rId14"/>
    <p:sldId id="287" r:id="rId15"/>
    <p:sldId id="296" r:id="rId16"/>
    <p:sldId id="281" r:id="rId17"/>
    <p:sldId id="299" r:id="rId18"/>
    <p:sldId id="289" r:id="rId19"/>
    <p:sldId id="298" r:id="rId20"/>
    <p:sldId id="275" r:id="rId21"/>
    <p:sldId id="283" r:id="rId22"/>
    <p:sldId id="285" r:id="rId23"/>
    <p:sldId id="28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 Stayner" initials="D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58" autoAdjust="0"/>
  </p:normalViewPr>
  <p:slideViewPr>
    <p:cSldViewPr snapToGrid="0" snapToObjects="1">
      <p:cViewPr varScale="1">
        <p:scale>
          <a:sx n="143" d="100"/>
          <a:sy n="143" d="100"/>
        </p:scale>
        <p:origin x="-648" y="-112"/>
      </p:cViewPr>
      <p:guideLst>
        <p:guide orient="horz" pos="1620"/>
        <p:guide pos="2880"/>
      </p:guideLst>
    </p:cSldViewPr>
  </p:slideViewPr>
  <p:notesTextViewPr>
    <p:cViewPr>
      <p:scale>
        <a:sx n="100" d="100"/>
        <a:sy n="100" d="100"/>
      </p:scale>
      <p:origin x="0" y="0"/>
    </p:cViewPr>
  </p:notesTextViewPr>
  <p:sorterViewPr>
    <p:cViewPr>
      <p:scale>
        <a:sx n="292" d="100"/>
        <a:sy n="29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2-17T00:53:27.632" idx="1">
    <p:pos x="2540" y="1204"/>
    <p:text>I think this would take too long...</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B560E-D1EB-408A-86F5-8C11E9A352B8}" type="doc">
      <dgm:prSet loTypeId="urn:microsoft.com/office/officeart/2005/8/layout/process1" loCatId="process" qsTypeId="urn:microsoft.com/office/officeart/2005/8/quickstyle/simple1" qsCatId="simple" csTypeId="urn:microsoft.com/office/officeart/2005/8/colors/accent1_2" csCatId="accent1" phldr="1"/>
      <dgm:spPr/>
    </dgm:pt>
    <dgm:pt modelId="{FFF71438-1AE3-4DB6-B198-5162B7D17C3D}">
      <dgm:prSet phldrT="[Text]"/>
      <dgm:spPr/>
      <dgm:t>
        <a:bodyPr/>
        <a:lstStyle/>
        <a:p>
          <a:r>
            <a:rPr lang="en-US" dirty="0" smtClean="0"/>
            <a:t>One Statement</a:t>
          </a:r>
          <a:endParaRPr lang="en-US" dirty="0"/>
        </a:p>
      </dgm:t>
    </dgm:pt>
    <dgm:pt modelId="{16425D4E-6962-43D1-BB21-471C77889136}" type="parTrans" cxnId="{061C61EB-8C2E-4DBC-AECE-2B3A08BD6A45}">
      <dgm:prSet/>
      <dgm:spPr/>
      <dgm:t>
        <a:bodyPr/>
        <a:lstStyle/>
        <a:p>
          <a:endParaRPr lang="en-US"/>
        </a:p>
      </dgm:t>
    </dgm:pt>
    <dgm:pt modelId="{788C295E-6BCC-4590-8950-34A2147C0F12}" type="sibTrans" cxnId="{061C61EB-8C2E-4DBC-AECE-2B3A08BD6A45}">
      <dgm:prSet/>
      <dgm:spPr/>
      <dgm:t>
        <a:bodyPr/>
        <a:lstStyle/>
        <a:p>
          <a:endParaRPr lang="en-US"/>
        </a:p>
      </dgm:t>
    </dgm:pt>
    <dgm:pt modelId="{C241447D-B5FC-4A2F-B817-DAE7330CE834}">
      <dgm:prSet phldrT="[Text]"/>
      <dgm:spPr/>
      <dgm:t>
        <a:bodyPr/>
        <a:lstStyle/>
        <a:p>
          <a:r>
            <a:rPr lang="en-US" dirty="0" smtClean="0"/>
            <a:t>Multiple Lines of Assembly</a:t>
          </a:r>
          <a:endParaRPr lang="en-US" dirty="0"/>
        </a:p>
      </dgm:t>
    </dgm:pt>
    <dgm:pt modelId="{AA48EC24-E8D9-4A1F-9CFF-5CF0A7F87788}" type="parTrans" cxnId="{02F6D5C6-0CE2-4F2A-B5C9-A697FD7FFE92}">
      <dgm:prSet/>
      <dgm:spPr/>
      <dgm:t>
        <a:bodyPr/>
        <a:lstStyle/>
        <a:p>
          <a:endParaRPr lang="en-US"/>
        </a:p>
      </dgm:t>
    </dgm:pt>
    <dgm:pt modelId="{83D41DC9-2CBF-4ACF-9F76-AEAFB73268E9}" type="sibTrans" cxnId="{02F6D5C6-0CE2-4F2A-B5C9-A697FD7FFE92}">
      <dgm:prSet/>
      <dgm:spPr/>
      <dgm:t>
        <a:bodyPr/>
        <a:lstStyle/>
        <a:p>
          <a:endParaRPr lang="en-US"/>
        </a:p>
      </dgm:t>
    </dgm:pt>
    <dgm:pt modelId="{CB663FC0-98E1-4FE8-A269-8AE57EF39ACE}" type="pres">
      <dgm:prSet presAssocID="{CB4B560E-D1EB-408A-86F5-8C11E9A352B8}" presName="Name0" presStyleCnt="0">
        <dgm:presLayoutVars>
          <dgm:dir/>
          <dgm:resizeHandles val="exact"/>
        </dgm:presLayoutVars>
      </dgm:prSet>
      <dgm:spPr/>
    </dgm:pt>
    <dgm:pt modelId="{1C7C682A-F66A-44A9-83C9-B66FEAB84A68}" type="pres">
      <dgm:prSet presAssocID="{FFF71438-1AE3-4DB6-B198-5162B7D17C3D}" presName="node" presStyleLbl="node1" presStyleIdx="0" presStyleCnt="2">
        <dgm:presLayoutVars>
          <dgm:bulletEnabled val="1"/>
        </dgm:presLayoutVars>
      </dgm:prSet>
      <dgm:spPr/>
      <dgm:t>
        <a:bodyPr/>
        <a:lstStyle/>
        <a:p>
          <a:endParaRPr lang="en-US"/>
        </a:p>
      </dgm:t>
    </dgm:pt>
    <dgm:pt modelId="{DC7C3A92-61E8-4BF9-800D-C9BC1528A06A}" type="pres">
      <dgm:prSet presAssocID="{788C295E-6BCC-4590-8950-34A2147C0F12}" presName="sibTrans" presStyleLbl="sibTrans2D1" presStyleIdx="0" presStyleCnt="1"/>
      <dgm:spPr/>
      <dgm:t>
        <a:bodyPr/>
        <a:lstStyle/>
        <a:p>
          <a:endParaRPr lang="en-US"/>
        </a:p>
      </dgm:t>
    </dgm:pt>
    <dgm:pt modelId="{CCE2C990-0195-4919-B7F8-BCE97A8E9312}" type="pres">
      <dgm:prSet presAssocID="{788C295E-6BCC-4590-8950-34A2147C0F12}" presName="connectorText" presStyleLbl="sibTrans2D1" presStyleIdx="0" presStyleCnt="1"/>
      <dgm:spPr/>
      <dgm:t>
        <a:bodyPr/>
        <a:lstStyle/>
        <a:p>
          <a:endParaRPr lang="en-US"/>
        </a:p>
      </dgm:t>
    </dgm:pt>
    <dgm:pt modelId="{ABDEA76A-E893-4DC6-93D2-F183916F31A5}" type="pres">
      <dgm:prSet presAssocID="{C241447D-B5FC-4A2F-B817-DAE7330CE834}" presName="node" presStyleLbl="node1" presStyleIdx="1" presStyleCnt="2">
        <dgm:presLayoutVars>
          <dgm:bulletEnabled val="1"/>
        </dgm:presLayoutVars>
      </dgm:prSet>
      <dgm:spPr/>
      <dgm:t>
        <a:bodyPr/>
        <a:lstStyle/>
        <a:p>
          <a:endParaRPr lang="en-US"/>
        </a:p>
      </dgm:t>
    </dgm:pt>
  </dgm:ptLst>
  <dgm:cxnLst>
    <dgm:cxn modelId="{516A118A-4CD3-4153-951C-89C874755C92}" type="presOf" srcId="{788C295E-6BCC-4590-8950-34A2147C0F12}" destId="{CCE2C990-0195-4919-B7F8-BCE97A8E9312}" srcOrd="1" destOrd="0" presId="urn:microsoft.com/office/officeart/2005/8/layout/process1"/>
    <dgm:cxn modelId="{6294477D-7B5E-4D05-A779-36CC43D3D918}" type="presOf" srcId="{CB4B560E-D1EB-408A-86F5-8C11E9A352B8}" destId="{CB663FC0-98E1-4FE8-A269-8AE57EF39ACE}" srcOrd="0" destOrd="0" presId="urn:microsoft.com/office/officeart/2005/8/layout/process1"/>
    <dgm:cxn modelId="{AF570D8C-47A7-436F-8452-803A14F3CB3A}" type="presOf" srcId="{C241447D-B5FC-4A2F-B817-DAE7330CE834}" destId="{ABDEA76A-E893-4DC6-93D2-F183916F31A5}" srcOrd="0" destOrd="0" presId="urn:microsoft.com/office/officeart/2005/8/layout/process1"/>
    <dgm:cxn modelId="{841820CE-D425-4FAB-907F-2878B7A722BE}" type="presOf" srcId="{FFF71438-1AE3-4DB6-B198-5162B7D17C3D}" destId="{1C7C682A-F66A-44A9-83C9-B66FEAB84A68}" srcOrd="0" destOrd="0" presId="urn:microsoft.com/office/officeart/2005/8/layout/process1"/>
    <dgm:cxn modelId="{02F6D5C6-0CE2-4F2A-B5C9-A697FD7FFE92}" srcId="{CB4B560E-D1EB-408A-86F5-8C11E9A352B8}" destId="{C241447D-B5FC-4A2F-B817-DAE7330CE834}" srcOrd="1" destOrd="0" parTransId="{AA48EC24-E8D9-4A1F-9CFF-5CF0A7F87788}" sibTransId="{83D41DC9-2CBF-4ACF-9F76-AEAFB73268E9}"/>
    <dgm:cxn modelId="{061C61EB-8C2E-4DBC-AECE-2B3A08BD6A45}" srcId="{CB4B560E-D1EB-408A-86F5-8C11E9A352B8}" destId="{FFF71438-1AE3-4DB6-B198-5162B7D17C3D}" srcOrd="0" destOrd="0" parTransId="{16425D4E-6962-43D1-BB21-471C77889136}" sibTransId="{788C295E-6BCC-4590-8950-34A2147C0F12}"/>
    <dgm:cxn modelId="{18B8EFA7-AB29-4440-9E29-60F7C10AFF91}" type="presOf" srcId="{788C295E-6BCC-4590-8950-34A2147C0F12}" destId="{DC7C3A92-61E8-4BF9-800D-C9BC1528A06A}" srcOrd="0" destOrd="0" presId="urn:microsoft.com/office/officeart/2005/8/layout/process1"/>
    <dgm:cxn modelId="{157BDBB8-6A51-4BAE-B2E1-3FC98407A1EE}" type="presParOf" srcId="{CB663FC0-98E1-4FE8-A269-8AE57EF39ACE}" destId="{1C7C682A-F66A-44A9-83C9-B66FEAB84A68}" srcOrd="0" destOrd="0" presId="urn:microsoft.com/office/officeart/2005/8/layout/process1"/>
    <dgm:cxn modelId="{CE9867A8-7F1A-4E73-B7FF-332B47D4D6E5}" type="presParOf" srcId="{CB663FC0-98E1-4FE8-A269-8AE57EF39ACE}" destId="{DC7C3A92-61E8-4BF9-800D-C9BC1528A06A}" srcOrd="1" destOrd="0" presId="urn:microsoft.com/office/officeart/2005/8/layout/process1"/>
    <dgm:cxn modelId="{FB582964-9D36-4A73-86F0-A14C8957D6C0}" type="presParOf" srcId="{DC7C3A92-61E8-4BF9-800D-C9BC1528A06A}" destId="{CCE2C990-0195-4919-B7F8-BCE97A8E9312}" srcOrd="0" destOrd="0" presId="urn:microsoft.com/office/officeart/2005/8/layout/process1"/>
    <dgm:cxn modelId="{49F0BEF3-BA74-4F2A-A6A3-1F1D40EC09BD}" type="presParOf" srcId="{CB663FC0-98E1-4FE8-A269-8AE57EF39ACE}" destId="{ABDEA76A-E893-4DC6-93D2-F183916F31A5}"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C682A-F66A-44A9-83C9-B66FEAB84A68}">
      <dsp:nvSpPr>
        <dsp:cNvPr id="0" name=""/>
        <dsp:cNvSpPr/>
      </dsp:nvSpPr>
      <dsp:spPr>
        <a:xfrm>
          <a:off x="326" y="406587"/>
          <a:ext cx="695847" cy="534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One Statement</a:t>
          </a:r>
          <a:endParaRPr lang="en-US" sz="1000" kern="1200" dirty="0"/>
        </a:p>
      </dsp:txBody>
      <dsp:txXfrm>
        <a:off x="15994" y="422255"/>
        <a:ext cx="664511" cy="503596"/>
      </dsp:txXfrm>
    </dsp:sp>
    <dsp:sp modelId="{DC7C3A92-61E8-4BF9-800D-C9BC1528A06A}">
      <dsp:nvSpPr>
        <dsp:cNvPr id="0" name=""/>
        <dsp:cNvSpPr/>
      </dsp:nvSpPr>
      <dsp:spPr>
        <a:xfrm>
          <a:off x="765758" y="587768"/>
          <a:ext cx="147519" cy="172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765758" y="622282"/>
        <a:ext cx="103263" cy="103542"/>
      </dsp:txXfrm>
    </dsp:sp>
    <dsp:sp modelId="{ABDEA76A-E893-4DC6-93D2-F183916F31A5}">
      <dsp:nvSpPr>
        <dsp:cNvPr id="0" name=""/>
        <dsp:cNvSpPr/>
      </dsp:nvSpPr>
      <dsp:spPr>
        <a:xfrm>
          <a:off x="974513" y="406587"/>
          <a:ext cx="695847" cy="5349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Multiple Lines of Assembly</a:t>
          </a:r>
          <a:endParaRPr lang="en-US" sz="1000" kern="1200" dirty="0"/>
        </a:p>
      </dsp:txBody>
      <dsp:txXfrm>
        <a:off x="990181" y="422255"/>
        <a:ext cx="664511" cy="5035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D61E7-EA40-4CEB-AB1B-215CB36CD1CE}" type="datetimeFigureOut">
              <a:rPr lang="en-US" smtClean="0"/>
              <a:t>12/17/14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9C94EF-AE67-47A4-B5E7-ACF1AF1FEFEB}" type="slidenum">
              <a:rPr lang="en-US" smtClean="0"/>
              <a:t>‹#›</a:t>
            </a:fld>
            <a:endParaRPr lang="en-US"/>
          </a:p>
        </p:txBody>
      </p:sp>
    </p:spTree>
    <p:extLst>
      <p:ext uri="{BB962C8B-B14F-4D97-AF65-F5344CB8AC3E}">
        <p14:creationId xmlns:p14="http://schemas.microsoft.com/office/powerpoint/2010/main" val="165020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2</a:t>
            </a:fld>
            <a:endParaRPr lang="en-US"/>
          </a:p>
        </p:txBody>
      </p:sp>
    </p:spTree>
    <p:extLst>
      <p:ext uri="{BB962C8B-B14F-4D97-AF65-F5344CB8AC3E}">
        <p14:creationId xmlns:p14="http://schemas.microsoft.com/office/powerpoint/2010/main" val="674849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16</a:t>
            </a:fld>
            <a:endParaRPr lang="en-US"/>
          </a:p>
        </p:txBody>
      </p:sp>
    </p:spTree>
    <p:extLst>
      <p:ext uri="{BB962C8B-B14F-4D97-AF65-F5344CB8AC3E}">
        <p14:creationId xmlns:p14="http://schemas.microsoft.com/office/powerpoint/2010/main" val="220450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17</a:t>
            </a:fld>
            <a:endParaRPr lang="en-US"/>
          </a:p>
        </p:txBody>
      </p:sp>
    </p:spTree>
    <p:extLst>
      <p:ext uri="{BB962C8B-B14F-4D97-AF65-F5344CB8AC3E}">
        <p14:creationId xmlns:p14="http://schemas.microsoft.com/office/powerpoint/2010/main" val="136633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20</a:t>
            </a:fld>
            <a:endParaRPr lang="en-US"/>
          </a:p>
        </p:txBody>
      </p:sp>
    </p:spTree>
    <p:extLst>
      <p:ext uri="{BB962C8B-B14F-4D97-AF65-F5344CB8AC3E}">
        <p14:creationId xmlns:p14="http://schemas.microsoft.com/office/powerpoint/2010/main" val="220450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21</a:t>
            </a:fld>
            <a:endParaRPr lang="en-US"/>
          </a:p>
        </p:txBody>
      </p:sp>
    </p:spTree>
    <p:extLst>
      <p:ext uri="{BB962C8B-B14F-4D97-AF65-F5344CB8AC3E}">
        <p14:creationId xmlns:p14="http://schemas.microsoft.com/office/powerpoint/2010/main" val="2204501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22</a:t>
            </a:fld>
            <a:endParaRPr lang="en-US"/>
          </a:p>
        </p:txBody>
      </p:sp>
    </p:spTree>
    <p:extLst>
      <p:ext uri="{BB962C8B-B14F-4D97-AF65-F5344CB8AC3E}">
        <p14:creationId xmlns:p14="http://schemas.microsoft.com/office/powerpoint/2010/main" val="2204501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23</a:t>
            </a:fld>
            <a:endParaRPr lang="en-US"/>
          </a:p>
        </p:txBody>
      </p:sp>
    </p:spTree>
    <p:extLst>
      <p:ext uri="{BB962C8B-B14F-4D97-AF65-F5344CB8AC3E}">
        <p14:creationId xmlns:p14="http://schemas.microsoft.com/office/powerpoint/2010/main" val="220450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that something is Turing complete, it is enough to show that it can be used to simulate the most primitive computer, since even the simplest computer can be used to simulate the most complicated one. </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4</a:t>
            </a:fld>
            <a:endParaRPr lang="en-US"/>
          </a:p>
        </p:txBody>
      </p:sp>
    </p:spTree>
    <p:extLst>
      <p:ext uri="{BB962C8B-B14F-4D97-AF65-F5344CB8AC3E}">
        <p14:creationId xmlns:p14="http://schemas.microsoft.com/office/powerpoint/2010/main" val="354233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5</a:t>
            </a:fld>
            <a:endParaRPr lang="en-US"/>
          </a:p>
        </p:txBody>
      </p:sp>
    </p:spTree>
    <p:extLst>
      <p:ext uri="{BB962C8B-B14F-4D97-AF65-F5344CB8AC3E}">
        <p14:creationId xmlns:p14="http://schemas.microsoft.com/office/powerpoint/2010/main" val="146945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Revamp this slide: Program instructions, execute, write output to data memory, communicate</a:t>
            </a:r>
            <a:r>
              <a:rPr lang="en-US" baseline="0" dirty="0" smtClean="0"/>
              <a:t> to user via I/O</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6</a:t>
            </a:fld>
            <a:endParaRPr lang="en-US"/>
          </a:p>
        </p:txBody>
      </p:sp>
    </p:spTree>
    <p:extLst>
      <p:ext uri="{BB962C8B-B14F-4D97-AF65-F5344CB8AC3E}">
        <p14:creationId xmlns:p14="http://schemas.microsoft.com/office/powerpoint/2010/main" val="1469459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7</a:t>
            </a:fld>
            <a:endParaRPr lang="en-US"/>
          </a:p>
        </p:txBody>
      </p:sp>
    </p:spTree>
    <p:extLst>
      <p:ext uri="{BB962C8B-B14F-4D97-AF65-F5344CB8AC3E}">
        <p14:creationId xmlns:p14="http://schemas.microsoft.com/office/powerpoint/2010/main" val="146945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task of performing operations like arithmetic and logical operations is called processing. The Central Processing Unit (CPU) takes data and instructions from the storage unit and makes all sorts of calculations based on the instructions given and the type of data provided. It is then sent back to the storage unit.</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8</a:t>
            </a:fld>
            <a:endParaRPr lang="en-US"/>
          </a:p>
        </p:txBody>
      </p:sp>
    </p:spTree>
    <p:extLst>
      <p:ext uri="{BB962C8B-B14F-4D97-AF65-F5344CB8AC3E}">
        <p14:creationId xmlns:p14="http://schemas.microsoft.com/office/powerpoint/2010/main" val="146945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central processing unit (CPU) is the hardware within a computer that carries out the instructions of a computer program by performing the basic arithmetical, logical, and input/output operations of the system</a:t>
            </a:r>
          </a:p>
          <a:p>
            <a:endParaRPr lang="en-US" dirty="0" smtClean="0"/>
          </a:p>
          <a:p>
            <a:r>
              <a:rPr lang="en-US" dirty="0" smtClean="0"/>
              <a:t>Talk about why it is useful to operate at the level of assembly and machine language</a:t>
            </a:r>
            <a:r>
              <a:rPr lang="en-US" baseline="0" dirty="0" smtClean="0"/>
              <a:t> – in the industry – why do people use machine language if they can write things in Java, Python, Fortran, </a:t>
            </a:r>
            <a:r>
              <a:rPr lang="en-US" baseline="0" dirty="0" err="1" smtClean="0"/>
              <a:t>etc</a:t>
            </a:r>
            <a:r>
              <a:rPr lang="en-US" baseline="0" dirty="0" smtClean="0"/>
              <a:t>? </a:t>
            </a:r>
          </a:p>
          <a:p>
            <a:pPr marL="171450" indent="-171450">
              <a:buFontTx/>
              <a:buChar char="-"/>
            </a:pPr>
            <a:r>
              <a:rPr lang="en-US" baseline="0" dirty="0" smtClean="0"/>
              <a:t>Useful because it allows us to address edge cases and make things more efficient</a:t>
            </a:r>
          </a:p>
          <a:p>
            <a:pPr marL="171450" indent="-171450">
              <a:buFontTx/>
              <a:buChar char="-"/>
            </a:pPr>
            <a:r>
              <a:rPr lang="en-US" baseline="0" dirty="0" smtClean="0"/>
              <a:t>Engineers </a:t>
            </a:r>
            <a:r>
              <a:rPr lang="en-US" i="1" baseline="0" dirty="0" smtClean="0"/>
              <a:t>do</a:t>
            </a:r>
            <a:r>
              <a:rPr lang="en-US" i="0" baseline="0" dirty="0" smtClean="0"/>
              <a:t> work at the level of assembly! Talk about this and justify. </a:t>
            </a:r>
          </a:p>
          <a:p>
            <a:pPr marL="0" indent="0">
              <a:buFontTx/>
              <a:buNone/>
            </a:pPr>
            <a:endParaRPr lang="en-US" i="0" baseline="0" dirty="0" smtClean="0"/>
          </a:p>
          <a:p>
            <a:pPr marL="0" indent="0">
              <a:buFontTx/>
              <a:buNone/>
            </a:pPr>
            <a:r>
              <a:rPr lang="en-US" i="0" baseline="0" dirty="0" smtClean="0"/>
              <a:t>Machine language:</a:t>
            </a:r>
          </a:p>
          <a:p>
            <a:pPr marL="0" indent="0">
              <a:buFontTx/>
              <a:buNone/>
            </a:pPr>
            <a:r>
              <a:rPr lang="en-US" i="0" baseline="0" smtClean="0"/>
              <a:t>- </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9</a:t>
            </a:fld>
            <a:endParaRPr lang="en-US"/>
          </a:p>
        </p:txBody>
      </p:sp>
    </p:spTree>
    <p:extLst>
      <p:ext uri="{BB962C8B-B14F-4D97-AF65-F5344CB8AC3E}">
        <p14:creationId xmlns:p14="http://schemas.microsoft.com/office/powerpoint/2010/main" val="100742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central processing unit (CPU) is the hardware within a computer that carries out the instructions of a computer program by performing the basic arithmetical, logical, and input/output operations of the system</a:t>
            </a:r>
          </a:p>
          <a:p>
            <a:endParaRPr lang="en-US" dirty="0" smtClean="0"/>
          </a:p>
          <a:p>
            <a:r>
              <a:rPr lang="en-US" dirty="0" smtClean="0"/>
              <a:t>Talk about why it is useful to operate at the level of assembly and machine language</a:t>
            </a:r>
            <a:r>
              <a:rPr lang="en-US" baseline="0" dirty="0" smtClean="0"/>
              <a:t> – in the industry – why do people use machine language if they can write things in Java, Python, Fortran, </a:t>
            </a:r>
            <a:r>
              <a:rPr lang="en-US" baseline="0" dirty="0" err="1" smtClean="0"/>
              <a:t>etc</a:t>
            </a:r>
            <a:r>
              <a:rPr lang="en-US" baseline="0" dirty="0" smtClean="0"/>
              <a:t>? </a:t>
            </a:r>
          </a:p>
          <a:p>
            <a:pPr marL="171450" indent="-171450">
              <a:buFontTx/>
              <a:buChar char="-"/>
            </a:pPr>
            <a:r>
              <a:rPr lang="en-US" baseline="0" dirty="0" smtClean="0"/>
              <a:t>Useful because it allows us to address edge cases and make things more efficient</a:t>
            </a:r>
          </a:p>
          <a:p>
            <a:pPr marL="171450" indent="-171450">
              <a:buFontTx/>
              <a:buChar char="-"/>
            </a:pPr>
            <a:r>
              <a:rPr lang="en-US" baseline="0" dirty="0" smtClean="0"/>
              <a:t>Engineers </a:t>
            </a:r>
            <a:r>
              <a:rPr lang="en-US" i="1" baseline="0" dirty="0" smtClean="0"/>
              <a:t>do</a:t>
            </a:r>
            <a:r>
              <a:rPr lang="en-US" i="0" baseline="0" dirty="0" smtClean="0"/>
              <a:t> work at the level of assembly! Talk about this and justify. </a:t>
            </a:r>
          </a:p>
          <a:p>
            <a:pPr marL="0" indent="0">
              <a:buFontTx/>
              <a:buNone/>
            </a:pPr>
            <a:endParaRPr lang="en-US" i="0" baseline="0" dirty="0" smtClean="0"/>
          </a:p>
          <a:p>
            <a:pPr marL="0" indent="0">
              <a:buFontTx/>
              <a:buNone/>
            </a:pPr>
            <a:r>
              <a:rPr lang="en-US" i="0" baseline="0" dirty="0" smtClean="0"/>
              <a:t>Machine language:</a:t>
            </a:r>
          </a:p>
          <a:p>
            <a:pPr marL="0" indent="0">
              <a:buFontTx/>
              <a:buNone/>
            </a:pPr>
            <a:r>
              <a:rPr lang="en-US" i="0" baseline="0" dirty="0" smtClean="0"/>
              <a:t>- </a:t>
            </a:r>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10</a:t>
            </a:fld>
            <a:endParaRPr lang="en-US"/>
          </a:p>
        </p:txBody>
      </p:sp>
    </p:spTree>
    <p:extLst>
      <p:ext uri="{BB962C8B-B14F-4D97-AF65-F5344CB8AC3E}">
        <p14:creationId xmlns:p14="http://schemas.microsoft.com/office/powerpoint/2010/main" val="972479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9C94EF-AE67-47A4-B5E7-ACF1AF1FEFEB}" type="slidenum">
              <a:rPr lang="en-US" smtClean="0"/>
              <a:t>13</a:t>
            </a:fld>
            <a:endParaRPr lang="en-US"/>
          </a:p>
        </p:txBody>
      </p:sp>
    </p:spTree>
    <p:extLst>
      <p:ext uri="{BB962C8B-B14F-4D97-AF65-F5344CB8AC3E}">
        <p14:creationId xmlns:p14="http://schemas.microsoft.com/office/powerpoint/2010/main" val="224351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086E75-9048-3444-B983-8936B464B1D5}" type="datetimeFigureOut">
              <a:rPr lang="en-US" smtClean="0"/>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245977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86E75-9048-3444-B983-8936B464B1D5}" type="datetimeFigureOut">
              <a:rPr lang="en-US" smtClean="0"/>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253222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86E75-9048-3444-B983-8936B464B1D5}" type="datetimeFigureOut">
              <a:rPr lang="en-US" smtClean="0"/>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303245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86E75-9048-3444-B983-8936B464B1D5}" type="datetimeFigureOut">
              <a:rPr lang="en-US" smtClean="0"/>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45014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86E75-9048-3444-B983-8936B464B1D5}" type="datetimeFigureOut">
              <a:rPr lang="en-US" smtClean="0"/>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67578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86E75-9048-3444-B983-8936B464B1D5}" type="datetimeFigureOut">
              <a:rPr lang="en-US" smtClean="0"/>
              <a:t>12/17/14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69336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086E75-9048-3444-B983-8936B464B1D5}" type="datetimeFigureOut">
              <a:rPr lang="en-US" smtClean="0"/>
              <a:t>12/17/14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68577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086E75-9048-3444-B983-8936B464B1D5}" type="datetimeFigureOut">
              <a:rPr lang="en-US" smtClean="0"/>
              <a:t>12/17/14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214717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86E75-9048-3444-B983-8936B464B1D5}" type="datetimeFigureOut">
              <a:rPr lang="en-US" smtClean="0"/>
              <a:t>12/17/14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44145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86E75-9048-3444-B983-8936B464B1D5}" type="datetimeFigureOut">
              <a:rPr lang="en-US" smtClean="0"/>
              <a:t>12/17/14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406725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86E75-9048-3444-B983-8936B464B1D5}" type="datetimeFigureOut">
              <a:rPr lang="en-US" smtClean="0"/>
              <a:t>12/17/14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1EABB-F89A-3946-9B5B-0ADAFA63F64E}" type="slidenum">
              <a:rPr lang="en-US" smtClean="0"/>
              <a:t>‹#›</a:t>
            </a:fld>
            <a:endParaRPr lang="en-US"/>
          </a:p>
        </p:txBody>
      </p:sp>
    </p:spTree>
    <p:extLst>
      <p:ext uri="{BB962C8B-B14F-4D97-AF65-F5344CB8AC3E}">
        <p14:creationId xmlns:p14="http://schemas.microsoft.com/office/powerpoint/2010/main" val="824746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6086E75-9048-3444-B983-8936B464B1D5}" type="datetimeFigureOut">
              <a:rPr lang="en-US" smtClean="0"/>
              <a:t>12/17/14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951EABB-F89A-3946-9B5B-0ADAFA63F64E}" type="slidenum">
              <a:rPr lang="en-US" smtClean="0"/>
              <a:t>‹#›</a:t>
            </a:fld>
            <a:endParaRPr lang="en-US"/>
          </a:p>
        </p:txBody>
      </p:sp>
    </p:spTree>
    <p:extLst>
      <p:ext uri="{BB962C8B-B14F-4D97-AF65-F5344CB8AC3E}">
        <p14:creationId xmlns:p14="http://schemas.microsoft.com/office/powerpoint/2010/main" val="29818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3.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80" y="302551"/>
            <a:ext cx="5030724" cy="1312217"/>
          </a:xfrm>
        </p:spPr>
        <p:txBody>
          <a:bodyPr>
            <a:normAutofit/>
          </a:bodyPr>
          <a:lstStyle/>
          <a:p>
            <a:pPr algn="l"/>
            <a:r>
              <a:rPr lang="en-US" sz="3200" b="1" dirty="0" smtClean="0"/>
              <a:t>Designing and Implementing a simple 16-bit CPU </a:t>
            </a:r>
            <a:endParaRPr lang="en-US" sz="3200" b="1" dirty="0"/>
          </a:p>
        </p:txBody>
      </p:sp>
      <p:sp>
        <p:nvSpPr>
          <p:cNvPr id="3" name="Subtitle 2"/>
          <p:cNvSpPr>
            <a:spLocks noGrp="1"/>
          </p:cNvSpPr>
          <p:nvPr>
            <p:ph type="subTitle" idx="1"/>
          </p:nvPr>
        </p:nvSpPr>
        <p:spPr>
          <a:xfrm>
            <a:off x="95480" y="2899625"/>
            <a:ext cx="2058924" cy="907924"/>
          </a:xfrm>
        </p:spPr>
        <p:txBody>
          <a:bodyPr>
            <a:normAutofit fontScale="85000" lnSpcReduction="10000"/>
          </a:bodyPr>
          <a:lstStyle/>
          <a:p>
            <a:pPr algn="l"/>
            <a:r>
              <a:rPr lang="en-US" sz="2600" dirty="0" smtClean="0"/>
              <a:t>Don Stayner</a:t>
            </a:r>
          </a:p>
          <a:p>
            <a:pPr algn="l"/>
            <a:r>
              <a:rPr lang="en-US" sz="2600" dirty="0" smtClean="0"/>
              <a:t>December 2014</a:t>
            </a:r>
            <a:endParaRPr lang="en-US" sz="2600" dirty="0"/>
          </a:p>
        </p:txBody>
      </p:sp>
      <p:pic>
        <p:nvPicPr>
          <p:cNvPr id="1026" name="Picture 2" descr="C:\Users\Don\Downloads\hamiltonlogo287c_467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480" y="1899645"/>
            <a:ext cx="3354226" cy="584775"/>
          </a:xfrm>
          <a:prstGeom prst="rect">
            <a:avLst/>
          </a:prstGeom>
          <a:noFill/>
        </p:spPr>
        <p:txBody>
          <a:bodyPr wrap="square" rtlCol="0">
            <a:spAutoFit/>
          </a:bodyPr>
          <a:lstStyle/>
          <a:p>
            <a:r>
              <a:rPr lang="en-US" sz="3200" i="1" dirty="0" smtClean="0"/>
              <a:t>Final Presentation</a:t>
            </a:r>
          </a:p>
        </p:txBody>
      </p:sp>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3942" y="1371162"/>
            <a:ext cx="4462274" cy="2788921"/>
          </a:xfrm>
          <a:prstGeom prst="rect">
            <a:avLst/>
          </a:prstGeom>
        </p:spPr>
      </p:pic>
    </p:spTree>
    <p:extLst>
      <p:ext uri="{BB962C8B-B14F-4D97-AF65-F5344CB8AC3E}">
        <p14:creationId xmlns:p14="http://schemas.microsoft.com/office/powerpoint/2010/main" val="42770885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434809" y="2345933"/>
            <a:ext cx="3968496" cy="2278105"/>
          </a:xfrm>
          <a:prstGeom prst="rect">
            <a:avLst/>
          </a:prstGeom>
          <a:ln>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620721" y="2620096"/>
            <a:ext cx="1102645" cy="68412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Machine Language</a:t>
            </a:r>
            <a:endParaRPr lang="en-US" sz="1400" dirty="0"/>
          </a:p>
        </p:txBody>
      </p:sp>
      <p:sp>
        <p:nvSpPr>
          <p:cNvPr id="8" name="Rectangle 7"/>
          <p:cNvSpPr/>
          <p:nvPr/>
        </p:nvSpPr>
        <p:spPr>
          <a:xfrm>
            <a:off x="620721" y="1634748"/>
            <a:ext cx="1091868" cy="6774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Assembly Language</a:t>
            </a:r>
            <a:endParaRPr lang="en-US" sz="1400" dirty="0"/>
          </a:p>
        </p:txBody>
      </p:sp>
      <p:sp>
        <p:nvSpPr>
          <p:cNvPr id="11" name="Rectangle 10"/>
          <p:cNvSpPr/>
          <p:nvPr/>
        </p:nvSpPr>
        <p:spPr>
          <a:xfrm>
            <a:off x="2173509" y="2129411"/>
            <a:ext cx="1026891" cy="6625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Assembler</a:t>
            </a:r>
            <a:endParaRPr lang="en-US" sz="1400" dirty="0"/>
          </a:p>
        </p:txBody>
      </p:sp>
      <p:cxnSp>
        <p:nvCxnSpPr>
          <p:cNvPr id="18" name="Straight Arrow Connector 17"/>
          <p:cNvCxnSpPr>
            <a:stCxn id="8" idx="3"/>
            <a:endCxn id="11" idx="1"/>
          </p:cNvCxnSpPr>
          <p:nvPr/>
        </p:nvCxnSpPr>
        <p:spPr>
          <a:xfrm>
            <a:off x="1712589" y="1973466"/>
            <a:ext cx="460920" cy="4872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1"/>
            <a:endCxn id="7" idx="3"/>
          </p:cNvCxnSpPr>
          <p:nvPr/>
        </p:nvCxnSpPr>
        <p:spPr>
          <a:xfrm flipH="1">
            <a:off x="1723366" y="2460685"/>
            <a:ext cx="450143" cy="5014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732528" y="4117703"/>
            <a:ext cx="879031" cy="798386"/>
          </a:xfrm>
          <a:prstGeom prst="roundRect">
            <a:avLst/>
          </a:prstGeom>
          <a:solidFill>
            <a:schemeClr val="accent6">
              <a:lumMod val="40000"/>
              <a:lumOff val="60000"/>
            </a:schemeClr>
          </a:solid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rPr>
              <a:t>CPU</a:t>
            </a:r>
            <a:endParaRPr lang="en-US" sz="1400" dirty="0">
              <a:solidFill>
                <a:schemeClr val="tx1"/>
              </a:solidFill>
            </a:endParaRPr>
          </a:p>
        </p:txBody>
      </p:sp>
      <p:cxnSp>
        <p:nvCxnSpPr>
          <p:cNvPr id="23" name="Straight Arrow Connector 22"/>
          <p:cNvCxnSpPr/>
          <p:nvPr/>
        </p:nvCxnSpPr>
        <p:spPr>
          <a:xfrm>
            <a:off x="1171822" y="3401043"/>
            <a:ext cx="222" cy="561212"/>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5998433" y="3550237"/>
            <a:ext cx="859536" cy="266735"/>
          </a:xfrm>
          <a:custGeom>
            <a:avLst/>
            <a:gdLst>
              <a:gd name="connsiteX0" fmla="*/ 0 w 1814852"/>
              <a:gd name="connsiteY0" fmla="*/ 341362 h 682724"/>
              <a:gd name="connsiteX1" fmla="*/ 341362 w 1814852"/>
              <a:gd name="connsiteY1" fmla="*/ 0 h 682724"/>
              <a:gd name="connsiteX2" fmla="*/ 341362 w 1814852"/>
              <a:gd name="connsiteY2" fmla="*/ 170681 h 682724"/>
              <a:gd name="connsiteX3" fmla="*/ 1473490 w 1814852"/>
              <a:gd name="connsiteY3" fmla="*/ 170681 h 682724"/>
              <a:gd name="connsiteX4" fmla="*/ 1473490 w 1814852"/>
              <a:gd name="connsiteY4" fmla="*/ 0 h 682724"/>
              <a:gd name="connsiteX5" fmla="*/ 1814852 w 1814852"/>
              <a:gd name="connsiteY5" fmla="*/ 341362 h 682724"/>
              <a:gd name="connsiteX6" fmla="*/ 1473490 w 1814852"/>
              <a:gd name="connsiteY6" fmla="*/ 682724 h 682724"/>
              <a:gd name="connsiteX7" fmla="*/ 1473490 w 1814852"/>
              <a:gd name="connsiteY7" fmla="*/ 512043 h 682724"/>
              <a:gd name="connsiteX8" fmla="*/ 341362 w 1814852"/>
              <a:gd name="connsiteY8" fmla="*/ 512043 h 682724"/>
              <a:gd name="connsiteX9" fmla="*/ 341362 w 1814852"/>
              <a:gd name="connsiteY9" fmla="*/ 682724 h 682724"/>
              <a:gd name="connsiteX10" fmla="*/ 0 w 1814852"/>
              <a:gd name="connsiteY10" fmla="*/ 341362 h 68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4852" h="682724">
                <a:moveTo>
                  <a:pt x="0" y="341362"/>
                </a:moveTo>
                <a:lnTo>
                  <a:pt x="341362" y="0"/>
                </a:lnTo>
                <a:lnTo>
                  <a:pt x="341362" y="170681"/>
                </a:lnTo>
                <a:lnTo>
                  <a:pt x="1473490" y="170681"/>
                </a:lnTo>
                <a:lnTo>
                  <a:pt x="1473490" y="0"/>
                </a:lnTo>
                <a:lnTo>
                  <a:pt x="1814852" y="341362"/>
                </a:lnTo>
                <a:lnTo>
                  <a:pt x="1473490" y="682724"/>
                </a:lnTo>
                <a:lnTo>
                  <a:pt x="1473490" y="512043"/>
                </a:lnTo>
                <a:lnTo>
                  <a:pt x="341362" y="512043"/>
                </a:lnTo>
                <a:lnTo>
                  <a:pt x="341362" y="682724"/>
                </a:lnTo>
                <a:lnTo>
                  <a:pt x="0" y="3413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6545" rIns="204817" bIns="136545" numCol="1" spcCol="1270" anchor="ctr" anchorCtr="0">
            <a:noAutofit/>
          </a:bodyPr>
          <a:lstStyle/>
          <a:p>
            <a:pPr lvl="0" algn="ctr" defTabSz="577850">
              <a:lnSpc>
                <a:spcPct val="90000"/>
              </a:lnSpc>
              <a:spcBef>
                <a:spcPct val="0"/>
              </a:spcBef>
              <a:spcAft>
                <a:spcPct val="35000"/>
              </a:spcAft>
            </a:pPr>
            <a:endParaRPr lang="en-US" sz="1300" kern="1200"/>
          </a:p>
        </p:txBody>
      </p:sp>
      <p:sp>
        <p:nvSpPr>
          <p:cNvPr id="10" name="Freeform 9"/>
          <p:cNvSpPr/>
          <p:nvPr/>
        </p:nvSpPr>
        <p:spPr>
          <a:xfrm>
            <a:off x="7074632" y="3029014"/>
            <a:ext cx="1136654" cy="1439921"/>
          </a:xfrm>
          <a:custGeom>
            <a:avLst/>
            <a:gdLst>
              <a:gd name="connsiteX0" fmla="*/ 0 w 1136654"/>
              <a:gd name="connsiteY0" fmla="*/ 113665 h 1651753"/>
              <a:gd name="connsiteX1" fmla="*/ 113665 w 1136654"/>
              <a:gd name="connsiteY1" fmla="*/ 0 h 1651753"/>
              <a:gd name="connsiteX2" fmla="*/ 1022989 w 1136654"/>
              <a:gd name="connsiteY2" fmla="*/ 0 h 1651753"/>
              <a:gd name="connsiteX3" fmla="*/ 1136654 w 1136654"/>
              <a:gd name="connsiteY3" fmla="*/ 113665 h 1651753"/>
              <a:gd name="connsiteX4" fmla="*/ 1136654 w 1136654"/>
              <a:gd name="connsiteY4" fmla="*/ 1538088 h 1651753"/>
              <a:gd name="connsiteX5" fmla="*/ 1022989 w 1136654"/>
              <a:gd name="connsiteY5" fmla="*/ 1651753 h 1651753"/>
              <a:gd name="connsiteX6" fmla="*/ 113665 w 1136654"/>
              <a:gd name="connsiteY6" fmla="*/ 1651753 h 1651753"/>
              <a:gd name="connsiteX7" fmla="*/ 0 w 1136654"/>
              <a:gd name="connsiteY7" fmla="*/ 1538088 h 1651753"/>
              <a:gd name="connsiteX8" fmla="*/ 0 w 1136654"/>
              <a:gd name="connsiteY8" fmla="*/ 113665 h 165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6654" h="1651753">
                <a:moveTo>
                  <a:pt x="0" y="113665"/>
                </a:moveTo>
                <a:cubicBezTo>
                  <a:pt x="0" y="50890"/>
                  <a:pt x="50890" y="0"/>
                  <a:pt x="113665" y="0"/>
                </a:cubicBezTo>
                <a:lnTo>
                  <a:pt x="1022989" y="0"/>
                </a:lnTo>
                <a:cubicBezTo>
                  <a:pt x="1085764" y="0"/>
                  <a:pt x="1136654" y="50890"/>
                  <a:pt x="1136654" y="113665"/>
                </a:cubicBezTo>
                <a:lnTo>
                  <a:pt x="1136654" y="1538088"/>
                </a:lnTo>
                <a:cubicBezTo>
                  <a:pt x="1136654" y="1600863"/>
                  <a:pt x="1085764" y="1651753"/>
                  <a:pt x="1022989" y="1651753"/>
                </a:cubicBezTo>
                <a:lnTo>
                  <a:pt x="113665" y="1651753"/>
                </a:lnTo>
                <a:cubicBezTo>
                  <a:pt x="50890" y="1651753"/>
                  <a:pt x="0" y="1600863"/>
                  <a:pt x="0" y="1538088"/>
                </a:cubicBezTo>
                <a:lnTo>
                  <a:pt x="0" y="1136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251" tIns="94251" rIns="94251" bIns="94251" numCol="1" spcCol="1270" anchor="ctr" anchorCtr="0">
            <a:noAutofit/>
          </a:bodyPr>
          <a:lstStyle/>
          <a:p>
            <a:pPr lvl="0" algn="ctr" defTabSz="711200">
              <a:lnSpc>
                <a:spcPct val="90000"/>
              </a:lnSpc>
              <a:spcBef>
                <a:spcPct val="0"/>
              </a:spcBef>
              <a:spcAft>
                <a:spcPct val="35000"/>
              </a:spcAft>
            </a:pPr>
            <a:r>
              <a:rPr lang="en-US" sz="1600" kern="1200" dirty="0" smtClean="0"/>
              <a:t>One binary machine instruction</a:t>
            </a:r>
            <a:endParaRPr lang="en-US" sz="1600" kern="1200" dirty="0"/>
          </a:p>
        </p:txBody>
      </p:sp>
      <p:sp>
        <p:nvSpPr>
          <p:cNvPr id="22" name="Freeform 21"/>
          <p:cNvSpPr/>
          <p:nvPr/>
        </p:nvSpPr>
        <p:spPr>
          <a:xfrm>
            <a:off x="4712198" y="3029014"/>
            <a:ext cx="1069572" cy="1439921"/>
          </a:xfrm>
          <a:custGeom>
            <a:avLst/>
            <a:gdLst>
              <a:gd name="connsiteX0" fmla="*/ 0 w 1136654"/>
              <a:gd name="connsiteY0" fmla="*/ 113665 h 1651753"/>
              <a:gd name="connsiteX1" fmla="*/ 113665 w 1136654"/>
              <a:gd name="connsiteY1" fmla="*/ 0 h 1651753"/>
              <a:gd name="connsiteX2" fmla="*/ 1022989 w 1136654"/>
              <a:gd name="connsiteY2" fmla="*/ 0 h 1651753"/>
              <a:gd name="connsiteX3" fmla="*/ 1136654 w 1136654"/>
              <a:gd name="connsiteY3" fmla="*/ 113665 h 1651753"/>
              <a:gd name="connsiteX4" fmla="*/ 1136654 w 1136654"/>
              <a:gd name="connsiteY4" fmla="*/ 1538088 h 1651753"/>
              <a:gd name="connsiteX5" fmla="*/ 1022989 w 1136654"/>
              <a:gd name="connsiteY5" fmla="*/ 1651753 h 1651753"/>
              <a:gd name="connsiteX6" fmla="*/ 113665 w 1136654"/>
              <a:gd name="connsiteY6" fmla="*/ 1651753 h 1651753"/>
              <a:gd name="connsiteX7" fmla="*/ 0 w 1136654"/>
              <a:gd name="connsiteY7" fmla="*/ 1538088 h 1651753"/>
              <a:gd name="connsiteX8" fmla="*/ 0 w 1136654"/>
              <a:gd name="connsiteY8" fmla="*/ 113665 h 165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6654" h="1651753">
                <a:moveTo>
                  <a:pt x="0" y="113665"/>
                </a:moveTo>
                <a:cubicBezTo>
                  <a:pt x="0" y="50890"/>
                  <a:pt x="50890" y="0"/>
                  <a:pt x="113665" y="0"/>
                </a:cubicBezTo>
                <a:lnTo>
                  <a:pt x="1022989" y="0"/>
                </a:lnTo>
                <a:cubicBezTo>
                  <a:pt x="1085764" y="0"/>
                  <a:pt x="1136654" y="50890"/>
                  <a:pt x="1136654" y="113665"/>
                </a:cubicBezTo>
                <a:lnTo>
                  <a:pt x="1136654" y="1538088"/>
                </a:lnTo>
                <a:cubicBezTo>
                  <a:pt x="1136654" y="1600863"/>
                  <a:pt x="1085764" y="1651753"/>
                  <a:pt x="1022989" y="1651753"/>
                </a:cubicBezTo>
                <a:lnTo>
                  <a:pt x="113665" y="1651753"/>
                </a:lnTo>
                <a:cubicBezTo>
                  <a:pt x="50890" y="1651753"/>
                  <a:pt x="0" y="1600863"/>
                  <a:pt x="0" y="1538088"/>
                </a:cubicBezTo>
                <a:lnTo>
                  <a:pt x="0" y="1136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4251" tIns="94251" rIns="94251" bIns="94251" numCol="1" spcCol="1270" anchor="ctr" anchorCtr="0">
            <a:noAutofit/>
          </a:bodyPr>
          <a:lstStyle/>
          <a:p>
            <a:pPr lvl="0" algn="ctr" defTabSz="711200">
              <a:lnSpc>
                <a:spcPct val="90000"/>
              </a:lnSpc>
              <a:spcBef>
                <a:spcPct val="0"/>
              </a:spcBef>
              <a:spcAft>
                <a:spcPct val="35000"/>
              </a:spcAft>
            </a:pPr>
            <a:r>
              <a:rPr lang="en-US" sz="1600" kern="1200" dirty="0" smtClean="0"/>
              <a:t>One Statement</a:t>
            </a:r>
            <a:endParaRPr lang="en-US" sz="1600" kern="1200" dirty="0"/>
          </a:p>
        </p:txBody>
      </p:sp>
      <p:sp>
        <p:nvSpPr>
          <p:cNvPr id="36" name="TextBox 35"/>
          <p:cNvSpPr txBox="1"/>
          <p:nvPr/>
        </p:nvSpPr>
        <p:spPr>
          <a:xfrm>
            <a:off x="4584150" y="1234966"/>
            <a:ext cx="3669813" cy="1323439"/>
          </a:xfrm>
          <a:prstGeom prst="rect">
            <a:avLst/>
          </a:prstGeom>
          <a:noFill/>
        </p:spPr>
        <p:txBody>
          <a:bodyPr wrap="square" rtlCol="0">
            <a:spAutoFit/>
          </a:bodyPr>
          <a:lstStyle/>
          <a:p>
            <a:pPr algn="ctr"/>
            <a:r>
              <a:rPr lang="en-US" sz="1600" dirty="0"/>
              <a:t>Assembly Language represents the human-readable form of machine </a:t>
            </a:r>
            <a:r>
              <a:rPr lang="en-US" sz="1600" dirty="0" smtClean="0"/>
              <a:t>code. Each assembly line corresponds to one CPU instruction in machine </a:t>
            </a:r>
            <a:r>
              <a:rPr lang="en-US" sz="1600" dirty="0" smtClean="0"/>
              <a:t>language</a:t>
            </a:r>
          </a:p>
          <a:p>
            <a:pPr algn="ctr"/>
            <a:endParaRPr lang="en-US" sz="1600" dirty="0"/>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378" y="2509506"/>
            <a:ext cx="3409950" cy="304800"/>
          </a:xfrm>
          <a:prstGeom prst="rect">
            <a:avLst/>
          </a:prstGeom>
        </p:spPr>
      </p:pic>
      <p:sp>
        <p:nvSpPr>
          <p:cNvPr id="51" name="Title 1"/>
          <p:cNvSpPr>
            <a:spLocks noGrp="1"/>
          </p:cNvSpPr>
          <p:nvPr>
            <p:ph type="title"/>
          </p:nvPr>
        </p:nvSpPr>
        <p:spPr>
          <a:xfrm>
            <a:off x="0" y="304930"/>
            <a:ext cx="6519672" cy="504950"/>
          </a:xfrm>
        </p:spPr>
        <p:txBody>
          <a:bodyPr>
            <a:noAutofit/>
          </a:bodyPr>
          <a:lstStyle/>
          <a:p>
            <a:pPr algn="l"/>
            <a:r>
              <a:rPr lang="en-US" sz="3000" dirty="0" smtClean="0"/>
              <a:t>Communicating with CPU: Assembly</a:t>
            </a:r>
            <a:endParaRPr lang="en-US" sz="3000" dirty="0"/>
          </a:p>
        </p:txBody>
      </p:sp>
    </p:spTree>
    <p:extLst>
      <p:ext uri="{BB962C8B-B14F-4D97-AF65-F5344CB8AC3E}">
        <p14:creationId xmlns:p14="http://schemas.microsoft.com/office/powerpoint/2010/main" val="32225530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4901184" cy="3394472"/>
          </a:xfrm>
        </p:spPr>
        <p:txBody>
          <a:bodyPr>
            <a:normAutofit/>
          </a:bodyPr>
          <a:lstStyle/>
          <a:p>
            <a:pPr marL="457200" indent="-457200">
              <a:buFont typeface="+mj-lt"/>
              <a:buAutoNum type="arabicPeriod"/>
            </a:pPr>
            <a:r>
              <a:rPr lang="en-US" sz="2000" dirty="0" smtClean="0"/>
              <a:t>Define Instruction Set in Assembly</a:t>
            </a:r>
          </a:p>
          <a:p>
            <a:pPr marL="457200" indent="-457200">
              <a:buFont typeface="+mj-lt"/>
              <a:buAutoNum type="arabicPeriod"/>
            </a:pPr>
            <a:r>
              <a:rPr lang="en-US" sz="2000" dirty="0" smtClean="0"/>
              <a:t>Design </a:t>
            </a:r>
            <a:r>
              <a:rPr lang="en-US" sz="2000" dirty="0" err="1" smtClean="0"/>
              <a:t>Datapath</a:t>
            </a:r>
            <a:endParaRPr lang="en-US" sz="2000" dirty="0" smtClean="0"/>
          </a:p>
          <a:p>
            <a:pPr marL="857250" lvl="1" indent="-457200">
              <a:buFont typeface="+mj-lt"/>
              <a:buAutoNum type="arabicPeriod"/>
            </a:pPr>
            <a:r>
              <a:rPr lang="en-US" sz="1600" dirty="0" smtClean="0"/>
              <a:t>Arithmetic Logic Unit (ALU)</a:t>
            </a:r>
          </a:p>
          <a:p>
            <a:pPr marL="857250" lvl="1" indent="-457200">
              <a:buFont typeface="+mj-lt"/>
              <a:buAutoNum type="arabicPeriod"/>
            </a:pPr>
            <a:r>
              <a:rPr lang="en-US" sz="1600" dirty="0" smtClean="0"/>
              <a:t>Registers</a:t>
            </a:r>
          </a:p>
          <a:p>
            <a:pPr marL="857250" lvl="1" indent="-457200">
              <a:buFont typeface="+mj-lt"/>
              <a:buAutoNum type="arabicPeriod"/>
            </a:pPr>
            <a:r>
              <a:rPr lang="en-US" sz="1600" dirty="0" smtClean="0"/>
              <a:t>RAM storage</a:t>
            </a:r>
          </a:p>
          <a:p>
            <a:pPr marL="457200" indent="-457200">
              <a:buFont typeface="+mj-lt"/>
              <a:buAutoNum type="arabicPeriod"/>
            </a:pPr>
            <a:r>
              <a:rPr lang="en-US" sz="2000" dirty="0" smtClean="0"/>
              <a:t>Design Program Counter</a:t>
            </a:r>
          </a:p>
          <a:p>
            <a:pPr marL="457200" indent="-457200">
              <a:buFont typeface="+mj-lt"/>
              <a:buAutoNum type="arabicPeriod"/>
            </a:pPr>
            <a:r>
              <a:rPr lang="en-US" sz="2000" dirty="0" smtClean="0"/>
              <a:t>Define Instruction Set Architecture</a:t>
            </a:r>
          </a:p>
          <a:p>
            <a:pPr marL="457200" indent="-457200">
              <a:buFont typeface="+mj-lt"/>
              <a:buAutoNum type="arabicPeriod"/>
            </a:pPr>
            <a:r>
              <a:rPr lang="en-US" sz="2000" dirty="0" smtClean="0"/>
              <a:t>Design Instruction Decoder</a:t>
            </a:r>
          </a:p>
          <a:p>
            <a:endParaRPr lang="en-US" sz="2000" dirty="0"/>
          </a:p>
        </p:txBody>
      </p:sp>
      <p:sp>
        <p:nvSpPr>
          <p:cNvPr id="5" name="Title 1"/>
          <p:cNvSpPr txBox="1">
            <a:spLocks/>
          </p:cNvSpPr>
          <p:nvPr/>
        </p:nvSpPr>
        <p:spPr>
          <a:xfrm>
            <a:off x="0" y="304930"/>
            <a:ext cx="6519672" cy="5049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dirty="0" smtClean="0"/>
              <a:t>Design Phase</a:t>
            </a:r>
            <a:endParaRPr lang="en-US" sz="3000" dirty="0"/>
          </a:p>
        </p:txBody>
      </p:sp>
    </p:spTree>
    <p:extLst>
      <p:ext uri="{BB962C8B-B14F-4D97-AF65-F5344CB8AC3E}">
        <p14:creationId xmlns:p14="http://schemas.microsoft.com/office/powerpoint/2010/main" val="373537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4901184" cy="3394472"/>
          </a:xfrm>
        </p:spPr>
        <p:txBody>
          <a:bodyPr>
            <a:normAutofit/>
          </a:bodyPr>
          <a:lstStyle/>
          <a:p>
            <a:r>
              <a:rPr lang="en-US" sz="2000" dirty="0" smtClean="0"/>
              <a:t>Supported Instruction Set</a:t>
            </a:r>
          </a:p>
          <a:p>
            <a:r>
              <a:rPr lang="en-US" sz="2000" dirty="0" smtClean="0"/>
              <a:t>Instruction Set Architecture</a:t>
            </a:r>
          </a:p>
          <a:p>
            <a:r>
              <a:rPr lang="en-US" sz="2000" strike="sngStrike" dirty="0" smtClean="0"/>
              <a:t>Overview of decoding process</a:t>
            </a:r>
          </a:p>
          <a:p>
            <a:r>
              <a:rPr lang="en-US" sz="2000" dirty="0" smtClean="0"/>
              <a:t>Circuit Diagram: Understand how signals are routed for simple examples.</a:t>
            </a:r>
          </a:p>
          <a:p>
            <a:endParaRPr lang="en-US" sz="2000" dirty="0"/>
          </a:p>
        </p:txBody>
      </p:sp>
      <p:sp>
        <p:nvSpPr>
          <p:cNvPr id="5" name="Title 1"/>
          <p:cNvSpPr txBox="1">
            <a:spLocks/>
          </p:cNvSpPr>
          <p:nvPr/>
        </p:nvSpPr>
        <p:spPr>
          <a:xfrm>
            <a:off x="0" y="304930"/>
            <a:ext cx="6519672" cy="5049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dirty="0" smtClean="0"/>
              <a:t>Overview of Results</a:t>
            </a:r>
            <a:endParaRPr lang="en-US" sz="3000" dirty="0"/>
          </a:p>
        </p:txBody>
      </p:sp>
    </p:spTree>
    <p:extLst>
      <p:ext uri="{BB962C8B-B14F-4D97-AF65-F5344CB8AC3E}">
        <p14:creationId xmlns:p14="http://schemas.microsoft.com/office/powerpoint/2010/main" val="77896365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3205" y="1503159"/>
            <a:ext cx="4176522" cy="647523"/>
          </a:xfrm>
          <a:prstGeom prst="rect">
            <a:avLst/>
          </a:prstGeom>
        </p:spPr>
      </p:pic>
      <p:pic>
        <p:nvPicPr>
          <p:cNvPr id="3" name="Picture 2"/>
          <p:cNvPicPr>
            <a:picLocks noChangeAspect="1"/>
          </p:cNvPicPr>
          <p:nvPr/>
        </p:nvPicPr>
        <p:blipFill>
          <a:blip r:embed="rId4"/>
          <a:stretch>
            <a:fillRect/>
          </a:stretch>
        </p:blipFill>
        <p:spPr>
          <a:xfrm>
            <a:off x="283205" y="2265636"/>
            <a:ext cx="4176522" cy="647523"/>
          </a:xfrm>
          <a:prstGeom prst="rect">
            <a:avLst/>
          </a:prstGeom>
        </p:spPr>
      </p:pic>
      <p:pic>
        <p:nvPicPr>
          <p:cNvPr id="4" name="Picture 3"/>
          <p:cNvPicPr>
            <a:picLocks noChangeAspect="1"/>
          </p:cNvPicPr>
          <p:nvPr/>
        </p:nvPicPr>
        <p:blipFill>
          <a:blip r:embed="rId5"/>
          <a:stretch>
            <a:fillRect/>
          </a:stretch>
        </p:blipFill>
        <p:spPr>
          <a:xfrm>
            <a:off x="283205" y="3028113"/>
            <a:ext cx="4176522" cy="655617"/>
          </a:xfrm>
          <a:prstGeom prst="rect">
            <a:avLst/>
          </a:prstGeom>
        </p:spPr>
      </p:pic>
      <p:pic>
        <p:nvPicPr>
          <p:cNvPr id="5" name="Picture 4"/>
          <p:cNvPicPr>
            <a:picLocks noChangeAspect="1"/>
          </p:cNvPicPr>
          <p:nvPr/>
        </p:nvPicPr>
        <p:blipFill>
          <a:blip r:embed="rId6"/>
          <a:stretch>
            <a:fillRect/>
          </a:stretch>
        </p:blipFill>
        <p:spPr>
          <a:xfrm>
            <a:off x="283205" y="3798684"/>
            <a:ext cx="4176522" cy="663711"/>
          </a:xfrm>
          <a:prstGeom prst="rect">
            <a:avLst/>
          </a:prstGeom>
        </p:spPr>
      </p:pic>
      <p:pic>
        <p:nvPicPr>
          <p:cNvPr id="8" name="Picture 7"/>
          <p:cNvPicPr>
            <a:picLocks noChangeAspect="1"/>
          </p:cNvPicPr>
          <p:nvPr/>
        </p:nvPicPr>
        <p:blipFill>
          <a:blip r:embed="rId7"/>
          <a:stretch>
            <a:fillRect/>
          </a:stretch>
        </p:blipFill>
        <p:spPr>
          <a:xfrm>
            <a:off x="4576490" y="2669557"/>
            <a:ext cx="4176522" cy="639429"/>
          </a:xfrm>
          <a:prstGeom prst="rect">
            <a:avLst/>
          </a:prstGeom>
        </p:spPr>
      </p:pic>
      <p:pic>
        <p:nvPicPr>
          <p:cNvPr id="9" name="Picture 8"/>
          <p:cNvPicPr>
            <a:picLocks noChangeAspect="1"/>
          </p:cNvPicPr>
          <p:nvPr/>
        </p:nvPicPr>
        <p:blipFill>
          <a:blip r:embed="rId8"/>
          <a:stretch>
            <a:fillRect/>
          </a:stretch>
        </p:blipFill>
        <p:spPr>
          <a:xfrm>
            <a:off x="4576490" y="3381985"/>
            <a:ext cx="4176522" cy="663711"/>
          </a:xfrm>
          <a:prstGeom prst="rect">
            <a:avLst/>
          </a:prstGeom>
        </p:spPr>
      </p:pic>
      <p:pic>
        <p:nvPicPr>
          <p:cNvPr id="10" name="Picture 9"/>
          <p:cNvPicPr>
            <a:picLocks noChangeAspect="1"/>
          </p:cNvPicPr>
          <p:nvPr/>
        </p:nvPicPr>
        <p:blipFill>
          <a:blip r:embed="rId9"/>
          <a:stretch>
            <a:fillRect/>
          </a:stretch>
        </p:blipFill>
        <p:spPr>
          <a:xfrm>
            <a:off x="4576490" y="1916659"/>
            <a:ext cx="4176522" cy="679899"/>
          </a:xfrm>
          <a:prstGeom prst="rect">
            <a:avLst/>
          </a:prstGeom>
        </p:spPr>
      </p:pic>
      <p:sp>
        <p:nvSpPr>
          <p:cNvPr id="11" name="Title 1"/>
          <p:cNvSpPr txBox="1">
            <a:spLocks/>
          </p:cNvSpPr>
          <p:nvPr/>
        </p:nvSpPr>
        <p:spPr>
          <a:xfrm>
            <a:off x="0" y="304930"/>
            <a:ext cx="7532016" cy="50495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000" dirty="0" smtClean="0"/>
              <a:t>Supported Instruction Set Architecture (ISA)</a:t>
            </a:r>
            <a:endParaRPr lang="en-US" sz="3000" dirty="0"/>
          </a:p>
        </p:txBody>
      </p:sp>
    </p:spTree>
    <p:extLst>
      <p:ext uri="{BB962C8B-B14F-4D97-AF65-F5344CB8AC3E}">
        <p14:creationId xmlns:p14="http://schemas.microsoft.com/office/powerpoint/2010/main" val="40707093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528" y="19713"/>
            <a:ext cx="7031736" cy="5012722"/>
          </a:xfrm>
        </p:spPr>
      </p:pic>
      <p:sp>
        <p:nvSpPr>
          <p:cNvPr id="2" name="Title 1"/>
          <p:cNvSpPr>
            <a:spLocks noGrp="1"/>
          </p:cNvSpPr>
          <p:nvPr>
            <p:ph type="title"/>
          </p:nvPr>
        </p:nvSpPr>
        <p:spPr>
          <a:xfrm>
            <a:off x="457201" y="204787"/>
            <a:ext cx="3008313" cy="372710"/>
          </a:xfrm>
        </p:spPr>
        <p:txBody>
          <a:bodyPr>
            <a:normAutofit fontScale="90000"/>
          </a:bodyPr>
          <a:lstStyle/>
          <a:p>
            <a:r>
              <a:rPr lang="en-US" dirty="0" smtClean="0"/>
              <a:t>Full Circuit Diagram</a:t>
            </a:r>
            <a:endParaRPr lang="en-US" dirty="0"/>
          </a:p>
        </p:txBody>
      </p:sp>
      <p:sp>
        <p:nvSpPr>
          <p:cNvPr id="4" name="Text Placeholder 3"/>
          <p:cNvSpPr>
            <a:spLocks noGrp="1"/>
          </p:cNvSpPr>
          <p:nvPr>
            <p:ph type="body" sz="half" idx="2"/>
          </p:nvPr>
        </p:nvSpPr>
        <p:spPr>
          <a:xfrm>
            <a:off x="118873" y="829438"/>
            <a:ext cx="1901951" cy="3518297"/>
          </a:xfrm>
        </p:spPr>
        <p:txBody>
          <a:bodyPr/>
          <a:lstStyle/>
          <a:p>
            <a:r>
              <a:rPr lang="en-US" dirty="0" smtClean="0"/>
              <a:t>* We assume instruction ROM has already been programmed for simplicity</a:t>
            </a:r>
          </a:p>
          <a:p>
            <a:endParaRPr lang="en-US" dirty="0" smtClean="0"/>
          </a:p>
          <a:p>
            <a:r>
              <a:rPr lang="en-US" dirty="0" smtClean="0"/>
              <a:t>Now let’s run through some quick examples…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3" y="2701909"/>
            <a:ext cx="1657350" cy="1476375"/>
          </a:xfrm>
          <a:prstGeom prst="rect">
            <a:avLst/>
          </a:prstGeom>
        </p:spPr>
      </p:pic>
    </p:spTree>
    <p:extLst>
      <p:ext uri="{BB962C8B-B14F-4D97-AF65-F5344CB8AC3E}">
        <p14:creationId xmlns:p14="http://schemas.microsoft.com/office/powerpoint/2010/main" val="4099333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169" y="477774"/>
            <a:ext cx="7882128" cy="5125616"/>
          </a:xfrm>
        </p:spPr>
      </p:pic>
      <p:sp>
        <p:nvSpPr>
          <p:cNvPr id="2" name="Title 1"/>
          <p:cNvSpPr>
            <a:spLocks noGrp="1"/>
          </p:cNvSpPr>
          <p:nvPr>
            <p:ph type="title"/>
          </p:nvPr>
        </p:nvSpPr>
        <p:spPr>
          <a:xfrm>
            <a:off x="100584" y="27432"/>
            <a:ext cx="2898648" cy="488966"/>
          </a:xfrm>
        </p:spPr>
        <p:txBody>
          <a:bodyPr>
            <a:normAutofit/>
          </a:bodyPr>
          <a:lstStyle/>
          <a:p>
            <a:r>
              <a:rPr lang="en-US" sz="1400" b="1" dirty="0" smtClean="0"/>
              <a:t>Simulated </a:t>
            </a:r>
            <a:r>
              <a:rPr lang="en-US" sz="1400" b="1" dirty="0" err="1" smtClean="0"/>
              <a:t>Testbench</a:t>
            </a:r>
            <a:r>
              <a:rPr lang="en-US" sz="1400" b="1" dirty="0" smtClean="0"/>
              <a:t> of CPU</a:t>
            </a:r>
            <a:endParaRPr lang="en-US" sz="1400" b="1" dirty="0"/>
          </a:p>
        </p:txBody>
      </p:sp>
    </p:spTree>
    <p:extLst>
      <p:ext uri="{BB962C8B-B14F-4D97-AF65-F5344CB8AC3E}">
        <p14:creationId xmlns:p14="http://schemas.microsoft.com/office/powerpoint/2010/main" val="423295711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Programming VHDL to Hardware</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op.800.jpg (800×5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388" y="1310714"/>
            <a:ext cx="3624245" cy="22832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457199" y="1200151"/>
            <a:ext cx="4249973" cy="32048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component of the CPU was first described behaviorally and subsequently coded in VHDL</a:t>
            </a:r>
          </a:p>
          <a:p>
            <a:r>
              <a:rPr lang="en-US" sz="1800" dirty="0" smtClean="0"/>
              <a:t>The hardware: a “reprogrammable” integrated circuit that functions as a code-controlled breadboard</a:t>
            </a:r>
          </a:p>
          <a:p>
            <a:endParaRPr lang="en-US" sz="1800" dirty="0"/>
          </a:p>
        </p:txBody>
      </p:sp>
      <p:sp>
        <p:nvSpPr>
          <p:cNvPr id="6" name="TextBox 5"/>
          <p:cNvSpPr txBox="1"/>
          <p:nvPr/>
        </p:nvSpPr>
        <p:spPr>
          <a:xfrm>
            <a:off x="5382322" y="3687337"/>
            <a:ext cx="3092605" cy="369332"/>
          </a:xfrm>
          <a:prstGeom prst="rect">
            <a:avLst/>
          </a:prstGeom>
          <a:noFill/>
        </p:spPr>
        <p:txBody>
          <a:bodyPr wrap="square" rtlCol="0">
            <a:spAutoFit/>
          </a:bodyPr>
          <a:lstStyle/>
          <a:p>
            <a:pPr algn="ctr"/>
            <a:r>
              <a:rPr lang="en-US" dirty="0" err="1" smtClean="0"/>
              <a:t>Nexys</a:t>
            </a:r>
            <a:r>
              <a:rPr lang="en-US" dirty="0" smtClean="0"/>
              <a:t> </a:t>
            </a:r>
            <a:r>
              <a:rPr lang="en-US" dirty="0"/>
              <a:t>3 Spartan-6 FPGA Board</a:t>
            </a:r>
          </a:p>
        </p:txBody>
      </p:sp>
    </p:spTree>
    <p:extLst>
      <p:ext uri="{BB962C8B-B14F-4D97-AF65-F5344CB8AC3E}">
        <p14:creationId xmlns:p14="http://schemas.microsoft.com/office/powerpoint/2010/main" val="10873501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Current Design Status</a:t>
            </a:r>
            <a:endParaRPr lang="en-US" sz="3800" dirty="0"/>
          </a:p>
        </p:txBody>
      </p:sp>
      <p:sp>
        <p:nvSpPr>
          <p:cNvPr id="3" name="Content Placeholder 2"/>
          <p:cNvSpPr>
            <a:spLocks noGrp="1"/>
          </p:cNvSpPr>
          <p:nvPr>
            <p:ph idx="1"/>
          </p:nvPr>
        </p:nvSpPr>
        <p:spPr>
          <a:xfrm>
            <a:off x="457199" y="1200151"/>
            <a:ext cx="6877051" cy="3204872"/>
          </a:xfrm>
        </p:spPr>
        <p:txBody>
          <a:bodyPr>
            <a:normAutofit/>
          </a:bodyPr>
          <a:lstStyle/>
          <a:p>
            <a:r>
              <a:rPr lang="en-US" sz="1800" dirty="0" smtClean="0"/>
              <a:t>Verified working with a pre-programmed instruction ROM!!</a:t>
            </a:r>
          </a:p>
          <a:p>
            <a:r>
              <a:rPr lang="en-US" sz="1800" dirty="0" smtClean="0"/>
              <a:t> In other words, the CPU I have designed actually works. From this point on, it’s all about adding features.</a:t>
            </a:r>
          </a:p>
          <a:p>
            <a:r>
              <a:rPr lang="en-US" sz="1800" dirty="0" smtClean="0"/>
              <a:t>There are many next steps for this project.</a:t>
            </a:r>
          </a:p>
          <a:p>
            <a:pPr lvl="1"/>
            <a:r>
              <a:rPr lang="en-US" sz="1400" dirty="0" smtClean="0"/>
              <a:t>Currently working on a boot loader that loads programs via USB or serial port (in progress, unfortunately not ready for </a:t>
            </a:r>
            <a:r>
              <a:rPr lang="en-US" sz="1400" dirty="0" smtClean="0"/>
              <a:t>demo</a:t>
            </a:r>
            <a:r>
              <a:rPr lang="en-US" sz="1400" dirty="0" smtClean="0">
                <a:sym typeface="Wingdings" panose="05000000000000000000" pitchFamily="2" charset="2"/>
              </a:rPr>
              <a:t>)</a:t>
            </a:r>
            <a:endParaRPr lang="en-US" sz="1400" dirty="0" smtClean="0">
              <a:sym typeface="Wingdings" panose="05000000000000000000" pitchFamily="2" charset="2"/>
            </a:endParaRPr>
          </a:p>
          <a:p>
            <a:pPr lvl="1"/>
            <a:r>
              <a:rPr lang="en-US" sz="1400" dirty="0" smtClean="0">
                <a:sym typeface="Wingdings" panose="05000000000000000000" pitchFamily="2" charset="2"/>
              </a:rPr>
              <a:t>Once boot loader in place, I would build out the CPU’s I/O capabilities – adding “interrupt” support and connecting a monitor and keyboard</a:t>
            </a:r>
          </a:p>
          <a:p>
            <a:pPr lvl="1"/>
            <a:r>
              <a:rPr lang="en-US" sz="1400" dirty="0" smtClean="0">
                <a:sym typeface="Wingdings" panose="05000000000000000000" pitchFamily="2" charset="2"/>
              </a:rPr>
              <a:t>Writing a python script to act as an assembler for the ISA</a:t>
            </a:r>
          </a:p>
          <a:p>
            <a:endParaRPr lang="en-US" sz="1800" dirty="0" smtClean="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807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38728" y="950137"/>
            <a:ext cx="4572000" cy="646331"/>
          </a:xfrm>
          <a:prstGeom prst="rect">
            <a:avLst/>
          </a:prstGeom>
        </p:spPr>
        <p:txBody>
          <a:bodyPr>
            <a:spAutoFit/>
          </a:bodyPr>
          <a:lstStyle/>
          <a:p>
            <a:r>
              <a:rPr lang="en-US" dirty="0"/>
              <a:t>http://www.wallconvert.com/wallpapers/computers/cpu-wafers-4900.html</a:t>
            </a:r>
          </a:p>
        </p:txBody>
      </p:sp>
      <p:sp>
        <p:nvSpPr>
          <p:cNvPr id="5" name="Rectangle 4"/>
          <p:cNvSpPr/>
          <p:nvPr/>
        </p:nvSpPr>
        <p:spPr>
          <a:xfrm>
            <a:off x="384048" y="346633"/>
            <a:ext cx="4572000" cy="523220"/>
          </a:xfrm>
          <a:prstGeom prst="rect">
            <a:avLst/>
          </a:prstGeom>
        </p:spPr>
        <p:txBody>
          <a:bodyPr>
            <a:spAutoFit/>
          </a:bodyPr>
          <a:lstStyle/>
          <a:p>
            <a:r>
              <a:rPr lang="en-US" sz="2800" b="1" dirty="0" smtClean="0"/>
              <a:t>Presentation References</a:t>
            </a:r>
            <a:endParaRPr lang="en-US" sz="2800" b="1" dirty="0"/>
          </a:p>
        </p:txBody>
      </p:sp>
      <p:sp>
        <p:nvSpPr>
          <p:cNvPr id="6" name="Rectangle 5"/>
          <p:cNvSpPr/>
          <p:nvPr/>
        </p:nvSpPr>
        <p:spPr>
          <a:xfrm>
            <a:off x="438912" y="1088636"/>
            <a:ext cx="2962656" cy="369332"/>
          </a:xfrm>
          <a:prstGeom prst="rect">
            <a:avLst/>
          </a:prstGeom>
        </p:spPr>
        <p:txBody>
          <a:bodyPr wrap="square">
            <a:spAutoFit/>
          </a:bodyPr>
          <a:lstStyle/>
          <a:p>
            <a:r>
              <a:rPr lang="en-US" dirty="0" smtClean="0"/>
              <a:t>CPU Wafer Photo</a:t>
            </a:r>
            <a:endParaRPr lang="en-US" dirty="0"/>
          </a:p>
        </p:txBody>
      </p:sp>
    </p:spTree>
    <p:extLst>
      <p:ext uri="{BB962C8B-B14F-4D97-AF65-F5344CB8AC3E}">
        <p14:creationId xmlns:p14="http://schemas.microsoft.com/office/powerpoint/2010/main" val="31037362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457201" y="360235"/>
            <a:ext cx="2907791" cy="663894"/>
          </a:xfrm>
        </p:spPr>
        <p:txBody>
          <a:bodyPr>
            <a:noAutofit/>
          </a:bodyPr>
          <a:lstStyle/>
          <a:p>
            <a:r>
              <a:rPr lang="en-US" sz="1800" b="1" dirty="0" smtClean="0"/>
              <a:t>Instruction Decoder Logic</a:t>
            </a:r>
            <a:endParaRPr lang="en-US" sz="1800" b="1" dirty="0"/>
          </a:p>
        </p:txBody>
      </p:sp>
      <p:graphicFrame>
        <p:nvGraphicFramePr>
          <p:cNvPr id="16" name="Table 15"/>
          <p:cNvGraphicFramePr>
            <a:graphicFrameLocks noGrp="1"/>
          </p:cNvGraphicFramePr>
          <p:nvPr>
            <p:extLst>
              <p:ext uri="{D42A27DB-BD31-4B8C-83A1-F6EECF244321}">
                <p14:modId xmlns:p14="http://schemas.microsoft.com/office/powerpoint/2010/main" val="1450225094"/>
              </p:ext>
            </p:extLst>
          </p:nvPr>
        </p:nvGraphicFramePr>
        <p:xfrm>
          <a:off x="1053846" y="1238504"/>
          <a:ext cx="6743699" cy="1323975"/>
        </p:xfrm>
        <a:graphic>
          <a:graphicData uri="http://schemas.openxmlformats.org/drawingml/2006/table">
            <a:tbl>
              <a:tblPr/>
              <a:tblGrid>
                <a:gridCol w="1459813"/>
                <a:gridCol w="672783"/>
                <a:gridCol w="647395"/>
                <a:gridCol w="685477"/>
                <a:gridCol w="685477"/>
                <a:gridCol w="469679"/>
                <a:gridCol w="409382"/>
                <a:gridCol w="596619"/>
                <a:gridCol w="482373"/>
                <a:gridCol w="634701"/>
              </a:tblGrid>
              <a:tr h="200025">
                <a:tc gridSpan="2">
                  <a:txBody>
                    <a:bodyPr/>
                    <a:lstStyle/>
                    <a:p>
                      <a:pPr algn="ctr" fontAlgn="ctr"/>
                      <a:r>
                        <a:rPr lang="en-US" sz="1000" b="1" i="0" u="none" strike="noStrike">
                          <a:solidFill>
                            <a:srgbClr val="000000"/>
                          </a:solidFill>
                          <a:effectLst/>
                          <a:latin typeface="Calibri" panose="020F0502020204030204" pitchFamily="34" charset="0"/>
                        </a:rPr>
                        <a:t>Instruction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gridSpan="8">
                  <a:txBody>
                    <a:bodyPr/>
                    <a:lstStyle/>
                    <a:p>
                      <a:pPr algn="ctr" fontAlgn="ctr"/>
                      <a:r>
                        <a:rPr lang="en-US" sz="1000" b="1" i="0" u="none" strike="noStrike">
                          <a:solidFill>
                            <a:srgbClr val="000000"/>
                          </a:solidFill>
                          <a:effectLst/>
                          <a:latin typeface="Calibri" panose="020F0502020204030204" pitchFamily="34" charset="0"/>
                        </a:rPr>
                        <a:t>Resulting signals to route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a:txBody>
                    <a:bodyPr/>
                    <a:lstStyle/>
                    <a:p>
                      <a:pPr algn="l" fontAlgn="ctr"/>
                      <a:r>
                        <a:rPr lang="en-US" sz="10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Opcode bits 15-13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Reg_sel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A_sel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B_sel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C_sel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WR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const_in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ram_mode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r>
              <a:tr h="200025">
                <a:tc>
                  <a:txBody>
                    <a:bodyPr/>
                    <a:lstStyle/>
                    <a:p>
                      <a:pPr algn="l" fontAlgn="ctr"/>
                      <a:r>
                        <a:rPr lang="en-US" sz="1000" b="0" i="0" u="none" strike="noStrike">
                          <a:solidFill>
                            <a:srgbClr val="000000"/>
                          </a:solidFill>
                          <a:effectLst/>
                          <a:latin typeface="Calibri" panose="020F0502020204030204" pitchFamily="34" charset="0"/>
                        </a:rPr>
                        <a:t>Register ALU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dest reg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src reg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src reg 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0025">
                <a:tc>
                  <a:txBody>
                    <a:bodyPr/>
                    <a:lstStyle/>
                    <a:p>
                      <a:pPr algn="l" fontAlgn="ctr"/>
                      <a:r>
                        <a:rPr lang="en-US" sz="1000" b="0" i="0" u="none" strike="noStrike">
                          <a:solidFill>
                            <a:srgbClr val="000000"/>
                          </a:solidFill>
                          <a:effectLst/>
                          <a:latin typeface="Calibri" panose="020F0502020204030204" pitchFamily="34" charset="0"/>
                        </a:rPr>
                        <a:t>Const operand ALU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dest reg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src reg 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Operand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l" fontAlgn="ctr"/>
                      <a:r>
                        <a:rPr lang="en-US" sz="1000" b="0" i="0" u="none" strike="noStrike">
                          <a:solidFill>
                            <a:srgbClr val="000000"/>
                          </a:solidFill>
                          <a:effectLst/>
                          <a:latin typeface="Calibri" panose="020F0502020204030204" pitchFamily="34" charset="0"/>
                        </a:rPr>
                        <a:t>Memory Write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RAM addr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input reg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0025">
                <a:tc>
                  <a:txBody>
                    <a:bodyPr/>
                    <a:lstStyle/>
                    <a:p>
                      <a:pPr algn="l" fontAlgn="ctr"/>
                      <a:r>
                        <a:rPr lang="en-US" sz="1000" b="0" i="0" u="none" strike="noStrike">
                          <a:solidFill>
                            <a:srgbClr val="000000"/>
                          </a:solidFill>
                          <a:effectLst/>
                          <a:latin typeface="Calibri" panose="020F0502020204030204" pitchFamily="34" charset="0"/>
                        </a:rPr>
                        <a:t>Memory Read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output reg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RAM addr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xxx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93699116"/>
              </p:ext>
            </p:extLst>
          </p:nvPr>
        </p:nvGraphicFramePr>
        <p:xfrm>
          <a:off x="2342895" y="3069463"/>
          <a:ext cx="4165600" cy="923925"/>
        </p:xfrm>
        <a:graphic>
          <a:graphicData uri="http://schemas.openxmlformats.org/drawingml/2006/table">
            <a:tbl>
              <a:tblPr/>
              <a:tblGrid>
                <a:gridCol w="1419225"/>
                <a:gridCol w="736600"/>
                <a:gridCol w="1247775"/>
                <a:gridCol w="762000"/>
              </a:tblGrid>
              <a:tr h="200025">
                <a:tc gridSpan="2">
                  <a:txBody>
                    <a:bodyPr/>
                    <a:lstStyle/>
                    <a:p>
                      <a:pPr algn="ctr" fontAlgn="ctr"/>
                      <a:r>
                        <a:rPr lang="en-US" sz="1000" b="1" i="0" u="none" strike="noStrike" dirty="0">
                          <a:solidFill>
                            <a:srgbClr val="000000"/>
                          </a:solidFill>
                          <a:effectLst/>
                          <a:latin typeface="Calibri" panose="020F0502020204030204" pitchFamily="34" charset="0"/>
                        </a:rPr>
                        <a:t>Instruction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c gridSpan="2">
                  <a:txBody>
                    <a:bodyPr/>
                    <a:lstStyle/>
                    <a:p>
                      <a:pPr algn="ctr" fontAlgn="ctr"/>
                      <a:r>
                        <a:rPr lang="en-US" sz="1000" b="1" i="0" u="none" strike="noStrike">
                          <a:solidFill>
                            <a:srgbClr val="000000"/>
                          </a:solidFill>
                          <a:effectLst/>
                          <a:latin typeface="Calibri" panose="020F0502020204030204" pitchFamily="34" charset="0"/>
                        </a:rPr>
                        <a:t>Resulting signals to route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hMerge="1">
                  <a:txBody>
                    <a:bodyPr/>
                    <a:lstStyle/>
                    <a:p>
                      <a:endParaRPr lang="en-US"/>
                    </a:p>
                  </a:txBody>
                  <a:tcPr/>
                </a:tc>
              </a:tr>
              <a:tr h="323850">
                <a:tc>
                  <a:txBody>
                    <a:bodyPr/>
                    <a:lstStyle/>
                    <a:p>
                      <a:pPr algn="l" fontAlgn="ctr"/>
                      <a:r>
                        <a:rPr lang="en-US" sz="1000" b="1" i="0" u="none" strike="noStrike">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Opcode bits 15-13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jmp_value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000" b="1" i="0" u="none" strike="noStrike">
                          <a:solidFill>
                            <a:srgbClr val="FFFFFF"/>
                          </a:solidFill>
                          <a:effectLst/>
                          <a:latin typeface="Calibri" panose="020F0502020204030204" pitchFamily="34" charset="0"/>
                        </a:rPr>
                        <a:t>instr_type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r>
              <a:tr h="200025">
                <a:tc>
                  <a:txBody>
                    <a:bodyPr/>
                    <a:lstStyle/>
                    <a:p>
                      <a:pPr algn="l" fontAlgn="ctr"/>
                      <a:r>
                        <a:rPr lang="en-US" sz="1000" b="0" i="0" u="none" strike="noStrike">
                          <a:solidFill>
                            <a:srgbClr val="000000"/>
                          </a:solidFill>
                          <a:effectLst/>
                          <a:latin typeface="Calibri" panose="020F0502020204030204" pitchFamily="34" charset="0"/>
                        </a:rPr>
                        <a:t>Register ALU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address bits 5-3 &amp;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0025">
                <a:tc>
                  <a:txBody>
                    <a:bodyPr/>
                    <a:lstStyle/>
                    <a:p>
                      <a:pPr algn="l" fontAlgn="ctr"/>
                      <a:r>
                        <a:rPr lang="en-US" sz="1000" b="0" i="0" u="none" strike="noStrike">
                          <a:solidFill>
                            <a:srgbClr val="000000"/>
                          </a:solidFill>
                          <a:effectLst/>
                          <a:latin typeface="Calibri" panose="020F0502020204030204" pitchFamily="34" charset="0"/>
                        </a:rPr>
                        <a:t>Constant Operand ALU</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address bits 5-3 &amp; 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83732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Recap</a:t>
            </a:r>
            <a:endParaRPr lang="en-US" sz="3800" dirty="0"/>
          </a:p>
        </p:txBody>
      </p:sp>
      <p:sp>
        <p:nvSpPr>
          <p:cNvPr id="3" name="Content Placeholder 2"/>
          <p:cNvSpPr>
            <a:spLocks noGrp="1"/>
          </p:cNvSpPr>
          <p:nvPr>
            <p:ph idx="1"/>
          </p:nvPr>
        </p:nvSpPr>
        <p:spPr>
          <a:xfrm>
            <a:off x="457200" y="1209676"/>
            <a:ext cx="5143500" cy="3394472"/>
          </a:xfrm>
        </p:spPr>
        <p:txBody>
          <a:bodyPr>
            <a:normAutofit/>
          </a:bodyPr>
          <a:lstStyle/>
          <a:p>
            <a:r>
              <a:rPr lang="en-US" sz="2000" dirty="0" smtClean="0"/>
              <a:t>Opportunity to understand inner workings of a basic CPU</a:t>
            </a:r>
          </a:p>
          <a:p>
            <a:r>
              <a:rPr lang="en-US" sz="2000" dirty="0" smtClean="0"/>
              <a:t>Take advantage of hardware programming experience at Dartmouth </a:t>
            </a:r>
          </a:p>
          <a:p>
            <a:r>
              <a:rPr lang="en-US" sz="2000" dirty="0" smtClean="0"/>
              <a:t>Natural extension of Electronics &amp; Computers course</a:t>
            </a:r>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312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Design Tool: VHDL</a:t>
            </a:r>
            <a:endParaRPr lang="en-US" sz="3800" dirty="0"/>
          </a:p>
        </p:txBody>
      </p:sp>
      <p:sp>
        <p:nvSpPr>
          <p:cNvPr id="3" name="Content Placeholder 2"/>
          <p:cNvSpPr>
            <a:spLocks noGrp="1"/>
          </p:cNvSpPr>
          <p:nvPr>
            <p:ph idx="1"/>
          </p:nvPr>
        </p:nvSpPr>
        <p:spPr>
          <a:xfrm>
            <a:off x="457199" y="1200151"/>
            <a:ext cx="4500283" cy="3204872"/>
          </a:xfrm>
        </p:spPr>
        <p:txBody>
          <a:bodyPr>
            <a:normAutofit/>
          </a:bodyPr>
          <a:lstStyle/>
          <a:p>
            <a:r>
              <a:rPr lang="en-US" sz="1800" dirty="0" smtClean="0"/>
              <a:t>VHDL is a hardware description language for developing integrated circuits</a:t>
            </a:r>
          </a:p>
          <a:p>
            <a:r>
              <a:rPr lang="en-US" sz="1800" dirty="0" smtClean="0"/>
              <a:t>Before VHDL, circuits were designed using schematics</a:t>
            </a:r>
          </a:p>
          <a:p>
            <a:r>
              <a:rPr lang="en-US" sz="1800" dirty="0" smtClean="0"/>
              <a:t>Industry standard for digital electronics</a:t>
            </a:r>
          </a:p>
          <a:p>
            <a:pPr lvl="1"/>
            <a:r>
              <a:rPr lang="en-US" sz="1400" dirty="0" smtClean="0"/>
              <a:t>Ex: Intel, Qualcomm, BAE, NASA, </a:t>
            </a:r>
            <a:r>
              <a:rPr lang="en-US" sz="1400" dirty="0" err="1" smtClean="0"/>
              <a:t>SpaceX</a:t>
            </a:r>
            <a:endParaRPr lang="en-US" sz="1400" dirty="0" smtClean="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36224"/>
            <a:ext cx="2930790" cy="376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783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4702" y="101901"/>
            <a:ext cx="5237356" cy="663816"/>
          </a:xfrm>
        </p:spPr>
        <p:txBody>
          <a:bodyPr>
            <a:normAutofit fontScale="90000"/>
          </a:bodyPr>
          <a:lstStyle/>
          <a:p>
            <a:pPr algn="l"/>
            <a:r>
              <a:rPr lang="en-US" sz="3800" dirty="0" smtClean="0"/>
              <a:t>VHDL: Coding a NOT gate</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235" y="1282337"/>
            <a:ext cx="4899103" cy="262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62292" y="1382751"/>
            <a:ext cx="899532" cy="369332"/>
          </a:xfrm>
          <a:prstGeom prst="rect">
            <a:avLst/>
          </a:prstGeom>
          <a:noFill/>
        </p:spPr>
        <p:txBody>
          <a:bodyPr wrap="square" rtlCol="0">
            <a:spAutoFit/>
          </a:bodyPr>
          <a:lstStyle/>
          <a:p>
            <a:r>
              <a:rPr lang="en-US" dirty="0" smtClean="0">
                <a:solidFill>
                  <a:schemeClr val="bg1"/>
                </a:solidFill>
              </a:rPr>
              <a:t>Output</a:t>
            </a:r>
            <a:endParaRPr lang="en-US" dirty="0">
              <a:solidFill>
                <a:schemeClr val="bg1"/>
              </a:solidFill>
            </a:endParaRPr>
          </a:p>
        </p:txBody>
      </p:sp>
      <p:sp>
        <p:nvSpPr>
          <p:cNvPr id="7" name="TextBox 6"/>
          <p:cNvSpPr txBox="1"/>
          <p:nvPr/>
        </p:nvSpPr>
        <p:spPr>
          <a:xfrm>
            <a:off x="1193180" y="1401336"/>
            <a:ext cx="706244" cy="369332"/>
          </a:xfrm>
          <a:prstGeom prst="rect">
            <a:avLst/>
          </a:prstGeom>
          <a:noFill/>
        </p:spPr>
        <p:txBody>
          <a:bodyPr wrap="square" rtlCol="0">
            <a:spAutoFit/>
          </a:bodyPr>
          <a:lstStyle/>
          <a:p>
            <a:r>
              <a:rPr lang="en-US" dirty="0" smtClean="0">
                <a:solidFill>
                  <a:schemeClr val="bg1"/>
                </a:solidFill>
              </a:rPr>
              <a:t>Input</a:t>
            </a:r>
            <a:endParaRPr lang="en-US" dirty="0">
              <a:solidFill>
                <a:schemeClr val="bg1"/>
              </a:solidFill>
            </a:endParaRPr>
          </a:p>
        </p:txBody>
      </p:sp>
      <p:cxnSp>
        <p:nvCxnSpPr>
          <p:cNvPr id="9" name="Straight Arrow Connector 8"/>
          <p:cNvCxnSpPr/>
          <p:nvPr/>
        </p:nvCxnSpPr>
        <p:spPr>
          <a:xfrm flipH="1">
            <a:off x="1471961" y="1770668"/>
            <a:ext cx="74341" cy="54878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5497551" y="1752083"/>
            <a:ext cx="74341" cy="54878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36885056"/>
              </p:ext>
            </p:extLst>
          </p:nvPr>
        </p:nvGraphicFramePr>
        <p:xfrm>
          <a:off x="6638165" y="2026476"/>
          <a:ext cx="2044700" cy="800100"/>
        </p:xfrm>
        <a:graphic>
          <a:graphicData uri="http://schemas.openxmlformats.org/drawingml/2006/table">
            <a:tbl>
              <a:tblPr/>
              <a:tblGrid>
                <a:gridCol w="1003300"/>
                <a:gridCol w="1041400"/>
              </a:tblGrid>
              <a:tr h="200025">
                <a:tc>
                  <a:txBody>
                    <a:bodyPr/>
                    <a:lstStyle/>
                    <a:p>
                      <a:pPr algn="ctr" fontAlgn="b"/>
                      <a:r>
                        <a:rPr lang="en-US" sz="1200" b="1" i="0" u="none" strike="noStrike">
                          <a:solidFill>
                            <a:srgbClr val="FFFFFF"/>
                          </a:solidFill>
                          <a:effectLst/>
                          <a:latin typeface="Calibri"/>
                        </a:rPr>
                        <a:t>inputValue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b"/>
                      <a:r>
                        <a:rPr lang="en-US" sz="1200" b="1" i="0" u="none" strike="noStrike">
                          <a:solidFill>
                            <a:srgbClr val="FFFFFF"/>
                          </a:solidFill>
                          <a:effectLst/>
                          <a:latin typeface="Calibri"/>
                        </a:rPr>
                        <a:t>outputValue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r>
              <a:tr h="200025">
                <a:tc>
                  <a:txBody>
                    <a:bodyPr/>
                    <a:lstStyle/>
                    <a:p>
                      <a:pPr algn="ctr" fontAlgn="ctr"/>
                      <a:r>
                        <a:rPr lang="en-US" sz="1200" b="0" i="0" u="none" strike="noStrike">
                          <a:solidFill>
                            <a:srgbClr val="000000"/>
                          </a:solidFill>
                          <a:effectLst/>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a:rPr>
                        <a:t>B = NOT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00025">
                <a:tc>
                  <a:txBody>
                    <a:bodyPr/>
                    <a:lstStyle/>
                    <a:p>
                      <a:pPr algn="ctr" fontAlgn="ctr"/>
                      <a:r>
                        <a:rPr lang="en-US" sz="1200" b="0" i="0" u="none" strike="noStrike">
                          <a:solidFill>
                            <a:srgbClr val="000000"/>
                          </a:solidFill>
                          <a:effectLst/>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ctr"/>
                      <a:r>
                        <a:rPr lang="en-US" sz="12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dirty="0">
                          <a:solidFill>
                            <a:srgbClr val="000000"/>
                          </a:solidFill>
                          <a:effectLst/>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TextBox 13"/>
          <p:cNvSpPr txBox="1"/>
          <p:nvPr/>
        </p:nvSpPr>
        <p:spPr>
          <a:xfrm>
            <a:off x="6765074" y="1616779"/>
            <a:ext cx="1799063" cy="307777"/>
          </a:xfrm>
          <a:prstGeom prst="rect">
            <a:avLst/>
          </a:prstGeom>
          <a:noFill/>
        </p:spPr>
        <p:txBody>
          <a:bodyPr wrap="square" rtlCol="0">
            <a:spAutoFit/>
          </a:bodyPr>
          <a:lstStyle/>
          <a:p>
            <a:r>
              <a:rPr lang="en-US" sz="1400" dirty="0" smtClean="0"/>
              <a:t>Equivalent Truth Table</a:t>
            </a:r>
            <a:endParaRPr lang="en-US" sz="1400" dirty="0"/>
          </a:p>
        </p:txBody>
      </p:sp>
    </p:spTree>
    <p:extLst>
      <p:ext uri="{BB962C8B-B14F-4D97-AF65-F5344CB8AC3E}">
        <p14:creationId xmlns:p14="http://schemas.microsoft.com/office/powerpoint/2010/main" val="2129567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4700" y="697932"/>
            <a:ext cx="3768183" cy="769441"/>
          </a:xfrm>
          <a:prstGeom prst="rect">
            <a:avLst/>
          </a:prstGeom>
          <a:noFill/>
        </p:spPr>
        <p:txBody>
          <a:bodyPr wrap="square" rtlCol="0">
            <a:spAutoFit/>
          </a:bodyPr>
          <a:lstStyle/>
          <a:p>
            <a:r>
              <a:rPr lang="en-US" sz="1600" dirty="0" smtClean="0"/>
              <a:t>Step 1: Define Entity</a:t>
            </a:r>
          </a:p>
          <a:p>
            <a:pPr marL="285750" indent="-285750">
              <a:buFontTx/>
              <a:buChar char="-"/>
            </a:pPr>
            <a:r>
              <a:rPr lang="en-US" sz="1400" dirty="0" smtClean="0"/>
              <a:t>Input ports</a:t>
            </a:r>
          </a:p>
          <a:p>
            <a:pPr marL="285750" indent="-285750">
              <a:buFontTx/>
              <a:buChar char="-"/>
            </a:pPr>
            <a:r>
              <a:rPr lang="en-US" sz="1400" dirty="0" smtClean="0"/>
              <a:t>Output ports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02" y="1512964"/>
            <a:ext cx="37719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219304" y="2526367"/>
            <a:ext cx="3768183" cy="553998"/>
          </a:xfrm>
          <a:prstGeom prst="rect">
            <a:avLst/>
          </a:prstGeom>
          <a:noFill/>
        </p:spPr>
        <p:txBody>
          <a:bodyPr wrap="square" rtlCol="0">
            <a:spAutoFit/>
          </a:bodyPr>
          <a:lstStyle/>
          <a:p>
            <a:r>
              <a:rPr lang="en-US" sz="1600" dirty="0" smtClean="0"/>
              <a:t>Step 2: Define Behavior</a:t>
            </a:r>
          </a:p>
          <a:p>
            <a:pPr marL="285750" indent="-285750">
              <a:buFontTx/>
              <a:buChar char="-"/>
            </a:pPr>
            <a:r>
              <a:rPr lang="en-US" sz="1400" dirty="0" smtClean="0"/>
              <a:t>Output “gets” NOT input</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700" y="3184986"/>
            <a:ext cx="32385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8951" y="1156009"/>
            <a:ext cx="373380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itle 1"/>
          <p:cNvSpPr txBox="1">
            <a:spLocks/>
          </p:cNvSpPr>
          <p:nvPr/>
        </p:nvSpPr>
        <p:spPr>
          <a:xfrm>
            <a:off x="174702" y="101901"/>
            <a:ext cx="4850781" cy="559738"/>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800" smtClean="0"/>
              <a:t>VHDL: Coding a NOT gate</a:t>
            </a:r>
            <a:endParaRPr lang="en-US" sz="3800" dirty="0"/>
          </a:p>
        </p:txBody>
      </p:sp>
      <p:sp>
        <p:nvSpPr>
          <p:cNvPr id="2" name="TextBox 1"/>
          <p:cNvSpPr txBox="1"/>
          <p:nvPr/>
        </p:nvSpPr>
        <p:spPr>
          <a:xfrm>
            <a:off x="5433645" y="3710358"/>
            <a:ext cx="3288323" cy="307777"/>
          </a:xfrm>
          <a:prstGeom prst="rect">
            <a:avLst/>
          </a:prstGeom>
          <a:noFill/>
        </p:spPr>
        <p:txBody>
          <a:bodyPr wrap="square" rtlCol="0">
            <a:spAutoFit/>
          </a:bodyPr>
          <a:lstStyle/>
          <a:p>
            <a:pPr algn="ctr"/>
            <a:r>
              <a:rPr lang="en-US" sz="1400" dirty="0" smtClean="0"/>
              <a:t>Full VHDL code for NOT logic gate</a:t>
            </a:r>
            <a:endParaRPr lang="en-US" sz="1400" dirty="0"/>
          </a:p>
        </p:txBody>
      </p:sp>
    </p:spTree>
    <p:extLst>
      <p:ext uri="{BB962C8B-B14F-4D97-AF65-F5344CB8AC3E}">
        <p14:creationId xmlns:p14="http://schemas.microsoft.com/office/powerpoint/2010/main" val="385666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4702" y="101901"/>
            <a:ext cx="4850781" cy="559738"/>
          </a:xfrm>
        </p:spPr>
        <p:txBody>
          <a:bodyPr>
            <a:normAutofit fontScale="90000"/>
          </a:bodyPr>
          <a:lstStyle/>
          <a:p>
            <a:pPr algn="l"/>
            <a:r>
              <a:rPr lang="en-US" sz="3800" dirty="0" smtClean="0"/>
              <a:t>VHDL: Coding a NOT gate</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87553" y="746197"/>
            <a:ext cx="4664926" cy="584775"/>
          </a:xfrm>
          <a:prstGeom prst="rect">
            <a:avLst/>
          </a:prstGeom>
          <a:noFill/>
        </p:spPr>
        <p:txBody>
          <a:bodyPr wrap="square" rtlCol="0">
            <a:spAutoFit/>
          </a:bodyPr>
          <a:lstStyle/>
          <a:p>
            <a:r>
              <a:rPr lang="en-US" dirty="0" smtClean="0"/>
              <a:t>Step 3: Test Design</a:t>
            </a:r>
          </a:p>
          <a:p>
            <a:pPr marL="285750" indent="-285750">
              <a:buFontTx/>
              <a:buChar char="-"/>
            </a:pPr>
            <a:r>
              <a:rPr lang="en-US" sz="1400" dirty="0" smtClean="0"/>
              <a:t>Vary input and observe output for desired behavior</a:t>
            </a:r>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91" y="1330972"/>
            <a:ext cx="55054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464" y="2401948"/>
            <a:ext cx="4899103" cy="2623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214946" y="1211766"/>
            <a:ext cx="2668859" cy="646331"/>
          </a:xfrm>
          <a:prstGeom prst="rect">
            <a:avLst/>
          </a:prstGeom>
          <a:noFill/>
        </p:spPr>
        <p:txBody>
          <a:bodyPr wrap="square" rtlCol="0">
            <a:spAutoFit/>
          </a:bodyPr>
          <a:lstStyle/>
          <a:p>
            <a:r>
              <a:rPr lang="en-US" dirty="0" smtClean="0"/>
              <a:t>** Observe: output is negation of input</a:t>
            </a:r>
            <a:endParaRPr lang="en-US" dirty="0"/>
          </a:p>
        </p:txBody>
      </p:sp>
    </p:spTree>
    <p:extLst>
      <p:ext uri="{BB962C8B-B14F-4D97-AF65-F5344CB8AC3E}">
        <p14:creationId xmlns:p14="http://schemas.microsoft.com/office/powerpoint/2010/main" val="2403872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6686550" cy="717946"/>
          </a:xfrm>
        </p:spPr>
        <p:txBody>
          <a:bodyPr>
            <a:normAutofit/>
          </a:bodyPr>
          <a:lstStyle/>
          <a:p>
            <a:pPr algn="l"/>
            <a:r>
              <a:rPr lang="en-US" sz="2600" b="1" dirty="0" smtClean="0"/>
              <a:t>A Slide From September: Goals of the Project</a:t>
            </a:r>
            <a:endParaRPr lang="en-US" sz="2600" b="1" dirty="0"/>
          </a:p>
        </p:txBody>
      </p:sp>
      <p:pic>
        <p:nvPicPr>
          <p:cNvPr id="4" name="Picture 2" descr="C:\Users\Don\Downloads\hamiltonlogo287c_467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199" y="1200150"/>
            <a:ext cx="4791076" cy="3455011"/>
          </a:xfrm>
        </p:spPr>
        <p:txBody>
          <a:bodyPr>
            <a:normAutofit/>
          </a:bodyPr>
          <a:lstStyle/>
          <a:p>
            <a:r>
              <a:rPr lang="en-US" sz="1800" dirty="0" smtClean="0"/>
              <a:t>Implement a 16-bit CPU that can:</a:t>
            </a:r>
          </a:p>
          <a:p>
            <a:pPr lvl="1"/>
            <a:r>
              <a:rPr lang="en-US" sz="1400" dirty="0" smtClean="0"/>
              <a:t>Speak to RAM</a:t>
            </a:r>
          </a:p>
          <a:p>
            <a:pPr lvl="1"/>
            <a:r>
              <a:rPr lang="en-US" sz="1400" dirty="0" smtClean="0"/>
              <a:t>Process assembly language</a:t>
            </a:r>
          </a:p>
          <a:p>
            <a:pPr lvl="1"/>
            <a:r>
              <a:rPr lang="en-US" sz="1400" dirty="0" smtClean="0"/>
              <a:t>Run simple programs</a:t>
            </a:r>
          </a:p>
          <a:p>
            <a:r>
              <a:rPr lang="en-US" sz="1800" dirty="0" smtClean="0"/>
              <a:t>Ensure design is easy to understand and well-suited to an academic environment</a:t>
            </a:r>
          </a:p>
          <a:p>
            <a:r>
              <a:rPr lang="en-US" sz="1800" dirty="0" smtClean="0"/>
              <a:t>Document process</a:t>
            </a:r>
          </a:p>
          <a:p>
            <a:r>
              <a:rPr lang="en-US" sz="1800" dirty="0" smtClean="0"/>
              <a:t>Develop understanding of CPU and microprocessor design</a:t>
            </a:r>
            <a:endParaRPr lang="en-US" sz="1400" dirty="0"/>
          </a:p>
        </p:txBody>
      </p:sp>
      <p:sp>
        <p:nvSpPr>
          <p:cNvPr id="6" name="TextBox 5"/>
          <p:cNvSpPr txBox="1"/>
          <p:nvPr/>
        </p:nvSpPr>
        <p:spPr>
          <a:xfrm>
            <a:off x="6223577" y="2227500"/>
            <a:ext cx="2506351" cy="892552"/>
          </a:xfrm>
          <a:prstGeom prst="rect">
            <a:avLst/>
          </a:prstGeom>
          <a:noFill/>
        </p:spPr>
        <p:txBody>
          <a:bodyPr wrap="square" rtlCol="0">
            <a:spAutoFit/>
          </a:bodyPr>
          <a:lstStyle/>
          <a:p>
            <a:pPr algn="ctr"/>
            <a:r>
              <a:rPr lang="en-US" sz="2600" dirty="0" smtClean="0"/>
              <a:t>Well, how did I do?</a:t>
            </a:r>
            <a:endParaRPr lang="en-US" sz="2600" dirty="0"/>
          </a:p>
        </p:txBody>
      </p:sp>
    </p:spTree>
    <p:extLst>
      <p:ext uri="{BB962C8B-B14F-4D97-AF65-F5344CB8AC3E}">
        <p14:creationId xmlns:p14="http://schemas.microsoft.com/office/powerpoint/2010/main" val="1451031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800" dirty="0" smtClean="0"/>
              <a:t>Defining the CPU</a:t>
            </a:r>
            <a:endParaRPr lang="en-US" sz="3800" dirty="0"/>
          </a:p>
        </p:txBody>
      </p:sp>
      <p:sp>
        <p:nvSpPr>
          <p:cNvPr id="3" name="Content Placeholder 2"/>
          <p:cNvSpPr>
            <a:spLocks noGrp="1"/>
          </p:cNvSpPr>
          <p:nvPr>
            <p:ph idx="1"/>
          </p:nvPr>
        </p:nvSpPr>
        <p:spPr>
          <a:xfrm>
            <a:off x="246888" y="1209676"/>
            <a:ext cx="5077588" cy="3394472"/>
          </a:xfrm>
        </p:spPr>
        <p:txBody>
          <a:bodyPr>
            <a:normAutofit/>
          </a:bodyPr>
          <a:lstStyle/>
          <a:p>
            <a:r>
              <a:rPr lang="en-US" sz="1800" dirty="0" smtClean="0"/>
              <a:t>The CPU is an integrated circuit that executes instructions written in its machine language. </a:t>
            </a:r>
          </a:p>
          <a:p>
            <a:r>
              <a:rPr lang="en-US" sz="1800" dirty="0" smtClean="0"/>
              <a:t>The CPU must be </a:t>
            </a:r>
            <a:r>
              <a:rPr lang="en-US" sz="1800" i="1" dirty="0" smtClean="0"/>
              <a:t>Turing Complete</a:t>
            </a:r>
            <a:r>
              <a:rPr lang="en-US" sz="1800" dirty="0" smtClean="0"/>
              <a:t> – able to compute anything that is computable (given appropriate algorithm, time and memory)</a:t>
            </a:r>
          </a:p>
          <a:p>
            <a:r>
              <a:rPr lang="en-US" sz="1800" dirty="0" smtClean="0"/>
              <a:t>To be Turing Complete, the CPU must support some form of data movement and conditional branching</a:t>
            </a:r>
          </a:p>
          <a:p>
            <a:pPr lvl="1"/>
            <a:r>
              <a:rPr lang="en-US" sz="1400" dirty="0" smtClean="0"/>
              <a:t>This is why calculators aren’t considered CPUs</a:t>
            </a:r>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627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05979"/>
            <a:ext cx="8229600" cy="857250"/>
          </a:xfrm>
        </p:spPr>
        <p:txBody>
          <a:bodyPr>
            <a:normAutofit/>
          </a:bodyPr>
          <a:lstStyle/>
          <a:p>
            <a:pPr algn="l"/>
            <a:r>
              <a:rPr lang="en-US" sz="3800" dirty="0" smtClean="0"/>
              <a:t>Basic CPU Overview</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110490" y="1063229"/>
            <a:ext cx="3539490" cy="2266974"/>
          </a:xfrm>
        </p:spPr>
        <p:txBody>
          <a:bodyPr>
            <a:normAutofit/>
          </a:bodyPr>
          <a:lstStyle/>
          <a:p>
            <a:r>
              <a:rPr lang="en-US" sz="1400" dirty="0" smtClean="0"/>
              <a:t>Carries out the instructions of a computer program </a:t>
            </a:r>
          </a:p>
          <a:p>
            <a:r>
              <a:rPr lang="en-US" sz="1400" dirty="0" smtClean="0"/>
              <a:t>Performs basic arithmetical, logical and I/O operations of the system</a:t>
            </a:r>
          </a:p>
          <a:p>
            <a:endParaRPr lang="en-US" sz="1400" dirty="0" smtClean="0"/>
          </a:p>
          <a:p>
            <a:endParaRPr 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49" y="1152988"/>
            <a:ext cx="4202430" cy="2365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LG_L194WT-SF_LCD_monitor.jpg (1373×1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581" y="2873003"/>
            <a:ext cx="531529"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ige_chicony_keyboard_600.jpg (600×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294" y="2918438"/>
            <a:ext cx="908350" cy="3678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570218" y="4229100"/>
            <a:ext cx="2319021" cy="215444"/>
          </a:xfrm>
          <a:prstGeom prst="rect">
            <a:avLst/>
          </a:prstGeom>
          <a:noFill/>
        </p:spPr>
        <p:txBody>
          <a:bodyPr wrap="square" rtlCol="0">
            <a:spAutoFit/>
          </a:bodyPr>
          <a:lstStyle/>
          <a:p>
            <a:pPr algn="ctr"/>
            <a:r>
              <a:rPr lang="en-US" sz="800" dirty="0" smtClean="0"/>
              <a:t>© Washington State University</a:t>
            </a:r>
            <a:endParaRPr lang="en-US" sz="800" dirty="0"/>
          </a:p>
        </p:txBody>
      </p:sp>
    </p:spTree>
    <p:extLst>
      <p:ext uri="{BB962C8B-B14F-4D97-AF65-F5344CB8AC3E}">
        <p14:creationId xmlns:p14="http://schemas.microsoft.com/office/powerpoint/2010/main" val="8032755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05979"/>
            <a:ext cx="8229600" cy="857250"/>
          </a:xfrm>
        </p:spPr>
        <p:txBody>
          <a:bodyPr>
            <a:normAutofit/>
          </a:bodyPr>
          <a:lstStyle/>
          <a:p>
            <a:pPr algn="l"/>
            <a:r>
              <a:rPr lang="en-US" sz="3800" dirty="0" smtClean="0"/>
              <a:t>Basic CPU Overview</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49" y="1152988"/>
            <a:ext cx="4202430" cy="2365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35254" y="1298900"/>
            <a:ext cx="3373755" cy="923330"/>
          </a:xfrm>
          <a:prstGeom prst="rect">
            <a:avLst/>
          </a:prstGeom>
          <a:noFill/>
        </p:spPr>
        <p:txBody>
          <a:bodyPr wrap="square" rtlCol="0">
            <a:spAutoFit/>
          </a:bodyPr>
          <a:lstStyle/>
          <a:p>
            <a:r>
              <a:rPr lang="en-US" dirty="0" smtClean="0"/>
              <a:t>1. Program instructions written to read-only memory in machine language (0’s and 1’s)</a:t>
            </a:r>
            <a:endParaRPr lang="en-US" dirty="0"/>
          </a:p>
        </p:txBody>
      </p:sp>
      <p:sp>
        <p:nvSpPr>
          <p:cNvPr id="12" name="Left Arrow 11"/>
          <p:cNvSpPr/>
          <p:nvPr/>
        </p:nvSpPr>
        <p:spPr>
          <a:xfrm rot="5400000">
            <a:off x="6225918" y="2030458"/>
            <a:ext cx="1039424"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a:off x="5570218" y="1447137"/>
            <a:ext cx="894193"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2" descr="LG_L194WT-SF_LCD_monitor.jpg (1373×1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581" y="2873003"/>
            <a:ext cx="531529" cy="45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eige_chicony_keyboard_600.jpg (600×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294" y="2918438"/>
            <a:ext cx="908350" cy="3678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570218" y="4229100"/>
            <a:ext cx="2319021" cy="215444"/>
          </a:xfrm>
          <a:prstGeom prst="rect">
            <a:avLst/>
          </a:prstGeom>
          <a:noFill/>
        </p:spPr>
        <p:txBody>
          <a:bodyPr wrap="square" rtlCol="0">
            <a:spAutoFit/>
          </a:bodyPr>
          <a:lstStyle/>
          <a:p>
            <a:pPr algn="ctr"/>
            <a:r>
              <a:rPr lang="en-US" sz="800" dirty="0" smtClean="0"/>
              <a:t>© Washington State University</a:t>
            </a:r>
            <a:endParaRPr lang="en-US" sz="800" dirty="0"/>
          </a:p>
        </p:txBody>
      </p:sp>
    </p:spTree>
    <p:extLst>
      <p:ext uri="{BB962C8B-B14F-4D97-AF65-F5344CB8AC3E}">
        <p14:creationId xmlns:p14="http://schemas.microsoft.com/office/powerpoint/2010/main" val="25029603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05979"/>
            <a:ext cx="8229600" cy="857250"/>
          </a:xfrm>
        </p:spPr>
        <p:txBody>
          <a:bodyPr>
            <a:normAutofit/>
          </a:bodyPr>
          <a:lstStyle/>
          <a:p>
            <a:pPr algn="l"/>
            <a:r>
              <a:rPr lang="en-US" sz="3800" dirty="0" smtClean="0"/>
              <a:t>Basic CPU Overview</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49" y="1152988"/>
            <a:ext cx="4202430" cy="2365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5738" y="1695281"/>
            <a:ext cx="3373755" cy="1200329"/>
          </a:xfrm>
          <a:prstGeom prst="rect">
            <a:avLst/>
          </a:prstGeom>
          <a:noFill/>
        </p:spPr>
        <p:txBody>
          <a:bodyPr wrap="square" rtlCol="0">
            <a:spAutoFit/>
          </a:bodyPr>
          <a:lstStyle/>
          <a:p>
            <a:r>
              <a:rPr lang="en-US" dirty="0" smtClean="0"/>
              <a:t>2. Processing: The CPU executes instructions from Program Memory and writes output to Data Memory</a:t>
            </a:r>
            <a:endParaRPr lang="en-US" dirty="0"/>
          </a:p>
        </p:txBody>
      </p:sp>
      <p:sp>
        <p:nvSpPr>
          <p:cNvPr id="9" name="Left Arrow 8"/>
          <p:cNvSpPr/>
          <p:nvPr/>
        </p:nvSpPr>
        <p:spPr>
          <a:xfrm rot="10800000">
            <a:off x="5578168" y="1455088"/>
            <a:ext cx="894193"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10800000">
            <a:off x="6987095" y="1447137"/>
            <a:ext cx="894193"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2" descr="LG_L194WT-SF_LCD_monitor.jpg (1373×1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581" y="2873003"/>
            <a:ext cx="531529" cy="457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beige_chicony_keyboard_600.jpg (600×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294" y="2918438"/>
            <a:ext cx="908350" cy="36788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570218" y="4229100"/>
            <a:ext cx="2319021" cy="215444"/>
          </a:xfrm>
          <a:prstGeom prst="rect">
            <a:avLst/>
          </a:prstGeom>
          <a:noFill/>
        </p:spPr>
        <p:txBody>
          <a:bodyPr wrap="square" rtlCol="0">
            <a:spAutoFit/>
          </a:bodyPr>
          <a:lstStyle/>
          <a:p>
            <a:pPr algn="ctr"/>
            <a:r>
              <a:rPr lang="en-US" sz="800" dirty="0" smtClean="0"/>
              <a:t>© Washington State University</a:t>
            </a:r>
            <a:endParaRPr lang="en-US" sz="800" dirty="0"/>
          </a:p>
        </p:txBody>
      </p:sp>
    </p:spTree>
    <p:extLst>
      <p:ext uri="{BB962C8B-B14F-4D97-AF65-F5344CB8AC3E}">
        <p14:creationId xmlns:p14="http://schemas.microsoft.com/office/powerpoint/2010/main" val="38385402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05979"/>
            <a:ext cx="8229600" cy="857250"/>
          </a:xfrm>
        </p:spPr>
        <p:txBody>
          <a:bodyPr>
            <a:normAutofit/>
          </a:bodyPr>
          <a:lstStyle/>
          <a:p>
            <a:pPr algn="l"/>
            <a:r>
              <a:rPr lang="en-US" sz="3800" dirty="0" smtClean="0"/>
              <a:t>Basic CPU Overview</a:t>
            </a:r>
            <a:endParaRPr lang="en-US" sz="3800" dirty="0"/>
          </a:p>
        </p:txBody>
      </p:sp>
      <p:pic>
        <p:nvPicPr>
          <p:cNvPr id="4" name="Picture 2" descr="C:\Users\Don\Downloads\hamiltonlogo287c_467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620" y="4229100"/>
            <a:ext cx="1643380" cy="8521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70218" y="4229100"/>
            <a:ext cx="2319021" cy="215444"/>
          </a:xfrm>
          <a:prstGeom prst="rect">
            <a:avLst/>
          </a:prstGeom>
          <a:noFill/>
        </p:spPr>
        <p:txBody>
          <a:bodyPr wrap="square" rtlCol="0">
            <a:spAutoFit/>
          </a:bodyPr>
          <a:lstStyle/>
          <a:p>
            <a:pPr algn="ctr"/>
            <a:r>
              <a:rPr lang="en-US" sz="800" dirty="0" smtClean="0"/>
              <a:t>© Washington State University</a:t>
            </a:r>
            <a:endParaRPr lang="en-US" sz="8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49" y="1152988"/>
            <a:ext cx="4202430" cy="2365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5738" y="2341612"/>
            <a:ext cx="3373755" cy="646331"/>
          </a:xfrm>
          <a:prstGeom prst="rect">
            <a:avLst/>
          </a:prstGeom>
          <a:noFill/>
        </p:spPr>
        <p:txBody>
          <a:bodyPr wrap="square" rtlCol="0">
            <a:spAutoFit/>
          </a:bodyPr>
          <a:lstStyle/>
          <a:p>
            <a:r>
              <a:rPr lang="en-US" dirty="0" smtClean="0"/>
              <a:t>3. Program results served back to user via I/O</a:t>
            </a:r>
            <a:endParaRPr lang="en-US" dirty="0"/>
          </a:p>
        </p:txBody>
      </p:sp>
      <p:sp>
        <p:nvSpPr>
          <p:cNvPr id="9" name="Left Arrow 8"/>
          <p:cNvSpPr/>
          <p:nvPr/>
        </p:nvSpPr>
        <p:spPr>
          <a:xfrm rot="16200000">
            <a:off x="6333261" y="2153703"/>
            <a:ext cx="824738"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a:off x="6987095" y="1447137"/>
            <a:ext cx="894193" cy="349857"/>
          </a:xfrm>
          <a:prstGeom prst="leftArrow">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2" descr="LG_L194WT-SF_LCD_monitor.jpg (1373×1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581" y="2873003"/>
            <a:ext cx="531529"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eige_chicony_keyboard_600.jpg (600×2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294" y="2918438"/>
            <a:ext cx="908350" cy="36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901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 y="231234"/>
            <a:ext cx="8010144" cy="679383"/>
          </a:xfrm>
        </p:spPr>
        <p:txBody>
          <a:bodyPr>
            <a:noAutofit/>
          </a:bodyPr>
          <a:lstStyle/>
          <a:p>
            <a:pPr algn="l"/>
            <a:r>
              <a:rPr lang="en-US" sz="3000" dirty="0" smtClean="0"/>
              <a:t>Communicating with CPU: High-Level Languages</a:t>
            </a:r>
            <a:endParaRPr lang="en-US" sz="3000" dirty="0"/>
          </a:p>
        </p:txBody>
      </p:sp>
      <p:sp>
        <p:nvSpPr>
          <p:cNvPr id="7" name="Rectangle 6"/>
          <p:cNvSpPr/>
          <p:nvPr/>
        </p:nvSpPr>
        <p:spPr>
          <a:xfrm>
            <a:off x="3906667" y="3623883"/>
            <a:ext cx="1304926" cy="809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t>Machine Language</a:t>
            </a:r>
            <a:endParaRPr lang="en-US" sz="1600" dirty="0"/>
          </a:p>
        </p:txBody>
      </p:sp>
      <p:sp>
        <p:nvSpPr>
          <p:cNvPr id="9" name="Rectangle 8"/>
          <p:cNvSpPr/>
          <p:nvPr/>
        </p:nvSpPr>
        <p:spPr>
          <a:xfrm>
            <a:off x="2157689" y="3623883"/>
            <a:ext cx="1304926" cy="8096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High-Level Languages</a:t>
            </a:r>
            <a:endParaRPr lang="en-US" sz="1600" dirty="0"/>
          </a:p>
        </p:txBody>
      </p:sp>
      <p:sp>
        <p:nvSpPr>
          <p:cNvPr id="10" name="Rectangle 9"/>
          <p:cNvSpPr/>
          <p:nvPr/>
        </p:nvSpPr>
        <p:spPr>
          <a:xfrm>
            <a:off x="3067326" y="2618995"/>
            <a:ext cx="1304926" cy="3714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Compiler</a:t>
            </a:r>
            <a:endParaRPr lang="en-US" sz="1600" dirty="0"/>
          </a:p>
        </p:txBody>
      </p:sp>
      <p:cxnSp>
        <p:nvCxnSpPr>
          <p:cNvPr id="15" name="Straight Arrow Connector 14"/>
          <p:cNvCxnSpPr>
            <a:stCxn id="9" idx="0"/>
          </p:cNvCxnSpPr>
          <p:nvPr/>
        </p:nvCxnSpPr>
        <p:spPr>
          <a:xfrm flipV="1">
            <a:off x="2810152" y="3052383"/>
            <a:ext cx="862013"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0"/>
          </p:cNvCxnSpPr>
          <p:nvPr/>
        </p:nvCxnSpPr>
        <p:spPr>
          <a:xfrm>
            <a:off x="3767414" y="3052383"/>
            <a:ext cx="791716"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Rounded Rectangle 20"/>
          <p:cNvSpPr/>
          <p:nvPr/>
        </p:nvSpPr>
        <p:spPr>
          <a:xfrm>
            <a:off x="6245055" y="3557207"/>
            <a:ext cx="1038226" cy="942976"/>
          </a:xfrm>
          <a:prstGeom prst="roundRect">
            <a:avLst/>
          </a:prstGeom>
          <a:solidFill>
            <a:schemeClr val="accent6">
              <a:lumMod val="40000"/>
              <a:lumOff val="60000"/>
            </a:schemeClr>
          </a:solidFill>
          <a:ln w="381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solidFill>
                  <a:schemeClr val="tx1"/>
                </a:solidFill>
              </a:rPr>
              <a:t>CPU</a:t>
            </a:r>
            <a:endParaRPr lang="en-US" sz="1600" dirty="0">
              <a:solidFill>
                <a:schemeClr val="tx1"/>
              </a:solidFill>
            </a:endParaRPr>
          </a:p>
        </p:txBody>
      </p:sp>
      <p:cxnSp>
        <p:nvCxnSpPr>
          <p:cNvPr id="23" name="Straight Arrow Connector 22"/>
          <p:cNvCxnSpPr/>
          <p:nvPr/>
        </p:nvCxnSpPr>
        <p:spPr>
          <a:xfrm>
            <a:off x="5559255" y="4066795"/>
            <a:ext cx="609600" cy="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4" name="Diagram 13"/>
          <p:cNvGraphicFramePr/>
          <p:nvPr>
            <p:extLst>
              <p:ext uri="{D42A27DB-BD31-4B8C-83A1-F6EECF244321}">
                <p14:modId xmlns:p14="http://schemas.microsoft.com/office/powerpoint/2010/main" val="2393210323"/>
              </p:ext>
            </p:extLst>
          </p:nvPr>
        </p:nvGraphicFramePr>
        <p:xfrm>
          <a:off x="2902542" y="1286128"/>
          <a:ext cx="1670687" cy="1348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2" name="Straight Connector 21"/>
          <p:cNvCxnSpPr/>
          <p:nvPr/>
        </p:nvCxnSpPr>
        <p:spPr>
          <a:xfrm flipH="1" flipV="1">
            <a:off x="2298939" y="1495203"/>
            <a:ext cx="768388" cy="1131413"/>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298939" y="1495203"/>
            <a:ext cx="2827997"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372253" y="1495203"/>
            <a:ext cx="754683" cy="1139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613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2130</TotalTime>
  <Words>1242</Words>
  <Application>Microsoft Macintosh PowerPoint</Application>
  <PresentationFormat>On-screen Show (16:9)</PresentationFormat>
  <Paragraphs>214</Paragraphs>
  <Slides>23</Slides>
  <Notes>15</Notes>
  <HiddenSlides>5</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Designing and Implementing a simple 16-bit CPU </vt:lpstr>
      <vt:lpstr>Recap</vt:lpstr>
      <vt:lpstr>A Slide From September: Goals of the Project</vt:lpstr>
      <vt:lpstr>Defining the CPU</vt:lpstr>
      <vt:lpstr>Basic CPU Overview</vt:lpstr>
      <vt:lpstr>Basic CPU Overview</vt:lpstr>
      <vt:lpstr>Basic CPU Overview</vt:lpstr>
      <vt:lpstr>Basic CPU Overview</vt:lpstr>
      <vt:lpstr>Communicating with CPU: High-Level Languages</vt:lpstr>
      <vt:lpstr>Communicating with CPU: Assembly</vt:lpstr>
      <vt:lpstr>PowerPoint Presentation</vt:lpstr>
      <vt:lpstr>PowerPoint Presentation</vt:lpstr>
      <vt:lpstr>PowerPoint Presentation</vt:lpstr>
      <vt:lpstr>Full Circuit Diagram</vt:lpstr>
      <vt:lpstr>Simulated Testbench of CPU</vt:lpstr>
      <vt:lpstr>Programming VHDL to Hardware</vt:lpstr>
      <vt:lpstr>Current Design Status</vt:lpstr>
      <vt:lpstr>PowerPoint Presentation</vt:lpstr>
      <vt:lpstr>Instruction Decoder Logic</vt:lpstr>
      <vt:lpstr>Design Tool: VHDL</vt:lpstr>
      <vt:lpstr>VHDL: Coding a NOT gate</vt:lpstr>
      <vt:lpstr>PowerPoint Presentation</vt:lpstr>
      <vt:lpstr>VHDL: Coding a NOT gate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a CPU</dc:title>
  <dc:creator>Don Stayner</dc:creator>
  <cp:lastModifiedBy>Don Stayner</cp:lastModifiedBy>
  <cp:revision>135</cp:revision>
  <dcterms:created xsi:type="dcterms:W3CDTF">2014-09-08T19:10:08Z</dcterms:created>
  <dcterms:modified xsi:type="dcterms:W3CDTF">2014-12-17T06:25:03Z</dcterms:modified>
</cp:coreProperties>
</file>