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77" r:id="rId2"/>
    <p:sldId id="257" r:id="rId3"/>
    <p:sldId id="258" r:id="rId4"/>
    <p:sldId id="259" r:id="rId5"/>
    <p:sldId id="260" r:id="rId6"/>
    <p:sldId id="264" r:id="rId7"/>
    <p:sldId id="278" r:id="rId8"/>
    <p:sldId id="266" r:id="rId9"/>
    <p:sldId id="272" r:id="rId10"/>
    <p:sldId id="287" r:id="rId11"/>
    <p:sldId id="283" r:id="rId12"/>
    <p:sldId id="286" r:id="rId13"/>
    <p:sldId id="284" r:id="rId14"/>
    <p:sldId id="285" r:id="rId15"/>
    <p:sldId id="265" r:id="rId16"/>
    <p:sldId id="281" r:id="rId17"/>
    <p:sldId id="271" r:id="rId18"/>
    <p:sldId id="267" r:id="rId19"/>
    <p:sldId id="263" r:id="rId20"/>
    <p:sldId id="282" r:id="rId21"/>
    <p:sldId id="273" r:id="rId22"/>
    <p:sldId id="289" r:id="rId23"/>
    <p:sldId id="307" r:id="rId24"/>
    <p:sldId id="305" r:id="rId25"/>
    <p:sldId id="306" r:id="rId26"/>
    <p:sldId id="288" r:id="rId27"/>
    <p:sldId id="275" r:id="rId28"/>
    <p:sldId id="295" r:id="rId29"/>
    <p:sldId id="290" r:id="rId30"/>
    <p:sldId id="296" r:id="rId31"/>
    <p:sldId id="297" r:id="rId32"/>
    <p:sldId id="298" r:id="rId33"/>
    <p:sldId id="309" r:id="rId34"/>
    <p:sldId id="310" r:id="rId35"/>
    <p:sldId id="292" r:id="rId36"/>
    <p:sldId id="302" r:id="rId37"/>
    <p:sldId id="303" r:id="rId38"/>
    <p:sldId id="293" r:id="rId39"/>
    <p:sldId id="294" r:id="rId40"/>
    <p:sldId id="304" r:id="rId41"/>
    <p:sldId id="311" r:id="rId42"/>
    <p:sldId id="291" r:id="rId43"/>
    <p:sldId id="269" r:id="rId44"/>
    <p:sldId id="308" r:id="rId45"/>
    <p:sldId id="279" r:id="rId46"/>
    <p:sldId id="28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13" autoAdjust="0"/>
  </p:normalViewPr>
  <p:slideViewPr>
    <p:cSldViewPr>
      <p:cViewPr>
        <p:scale>
          <a:sx n="100" d="100"/>
          <a:sy n="100" d="100"/>
        </p:scale>
        <p:origin x="-1944"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16540-BD10-4390-BA83-1F1B116CC256}" type="datetimeFigureOut">
              <a:rPr lang="en-US" smtClean="0"/>
              <a:pPr/>
              <a:t>7/30/2021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495481-6580-49C2-8134-ACC9D47B67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a:t>
            </a:r>
            <a:r>
              <a:rPr lang="en-US" baseline="0" dirty="0" smtClean="0"/>
              <a:t> walk you through h</a:t>
            </a:r>
            <a:r>
              <a:rPr lang="en-US" dirty="0" smtClean="0"/>
              <a:t>ow to use JIRA to create/manage a Project management workflow for a Software</a:t>
            </a:r>
            <a:r>
              <a:rPr lang="en-US" baseline="0" dirty="0" smtClean="0"/>
              <a:t> Project.</a:t>
            </a:r>
            <a:endParaRPr lang="en-US" dirty="0"/>
          </a:p>
        </p:txBody>
      </p:sp>
      <p:sp>
        <p:nvSpPr>
          <p:cNvPr id="4" name="Slide Number Placeholder 3"/>
          <p:cNvSpPr>
            <a:spLocks noGrp="1"/>
          </p:cNvSpPr>
          <p:nvPr>
            <p:ph type="sldNum" sz="quarter" idx="10"/>
          </p:nvPr>
        </p:nvSpPr>
        <p:spPr/>
        <p:txBody>
          <a:bodyPr/>
          <a:lstStyle/>
          <a:p>
            <a:fld id="{86495481-6580-49C2-8134-ACC9D47B6759}"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software development, agile practices involve discovering requirements and developing solutions through the collaborative effort of self-organizing and cross-functional teams and their customer/end use. </a:t>
            </a:r>
            <a:r>
              <a:rPr lang="en-US" baseline="0" dirty="0" smtClean="0"/>
              <a:t>The whole idea of Software Dev steams from creating an Agile process that can be broken to Functionality, Planning, Implementation, Testing and Review. </a:t>
            </a:r>
            <a:r>
              <a:rPr lang="en-US" sz="1200" b="0" i="0" kern="1200" dirty="0" smtClean="0">
                <a:solidFill>
                  <a:schemeClr val="tx1"/>
                </a:solidFill>
                <a:latin typeface="+mn-lt"/>
                <a:ea typeface="+mn-ea"/>
                <a:cs typeface="+mn-cs"/>
              </a:rPr>
              <a:t>Scrum is a framework that helps teams work together.</a:t>
            </a:r>
            <a:endParaRPr lang="en-US" dirty="0"/>
          </a:p>
        </p:txBody>
      </p:sp>
      <p:sp>
        <p:nvSpPr>
          <p:cNvPr id="4" name="Slide Number Placeholder 3"/>
          <p:cNvSpPr>
            <a:spLocks noGrp="1"/>
          </p:cNvSpPr>
          <p:nvPr>
            <p:ph type="sldNum" sz="quarter" idx="10"/>
          </p:nvPr>
        </p:nvSpPr>
        <p:spPr/>
        <p:txBody>
          <a:bodyPr/>
          <a:lstStyle/>
          <a:p>
            <a:fld id="{86495481-6580-49C2-8134-ACC9D47B6759}"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 Scrum</a:t>
            </a:r>
            <a:r>
              <a:rPr lang="en-US" dirty="0" smtClean="0"/>
              <a:t> is a </a:t>
            </a:r>
            <a:r>
              <a:rPr lang="en-US" b="1" dirty="0" smtClean="0"/>
              <a:t>process framework</a:t>
            </a:r>
            <a:r>
              <a:rPr lang="en-US" dirty="0" smtClean="0"/>
              <a:t> that has been used to manage product development. The </a:t>
            </a:r>
            <a:r>
              <a:rPr lang="en-US" b="1" dirty="0" smtClean="0"/>
              <a:t>Scrum framework</a:t>
            </a:r>
            <a:r>
              <a:rPr lang="en-US" dirty="0" smtClean="0"/>
              <a:t> consists of </a:t>
            </a:r>
            <a:r>
              <a:rPr lang="en-US" b="1" dirty="0" smtClean="0"/>
              <a:t>Scrum</a:t>
            </a:r>
            <a:r>
              <a:rPr lang="en-US" dirty="0" smtClean="0"/>
              <a:t> Teams and their associated roles[?], events, artifacts, and rules. Each component within the </a:t>
            </a:r>
            <a:r>
              <a:rPr lang="en-US" b="1" dirty="0" smtClean="0"/>
              <a:t>framework</a:t>
            </a:r>
            <a:r>
              <a:rPr lang="en-US" dirty="0" smtClean="0"/>
              <a:t> serves a specific purpose and is essential to </a:t>
            </a:r>
            <a:r>
              <a:rPr lang="en-US" b="1" dirty="0" smtClean="0"/>
              <a:t>Scrum's</a:t>
            </a:r>
            <a:r>
              <a:rPr lang="en-US" dirty="0" smtClean="0"/>
              <a:t> success and usage. </a:t>
            </a:r>
            <a:endParaRPr lang="en-US" dirty="0"/>
          </a:p>
        </p:txBody>
      </p:sp>
      <p:sp>
        <p:nvSpPr>
          <p:cNvPr id="4" name="Slide Number Placeholder 3"/>
          <p:cNvSpPr>
            <a:spLocks noGrp="1"/>
          </p:cNvSpPr>
          <p:nvPr>
            <p:ph type="sldNum" sz="quarter" idx="10"/>
          </p:nvPr>
        </p:nvSpPr>
        <p:spPr/>
        <p:txBody>
          <a:bodyPr/>
          <a:lstStyle/>
          <a:p>
            <a:fld id="{86495481-6580-49C2-8134-ACC9D47B6759}"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495481-6580-49C2-8134-ACC9D47B6759}"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are going</a:t>
            </a:r>
            <a:r>
              <a:rPr lang="en-US" baseline="0" dirty="0" smtClean="0"/>
              <a:t> exercise some of these principals, and get a idea who is consider as a good agile tester )</a:t>
            </a:r>
            <a:endParaRPr lang="en-US" dirty="0"/>
          </a:p>
        </p:txBody>
      </p:sp>
      <p:sp>
        <p:nvSpPr>
          <p:cNvPr id="4" name="Slide Number Placeholder 3"/>
          <p:cNvSpPr>
            <a:spLocks noGrp="1"/>
          </p:cNvSpPr>
          <p:nvPr>
            <p:ph type="sldNum" sz="quarter" idx="10"/>
          </p:nvPr>
        </p:nvSpPr>
        <p:spPr/>
        <p:txBody>
          <a:bodyPr/>
          <a:lstStyle/>
          <a:p>
            <a:fld id="{86495481-6580-49C2-8134-ACC9D47B6759}"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Epic: </a:t>
            </a:r>
            <a:r>
              <a:rPr lang="en-US" sz="1200" u="none" kern="1200" dirty="0" smtClean="0">
                <a:solidFill>
                  <a:schemeClr val="tx1"/>
                </a:solidFill>
                <a:latin typeface="+mn-lt"/>
                <a:ea typeface="+mn-ea"/>
                <a:cs typeface="+mn-cs"/>
              </a:rPr>
              <a:t>What Customer needs/wants: Ex. Name: Verify GMAIL Functionalities/Description: Verify all Gmail Functionalities;</a:t>
            </a:r>
            <a:r>
              <a:rPr lang="en-US" sz="1200" u="none" kern="1200" baseline="0" dirty="0" smtClean="0">
                <a:solidFill>
                  <a:schemeClr val="tx1"/>
                </a:solidFill>
                <a:latin typeface="+mn-lt"/>
                <a:ea typeface="+mn-ea"/>
                <a:cs typeface="+mn-cs"/>
              </a:rPr>
              <a:t> Story: </a:t>
            </a:r>
            <a:r>
              <a:rPr lang="en-US" sz="1200" u="none" kern="1200" dirty="0" smtClean="0">
                <a:solidFill>
                  <a:schemeClr val="tx1"/>
                </a:solidFill>
                <a:latin typeface="+mn-lt"/>
                <a:ea typeface="+mn-ea"/>
                <a:cs typeface="+mn-cs"/>
              </a:rPr>
              <a:t>diff features: Ex. Verify Login functionality. Diff teams</a:t>
            </a:r>
            <a:r>
              <a:rPr lang="en-US" sz="1200" u="none" kern="1200" baseline="0" dirty="0" smtClean="0">
                <a:solidFill>
                  <a:schemeClr val="tx1"/>
                </a:solidFill>
                <a:latin typeface="+mn-lt"/>
                <a:ea typeface="+mn-ea"/>
                <a:cs typeface="+mn-cs"/>
              </a:rPr>
              <a:t> use it for diff purposes/tasks.</a:t>
            </a:r>
          </a:p>
          <a:p>
            <a:endParaRPr lang="en-US" u="none" dirty="0"/>
          </a:p>
        </p:txBody>
      </p:sp>
      <p:sp>
        <p:nvSpPr>
          <p:cNvPr id="4" name="Slide Number Placeholder 3"/>
          <p:cNvSpPr>
            <a:spLocks noGrp="1"/>
          </p:cNvSpPr>
          <p:nvPr>
            <p:ph type="sldNum" sz="quarter" idx="10"/>
          </p:nvPr>
        </p:nvSpPr>
        <p:spPr/>
        <p:txBody>
          <a:bodyPr/>
          <a:lstStyle/>
          <a:p>
            <a:fld id="{86495481-6580-49C2-8134-ACC9D47B6759}"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Tasks testing cycle: create sub-task</a:t>
            </a:r>
            <a:r>
              <a:rPr lang="en-US" baseline="0" dirty="0" smtClean="0"/>
              <a:t> for a Story </a:t>
            </a:r>
            <a:r>
              <a:rPr lang="en-US" dirty="0" smtClean="0"/>
              <a:t>QA: Ex.</a:t>
            </a:r>
            <a:r>
              <a:rPr lang="en-US" baseline="0" dirty="0" smtClean="0"/>
              <a:t> </a:t>
            </a:r>
            <a:r>
              <a:rPr lang="en-US" dirty="0" smtClean="0"/>
              <a:t>Prepare Test Cases; Review Test Cases; Execute Test cases; Analyze</a:t>
            </a:r>
            <a:r>
              <a:rPr lang="en-US" baseline="0" dirty="0" smtClean="0"/>
              <a:t> results; Bug Tracking; Perform Retesting and Regression testing </a:t>
            </a:r>
          </a:p>
          <a:p>
            <a:r>
              <a:rPr lang="en-US" baseline="0" dirty="0" smtClean="0"/>
              <a:t>T</a:t>
            </a:r>
            <a:r>
              <a:rPr lang="en-US" dirty="0" smtClean="0"/>
              <a:t>asks dev cycle: Ex. design; Develop Code; Perform Unit Testing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6495481-6580-49C2-8134-ACC9D47B6759}"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Real time</a:t>
            </a:r>
            <a:r>
              <a:rPr lang="en-US" baseline="0" dirty="0" smtClean="0"/>
              <a:t> more is available: Ex.</a:t>
            </a:r>
            <a:r>
              <a:rPr lang="en-US" sz="1200" b="0" i="0" u="none" strike="noStrike" kern="1200" dirty="0" smtClean="0">
                <a:solidFill>
                  <a:schemeClr val="tx1"/>
                </a:solidFill>
                <a:latin typeface="+mn-lt"/>
                <a:ea typeface="+mn-ea"/>
                <a:cs typeface="+mn-cs"/>
              </a:rPr>
              <a:t> To Do; </a:t>
            </a:r>
            <a:r>
              <a:rPr lang="en-US" dirty="0" smtClean="0"/>
              <a:t> </a:t>
            </a:r>
            <a:r>
              <a:rPr lang="en-US" sz="1200" b="0" i="0" u="none" strike="noStrike" kern="1200" dirty="0" smtClean="0">
                <a:solidFill>
                  <a:schemeClr val="tx1"/>
                </a:solidFill>
                <a:latin typeface="+mn-lt"/>
                <a:ea typeface="+mn-ea"/>
                <a:cs typeface="+mn-cs"/>
              </a:rPr>
              <a:t>Dev;  In Progress Dev;  Done; QA ; In Progress QA; Done;</a:t>
            </a:r>
            <a:r>
              <a:rPr lang="en-US" dirty="0" smtClean="0"/>
              <a:t> </a:t>
            </a:r>
            <a:r>
              <a:rPr lang="en-US" sz="1200" b="0" i="0" u="none" strike="noStrike" kern="1200" dirty="0" smtClean="0">
                <a:solidFill>
                  <a:schemeClr val="tx1"/>
                </a:solidFill>
                <a:latin typeface="+mn-lt"/>
                <a:ea typeface="+mn-ea"/>
                <a:cs typeface="+mn-cs"/>
              </a:rPr>
              <a:t>UAT; In progress</a:t>
            </a:r>
            <a:r>
              <a:rPr lang="en-US" dirty="0" smtClean="0"/>
              <a:t> </a:t>
            </a:r>
            <a:r>
              <a:rPr lang="en-US" sz="1200" b="0" i="0" u="none" strike="noStrike" kern="1200" dirty="0" smtClean="0">
                <a:solidFill>
                  <a:schemeClr val="tx1"/>
                </a:solidFill>
                <a:latin typeface="+mn-lt"/>
                <a:ea typeface="+mn-ea"/>
                <a:cs typeface="+mn-cs"/>
              </a:rPr>
              <a:t>UAT; Done;</a:t>
            </a:r>
            <a:r>
              <a:rPr lang="en-US" dirty="0" smtClean="0"/>
              <a:t> </a:t>
            </a:r>
            <a:r>
              <a:rPr lang="en-US" sz="1200" b="0" i="0" u="none" strike="noStrike" kern="1200" dirty="0" smtClean="0">
                <a:solidFill>
                  <a:schemeClr val="tx1"/>
                </a:solidFill>
                <a:latin typeface="+mn-lt"/>
                <a:ea typeface="+mn-ea"/>
                <a:cs typeface="+mn-cs"/>
              </a:rPr>
              <a:t>Ready to Release;</a:t>
            </a:r>
            <a:r>
              <a:rPr lang="en-US" dirty="0" smtClean="0"/>
              <a:t> </a:t>
            </a:r>
            <a:r>
              <a:rPr lang="en-US" sz="1200" b="0" i="0" u="none" strike="noStrike" kern="1200" dirty="0" smtClean="0">
                <a:solidFill>
                  <a:schemeClr val="tx1"/>
                </a:solidFill>
                <a:latin typeface="+mn-lt"/>
                <a:ea typeface="+mn-ea"/>
                <a:cs typeface="+mn-cs"/>
              </a:rPr>
              <a:t>Done.</a:t>
            </a:r>
            <a:r>
              <a:rPr lang="en-US" dirty="0" smtClean="0"/>
              <a:t> </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6495481-6580-49C2-8134-ACC9D47B6759}" type="slidenum">
              <a:rPr lang="en-US" smtClean="0"/>
              <a:pPr/>
              <a:t>19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 family; Very Flexible </a:t>
            </a:r>
            <a:endParaRPr lang="en-US" dirty="0"/>
          </a:p>
        </p:txBody>
      </p:sp>
      <p:sp>
        <p:nvSpPr>
          <p:cNvPr id="4" name="Slide Number Placeholder 3"/>
          <p:cNvSpPr>
            <a:spLocks noGrp="1"/>
          </p:cNvSpPr>
          <p:nvPr>
            <p:ph type="sldNum" sz="quarter" idx="10"/>
          </p:nvPr>
        </p:nvSpPr>
        <p:spPr/>
        <p:txBody>
          <a:bodyPr/>
          <a:lstStyle/>
          <a:p>
            <a:fld id="{86495481-6580-49C2-8134-ACC9D47B6759}"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75A186-D420-4875-88EC-AE1D03AA4C4F}"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5A186-D420-4875-88EC-AE1D03AA4C4F}"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5A186-D420-4875-88EC-AE1D03AA4C4F}"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5A186-D420-4875-88EC-AE1D03AA4C4F}"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75A186-D420-4875-88EC-AE1D03AA4C4F}" type="datetimeFigureOut">
              <a:rPr lang="en-US" smtClean="0"/>
              <a:pPr/>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75A186-D420-4875-88EC-AE1D03AA4C4F}" type="datetimeFigureOut">
              <a:rPr lang="en-US" smtClean="0"/>
              <a:pPr/>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75A186-D420-4875-88EC-AE1D03AA4C4F}" type="datetimeFigureOut">
              <a:rPr lang="en-US" smtClean="0"/>
              <a:pPr/>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75A186-D420-4875-88EC-AE1D03AA4C4F}" type="datetimeFigureOut">
              <a:rPr lang="en-US" smtClean="0"/>
              <a:pPr/>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5A186-D420-4875-88EC-AE1D03AA4C4F}" type="datetimeFigureOut">
              <a:rPr lang="en-US" smtClean="0"/>
              <a:pPr/>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5A186-D420-4875-88EC-AE1D03AA4C4F}" type="datetimeFigureOut">
              <a:rPr lang="en-US" smtClean="0"/>
              <a:pPr/>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5A186-D420-4875-88EC-AE1D03AA4C4F}" type="datetimeFigureOut">
              <a:rPr lang="en-US" smtClean="0"/>
              <a:pPr/>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A9CCA9-67D4-41C2-A1BA-A49F8B52C4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5A186-D420-4875-88EC-AE1D03AA4C4F}" type="datetimeFigureOut">
              <a:rPr lang="en-US" smtClean="0"/>
              <a:pPr/>
              <a:t>7/30/2021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9CCA9-67D4-41C2-A1BA-A49F8B52C4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oogle.com/spreadsheets/d/1ftdpS1A5KfOHT2MSaKLJfQEzzWgK5IlTuGzT_v_tB5o/edit?usp=shar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y.atlassian.com/" TargetMode="External"/><Relationship Id="rId2" Type="http://schemas.openxmlformats.org/officeDocument/2006/relationships/hyperlink" Target="https://marketplace.atlassian.com/apps/1014681/zephyr-for-jira-test-management?hosting=cloud&amp;tab=overvie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upport.smartbear.com/zephyr-squad-cloud/docs/tests/create.html"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support.smartbear.com/zephyr-squad-cloud/docs/execute/zql.html" TargetMode="External"/><Relationship Id="rId5" Type="http://schemas.openxmlformats.org/officeDocument/2006/relationships/hyperlink" Target="https://support.smartbear.com/zephyr-squad-cloud/docs/tests/import/index.html" TargetMode="External"/><Relationship Id="rId4" Type="http://schemas.openxmlformats.org/officeDocument/2006/relationships/hyperlink" Target="https://support.smartbear.com/zephyr-squad-cloud/docs/bdd.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upport.smartbear.com/zephyr-squad-cloud/docs/continuous-integration/index.html" TargetMode="External"/><Relationship Id="rId2" Type="http://schemas.openxmlformats.org/officeDocument/2006/relationships/hyperlink" Target="https://support.smartbear.com/zephyr-squad-cloud/docs/api/index.html" TargetMode="External"/><Relationship Id="rId1" Type="http://schemas.openxmlformats.org/officeDocument/2006/relationships/slideLayout" Target="../slideLayouts/slideLayout2.xml"/><Relationship Id="rId5" Type="http://schemas.openxmlformats.org/officeDocument/2006/relationships/hyperlink" Target="https://status.zephyr4jiracloud.com/" TargetMode="External"/><Relationship Id="rId4" Type="http://schemas.openxmlformats.org/officeDocument/2006/relationships/hyperlink" Target="https://support.smartbear.com/zephyr-squad-cloud/docs/configure/project-custom-fields.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upport.atlassian.com/jira-software-cloud/resources/" TargetMode="External"/><Relationship Id="rId2" Type="http://schemas.openxmlformats.org/officeDocument/2006/relationships/hyperlink" Target="https://support.atlassian.com/jira-software-cloud/"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atlassian.com/agile/tutorials/epics" TargetMode="External"/><Relationship Id="rId2" Type="http://schemas.openxmlformats.org/officeDocument/2006/relationships/hyperlink" Target="https://www.atlassian.com/agile/tutorials/how-to-do-scrum-with-jira-software" TargetMode="External"/><Relationship Id="rId1" Type="http://schemas.openxmlformats.org/officeDocument/2006/relationships/slideLayout" Target="../slideLayouts/slideLayout2.xml"/><Relationship Id="rId4" Type="http://schemas.openxmlformats.org/officeDocument/2006/relationships/hyperlink" Target="https://support.smartbear.com/zephyr-squad-cloud/docs/test-cycles/index.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457200" y="2286000"/>
            <a:ext cx="8229600" cy="3840163"/>
          </a:xfrm>
        </p:spPr>
        <p:txBody>
          <a:bodyPr>
            <a:normAutofit fontScale="92500" lnSpcReduction="20000"/>
          </a:bodyPr>
          <a:lstStyle/>
          <a:p>
            <a:pPr>
              <a:buNone/>
            </a:pPr>
            <a:r>
              <a:rPr lang="en-US" b="1" dirty="0" smtClean="0"/>
              <a:t>Introduction </a:t>
            </a:r>
            <a:r>
              <a:rPr lang="en-US" b="1" dirty="0" smtClean="0"/>
              <a:t>to the JIRA system for QA Analysts</a:t>
            </a:r>
          </a:p>
          <a:p>
            <a:pPr>
              <a:buNone/>
            </a:pPr>
            <a:r>
              <a:rPr lang="en-US" b="1" dirty="0" smtClean="0"/>
              <a:t>in Agile Scrum framework environment </a:t>
            </a:r>
          </a:p>
          <a:p>
            <a:pPr>
              <a:buNone/>
            </a:pPr>
            <a:endParaRPr lang="en-US" dirty="0" smtClean="0"/>
          </a:p>
          <a:p>
            <a:pPr>
              <a:buNone/>
            </a:pPr>
            <a:endParaRPr lang="en-US" dirty="0" smtClean="0"/>
          </a:p>
          <a:p>
            <a:pPr>
              <a:buNone/>
            </a:pPr>
            <a:r>
              <a:rPr lang="en-US" dirty="0" smtClean="0"/>
              <a:t>			By Olga </a:t>
            </a:r>
            <a:r>
              <a:rPr lang="en-US" dirty="0" err="1" smtClean="0"/>
              <a:t>Voronova</a:t>
            </a:r>
            <a:endParaRPr lang="en-US" dirty="0" smtClean="0"/>
          </a:p>
          <a:p>
            <a:pPr>
              <a:buNone/>
            </a:pPr>
            <a:endParaRPr lang="en-US" dirty="0" smtClean="0"/>
          </a:p>
          <a:p>
            <a:pPr>
              <a:buNone/>
            </a:pPr>
            <a:endParaRPr lang="en-US" i="1" dirty="0" smtClean="0"/>
          </a:p>
          <a:p>
            <a:pPr>
              <a:buNone/>
            </a:pPr>
            <a:r>
              <a:rPr lang="en-US" i="1" dirty="0" smtClean="0"/>
              <a:t>July 2021</a:t>
            </a:r>
            <a:endParaRPr lang="en-US" i="1" dirty="0" smtClean="0"/>
          </a:p>
          <a:p>
            <a:pPr>
              <a:buNone/>
            </a:pPr>
            <a:endParaRPr lang="en-US" i="1" dirty="0" smtClean="0"/>
          </a:p>
          <a:p>
            <a:pPr>
              <a:buNone/>
            </a:pPr>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an Interview Q&amp;A I</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sz="2000" dirty="0" smtClean="0"/>
              <a:t>What is deploy?</a:t>
            </a:r>
            <a:r>
              <a:rPr lang="en-US" sz="2000" dirty="0"/>
              <a:t> </a:t>
            </a:r>
            <a:endParaRPr lang="en-US" sz="2000" dirty="0" smtClean="0"/>
          </a:p>
          <a:p>
            <a:pPr marL="514350" indent="-514350">
              <a:buNone/>
            </a:pPr>
            <a:r>
              <a:rPr lang="en-US" sz="2000" dirty="0"/>
              <a:t>	</a:t>
            </a:r>
            <a:r>
              <a:rPr lang="en-US" sz="2000" dirty="0" smtClean="0"/>
              <a:t>Answer: encompasses </a:t>
            </a:r>
            <a:r>
              <a:rPr lang="en-US" sz="2000" dirty="0"/>
              <a:t>all the processes involved in getting new software or hardware up and running properly in its environment, including installation, configuration, running, testing, and making necessary changes. The word implementation is sometimes used to mean the same </a:t>
            </a:r>
            <a:r>
              <a:rPr lang="en-US" sz="2000" dirty="0" smtClean="0"/>
              <a:t>thing.</a:t>
            </a:r>
          </a:p>
          <a:p>
            <a:pPr marL="514350" indent="-514350">
              <a:buNone/>
            </a:pP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an Interview Q&amp;A. II</a:t>
            </a:r>
            <a:endParaRPr lang="en-US" dirty="0"/>
          </a:p>
        </p:txBody>
      </p:sp>
      <p:sp>
        <p:nvSpPr>
          <p:cNvPr id="3" name="Content Placeholder 2"/>
          <p:cNvSpPr>
            <a:spLocks noGrp="1"/>
          </p:cNvSpPr>
          <p:nvPr>
            <p:ph idx="1"/>
          </p:nvPr>
        </p:nvSpPr>
        <p:spPr/>
        <p:txBody>
          <a:bodyPr/>
          <a:lstStyle/>
          <a:p>
            <a:pPr>
              <a:buAutoNum type="arabicPeriod"/>
            </a:pPr>
            <a:r>
              <a:rPr lang="en-US" sz="1200" dirty="0" smtClean="0"/>
              <a:t>What is Agile Testing?</a:t>
            </a:r>
          </a:p>
          <a:p>
            <a:pPr>
              <a:buNone/>
            </a:pPr>
            <a:r>
              <a:rPr lang="en-US" sz="1200" dirty="0" smtClean="0"/>
              <a:t>	 Answer: Agile </a:t>
            </a:r>
            <a:r>
              <a:rPr lang="en-US" sz="1200" dirty="0"/>
              <a:t>testing is a practice based on the principles of agile software development. It includes all members of an agile team with specific skills and a certain expertise to ensure the timely delivery of a product with the release of additional features at frequent intervals</a:t>
            </a:r>
            <a:r>
              <a:rPr lang="en-US" sz="1200" dirty="0" smtClean="0"/>
              <a:t>.</a:t>
            </a:r>
          </a:p>
          <a:p>
            <a:pPr>
              <a:buNone/>
            </a:pPr>
            <a:r>
              <a:rPr lang="en-US" sz="1200" dirty="0" smtClean="0"/>
              <a:t>2. 	</a:t>
            </a:r>
            <a:r>
              <a:rPr lang="en-US" sz="1200" dirty="0"/>
              <a:t>How is Agile Methodology different than Traditional Waterfall process?</a:t>
            </a:r>
          </a:p>
          <a:p>
            <a:pPr>
              <a:buNone/>
            </a:pPr>
            <a:r>
              <a:rPr lang="en-US" sz="1200" dirty="0" smtClean="0"/>
              <a:t>				 Answer: In </a:t>
            </a:r>
            <a:r>
              <a:rPr lang="en-US" sz="1200" dirty="0"/>
              <a:t>agile methodology, features of the software are delivered frequently, so </a:t>
            </a:r>
            <a:r>
              <a:rPr lang="en-US" sz="1200" dirty="0" smtClean="0"/>
              <a:t>			that the testing </a:t>
            </a:r>
            <a:r>
              <a:rPr lang="en-US" sz="1200" dirty="0"/>
              <a:t>activity is done simultaneously </a:t>
            </a:r>
            <a:r>
              <a:rPr lang="en-US" sz="1200" dirty="0" smtClean="0"/>
              <a:t>with </a:t>
            </a:r>
            <a:r>
              <a:rPr lang="en-US" sz="1200" dirty="0"/>
              <a:t>the development activity. Testing </a:t>
            </a:r>
            <a:r>
              <a:rPr lang="en-US" sz="1200" dirty="0" smtClean="0"/>
              <a:t>			time is shortened </a:t>
            </a:r>
            <a:r>
              <a:rPr lang="en-US" sz="1200" dirty="0"/>
              <a:t>as only small features are need be tasted at </a:t>
            </a:r>
            <a:r>
              <a:rPr lang="en-US" sz="1200" dirty="0" smtClean="0"/>
              <a:t>once, while</a:t>
            </a:r>
            <a:r>
              <a:rPr lang="en-US" sz="1200" dirty="0"/>
              <a:t>, </a:t>
            </a:r>
            <a:endParaRPr lang="en-US" sz="1200" dirty="0" smtClean="0"/>
          </a:p>
          <a:p>
            <a:pPr>
              <a:buNone/>
            </a:pPr>
            <a:r>
              <a:rPr lang="en-US" sz="1200" dirty="0" smtClean="0"/>
              <a:t>				in </a:t>
            </a:r>
            <a:r>
              <a:rPr lang="en-US" sz="1200" dirty="0"/>
              <a:t>the waterfall model, testing activities take place at the end of the entire </a:t>
            </a:r>
            <a:r>
              <a:rPr lang="en-US" sz="1200" dirty="0" smtClean="0"/>
              <a:t>			development </a:t>
            </a:r>
            <a:r>
              <a:rPr lang="en-US" sz="1200" dirty="0"/>
              <a:t>process. Testing time, in this case, is as long as the entire product is to </a:t>
            </a:r>
            <a:r>
              <a:rPr lang="en-US" sz="1200" dirty="0" smtClean="0"/>
              <a:t>			be </a:t>
            </a:r>
            <a:r>
              <a:rPr lang="en-US" sz="1200" dirty="0"/>
              <a:t>tested in one go. Waterfall methodology is a closed process where all stakeholders are not involved in the development process whereas agile methodology requires the involvement of various stakeholders including customers</a:t>
            </a:r>
            <a:r>
              <a:rPr lang="en-US" sz="1200" dirty="0" smtClean="0"/>
              <a:t>.</a:t>
            </a:r>
          </a:p>
          <a:p>
            <a:pPr>
              <a:buNone/>
            </a:pPr>
            <a:endParaRPr lang="en-US" sz="1200" dirty="0" smtClean="0"/>
          </a:p>
          <a:p>
            <a:pPr>
              <a:buNone/>
            </a:pPr>
            <a:r>
              <a:rPr lang="en-US" sz="1200" dirty="0" smtClean="0"/>
              <a:t>3. 	What are the different types of Agile Methodologies?</a:t>
            </a:r>
          </a:p>
          <a:p>
            <a:pPr>
              <a:buNone/>
            </a:pPr>
            <a:r>
              <a:rPr lang="en-US" sz="1200" dirty="0" smtClean="0"/>
              <a:t>	 Answer: There are several types of agile development methodology. Scrum is one of the most popular and widely used agile methods. Other types of agile development methodology are; development like Crystal Methodology, DSDM(Dynamic Software Development Method), Feature-driven development(FDD), Lean software development and Extreme Programming(XP).</a:t>
            </a:r>
          </a:p>
          <a:p>
            <a:pPr>
              <a:buNone/>
            </a:pPr>
            <a:endParaRPr lang="en-US" dirty="0"/>
          </a:p>
        </p:txBody>
      </p:sp>
      <p:pic>
        <p:nvPicPr>
          <p:cNvPr id="8" name="Picture 7" descr="AgileWater.PNG"/>
          <p:cNvPicPr>
            <a:picLocks noChangeAspect="1"/>
          </p:cNvPicPr>
          <p:nvPr/>
        </p:nvPicPr>
        <p:blipFill>
          <a:blip r:embed="rId2" cstate="print"/>
          <a:stretch>
            <a:fillRect/>
          </a:stretch>
        </p:blipFill>
        <p:spPr>
          <a:xfrm>
            <a:off x="1295400" y="2743200"/>
            <a:ext cx="1705633" cy="106232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an Interview Q&amp;A. III</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4. 	State </a:t>
            </a:r>
            <a:r>
              <a:rPr lang="en-US" dirty="0"/>
              <a:t>some major principles of Agile testing.</a:t>
            </a:r>
          </a:p>
          <a:p>
            <a:pPr>
              <a:buNone/>
            </a:pPr>
            <a:r>
              <a:rPr lang="en-US" dirty="0" smtClean="0"/>
              <a:t>	Answer</a:t>
            </a:r>
            <a:r>
              <a:rPr lang="en-US" dirty="0"/>
              <a:t>: Some major principles of Agile testing are </a:t>
            </a:r>
          </a:p>
          <a:p>
            <a:pPr lvl="2"/>
            <a:r>
              <a:rPr lang="en-US" dirty="0"/>
              <a:t>Customer satisfaction</a:t>
            </a:r>
          </a:p>
          <a:p>
            <a:pPr lvl="2"/>
            <a:r>
              <a:rPr lang="en-US" dirty="0"/>
              <a:t>Face to face communication</a:t>
            </a:r>
          </a:p>
          <a:p>
            <a:pPr lvl="2"/>
            <a:r>
              <a:rPr lang="en-US" dirty="0"/>
              <a:t>Sustainable development</a:t>
            </a:r>
          </a:p>
          <a:p>
            <a:pPr lvl="2"/>
            <a:r>
              <a:rPr lang="en-US" dirty="0"/>
              <a:t>Quick respond to changes</a:t>
            </a:r>
          </a:p>
          <a:p>
            <a:pPr lvl="2"/>
            <a:r>
              <a:rPr lang="en-US" dirty="0"/>
              <a:t>Continuous feedback</a:t>
            </a:r>
          </a:p>
          <a:p>
            <a:pPr lvl="2"/>
            <a:r>
              <a:rPr lang="en-US" dirty="0"/>
              <a:t>Successive improvement</a:t>
            </a:r>
          </a:p>
          <a:p>
            <a:pPr lvl="2"/>
            <a:r>
              <a:rPr lang="en-US" dirty="0"/>
              <a:t>Self-organized</a:t>
            </a:r>
          </a:p>
          <a:p>
            <a:pPr lvl="2"/>
            <a:r>
              <a:rPr lang="en-US" dirty="0" smtClean="0"/>
              <a:t>Error-free</a:t>
            </a:r>
            <a:endParaRPr lang="en-US" dirty="0"/>
          </a:p>
          <a:p>
            <a:pPr lvl="2"/>
            <a:r>
              <a:rPr lang="en-US" dirty="0"/>
              <a:t>Collective work</a:t>
            </a:r>
          </a:p>
          <a:p>
            <a:pPr>
              <a:buNone/>
            </a:pPr>
            <a:r>
              <a:rPr lang="en-US" dirty="0" smtClean="0"/>
              <a:t>5. 	What </a:t>
            </a:r>
            <a:r>
              <a:rPr lang="en-US" dirty="0"/>
              <a:t>are the skills of a good Agile Tester?</a:t>
            </a:r>
          </a:p>
          <a:p>
            <a:pPr>
              <a:buNone/>
            </a:pPr>
            <a:r>
              <a:rPr lang="en-US" dirty="0" smtClean="0"/>
              <a:t>	Answer</a:t>
            </a:r>
            <a:r>
              <a:rPr lang="en-US" dirty="0"/>
              <a:t>: An agile tester is one who implements agile software development principles for software testing. Followings are the skills of a good agile tester –</a:t>
            </a:r>
          </a:p>
          <a:p>
            <a:pPr lvl="2"/>
            <a:r>
              <a:rPr lang="en-US" dirty="0" smtClean="0"/>
              <a:t>Required </a:t>
            </a:r>
            <a:r>
              <a:rPr lang="en-US" dirty="0"/>
              <a:t>to be familiar with the concepts and principles of Agile</a:t>
            </a:r>
          </a:p>
          <a:p>
            <a:pPr lvl="2"/>
            <a:r>
              <a:rPr lang="en-US" dirty="0" smtClean="0"/>
              <a:t>Should </a:t>
            </a:r>
            <a:r>
              <a:rPr lang="en-US" dirty="0"/>
              <a:t>have an excellent communication to communicate with the team and the clients</a:t>
            </a:r>
          </a:p>
          <a:p>
            <a:pPr lvl="2"/>
            <a:r>
              <a:rPr lang="en-US" dirty="0"/>
              <a:t>Ability to set priority for the tasks according to the requirements</a:t>
            </a:r>
          </a:p>
          <a:p>
            <a:pPr lvl="2"/>
            <a:r>
              <a:rPr lang="en-US" dirty="0"/>
              <a:t>Should be able to understand the requirements properly</a:t>
            </a:r>
          </a:p>
          <a:p>
            <a:pPr lvl="2"/>
            <a:r>
              <a:rPr lang="en-US" dirty="0"/>
              <a:t>Understanding of the risks involved with a project due to changing </a:t>
            </a:r>
            <a:r>
              <a:rPr lang="en-US" dirty="0" smtClean="0"/>
              <a:t>requirements</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an Interview Q&amp;A IV</a:t>
            </a:r>
            <a:endParaRPr lang="en-US" dirty="0"/>
          </a:p>
        </p:txBody>
      </p:sp>
      <p:sp>
        <p:nvSpPr>
          <p:cNvPr id="3" name="Content Placeholder 2"/>
          <p:cNvSpPr>
            <a:spLocks noGrp="1"/>
          </p:cNvSpPr>
          <p:nvPr>
            <p:ph idx="1"/>
          </p:nvPr>
        </p:nvSpPr>
        <p:spPr/>
        <p:txBody>
          <a:bodyPr>
            <a:normAutofit/>
          </a:bodyPr>
          <a:lstStyle/>
          <a:p>
            <a:pPr>
              <a:buNone/>
            </a:pPr>
            <a:r>
              <a:rPr lang="en-US" sz="1200" dirty="0" smtClean="0"/>
              <a:t>1.  	Differentiate </a:t>
            </a:r>
            <a:r>
              <a:rPr lang="en-US" sz="1200" dirty="0"/>
              <a:t>between Agile and Scrum.</a:t>
            </a:r>
          </a:p>
          <a:p>
            <a:pPr>
              <a:buNone/>
            </a:pPr>
            <a:r>
              <a:rPr lang="en-US" sz="1200" dirty="0" smtClean="0"/>
              <a:t>	Answer: Agile </a:t>
            </a:r>
            <a:r>
              <a:rPr lang="en-US" sz="1200" dirty="0"/>
              <a:t>and Scrum have their fair share of similarities and differences. Since Scrum is a part of the Agile Methodology, both of them promote the completion of projects incrementally in small fragments. Also, both methodologies are iterative in nature.</a:t>
            </a:r>
          </a:p>
          <a:p>
            <a:pPr>
              <a:buNone/>
            </a:pPr>
            <a:r>
              <a:rPr lang="en-US" sz="1200" dirty="0" smtClean="0"/>
              <a:t>	However</a:t>
            </a:r>
            <a:r>
              <a:rPr lang="en-US" sz="1200" dirty="0"/>
              <a:t>, the main difference between Agile and Scrum is that the former has a broader spectrum. While Agile Methodology is used for project management, Scrum is ideal for projects where the requirements change rapidly. In the Agile Methodology, leadership holds the most pivotal position, whereas Scrum encourages the creation of a self-organizing and cross-functional team.</a:t>
            </a:r>
          </a:p>
          <a:p>
            <a:pPr>
              <a:buAutoNum type="arabicPeriod" startAt="2"/>
            </a:pPr>
            <a:r>
              <a:rPr lang="en-US" sz="1200" dirty="0" smtClean="0"/>
              <a:t>How </a:t>
            </a:r>
            <a:r>
              <a:rPr lang="en-US" sz="1200" dirty="0"/>
              <a:t>long were your sprints for the projects you have worked on</a:t>
            </a:r>
            <a:r>
              <a:rPr lang="en-US" sz="1200" dirty="0" smtClean="0"/>
              <a:t>? </a:t>
            </a:r>
          </a:p>
          <a:p>
            <a:pPr>
              <a:buNone/>
            </a:pPr>
            <a:r>
              <a:rPr lang="en-US" sz="1200" dirty="0"/>
              <a:t>	</a:t>
            </a:r>
            <a:r>
              <a:rPr lang="en-US" sz="1200" dirty="0" smtClean="0"/>
              <a:t>Answer: Generally, the duration of a scrum sprint (scrum cycle) depends upon the size of project and team working on it. The team size may vary from 3-9 members. In general, a scrum script complete in 3-4 weeks. Thus, on an average, the duration of a scrum sprint (scrum cycle) is 4 weeks. </a:t>
            </a:r>
            <a:endParaRPr lang="en-US" sz="1200" dirty="0"/>
          </a:p>
          <a:p>
            <a:pPr>
              <a:buAutoNum type="arabicPeriod" startAt="3"/>
            </a:pPr>
            <a:r>
              <a:rPr lang="en-US" sz="1200" dirty="0" smtClean="0"/>
              <a:t>What </a:t>
            </a:r>
            <a:r>
              <a:rPr lang="en-US" sz="1200" dirty="0"/>
              <a:t>kind of project management tools were used for your project</a:t>
            </a:r>
            <a:r>
              <a:rPr lang="en-US" sz="1200" dirty="0" smtClean="0"/>
              <a:t>?</a:t>
            </a:r>
          </a:p>
          <a:p>
            <a:pPr>
              <a:buNone/>
            </a:pPr>
            <a:r>
              <a:rPr lang="en-US" sz="1200" dirty="0" smtClean="0"/>
              <a:t>	Answer:  Slack, JIRA, </a:t>
            </a:r>
            <a:r>
              <a:rPr lang="en-US" sz="1200" dirty="0" err="1" smtClean="0"/>
              <a:t>Redmine</a:t>
            </a:r>
            <a:endParaRPr lang="en-US" sz="1200" dirty="0" smtClean="0"/>
          </a:p>
          <a:p>
            <a:pPr>
              <a:buAutoNum type="arabicPeriod" startAt="5"/>
            </a:pPr>
            <a:r>
              <a:rPr lang="en-US" sz="1200" dirty="0" smtClean="0"/>
              <a:t>Have you used automated test tools earlier? How was your experience? </a:t>
            </a:r>
          </a:p>
          <a:p>
            <a:pPr>
              <a:buNone/>
            </a:pPr>
            <a:r>
              <a:rPr lang="en-US" sz="1200" dirty="0"/>
              <a:t>	</a:t>
            </a:r>
            <a:r>
              <a:rPr lang="en-US" sz="1200" dirty="0" smtClean="0"/>
              <a:t>Answer: Yes, [&lt;tool&gt;].  I see the </a:t>
            </a:r>
            <a:r>
              <a:rPr lang="en-US" sz="1200" dirty="0"/>
              <a:t>advantages of automation testing, and </a:t>
            </a:r>
            <a:r>
              <a:rPr lang="en-US" sz="1200" dirty="0" smtClean="0"/>
              <a:t>aware of its impact a company</a:t>
            </a:r>
            <a:r>
              <a:rPr lang="en-US" sz="1200" dirty="0"/>
              <a:t>. For instance, results of automation can lead to lowering company costs, freeing up team members to fill other roles and delegating resources to other departments. I am confident in my ability to fully use these advantages for this position.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an Interview Q&amp;A V</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1. 	What </a:t>
            </a:r>
            <a:r>
              <a:rPr lang="en-US" dirty="0"/>
              <a:t>is Velocity?</a:t>
            </a:r>
          </a:p>
          <a:p>
            <a:pPr>
              <a:buNone/>
            </a:pPr>
            <a:r>
              <a:rPr lang="en-US" dirty="0" smtClean="0"/>
              <a:t>	Answer</a:t>
            </a:r>
            <a:r>
              <a:rPr lang="en-US" dirty="0"/>
              <a:t>: Velocity question is generally posed to understand if you have done some real work and familiar with the term. Its definition “Velocity is the rate at which team progresses print by sprint” should be enough. You can also add saying the important feature of velocity that it can’t be compared to two different scrum teams.</a:t>
            </a:r>
          </a:p>
          <a:p>
            <a:pPr>
              <a:buNone/>
            </a:pPr>
            <a:r>
              <a:rPr lang="en-US" dirty="0" smtClean="0"/>
              <a:t>2.	What </a:t>
            </a:r>
            <a:r>
              <a:rPr lang="en-US" dirty="0"/>
              <a:t>do you understand by Daily Stand-Up?</a:t>
            </a:r>
          </a:p>
          <a:p>
            <a:pPr>
              <a:buNone/>
            </a:pPr>
            <a:r>
              <a:rPr lang="en-US" dirty="0" smtClean="0"/>
              <a:t>	Answer</a:t>
            </a:r>
            <a:r>
              <a:rPr lang="en-US" dirty="0"/>
              <a:t>: </a:t>
            </a:r>
            <a:r>
              <a:rPr lang="en-US" dirty="0" smtClean="0"/>
              <a:t>The </a:t>
            </a:r>
            <a:r>
              <a:rPr lang="en-US" dirty="0"/>
              <a:t>daily stand-up is an everyday meeting (most preferably held in the morning) in which the whole team meets for almost 15 minutes to find answer to the following three questions –</a:t>
            </a:r>
          </a:p>
          <a:p>
            <a:pPr>
              <a:buNone/>
            </a:pPr>
            <a:r>
              <a:rPr lang="en-US" dirty="0" smtClean="0"/>
              <a:t>	What </a:t>
            </a:r>
            <a:r>
              <a:rPr lang="en-US" dirty="0"/>
              <a:t>was done yesterday?</a:t>
            </a:r>
          </a:p>
          <a:p>
            <a:pPr>
              <a:buNone/>
            </a:pPr>
            <a:r>
              <a:rPr lang="en-US" dirty="0" smtClean="0"/>
              <a:t>	What </a:t>
            </a:r>
            <a:r>
              <a:rPr lang="en-US" dirty="0"/>
              <a:t>is your plan for today?</a:t>
            </a:r>
          </a:p>
          <a:p>
            <a:pPr>
              <a:buNone/>
            </a:pPr>
            <a:r>
              <a:rPr lang="en-US" dirty="0" smtClean="0"/>
              <a:t>	Is </a:t>
            </a:r>
            <a:r>
              <a:rPr lang="en-US" dirty="0"/>
              <a:t>there any impediment or block that restricts you from completing your task?</a:t>
            </a:r>
          </a:p>
          <a:p>
            <a:pPr>
              <a:buNone/>
            </a:pPr>
            <a:r>
              <a:rPr lang="en-US" dirty="0" smtClean="0"/>
              <a:t>	The </a:t>
            </a:r>
            <a:r>
              <a:rPr lang="en-US" dirty="0"/>
              <a:t>daily stand-up is an effective way to motivate the team and make them set a goal for the day.</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JIRA Project [Review] </a:t>
            </a:r>
            <a:br>
              <a:rPr lang="en-US" dirty="0" smtClean="0"/>
            </a:br>
            <a:r>
              <a:rPr lang="en-US" sz="2700" i="1" dirty="0"/>
              <a:t>[</a:t>
            </a:r>
            <a:r>
              <a:rPr lang="en-US" sz="2700" i="1" dirty="0" smtClean="0"/>
              <a:t>Scrum </a:t>
            </a:r>
            <a:r>
              <a:rPr lang="en-US" sz="2700" i="1" dirty="0"/>
              <a:t>Master or JIRA </a:t>
            </a:r>
            <a:r>
              <a:rPr lang="en-US" sz="2700" i="1" dirty="0" smtClean="0"/>
              <a:t>admin Role] </a:t>
            </a:r>
            <a:endParaRPr lang="en-US" sz="2700" i="1"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smtClean="0"/>
              <a:t>Create Project</a:t>
            </a:r>
          </a:p>
          <a:p>
            <a:pPr marL="514350" indent="-514350">
              <a:buFont typeface="+mj-lt"/>
              <a:buAutoNum type="arabicPeriod"/>
            </a:pPr>
            <a:r>
              <a:rPr lang="en-US" dirty="0" smtClean="0"/>
              <a:t>Create users</a:t>
            </a:r>
          </a:p>
          <a:p>
            <a:pPr marL="514350" indent="-514350">
              <a:buFont typeface="+mj-lt"/>
              <a:buAutoNum type="arabicPeriod"/>
            </a:pPr>
            <a:r>
              <a:rPr lang="en-US" dirty="0" smtClean="0"/>
              <a:t>Create Version</a:t>
            </a:r>
          </a:p>
          <a:p>
            <a:pPr marL="514350" indent="-514350">
              <a:buNone/>
            </a:pPr>
            <a:r>
              <a:rPr lang="en-US" sz="2300" i="1" dirty="0" smtClean="0"/>
              <a:t>Version - Functionalities we  are targeting in multiple sprints go as production release</a:t>
            </a:r>
          </a:p>
          <a:p>
            <a:pPr marL="514350" indent="-514350">
              <a:buNone/>
            </a:pPr>
            <a:r>
              <a:rPr lang="en-US" dirty="0" smtClean="0"/>
              <a:t>4.	Create EPIC and Stories </a:t>
            </a:r>
          </a:p>
          <a:p>
            <a:pPr marL="514350" indent="-514350">
              <a:buNone/>
            </a:pPr>
            <a:r>
              <a:rPr lang="en-US" sz="2200" i="1" dirty="0" smtClean="0"/>
              <a:t>Epic - abstract </a:t>
            </a:r>
            <a:r>
              <a:rPr lang="en-US" sz="2200" i="1" dirty="0"/>
              <a:t>view of what we are creating </a:t>
            </a:r>
            <a:endParaRPr lang="en-US" sz="2200" i="1" dirty="0" smtClean="0"/>
          </a:p>
          <a:p>
            <a:pPr marL="514350" indent="-514350">
              <a:buNone/>
            </a:pPr>
            <a:r>
              <a:rPr lang="en-US" sz="2200" i="1" dirty="0" smtClean="0"/>
              <a:t>Story - </a:t>
            </a:r>
            <a:r>
              <a:rPr lang="en-US" sz="1500" i="1" dirty="0" smtClean="0"/>
              <a:t>what </a:t>
            </a:r>
            <a:r>
              <a:rPr lang="en-US" sz="1500" i="1" dirty="0"/>
              <a:t>is required to </a:t>
            </a:r>
            <a:r>
              <a:rPr lang="en-US" sz="1500" i="1" dirty="0" smtClean="0"/>
              <a:t>archive your Epic. A user story is the smallest unit of work in an agile framework.    </a:t>
            </a:r>
          </a:p>
          <a:p>
            <a:pPr marL="514350" indent="-514350">
              <a:buNone/>
            </a:pPr>
            <a:r>
              <a:rPr lang="en-US" dirty="0" smtClean="0"/>
              <a:t>5. Start the SPRINT </a:t>
            </a:r>
          </a:p>
          <a:p>
            <a:pPr marL="514350" indent="-514350">
              <a:buNone/>
            </a:pPr>
            <a:r>
              <a:rPr lang="en-US" sz="2200" i="1" dirty="0" smtClean="0"/>
              <a:t>Sprint - Project workflow of tasks to be completed in a specific timeframe</a:t>
            </a:r>
          </a:p>
          <a:p>
            <a:pPr marL="514350" indent="-514350">
              <a:buNone/>
            </a:pPr>
            <a:r>
              <a:rPr lang="en-US" dirty="0" smtClean="0"/>
              <a:t>6. Story points update for each and every story. </a:t>
            </a:r>
          </a:p>
          <a:p>
            <a:pPr marL="514350" indent="-514350">
              <a:buNone/>
            </a:pPr>
            <a:r>
              <a:rPr lang="en-US" sz="2100" i="1" dirty="0" smtClean="0"/>
              <a:t>A </a:t>
            </a:r>
            <a:r>
              <a:rPr lang="en-US" sz="2100" i="1" dirty="0"/>
              <a:t>story point </a:t>
            </a:r>
            <a:r>
              <a:rPr lang="en-US" sz="2100" i="1" dirty="0" smtClean="0"/>
              <a:t>- the </a:t>
            </a:r>
            <a:r>
              <a:rPr lang="en-US" sz="2100" i="1" dirty="0"/>
              <a:t>unit for the estimation of total efforts that are required to </a:t>
            </a:r>
            <a:r>
              <a:rPr lang="en-US" sz="2100" i="1" dirty="0" smtClean="0"/>
              <a:t>perform</a:t>
            </a:r>
          </a:p>
          <a:p>
            <a:pPr marL="514350" indent="-514350">
              <a:buNone/>
            </a:pPr>
            <a:r>
              <a:rPr lang="en-US" sz="2100" i="1" dirty="0" smtClean="0"/>
              <a:t>or </a:t>
            </a:r>
            <a:r>
              <a:rPr lang="en-US" sz="2100" i="1" dirty="0"/>
              <a:t>complete a particular task. </a:t>
            </a:r>
            <a:endParaRPr lang="en-US" sz="2100" i="1" dirty="0" smtClean="0"/>
          </a:p>
          <a:p>
            <a:pPr marL="514350" indent="-514350">
              <a:buNone/>
            </a:pPr>
            <a:endParaRPr lang="en-US" dirty="0" smtClean="0"/>
          </a:p>
          <a:p>
            <a:pPr>
              <a:buFontTx/>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pPr>
              <a:buNone/>
            </a:pPr>
            <a:r>
              <a:rPr lang="en-US" dirty="0" smtClean="0"/>
              <a:t>				      10 MIN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dirty="0" smtClean="0"/>
              <a:t>JIRA Project </a:t>
            </a:r>
            <a:br>
              <a:rPr lang="en-US" dirty="0" smtClean="0"/>
            </a:br>
            <a:r>
              <a:rPr lang="en-US" sz="2400" i="1" dirty="0" smtClean="0"/>
              <a:t>[SCRUM Teams [QA] Role] </a:t>
            </a:r>
            <a:endParaRPr lang="en-US" sz="2400" dirty="0"/>
          </a:p>
        </p:txBody>
      </p:sp>
      <p:sp>
        <p:nvSpPr>
          <p:cNvPr id="3" name="Content Placeholder 2"/>
          <p:cNvSpPr>
            <a:spLocks noGrp="1"/>
          </p:cNvSpPr>
          <p:nvPr>
            <p:ph idx="1"/>
          </p:nvPr>
        </p:nvSpPr>
        <p:spPr/>
        <p:txBody>
          <a:bodyPr/>
          <a:lstStyle/>
          <a:p>
            <a:r>
              <a:rPr lang="en-US" dirty="0" smtClean="0"/>
              <a:t>Tasks </a:t>
            </a:r>
            <a:r>
              <a:rPr lang="en-US" dirty="0"/>
              <a:t>Creation for each and every </a:t>
            </a:r>
            <a:r>
              <a:rPr lang="en-US" dirty="0" smtClean="0"/>
              <a:t>story</a:t>
            </a:r>
          </a:p>
          <a:p>
            <a:pPr>
              <a:buNone/>
            </a:pPr>
            <a:r>
              <a:rPr lang="en-US" dirty="0" smtClean="0"/>
              <a:t>Add attachment/Links</a:t>
            </a:r>
            <a:endParaRPr lang="en-US" dirty="0"/>
          </a:p>
          <a:p>
            <a:r>
              <a:rPr lang="en-US" dirty="0" smtClean="0"/>
              <a:t>Assign  </a:t>
            </a:r>
            <a:r>
              <a:rPr lang="en-US" dirty="0"/>
              <a:t>sub tasks to teams /</a:t>
            </a:r>
            <a:r>
              <a:rPr lang="en-US" dirty="0" smtClean="0"/>
              <a:t>self</a:t>
            </a:r>
            <a:endParaRPr lang="en-US" dirty="0"/>
          </a:p>
          <a:p>
            <a:r>
              <a:rPr lang="en-US" dirty="0"/>
              <a:t>Burn the hours in JIRA	</a:t>
            </a:r>
          </a:p>
          <a:p>
            <a:r>
              <a:rPr lang="en-US" dirty="0"/>
              <a:t>Sprint life </a:t>
            </a:r>
            <a:r>
              <a:rPr lang="en-US" dirty="0" smtClean="0"/>
              <a:t>cycle</a:t>
            </a:r>
          </a:p>
          <a:p>
            <a:r>
              <a:rPr lang="en-US" dirty="0" smtClean="0"/>
              <a:t>Status Update </a:t>
            </a:r>
            <a:endParaRPr lang="en-US" dirty="0"/>
          </a:p>
          <a:p>
            <a:r>
              <a:rPr lang="en-US" dirty="0"/>
              <a:t>Creating the bugs</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Hierarchy of JIRA Issues</a:t>
            </a:r>
            <a:br>
              <a:rPr lang="en-US" dirty="0"/>
            </a:b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26626" name="Picture 2" descr="https://wiki.acumos.org/download/attachments/6488146/image2018-10-23_14-40-7.png?version=1&amp;modificationDate=1540323627000&amp;api=v2"/>
          <p:cNvPicPr>
            <a:picLocks noChangeAspect="1" noChangeArrowheads="1"/>
          </p:cNvPicPr>
          <p:nvPr/>
        </p:nvPicPr>
        <p:blipFill>
          <a:blip r:embed="rId2" cstate="print"/>
          <a:srcRect/>
          <a:stretch>
            <a:fillRect/>
          </a:stretch>
        </p:blipFill>
        <p:spPr bwMode="auto">
          <a:xfrm>
            <a:off x="2209800" y="2286000"/>
            <a:ext cx="4114800" cy="33528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JIRA workflow for SCRUM</a:t>
            </a:r>
            <a:endParaRPr lang="en-US" dirty="0"/>
          </a:p>
        </p:txBody>
      </p:sp>
      <p:pic>
        <p:nvPicPr>
          <p:cNvPr id="4" name="Picture 2" descr="How to Build a Jira Workflow for Scrum: The Complete 2020 Guide - iDalko"/>
          <p:cNvPicPr>
            <a:picLocks noGrp="1" noChangeAspect="1" noChangeArrowheads="1"/>
          </p:cNvPicPr>
          <p:nvPr>
            <p:ph idx="1"/>
          </p:nvPr>
        </p:nvPicPr>
        <p:blipFill>
          <a:blip r:embed="rId3" cstate="print"/>
          <a:stretch>
            <a:fillRect/>
          </a:stretch>
        </p:blipFill>
        <p:spPr bwMode="auto">
          <a:xfrm>
            <a:off x="831895" y="1600200"/>
            <a:ext cx="7480209" cy="452596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What is JIRA</a:t>
            </a:r>
            <a:endParaRPr lang="en-US" dirty="0"/>
          </a:p>
        </p:txBody>
      </p:sp>
      <p:pic>
        <p:nvPicPr>
          <p:cNvPr id="4" name="Content Placeholder 3" descr="download.png"/>
          <p:cNvPicPr>
            <a:picLocks noGrp="1" noChangeAspect="1"/>
          </p:cNvPicPr>
          <p:nvPr>
            <p:ph idx="1"/>
          </p:nvPr>
        </p:nvPicPr>
        <p:blipFill>
          <a:blip r:embed="rId2" cstate="print"/>
          <a:stretch>
            <a:fillRect/>
          </a:stretch>
        </p:blipFill>
        <p:spPr>
          <a:xfrm>
            <a:off x="228600" y="1295400"/>
            <a:ext cx="3695700" cy="1238250"/>
          </a:xfrm>
        </p:spPr>
      </p:pic>
      <p:sp>
        <p:nvSpPr>
          <p:cNvPr id="5" name="TextBox 4"/>
          <p:cNvSpPr txBox="1"/>
          <p:nvPr/>
        </p:nvSpPr>
        <p:spPr>
          <a:xfrm>
            <a:off x="152400" y="2667001"/>
            <a:ext cx="8305800" cy="1754326"/>
          </a:xfrm>
          <a:prstGeom prst="rect">
            <a:avLst/>
          </a:prstGeom>
          <a:noFill/>
        </p:spPr>
        <p:txBody>
          <a:bodyPr wrap="square" rtlCol="0">
            <a:spAutoFit/>
          </a:bodyPr>
          <a:lstStyle/>
          <a:p>
            <a:pPr fontAlgn="base"/>
            <a:r>
              <a:rPr lang="en-US" dirty="0"/>
              <a:t> </a:t>
            </a:r>
            <a:r>
              <a:rPr lang="en-US" dirty="0" err="1"/>
              <a:t>Jira</a:t>
            </a:r>
            <a:r>
              <a:rPr lang="en-US" dirty="0"/>
              <a:t> is software for issue tracking, </a:t>
            </a:r>
            <a:r>
              <a:rPr lang="en-US" dirty="0" smtClean="0"/>
              <a:t>bug </a:t>
            </a:r>
            <a:r>
              <a:rPr lang="en-US" dirty="0"/>
              <a:t>tracking, and project management. </a:t>
            </a:r>
            <a:r>
              <a:rPr lang="en-US" dirty="0" err="1"/>
              <a:t>Jira</a:t>
            </a:r>
            <a:r>
              <a:rPr lang="en-US" dirty="0"/>
              <a:t> helps all teams manage their work. </a:t>
            </a:r>
            <a:r>
              <a:rPr lang="en-US" dirty="0" smtClean="0"/>
              <a:t> When </a:t>
            </a:r>
            <a:r>
              <a:rPr lang="en-US" dirty="0" err="1"/>
              <a:t>Jira</a:t>
            </a:r>
            <a:r>
              <a:rPr lang="en-US" dirty="0"/>
              <a:t> was first released in </a:t>
            </a:r>
            <a:r>
              <a:rPr lang="en-US" dirty="0" smtClean="0"/>
              <a:t>2002, it </a:t>
            </a:r>
            <a:r>
              <a:rPr lang="en-US" dirty="0"/>
              <a:t>was purely for software development. </a:t>
            </a:r>
            <a:endParaRPr lang="en-US" dirty="0" smtClean="0"/>
          </a:p>
          <a:p>
            <a:pPr fontAlgn="base"/>
            <a:endParaRPr lang="en-US" dirty="0"/>
          </a:p>
          <a:p>
            <a:pPr fontAlgn="base"/>
            <a:r>
              <a:rPr lang="en-US" dirty="0" smtClean="0"/>
              <a:t>The #1 software development tool used by agile teams. </a:t>
            </a: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 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Create JIRA User Avatar</a:t>
            </a:r>
          </a:p>
          <a:p>
            <a:r>
              <a:rPr lang="en-US" dirty="0" smtClean="0"/>
              <a:t>Create an Issue “Subtask” for a Story; assign it to your self. </a:t>
            </a:r>
            <a:r>
              <a:rPr lang="en-US" i="1" dirty="0" smtClean="0"/>
              <a:t>Note: You can pick any of the created during the class Stories</a:t>
            </a:r>
          </a:p>
          <a:p>
            <a:r>
              <a:rPr lang="en-US" dirty="0" smtClean="0"/>
              <a:t>Create a Filter; Give it a Name; Share it </a:t>
            </a:r>
          </a:p>
          <a:p>
            <a:r>
              <a:rPr lang="en-US" dirty="0" smtClean="0"/>
              <a:t>Create a Test case relative to the Subtask that you’ve created </a:t>
            </a:r>
          </a:p>
          <a:p>
            <a:pPr>
              <a:buNone/>
            </a:pPr>
            <a:r>
              <a:rPr lang="en-US" dirty="0" smtClean="0"/>
              <a:t>[test id, test case name, test description, test data, test steps, expected results]</a:t>
            </a:r>
          </a:p>
          <a:p>
            <a:pPr>
              <a:buNone/>
            </a:pPr>
            <a:r>
              <a:rPr lang="en-US" dirty="0" smtClean="0">
                <a:hlinkClick r:id="rId2"/>
              </a:rPr>
              <a:t>https://docs.google.com/spreadsheets/d/1ftdpS1A5KfOHT2MSaKLJfQEzzWgK5IlTuGzT_v_tB5o/edit?usp=sharing</a:t>
            </a: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smtClean="0"/>
              <a:t>Zephyr plug-in Intro</a:t>
            </a:r>
            <a:endParaRPr lang="en-US" dirty="0"/>
          </a:p>
        </p:txBody>
      </p:sp>
      <p:sp>
        <p:nvSpPr>
          <p:cNvPr id="3" name="Content Placeholder 2"/>
          <p:cNvSpPr>
            <a:spLocks noGrp="1"/>
          </p:cNvSpPr>
          <p:nvPr>
            <p:ph idx="1"/>
          </p:nvPr>
        </p:nvSpPr>
        <p:spPr/>
        <p:txBody>
          <a:bodyPr>
            <a:normAutofit fontScale="70000" lnSpcReduction="20000"/>
          </a:bodyPr>
          <a:lstStyle/>
          <a:p>
            <a:pPr lvl="1">
              <a:buNone/>
            </a:pPr>
            <a:r>
              <a:rPr lang="en-US" dirty="0" smtClean="0"/>
              <a:t>By default JIRA does not support test management.</a:t>
            </a:r>
          </a:p>
          <a:p>
            <a:pPr lvl="1">
              <a:buNone/>
            </a:pPr>
            <a:r>
              <a:rPr lang="en-US" dirty="0" smtClean="0"/>
              <a:t>Organizations need a tool to manage testing activities.   </a:t>
            </a:r>
          </a:p>
          <a:p>
            <a:pPr>
              <a:buNone/>
            </a:pPr>
            <a:endParaRPr lang="en-US" dirty="0" smtClean="0"/>
          </a:p>
          <a:p>
            <a:pPr>
              <a:buNone/>
            </a:pPr>
            <a:r>
              <a:rPr lang="en-US" dirty="0" smtClean="0"/>
              <a:t>	Zephyr for </a:t>
            </a:r>
            <a:r>
              <a:rPr lang="en-US" dirty="0" err="1" smtClean="0"/>
              <a:t>Jira</a:t>
            </a:r>
            <a:r>
              <a:rPr lang="en-US" dirty="0" smtClean="0"/>
              <a:t> [Zephyr Squad] is the No. 1 installed Agile test management app in the </a:t>
            </a:r>
            <a:r>
              <a:rPr lang="en-US" dirty="0" err="1" smtClean="0"/>
              <a:t>Atlassian</a:t>
            </a:r>
            <a:r>
              <a:rPr lang="en-US" dirty="0" smtClean="0"/>
              <a:t> Marketplace; a flexible test management solution inside </a:t>
            </a:r>
            <a:r>
              <a:rPr lang="en-US" dirty="0" err="1" smtClean="0"/>
              <a:t>Jira</a:t>
            </a:r>
            <a:r>
              <a:rPr lang="en-US" dirty="0" smtClean="0"/>
              <a:t>, perfect for Agile teams focusing on Test Design, Execution, and Test Automation.</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p:txBody>
      </p:sp>
      <p:pic>
        <p:nvPicPr>
          <p:cNvPr id="6" name="Picture 2"/>
          <p:cNvPicPr>
            <a:picLocks noChangeAspect="1" noChangeArrowheads="1"/>
          </p:cNvPicPr>
          <p:nvPr/>
        </p:nvPicPr>
        <p:blipFill>
          <a:blip r:embed="rId3" cstate="print"/>
          <a:srcRect/>
          <a:stretch>
            <a:fillRect/>
          </a:stretch>
        </p:blipFill>
        <p:spPr bwMode="auto">
          <a:xfrm>
            <a:off x="1509623" y="3771630"/>
            <a:ext cx="6253252" cy="26863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 Installation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Zephyr for </a:t>
            </a:r>
            <a:r>
              <a:rPr lang="en-US" b="1" dirty="0" err="1" smtClean="0"/>
              <a:t>Jira</a:t>
            </a:r>
            <a:r>
              <a:rPr lang="en-US" b="1" dirty="0" smtClean="0"/>
              <a:t> Cloud</a:t>
            </a:r>
            <a:endParaRPr lang="en-US" dirty="0" smtClean="0"/>
          </a:p>
          <a:p>
            <a:r>
              <a:rPr lang="en-US" dirty="0" smtClean="0"/>
              <a:t>Search </a:t>
            </a:r>
            <a:r>
              <a:rPr lang="en-US" dirty="0" smtClean="0">
                <a:hlinkClick r:id="rId2"/>
              </a:rPr>
              <a:t>Zephyr </a:t>
            </a:r>
            <a:r>
              <a:rPr lang="en-US" dirty="0" err="1" smtClean="0">
                <a:hlinkClick r:id="rId2"/>
              </a:rPr>
              <a:t>Jira</a:t>
            </a:r>
            <a:r>
              <a:rPr lang="en-US" dirty="0" smtClean="0">
                <a:hlinkClick r:id="rId2"/>
              </a:rPr>
              <a:t> Add-on in </a:t>
            </a:r>
            <a:r>
              <a:rPr lang="en-US" dirty="0" err="1" smtClean="0">
                <a:hlinkClick r:id="rId2"/>
              </a:rPr>
              <a:t>Atlassian</a:t>
            </a:r>
            <a:r>
              <a:rPr lang="en-US" dirty="0" smtClean="0">
                <a:hlinkClick r:id="rId2"/>
              </a:rPr>
              <a:t> Marketplace</a:t>
            </a:r>
            <a:r>
              <a:rPr lang="en-US" dirty="0" smtClean="0"/>
              <a:t>:</a:t>
            </a:r>
          </a:p>
          <a:p>
            <a:r>
              <a:rPr lang="en-US" dirty="0" smtClean="0"/>
              <a:t>With administrator login, click on ‘Add-ons’ link. This will show up the Add-ons menu.</a:t>
            </a:r>
          </a:p>
          <a:p>
            <a:r>
              <a:rPr lang="en-US" dirty="0" smtClean="0"/>
              <a:t>Click ‘Find new add-ons’ link.</a:t>
            </a:r>
          </a:p>
          <a:p>
            <a:r>
              <a:rPr lang="en-US" dirty="0" smtClean="0"/>
              <a:t>Enter ‘Zephyr for JIRA’ in the ‘Search for Marketplace’ box.</a:t>
            </a:r>
          </a:p>
          <a:p>
            <a:r>
              <a:rPr lang="en-US" dirty="0" smtClean="0"/>
              <a:t>Select ‘Zephyr for JIRA – Test Management’, from the search results.</a:t>
            </a:r>
          </a:p>
          <a:p>
            <a:r>
              <a:rPr lang="en-US" dirty="0" smtClean="0"/>
              <a:t>Click on either ‘Buy Now’ or ‘Free Trial’ button.</a:t>
            </a:r>
          </a:p>
          <a:p>
            <a:pPr lvl="1"/>
            <a:r>
              <a:rPr lang="en-US" dirty="0" smtClean="0"/>
              <a:t>This will navigate to the </a:t>
            </a:r>
            <a:r>
              <a:rPr lang="en-US" dirty="0" err="1" smtClean="0">
                <a:hlinkClick r:id="rId3"/>
              </a:rPr>
              <a:t>Atlassian</a:t>
            </a:r>
            <a:r>
              <a:rPr lang="en-US" dirty="0" smtClean="0">
                <a:hlinkClick r:id="rId3"/>
              </a:rPr>
              <a:t> home</a:t>
            </a:r>
            <a:r>
              <a:rPr lang="en-US" dirty="0" smtClean="0"/>
              <a:t> page. One can enter the username/password or create a new account.</a:t>
            </a:r>
          </a:p>
          <a:p>
            <a:pPr lvl="1"/>
            <a:r>
              <a:rPr lang="en-US" dirty="0" smtClean="0"/>
              <a:t>This will give a 30-day trial version or a proper license can be bought.</a:t>
            </a:r>
          </a:p>
          <a:p>
            <a:r>
              <a:rPr lang="en-US" dirty="0" smtClean="0"/>
              <a:t>Add-on will be installed and now be ready for use.</a:t>
            </a:r>
          </a:p>
          <a:p>
            <a:pPr lvl="0"/>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ZEPHYR: JIRA Test process Overview</a:t>
            </a:r>
            <a:endParaRPr lang="en-US" dirty="0"/>
          </a:p>
        </p:txBody>
      </p:sp>
      <p:pic>
        <p:nvPicPr>
          <p:cNvPr id="63490" name="Picture 2"/>
          <p:cNvPicPr>
            <a:picLocks noGrp="1" noChangeAspect="1" noChangeArrowheads="1"/>
          </p:cNvPicPr>
          <p:nvPr>
            <p:ph idx="1"/>
          </p:nvPr>
        </p:nvPicPr>
        <p:blipFill>
          <a:blip r:embed="rId2" cstate="print"/>
          <a:srcRect/>
          <a:stretch>
            <a:fillRect/>
          </a:stretch>
        </p:blipFill>
        <p:spPr bwMode="auto">
          <a:xfrm>
            <a:off x="724602" y="1600200"/>
            <a:ext cx="7694796" cy="452596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ZEPHYR: UI Overview I</a:t>
            </a:r>
            <a:br>
              <a:rPr lang="en-US" dirty="0" smtClean="0"/>
            </a:br>
            <a:endParaRPr lang="en-US" dirty="0"/>
          </a:p>
        </p:txBody>
      </p:sp>
      <p:pic>
        <p:nvPicPr>
          <p:cNvPr id="4" name="Content Placeholder 3" descr="zephyr-menu.png"/>
          <p:cNvPicPr>
            <a:picLocks noGrp="1" noChangeAspect="1"/>
          </p:cNvPicPr>
          <p:nvPr>
            <p:ph idx="1"/>
          </p:nvPr>
        </p:nvPicPr>
        <p:blipFill>
          <a:blip r:embed="rId2" cstate="print"/>
          <a:stretch>
            <a:fillRect/>
          </a:stretch>
        </p:blipFill>
        <p:spPr>
          <a:xfrm>
            <a:off x="838200" y="1447800"/>
            <a:ext cx="1038034" cy="4525963"/>
          </a:xfrm>
        </p:spPr>
      </p:pic>
      <p:sp>
        <p:nvSpPr>
          <p:cNvPr id="10" name="Rectangle 9"/>
          <p:cNvSpPr/>
          <p:nvPr/>
        </p:nvSpPr>
        <p:spPr>
          <a:xfrm>
            <a:off x="2133600" y="1447800"/>
            <a:ext cx="4572000" cy="5355312"/>
          </a:xfrm>
          <a:prstGeom prst="rect">
            <a:avLst/>
          </a:prstGeom>
        </p:spPr>
        <p:txBody>
          <a:bodyPr wrap="square">
            <a:spAutoFit/>
          </a:bodyPr>
          <a:lstStyle/>
          <a:p>
            <a:pPr>
              <a:buNone/>
            </a:pPr>
            <a:r>
              <a:rPr lang="en-US" b="1" dirty="0" smtClean="0"/>
              <a:t>Design</a:t>
            </a:r>
            <a:endParaRPr lang="en-US" dirty="0" smtClean="0"/>
          </a:p>
          <a:p>
            <a:pPr lvl="1">
              <a:buFont typeface="Arial" pitchFamily="34" charset="0"/>
              <a:buChar char="•"/>
            </a:pPr>
            <a:r>
              <a:rPr lang="en-US" b="1" dirty="0" smtClean="0"/>
              <a:t>   	Create a Test</a:t>
            </a:r>
            <a:r>
              <a:rPr lang="en-US" dirty="0" smtClean="0"/>
              <a:t> - </a:t>
            </a:r>
            <a:r>
              <a:rPr lang="en-US" dirty="0" smtClean="0">
                <a:hlinkClick r:id="rId3"/>
              </a:rPr>
              <a:t>Create a brand new test</a:t>
            </a:r>
            <a:r>
              <a:rPr lang="en-US" dirty="0" smtClean="0"/>
              <a:t> under the current project. The issue type is "Test" and is indicated by this icon: </a:t>
            </a:r>
          </a:p>
          <a:p>
            <a:pPr lvl="1">
              <a:buFont typeface="Arial" pitchFamily="34" charset="0"/>
              <a:buChar char="•"/>
            </a:pPr>
            <a:r>
              <a:rPr lang="en-US" b="1" dirty="0" smtClean="0"/>
              <a:t>  	Create a BDD Feature</a:t>
            </a:r>
            <a:r>
              <a:rPr lang="en-US" dirty="0" smtClean="0"/>
              <a:t> - Create a </a:t>
            </a:r>
            <a:r>
              <a:rPr lang="en-US" dirty="0" smtClean="0">
                <a:hlinkClick r:id="rId4"/>
              </a:rPr>
              <a:t>BDD feature</a:t>
            </a:r>
            <a:r>
              <a:rPr lang="en-US" dirty="0" smtClean="0"/>
              <a:t> with accompanying steps.</a:t>
            </a:r>
          </a:p>
          <a:p>
            <a:pPr lvl="1">
              <a:buFont typeface="Arial" pitchFamily="34" charset="0"/>
              <a:buChar char="•"/>
            </a:pPr>
            <a:r>
              <a:rPr lang="en-US" b="1" dirty="0" smtClean="0"/>
              <a:t>  	Search Tests</a:t>
            </a:r>
            <a:r>
              <a:rPr lang="en-US" dirty="0" smtClean="0"/>
              <a:t> -This opens the Issue Navigator to allow searching for tests.</a:t>
            </a:r>
          </a:p>
          <a:p>
            <a:pPr lvl="1">
              <a:buFont typeface="Arial" pitchFamily="34" charset="0"/>
              <a:buChar char="•"/>
            </a:pPr>
            <a:r>
              <a:rPr lang="en-US" b="1" dirty="0" smtClean="0"/>
              <a:t>  	Import Tests</a:t>
            </a:r>
            <a:r>
              <a:rPr lang="en-US" dirty="0" smtClean="0"/>
              <a:t> - </a:t>
            </a:r>
            <a:r>
              <a:rPr lang="en-US" dirty="0" smtClean="0">
                <a:hlinkClick r:id="rId5"/>
              </a:rPr>
              <a:t>Import your existing tests</a:t>
            </a:r>
            <a:r>
              <a:rPr lang="en-US" dirty="0" smtClean="0"/>
              <a:t> from Excel or XML files.</a:t>
            </a:r>
          </a:p>
          <a:p>
            <a:r>
              <a:rPr lang="en-US" b="1" dirty="0" smtClean="0"/>
              <a:t>Planning and Execution</a:t>
            </a:r>
            <a:endParaRPr lang="en-US" dirty="0" smtClean="0"/>
          </a:p>
          <a:p>
            <a:pPr lvl="1">
              <a:buFont typeface="Arial" pitchFamily="34" charset="0"/>
              <a:buChar char="•"/>
            </a:pPr>
            <a:r>
              <a:rPr lang="en-US" b="1" dirty="0" smtClean="0"/>
              <a:t>  	Cycle Summary</a:t>
            </a:r>
            <a:r>
              <a:rPr lang="en-US" dirty="0" smtClean="0"/>
              <a:t> - Create and view various test cycles based on version.</a:t>
            </a:r>
          </a:p>
          <a:p>
            <a:pPr lvl="1">
              <a:buFont typeface="Arial" pitchFamily="34" charset="0"/>
              <a:buChar char="•"/>
            </a:pPr>
            <a:r>
              <a:rPr lang="en-US" b="1" dirty="0" smtClean="0"/>
              <a:t> 	Search Test Executions</a:t>
            </a:r>
            <a:r>
              <a:rPr lang="en-US" dirty="0" smtClean="0"/>
              <a:t> - Search for executions in a project using </a:t>
            </a:r>
            <a:r>
              <a:rPr lang="en-US" dirty="0" smtClean="0">
                <a:hlinkClick r:id="rId6"/>
              </a:rPr>
              <a:t>ZQL</a:t>
            </a:r>
            <a:r>
              <a:rPr lang="en-US" dirty="0" smtClean="0"/>
              <a:t>.</a:t>
            </a:r>
          </a:p>
          <a:p>
            <a:pPr lvl="1">
              <a:buFont typeface="Arial" pitchFamily="34" charset="0"/>
              <a:buChar char="•"/>
            </a:pPr>
            <a:r>
              <a:rPr lang="en-US" b="1" dirty="0" smtClean="0"/>
              <a:t> 	Manage Execution Filters</a:t>
            </a:r>
            <a:r>
              <a:rPr lang="en-US" dirty="0" smtClean="0"/>
              <a:t> - Manage filters saved using the test execution search functionality.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 UI Overview II</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smtClean="0"/>
              <a:t>Reporting</a:t>
            </a:r>
            <a:endParaRPr lang="en-US" dirty="0" smtClean="0"/>
          </a:p>
          <a:p>
            <a:r>
              <a:rPr lang="en-US" b="1" dirty="0" smtClean="0"/>
              <a:t>Test Metrics</a:t>
            </a:r>
            <a:r>
              <a:rPr lang="en-US" dirty="0" smtClean="0"/>
              <a:t> - Opens the Test Dashboard with testing metrics gadgets displayed.</a:t>
            </a:r>
          </a:p>
          <a:p>
            <a:r>
              <a:rPr lang="en-US" b="1" dirty="0" smtClean="0"/>
              <a:t>Test Summary</a:t>
            </a:r>
            <a:r>
              <a:rPr lang="en-US" dirty="0" smtClean="0"/>
              <a:t> - Summary of all testing activity in a project.</a:t>
            </a:r>
          </a:p>
          <a:p>
            <a:r>
              <a:rPr lang="en-US" b="1" dirty="0" smtClean="0"/>
              <a:t>Traceability Matrix</a:t>
            </a:r>
            <a:r>
              <a:rPr lang="en-US" dirty="0" smtClean="0"/>
              <a:t> - A report that can generate a trace of testing from a story through tests, cycles, executions, and defects.</a:t>
            </a:r>
          </a:p>
          <a:p>
            <a:pPr>
              <a:buNone/>
            </a:pPr>
            <a:r>
              <a:rPr lang="en-US" b="1" dirty="0" smtClean="0"/>
              <a:t>Integrations</a:t>
            </a:r>
            <a:endParaRPr lang="en-US" dirty="0" smtClean="0"/>
          </a:p>
          <a:p>
            <a:r>
              <a:rPr lang="en-US" b="1" dirty="0" smtClean="0"/>
              <a:t>API Keys</a:t>
            </a:r>
            <a:r>
              <a:rPr lang="en-US" dirty="0" smtClean="0"/>
              <a:t> - Get API keys required to call </a:t>
            </a:r>
            <a:r>
              <a:rPr lang="en-US" dirty="0" smtClean="0">
                <a:hlinkClick r:id="rId2"/>
              </a:rPr>
              <a:t>Zephyr Squad REST API</a:t>
            </a:r>
            <a:r>
              <a:rPr lang="en-US" dirty="0" smtClean="0"/>
              <a:t>.</a:t>
            </a:r>
          </a:p>
          <a:p>
            <a:r>
              <a:rPr lang="en-US" b="1" dirty="0" smtClean="0"/>
              <a:t>Test Automation</a:t>
            </a:r>
            <a:r>
              <a:rPr lang="en-US" dirty="0" smtClean="0"/>
              <a:t> - Imports test results from test automation frameworks directly into Zephyr test execution cycles.</a:t>
            </a:r>
          </a:p>
          <a:p>
            <a:r>
              <a:rPr lang="en-US" b="1" dirty="0" smtClean="0"/>
              <a:t>BDD/Cucumber</a:t>
            </a:r>
            <a:r>
              <a:rPr lang="en-US" dirty="0" smtClean="0"/>
              <a:t> - Learn how to create and use behavior-driven development (BDD) testing with Zephyr Squad.</a:t>
            </a:r>
          </a:p>
          <a:p>
            <a:r>
              <a:rPr lang="en-US" b="1" dirty="0" smtClean="0"/>
              <a:t>REST API</a:t>
            </a:r>
            <a:r>
              <a:rPr lang="en-US" dirty="0" smtClean="0"/>
              <a:t> - Learn more about Zephyr Squad REST API.</a:t>
            </a:r>
          </a:p>
          <a:p>
            <a:r>
              <a:rPr lang="en-US" b="1" dirty="0" smtClean="0"/>
              <a:t>Continuous Integration</a:t>
            </a:r>
            <a:r>
              <a:rPr lang="en-US" dirty="0" smtClean="0"/>
              <a:t> - Learn how to integrate your </a:t>
            </a:r>
            <a:r>
              <a:rPr lang="en-US" dirty="0" smtClean="0">
                <a:hlinkClick r:id="rId3"/>
              </a:rPr>
              <a:t>CI/CD workflows</a:t>
            </a:r>
            <a:r>
              <a:rPr lang="en-US" dirty="0" smtClean="0"/>
              <a:t> with Zephyr Squad.</a:t>
            </a:r>
          </a:p>
          <a:p>
            <a:pPr>
              <a:buNone/>
            </a:pPr>
            <a:r>
              <a:rPr lang="en-US" b="1" dirty="0" smtClean="0"/>
              <a:t>Settings</a:t>
            </a:r>
            <a:endParaRPr lang="en-US" dirty="0" smtClean="0"/>
          </a:p>
          <a:p>
            <a:r>
              <a:rPr lang="en-US" b="1" dirty="0" smtClean="0"/>
              <a:t>Zephyr Custom Fields</a:t>
            </a:r>
            <a:r>
              <a:rPr lang="en-US" dirty="0" smtClean="0"/>
              <a:t> - Select the </a:t>
            </a:r>
            <a:r>
              <a:rPr lang="en-US" dirty="0" smtClean="0">
                <a:hlinkClick r:id="rId4"/>
              </a:rPr>
              <a:t>custom fields</a:t>
            </a:r>
            <a:r>
              <a:rPr lang="en-US" dirty="0" smtClean="0"/>
              <a:t> to add to test steps and test executions.</a:t>
            </a:r>
          </a:p>
          <a:p>
            <a:pPr>
              <a:buNone/>
            </a:pPr>
            <a:r>
              <a:rPr lang="en-US" b="1" dirty="0" smtClean="0"/>
              <a:t>About</a:t>
            </a:r>
            <a:r>
              <a:rPr lang="en-US" dirty="0" smtClean="0"/>
              <a:t> (this menu appears only when Zephyr is opened from global context)</a:t>
            </a:r>
          </a:p>
          <a:p>
            <a:r>
              <a:rPr lang="en-US" b="1" dirty="0" smtClean="0"/>
              <a:t>Welcome</a:t>
            </a:r>
            <a:r>
              <a:rPr lang="en-US" dirty="0" smtClean="0"/>
              <a:t> - This page educates and provides access to a variety of resources such as Support, Buying/Upgrading etc.</a:t>
            </a:r>
          </a:p>
          <a:p>
            <a:r>
              <a:rPr lang="en-US" b="1" dirty="0" smtClean="0"/>
              <a:t>Documentation</a:t>
            </a:r>
            <a:r>
              <a:rPr lang="en-US" dirty="0" smtClean="0"/>
              <a:t> - Link to the online documentation.</a:t>
            </a:r>
          </a:p>
          <a:p>
            <a:r>
              <a:rPr lang="en-US" b="1" dirty="0" smtClean="0"/>
              <a:t>Zephyr Status</a:t>
            </a:r>
            <a:r>
              <a:rPr lang="en-US" dirty="0" smtClean="0"/>
              <a:t> - Opens the </a:t>
            </a:r>
            <a:r>
              <a:rPr lang="en-US" dirty="0" smtClean="0">
                <a:hlinkClick r:id="rId5"/>
              </a:rPr>
              <a:t>status page</a:t>
            </a:r>
            <a:r>
              <a:rPr lang="en-US" dirty="0" smtClean="0"/>
              <a:t> where you can see the current status of Zephyr Squad Cloud and subscribe to updates on planned maintenance.</a:t>
            </a:r>
          </a:p>
          <a:p>
            <a:r>
              <a:rPr lang="en-US" b="1" dirty="0" smtClean="0"/>
              <a:t>Support</a:t>
            </a:r>
            <a:r>
              <a:rPr lang="en-US" dirty="0" smtClean="0"/>
              <a:t> - Link to Zephyr's support page.</a:t>
            </a:r>
          </a:p>
          <a:p>
            <a:r>
              <a:rPr lang="en-US" b="1" dirty="0" smtClean="0"/>
              <a:t>Feedback</a:t>
            </a:r>
            <a:r>
              <a:rPr lang="en-US" dirty="0" smtClean="0"/>
              <a:t> - Give feedback directly to the </a:t>
            </a:r>
            <a:r>
              <a:rPr lang="en-US" dirty="0" err="1" smtClean="0"/>
              <a:t>plugin</a:t>
            </a:r>
            <a:r>
              <a:rPr lang="en-US" dirty="0" smtClean="0"/>
              <a:t> developers regarding your Zephyr Squad experience.</a:t>
            </a:r>
          </a:p>
          <a:p>
            <a:r>
              <a:rPr lang="en-US" b="1" dirty="0" smtClean="0"/>
              <a:t>About Zephyr</a:t>
            </a:r>
            <a:r>
              <a:rPr lang="en-US" dirty="0" smtClean="0"/>
              <a:t> - Version and license information.</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Zephyr Squad - Features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dirty="0" smtClean="0"/>
              <a:t>    </a:t>
            </a:r>
          </a:p>
          <a:p>
            <a:r>
              <a:rPr lang="en-US" sz="5600" dirty="0" smtClean="0"/>
              <a:t>Create, view, edit, clone and execute tests (test cases).</a:t>
            </a:r>
          </a:p>
          <a:p>
            <a:r>
              <a:rPr lang="en-US" sz="5600" dirty="0" smtClean="0"/>
              <a:t>Testing directly inside/through </a:t>
            </a:r>
            <a:r>
              <a:rPr lang="en-US" sz="5600" dirty="0" err="1" smtClean="0"/>
              <a:t>Jira</a:t>
            </a:r>
            <a:r>
              <a:rPr lang="en-US" sz="5600" dirty="0" smtClean="0"/>
              <a:t>.</a:t>
            </a:r>
          </a:p>
          <a:p>
            <a:r>
              <a:rPr lang="en-US" sz="5600" dirty="0" smtClean="0"/>
              <a:t>Link test cases to user stories, tasks, requirements, bugs, etc.</a:t>
            </a:r>
          </a:p>
          <a:p>
            <a:r>
              <a:rPr lang="en-US" sz="5600" dirty="0" smtClean="0"/>
              <a:t>Logical grouping of test cases, with proper folder structure within the test cycles.</a:t>
            </a:r>
          </a:p>
          <a:p>
            <a:r>
              <a:rPr lang="en-US" sz="5600" dirty="0" smtClean="0"/>
              <a:t>Plan test execution cycles, like system test, etc.</a:t>
            </a:r>
          </a:p>
          <a:p>
            <a:r>
              <a:rPr lang="en-US" sz="5600" dirty="0" smtClean="0"/>
              <a:t>Link Sprint to folders and test cycles to have increased traceability.</a:t>
            </a:r>
          </a:p>
          <a:p>
            <a:r>
              <a:rPr lang="en-US" sz="5600" dirty="0" smtClean="0"/>
              <a:t>Searching test executions which were carried out earlier, with execution navigator.</a:t>
            </a:r>
          </a:p>
          <a:p>
            <a:r>
              <a:rPr lang="en-US" sz="5600" dirty="0" smtClean="0"/>
              <a:t>Pre-defined/saved filters for executive search.</a:t>
            </a:r>
          </a:p>
          <a:p>
            <a:r>
              <a:rPr lang="en-US" sz="5600" dirty="0" smtClean="0"/>
              <a:t>Export test execution data to the CSV file.</a:t>
            </a:r>
          </a:p>
          <a:p>
            <a:r>
              <a:rPr lang="en-US" sz="5600" dirty="0" smtClean="0"/>
              <a:t>Configure and track Quality metrics. Streamlined tracking capabilities.</a:t>
            </a:r>
          </a:p>
          <a:p>
            <a:r>
              <a:rPr lang="en-US" sz="5600" dirty="0" smtClean="0"/>
              <a:t>Inline editing capabilities.</a:t>
            </a:r>
          </a:p>
          <a:p>
            <a:r>
              <a:rPr lang="en-US" sz="5600" dirty="0" smtClean="0"/>
              <a:t>High flexibility.</a:t>
            </a:r>
          </a:p>
          <a:p>
            <a:r>
              <a:rPr lang="en-US" sz="5600" dirty="0" smtClean="0"/>
              <a:t>Real-time reporting.</a:t>
            </a:r>
          </a:p>
          <a:p>
            <a:r>
              <a:rPr lang="en-US" sz="5600" dirty="0" smtClean="0"/>
              <a:t>Integration of agile boards with test boards.</a:t>
            </a:r>
          </a:p>
          <a:p>
            <a:r>
              <a:rPr lang="en-US" sz="5600" dirty="0" smtClean="0"/>
              <a:t>Advanced searching using Zephyr Query language (ZQL).</a:t>
            </a:r>
          </a:p>
          <a:p>
            <a:r>
              <a:rPr lang="en-US" sz="5600" dirty="0" smtClean="0"/>
              <a:t>Provision for Test Dashboards.</a:t>
            </a:r>
          </a:p>
          <a:p>
            <a:r>
              <a:rPr lang="en-US" sz="5600" dirty="0" smtClean="0"/>
              <a:t>Supports many languages.</a:t>
            </a:r>
          </a:p>
          <a:p>
            <a:r>
              <a:rPr lang="en-US" sz="5600" dirty="0" smtClean="0"/>
              <a:t>Navigation is more of project-centric.</a:t>
            </a:r>
          </a:p>
          <a:p>
            <a:r>
              <a:rPr lang="en-US" sz="5600" dirty="0" smtClean="0"/>
              <a:t>Integration with test automation tools.</a:t>
            </a:r>
          </a:p>
          <a:p>
            <a:r>
              <a:rPr lang="en-US" sz="5600" dirty="0" smtClean="0"/>
              <a:t>Integration with CI/CD tools – Collaborative capabilities.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a:t>
            </a:r>
            <a:endParaRPr lang="en-US" dirty="0"/>
          </a:p>
        </p:txBody>
      </p:sp>
      <p:sp>
        <p:nvSpPr>
          <p:cNvPr id="3" name="Content Placeholder 2"/>
          <p:cNvSpPr>
            <a:spLocks noGrp="1"/>
          </p:cNvSpPr>
          <p:nvPr>
            <p:ph idx="1"/>
          </p:nvPr>
        </p:nvSpPr>
        <p:spPr/>
        <p:txBody>
          <a:bodyPr/>
          <a:lstStyle/>
          <a:p>
            <a:r>
              <a:rPr lang="en-US" dirty="0" smtClean="0"/>
              <a:t>Associate ZEPHYR with JIRA Project/EPIC</a:t>
            </a:r>
          </a:p>
          <a:p>
            <a:r>
              <a:rPr lang="en-US" dirty="0" smtClean="0"/>
              <a:t>Create the </a:t>
            </a:r>
            <a:r>
              <a:rPr lang="en-US" dirty="0"/>
              <a:t>T</a:t>
            </a:r>
            <a:r>
              <a:rPr lang="en-US" dirty="0" smtClean="0"/>
              <a:t>est case</a:t>
            </a:r>
          </a:p>
          <a:p>
            <a:r>
              <a:rPr lang="en-US" dirty="0" smtClean="0"/>
              <a:t>Create the Test Cycle </a:t>
            </a:r>
          </a:p>
          <a:p>
            <a:r>
              <a:rPr lang="en-US" dirty="0" smtClean="0"/>
              <a:t>Execute the Test cases</a:t>
            </a:r>
          </a:p>
          <a:p>
            <a:r>
              <a:rPr lang="en-US" dirty="0" smtClean="0"/>
              <a:t>Create Cycle/Add Tests to Test Cycle</a:t>
            </a:r>
          </a:p>
          <a:p>
            <a:r>
              <a:rPr lang="en-US" dirty="0" smtClean="0"/>
              <a:t>Assign Test Execution</a:t>
            </a:r>
          </a:p>
          <a:p>
            <a:r>
              <a:rPr lang="en-US" dirty="0" smtClean="0"/>
              <a:t>Track Test Progress</a:t>
            </a:r>
          </a:p>
          <a:p>
            <a:endParaRPr lang="en-US" dirty="0" smtClean="0"/>
          </a:p>
          <a:p>
            <a:endParaRPr lang="en-US" dirty="0" smtClean="0"/>
          </a:p>
          <a:p>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ZEPHYR: How to Associate ZEPHYR with JIRA Project</a:t>
            </a:r>
            <a:endParaRPr lang="en-US" dirty="0"/>
          </a:p>
        </p:txBody>
      </p:sp>
      <p:sp>
        <p:nvSpPr>
          <p:cNvPr id="5" name="Content Placeholder 4"/>
          <p:cNvSpPr>
            <a:spLocks noGrp="1"/>
          </p:cNvSpPr>
          <p:nvPr>
            <p:ph idx="1"/>
          </p:nvPr>
        </p:nvSpPr>
        <p:spPr>
          <a:xfrm>
            <a:off x="457200" y="1600201"/>
            <a:ext cx="8229600" cy="2438400"/>
          </a:xfrm>
        </p:spPr>
        <p:txBody>
          <a:bodyPr>
            <a:normAutofit fontScale="85000" lnSpcReduction="10000"/>
          </a:bodyPr>
          <a:lstStyle/>
          <a:p>
            <a:pPr>
              <a:buNone/>
            </a:pPr>
            <a:r>
              <a:rPr lang="en-US" dirty="0" smtClean="0"/>
              <a:t>1. Browse for the desired project, for which the tests are to be created. Use JIRA Software Console Project Board </a:t>
            </a:r>
          </a:p>
          <a:p>
            <a:pPr>
              <a:buNone/>
            </a:pPr>
            <a:r>
              <a:rPr lang="en-US" dirty="0" smtClean="0"/>
              <a:t>2. Click Zephyr Squad Option</a:t>
            </a:r>
          </a:p>
          <a:p>
            <a:pPr>
              <a:buNone/>
            </a:pPr>
            <a:endParaRPr lang="en-US" dirty="0" smtClean="0"/>
          </a:p>
          <a:p>
            <a:pPr>
              <a:buNone/>
            </a:pPr>
            <a:r>
              <a:rPr lang="en-US" dirty="0" smtClean="0"/>
              <a:t> </a:t>
            </a:r>
          </a:p>
          <a:p>
            <a:pPr>
              <a:buNone/>
            </a:pPr>
            <a:endParaRPr lang="en-US" dirty="0" smtClean="0"/>
          </a:p>
        </p:txBody>
      </p:sp>
      <p:pic>
        <p:nvPicPr>
          <p:cNvPr id="8" name="Picture 3"/>
          <p:cNvPicPr>
            <a:picLocks noChangeAspect="1" noChangeArrowheads="1"/>
          </p:cNvPicPr>
          <p:nvPr/>
        </p:nvPicPr>
        <p:blipFill>
          <a:blip r:embed="rId2" cstate="print"/>
          <a:srcRect/>
          <a:stretch>
            <a:fillRect/>
          </a:stretch>
        </p:blipFill>
        <p:spPr bwMode="auto">
          <a:xfrm>
            <a:off x="914400" y="3048000"/>
            <a:ext cx="4263212" cy="264055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ZEPHYR: How to Create a Test I</a:t>
            </a:r>
            <a:endParaRPr lang="en-US" dirty="0"/>
          </a:p>
        </p:txBody>
      </p:sp>
      <p:sp>
        <p:nvSpPr>
          <p:cNvPr id="3" name="Content Placeholder 2"/>
          <p:cNvSpPr>
            <a:spLocks noGrp="1"/>
          </p:cNvSpPr>
          <p:nvPr>
            <p:ph idx="1"/>
          </p:nvPr>
        </p:nvSpPr>
        <p:spPr/>
        <p:txBody>
          <a:bodyPr>
            <a:normAutofit/>
          </a:bodyPr>
          <a:lstStyle/>
          <a:p>
            <a:pPr>
              <a:buNone/>
            </a:pPr>
            <a:endParaRPr lang="en-US" sz="1500" dirty="0" smtClean="0"/>
          </a:p>
          <a:p>
            <a:pPr>
              <a:buNone/>
            </a:pPr>
            <a:r>
              <a:rPr lang="en-US" sz="1500" dirty="0" smtClean="0"/>
              <a:t>1. Click ‘Create issue’ (+) link. </a:t>
            </a:r>
          </a:p>
          <a:p>
            <a:pPr>
              <a:buNone/>
            </a:pPr>
            <a:r>
              <a:rPr lang="en-US" sz="1500" dirty="0" smtClean="0"/>
              <a:t>2. Make sure that the desired project, for which the tests are to be created, is selected in the ‘Project’  Drop-down box.</a:t>
            </a:r>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a:buNone/>
            </a:pPr>
            <a:endParaRPr lang="en-US" sz="1500" dirty="0" smtClean="0"/>
          </a:p>
          <a:p>
            <a:pPr marL="400050" indent="-400050">
              <a:buAutoNum type="romanLcParenBoth"/>
            </a:pPr>
            <a:endParaRPr lang="en-US" sz="1500" dirty="0" smtClean="0"/>
          </a:p>
          <a:p>
            <a:pPr marL="400050" indent="-400050">
              <a:buAutoNum type="romanLcParenBoth"/>
            </a:pPr>
            <a:endParaRPr lang="en-US" sz="1500" dirty="0" smtClean="0"/>
          </a:p>
          <a:p>
            <a:pPr marL="400050" indent="-400050">
              <a:buNone/>
            </a:pPr>
            <a:endParaRPr lang="en-US" sz="1500" dirty="0" smtClean="0"/>
          </a:p>
          <a:p>
            <a:endParaRPr lang="en-US" b="1" dirty="0"/>
          </a:p>
        </p:txBody>
      </p:sp>
      <p:pic>
        <p:nvPicPr>
          <p:cNvPr id="9" name="Picture 3"/>
          <p:cNvPicPr>
            <a:picLocks noChangeAspect="1" noChangeArrowheads="1"/>
          </p:cNvPicPr>
          <p:nvPr/>
        </p:nvPicPr>
        <p:blipFill>
          <a:blip r:embed="rId2" cstate="print"/>
          <a:srcRect/>
          <a:stretch>
            <a:fillRect/>
          </a:stretch>
        </p:blipFill>
        <p:spPr bwMode="auto">
          <a:xfrm>
            <a:off x="762000" y="2743200"/>
            <a:ext cx="5486400" cy="317251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Application Type Do you Have?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t>Jira</a:t>
            </a:r>
            <a:r>
              <a:rPr lang="en-US" dirty="0" smtClean="0"/>
              <a:t> is offered in four packages:</a:t>
            </a:r>
          </a:p>
          <a:p>
            <a:r>
              <a:rPr lang="en-US" b="1" dirty="0" err="1" smtClean="0"/>
              <a:t>Jira</a:t>
            </a:r>
            <a:r>
              <a:rPr lang="en-US" b="1" dirty="0" smtClean="0"/>
              <a:t> Work Management (Core) </a:t>
            </a:r>
            <a:r>
              <a:rPr lang="en-US" dirty="0" smtClean="0"/>
              <a:t> is intended as generic project management/business teams.</a:t>
            </a:r>
          </a:p>
          <a:p>
            <a:r>
              <a:rPr lang="en-US" b="1" dirty="0" err="1" smtClean="0"/>
              <a:t>Jira</a:t>
            </a:r>
            <a:r>
              <a:rPr lang="en-US" b="1" dirty="0" smtClean="0"/>
              <a:t> Software</a:t>
            </a:r>
            <a:r>
              <a:rPr lang="en-US" dirty="0" smtClean="0"/>
              <a:t> includes the base software, including agile project management features (previously a separate product: </a:t>
            </a:r>
            <a:r>
              <a:rPr lang="en-US" dirty="0" err="1" smtClean="0"/>
              <a:t>Jira</a:t>
            </a:r>
            <a:r>
              <a:rPr lang="en-US" dirty="0" smtClean="0"/>
              <a:t> Agile).</a:t>
            </a:r>
          </a:p>
          <a:p>
            <a:r>
              <a:rPr lang="en-US" b="1" dirty="0" err="1" smtClean="0"/>
              <a:t>Jira</a:t>
            </a:r>
            <a:r>
              <a:rPr lang="en-US" b="1" dirty="0" smtClean="0"/>
              <a:t> Service Management (Service Desk) </a:t>
            </a:r>
            <a:r>
              <a:rPr lang="en-US" dirty="0" smtClean="0"/>
              <a:t>is intended for use by IT operations or business service desks.</a:t>
            </a:r>
          </a:p>
          <a:p>
            <a:r>
              <a:rPr lang="en-US" b="1" dirty="0" err="1" smtClean="0"/>
              <a:t>Jira</a:t>
            </a:r>
            <a:r>
              <a:rPr lang="en-US" b="1" dirty="0" smtClean="0"/>
              <a:t> Align</a:t>
            </a:r>
            <a:r>
              <a:rPr lang="en-US" baseline="30000" dirty="0" smtClean="0"/>
              <a:t> </a:t>
            </a:r>
            <a:r>
              <a:rPr lang="en-US" dirty="0" smtClean="0"/>
              <a:t>is intended for strategic product and portfolio management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 How to Create a Test II</a:t>
            </a:r>
            <a:endParaRPr lang="en-US" dirty="0"/>
          </a:p>
        </p:txBody>
      </p:sp>
      <p:sp>
        <p:nvSpPr>
          <p:cNvPr id="3" name="Content Placeholder 2"/>
          <p:cNvSpPr>
            <a:spLocks noGrp="1"/>
          </p:cNvSpPr>
          <p:nvPr>
            <p:ph idx="1"/>
          </p:nvPr>
        </p:nvSpPr>
        <p:spPr>
          <a:xfrm>
            <a:off x="762000" y="1447800"/>
            <a:ext cx="7543800" cy="4953000"/>
          </a:xfrm>
        </p:spPr>
        <p:txBody>
          <a:bodyPr>
            <a:normAutofit fontScale="62500" lnSpcReduction="20000"/>
          </a:bodyPr>
          <a:lstStyle/>
          <a:p>
            <a:pPr>
              <a:buNone/>
            </a:pPr>
            <a:endParaRPr lang="en-US" dirty="0" smtClean="0"/>
          </a:p>
          <a:p>
            <a:pPr>
              <a:buNone/>
            </a:pPr>
            <a:r>
              <a:rPr lang="en-US" dirty="0" smtClean="0"/>
              <a:t>3. Select ‘Test’ as the issue type in the ‘Issue Type’ drop-down box.</a:t>
            </a:r>
          </a:p>
          <a:p>
            <a:pPr>
              <a:buNone/>
            </a:pPr>
            <a:r>
              <a:rPr lang="en-US" dirty="0" smtClean="0"/>
              <a:t>4. Enter the required details and other required additional information in the respective fields.</a:t>
            </a:r>
          </a:p>
          <a:p>
            <a:pPr>
              <a:buNone/>
            </a:pPr>
            <a:r>
              <a:rPr lang="en-US" b="1" u="sng" dirty="0" smtClean="0"/>
              <a:t>Note</a:t>
            </a:r>
            <a:r>
              <a:rPr lang="en-US" u="sng" dirty="0" smtClean="0"/>
              <a:t>:</a:t>
            </a:r>
            <a:r>
              <a:rPr lang="en-US" dirty="0" smtClean="0"/>
              <a:t> Creating an issue of type ‘Test’ is similar to that of any other issue types like Bug, Task, etc.</a:t>
            </a:r>
          </a:p>
          <a:p>
            <a:pPr>
              <a:buNone/>
            </a:pPr>
            <a:r>
              <a:rPr lang="en-US" dirty="0" smtClean="0"/>
              <a:t>5. Click the ‘Create’ button.</a:t>
            </a:r>
          </a:p>
          <a:p>
            <a:pPr marL="400050" indent="-400050">
              <a:buNone/>
            </a:pPr>
            <a:r>
              <a:rPr lang="en-US" dirty="0" smtClean="0">
                <a:sym typeface="Wingdings" pitchFamily="2" charset="2"/>
              </a:rPr>
              <a:t></a:t>
            </a:r>
            <a:r>
              <a:rPr lang="en-US" dirty="0" smtClean="0"/>
              <a:t>This will create a new test, which is an issue of type ‘Test’.</a:t>
            </a:r>
          </a:p>
          <a:p>
            <a:pPr marL="400050" indent="-400050">
              <a:buAutoNum type="romanLcParenBoth"/>
            </a:pPr>
            <a:endParaRPr lang="en-US" dirty="0" smtClean="0"/>
          </a:p>
          <a:p>
            <a:pPr marL="400050" indent="-400050">
              <a:buAutoNum type="romanLcParenBoth"/>
            </a:pPr>
            <a:endParaRPr lang="en-US" dirty="0" smtClean="0"/>
          </a:p>
          <a:p>
            <a:pPr marL="400050" indent="-400050">
              <a:buAutoNum type="romanLcParenBoth"/>
            </a:pPr>
            <a:endParaRPr lang="en-US" dirty="0" smtClean="0"/>
          </a:p>
          <a:p>
            <a:pPr marL="400050" indent="-400050">
              <a:buAutoNum type="romanLcParenBoth"/>
            </a:pPr>
            <a:endParaRPr lang="en-US" dirty="0" smtClean="0"/>
          </a:p>
          <a:p>
            <a:pPr marL="400050" indent="-400050">
              <a:buNone/>
            </a:pPr>
            <a:endParaRPr lang="en-US" dirty="0" smtClean="0"/>
          </a:p>
          <a:p>
            <a:pPr marL="400050" indent="-400050">
              <a:buAutoNum type="romanLcParenBoth"/>
            </a:pPr>
            <a:endParaRPr lang="en-US" dirty="0" smtClean="0"/>
          </a:p>
          <a:p>
            <a:pPr>
              <a:buNone/>
            </a:pPr>
            <a:r>
              <a:rPr lang="en-US" dirty="0" smtClean="0"/>
              <a:t>.</a:t>
            </a:r>
          </a:p>
          <a:p>
            <a:endParaRPr lang="en-US" dirty="0"/>
          </a:p>
        </p:txBody>
      </p:sp>
      <p:pic>
        <p:nvPicPr>
          <p:cNvPr id="3076" name="Picture 4" descr="C:\temp\_jira_sam\_zephyr\Create_3.PNG"/>
          <p:cNvPicPr>
            <a:picLocks noChangeAspect="1" noChangeArrowheads="1"/>
          </p:cNvPicPr>
          <p:nvPr/>
        </p:nvPicPr>
        <p:blipFill>
          <a:blip r:embed="rId2" cstate="print"/>
          <a:srcRect/>
          <a:stretch>
            <a:fillRect/>
          </a:stretch>
        </p:blipFill>
        <p:spPr bwMode="auto">
          <a:xfrm>
            <a:off x="1905000" y="3886200"/>
            <a:ext cx="2482850" cy="2670758"/>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 How to Create a Test III</a:t>
            </a:r>
            <a:endParaRPr lang="en-US" dirty="0"/>
          </a:p>
        </p:txBody>
      </p:sp>
      <p:sp>
        <p:nvSpPr>
          <p:cNvPr id="3" name="Content Placeholder 2"/>
          <p:cNvSpPr>
            <a:spLocks noGrp="1"/>
          </p:cNvSpPr>
          <p:nvPr>
            <p:ph idx="1"/>
          </p:nvPr>
        </p:nvSpPr>
        <p:spPr>
          <a:xfrm>
            <a:off x="457200" y="1600200"/>
            <a:ext cx="8229600" cy="4876799"/>
          </a:xfrm>
        </p:spPr>
        <p:txBody>
          <a:bodyPr>
            <a:normAutofit fontScale="70000" lnSpcReduction="20000"/>
          </a:bodyPr>
          <a:lstStyle/>
          <a:p>
            <a:pPr>
              <a:buNone/>
            </a:pPr>
            <a:endParaRPr lang="en-US" b="1" dirty="0" smtClean="0"/>
          </a:p>
          <a:p>
            <a:pPr marL="400050" indent="-400050">
              <a:buNone/>
            </a:pPr>
            <a:r>
              <a:rPr lang="en-US" dirty="0" smtClean="0">
                <a:sym typeface="Wingdings" pitchFamily="2" charset="2"/>
              </a:rPr>
              <a:t></a:t>
            </a:r>
            <a:r>
              <a:rPr lang="en-US" dirty="0" smtClean="0"/>
              <a:t> To add test steps and their details Test issue needs to be modified: click on Test Details of the created Test case </a:t>
            </a:r>
          </a:p>
          <a:p>
            <a:pPr>
              <a:buNone/>
            </a:pPr>
            <a:endParaRPr lang="en-US" b="1" dirty="0" smtClean="0"/>
          </a:p>
          <a:p>
            <a:pPr>
              <a:buNone/>
            </a:pPr>
            <a:endParaRPr lang="en-US" b="1" dirty="0" smtClean="0"/>
          </a:p>
          <a:p>
            <a:pPr>
              <a:buNone/>
            </a:pPr>
            <a:r>
              <a:rPr lang="en-US" dirty="0" smtClean="0"/>
              <a:t>6. Add/Edit/Clone/Delete Test Steps</a:t>
            </a:r>
          </a:p>
          <a:p>
            <a:pPr>
              <a:buNone/>
            </a:pPr>
            <a:r>
              <a:rPr lang="en-US" dirty="0" smtClean="0"/>
              <a:t>a. Open the test to edit, preferably open the issue in a new browser tab. </a:t>
            </a:r>
          </a:p>
          <a:p>
            <a:pPr>
              <a:buNone/>
            </a:pPr>
            <a:r>
              <a:rPr lang="en-US" dirty="0" smtClean="0"/>
              <a:t>b. Go to ‘Test Details’ section and start adding details in ‘Test Step’, ‘Test Data’ and ‘Expected Result’ columns.</a:t>
            </a:r>
          </a:p>
          <a:p>
            <a:pPr>
              <a:buNone/>
            </a:pPr>
            <a:r>
              <a:rPr lang="en-US" dirty="0" smtClean="0"/>
              <a:t>c. After adding the required details click on ‘Add Steps’ (button with icon available under the ‘Actions’ column.) button.</a:t>
            </a:r>
          </a:p>
          <a:p>
            <a:pPr>
              <a:buNone/>
            </a:pPr>
            <a:r>
              <a:rPr lang="en-US" dirty="0" smtClean="0"/>
              <a:t>d. This will add Step1 for the test [see next presentation’s slide] </a:t>
            </a:r>
          </a:p>
          <a:p>
            <a:pPr>
              <a:buNone/>
            </a:pPr>
            <a:r>
              <a:rPr lang="en-US" dirty="0" smtClean="0"/>
              <a:t>e. Continue adding more steps, as required</a:t>
            </a:r>
            <a:endParaRPr lang="en-US" dirty="0"/>
          </a:p>
        </p:txBody>
      </p:sp>
      <p:pic>
        <p:nvPicPr>
          <p:cNvPr id="5" name="Picture 4"/>
          <p:cNvPicPr>
            <a:picLocks noChangeAspect="1" noChangeArrowheads="1"/>
          </p:cNvPicPr>
          <p:nvPr/>
        </p:nvPicPr>
        <p:blipFill>
          <a:blip r:embed="rId2" cstate="print"/>
          <a:srcRect/>
          <a:stretch>
            <a:fillRect/>
          </a:stretch>
        </p:blipFill>
        <p:spPr bwMode="auto">
          <a:xfrm>
            <a:off x="609600" y="2590800"/>
            <a:ext cx="4086225" cy="457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 How to Create a Test IV</a:t>
            </a:r>
            <a:endParaRPr lang="en-US" dirty="0"/>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1323994" y="1600200"/>
            <a:ext cx="6496012" cy="452596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10 Min Break</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a:t>
            </a:r>
            <a:endParaRPr lang="en-US" dirty="0"/>
          </a:p>
        </p:txBody>
      </p:sp>
      <p:sp>
        <p:nvSpPr>
          <p:cNvPr id="3" name="Content Placeholder 2"/>
          <p:cNvSpPr>
            <a:spLocks noGrp="1"/>
          </p:cNvSpPr>
          <p:nvPr>
            <p:ph idx="1"/>
          </p:nvPr>
        </p:nvSpPr>
        <p:spPr/>
        <p:txBody>
          <a:bodyPr/>
          <a:lstStyle/>
          <a:p>
            <a:r>
              <a:rPr lang="en-US" dirty="0" smtClean="0"/>
              <a:t>Create your first Test Case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ZEPHYR: Plan/Create Test Cycle I</a:t>
            </a:r>
            <a:r>
              <a:rPr lang="en-US" b="1" dirty="0" smtClean="0"/>
              <a:t/>
            </a:r>
            <a:br>
              <a:rPr lang="en-US" b="1" dirty="0" smtClean="0"/>
            </a:br>
            <a:endParaRPr lang="en-US" dirty="0"/>
          </a:p>
        </p:txBody>
      </p:sp>
      <p:sp>
        <p:nvSpPr>
          <p:cNvPr id="3" name="Content Placeholder 2"/>
          <p:cNvSpPr>
            <a:spLocks noGrp="1"/>
          </p:cNvSpPr>
          <p:nvPr>
            <p:ph idx="1"/>
          </p:nvPr>
        </p:nvSpPr>
        <p:spPr>
          <a:xfrm>
            <a:off x="457200" y="1447800"/>
            <a:ext cx="8229600" cy="5105400"/>
          </a:xfrm>
        </p:spPr>
        <p:txBody>
          <a:bodyPr>
            <a:normAutofit/>
          </a:bodyPr>
          <a:lstStyle/>
          <a:p>
            <a:pPr>
              <a:buNone/>
            </a:pPr>
            <a:r>
              <a:rPr lang="en-US" dirty="0" smtClean="0"/>
              <a:t>							</a:t>
            </a:r>
            <a:r>
              <a:rPr lang="en-US" sz="1800" dirty="0" smtClean="0"/>
              <a:t>To run tests, 						 	the user needs 							to create a test 							plan.								</a:t>
            </a:r>
            <a:r>
              <a:rPr lang="en-US" sz="1800" b="1" dirty="0" smtClean="0"/>
              <a:t>=&gt;</a:t>
            </a:r>
            <a:r>
              <a:rPr lang="en-US" sz="1800" dirty="0" smtClean="0"/>
              <a:t> Click on 							‘Cycle 								Summary’ link available 						under ‘PLANNING AND 						EXECUTION’, from the 						menu items that are seen 						in the left pane 							=&gt; Click on ‘Create the Test Cycle’  </a:t>
            </a:r>
          </a:p>
          <a:p>
            <a:pPr>
              <a:buNone/>
            </a:pPr>
            <a:r>
              <a:rPr lang="en-US" sz="1800" dirty="0" smtClean="0"/>
              <a:t>	=&gt; Provide Test Cycle Name [Ex. see image on the next slide] </a:t>
            </a:r>
          </a:p>
          <a:p>
            <a:pPr>
              <a:buNone/>
            </a:pPr>
            <a:r>
              <a:rPr lang="en-US" sz="1800" dirty="0" smtClean="0"/>
              <a:t>	=&gt; Click Save</a:t>
            </a:r>
          </a:p>
          <a:p>
            <a:pPr>
              <a:buNone/>
            </a:pPr>
            <a:r>
              <a:rPr lang="en-US" sz="1800" dirty="0" smtClean="0"/>
              <a:t>	</a:t>
            </a:r>
            <a:r>
              <a:rPr lang="en-US" sz="1800" dirty="0" smtClean="0">
                <a:sym typeface="Wingdings" pitchFamily="2" charset="2"/>
              </a:rPr>
              <a:t></a:t>
            </a:r>
            <a:r>
              <a:rPr lang="en-US" sz="1800" dirty="0" smtClean="0"/>
              <a:t>This will create a new test cycle</a:t>
            </a:r>
          </a:p>
          <a:p>
            <a:pPr>
              <a:buNone/>
            </a:pPr>
            <a:endParaRPr lang="en-US" sz="1800"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a:p>
        </p:txBody>
      </p:sp>
      <p:pic>
        <p:nvPicPr>
          <p:cNvPr id="16" name="Picture 6"/>
          <p:cNvPicPr>
            <a:picLocks noChangeAspect="1" noChangeArrowheads="1"/>
          </p:cNvPicPr>
          <p:nvPr/>
        </p:nvPicPr>
        <p:blipFill>
          <a:blip r:embed="rId2" cstate="print"/>
          <a:srcRect/>
          <a:stretch>
            <a:fillRect/>
          </a:stretch>
        </p:blipFill>
        <p:spPr bwMode="auto">
          <a:xfrm>
            <a:off x="762000" y="1676400"/>
            <a:ext cx="5181600" cy="3048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 Plan/Create Test Cycle II</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2331424" y="1600200"/>
            <a:ext cx="4481151" cy="452596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ZEPHYR: Plan/Create Test Cycle III</a:t>
            </a:r>
            <a:br>
              <a:rPr lang="en-US" dirty="0" smtClean="0"/>
            </a:br>
            <a:endParaRPr lang="en-US" dirty="0"/>
          </a:p>
        </p:txBody>
      </p:sp>
      <p:sp>
        <p:nvSpPr>
          <p:cNvPr id="8" name="Content Placeholder 7"/>
          <p:cNvSpPr>
            <a:spLocks noGrp="1"/>
          </p:cNvSpPr>
          <p:nvPr>
            <p:ph idx="1"/>
          </p:nvPr>
        </p:nvSpPr>
        <p:spPr>
          <a:xfrm>
            <a:off x="304800" y="1676400"/>
            <a:ext cx="8229600" cy="3962399"/>
          </a:xfrm>
        </p:spPr>
        <p:txBody>
          <a:bodyPr>
            <a:normAutofit/>
          </a:bodyPr>
          <a:lstStyle/>
          <a:p>
            <a:pPr>
              <a:buNone/>
            </a:pPr>
            <a:r>
              <a:rPr lang="en-US" sz="2400" dirty="0" smtClean="0"/>
              <a:t>    </a:t>
            </a:r>
            <a:endParaRPr lang="en-US" sz="2400" dirty="0"/>
          </a:p>
        </p:txBody>
      </p:sp>
      <p:pic>
        <p:nvPicPr>
          <p:cNvPr id="11" name="Picture 3"/>
          <p:cNvPicPr>
            <a:picLocks noChangeAspect="1" noChangeArrowheads="1"/>
          </p:cNvPicPr>
          <p:nvPr/>
        </p:nvPicPr>
        <p:blipFill>
          <a:blip r:embed="rId2" cstate="print"/>
          <a:srcRect/>
          <a:stretch>
            <a:fillRect/>
          </a:stretch>
        </p:blipFill>
        <p:spPr bwMode="auto">
          <a:xfrm>
            <a:off x="381000" y="2133600"/>
            <a:ext cx="8001000" cy="28194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ZEPHYR: Add Tests to Test Cycle</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dirty="0" smtClean="0"/>
              <a:t>1. Click on the ‘Add Tests’ button (available at the right-hand edge of the page. This will display the page named ‘Add Tests to Cycle :&lt; Name of the cycle&gt;’. </a:t>
            </a:r>
          </a:p>
          <a:p>
            <a:pPr>
              <a:buNone/>
            </a:pPr>
            <a:r>
              <a:rPr lang="en-US" dirty="0" smtClean="0"/>
              <a:t>				   	2. On the above page, select the appropriate 			       	     	Test, then assigned the test to the        				     		concerned user by selecting the 				       	     	user in ’Assign To’ drop-down. Click on                         			                     		 the ‘Add’ button.</a:t>
            </a:r>
          </a:p>
          <a:p>
            <a:pPr>
              <a:buNone/>
            </a:pPr>
            <a:r>
              <a:rPr lang="en-US" b="1" dirty="0" smtClean="0"/>
              <a:t>				            </a:t>
            </a:r>
          </a:p>
          <a:p>
            <a:pPr>
              <a:buNone/>
            </a:pPr>
            <a:endParaRPr lang="en-US" b="1" dirty="0" smtClean="0"/>
          </a:p>
          <a:p>
            <a:pPr>
              <a:buNone/>
            </a:pPr>
            <a:r>
              <a:rPr lang="en-US" b="1" dirty="0" smtClean="0"/>
              <a:t>					</a:t>
            </a:r>
          </a:p>
          <a:p>
            <a:pPr>
              <a:buNone/>
            </a:pPr>
            <a:r>
              <a:rPr lang="en-US" dirty="0" smtClean="0"/>
              <a:t>								</a:t>
            </a:r>
          </a:p>
          <a:p>
            <a:pPr>
              <a:buNone/>
            </a:pPr>
            <a:endParaRPr lang="en-US" dirty="0" smtClean="0"/>
          </a:p>
          <a:p>
            <a:pPr>
              <a:buNone/>
            </a:pPr>
            <a:endParaRPr lang="en-US" dirty="0" smtClean="0"/>
          </a:p>
          <a:p>
            <a:pPr>
              <a:buNone/>
            </a:pPr>
            <a:r>
              <a:rPr lang="en-US" b="1" dirty="0" smtClean="0"/>
              <a:t>=&gt;</a:t>
            </a:r>
            <a:r>
              <a:rPr lang="en-US" dirty="0" smtClean="0"/>
              <a:t> Added tests should now be seen in the grid.</a:t>
            </a:r>
          </a:p>
          <a:p>
            <a:pPr>
              <a:buNone/>
            </a:pPr>
            <a:endParaRPr lang="en-US" dirty="0" smtClean="0"/>
          </a:p>
          <a:p>
            <a:pPr>
              <a:buNone/>
            </a:pPr>
            <a:endParaRPr lang="en-US" dirty="0" smtClean="0"/>
          </a:p>
          <a:p>
            <a:pPr>
              <a:buNone/>
            </a:pPr>
            <a:r>
              <a:rPr lang="en-US" dirty="0" smtClean="0"/>
              <a:t>							Note: Before 								starting test 								execution,  make 							sure that all the tests 							are  assigned to the 							concerned users.</a:t>
            </a:r>
          </a:p>
          <a:p>
            <a:endParaRPr lang="en-US" dirty="0"/>
          </a:p>
        </p:txBody>
      </p:sp>
      <p:pic>
        <p:nvPicPr>
          <p:cNvPr id="13" name="Picture 6"/>
          <p:cNvPicPr>
            <a:picLocks noChangeAspect="1" noChangeArrowheads="1"/>
          </p:cNvPicPr>
          <p:nvPr/>
        </p:nvPicPr>
        <p:blipFill>
          <a:blip r:embed="rId2" cstate="print"/>
          <a:srcRect/>
          <a:stretch>
            <a:fillRect/>
          </a:stretch>
        </p:blipFill>
        <p:spPr bwMode="auto">
          <a:xfrm>
            <a:off x="609600" y="914400"/>
            <a:ext cx="4038600" cy="47625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1295400" y="2057400"/>
            <a:ext cx="2557211" cy="1641950"/>
          </a:xfrm>
          <a:prstGeom prst="rect">
            <a:avLst/>
          </a:prstGeom>
          <a:noFill/>
          <a:ln w="9525">
            <a:noFill/>
            <a:miter lim="800000"/>
            <a:headEnd/>
            <a:tailEnd/>
          </a:ln>
        </p:spPr>
      </p:pic>
      <p:pic>
        <p:nvPicPr>
          <p:cNvPr id="9" name="Picture 4"/>
          <p:cNvPicPr>
            <a:picLocks noChangeAspect="1" noChangeArrowheads="1"/>
          </p:cNvPicPr>
          <p:nvPr/>
        </p:nvPicPr>
        <p:blipFill>
          <a:blip r:embed="rId4" cstate="print"/>
          <a:srcRect/>
          <a:stretch>
            <a:fillRect/>
          </a:stretch>
        </p:blipFill>
        <p:spPr bwMode="auto">
          <a:xfrm>
            <a:off x="228600" y="4343400"/>
            <a:ext cx="5715000" cy="1624569"/>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 Test Cycle Execution I </a:t>
            </a:r>
            <a:endParaRPr lang="en-US" dirty="0"/>
          </a:p>
        </p:txBody>
      </p:sp>
      <p:sp>
        <p:nvSpPr>
          <p:cNvPr id="3" name="Content Placeholder 2"/>
          <p:cNvSpPr>
            <a:spLocks noGrp="1"/>
          </p:cNvSpPr>
          <p:nvPr>
            <p:ph idx="1"/>
          </p:nvPr>
        </p:nvSpPr>
        <p:spPr/>
        <p:txBody>
          <a:bodyPr>
            <a:normAutofit fontScale="47500" lnSpcReduction="20000"/>
          </a:bodyPr>
          <a:lstStyle/>
          <a:p>
            <a:pPr marL="514350" indent="-514350">
              <a:buNone/>
            </a:pPr>
            <a:r>
              <a:rPr lang="en-US" dirty="0" smtClean="0"/>
              <a:t> </a:t>
            </a:r>
          </a:p>
          <a:p>
            <a:pPr marL="514350" indent="-514350">
              <a:buAutoNum type="arabicPeriod"/>
            </a:pPr>
            <a:r>
              <a:rPr lang="en-US" b="1" dirty="0" smtClean="0"/>
              <a:t>Execute from ‘Test Cycle Summary’ page:</a:t>
            </a:r>
            <a:r>
              <a:rPr lang="en-US" dirty="0" smtClean="0"/>
              <a:t> Test cycle summary page displays a list of test cycles. Click on the desired test cycle to see the list of tests included in that cycle.</a:t>
            </a:r>
          </a:p>
          <a:p>
            <a:pPr>
              <a:buNone/>
            </a:pPr>
            <a:r>
              <a:rPr lang="en-US" b="1" dirty="0" smtClean="0"/>
              <a:t>=&gt;</a:t>
            </a:r>
            <a:r>
              <a:rPr lang="en-US" dirty="0" smtClean="0"/>
              <a:t>  Click on the ‘E’ button on the respective test row. (This button is available under the ‘Actions’     column).</a:t>
            </a:r>
          </a:p>
          <a:p>
            <a:pPr>
              <a:buNone/>
            </a:pPr>
            <a:endParaRPr lang="en-US" dirty="0" smtClean="0"/>
          </a:p>
          <a:p>
            <a:pPr>
              <a:buNone/>
            </a:pPr>
            <a:endParaRPr lang="en-US" b="1" dirty="0" smtClean="0"/>
          </a:p>
          <a:p>
            <a:pPr>
              <a:buNone/>
            </a:pPr>
            <a:endParaRPr lang="en-US" b="1" dirty="0" smtClean="0"/>
          </a:p>
          <a:p>
            <a:pPr>
              <a:buNone/>
            </a:pPr>
            <a:endParaRPr lang="en-US" b="1" dirty="0" smtClean="0"/>
          </a:p>
          <a:p>
            <a:pPr>
              <a:buNone/>
            </a:pPr>
            <a:r>
              <a:rPr lang="en-US" b="1" dirty="0" smtClean="0"/>
              <a:t>=&gt;</a:t>
            </a:r>
            <a:r>
              <a:rPr lang="en-US" dirty="0" smtClean="0"/>
              <a:t> 	This will open up the Test Execution page for the respective test, wherein the user needs to fill in the mandatory details and the other details as applicable.</a:t>
            </a:r>
          </a:p>
          <a:p>
            <a:pPr>
              <a:buNone/>
            </a:pPr>
            <a:r>
              <a:rPr lang="en-US" b="1" u="sng" dirty="0" smtClean="0"/>
              <a:t>Note:</a:t>
            </a:r>
            <a:endParaRPr lang="en-US" dirty="0" smtClean="0"/>
          </a:p>
          <a:p>
            <a:pPr>
              <a:buNone/>
            </a:pPr>
            <a:r>
              <a:rPr lang="en-US" dirty="0" smtClean="0"/>
              <a:t>	If a test step fails, either create an issue using ‘Create New Issue’ button or select issue number (in case it is an already known issue) in the ‘select defects’ dropdown.</a:t>
            </a:r>
          </a:p>
          <a:p>
            <a:pPr>
              <a:buNone/>
            </a:pPr>
            <a:r>
              <a:rPr lang="en-US" dirty="0" smtClean="0"/>
              <a:t>	</a:t>
            </a:r>
          </a:p>
          <a:p>
            <a:pPr>
              <a:buNone/>
            </a:pPr>
            <a:r>
              <a:rPr lang="en-US" dirty="0" smtClean="0"/>
              <a:t>	It is important to note that, the overall ‘Execution Status’ of a test will not be updated automatically when there are multiple steps and if the status is different for steps. Overall test execution status is to be updated manually too.</a:t>
            </a:r>
          </a:p>
          <a:p>
            <a:endParaRPr lang="en-US" dirty="0"/>
          </a:p>
        </p:txBody>
      </p:sp>
      <p:pic>
        <p:nvPicPr>
          <p:cNvPr id="2052" name="Picture 4"/>
          <p:cNvPicPr>
            <a:picLocks noChangeAspect="1" noChangeArrowheads="1"/>
          </p:cNvPicPr>
          <p:nvPr/>
        </p:nvPicPr>
        <p:blipFill>
          <a:blip r:embed="rId2" cstate="print"/>
          <a:srcRect/>
          <a:stretch>
            <a:fillRect/>
          </a:stretch>
        </p:blipFill>
        <p:spPr bwMode="auto">
          <a:xfrm>
            <a:off x="533400" y="1219200"/>
            <a:ext cx="3608791" cy="533401"/>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533400" y="2743200"/>
            <a:ext cx="3516630" cy="80580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JIRA deployment type do you have? </a:t>
            </a:r>
            <a:endParaRPr lang="en-US" dirty="0"/>
          </a:p>
        </p:txBody>
      </p:sp>
      <p:sp>
        <p:nvSpPr>
          <p:cNvPr id="3" name="Content Placeholder 2"/>
          <p:cNvSpPr>
            <a:spLocks noGrp="1"/>
          </p:cNvSpPr>
          <p:nvPr>
            <p:ph idx="1"/>
          </p:nvPr>
        </p:nvSpPr>
        <p:spPr/>
        <p:txBody>
          <a:bodyPr/>
          <a:lstStyle/>
          <a:p>
            <a:pPr fontAlgn="base"/>
            <a:r>
              <a:rPr lang="en-US" u="sng" dirty="0" smtClean="0"/>
              <a:t>Cloud </a:t>
            </a:r>
          </a:p>
          <a:p>
            <a:pPr fontAlgn="base"/>
            <a:r>
              <a:rPr lang="en-US" u="sng" dirty="0" smtClean="0"/>
              <a:t>Server </a:t>
            </a:r>
          </a:p>
          <a:p>
            <a:pPr fontAlgn="base"/>
            <a:r>
              <a:rPr lang="en-US" u="sng" dirty="0" smtClean="0"/>
              <a:t>Data center</a:t>
            </a:r>
            <a:endParaRPr lang="en-US" u="sng"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 Test Cycle Execution II</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2. Clicking on the ‘Execute’ button while viewing the test:</a:t>
            </a:r>
            <a:endParaRPr lang="en-US" dirty="0" smtClean="0"/>
          </a:p>
          <a:p>
            <a:pPr>
              <a:buNone/>
            </a:pPr>
            <a:r>
              <a:rPr lang="en-US" b="1" dirty="0" smtClean="0"/>
              <a:t>=&gt;</a:t>
            </a:r>
            <a:r>
              <a:rPr lang="en-US" dirty="0" smtClean="0"/>
              <a:t> Open the test to see its details.</a:t>
            </a:r>
          </a:p>
          <a:p>
            <a:pPr>
              <a:buNone/>
            </a:pPr>
            <a:endParaRPr lang="en-US" dirty="0" smtClean="0"/>
          </a:p>
          <a:p>
            <a:pPr>
              <a:buNone/>
            </a:pPr>
            <a:endParaRPr lang="en-US" dirty="0" smtClean="0"/>
          </a:p>
          <a:p>
            <a:pPr>
              <a:buNone/>
            </a:pPr>
            <a:r>
              <a:rPr lang="en-US" dirty="0" smtClean="0"/>
              <a:t>Click on the ‘Execute’ button (Refer above image). This will display ‘Execute Test’ popup dialog. Appropriate details</a:t>
            </a:r>
          </a:p>
          <a:p>
            <a:pPr>
              <a:buNone/>
            </a:pPr>
            <a:r>
              <a:rPr lang="en-US" dirty="0" smtClean="0"/>
              <a:t>      are to be selected on this dialog. </a:t>
            </a:r>
          </a:p>
          <a:p>
            <a:pPr>
              <a:buNone/>
            </a:pPr>
            <a:r>
              <a:rPr lang="en-US" b="1" dirty="0" smtClean="0"/>
              <a:t>=&gt;</a:t>
            </a:r>
            <a:r>
              <a:rPr lang="en-US" dirty="0" smtClean="0"/>
              <a:t> Select relevant radio button from </a:t>
            </a:r>
          </a:p>
          <a:p>
            <a:pPr>
              <a:buNone/>
            </a:pPr>
            <a:r>
              <a:rPr lang="en-US" dirty="0" smtClean="0"/>
              <a:t>      the ‘Execute Ad Hoc’ and ‘Add to </a:t>
            </a:r>
          </a:p>
          <a:p>
            <a:pPr>
              <a:buNone/>
            </a:pPr>
            <a:r>
              <a:rPr lang="en-US" dirty="0" smtClean="0"/>
              <a:t>      Existing Test Cycle and Execute’.</a:t>
            </a:r>
          </a:p>
          <a:p>
            <a:pPr>
              <a:buNone/>
            </a:pPr>
            <a:r>
              <a:rPr lang="en-US" b="1" dirty="0" smtClean="0"/>
              <a:t>=&gt;</a:t>
            </a:r>
            <a:r>
              <a:rPr lang="en-US" dirty="0" smtClean="0"/>
              <a:t> Select Version, Test Cycle and Test Folder.</a:t>
            </a:r>
          </a:p>
          <a:p>
            <a:pPr>
              <a:buNone/>
            </a:pPr>
            <a:r>
              <a:rPr lang="en-US" b="1" dirty="0" smtClean="0"/>
              <a:t>=&gt;</a:t>
            </a:r>
            <a:r>
              <a:rPr lang="en-US" dirty="0" smtClean="0"/>
              <a:t> Select the user in ‘Assign To’ drop-down.</a:t>
            </a:r>
          </a:p>
          <a:p>
            <a:pPr>
              <a:buNone/>
            </a:pPr>
            <a:r>
              <a:rPr lang="en-US" dirty="0" smtClean="0"/>
              <a:t>Now click on the ‘Execute’ button. This will open up the Test Execution page for the respective test. For details about filling data on this page, refer to option 1.</a:t>
            </a:r>
          </a:p>
          <a:p>
            <a:endParaRPr lang="en-US" dirty="0"/>
          </a:p>
        </p:txBody>
      </p:sp>
      <p:pic>
        <p:nvPicPr>
          <p:cNvPr id="12292" name="Picture 4"/>
          <p:cNvPicPr>
            <a:picLocks noChangeAspect="1" noChangeArrowheads="1"/>
          </p:cNvPicPr>
          <p:nvPr/>
        </p:nvPicPr>
        <p:blipFill>
          <a:blip r:embed="rId2" cstate="print"/>
          <a:srcRect/>
          <a:stretch>
            <a:fillRect/>
          </a:stretch>
        </p:blipFill>
        <p:spPr bwMode="auto">
          <a:xfrm>
            <a:off x="5181600" y="3124200"/>
            <a:ext cx="2961916" cy="2109788"/>
          </a:xfrm>
          <a:prstGeom prst="rect">
            <a:avLst/>
          </a:prstGeom>
          <a:noFill/>
          <a:ln w="9525">
            <a:noFill/>
            <a:miter lim="800000"/>
            <a:headEnd/>
            <a:tailEnd/>
          </a:ln>
        </p:spPr>
      </p:pic>
      <p:pic>
        <p:nvPicPr>
          <p:cNvPr id="10" name="Picture 5"/>
          <p:cNvPicPr>
            <a:picLocks noChangeAspect="1" noChangeArrowheads="1"/>
          </p:cNvPicPr>
          <p:nvPr/>
        </p:nvPicPr>
        <p:blipFill>
          <a:blip r:embed="rId3" cstate="print"/>
          <a:srcRect/>
          <a:stretch>
            <a:fillRect/>
          </a:stretch>
        </p:blipFill>
        <p:spPr bwMode="auto">
          <a:xfrm>
            <a:off x="533400" y="2133600"/>
            <a:ext cx="1752600" cy="4953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a:t>
            </a:r>
            <a:endParaRPr lang="en-US" dirty="0"/>
          </a:p>
        </p:txBody>
      </p:sp>
      <p:sp>
        <p:nvSpPr>
          <p:cNvPr id="3" name="Content Placeholder 2"/>
          <p:cNvSpPr>
            <a:spLocks noGrp="1"/>
          </p:cNvSpPr>
          <p:nvPr>
            <p:ph idx="1"/>
          </p:nvPr>
        </p:nvSpPr>
        <p:spPr/>
        <p:txBody>
          <a:bodyPr/>
          <a:lstStyle/>
          <a:p>
            <a:r>
              <a:rPr lang="en-US" dirty="0" smtClean="0"/>
              <a:t>Add Test Case to the Created Cycle</a:t>
            </a:r>
          </a:p>
          <a:p>
            <a:r>
              <a:rPr lang="en-US" dirty="0" smtClean="0"/>
              <a:t>Execute Test Case</a:t>
            </a:r>
          </a:p>
          <a:p>
            <a:r>
              <a:rPr lang="en-US" dirty="0" smtClean="0"/>
              <a:t>View Execution Results</a:t>
            </a:r>
          </a:p>
          <a:p>
            <a:r>
              <a:rPr lang="en-US" dirty="0" smtClean="0"/>
              <a:t>Update Test Case with Additional steps/Assign a Defect report to the Test Case</a:t>
            </a:r>
          </a:p>
          <a:p>
            <a:r>
              <a:rPr lang="en-US" dirty="0" smtClean="0"/>
              <a:t>View/Analyze Test Cycle Execution Results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ZEPHYR: Organizing Tests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Tests can be organized by Project or by Version (Fix version) or by Component or by Label.</a:t>
            </a:r>
          </a:p>
          <a:p>
            <a:r>
              <a:rPr lang="en-US" b="1" dirty="0" smtClean="0"/>
              <a:t>By Project:</a:t>
            </a:r>
            <a:r>
              <a:rPr lang="en-US" dirty="0" smtClean="0"/>
              <a:t> As the tests are created for a specific project(s), they can be sorted/organized based on the Project.</a:t>
            </a:r>
          </a:p>
          <a:p>
            <a:r>
              <a:rPr lang="en-US" b="1" dirty="0" smtClean="0"/>
              <a:t>By Fix-Version:</a:t>
            </a:r>
            <a:r>
              <a:rPr lang="en-US" dirty="0" smtClean="0"/>
              <a:t> Test issues can be further organized by their Fix-version.</a:t>
            </a:r>
          </a:p>
          <a:p>
            <a:r>
              <a:rPr lang="en-US" b="1" dirty="0" smtClean="0"/>
              <a:t>By Component:</a:t>
            </a:r>
            <a:r>
              <a:rPr lang="en-US" dirty="0" smtClean="0"/>
              <a:t> If components are added to different tests, then tests can be organized based on the components.</a:t>
            </a:r>
          </a:p>
          <a:p>
            <a:r>
              <a:rPr lang="en-US" dirty="0" smtClean="0"/>
              <a:t>Tests can also be organized by user-defined labels if the labels are mentioned on the tests.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Planning Documents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charset="0"/>
              <a:buChar char="•"/>
            </a:pPr>
            <a:r>
              <a:rPr lang="en-US" dirty="0" smtClean="0"/>
              <a:t>Company - Test Policy </a:t>
            </a:r>
          </a:p>
          <a:p>
            <a:pPr>
              <a:buFont typeface="Arial" charset="0"/>
              <a:buChar char="•"/>
            </a:pPr>
            <a:r>
              <a:rPr lang="en-US" dirty="0" smtClean="0"/>
              <a:t>Project - Quality Management Plan</a:t>
            </a:r>
          </a:p>
          <a:p>
            <a:pPr>
              <a:buFont typeface="Arial" charset="0"/>
              <a:buChar char="•"/>
            </a:pPr>
            <a:r>
              <a:rPr lang="en-US" dirty="0" smtClean="0"/>
              <a:t>Product - Test Strategy </a:t>
            </a:r>
          </a:p>
          <a:p>
            <a:pPr>
              <a:buNone/>
            </a:pPr>
            <a:r>
              <a:rPr lang="en-US" dirty="0" smtClean="0"/>
              <a:t> </a:t>
            </a:r>
          </a:p>
          <a:p>
            <a:r>
              <a:rPr lang="en-US" dirty="0" smtClean="0"/>
              <a:t>Release/sprint – Test plan: test items, test approach, pass-fail criteria, features to be tested, deliverables, schedule, risks, responsibilities  </a:t>
            </a:r>
          </a:p>
          <a:p>
            <a:r>
              <a:rPr lang="en-US" dirty="0" smtClean="0"/>
              <a:t>Feature  - Test case: id, description, steps, data, excepted results, actual results, status.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4514" name="Picture 2"/>
          <p:cNvPicPr>
            <a:picLocks noGrp="1" noChangeAspect="1" noChangeArrowheads="1"/>
          </p:cNvPicPr>
          <p:nvPr>
            <p:ph idx="1"/>
          </p:nvPr>
        </p:nvPicPr>
        <p:blipFill>
          <a:blip r:embed="rId2" cstate="print"/>
          <a:srcRect/>
          <a:stretch>
            <a:fillRect/>
          </a:stretch>
        </p:blipFill>
        <p:spPr bwMode="auto">
          <a:xfrm>
            <a:off x="600075" y="2053431"/>
            <a:ext cx="7943850" cy="36195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I</a:t>
            </a:r>
            <a:endParaRPr lang="en-US" dirty="0"/>
          </a:p>
        </p:txBody>
      </p:sp>
      <p:sp>
        <p:nvSpPr>
          <p:cNvPr id="3" name="Content Placeholder 2"/>
          <p:cNvSpPr>
            <a:spLocks noGrp="1"/>
          </p:cNvSpPr>
          <p:nvPr>
            <p:ph idx="1"/>
          </p:nvPr>
        </p:nvSpPr>
        <p:spPr/>
        <p:txBody>
          <a:bodyPr/>
          <a:lstStyle/>
          <a:p>
            <a:r>
              <a:rPr lang="en-US" dirty="0" smtClean="0"/>
              <a:t>Documentation</a:t>
            </a:r>
          </a:p>
          <a:p>
            <a:pPr>
              <a:buNone/>
            </a:pPr>
            <a:r>
              <a:rPr lang="en-US" dirty="0" err="1" smtClean="0">
                <a:hlinkClick r:id="rId2"/>
              </a:rPr>
              <a:t>Jira</a:t>
            </a:r>
            <a:r>
              <a:rPr lang="en-US" dirty="0" smtClean="0">
                <a:hlinkClick r:id="rId2"/>
              </a:rPr>
              <a:t> Software Support</a:t>
            </a:r>
          </a:p>
          <a:p>
            <a:pPr>
              <a:buNone/>
            </a:pPr>
            <a:r>
              <a:rPr lang="en-US" dirty="0" smtClean="0">
                <a:hlinkClick r:id="rId3"/>
              </a:rPr>
              <a:t>https://support.atlassian.com/jira-software-cloud/resources/</a:t>
            </a:r>
            <a:endParaRPr lang="en-US" dirty="0" smtClean="0"/>
          </a:p>
          <a:p>
            <a:r>
              <a:rPr lang="en-US" dirty="0" smtClean="0"/>
              <a:t> Cloud Support</a:t>
            </a:r>
          </a:p>
          <a:p>
            <a:pPr>
              <a:buNone/>
            </a:pPr>
            <a:r>
              <a:rPr lang="en-US" dirty="0" smtClean="0">
                <a:hlinkClick r:id="rId2"/>
              </a:rPr>
              <a:t>https://support.atlassian.com/jira-software-cloud/</a:t>
            </a:r>
            <a:endParaRPr lang="en-US" dirty="0" smtClean="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II</a:t>
            </a:r>
            <a:endParaRPr lang="en-US" dirty="0"/>
          </a:p>
        </p:txBody>
      </p:sp>
      <p:sp>
        <p:nvSpPr>
          <p:cNvPr id="3" name="Content Placeholder 2"/>
          <p:cNvSpPr>
            <a:spLocks noGrp="1"/>
          </p:cNvSpPr>
          <p:nvPr>
            <p:ph idx="1"/>
          </p:nvPr>
        </p:nvSpPr>
        <p:spPr/>
        <p:txBody>
          <a:bodyPr>
            <a:normAutofit lnSpcReduction="10000"/>
          </a:bodyPr>
          <a:lstStyle/>
          <a:p>
            <a:r>
              <a:rPr lang="en-US" dirty="0" smtClean="0"/>
              <a:t>Learn scrum with </a:t>
            </a:r>
            <a:r>
              <a:rPr lang="en-US" dirty="0" err="1" smtClean="0"/>
              <a:t>Jira</a:t>
            </a:r>
            <a:r>
              <a:rPr lang="en-US" dirty="0" smtClean="0"/>
              <a:t> Software</a:t>
            </a:r>
          </a:p>
          <a:p>
            <a:pPr>
              <a:buNone/>
            </a:pPr>
            <a:r>
              <a:rPr lang="en-US" dirty="0" smtClean="0">
                <a:hlinkClick r:id="rId2"/>
              </a:rPr>
              <a:t>https://www.atlassian.com/agile/tutorials/how-to-do-scrum-with-jira-software</a:t>
            </a:r>
            <a:endParaRPr lang="en-US" dirty="0" smtClean="0"/>
          </a:p>
          <a:p>
            <a:pPr>
              <a:buFont typeface="Arial" charset="0"/>
              <a:buChar char="•"/>
            </a:pPr>
            <a:r>
              <a:rPr lang="en-US" dirty="0" smtClean="0"/>
              <a:t>JIRA Epic </a:t>
            </a:r>
            <a:r>
              <a:rPr lang="en-US" dirty="0" smtClean="0">
                <a:hlinkClick r:id="rId3"/>
              </a:rPr>
              <a:t>https://www.atlassian.com/agile/tutorials/epics</a:t>
            </a:r>
            <a:endParaRPr lang="en-US" dirty="0" smtClean="0"/>
          </a:p>
          <a:p>
            <a:pPr>
              <a:buFont typeface="Arial" charset="0"/>
              <a:buChar char="•"/>
            </a:pPr>
            <a:r>
              <a:rPr lang="en-US" dirty="0" smtClean="0"/>
              <a:t>ZEPHYR</a:t>
            </a:r>
          </a:p>
          <a:p>
            <a:pPr>
              <a:buNone/>
            </a:pPr>
            <a:r>
              <a:rPr lang="en-US" dirty="0" smtClean="0">
                <a:hlinkClick r:id="rId4"/>
              </a:rPr>
              <a:t>https://support.smartbear.com/zephyr-squad-cloud/docs/test-cycles/index.html</a:t>
            </a:r>
            <a:r>
              <a:rPr lang="en-US" dirty="0" smtClean="0"/>
              <a:t> </a:t>
            </a:r>
          </a:p>
          <a:p>
            <a:pPr>
              <a:buFont typeface="Arial"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JIRA Software</a:t>
            </a:r>
            <a:endParaRPr lang="en-US" dirty="0"/>
          </a:p>
        </p:txBody>
      </p:sp>
      <p:sp>
        <p:nvSpPr>
          <p:cNvPr id="3" name="Content Placeholder 2"/>
          <p:cNvSpPr>
            <a:spLocks noGrp="1"/>
          </p:cNvSpPr>
          <p:nvPr>
            <p:ph idx="1"/>
          </p:nvPr>
        </p:nvSpPr>
        <p:spPr/>
        <p:txBody>
          <a:bodyPr/>
          <a:lstStyle/>
          <a:p>
            <a:pPr algn="just">
              <a:buNone/>
            </a:pPr>
            <a:r>
              <a:rPr lang="en-US" b="1" dirty="0" smtClean="0"/>
              <a:t>    </a:t>
            </a:r>
            <a:r>
              <a:rPr lang="en-US" b="1" dirty="0" err="1" smtClean="0">
                <a:solidFill>
                  <a:srgbClr val="FF0000"/>
                </a:solidFill>
              </a:rPr>
              <a:t>Jira</a:t>
            </a:r>
            <a:r>
              <a:rPr lang="en-US" dirty="0">
                <a:solidFill>
                  <a:srgbClr val="FF0000"/>
                </a:solidFill>
              </a:rPr>
              <a:t> Software </a:t>
            </a:r>
            <a:r>
              <a:rPr lang="en-US" dirty="0"/>
              <a:t>is an </a:t>
            </a:r>
            <a:r>
              <a:rPr lang="en-US" b="1" dirty="0">
                <a:solidFill>
                  <a:srgbClr val="FF0000"/>
                </a:solidFill>
              </a:rPr>
              <a:t>agile</a:t>
            </a:r>
            <a:r>
              <a:rPr lang="en-US" dirty="0"/>
              <a:t> project </a:t>
            </a:r>
            <a:r>
              <a:rPr lang="en-US" dirty="0" smtClean="0"/>
              <a:t>management tool </a:t>
            </a:r>
            <a:r>
              <a:rPr lang="en-US" dirty="0"/>
              <a:t>that supports any </a:t>
            </a:r>
            <a:r>
              <a:rPr lang="en-US" b="1" dirty="0"/>
              <a:t>agile</a:t>
            </a:r>
            <a:r>
              <a:rPr lang="en-US" dirty="0"/>
              <a:t> </a:t>
            </a:r>
            <a:r>
              <a:rPr lang="en-US" dirty="0" smtClean="0"/>
              <a:t>methodology: </a:t>
            </a:r>
            <a:r>
              <a:rPr lang="en-US" dirty="0">
                <a:solidFill>
                  <a:srgbClr val="FF0000"/>
                </a:solidFill>
              </a:rPr>
              <a:t>scrum</a:t>
            </a:r>
            <a:r>
              <a:rPr lang="en-US" dirty="0"/>
              <a:t>, </a:t>
            </a:r>
            <a:r>
              <a:rPr lang="en-US" dirty="0" err="1"/>
              <a:t>kanban</a:t>
            </a:r>
            <a:r>
              <a:rPr lang="en-US" dirty="0"/>
              <a:t>, or your own unique flavor. From </a:t>
            </a:r>
            <a:r>
              <a:rPr lang="en-US" b="1" dirty="0"/>
              <a:t>agile</a:t>
            </a:r>
            <a:r>
              <a:rPr lang="en-US" dirty="0"/>
              <a:t> boards, backlogs, roadmaps, reports, to integrations and add-ons you can </a:t>
            </a:r>
            <a:r>
              <a:rPr lang="en-US" dirty="0" err="1" smtClean="0"/>
              <a:t>plan,track,and</a:t>
            </a:r>
            <a:r>
              <a:rPr lang="en-US" dirty="0" smtClean="0"/>
              <a:t> </a:t>
            </a:r>
            <a:r>
              <a:rPr lang="en-US" dirty="0"/>
              <a:t>manage all your </a:t>
            </a:r>
            <a:r>
              <a:rPr lang="en-US" b="1" dirty="0"/>
              <a:t>agile</a:t>
            </a:r>
            <a:r>
              <a:rPr lang="en-US" dirty="0"/>
              <a:t> software development projects from a single tool.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a:t>
            </a:r>
            <a:endParaRPr lang="en-US" dirty="0"/>
          </a:p>
        </p:txBody>
      </p:sp>
      <p:pic>
        <p:nvPicPr>
          <p:cNvPr id="6" name="Picture 4" descr="100DaysOfCode Day 43: Agile Software Development | by Richard Russell |  Cold Brew Code | Medium"/>
          <p:cNvPicPr>
            <a:picLocks noGrp="1" noChangeAspect="1" noChangeArrowheads="1"/>
          </p:cNvPicPr>
          <p:nvPr>
            <p:ph idx="1"/>
          </p:nvPr>
        </p:nvPicPr>
        <p:blipFill>
          <a:blip r:embed="rId3" cstate="print"/>
          <a:stretch>
            <a:fillRect/>
          </a:stretch>
        </p:blipFill>
        <p:spPr bwMode="auto">
          <a:xfrm>
            <a:off x="2271112" y="1600200"/>
            <a:ext cx="4601775" cy="452596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SCRUM Flow</a:t>
            </a:r>
            <a:br>
              <a:rPr lang="en-US" dirty="0" smtClean="0"/>
            </a:br>
            <a:endParaRPr lang="en-US"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1098550" y="1758577"/>
            <a:ext cx="6794500" cy="32027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Roles</a:t>
            </a:r>
            <a:endParaRPr lang="en-US" dirty="0"/>
          </a:p>
        </p:txBody>
      </p:sp>
      <p:sp>
        <p:nvSpPr>
          <p:cNvPr id="3" name="Content Placeholder 2"/>
          <p:cNvSpPr>
            <a:spLocks noGrp="1"/>
          </p:cNvSpPr>
          <p:nvPr>
            <p:ph idx="1"/>
          </p:nvPr>
        </p:nvSpPr>
        <p:spPr/>
        <p:txBody>
          <a:bodyPr/>
          <a:lstStyle/>
          <a:p>
            <a:r>
              <a:rPr lang="en-US" dirty="0"/>
              <a:t>Project owner: </a:t>
            </a:r>
            <a:r>
              <a:rPr lang="en-US" dirty="0" smtClean="0"/>
              <a:t>responsible </a:t>
            </a:r>
            <a:r>
              <a:rPr lang="en-US" dirty="0"/>
              <a:t>for an entire project</a:t>
            </a:r>
          </a:p>
          <a:p>
            <a:r>
              <a:rPr lang="en-US" dirty="0"/>
              <a:t>Scrum master: manager of the project flow between project owner and </a:t>
            </a:r>
            <a:r>
              <a:rPr lang="en-US" dirty="0" smtClean="0"/>
              <a:t>dev/ops teams</a:t>
            </a:r>
            <a:endParaRPr lang="en-US" dirty="0"/>
          </a:p>
          <a:p>
            <a:r>
              <a:rPr lang="en-US" dirty="0"/>
              <a:t> Scrum team: employees that are hands on and </a:t>
            </a:r>
            <a:r>
              <a:rPr lang="en-US" dirty="0" smtClean="0"/>
              <a:t>completing </a:t>
            </a:r>
            <a:r>
              <a:rPr lang="en-US" dirty="0"/>
              <a:t>tasks</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Understanding the Scrum Team and Scrum Roles | Scrum Tutorial | Scrum  Project Management Tutorial"/>
          <p:cNvPicPr>
            <a:picLocks noChangeAspect="1" noChangeArrowheads="1"/>
          </p:cNvPicPr>
          <p:nvPr/>
        </p:nvPicPr>
        <p:blipFill>
          <a:blip r:embed="rId2" cstate="print"/>
          <a:srcRect/>
          <a:stretch>
            <a:fillRect/>
          </a:stretch>
        </p:blipFill>
        <p:spPr bwMode="auto">
          <a:xfrm>
            <a:off x="914400" y="685800"/>
            <a:ext cx="5772150" cy="441007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4582</TotalTime>
  <Words>1255</Words>
  <Application>Microsoft Office PowerPoint</Application>
  <PresentationFormat>On-screen Show (4:3)</PresentationFormat>
  <Paragraphs>361</Paragraphs>
  <Slides>46</Slides>
  <Notes>9</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 </vt:lpstr>
      <vt:lpstr>What is JIRA</vt:lpstr>
      <vt:lpstr>Which Application Type Do you Have?</vt:lpstr>
      <vt:lpstr>Which JIRA deployment type do you have? </vt:lpstr>
      <vt:lpstr>JIRA Software</vt:lpstr>
      <vt:lpstr>AGILE</vt:lpstr>
      <vt:lpstr>SCRUM Flow </vt:lpstr>
      <vt:lpstr>SCRUM Roles</vt:lpstr>
      <vt:lpstr>Slide 9</vt:lpstr>
      <vt:lpstr>Examples of an Interview Q&amp;A I</vt:lpstr>
      <vt:lpstr>Examples of an Interview Q&amp;A. II</vt:lpstr>
      <vt:lpstr>Examples of an Interview Q&amp;A. III</vt:lpstr>
      <vt:lpstr>Examples of an Interview Q&amp;A IV</vt:lpstr>
      <vt:lpstr>Examples of an Interview Q&amp;A V</vt:lpstr>
      <vt:lpstr>JIRA Project [Review]  [Scrum Master or JIRA admin Role] </vt:lpstr>
      <vt:lpstr>BREAK</vt:lpstr>
      <vt:lpstr>JIRA Project  [SCRUM Teams [QA] Role] </vt:lpstr>
      <vt:lpstr>Hierarchy of JIRA Issues </vt:lpstr>
      <vt:lpstr>JIRA workflow for SCRUM</vt:lpstr>
      <vt:lpstr>HOMEWORK – DAY 1</vt:lpstr>
      <vt:lpstr>Zephyr plug-in Intro</vt:lpstr>
      <vt:lpstr>Zephyr Installation</vt:lpstr>
      <vt:lpstr>ZEPHYR: JIRA Test process Overview</vt:lpstr>
      <vt:lpstr>ZEPHYR: UI Overview I </vt:lpstr>
      <vt:lpstr>ZEPHYR: UI Overview II</vt:lpstr>
      <vt:lpstr>Zephyr Squad - Features </vt:lpstr>
      <vt:lpstr>ZEPHYR:</vt:lpstr>
      <vt:lpstr>ZEPHYR: How to Associate ZEPHYR with JIRA Project</vt:lpstr>
      <vt:lpstr>ZEPHYR: How to Create a Test I</vt:lpstr>
      <vt:lpstr>ZEPHYR: How to Create a Test II</vt:lpstr>
      <vt:lpstr>ZEPHYR: How to Create a Test III</vt:lpstr>
      <vt:lpstr>ZEPHYR: How to Create a Test IV</vt:lpstr>
      <vt:lpstr>  </vt:lpstr>
      <vt:lpstr>To Do: </vt:lpstr>
      <vt:lpstr>ZEPHYR: Plan/Create Test Cycle I </vt:lpstr>
      <vt:lpstr>ZEPHYR: Plan/Create Test Cycle II</vt:lpstr>
      <vt:lpstr>ZEPHYR: Plan/Create Test Cycle III </vt:lpstr>
      <vt:lpstr>ZEPHYR: Add Tests to Test Cycle </vt:lpstr>
      <vt:lpstr>ZEPHYR: Test Cycle Execution I </vt:lpstr>
      <vt:lpstr>ZEPHYR: Test Cycle Execution II</vt:lpstr>
      <vt:lpstr>To Do: </vt:lpstr>
      <vt:lpstr>ZEPHYR: Organizing Tests</vt:lpstr>
      <vt:lpstr>QA Planning Documents</vt:lpstr>
      <vt:lpstr>Slide 44</vt:lpstr>
      <vt:lpstr>Resources I</vt:lpstr>
      <vt:lpstr>Resources II</vt:lpstr>
    </vt:vector>
  </TitlesOfParts>
  <Company>Information Builders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 is</dc:title>
  <dc:creator>olga voronov</dc:creator>
  <cp:lastModifiedBy>olga voronov</cp:lastModifiedBy>
  <cp:revision>330</cp:revision>
  <dcterms:created xsi:type="dcterms:W3CDTF">2021-07-10T12:51:14Z</dcterms:created>
  <dcterms:modified xsi:type="dcterms:W3CDTF">2021-07-30T18:24:45Z</dcterms:modified>
</cp:coreProperties>
</file>