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70" r:id="rId3"/>
    <p:sldId id="256" r:id="rId4"/>
    <p:sldId id="271" r:id="rId5"/>
    <p:sldId id="272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65" r:id="rId14"/>
    <p:sldId id="267" r:id="rId15"/>
    <p:sldId id="266" r:id="rId16"/>
    <p:sldId id="268" r:id="rId17"/>
    <p:sldId id="269" r:id="rId1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84C4CA-F90E-FA58-D0B9-990D3C1FA98C}" v="2851" dt="2024-03-06T12:19:17.376"/>
    <p1510:client id="{A0281D4C-0B04-AB91-2449-CDAE83A923D4}" v="42" dt="2024-03-06T09:45:18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8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7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9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7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2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0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58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5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0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3/6/2024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834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18C9F3CA-BF71-F17E-77B2-35A495D12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27" r="-6" b="-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394" y="1584158"/>
            <a:ext cx="6563043" cy="2581369"/>
          </a:xfrm>
        </p:spPr>
        <p:txBody>
          <a:bodyPr anchor="t">
            <a:normAutofit/>
          </a:bodyPr>
          <a:lstStyle/>
          <a:p>
            <a:r>
              <a:rPr lang="en-GB" b="0" noProof="1">
                <a:latin typeface="Segoe UI"/>
                <a:cs typeface="Segoe UI"/>
              </a:rPr>
              <a:t>Платформа для визуального конфигурирования  помещений в 3D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67369"/>
            <a:ext cx="3659605" cy="145103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GB" sz="2800" b="1" dirty="0">
                <a:latin typeface="Segoe UI"/>
                <a:cs typeface="Segoe UI"/>
              </a:rPr>
              <a:t>Plan Your Space</a:t>
            </a:r>
            <a:br>
              <a:rPr lang="en-GB" sz="2800" b="1" dirty="0">
                <a:latin typeface="Segoe UI"/>
                <a:cs typeface="Segoe UI"/>
              </a:rPr>
            </a:br>
            <a:br>
              <a:rPr lang="en-GB" sz="2800" b="1" dirty="0">
                <a:latin typeface="Segoe UI"/>
                <a:cs typeface="Segoe UI"/>
              </a:rPr>
            </a:br>
            <a:r>
              <a:rPr lang="en-GB" sz="2800" b="1" dirty="0">
                <a:latin typeface="Segoe UI"/>
                <a:cs typeface="Segoe UI"/>
              </a:rPr>
              <a:t>by © #VisualizeYourSpace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3658634-38C2-5B95-5285-D8CFA0238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474" y="3850105"/>
            <a:ext cx="1915026" cy="1945105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37EC258-1F50-1541-6515-1A86D4F0DEB2}"/>
              </a:ext>
            </a:extLst>
          </p:cNvPr>
          <p:cNvSpPr txBox="1">
            <a:spLocks/>
          </p:cNvSpPr>
          <p:nvPr/>
        </p:nvSpPr>
        <p:spPr>
          <a:xfrm>
            <a:off x="9075821" y="5912111"/>
            <a:ext cx="2025317" cy="34814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latin typeface="Segoe UI"/>
                <a:cs typeface="Segoe UI"/>
              </a:rPr>
              <a:t>Plan Your Space</a:t>
            </a:r>
          </a:p>
        </p:txBody>
      </p:sp>
    </p:spTree>
    <p:extLst>
      <p:ext uri="{BB962C8B-B14F-4D97-AF65-F5344CB8AC3E}">
        <p14:creationId xmlns:p14="http://schemas.microsoft.com/office/powerpoint/2010/main" val="1805194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18C9F3CA-BF71-F17E-77B2-35A495D12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27" r="-6" b="-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524000"/>
            <a:ext cx="6228879" cy="766606"/>
          </a:xfrm>
        </p:spPr>
        <p:txBody>
          <a:bodyPr anchor="t">
            <a:normAutofit/>
          </a:bodyPr>
          <a:lstStyle/>
          <a:p>
            <a:r>
              <a:rPr lang="en-GB" dirty="0" err="1">
                <a:latin typeface="Segoe UI Semibold"/>
                <a:cs typeface="Segoe UI Semibold"/>
              </a:rPr>
              <a:t>Ценности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210396"/>
            <a:ext cx="8572500" cy="43586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noProof="1">
                <a:latin typeface="Segoe UI Semilight"/>
                <a:cs typeface="Segoe UI Semilight"/>
              </a:rPr>
              <a:t>Мы заботимся </a:t>
            </a:r>
            <a:r>
              <a:rPr lang="en-GB" b="1" noProof="1">
                <a:latin typeface="Segoe UI Semilight"/>
                <a:cs typeface="Segoe UI Semilight"/>
              </a:rPr>
              <a:t>об удобстве</a:t>
            </a:r>
            <a:r>
              <a:rPr lang="en-GB" noProof="1">
                <a:latin typeface="Segoe UI Semilight"/>
                <a:cs typeface="Segoe UI Semilight"/>
              </a:rPr>
              <a:t>, чтобы пользователи имели дело с супер отзывчивым и интерактивным интерфейсом, в котором быстро можно искать интуитивно расположенные элементы управления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502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18C9F3CA-BF71-F17E-77B2-35A495D12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27" r="-6" b="-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524000"/>
            <a:ext cx="6228879" cy="766606"/>
          </a:xfrm>
        </p:spPr>
        <p:txBody>
          <a:bodyPr anchor="t">
            <a:normAutofit/>
          </a:bodyPr>
          <a:lstStyle/>
          <a:p>
            <a:r>
              <a:rPr lang="en-GB" dirty="0" err="1">
                <a:latin typeface="Segoe UI Semibold"/>
                <a:cs typeface="Segoe UI Semibold"/>
              </a:rPr>
              <a:t>Ценности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210396"/>
            <a:ext cx="8572500" cy="43586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noProof="1">
                <a:latin typeface="Segoe UI Semilight"/>
                <a:cs typeface="Segoe UI Semilight"/>
              </a:rPr>
              <a:t>Мы заботимся о том, чтобы производители имели дело с </a:t>
            </a:r>
            <a:r>
              <a:rPr lang="en-GB" b="1" noProof="1">
                <a:latin typeface="Segoe UI Semilight"/>
                <a:cs typeface="Segoe UI Semilight"/>
              </a:rPr>
              <a:t>надёжным </a:t>
            </a:r>
            <a:r>
              <a:rPr lang="en-GB" noProof="1">
                <a:latin typeface="Segoe UI Semilight"/>
                <a:cs typeface="Segoe UI Semilight"/>
              </a:rPr>
              <a:t>решением, которое постоянно имеет доступ в режиме онлайн ко всем продуктам компании, помогает их продвигать при построении конфигураций, позволяет </a:t>
            </a:r>
            <a:r>
              <a:rPr lang="en-GB" b="1" noProof="1">
                <a:latin typeface="Segoe UI Semilight"/>
                <a:cs typeface="Segoe UI Semilight"/>
              </a:rPr>
              <a:t>надёжно довести клиента от момента открытия конфигуратора до нажатия кнопки «Оформить заказ»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296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18C9F3CA-BF71-F17E-77B2-35A495D12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27" r="-6" b="-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524000"/>
            <a:ext cx="8775563" cy="766606"/>
          </a:xfrm>
        </p:spPr>
        <p:txBody>
          <a:bodyPr anchor="t">
            <a:normAutofit/>
          </a:bodyPr>
          <a:lstStyle/>
          <a:p>
            <a:r>
              <a:rPr lang="en-GB" dirty="0" err="1">
                <a:latin typeface="Segoe UI Semibold"/>
                <a:cs typeface="Segoe UI Semibold"/>
              </a:rPr>
              <a:t>Эмоциальная</a:t>
            </a:r>
            <a:r>
              <a:rPr lang="en-GB" dirty="0">
                <a:latin typeface="Segoe UI Semibold"/>
                <a:cs typeface="Segoe UI Semibold"/>
              </a:rPr>
              <a:t> </a:t>
            </a:r>
            <a:r>
              <a:rPr lang="en-GB" dirty="0" err="1">
                <a:latin typeface="Segoe UI Semibold"/>
                <a:cs typeface="Segoe UI Semibold"/>
              </a:rPr>
              <a:t>составляющая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210396"/>
            <a:ext cx="8572500" cy="15613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noProof="1">
                <a:latin typeface="Segoe UI Semilight"/>
                <a:cs typeface="Segoe UI Semilight"/>
              </a:rPr>
              <a:t>Ощущение </a:t>
            </a:r>
            <a:r>
              <a:rPr lang="en-GB" b="1" noProof="1">
                <a:latin typeface="Segoe UI Semilight"/>
                <a:cs typeface="Segoe UI Semilight"/>
              </a:rPr>
              <a:t>максимального удобства и удовлетворения</a:t>
            </a:r>
            <a:r>
              <a:rPr lang="en-GB" noProof="1">
                <a:latin typeface="Segoe UI Semilight"/>
                <a:cs typeface="Segoe UI Semilight"/>
              </a:rPr>
              <a:t> от факта экономии большого количества времени, которое без данного решения могло бы быть потрачено на постоянную езду по точкам продаж, например, для поиска реальных объектов.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1B3EC4C7-E92F-A0A8-ECED-D0A8176BA4B0}"/>
              </a:ext>
            </a:extLst>
          </p:cNvPr>
          <p:cNvSpPr txBox="1">
            <a:spLocks/>
          </p:cNvSpPr>
          <p:nvPr/>
        </p:nvSpPr>
        <p:spPr>
          <a:xfrm>
            <a:off x="1536031" y="4553953"/>
            <a:ext cx="8775563" cy="7666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Segoe UI Semibold"/>
                <a:cs typeface="Segoe UI Semibold"/>
              </a:rPr>
              <a:t>Практическая</a:t>
            </a:r>
            <a:r>
              <a:rPr lang="en-GB" dirty="0">
                <a:latin typeface="Segoe UI Semibold"/>
                <a:cs typeface="Segoe UI Semibold"/>
              </a:rPr>
              <a:t> </a:t>
            </a:r>
            <a:r>
              <a:rPr lang="en-GB" dirty="0" err="1">
                <a:latin typeface="Segoe UI Semibold"/>
                <a:cs typeface="Segoe UI Semibold"/>
              </a:rPr>
              <a:t>польза</a:t>
            </a:r>
            <a:endParaRPr lang="en-US" dirty="0" err="1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3D7156A-E611-F6EA-E9F3-E74D1454705E}"/>
              </a:ext>
            </a:extLst>
          </p:cNvPr>
          <p:cNvSpPr txBox="1">
            <a:spLocks/>
          </p:cNvSpPr>
          <p:nvPr/>
        </p:nvSpPr>
        <p:spPr>
          <a:xfrm>
            <a:off x="1536031" y="5240349"/>
            <a:ext cx="8572500" cy="15613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1">
                <a:latin typeface="Segoe UI Semilight"/>
                <a:cs typeface="Segoe UI Semilight"/>
              </a:rPr>
              <a:t>Экономия большого количества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501957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18C9F3CA-BF71-F17E-77B2-35A495D12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27" r="-6" b="-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561474"/>
            <a:ext cx="6760273" cy="766606"/>
          </a:xfrm>
        </p:spPr>
        <p:txBody>
          <a:bodyPr anchor="t">
            <a:normAutofit fontScale="90000"/>
          </a:bodyPr>
          <a:lstStyle/>
          <a:p>
            <a:r>
              <a:rPr lang="en-GB" dirty="0" err="1">
                <a:latin typeface="Segoe UI Semibold"/>
                <a:cs typeface="Segoe UI Semibold"/>
              </a:rPr>
              <a:t>Функциональное</a:t>
            </a:r>
            <a:r>
              <a:rPr lang="en-GB" dirty="0">
                <a:latin typeface="Segoe UI Semibold"/>
                <a:cs typeface="Segoe UI Semibold"/>
              </a:rPr>
              <a:t> </a:t>
            </a:r>
            <a:r>
              <a:rPr lang="en-GB" dirty="0" err="1">
                <a:latin typeface="Segoe UI Semibold"/>
                <a:cs typeface="Segoe UI Semibold"/>
              </a:rPr>
              <a:t>значение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8" y="1157633"/>
            <a:ext cx="9113921" cy="46845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GB" noProof="1">
                <a:latin typeface="Segoe UI Semilight"/>
                <a:cs typeface="Segoe UI Semilight"/>
              </a:rPr>
              <a:t>Программное средство для визуализации расстановки объектов в помещении. 3D/AR/VR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3C0072B1-25A5-621C-7515-96FBB7F94CB5}"/>
              </a:ext>
            </a:extLst>
          </p:cNvPr>
          <p:cNvSpPr txBox="1">
            <a:spLocks/>
          </p:cNvSpPr>
          <p:nvPr/>
        </p:nvSpPr>
        <p:spPr>
          <a:xfrm>
            <a:off x="1576136" y="1957137"/>
            <a:ext cx="6760273" cy="7666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Segoe UI Semibold"/>
                <a:cs typeface="Segoe UI Semibold"/>
              </a:rPr>
              <a:t>Социальное</a:t>
            </a:r>
            <a:r>
              <a:rPr lang="en-GB" dirty="0">
                <a:latin typeface="Segoe UI Semibold"/>
                <a:cs typeface="Segoe UI Semibold"/>
              </a:rPr>
              <a:t> </a:t>
            </a:r>
            <a:r>
              <a:rPr lang="en-GB" dirty="0" err="1">
                <a:latin typeface="Segoe UI Semibold"/>
                <a:cs typeface="Segoe UI Semibold"/>
              </a:rPr>
              <a:t>значение</a:t>
            </a:r>
            <a:endParaRPr lang="en-US" dirty="0" err="1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F2068B5-DE9D-85EA-5B06-50A0F0D62364}"/>
              </a:ext>
            </a:extLst>
          </p:cNvPr>
          <p:cNvSpPr txBox="1">
            <a:spLocks/>
          </p:cNvSpPr>
          <p:nvPr/>
        </p:nvSpPr>
        <p:spPr>
          <a:xfrm>
            <a:off x="1576135" y="2553296"/>
            <a:ext cx="9113921" cy="4684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1">
                <a:latin typeface="Segoe UI Semilight"/>
                <a:cs typeface="Segoe UI Semilight"/>
              </a:rPr>
              <a:t>Делитесь нарисованными конфигурациями по ссылке, оставляйте комментарии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1FA6B9D2-1627-264A-8F5B-33BFF1B9793C}"/>
              </a:ext>
            </a:extLst>
          </p:cNvPr>
          <p:cNvSpPr txBox="1">
            <a:spLocks/>
          </p:cNvSpPr>
          <p:nvPr/>
        </p:nvSpPr>
        <p:spPr>
          <a:xfrm>
            <a:off x="1526004" y="4624137"/>
            <a:ext cx="6760273" cy="7666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Segoe UI Semibold"/>
                <a:cs typeface="Segoe UI Semibold"/>
              </a:rPr>
              <a:t>Ментальное</a:t>
            </a:r>
            <a:r>
              <a:rPr lang="en-GB" dirty="0">
                <a:latin typeface="Segoe UI Semibold"/>
                <a:cs typeface="Segoe UI Semibold"/>
              </a:rPr>
              <a:t> </a:t>
            </a:r>
            <a:r>
              <a:rPr lang="en-GB" dirty="0" err="1">
                <a:latin typeface="Segoe UI Semibold"/>
                <a:cs typeface="Segoe UI Semibold"/>
              </a:rPr>
              <a:t>значение</a:t>
            </a:r>
            <a:endParaRPr lang="en-US" dirty="0" err="1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2CF12EF5-A499-E367-D8D5-056D6B8D2125}"/>
              </a:ext>
            </a:extLst>
          </p:cNvPr>
          <p:cNvSpPr txBox="1">
            <a:spLocks/>
          </p:cNvSpPr>
          <p:nvPr/>
        </p:nvSpPr>
        <p:spPr>
          <a:xfrm>
            <a:off x="1576135" y="5280454"/>
            <a:ext cx="9113921" cy="8193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1">
                <a:latin typeface="Segoe UI Semilight"/>
                <a:cs typeface="Segoe UI Semilight"/>
              </a:rPr>
              <a:t>Снижение уровня стресса из-за отсутствия необходимости во время закупок для ремонта постоянно ездить по точкам продаж, вызванивать в отделы продаж, уточнять фактическое наличие всего лишь для факта визуального ознакомления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253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18C9F3CA-BF71-F17E-77B2-35A495D12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27" r="-6" b="-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561474"/>
            <a:ext cx="6760273" cy="766606"/>
          </a:xfrm>
        </p:spPr>
        <p:txBody>
          <a:bodyPr anchor="t">
            <a:normAutofit/>
          </a:bodyPr>
          <a:lstStyle/>
          <a:p>
            <a:r>
              <a:rPr lang="en-GB" dirty="0" err="1">
                <a:latin typeface="Segoe UI Semibold"/>
                <a:cs typeface="Segoe UI Semibold"/>
              </a:rPr>
              <a:t>Духовное</a:t>
            </a:r>
            <a:r>
              <a:rPr lang="en-GB" dirty="0">
                <a:latin typeface="Segoe UI Semibold"/>
                <a:cs typeface="Segoe UI Semibold"/>
              </a:rPr>
              <a:t> </a:t>
            </a:r>
            <a:r>
              <a:rPr lang="en-GB" dirty="0" err="1">
                <a:latin typeface="Segoe UI Semibold"/>
                <a:cs typeface="Segoe UI Semibold"/>
              </a:rPr>
              <a:t>значение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8" y="1157633"/>
            <a:ext cx="9113921" cy="7993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noProof="1">
                <a:latin typeface="Segoe UI Semilight"/>
                <a:cs typeface="Segoe UI Semilight"/>
              </a:rPr>
              <a:t>Демонстрация заботы о времени клиентов, которое часто вынуждены тратить впустую при длительных планированиях будущего ремонта и обстановки помещения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173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18C9F3CA-BF71-F17E-77B2-35A495D12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27" r="-6" b="-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561474"/>
            <a:ext cx="6760273" cy="766606"/>
          </a:xfrm>
        </p:spPr>
        <p:txBody>
          <a:bodyPr anchor="t">
            <a:normAutofit/>
          </a:bodyPr>
          <a:lstStyle/>
          <a:p>
            <a:r>
              <a:rPr lang="en-GB" dirty="0" err="1">
                <a:latin typeface="Segoe UI Semibold"/>
                <a:cs typeface="Segoe UI Semibold"/>
              </a:rPr>
              <a:t>Преимущества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8" y="1488501"/>
            <a:ext cx="9113921" cy="25238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Calibri" panose="020B0604020202020204" pitchFamily="34" charset="0"/>
              <a:buChar char="-"/>
            </a:pPr>
            <a:r>
              <a:rPr lang="en-GB" noProof="1">
                <a:latin typeface="Segoe UI Semilight"/>
                <a:cs typeface="Segoe UI Semilight"/>
              </a:rPr>
              <a:t>Создание рендеров</a:t>
            </a:r>
            <a:endParaRPr lang="en-US" dirty="0"/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GB" noProof="1">
                <a:latin typeface="Segoe UI Semilight"/>
                <a:cs typeface="Segoe UI Semilight"/>
              </a:rPr>
              <a:t>Просмотр не только 3D, но и AR / VR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GB" noProof="1">
                <a:latin typeface="Segoe UI Semilight"/>
                <a:cs typeface="Segoe UI Semilight"/>
              </a:rPr>
              <a:t>Возможность интеграции с производителями и настройке конфигуратора под них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GB" noProof="1">
                <a:latin typeface="Segoe UI Semilight"/>
                <a:cs typeface="Segoe UI Semilight"/>
              </a:rPr>
              <a:t>Современность (очень большая часть подобного ПО — это старые и неудобные решения)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499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18C9F3CA-BF71-F17E-77B2-35A495D12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27" r="-6" b="-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561474"/>
            <a:ext cx="6760273" cy="766606"/>
          </a:xfrm>
        </p:spPr>
        <p:txBody>
          <a:bodyPr anchor="t">
            <a:norm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Segoe UI Semibold"/>
                <a:ea typeface="+mj-lt"/>
                <a:cs typeface="Segoe UI Semibold"/>
              </a:rPr>
              <a:t>Культура</a:t>
            </a:r>
            <a:r>
              <a:rPr lang="en-GB" dirty="0">
                <a:solidFill>
                  <a:srgbClr val="000000"/>
                </a:solidFill>
                <a:latin typeface="Segoe UI Semibold"/>
                <a:ea typeface="+mj-lt"/>
                <a:cs typeface="Segoe UI Semibol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Segoe UI Semibold"/>
                <a:ea typeface="+mj-lt"/>
                <a:cs typeface="Segoe UI Semibold"/>
              </a:rPr>
              <a:t>предприятия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8" y="1488501"/>
            <a:ext cx="9113921" cy="25238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noProof="1">
                <a:latin typeface="Segoe UI Semilight"/>
                <a:cs typeface="Segoe UI Semilight"/>
              </a:rPr>
              <a:t>Воплощаем ценности </a:t>
            </a:r>
            <a:r>
              <a:rPr lang="en-GB" b="1" noProof="1">
                <a:latin typeface="Segoe UI Semilight"/>
                <a:cs typeface="Segoe UI Semilight"/>
              </a:rPr>
              <a:t>работы над крайне интересным и творческим делом</a:t>
            </a:r>
            <a:r>
              <a:rPr lang="en-GB" noProof="1">
                <a:latin typeface="Segoe UI Semilight"/>
                <a:cs typeface="Segoe UI Semilight"/>
              </a:rPr>
              <a:t>, </a:t>
            </a:r>
            <a:r>
              <a:rPr lang="en-GB" b="1" noProof="1">
                <a:latin typeface="Segoe UI Semilight"/>
                <a:cs typeface="Segoe UI Semilight"/>
              </a:rPr>
              <a:t>надёжности </a:t>
            </a:r>
            <a:r>
              <a:rPr lang="en-GB" noProof="1">
                <a:latin typeface="Segoe UI Semilight"/>
                <a:cs typeface="Segoe UI Semilight"/>
              </a:rPr>
              <a:t>и </a:t>
            </a:r>
            <a:r>
              <a:rPr lang="en-GB" b="1" noProof="1">
                <a:latin typeface="Segoe UI Semilight"/>
                <a:cs typeface="Segoe UI Semilight"/>
              </a:rPr>
              <a:t>эффективности процессов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839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18C9F3CA-BF71-F17E-77B2-35A495D12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27" r="-6" b="-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862263"/>
            <a:ext cx="6760273" cy="766606"/>
          </a:xfrm>
        </p:spPr>
        <p:txBody>
          <a:bodyPr anchor="t">
            <a:norm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Segoe UI Semibold"/>
                <a:ea typeface="+mj-lt"/>
                <a:cs typeface="Segoe UI Semibold"/>
              </a:rPr>
              <a:t>Каналы</a:t>
            </a:r>
            <a:r>
              <a:rPr lang="en-GB" dirty="0">
                <a:solidFill>
                  <a:srgbClr val="000000"/>
                </a:solidFill>
                <a:latin typeface="Segoe UI Semibold"/>
                <a:ea typeface="+mj-lt"/>
                <a:cs typeface="Segoe UI Semibol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Segoe UI Semibold"/>
                <a:ea typeface="+mj-lt"/>
                <a:cs typeface="Segoe UI Semibold"/>
              </a:rPr>
              <a:t>продвижения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8" y="1749185"/>
            <a:ext cx="9113921" cy="25238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Calibri" panose="020B0604020202020204" pitchFamily="34" charset="0"/>
              <a:buChar char="-"/>
            </a:pPr>
            <a:r>
              <a:rPr lang="en-GB" noProof="1">
                <a:latin typeface="Segoe UI Semilight"/>
                <a:cs typeface="Segoe UI Semilight"/>
              </a:rPr>
              <a:t>Таргетированная реклама на торговых площадках</a:t>
            </a:r>
            <a:endParaRPr lang="en-US" dirty="0"/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GB" noProof="1">
                <a:latin typeface="Segoe UI Semilight"/>
                <a:cs typeface="Segoe UI Semilight"/>
              </a:rPr>
              <a:t>"Агрессивная" политика предложения потенциальным клиентам-производителям, которым может быть полезно наше решение</a:t>
            </a:r>
            <a:endParaRPr lang="en-GB" dirty="0">
              <a:latin typeface="Trade Gothic Next Light"/>
              <a:cs typeface="Segoe UI Semilight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GB" noProof="1">
                <a:latin typeface="Segoe UI Semilight"/>
                <a:cs typeface="Segoe UI Semilight"/>
              </a:rPr>
              <a:t>Партнёрские программы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GB" noProof="1">
                <a:latin typeface="Segoe UI Semilight"/>
                <a:cs typeface="Segoe UI Semilight"/>
              </a:rPr>
              <a:t>Реклама на порталах сообществ дизайнеров интерьеров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596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18C9F3CA-BF71-F17E-77B2-35A495D12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27" r="-6" b="-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524000"/>
            <a:ext cx="6228879" cy="766606"/>
          </a:xfrm>
        </p:spPr>
        <p:txBody>
          <a:bodyPr anchor="t">
            <a:normAutofit/>
          </a:bodyPr>
          <a:lstStyle/>
          <a:p>
            <a:r>
              <a:rPr lang="en-GB" dirty="0">
                <a:latin typeface="Segoe UI Semibold"/>
                <a:cs typeface="Segoe UI Semibold"/>
              </a:rPr>
              <a:t>Plan your space — </a:t>
            </a:r>
            <a:r>
              <a:rPr lang="en-GB" dirty="0" err="1">
                <a:latin typeface="Segoe UI Semibold"/>
                <a:cs typeface="Segoe UI Semibold"/>
              </a:rPr>
              <a:t>это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521211"/>
            <a:ext cx="8572500" cy="22832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noProof="1">
                <a:latin typeface="Segoe UI Semilight"/>
                <a:cs typeface="Segoe UI Semilight"/>
              </a:rPr>
              <a:t>Сервис, позволяющий клиентам конфигурировать комнаты и другие помещения расстановкой различного оборудования в 3D, просматривать получившиеся конфигурации в AR / VR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015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18C9F3CA-BF71-F17E-77B2-35A495D12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27" r="-6" b="-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524000"/>
            <a:ext cx="6228879" cy="766606"/>
          </a:xfrm>
        </p:spPr>
        <p:txBody>
          <a:bodyPr anchor="t">
            <a:normAutofit fontScale="90000"/>
          </a:bodyPr>
          <a:lstStyle/>
          <a:p>
            <a:r>
              <a:rPr lang="en-GB" b="0" dirty="0">
                <a:ea typeface="+mj-lt"/>
                <a:cs typeface="+mj-lt"/>
              </a:rPr>
              <a:t>#visualizeYourSpace</a:t>
            </a:r>
            <a:r>
              <a:rPr lang="en-GB" dirty="0">
                <a:latin typeface="Segoe UI Semibold"/>
                <a:cs typeface="Segoe UI Semibold"/>
              </a:rPr>
              <a:t> — </a:t>
            </a:r>
            <a:r>
              <a:rPr lang="en-GB" dirty="0" err="1">
                <a:latin typeface="Segoe UI Semibold"/>
                <a:cs typeface="Segoe UI Semibold"/>
              </a:rPr>
              <a:t>это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521211"/>
            <a:ext cx="8572500" cy="22832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noProof="1">
                <a:latin typeface="Segoe UI Semilight"/>
                <a:cs typeface="Segoe UI Semilight"/>
              </a:rPr>
              <a:t>Бренд, который занимается разработкой веб-решений по визуализации и конфигурированию.</a:t>
            </a:r>
          </a:p>
          <a:p>
            <a:r>
              <a:rPr lang="en-GB" noProof="1">
                <a:latin typeface="Segoe UI Semilight"/>
                <a:cs typeface="Segoe UI Semilight"/>
              </a:rPr>
              <a:t>Наши продукты разработаны для того, чтобы экономить время и упрощать жизнь физическим лицам, а также улучшать показатели продаж юридическим лицам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52A56BA-3A0A-4BA7-80D6-2E9A479F2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Oval 30">
            <a:extLst>
              <a:ext uri="{FF2B5EF4-FFF2-40B4-BE49-F238E27FC236}">
                <a16:creationId xmlns:a16="http://schemas.microsoft.com/office/drawing/2014/main" id="{787B812C-3070-452B-83FE-78736A499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097740"/>
            <a:ext cx="3810000" cy="1582719"/>
          </a:xfrm>
        </p:spPr>
        <p:txBody>
          <a:bodyPr>
            <a:normAutofit/>
          </a:bodyPr>
          <a:lstStyle/>
          <a:p>
            <a:pPr algn="ctr"/>
            <a:r>
              <a:rPr lang="en-GB" dirty="0" err="1">
                <a:latin typeface="Segoe UI Semibold"/>
                <a:cs typeface="Segoe UI Semibold"/>
              </a:rPr>
              <a:t>Логотип</a:t>
            </a:r>
            <a:r>
              <a:rPr lang="en-GB" dirty="0">
                <a:latin typeface="Segoe UI Semibold"/>
                <a:cs typeface="Segoe UI Semibold"/>
              </a:rPr>
              <a:t> </a:t>
            </a:r>
            <a:r>
              <a:rPr lang="en-GB" dirty="0" err="1">
                <a:latin typeface="Segoe UI Semibold"/>
                <a:cs typeface="Segoe UI Semibold"/>
              </a:rPr>
              <a:t>приложения</a:t>
            </a:r>
            <a:endParaRPr lang="en-GB" err="1">
              <a:latin typeface="Segoe UI Semibold"/>
              <a:cs typeface="Segoe UI Semibold"/>
            </a:endParaRPr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18C9F3CA-BF71-F17E-77B2-35A495D12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27" r="-6" b="-6"/>
          <a:stretch/>
        </p:blipFill>
        <p:spPr>
          <a:xfrm>
            <a:off x="6534886" y="762000"/>
            <a:ext cx="4467593" cy="25061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4AFC65-2387-8F28-7AA6-739F708AD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531" y="3589866"/>
            <a:ext cx="2522383" cy="252238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9708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BD53C732-6197-6A96-95D1-0B42148097FD}"/>
              </a:ext>
            </a:extLst>
          </p:cNvPr>
          <p:cNvSpPr txBox="1">
            <a:spLocks/>
          </p:cNvSpPr>
          <p:nvPr/>
        </p:nvSpPr>
        <p:spPr>
          <a:xfrm>
            <a:off x="8003006" y="6192848"/>
            <a:ext cx="1634291" cy="34814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000000"/>
                </a:solidFill>
                <a:latin typeface="Segoe UI"/>
                <a:cs typeface="Segoe UI"/>
              </a:rPr>
              <a:t>Plan Your Space</a:t>
            </a:r>
          </a:p>
        </p:txBody>
      </p:sp>
    </p:spTree>
    <p:extLst>
      <p:ext uri="{BB962C8B-B14F-4D97-AF65-F5344CB8AC3E}">
        <p14:creationId xmlns:p14="http://schemas.microsoft.com/office/powerpoint/2010/main" val="112444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52A56BA-3A0A-4BA7-80D6-2E9A479F2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Oval 30">
            <a:extLst>
              <a:ext uri="{FF2B5EF4-FFF2-40B4-BE49-F238E27FC236}">
                <a16:creationId xmlns:a16="http://schemas.microsoft.com/office/drawing/2014/main" id="{787B812C-3070-452B-83FE-78736A499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097740"/>
            <a:ext cx="3810000" cy="1582719"/>
          </a:xfrm>
        </p:spPr>
        <p:txBody>
          <a:bodyPr>
            <a:normAutofit/>
          </a:bodyPr>
          <a:lstStyle/>
          <a:p>
            <a:pPr algn="ctr"/>
            <a:r>
              <a:rPr lang="en-GB" dirty="0" err="1">
                <a:latin typeface="Segoe UI Semibold"/>
                <a:cs typeface="Segoe UI Semibold"/>
              </a:rPr>
              <a:t>Товарный</a:t>
            </a:r>
            <a:r>
              <a:rPr lang="en-GB" dirty="0">
                <a:latin typeface="Segoe UI Semibold"/>
                <a:cs typeface="Segoe UI Semibold"/>
              </a:rPr>
              <a:t> </a:t>
            </a:r>
            <a:r>
              <a:rPr lang="en-GB" dirty="0" err="1">
                <a:latin typeface="Segoe UI Semibold"/>
                <a:cs typeface="Segoe UI Semibold"/>
              </a:rPr>
              <a:t>знак</a:t>
            </a:r>
            <a:endParaRPr lang="en-US" dirty="0" err="1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9708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FAA4B3F-2AE2-7522-03CA-E63C12846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893" y="1142999"/>
            <a:ext cx="4197398" cy="460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8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18C9F3CA-BF71-F17E-77B2-35A495D12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27" r="-6" b="-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524000"/>
            <a:ext cx="6228879" cy="766606"/>
          </a:xfrm>
        </p:spPr>
        <p:txBody>
          <a:bodyPr anchor="t">
            <a:normAutofit/>
          </a:bodyPr>
          <a:lstStyle/>
          <a:p>
            <a:r>
              <a:rPr lang="en-GB" dirty="0" err="1">
                <a:latin typeface="Segoe UI Semibold"/>
                <a:cs typeface="Segoe UI Semibold"/>
              </a:rPr>
              <a:t>Миссия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521211"/>
            <a:ext cx="8572500" cy="22832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noProof="1">
                <a:latin typeface="Segoe UI Semilight"/>
                <a:cs typeface="Segoe UI Semilight"/>
              </a:rPr>
              <a:t>Предоставить пользователям инструмент для визуализации идей по обстановке комнат оборудованием. Благодаря приложению не нужно в голове пытаться понять, сочетаются ли элементы в дизайне, а достаточно лишь отрисовать помещение, расставить модели и увидеть это наглядно. Если 3D сцены недостаточно, то к вашим услугам AR и VR 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021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18C9F3CA-BF71-F17E-77B2-35A495D12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27" r="-6" b="-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524000"/>
            <a:ext cx="6228879" cy="766606"/>
          </a:xfrm>
        </p:spPr>
        <p:txBody>
          <a:bodyPr anchor="t">
            <a:normAutofit/>
          </a:bodyPr>
          <a:lstStyle/>
          <a:p>
            <a:r>
              <a:rPr lang="en-GB" dirty="0">
                <a:latin typeface="Segoe UI Semibold"/>
                <a:cs typeface="Segoe UI Semibold"/>
              </a:rPr>
              <a:t>Legend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521211"/>
            <a:ext cx="8572500" cy="22832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noProof="1">
                <a:latin typeface="Segoe UI Semilight"/>
                <a:cs typeface="Segoe UI Semilight"/>
              </a:rPr>
              <a:t>История начинается на том моменте, когда один из руководителей будущей команды занимался закупками мебели для обстановки жилья для переезда. Крайне часто возникали ситуации, когда в точках продаж одновременно не находились все виды мебели и невозможно было быстро и удобно прикинуть сочетаемость по дизайну и по размерам для обставляемой комнаты.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792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18C9F3CA-BF71-F17E-77B2-35A495D12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27" r="-6" b="-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524000"/>
            <a:ext cx="6228879" cy="766606"/>
          </a:xfrm>
        </p:spPr>
        <p:txBody>
          <a:bodyPr anchor="t">
            <a:normAutofit/>
          </a:bodyPr>
          <a:lstStyle/>
          <a:p>
            <a:r>
              <a:rPr lang="en-GB" dirty="0">
                <a:latin typeface="Segoe UI Semibold"/>
                <a:cs typeface="Segoe UI Semibold"/>
              </a:rPr>
              <a:t>Legend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210396"/>
            <a:ext cx="8572500" cy="36768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noProof="1">
                <a:latin typeface="Segoe UI Semilight"/>
                <a:cs typeface="Segoe UI Semilight"/>
              </a:rPr>
              <a:t>Вначале в качестве MVP был разработан базовый конфигуратор с заготовленными самыми популярными моделями мебели. Конфигуратор завоевал большую популярность — и крупные фабрики начали интегрировать свои товары в наш конфигуратор, таким образом доходность проекта выросла, потому что многие фабрики размещали свои объекты в наш конфигуратор</a:t>
            </a:r>
            <a:br>
              <a:rPr lang="en-GB" noProof="1">
                <a:latin typeface="Segoe UI Semilight"/>
                <a:cs typeface="Segoe UI Semilight"/>
              </a:rPr>
            </a:br>
            <a:r>
              <a:rPr lang="en-GB" noProof="1">
                <a:latin typeface="Segoe UI Semilight"/>
                <a:cs typeface="Segoe UI Semilight"/>
              </a:rPr>
              <a:t> со ссылкой на покупку в своём магазине.</a:t>
            </a:r>
          </a:p>
          <a:p>
            <a:r>
              <a:rPr lang="en-GB" b="1" noProof="1">
                <a:latin typeface="Segoe UI Semilight"/>
                <a:cs typeface="Segoe UI Semilight"/>
              </a:rPr>
              <a:t>Таким образом мы начали не только помогали пользователям упрощать процесс обстановки своих помещений, но и помогали производителям в продажах.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699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18C9F3CA-BF71-F17E-77B2-35A495D12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27" r="-6" b="-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524000"/>
            <a:ext cx="6228879" cy="766606"/>
          </a:xfrm>
        </p:spPr>
        <p:txBody>
          <a:bodyPr anchor="t">
            <a:normAutofit/>
          </a:bodyPr>
          <a:lstStyle/>
          <a:p>
            <a:r>
              <a:rPr lang="en-GB" dirty="0">
                <a:latin typeface="Segoe UI Semibold"/>
                <a:cs typeface="Segoe UI Semibold"/>
              </a:rPr>
              <a:t>Legend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210396"/>
            <a:ext cx="8572500" cy="435866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noProof="1">
                <a:latin typeface="Segoe UI Semilight"/>
                <a:cs typeface="Segoe UI Semilight"/>
              </a:rPr>
              <a:t>На данный момент мы имеем уже 2 конфигуратора. </a:t>
            </a:r>
            <a:endParaRPr lang="en-US" dirty="0">
              <a:latin typeface="Trade Gothic Next Light"/>
              <a:cs typeface="Segoe UI Semilight"/>
            </a:endParaRPr>
          </a:p>
          <a:p>
            <a:endParaRPr lang="en-GB" noProof="1">
              <a:latin typeface="Segoe UI Semilight"/>
              <a:cs typeface="Segoe UI Semilight"/>
            </a:endParaRPr>
          </a:p>
          <a:p>
            <a:r>
              <a:rPr lang="en-GB" b="1" noProof="1">
                <a:latin typeface="Segoe UI Semilight"/>
                <a:cs typeface="Segoe UI Semilight"/>
              </a:rPr>
              <a:t>Прежний базовый конфигуратор</a:t>
            </a:r>
            <a:r>
              <a:rPr lang="en-GB" noProof="1">
                <a:latin typeface="Segoe UI Semilight"/>
                <a:cs typeface="Segoe UI Semilight"/>
              </a:rPr>
              <a:t> с наиболее популярными видами мебели и отдельными позициями, которые за деньги загружают заинтересовавшие производители.</a:t>
            </a:r>
          </a:p>
          <a:p>
            <a:endParaRPr lang="en-GB" noProof="1">
              <a:latin typeface="Segoe UI Semilight"/>
              <a:cs typeface="Segoe UI Semilight"/>
            </a:endParaRPr>
          </a:p>
          <a:p>
            <a:r>
              <a:rPr lang="en-GB" b="1" noProof="1">
                <a:latin typeface="Segoe UI Semilight"/>
                <a:cs typeface="Segoe UI Semilight"/>
              </a:rPr>
              <a:t>И новое универсальное решение</a:t>
            </a:r>
            <a:r>
              <a:rPr lang="en-GB" noProof="1">
                <a:latin typeface="Segoe UI Semilight"/>
                <a:cs typeface="Segoe UI Semilight"/>
              </a:rPr>
              <a:t>, которое настраивается под конкретного производителя мебели и встраивается на его сайт. Такой конфигуратор напрямую взаимодействует с CRM, БД конкретного хостового производителя, предлагает к конфигурированию только выпускаемые объекты, синхронизируется с актуальными ценами, наличием, временем доставки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55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2E6E8"/>
      </a:lt2>
      <a:accent1>
        <a:srgbClr val="BF9989"/>
      </a:accent1>
      <a:accent2>
        <a:srgbClr val="AFA078"/>
      </a:accent2>
      <a:accent3>
        <a:srgbClr val="A1A77E"/>
      </a:accent3>
      <a:accent4>
        <a:srgbClr val="8DAA74"/>
      </a:accent4>
      <a:accent5>
        <a:srgbClr val="83AC81"/>
      </a:accent5>
      <a:accent6>
        <a:srgbClr val="77AE8C"/>
      </a:accent6>
      <a:hlink>
        <a:srgbClr val="5E899C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PortalVTI</vt:lpstr>
      <vt:lpstr>Платформа для визуального конфигурирования  помещений в 3D</vt:lpstr>
      <vt:lpstr>Plan your space — это</vt:lpstr>
      <vt:lpstr>#visualizeYourSpace — это</vt:lpstr>
      <vt:lpstr>Логотип приложения</vt:lpstr>
      <vt:lpstr>Товарный знак</vt:lpstr>
      <vt:lpstr>Миссия</vt:lpstr>
      <vt:lpstr>Legend</vt:lpstr>
      <vt:lpstr>Legend</vt:lpstr>
      <vt:lpstr>Legend</vt:lpstr>
      <vt:lpstr>Ценности</vt:lpstr>
      <vt:lpstr>Ценности</vt:lpstr>
      <vt:lpstr>Эмоциальная составляющая</vt:lpstr>
      <vt:lpstr>Функциональное значение</vt:lpstr>
      <vt:lpstr>Духовное значение</vt:lpstr>
      <vt:lpstr>Преимущества</vt:lpstr>
      <vt:lpstr>Культура предприятия</vt:lpstr>
      <vt:lpstr>Каналы продвижения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379</cp:revision>
  <dcterms:created xsi:type="dcterms:W3CDTF">2024-03-06T09:44:11Z</dcterms:created>
  <dcterms:modified xsi:type="dcterms:W3CDTF">2024-03-06T12:20:29Z</dcterms:modified>
</cp:coreProperties>
</file>