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17"/>
  </p:notesMasterIdLst>
  <p:sldIdLst>
    <p:sldId id="256" r:id="rId2"/>
    <p:sldId id="275" r:id="rId3"/>
    <p:sldId id="257" r:id="rId4"/>
    <p:sldId id="277" r:id="rId5"/>
    <p:sldId id="258" r:id="rId6"/>
    <p:sldId id="278" r:id="rId7"/>
    <p:sldId id="259" r:id="rId8"/>
    <p:sldId id="260" r:id="rId9"/>
    <p:sldId id="265" r:id="rId10"/>
    <p:sldId id="279" r:id="rId11"/>
    <p:sldId id="262" r:id="rId12"/>
    <p:sldId id="263" r:id="rId13"/>
    <p:sldId id="281" r:id="rId14"/>
    <p:sldId id="264" r:id="rId15"/>
    <p:sldId id="294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2" clrIdx="0">
    <p:extLst>
      <p:ext uri="{19B8F6BF-5375-455C-9EA6-DF929625EA0E}">
        <p15:presenceInfo xmlns:p15="http://schemas.microsoft.com/office/powerpoint/2012/main" userId="48ebe9292a09540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AAE02"/>
    <a:srgbClr val="33CCCC"/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83474" autoAdjust="0"/>
  </p:normalViewPr>
  <p:slideViewPr>
    <p:cSldViewPr snapToGrid="0">
      <p:cViewPr varScale="1">
        <p:scale>
          <a:sx n="107" d="100"/>
          <a:sy n="107" d="100"/>
        </p:scale>
        <p:origin x="1003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BB28D0-A67A-445A-845D-15D23A1D5A30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322572-43F4-4B03-89EA-3E2E4F93C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0958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322572-43F4-4B03-89EA-3E2E4F93C9D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5824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smtClean="0"/>
              <a:t>Create new branch</a:t>
            </a:r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322572-43F4-4B03-89EA-3E2E4F93C9D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055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322572-43F4-4B03-89EA-3E2E4F93C9D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351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smtClean="0"/>
              <a:t>Make a commit</a:t>
            </a:r>
          </a:p>
          <a:p>
            <a:pPr marL="228600" indent="-228600">
              <a:buAutoNum type="arabicPeriod"/>
            </a:pPr>
            <a:r>
              <a:rPr lang="en-US" dirty="0" smtClean="0"/>
              <a:t>Push branch to remote</a:t>
            </a:r>
          </a:p>
          <a:p>
            <a:pPr marL="228600" indent="-228600">
              <a:buAutoNum type="arabicPeriod"/>
            </a:pPr>
            <a:r>
              <a:rPr lang="en-US" dirty="0" smtClean="0"/>
              <a:t>Make a PR</a:t>
            </a:r>
            <a:r>
              <a:rPr lang="en-US" baseline="0" dirty="0" smtClean="0"/>
              <a:t> and approve it</a:t>
            </a:r>
          </a:p>
          <a:p>
            <a:endParaRPr lang="en-US" baseline="0" dirty="0" smtClean="0"/>
          </a:p>
          <a:p>
            <a:r>
              <a:rPr lang="en-US" baseline="0" dirty="0" smtClean="0"/>
              <a:t>End Lesson 1.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322572-43F4-4B03-89EA-3E2E4F93C9D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2425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322572-43F4-4B03-89EA-3E2E4F93C9D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5818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322572-43F4-4B03-89EA-3E2E4F93C9D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6749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322572-43F4-4B03-89EA-3E2E4F93C9D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112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322572-43F4-4B03-89EA-3E2E4F93C9D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3674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US" baseline="0" dirty="0" smtClean="0"/>
              <a:t>Show practical application of bash commands before cloning the repo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322572-43F4-4B03-89EA-3E2E4F93C9D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6352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US" dirty="0" smtClean="0"/>
              <a:t>Having cloned the repo create</a:t>
            </a:r>
            <a:r>
              <a:rPr lang="en-US" baseline="0" dirty="0" smtClean="0"/>
              <a:t> a new branch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 smtClean="0"/>
              <a:t>Create a</a:t>
            </a:r>
            <a:r>
              <a:rPr lang="en-US" dirty="0" smtClean="0"/>
              <a:t> console</a:t>
            </a:r>
            <a:r>
              <a:rPr lang="en-US" baseline="0" dirty="0" smtClean="0"/>
              <a:t> application project and explain about stages in </a:t>
            </a:r>
            <a:r>
              <a:rPr lang="en-US" baseline="0" dirty="0" err="1" smtClean="0"/>
              <a:t>Git</a:t>
            </a:r>
            <a:r>
              <a:rPr lang="en-US" baseline="0" dirty="0" smtClean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 smtClean="0"/>
              <a:t>Explain basic </a:t>
            </a:r>
            <a:r>
              <a:rPr lang="en-US" baseline="0" dirty="0" err="1" smtClean="0"/>
              <a:t>git</a:t>
            </a:r>
            <a:r>
              <a:rPr lang="en-US" baseline="0" dirty="0" smtClean="0"/>
              <a:t> commands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322572-43F4-4B03-89EA-3E2E4F93C9D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8645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US" baseline="0" dirty="0" smtClean="0"/>
              <a:t>Explain general </a:t>
            </a:r>
            <a:r>
              <a:rPr lang="en-US" baseline="0" dirty="0" err="1" smtClean="0"/>
              <a:t>git</a:t>
            </a:r>
            <a:r>
              <a:rPr lang="en-US" baseline="0" dirty="0" smtClean="0"/>
              <a:t> workflow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 smtClean="0"/>
              <a:t>Stage changes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 smtClean="0"/>
              <a:t>Make first commit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 smtClean="0"/>
              <a:t>Push created console application</a:t>
            </a:r>
          </a:p>
          <a:p>
            <a:pPr marL="228600" indent="-228600">
              <a:buFont typeface="+mj-lt"/>
              <a:buAutoNum type="arabicPeriod"/>
            </a:pPr>
            <a:endParaRPr lang="en-US" baseline="0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322572-43F4-4B03-89EA-3E2E4F93C9D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1965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322572-43F4-4B03-89EA-3E2E4F93C9D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0856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smtClean="0"/>
              <a:t>Introduction</a:t>
            </a:r>
            <a:r>
              <a:rPr lang="en-US" baseline="0" dirty="0" smtClean="0"/>
              <a:t> in VS and Console application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Debugging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Create a new branch Output logic</a:t>
            </a:r>
            <a:endParaRPr lang="en-US" dirty="0" smtClean="0"/>
          </a:p>
          <a:p>
            <a:pPr marL="228600" indent="-228600">
              <a:buAutoNum type="arabicPeriod"/>
            </a:pPr>
            <a:r>
              <a:rPr lang="en-US" dirty="0" smtClean="0"/>
              <a:t>Implement </a:t>
            </a:r>
            <a:r>
              <a:rPr lang="en-US" baseline="0" dirty="0" smtClean="0"/>
              <a:t>Output logic via interfaces in the console application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Push Output and PR it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Create new branch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Primitive types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Push and make a PR in repository</a:t>
            </a:r>
          </a:p>
          <a:p>
            <a:pPr marL="228600" indent="-228600">
              <a:buAutoNum type="arabicPeriod"/>
            </a:pPr>
            <a:endParaRPr lang="en-US" baseline="0" dirty="0" smtClean="0"/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322572-43F4-4B03-89EA-3E2E4F93C9D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7452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645D3-1BEA-4FA9-AB54-C0B0A8D021AD}" type="datetime3">
              <a:rPr lang="en-US" smtClean="0"/>
              <a:t>27 September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Automated framework with C#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D50CD-C363-44DD-AE5B-203C5D40B13B}" type="datetime3">
              <a:rPr lang="en-US" smtClean="0"/>
              <a:t>27 September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Automated framework with C#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09F44-56A9-4002-AEB5-86A43D19CA2F}" type="datetime3">
              <a:rPr lang="en-US" smtClean="0"/>
              <a:t>27 September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Automated framework with C#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852B1-13FD-4F6A-80A3-877B1622CBE7}" type="datetime3">
              <a:rPr lang="en-US" smtClean="0"/>
              <a:t>27 September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Automated framework with C#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90565-36C7-4CB4-BE45-1F37694E5E2A}" type="datetime3">
              <a:rPr lang="en-US" smtClean="0"/>
              <a:t>27 September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Automated framework with C#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22CB0-85AD-4000-A60E-F3ADFE1EC577}" type="datetime3">
              <a:rPr lang="en-US" smtClean="0"/>
              <a:t>27 September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Automated framework with C#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8BAE4-1F19-418E-A8BB-79A48576D4EA}" type="datetime3">
              <a:rPr lang="en-US" smtClean="0"/>
              <a:t>27 September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Automated framework with C#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EA9DF-4A8F-413F-8F6A-5AF9146BD61F}" type="datetime3">
              <a:rPr lang="en-US" smtClean="0"/>
              <a:t>27 September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Automated framework with C#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306D3-16AC-481B-963B-74A1D01AC013}" type="datetime3">
              <a:rPr lang="en-US" smtClean="0"/>
              <a:t>27 September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Automated framework with C#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23675-A097-482E-93D9-DCDB34B0BA89}" type="datetime3">
              <a:rPr lang="en-US" smtClean="0"/>
              <a:t>27 September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Automated framework with C#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D861C-0A67-4424-8F42-13A5AB039027}" type="datetime3">
              <a:rPr lang="en-US" smtClean="0"/>
              <a:t>27 September 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Automated framework with C#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DCAEC-E29B-4D93-9DB9-AB8D1FE2D702}" type="datetime3">
              <a:rPr lang="en-US" smtClean="0"/>
              <a:t>27 September 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Automated framework with C#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CA901-B02A-4F2D-AC74-8ADE57E73DF4}" type="datetime3">
              <a:rPr lang="en-US" smtClean="0"/>
              <a:t>27 September 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Automated framework with C#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80550-6EF3-49B0-AB5E-50034F2FFB28}" type="datetime3">
              <a:rPr lang="en-US" smtClean="0"/>
              <a:t>27 September 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Automated framework with C#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AD964-252D-4C66-9406-7BE94E3F181D}" type="datetime3">
              <a:rPr lang="en-US" smtClean="0"/>
              <a:t>27 September 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Automated framework with C#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Automated framework with C#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F22B2-7B0E-40DF-9E30-4862C672A073}" type="datetime3">
              <a:rPr lang="en-US" smtClean="0"/>
              <a:t>27 September 2021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FD582D-0E09-44AB-BB3E-4722821CEBEA}" type="datetime3">
              <a:rPr lang="en-US" smtClean="0"/>
              <a:t>27 September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Automated framework with C#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visualstudio.microsoft.com/vs/community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tnet.microsoft.com/download/dotnet/5.0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download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Automated framework with C#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Base principles from scratch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055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518189" y="6041362"/>
            <a:ext cx="1598883" cy="365125"/>
          </a:xfrm>
        </p:spPr>
        <p:txBody>
          <a:bodyPr/>
          <a:lstStyle/>
          <a:p>
            <a:fld id="{E3705B4D-1726-4BAB-A90E-07379DAEAD37}" type="datetime3">
              <a:rPr lang="en-US" sz="1100" smtClean="0"/>
              <a:t>27 September 2021</a:t>
            </a:fld>
            <a:endParaRPr lang="en-US" sz="110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100" dirty="0" smtClean="0"/>
              <a:t>Automated framework with C#</a:t>
            </a:r>
          </a:p>
          <a:p>
            <a:r>
              <a:rPr lang="en-US" sz="1100" dirty="0"/>
              <a:t>Yury </a:t>
            </a:r>
            <a:r>
              <a:rPr lang="en-US" sz="1100" dirty="0" smtClean="0"/>
              <a:t>Alifanov</a:t>
            </a:r>
            <a:endParaRPr lang="en-US" sz="11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z="1100" smtClean="0"/>
              <a:t>10</a:t>
            </a:fld>
            <a:endParaRPr lang="en-US" sz="1100" dirty="0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  <a:solidFill>
            <a:schemeClr val="accent2">
              <a:lumMod val="75000"/>
            </a:schemeClr>
          </a:solidFill>
        </p:spPr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		</a:t>
            </a:r>
            <a:r>
              <a:rPr lang="en-US" sz="6600" dirty="0" smtClean="0">
                <a:solidFill>
                  <a:schemeClr val="bg1"/>
                </a:solidFill>
              </a:rPr>
              <a:t>C# basics</a:t>
            </a:r>
            <a:br>
              <a:rPr lang="en-US" sz="6600" dirty="0" smtClean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chemeClr val="bg1"/>
                </a:solidFill>
              </a:rPr>
              <a:t>	Primitive Types and Variables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133639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C# basics</a:t>
            </a:r>
            <a:br>
              <a:rPr lang="en-US" dirty="0" smtClean="0"/>
            </a:b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Primitive types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7" name="Объект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28525891"/>
              </p:ext>
            </p:extLst>
          </p:nvPr>
        </p:nvGraphicFramePr>
        <p:xfrm>
          <a:off x="677690" y="1660139"/>
          <a:ext cx="8596312" cy="432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9078">
                  <a:extLst>
                    <a:ext uri="{9D8B030D-6E8A-4147-A177-3AD203B41FA5}">
                      <a16:colId xmlns:a16="http://schemas.microsoft.com/office/drawing/2014/main" val="2967578716"/>
                    </a:ext>
                  </a:extLst>
                </a:gridCol>
                <a:gridCol w="2149078">
                  <a:extLst>
                    <a:ext uri="{9D8B030D-6E8A-4147-A177-3AD203B41FA5}">
                      <a16:colId xmlns:a16="http://schemas.microsoft.com/office/drawing/2014/main" val="2097454528"/>
                    </a:ext>
                  </a:extLst>
                </a:gridCol>
                <a:gridCol w="2149078">
                  <a:extLst>
                    <a:ext uri="{9D8B030D-6E8A-4147-A177-3AD203B41FA5}">
                      <a16:colId xmlns:a16="http://schemas.microsoft.com/office/drawing/2014/main" val="2633684547"/>
                    </a:ext>
                  </a:extLst>
                </a:gridCol>
                <a:gridCol w="2149078">
                  <a:extLst>
                    <a:ext uri="{9D8B030D-6E8A-4147-A177-3AD203B41FA5}">
                      <a16:colId xmlns:a16="http://schemas.microsoft.com/office/drawing/2014/main" val="3312246236"/>
                    </a:ext>
                  </a:extLst>
                </a:gridCol>
              </a:tblGrid>
              <a:tr h="362494">
                <a:tc>
                  <a:txBody>
                    <a:bodyPr/>
                    <a:lstStyle/>
                    <a:p>
                      <a:r>
                        <a:rPr lang="en-US" dirty="0" smtClean="0"/>
                        <a:t>Data Types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Default 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Minimum 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Maximum Value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7686177"/>
                  </a:ext>
                </a:extLst>
              </a:tr>
              <a:tr h="30207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short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-32768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32768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307118"/>
                  </a:ext>
                </a:extLst>
              </a:tr>
              <a:tr h="302079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ushort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65535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5779650"/>
                  </a:ext>
                </a:extLst>
              </a:tr>
              <a:tr h="302079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int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-2147483648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2147483647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8965261"/>
                  </a:ext>
                </a:extLst>
              </a:tr>
              <a:tr h="302079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uint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0u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4294967295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3635941"/>
                  </a:ext>
                </a:extLst>
              </a:tr>
              <a:tr h="30207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long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-9223372036854775808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9223372036854775807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5727796"/>
                  </a:ext>
                </a:extLst>
              </a:tr>
              <a:tr h="302079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ulong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0u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18446744073709551615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118153"/>
                  </a:ext>
                </a:extLst>
              </a:tr>
              <a:tr h="30207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float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0.0f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±1.5×10</a:t>
                      </a:r>
                      <a:r>
                        <a:rPr lang="ru-RU" sz="1400" baseline="30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-45</a:t>
                      </a:r>
                      <a:endParaRPr lang="en-US" sz="1400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±3.4×10</a:t>
                      </a:r>
                      <a:r>
                        <a:rPr lang="en-US" sz="1400" baseline="30000" dirty="0" smtClean="0"/>
                        <a:t>38</a:t>
                      </a:r>
                      <a:endParaRPr lang="en-US" sz="1400" baseline="30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9738847"/>
                  </a:ext>
                </a:extLst>
              </a:tr>
              <a:tr h="30207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double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0.0d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±5.0×10</a:t>
                      </a:r>
                      <a:r>
                        <a:rPr lang="en-US" sz="1400" baseline="30000" dirty="0" smtClean="0"/>
                        <a:t>-324</a:t>
                      </a:r>
                      <a:endParaRPr lang="en-US" sz="1400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±1.7×10</a:t>
                      </a:r>
                      <a:r>
                        <a:rPr lang="en-US" sz="1400" baseline="30000" dirty="0" smtClean="0"/>
                        <a:t>308</a:t>
                      </a:r>
                      <a:endParaRPr lang="en-US" sz="1400" baseline="30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5033962"/>
                  </a:ext>
                </a:extLst>
              </a:tr>
              <a:tr h="30207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decimal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0.0m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±1.0×10</a:t>
                      </a:r>
                      <a:r>
                        <a:rPr lang="en-US" sz="1400" baseline="30000" dirty="0" smtClean="0"/>
                        <a:t>-28</a:t>
                      </a:r>
                      <a:endParaRPr lang="en-US" sz="1400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±7.9×10</a:t>
                      </a:r>
                      <a:r>
                        <a:rPr lang="en-US" sz="1400" baseline="30000" dirty="0" smtClean="0"/>
                        <a:t>28</a:t>
                      </a:r>
                      <a:endParaRPr lang="en-US" sz="1400" baseline="30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7688558"/>
                  </a:ext>
                </a:extLst>
              </a:tr>
              <a:tr h="30207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bool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false</a:t>
                      </a:r>
                      <a:endParaRPr lang="en-US" sz="1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400" dirty="0" smtClean="0"/>
                        <a:t>Two possible values: true and false</a:t>
                      </a:r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1658540"/>
                  </a:ext>
                </a:extLst>
              </a:tr>
              <a:tr h="30207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char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'\u0000'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'\u0000'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'\</a:t>
                      </a:r>
                      <a:r>
                        <a:rPr lang="en-US" sz="1400" dirty="0" err="1" smtClean="0"/>
                        <a:t>uffff</a:t>
                      </a:r>
                      <a:r>
                        <a:rPr lang="en-US" sz="1400" dirty="0" smtClean="0"/>
                        <a:t>'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7594158"/>
                  </a:ext>
                </a:extLst>
              </a:tr>
              <a:tr h="30207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object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null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1912346"/>
                  </a:ext>
                </a:extLst>
              </a:tr>
              <a:tr h="30207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string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null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3928082"/>
                  </a:ext>
                </a:extLst>
              </a:tr>
            </a:tbl>
          </a:graphicData>
        </a:graphic>
      </p:graphicFrame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775770" y="6041362"/>
            <a:ext cx="1341303" cy="365125"/>
          </a:xfrm>
        </p:spPr>
        <p:txBody>
          <a:bodyPr/>
          <a:lstStyle/>
          <a:p>
            <a:fld id="{939306D3-16AC-481B-963B-74A1D01AC013}" type="datetime3">
              <a:rPr lang="en-US" sz="1100" smtClean="0"/>
              <a:t>27 September 2021</a:t>
            </a:fld>
            <a:endParaRPr lang="en-US" sz="110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100" dirty="0" smtClean="0"/>
              <a:t>Automated framework with C#</a:t>
            </a:r>
          </a:p>
          <a:p>
            <a:r>
              <a:rPr lang="en-US" sz="1100" dirty="0"/>
              <a:t>Yury </a:t>
            </a:r>
            <a:r>
              <a:rPr lang="en-US" sz="1100" dirty="0" smtClean="0"/>
              <a:t>Alifanov</a:t>
            </a:r>
            <a:endParaRPr lang="en-US" sz="11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z="1100" smtClean="0"/>
              <a:t>11</a:t>
            </a:fld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175490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</a:t>
            </a:r>
            <a:r>
              <a:rPr lang="en-US" dirty="0" smtClean="0"/>
              <a:t>basics</a:t>
            </a:r>
            <a:br>
              <a:rPr lang="en-US" dirty="0" smtClean="0"/>
            </a:br>
            <a:r>
              <a:rPr lang="en-US" sz="2400" dirty="0" smtClean="0">
                <a:solidFill>
                  <a:prstClr val="white">
                    <a:lumMod val="50000"/>
                  </a:prstClr>
                </a:solidFill>
              </a:rPr>
              <a:t>Variables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826956"/>
            <a:ext cx="8596668" cy="388077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General presentation (well-named):</a:t>
            </a:r>
          </a:p>
          <a:p>
            <a:pPr marL="400050" lvl="1" indent="0">
              <a:buNone/>
            </a:pPr>
            <a:r>
              <a:rPr lang="en-US" dirty="0" err="1" smtClean="0">
                <a:solidFill>
                  <a:schemeClr val="accent2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 age</a:t>
            </a:r>
          </a:p>
          <a:p>
            <a:pPr marL="400050" lvl="1" indent="0">
              <a:buNone/>
            </a:pPr>
            <a:r>
              <a:rPr lang="en-US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double</a:t>
            </a:r>
            <a:r>
              <a:rPr lang="en-US" dirty="0" smtClean="0">
                <a:latin typeface="Consolas" panose="020B0609020204030204" pitchFamily="49" charset="0"/>
              </a:rPr>
              <a:t> weight</a:t>
            </a:r>
          </a:p>
          <a:p>
            <a:pPr marL="400050" lvl="1" indent="0">
              <a:buNone/>
            </a:pPr>
            <a:r>
              <a:rPr lang="en-US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string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firstName</a:t>
            </a:r>
            <a:endParaRPr lang="en-US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/>
              <a:t>Variable declaration:</a:t>
            </a:r>
          </a:p>
          <a:p>
            <a:pPr marL="400050" lvl="1" indent="0">
              <a:buNone/>
            </a:pPr>
            <a:r>
              <a:rPr lang="en-US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bool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checkBoxChosen</a:t>
            </a:r>
            <a:r>
              <a:rPr lang="en-US" dirty="0" smtClean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// Declare and initialize some variables </a:t>
            </a:r>
          </a:p>
          <a:p>
            <a:pPr marL="400050" lvl="1" indent="0">
              <a:buNone/>
            </a:pPr>
            <a:r>
              <a:rPr lang="en-US" sz="1400" dirty="0" err="1" smtClean="0">
                <a:solidFill>
                  <a:schemeClr val="accent2"/>
                </a:solidFill>
                <a:latin typeface="Consolas" panose="020B0609020204030204" pitchFamily="49" charset="0"/>
              </a:rPr>
              <a:t>ushort</a:t>
            </a:r>
            <a:r>
              <a:rPr lang="en-US" sz="1400" dirty="0" smtClean="0">
                <a:latin typeface="Consolas" panose="020B0609020204030204" pitchFamily="49" charset="0"/>
              </a:rPr>
              <a:t> </a:t>
            </a:r>
            <a:r>
              <a:rPr lang="en-US" sz="1400" dirty="0">
                <a:latin typeface="Consolas" panose="020B0609020204030204" pitchFamily="49" charset="0"/>
              </a:rPr>
              <a:t>years = 2000; </a:t>
            </a:r>
          </a:p>
          <a:p>
            <a:pPr marL="400050" lvl="1" indent="0">
              <a:buNone/>
            </a:pPr>
            <a:r>
              <a:rPr lang="en-US" sz="1400" dirty="0">
                <a:solidFill>
                  <a:schemeClr val="accent2"/>
                </a:solidFill>
                <a:latin typeface="Consolas" panose="020B0609020204030204" pitchFamily="49" charset="0"/>
              </a:rPr>
              <a:t>decimal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decimalPI</a:t>
            </a:r>
            <a:r>
              <a:rPr lang="en-US" sz="1400" dirty="0">
                <a:latin typeface="Consolas" panose="020B0609020204030204" pitchFamily="49" charset="0"/>
              </a:rPr>
              <a:t> = 3.141592653589793238m; </a:t>
            </a:r>
          </a:p>
          <a:p>
            <a:pPr marL="400050" lvl="1" indent="0">
              <a:buNone/>
            </a:pPr>
            <a:r>
              <a:rPr lang="en-US" sz="1400" dirty="0">
                <a:solidFill>
                  <a:schemeClr val="accent2"/>
                </a:solidFill>
                <a:latin typeface="Consolas" panose="020B0609020204030204" pitchFamily="49" charset="0"/>
              </a:rPr>
              <a:t>bool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isEmpty</a:t>
            </a:r>
            <a:r>
              <a:rPr lang="en-US" sz="1400" dirty="0"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chemeClr val="accent2"/>
                </a:solidFill>
                <a:latin typeface="Consolas" panose="020B0609020204030204" pitchFamily="49" charset="0"/>
              </a:rPr>
              <a:t>true</a:t>
            </a:r>
            <a:r>
              <a:rPr lang="en-US" sz="1400" dirty="0">
                <a:latin typeface="Consolas" panose="020B0609020204030204" pitchFamily="49" charset="0"/>
              </a:rPr>
              <a:t>; </a:t>
            </a:r>
          </a:p>
          <a:p>
            <a:pPr marL="400050" lvl="1" indent="0">
              <a:buNone/>
            </a:pPr>
            <a:r>
              <a:rPr lang="en-US" sz="1400" dirty="0">
                <a:solidFill>
                  <a:schemeClr val="accent2"/>
                </a:solidFill>
                <a:latin typeface="Consolas" panose="020B0609020204030204" pitchFamily="49" charset="0"/>
              </a:rPr>
              <a:t>char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ch</a:t>
            </a:r>
            <a:r>
              <a:rPr lang="en-US" sz="1400" dirty="0"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C00000"/>
                </a:solidFill>
                <a:latin typeface="Consolas" panose="020B0609020204030204" pitchFamily="49" charset="0"/>
              </a:rPr>
              <a:t>'a'</a:t>
            </a:r>
            <a:r>
              <a:rPr lang="en-US" sz="1400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453427" y="6041362"/>
            <a:ext cx="1663646" cy="365125"/>
          </a:xfrm>
        </p:spPr>
        <p:txBody>
          <a:bodyPr/>
          <a:lstStyle/>
          <a:p>
            <a:fld id="{939306D3-16AC-481B-963B-74A1D01AC013}" type="datetime3">
              <a:rPr lang="en-US" sz="1100" smtClean="0"/>
              <a:t>27 September 2021</a:t>
            </a:fld>
            <a:endParaRPr lang="en-US" sz="110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100" dirty="0" smtClean="0"/>
              <a:t>Automated framework with C#</a:t>
            </a:r>
          </a:p>
          <a:p>
            <a:r>
              <a:rPr lang="en-US" sz="1100" dirty="0"/>
              <a:t>Yury </a:t>
            </a:r>
            <a:r>
              <a:rPr lang="en-US" sz="1100" dirty="0" smtClean="0"/>
              <a:t>Alifanov</a:t>
            </a:r>
            <a:endParaRPr lang="en-US" sz="11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z="1100" smtClean="0"/>
              <a:t>12</a:t>
            </a:fld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955526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518189" y="6041362"/>
            <a:ext cx="1598883" cy="365125"/>
          </a:xfrm>
        </p:spPr>
        <p:txBody>
          <a:bodyPr/>
          <a:lstStyle/>
          <a:p>
            <a:fld id="{E3705B4D-1726-4BAB-A90E-07379DAEAD37}" type="datetime3">
              <a:rPr lang="en-US" sz="1100" smtClean="0"/>
              <a:t>27 September 2021</a:t>
            </a:fld>
            <a:endParaRPr lang="en-US" sz="110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100" dirty="0" smtClean="0"/>
              <a:t>Automated framework with C#</a:t>
            </a:r>
          </a:p>
          <a:p>
            <a:r>
              <a:rPr lang="en-US" sz="1100" dirty="0"/>
              <a:t>Yury </a:t>
            </a:r>
            <a:r>
              <a:rPr lang="en-US" sz="1100" dirty="0" smtClean="0"/>
              <a:t>Alifanov</a:t>
            </a:r>
            <a:endParaRPr lang="en-US" sz="11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z="1100" smtClean="0"/>
              <a:t>13</a:t>
            </a:fld>
            <a:endParaRPr lang="en-US" sz="1100" dirty="0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  <a:solidFill>
            <a:schemeClr val="accent2">
              <a:lumMod val="75000"/>
            </a:schemeClr>
          </a:solidFill>
        </p:spPr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		</a:t>
            </a:r>
            <a:r>
              <a:rPr lang="en-US" sz="6600" dirty="0" smtClean="0">
                <a:solidFill>
                  <a:schemeClr val="bg1"/>
                </a:solidFill>
              </a:rPr>
              <a:t>C# basics</a:t>
            </a:r>
            <a:br>
              <a:rPr lang="en-US" sz="6600" dirty="0" smtClean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chemeClr val="bg1"/>
                </a:solidFill>
              </a:rPr>
              <a:t>	Operators and Expressions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253170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</a:t>
            </a:r>
            <a:r>
              <a:rPr lang="en-US" dirty="0" smtClean="0"/>
              <a:t>basics</a:t>
            </a:r>
            <a:br>
              <a:rPr lang="en-US" dirty="0" smtClean="0"/>
            </a:br>
            <a:r>
              <a:rPr lang="en-US" sz="2400" dirty="0" smtClean="0">
                <a:solidFill>
                  <a:prstClr val="white">
                    <a:lumMod val="50000"/>
                  </a:prstClr>
                </a:solidFill>
              </a:rPr>
              <a:t>Operators and Expressions</a:t>
            </a:r>
            <a:endParaRPr lang="en-US" dirty="0"/>
          </a:p>
        </p:txBody>
      </p:sp>
      <p:graphicFrame>
        <p:nvGraphicFramePr>
          <p:cNvPr id="7" name="Объект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1300957"/>
              </p:ext>
            </p:extLst>
          </p:nvPr>
        </p:nvGraphicFramePr>
        <p:xfrm>
          <a:off x="677334" y="1796321"/>
          <a:ext cx="8966586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83293">
                  <a:extLst>
                    <a:ext uri="{9D8B030D-6E8A-4147-A177-3AD203B41FA5}">
                      <a16:colId xmlns:a16="http://schemas.microsoft.com/office/drawing/2014/main" val="414929318"/>
                    </a:ext>
                  </a:extLst>
                </a:gridCol>
                <a:gridCol w="4483293">
                  <a:extLst>
                    <a:ext uri="{9D8B030D-6E8A-4147-A177-3AD203B41FA5}">
                      <a16:colId xmlns:a16="http://schemas.microsoft.com/office/drawing/2014/main" val="34952653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Category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Operators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3454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arithmetic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-, +, *, /, %, ++, --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59832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logical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&amp;&amp;</a:t>
                      </a:r>
                      <a:r>
                        <a:rPr lang="en-US" dirty="0" smtClean="0"/>
                        <a:t>, ||, !, ^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64208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binary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&amp;</a:t>
                      </a:r>
                      <a:r>
                        <a:rPr lang="en-US" dirty="0" smtClean="0"/>
                        <a:t>, |, ^, ~, &lt;&lt;, &gt;&gt;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95841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comparison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==,!=, &gt;, &lt;, &gt;=, &lt;=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0478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assignment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=, +=, -=, *=, /=, %=, </a:t>
                      </a:r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&amp;</a:t>
                      </a:r>
                      <a:r>
                        <a:rPr lang="en-US" dirty="0" smtClean="0"/>
                        <a:t>=, |=, ^=, &lt;&lt;=, &gt;&gt;=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3788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string concatenation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891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type conversion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(type), as, is, </a:t>
                      </a:r>
                      <a:r>
                        <a:rPr lang="en-US" dirty="0" err="1" smtClean="0"/>
                        <a:t>typeof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sizeof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300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other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., new, (), [], ?:, ??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2164535"/>
                  </a:ext>
                </a:extLst>
              </a:tr>
            </a:tbl>
          </a:graphicData>
        </a:graphic>
      </p:graphicFrame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598153" y="6041362"/>
            <a:ext cx="1518920" cy="365125"/>
          </a:xfrm>
        </p:spPr>
        <p:txBody>
          <a:bodyPr/>
          <a:lstStyle/>
          <a:p>
            <a:fld id="{939306D3-16AC-481B-963B-74A1D01AC013}" type="datetime3">
              <a:rPr lang="en-US" sz="1100" smtClean="0"/>
              <a:t>27 September 2021</a:t>
            </a:fld>
            <a:endParaRPr lang="en-US" sz="110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100" dirty="0" smtClean="0"/>
              <a:t>Automated framework with C#</a:t>
            </a:r>
          </a:p>
          <a:p>
            <a:r>
              <a:rPr lang="en-US" sz="1100" dirty="0"/>
              <a:t>Yury </a:t>
            </a:r>
            <a:r>
              <a:rPr lang="en-US" sz="1100" dirty="0" smtClean="0"/>
              <a:t>Alifanov</a:t>
            </a:r>
            <a:endParaRPr lang="en-US" sz="11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z="1100" smtClean="0"/>
              <a:t>14</a:t>
            </a:fld>
            <a:endParaRPr lang="en-US" sz="1100" dirty="0"/>
          </a:p>
        </p:txBody>
      </p:sp>
      <p:sp>
        <p:nvSpPr>
          <p:cNvPr id="8" name="Объект 2"/>
          <p:cNvSpPr txBox="1">
            <a:spLocks/>
          </p:cNvSpPr>
          <p:nvPr/>
        </p:nvSpPr>
        <p:spPr>
          <a:xfrm>
            <a:off x="677334" y="5311761"/>
            <a:ext cx="8596668" cy="551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sz="1600" dirty="0" smtClean="0"/>
              <a:t>Can be separated into three different types: unary, binary and ternary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903537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518189" y="6041362"/>
            <a:ext cx="1598883" cy="365125"/>
          </a:xfrm>
        </p:spPr>
        <p:txBody>
          <a:bodyPr/>
          <a:lstStyle/>
          <a:p>
            <a:fld id="{E3705B4D-1726-4BAB-A90E-07379DAEAD37}" type="datetime3">
              <a:rPr lang="en-US" sz="1100" smtClean="0"/>
              <a:t>27 September 2021</a:t>
            </a:fld>
            <a:endParaRPr lang="en-US" sz="110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100" dirty="0" smtClean="0"/>
              <a:t>Automated framework with C#</a:t>
            </a:r>
          </a:p>
          <a:p>
            <a:r>
              <a:rPr lang="en-US" sz="1100" dirty="0"/>
              <a:t>Yury </a:t>
            </a:r>
            <a:r>
              <a:rPr lang="en-US" sz="1100" dirty="0" smtClean="0"/>
              <a:t>Alifanov</a:t>
            </a:r>
            <a:endParaRPr lang="en-US" sz="11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z="1100" smtClean="0"/>
              <a:t>15</a:t>
            </a:fld>
            <a:endParaRPr lang="en-US" sz="1100" dirty="0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  <a:solidFill>
            <a:schemeClr val="accent2">
              <a:lumMod val="75000"/>
            </a:schemeClr>
          </a:solidFill>
        </p:spPr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		</a:t>
            </a:r>
            <a:r>
              <a:rPr lang="en-US" sz="6600" dirty="0" smtClean="0">
                <a:solidFill>
                  <a:schemeClr val="bg1"/>
                </a:solidFill>
              </a:rPr>
              <a:t>Thank you!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71775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518189" y="6041362"/>
            <a:ext cx="1598883" cy="365125"/>
          </a:xfrm>
        </p:spPr>
        <p:txBody>
          <a:bodyPr/>
          <a:lstStyle/>
          <a:p>
            <a:fld id="{E3705B4D-1726-4BAB-A90E-07379DAEAD37}" type="datetime3">
              <a:rPr lang="en-US" sz="1100" smtClean="0"/>
              <a:t>27 September 2021</a:t>
            </a:fld>
            <a:endParaRPr lang="en-US" sz="110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100" dirty="0" smtClean="0"/>
              <a:t>Automated framework with C#</a:t>
            </a:r>
          </a:p>
          <a:p>
            <a:r>
              <a:rPr lang="en-US" sz="1100" dirty="0"/>
              <a:t>Yury </a:t>
            </a:r>
            <a:r>
              <a:rPr lang="en-US" sz="1100" dirty="0" smtClean="0"/>
              <a:t>Alifanov</a:t>
            </a:r>
            <a:endParaRPr lang="en-US" sz="11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z="1100" smtClean="0"/>
              <a:t>2</a:t>
            </a:fld>
            <a:endParaRPr lang="en-US" sz="1100" dirty="0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  <a:solidFill>
            <a:schemeClr val="accent2">
              <a:lumMod val="75000"/>
            </a:schemeClr>
          </a:solidFill>
        </p:spPr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		</a:t>
            </a:r>
            <a:r>
              <a:rPr lang="en-US" sz="6600" dirty="0" smtClean="0">
                <a:solidFill>
                  <a:schemeClr val="bg1"/>
                </a:solidFill>
              </a:rPr>
              <a:t>Introduction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616500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7907" y="1930400"/>
            <a:ext cx="8596668" cy="389398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Visual Studio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Versions Control System (</a:t>
            </a:r>
            <a:r>
              <a:rPr lang="en-US" sz="2800" dirty="0" err="1">
                <a:solidFill>
                  <a:schemeClr val="bg1">
                    <a:lumMod val="50000"/>
                  </a:schemeClr>
                </a:solidFill>
              </a:rPr>
              <a:t>Git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) 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basics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C# 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basics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HTML/CSS basics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WebDriver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err="1" smtClean="0">
                <a:solidFill>
                  <a:schemeClr val="bg1">
                    <a:lumMod val="50000"/>
                  </a:schemeClr>
                </a:solidFill>
              </a:rPr>
              <a:t>NUnit</a:t>
            </a:r>
            <a:endParaRPr lang="en-US" sz="28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Framework creation</a:t>
            </a:r>
            <a:endParaRPr lang="en-US" sz="28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 smtClean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690250" y="6041362"/>
            <a:ext cx="1426823" cy="365125"/>
          </a:xfrm>
        </p:spPr>
        <p:txBody>
          <a:bodyPr/>
          <a:lstStyle/>
          <a:p>
            <a:fld id="{3792B3D8-82DF-4A6C-AFC1-06AFC1ABA742}" type="datetime3">
              <a:rPr lang="en-US" sz="1100" smtClean="0"/>
              <a:t>27 September 2021</a:t>
            </a:fld>
            <a:endParaRPr lang="en-US" sz="110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100" dirty="0" smtClean="0"/>
              <a:t>Automated framework with C#</a:t>
            </a:r>
          </a:p>
          <a:p>
            <a:r>
              <a:rPr lang="en-US" sz="1100" dirty="0" smtClean="0"/>
              <a:t>Yury Alifanov</a:t>
            </a:r>
            <a:endParaRPr lang="en-US" sz="11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z="1100" smtClean="0"/>
              <a:t>3</a:t>
            </a:fld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576431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518189" y="6041362"/>
            <a:ext cx="1598883" cy="365125"/>
          </a:xfrm>
        </p:spPr>
        <p:txBody>
          <a:bodyPr/>
          <a:lstStyle/>
          <a:p>
            <a:fld id="{E3705B4D-1726-4BAB-A90E-07379DAEAD37}" type="datetime3">
              <a:rPr lang="en-US" sz="1100" smtClean="0"/>
              <a:t>27 September 2021</a:t>
            </a:fld>
            <a:endParaRPr lang="en-US" sz="110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100" dirty="0" smtClean="0"/>
              <a:t>Automated framework with C#</a:t>
            </a:r>
          </a:p>
          <a:p>
            <a:r>
              <a:rPr lang="en-US" sz="1100" dirty="0"/>
              <a:t>Yury </a:t>
            </a:r>
            <a:r>
              <a:rPr lang="en-US" sz="1100" dirty="0" smtClean="0"/>
              <a:t>Alifanov</a:t>
            </a:r>
            <a:endParaRPr lang="en-US" sz="11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z="1100" smtClean="0"/>
              <a:t>4</a:t>
            </a:fld>
            <a:endParaRPr lang="en-US" sz="1100" dirty="0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  <a:solidFill>
            <a:schemeClr val="accent2">
              <a:lumMod val="75000"/>
            </a:schemeClr>
          </a:solidFill>
        </p:spPr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		</a:t>
            </a:r>
            <a:r>
              <a:rPr lang="en-US" sz="6600" dirty="0" smtClean="0">
                <a:solidFill>
                  <a:schemeClr val="bg1"/>
                </a:solidFill>
              </a:rPr>
              <a:t>Visual Studio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754187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Studio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390135"/>
            <a:ext cx="8596668" cy="446696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smtClean="0"/>
              <a:t>To download VS Community edition go to official site:</a:t>
            </a:r>
          </a:p>
          <a:p>
            <a:pPr marL="400050" lvl="1" indent="0">
              <a:buNone/>
            </a:pPr>
            <a:r>
              <a:rPr lang="en-US" dirty="0">
                <a:hlinkClick r:id="rId3"/>
              </a:rPr>
              <a:t>https://visualstudio.microsoft.com/vs/community</a:t>
            </a:r>
            <a:r>
              <a:rPr lang="en-US" dirty="0" smtClean="0">
                <a:hlinkClick r:id="rId3"/>
              </a:rPr>
              <a:t>/</a:t>
            </a:r>
          </a:p>
          <a:p>
            <a:pPr marL="0" indent="0">
              <a:buNone/>
            </a:pPr>
            <a:r>
              <a:rPr lang="en-US" dirty="0" smtClean="0"/>
              <a:t>During installation include the following workloads:</a:t>
            </a:r>
          </a:p>
          <a:p>
            <a:pPr marL="685800" lvl="1">
              <a:buFont typeface="Wingdings" panose="05000000000000000000" pitchFamily="2" charset="2"/>
              <a:buChar char="v"/>
            </a:pPr>
            <a:r>
              <a:rPr lang="en-US" dirty="0" smtClean="0"/>
              <a:t>ASP.NEN and web development		</a:t>
            </a:r>
          </a:p>
          <a:p>
            <a:pPr marL="685800" lvl="1">
              <a:buFont typeface="Wingdings" panose="05000000000000000000" pitchFamily="2" charset="2"/>
              <a:buChar char="v"/>
            </a:pPr>
            <a:r>
              <a:rPr lang="en-US" dirty="0" smtClean="0"/>
              <a:t>.NET desktop development</a:t>
            </a:r>
          </a:p>
          <a:p>
            <a:pPr marL="685800" lvl="1">
              <a:buFont typeface="Wingdings" panose="05000000000000000000" pitchFamily="2" charset="2"/>
              <a:buChar char="v"/>
            </a:pPr>
            <a:r>
              <a:rPr lang="en-US" dirty="0" smtClean="0"/>
              <a:t>.NET cross-platform development</a:t>
            </a:r>
          </a:p>
          <a:p>
            <a:pPr marL="0" indent="0">
              <a:buNone/>
            </a:pPr>
            <a:r>
              <a:rPr lang="en-US" dirty="0" smtClean="0"/>
              <a:t>Having installed check out the local current version of .NET Core in Command Prompt:</a:t>
            </a:r>
          </a:p>
          <a:p>
            <a:pPr marL="400050" lvl="1" indent="0">
              <a:buNone/>
            </a:pPr>
            <a:r>
              <a:rPr lang="en-US" dirty="0" err="1" smtClean="0"/>
              <a:t>dotnet</a:t>
            </a:r>
            <a:r>
              <a:rPr lang="en-US" dirty="0" smtClean="0"/>
              <a:t> --info</a:t>
            </a:r>
          </a:p>
          <a:p>
            <a:pPr marL="0" indent="0">
              <a:buNone/>
            </a:pPr>
            <a:r>
              <a:rPr lang="en-US" dirty="0" smtClean="0"/>
              <a:t>and go to </a:t>
            </a:r>
          </a:p>
          <a:p>
            <a:pPr marL="400050" lvl="1" indent="0">
              <a:buNone/>
            </a:pPr>
            <a:r>
              <a:rPr lang="en-US" dirty="0" smtClean="0">
                <a:hlinkClick r:id="rId4"/>
              </a:rPr>
              <a:t>https</a:t>
            </a:r>
            <a:r>
              <a:rPr lang="en-US" dirty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dotnet.microsoft.com/download/dotnet/5.0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to compare with latest stable version.</a:t>
            </a:r>
          </a:p>
          <a:p>
            <a:pPr marL="0" indent="0">
              <a:buNone/>
            </a:pPr>
            <a:r>
              <a:rPr lang="en-US" dirty="0" smtClean="0"/>
              <a:t>Update if needed.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644201" y="6041362"/>
            <a:ext cx="1472872" cy="365125"/>
          </a:xfrm>
        </p:spPr>
        <p:txBody>
          <a:bodyPr/>
          <a:lstStyle/>
          <a:p>
            <a:fld id="{171B5815-5139-4A68-A9FA-D26193D11F2D}" type="datetime3">
              <a:rPr lang="en-US" sz="1100" smtClean="0"/>
              <a:t>27 September 2021</a:t>
            </a:fld>
            <a:endParaRPr lang="en-US" sz="110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100" dirty="0" smtClean="0"/>
              <a:t>Automated </a:t>
            </a:r>
            <a:r>
              <a:rPr lang="en-US" sz="1100" dirty="0"/>
              <a:t>framework</a:t>
            </a:r>
            <a:r>
              <a:rPr lang="en-US" sz="1100" dirty="0" smtClean="0"/>
              <a:t> with C#</a:t>
            </a:r>
          </a:p>
          <a:p>
            <a:r>
              <a:rPr lang="en-US" sz="1100" dirty="0"/>
              <a:t>Yury </a:t>
            </a:r>
            <a:r>
              <a:rPr lang="en-US" sz="1100" dirty="0" smtClean="0"/>
              <a:t>Alifanov</a:t>
            </a:r>
            <a:endParaRPr lang="en-US" sz="11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z="1100" smtClean="0"/>
              <a:t>5</a:t>
            </a:fld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756827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518189" y="6041362"/>
            <a:ext cx="1598883" cy="365125"/>
          </a:xfrm>
        </p:spPr>
        <p:txBody>
          <a:bodyPr/>
          <a:lstStyle/>
          <a:p>
            <a:fld id="{E3705B4D-1726-4BAB-A90E-07379DAEAD37}" type="datetime3">
              <a:rPr lang="en-US" sz="1100" smtClean="0"/>
              <a:t>27 September 2021</a:t>
            </a:fld>
            <a:endParaRPr lang="en-US" sz="110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100" dirty="0" smtClean="0"/>
              <a:t>Automated framework with C#</a:t>
            </a:r>
          </a:p>
          <a:p>
            <a:r>
              <a:rPr lang="en-US" sz="1100" dirty="0"/>
              <a:t>Yury </a:t>
            </a:r>
            <a:r>
              <a:rPr lang="en-US" sz="1100" dirty="0" smtClean="0"/>
              <a:t>Alifanov</a:t>
            </a:r>
            <a:endParaRPr lang="en-US" sz="11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z="1100" smtClean="0"/>
              <a:t>6</a:t>
            </a:fld>
            <a:endParaRPr lang="en-US" sz="1100" dirty="0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  <a:solidFill>
            <a:schemeClr val="accent2">
              <a:lumMod val="75000"/>
            </a:schemeClr>
          </a:solidFill>
        </p:spPr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		</a:t>
            </a:r>
            <a:r>
              <a:rPr lang="en-US" sz="6600" dirty="0" err="1" smtClean="0">
                <a:solidFill>
                  <a:schemeClr val="bg1"/>
                </a:solidFill>
              </a:rPr>
              <a:t>Git</a:t>
            </a:r>
            <a:r>
              <a:rPr lang="en-US" sz="6600" dirty="0" smtClean="0">
                <a:solidFill>
                  <a:schemeClr val="bg1"/>
                </a:solidFill>
              </a:rPr>
              <a:t> basics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62005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basics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535953"/>
            <a:ext cx="8596668" cy="450540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To download </a:t>
            </a:r>
            <a:r>
              <a:rPr lang="en-US" dirty="0" err="1" smtClean="0"/>
              <a:t>Git</a:t>
            </a:r>
            <a:r>
              <a:rPr lang="en-US" dirty="0" smtClean="0"/>
              <a:t> go to official site:</a:t>
            </a:r>
          </a:p>
          <a:p>
            <a:pPr marL="400050" lvl="1" indent="0">
              <a:buNone/>
            </a:pPr>
            <a:r>
              <a:rPr lang="en-US" dirty="0">
                <a:hlinkClick r:id="rId3"/>
              </a:rPr>
              <a:t>https</a:t>
            </a:r>
            <a:r>
              <a:rPr lang="en-US" dirty="0" smtClean="0">
                <a:hlinkClick r:id="rId3"/>
              </a:rPr>
              <a:t>://git-scm.com/downloads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To create a repository on GitHub: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 smtClean="0"/>
              <a:t>Create an account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 smtClean="0"/>
              <a:t>Create a repository</a:t>
            </a:r>
          </a:p>
          <a:p>
            <a:pPr lvl="1"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n-US" dirty="0" smtClean="0"/>
              <a:t>Clone the repository</a:t>
            </a:r>
          </a:p>
          <a:p>
            <a:pPr marL="0" indent="0">
              <a:buNone/>
            </a:pPr>
            <a:r>
              <a:rPr lang="en-US" dirty="0" smtClean="0"/>
              <a:t>List of Bush basic commands:</a:t>
            </a:r>
          </a:p>
          <a:p>
            <a:pPr marL="400050" lvl="1" indent="0">
              <a:buNone/>
            </a:pPr>
            <a:r>
              <a:rPr lang="en-US" dirty="0" smtClean="0"/>
              <a:t>$ cd &lt;/d/directory&gt; - Go to a directory</a:t>
            </a:r>
          </a:p>
          <a:p>
            <a:pPr marL="400050" lvl="1" indent="0">
              <a:buNone/>
            </a:pPr>
            <a:r>
              <a:rPr lang="en-US" dirty="0" smtClean="0"/>
              <a:t>$ ls – List of the current directory files</a:t>
            </a:r>
          </a:p>
          <a:p>
            <a:pPr marL="400050" lvl="1" indent="0">
              <a:buNone/>
            </a:pPr>
            <a:r>
              <a:rPr lang="en-US" dirty="0" smtClean="0"/>
              <a:t>$ cd ../ - Back to previous directory </a:t>
            </a:r>
            <a:r>
              <a:rPr lang="en-US" dirty="0"/>
              <a:t>in hierarchy </a:t>
            </a:r>
            <a:endParaRPr lang="en-US" dirty="0" smtClean="0"/>
          </a:p>
          <a:p>
            <a:pPr marL="400050" lvl="1" indent="0">
              <a:buNone/>
            </a:pPr>
            <a:r>
              <a:rPr lang="en-US" dirty="0" smtClean="0"/>
              <a:t>$ clear – Clear window</a:t>
            </a:r>
          </a:p>
          <a:p>
            <a:pPr marL="400050" lvl="1" indent="0">
              <a:buNone/>
            </a:pPr>
            <a:r>
              <a:rPr lang="en-US" dirty="0" smtClean="0"/>
              <a:t>$ exit – Exit from console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518189" y="6041362"/>
            <a:ext cx="1598883" cy="365125"/>
          </a:xfrm>
        </p:spPr>
        <p:txBody>
          <a:bodyPr/>
          <a:lstStyle/>
          <a:p>
            <a:fld id="{E3705B4D-1726-4BAB-A90E-07379DAEAD37}" type="datetime3">
              <a:rPr lang="en-US" sz="1100" smtClean="0"/>
              <a:t>27 September 2021</a:t>
            </a:fld>
            <a:endParaRPr lang="en-US" sz="110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100" dirty="0" smtClean="0"/>
              <a:t>Automated framework with C#</a:t>
            </a:r>
          </a:p>
          <a:p>
            <a:r>
              <a:rPr lang="en-US" sz="1100" dirty="0"/>
              <a:t>Yury </a:t>
            </a:r>
            <a:r>
              <a:rPr lang="en-US" sz="1100" dirty="0" smtClean="0"/>
              <a:t>Alifanov</a:t>
            </a:r>
            <a:endParaRPr lang="en-US" sz="11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z="1100" smtClean="0"/>
              <a:t>7</a:t>
            </a:fld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969346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basics</a:t>
            </a:r>
            <a:endParaRPr lang="en-US" dirty="0"/>
          </a:p>
        </p:txBody>
      </p:sp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403" y="1796659"/>
            <a:ext cx="3368737" cy="3156093"/>
          </a:xfrm>
        </p:spPr>
      </p:pic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486319" y="6041362"/>
            <a:ext cx="1630753" cy="365125"/>
          </a:xfrm>
        </p:spPr>
        <p:txBody>
          <a:bodyPr/>
          <a:lstStyle/>
          <a:p>
            <a:fld id="{146212BB-D587-45E4-8C80-89DA935C1E81}" type="datetime3">
              <a:rPr lang="en-US" sz="1100" smtClean="0"/>
              <a:t>27 September 2021</a:t>
            </a:fld>
            <a:endParaRPr lang="en-US" sz="110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100" dirty="0" smtClean="0"/>
              <a:t>Automated framework with C#</a:t>
            </a:r>
          </a:p>
          <a:p>
            <a:r>
              <a:rPr lang="en-US" sz="1100" dirty="0"/>
              <a:t>Yury </a:t>
            </a:r>
            <a:r>
              <a:rPr lang="en-US" sz="1100" dirty="0" smtClean="0"/>
              <a:t>Alifanov</a:t>
            </a:r>
            <a:endParaRPr lang="en-US" sz="11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z="1100" smtClean="0"/>
              <a:t>8</a:t>
            </a:fld>
            <a:endParaRPr lang="en-US" sz="1100" dirty="0"/>
          </a:p>
        </p:txBody>
      </p:sp>
      <p:sp>
        <p:nvSpPr>
          <p:cNvPr id="15" name="Объект 2"/>
          <p:cNvSpPr txBox="1">
            <a:spLocks/>
          </p:cNvSpPr>
          <p:nvPr/>
        </p:nvSpPr>
        <p:spPr>
          <a:xfrm>
            <a:off x="4046071" y="1270000"/>
            <a:ext cx="7445713" cy="45054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dirty="0" smtClean="0"/>
              <a:t>List of basic commands for use:</a:t>
            </a:r>
          </a:p>
          <a:p>
            <a:pPr marL="400050" lvl="1" indent="0">
              <a:buFont typeface="Wingdings 3" charset="2"/>
              <a:buNone/>
            </a:pPr>
            <a:r>
              <a:rPr lang="en-US" dirty="0" smtClean="0"/>
              <a:t>$ </a:t>
            </a:r>
            <a:r>
              <a:rPr lang="en-US" dirty="0" err="1" smtClean="0"/>
              <a:t>git</a:t>
            </a:r>
            <a:r>
              <a:rPr lang="en-US" dirty="0" smtClean="0"/>
              <a:t> clone &lt;link-to-repository&gt; - Clone remote repository</a:t>
            </a:r>
          </a:p>
          <a:p>
            <a:pPr marL="400050" lvl="1" indent="0">
              <a:buFont typeface="Wingdings 3" charset="2"/>
              <a:buNone/>
            </a:pPr>
            <a:r>
              <a:rPr lang="en-US" dirty="0" smtClean="0"/>
              <a:t>$ </a:t>
            </a:r>
            <a:r>
              <a:rPr lang="en-US" dirty="0" err="1" smtClean="0"/>
              <a:t>git</a:t>
            </a:r>
            <a:r>
              <a:rPr lang="en-US" dirty="0" smtClean="0"/>
              <a:t> branch – See all local branches</a:t>
            </a:r>
          </a:p>
          <a:p>
            <a:pPr marL="400050" lvl="1" indent="0">
              <a:buFont typeface="Wingdings 3" charset="2"/>
              <a:buNone/>
            </a:pPr>
            <a:r>
              <a:rPr lang="en-US" dirty="0" smtClean="0"/>
              <a:t>$ </a:t>
            </a:r>
            <a:r>
              <a:rPr lang="en-US" dirty="0" err="1" smtClean="0"/>
              <a:t>git</a:t>
            </a:r>
            <a:r>
              <a:rPr lang="en-US" dirty="0" smtClean="0"/>
              <a:t> checkout &lt;branch-name&gt; - Switch to a chosen branch</a:t>
            </a:r>
          </a:p>
          <a:p>
            <a:pPr marL="400050" lvl="1" indent="0">
              <a:buFont typeface="Wingdings 3" charset="2"/>
              <a:buNone/>
            </a:pPr>
            <a:r>
              <a:rPr lang="en-US" dirty="0" smtClean="0"/>
              <a:t>$ </a:t>
            </a:r>
            <a:r>
              <a:rPr lang="en-US" dirty="0" err="1" smtClean="0"/>
              <a:t>git</a:t>
            </a:r>
            <a:r>
              <a:rPr lang="en-US" dirty="0" smtClean="0"/>
              <a:t> checkout –b &lt;branch-name&gt; - Create new branch and switch to it</a:t>
            </a:r>
          </a:p>
          <a:p>
            <a:pPr marL="400050" lvl="1" indent="0">
              <a:buFont typeface="Wingdings 3" charset="2"/>
              <a:buNone/>
            </a:pPr>
            <a:r>
              <a:rPr lang="en-US" dirty="0" smtClean="0"/>
              <a:t>$ </a:t>
            </a:r>
            <a:r>
              <a:rPr lang="en-US" dirty="0" err="1" smtClean="0"/>
              <a:t>git</a:t>
            </a:r>
            <a:r>
              <a:rPr lang="en-US" dirty="0" smtClean="0"/>
              <a:t> status – Check for changed files</a:t>
            </a:r>
          </a:p>
          <a:p>
            <a:pPr marL="400050" lvl="1" indent="0">
              <a:buNone/>
            </a:pPr>
            <a:r>
              <a:rPr lang="en-US" dirty="0" smtClean="0"/>
              <a:t>$ </a:t>
            </a:r>
            <a:r>
              <a:rPr lang="en-US" dirty="0" err="1" smtClean="0"/>
              <a:t>git</a:t>
            </a:r>
            <a:r>
              <a:rPr lang="en-US" dirty="0" smtClean="0"/>
              <a:t> add –</a:t>
            </a:r>
            <a:r>
              <a:rPr lang="en-US" dirty="0"/>
              <a:t>–</a:t>
            </a:r>
            <a:r>
              <a:rPr lang="en-US" dirty="0" smtClean="0"/>
              <a:t>all – Stage all local changes</a:t>
            </a:r>
          </a:p>
          <a:p>
            <a:pPr marL="400050" lvl="1" indent="0">
              <a:buFont typeface="Wingdings 3" charset="2"/>
              <a:buNone/>
            </a:pPr>
            <a:r>
              <a:rPr lang="en-US" dirty="0" smtClean="0"/>
              <a:t>$ </a:t>
            </a:r>
            <a:r>
              <a:rPr lang="en-US" dirty="0" err="1" smtClean="0"/>
              <a:t>git</a:t>
            </a:r>
            <a:r>
              <a:rPr lang="en-US" dirty="0" smtClean="0"/>
              <a:t> commit –m ‘Commit message’ – Commit all local stages</a:t>
            </a:r>
          </a:p>
          <a:p>
            <a:pPr marL="400050" lvl="1" indent="0">
              <a:buFont typeface="Wingdings 3" charset="2"/>
              <a:buNone/>
            </a:pPr>
            <a:r>
              <a:rPr lang="en-US" dirty="0" smtClean="0"/>
              <a:t>$ 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smtClean="0"/>
              <a:t>push origin (+)HEAD </a:t>
            </a:r>
            <a:r>
              <a:rPr lang="en-US" dirty="0" smtClean="0"/>
              <a:t>– Push all local commits to remote repository</a:t>
            </a:r>
          </a:p>
          <a:p>
            <a:pPr marL="400050" lvl="1" indent="0">
              <a:buFont typeface="Wingdings 3" charset="2"/>
              <a:buNone/>
            </a:pPr>
            <a:r>
              <a:rPr lang="en-US" dirty="0" smtClean="0"/>
              <a:t>$ </a:t>
            </a:r>
            <a:r>
              <a:rPr lang="en-US" dirty="0" err="1" smtClean="0"/>
              <a:t>git</a:t>
            </a:r>
            <a:r>
              <a:rPr lang="en-US" dirty="0" smtClean="0"/>
              <a:t> pull – Pull all remote changes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406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basics </a:t>
            </a:r>
            <a:r>
              <a:rPr lang="en-US" sz="2600" dirty="0" smtClean="0">
                <a:solidFill>
                  <a:schemeClr val="bg1">
                    <a:lumMod val="50000"/>
                  </a:schemeClr>
                </a:solidFill>
              </a:rPr>
              <a:t>(general workflow)</a:t>
            </a:r>
            <a:endParaRPr lang="en-US" sz="2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611309" y="6041362"/>
            <a:ext cx="1505764" cy="365125"/>
          </a:xfrm>
        </p:spPr>
        <p:txBody>
          <a:bodyPr/>
          <a:lstStyle/>
          <a:p>
            <a:fld id="{63E2318F-0C04-4A9D-B71F-4760BF0D8622}" type="datetime3">
              <a:rPr lang="en-US" sz="1100" smtClean="0"/>
              <a:t>27 September 2021</a:t>
            </a:fld>
            <a:endParaRPr lang="en-US" sz="110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100" dirty="0" smtClean="0"/>
              <a:t>Automated framework with C#</a:t>
            </a:r>
          </a:p>
          <a:p>
            <a:r>
              <a:rPr lang="en-US" sz="1100" dirty="0"/>
              <a:t>Yury </a:t>
            </a:r>
            <a:r>
              <a:rPr lang="en-US" sz="1100" dirty="0" smtClean="0"/>
              <a:t>Alifanov</a:t>
            </a:r>
            <a:endParaRPr lang="en-US" sz="11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z="1100" smtClean="0"/>
              <a:t>9</a:t>
            </a:fld>
            <a:endParaRPr lang="en-US" sz="1100" dirty="0"/>
          </a:p>
        </p:txBody>
      </p:sp>
      <p:grpSp>
        <p:nvGrpSpPr>
          <p:cNvPr id="96" name="Группа 95"/>
          <p:cNvGrpSpPr/>
          <p:nvPr/>
        </p:nvGrpSpPr>
        <p:grpSpPr>
          <a:xfrm>
            <a:off x="217558" y="1262737"/>
            <a:ext cx="10743950" cy="4253095"/>
            <a:chOff x="188061" y="1364226"/>
            <a:chExt cx="10743950" cy="4253095"/>
          </a:xfrm>
        </p:grpSpPr>
        <p:sp>
          <p:nvSpPr>
            <p:cNvPr id="7" name="Скругленный прямоугольник 6"/>
            <p:cNvSpPr/>
            <p:nvPr/>
          </p:nvSpPr>
          <p:spPr>
            <a:xfrm>
              <a:off x="301251" y="1465834"/>
              <a:ext cx="1939413" cy="656303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Create and clone a repository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grpSp>
          <p:nvGrpSpPr>
            <p:cNvPr id="95" name="Группа 94"/>
            <p:cNvGrpSpPr/>
            <p:nvPr/>
          </p:nvGrpSpPr>
          <p:grpSpPr>
            <a:xfrm>
              <a:off x="188061" y="1364226"/>
              <a:ext cx="10743950" cy="4253095"/>
              <a:chOff x="188061" y="1364226"/>
              <a:chExt cx="10743950" cy="4253095"/>
            </a:xfrm>
          </p:grpSpPr>
          <p:grpSp>
            <p:nvGrpSpPr>
              <p:cNvPr id="92" name="Группа 91"/>
              <p:cNvGrpSpPr/>
              <p:nvPr/>
            </p:nvGrpSpPr>
            <p:grpSpPr>
              <a:xfrm>
                <a:off x="188061" y="1364226"/>
                <a:ext cx="10743950" cy="4253095"/>
                <a:chOff x="188061" y="1364226"/>
                <a:chExt cx="10743950" cy="4253095"/>
              </a:xfrm>
            </p:grpSpPr>
            <p:grpSp>
              <p:nvGrpSpPr>
                <p:cNvPr id="78" name="Группа 77"/>
                <p:cNvGrpSpPr/>
                <p:nvPr/>
              </p:nvGrpSpPr>
              <p:grpSpPr>
                <a:xfrm>
                  <a:off x="1188666" y="2122137"/>
                  <a:ext cx="9743345" cy="3495184"/>
                  <a:chOff x="1188666" y="2122137"/>
                  <a:chExt cx="9743345" cy="3495184"/>
                </a:xfrm>
              </p:grpSpPr>
              <p:grpSp>
                <p:nvGrpSpPr>
                  <p:cNvPr id="75" name="Группа 74"/>
                  <p:cNvGrpSpPr/>
                  <p:nvPr/>
                </p:nvGrpSpPr>
                <p:grpSpPr>
                  <a:xfrm>
                    <a:off x="1188666" y="2122137"/>
                    <a:ext cx="9743345" cy="3482505"/>
                    <a:chOff x="1196040" y="2122137"/>
                    <a:chExt cx="9743345" cy="3482505"/>
                  </a:xfrm>
                </p:grpSpPr>
                <p:grpSp>
                  <p:nvGrpSpPr>
                    <p:cNvPr id="69" name="Группа 68"/>
                    <p:cNvGrpSpPr/>
                    <p:nvPr/>
                  </p:nvGrpSpPr>
                  <p:grpSpPr>
                    <a:xfrm>
                      <a:off x="1196040" y="2122137"/>
                      <a:ext cx="9743345" cy="3482504"/>
                      <a:chOff x="1196040" y="2122137"/>
                      <a:chExt cx="9743345" cy="3482504"/>
                    </a:xfrm>
                  </p:grpSpPr>
                  <p:grpSp>
                    <p:nvGrpSpPr>
                      <p:cNvPr id="65" name="Группа 64"/>
                      <p:cNvGrpSpPr/>
                      <p:nvPr/>
                    </p:nvGrpSpPr>
                    <p:grpSpPr>
                      <a:xfrm>
                        <a:off x="1196040" y="2122137"/>
                        <a:ext cx="9743345" cy="3482504"/>
                        <a:chOff x="1601620" y="2122137"/>
                        <a:chExt cx="9743345" cy="3482504"/>
                      </a:xfrm>
                    </p:grpSpPr>
                    <p:cxnSp>
                      <p:nvCxnSpPr>
                        <p:cNvPr id="18" name="Соединительная линия уступом 17"/>
                        <p:cNvCxnSpPr>
                          <a:stCxn id="7" idx="2"/>
                          <a:endCxn id="8" idx="1"/>
                        </p:cNvCxnSpPr>
                        <p:nvPr/>
                      </p:nvCxnSpPr>
                      <p:spPr>
                        <a:xfrm rot="16200000" flipH="1">
                          <a:off x="1631417" y="2174631"/>
                          <a:ext cx="530032" cy="425043"/>
                        </a:xfrm>
                        <a:prstGeom prst="bentConnector2">
                          <a:avLst/>
                        </a:prstGeom>
                        <a:ln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grpSp>
                      <p:nvGrpSpPr>
                        <p:cNvPr id="64" name="Группа 63"/>
                        <p:cNvGrpSpPr/>
                        <p:nvPr/>
                      </p:nvGrpSpPr>
                      <p:grpSpPr>
                        <a:xfrm>
                          <a:off x="1601620" y="2318657"/>
                          <a:ext cx="9743345" cy="3285984"/>
                          <a:chOff x="1601620" y="2318657"/>
                          <a:chExt cx="9743345" cy="3285984"/>
                        </a:xfrm>
                      </p:grpSpPr>
                      <p:grpSp>
                        <p:nvGrpSpPr>
                          <p:cNvPr id="60" name="Группа 59"/>
                          <p:cNvGrpSpPr/>
                          <p:nvPr/>
                        </p:nvGrpSpPr>
                        <p:grpSpPr>
                          <a:xfrm>
                            <a:off x="1601620" y="2318657"/>
                            <a:ext cx="9743345" cy="3285984"/>
                            <a:chOff x="962575" y="2342677"/>
                            <a:chExt cx="9743345" cy="3285984"/>
                          </a:xfrm>
                        </p:grpSpPr>
                        <p:grpSp>
                          <p:nvGrpSpPr>
                            <p:cNvPr id="59" name="Группа 58"/>
                            <p:cNvGrpSpPr/>
                            <p:nvPr/>
                          </p:nvGrpSpPr>
                          <p:grpSpPr>
                            <a:xfrm>
                              <a:off x="962575" y="2342677"/>
                              <a:ext cx="9743345" cy="3285984"/>
                              <a:chOff x="962575" y="2342677"/>
                              <a:chExt cx="9743345" cy="3285984"/>
                            </a:xfrm>
                          </p:grpSpPr>
                          <p:cxnSp>
                            <p:nvCxnSpPr>
                              <p:cNvPr id="49" name="Соединительная линия уступом 48"/>
                              <p:cNvCxnSpPr>
                                <a:stCxn id="37" idx="2"/>
                                <a:endCxn id="31" idx="2"/>
                              </p:cNvCxnSpPr>
                              <p:nvPr/>
                            </p:nvCxnSpPr>
                            <p:spPr>
                              <a:xfrm rot="5400000">
                                <a:off x="3181834" y="3807965"/>
                                <a:ext cx="1185580" cy="2455812"/>
                              </a:xfrm>
                              <a:prstGeom prst="bentConnector3">
                                <a:avLst>
                                  <a:gd name="adj1" fmla="val 119282"/>
                                </a:avLst>
                              </a:prstGeom>
                              <a:ln>
                                <a:tailEnd type="triangle"/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grpSp>
                            <p:nvGrpSpPr>
                              <p:cNvPr id="58" name="Группа 57"/>
                              <p:cNvGrpSpPr/>
                              <p:nvPr/>
                            </p:nvGrpSpPr>
                            <p:grpSpPr>
                              <a:xfrm>
                                <a:off x="962575" y="2342677"/>
                                <a:ext cx="9743345" cy="3285984"/>
                                <a:chOff x="962575" y="2342677"/>
                                <a:chExt cx="9743345" cy="3285984"/>
                              </a:xfrm>
                            </p:grpSpPr>
                            <p:sp>
                              <p:nvSpPr>
                                <p:cNvPr id="8" name="Прямоугольник 7"/>
                                <p:cNvSpPr/>
                                <p:nvPr/>
                              </p:nvSpPr>
                              <p:spPr>
                                <a:xfrm>
                                  <a:off x="1469910" y="2348037"/>
                                  <a:ext cx="2153614" cy="656303"/>
                                </a:xfrm>
                                <a:prstGeom prst="rect">
                                  <a:avLst/>
                                </a:prstGeom>
                                <a:noFill/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r>
                                    <a:rPr lang="en-US" sz="1000" dirty="0">
                                      <a:solidFill>
                                        <a:schemeClr val="tx1"/>
                                      </a:solidFill>
                                    </a:rPr>
                                    <a:t>Check out to main (develop) </a:t>
                                  </a:r>
                                  <a:r>
                                    <a:rPr lang="en-US" sz="1000" dirty="0" smtClean="0">
                                      <a:solidFill>
                                        <a:schemeClr val="tx1"/>
                                      </a:solidFill>
                                    </a:rPr>
                                    <a:t>branch</a:t>
                                  </a:r>
                                </a:p>
                                <a:p>
                                  <a:pPr algn="ctr"/>
                                  <a:r>
                                    <a:rPr lang="en-US" sz="1000" dirty="0" smtClean="0">
                                      <a:solidFill>
                                        <a:schemeClr val="tx1"/>
                                      </a:solidFill>
                                    </a:rPr>
                                    <a:t>$ </a:t>
                                  </a:r>
                                  <a:r>
                                    <a:rPr lang="en-US" sz="1000" dirty="0" err="1" smtClean="0">
                                      <a:solidFill>
                                        <a:schemeClr val="tx1"/>
                                      </a:solidFill>
                                    </a:rPr>
                                    <a:t>git</a:t>
                                  </a:r>
                                  <a:r>
                                    <a:rPr lang="en-US" sz="1000" smtClean="0">
                                      <a:solidFill>
                                        <a:schemeClr val="tx1"/>
                                      </a:solidFill>
                                    </a:rPr>
                                    <a:t> checkout </a:t>
                                  </a:r>
                                  <a:r>
                                    <a:rPr lang="en-US" sz="1000" dirty="0" smtClean="0">
                                      <a:solidFill>
                                        <a:schemeClr val="tx1"/>
                                      </a:solidFill>
                                    </a:rPr>
                                    <a:t>&lt;branch-name&gt;</a:t>
                                  </a:r>
                                  <a:endParaRPr lang="en-US" sz="1000" dirty="0">
                                    <a:solidFill>
                                      <a:schemeClr val="tx1"/>
                                    </a:solidFill>
                                  </a:endParaRPr>
                                </a:p>
                              </p:txBody>
                            </p:sp>
                            <p:sp>
                              <p:nvSpPr>
                                <p:cNvPr id="12" name="Прямоугольник 11"/>
                                <p:cNvSpPr/>
                                <p:nvPr/>
                              </p:nvSpPr>
                              <p:spPr>
                                <a:xfrm>
                                  <a:off x="962575" y="3219520"/>
                                  <a:ext cx="3168284" cy="656303"/>
                                </a:xfrm>
                                <a:prstGeom prst="rect">
                                  <a:avLst/>
                                </a:prstGeom>
                                <a:noFill/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r>
                                    <a:rPr lang="en-US" sz="1400" dirty="0">
                                      <a:solidFill>
                                        <a:schemeClr val="tx1"/>
                                      </a:solidFill>
                                    </a:rPr>
                                    <a:t>Pull changes from remote main (develop) ($ </a:t>
                                  </a:r>
                                  <a:r>
                                    <a:rPr lang="en-US" sz="1400" dirty="0" err="1">
                                      <a:solidFill>
                                        <a:schemeClr val="tx1"/>
                                      </a:solidFill>
                                    </a:rPr>
                                    <a:t>git</a:t>
                                  </a:r>
                                  <a:r>
                                    <a:rPr lang="en-US" sz="1400" dirty="0">
                                      <a:solidFill>
                                        <a:schemeClr val="tx1"/>
                                      </a:solidFill>
                                    </a:rPr>
                                    <a:t> pull)</a:t>
                                  </a:r>
                                </a:p>
                              </p:txBody>
                            </p:sp>
                            <p:sp>
                              <p:nvSpPr>
                                <p:cNvPr id="23" name="Прямоугольник 22"/>
                                <p:cNvSpPr/>
                                <p:nvPr/>
                              </p:nvSpPr>
                              <p:spPr>
                                <a:xfrm>
                                  <a:off x="962577" y="4095939"/>
                                  <a:ext cx="3168282" cy="656303"/>
                                </a:xfrm>
                                <a:prstGeom prst="rect">
                                  <a:avLst/>
                                </a:prstGeom>
                                <a:noFill/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r>
                                    <a:rPr lang="en-US" sz="1400" dirty="0">
                                      <a:solidFill>
                                        <a:schemeClr val="tx1"/>
                                      </a:solidFill>
                                    </a:rPr>
                                    <a:t>Create working </a:t>
                                  </a:r>
                                  <a:r>
                                    <a:rPr lang="en-US" sz="1400" dirty="0" smtClean="0">
                                      <a:solidFill>
                                        <a:schemeClr val="tx1"/>
                                      </a:solidFill>
                                    </a:rPr>
                                    <a:t>branch</a:t>
                                  </a:r>
                                  <a:endParaRPr lang="ru-RU" sz="1400" dirty="0" smtClean="0">
                                    <a:solidFill>
                                      <a:schemeClr val="tx1"/>
                                    </a:solidFill>
                                  </a:endParaRPr>
                                </a:p>
                                <a:p>
                                  <a:pPr algn="ctr"/>
                                  <a:r>
                                    <a:rPr lang="en-US" sz="1400" dirty="0" smtClean="0">
                                      <a:solidFill>
                                        <a:schemeClr val="tx1"/>
                                      </a:solidFill>
                                    </a:rPr>
                                    <a:t>($ </a:t>
                                  </a:r>
                                  <a:r>
                                    <a:rPr lang="en-US" sz="1400" dirty="0" err="1">
                                      <a:solidFill>
                                        <a:schemeClr val="tx1"/>
                                      </a:solidFill>
                                    </a:rPr>
                                    <a:t>git</a:t>
                                  </a:r>
                                  <a:r>
                                    <a:rPr lang="en-US" sz="1400" dirty="0">
                                      <a:solidFill>
                                        <a:schemeClr val="tx1"/>
                                      </a:solidFill>
                                    </a:rPr>
                                    <a:t> checkout -b &lt;branch-name&gt;)</a:t>
                                  </a:r>
                                </a:p>
                              </p:txBody>
                            </p:sp>
                            <p:cxnSp>
                              <p:nvCxnSpPr>
                                <p:cNvPr id="27" name="Прямая со стрелкой 26"/>
                                <p:cNvCxnSpPr>
                                  <a:stCxn id="8" idx="2"/>
                                  <a:endCxn id="12" idx="0"/>
                                </p:cNvCxnSpPr>
                                <p:nvPr/>
                              </p:nvCxnSpPr>
                              <p:spPr>
                                <a:xfrm>
                                  <a:off x="2546717" y="3004340"/>
                                  <a:ext cx="0" cy="215180"/>
                                </a:xfrm>
                                <a:prstGeom prst="straightConnector1">
                                  <a:avLst/>
                                </a:prstGeom>
                                <a:ln>
                                  <a:tailEnd type="triangle"/>
                                </a:ln>
                              </p:spPr>
                              <p:style>
                                <a:lnRef idx="1">
                                  <a:schemeClr val="accent1"/>
                                </a:lnRef>
                                <a:fillRef idx="0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tx1"/>
                                </a:fontRef>
                              </p:style>
                            </p:cxnSp>
                            <p:cxnSp>
                              <p:nvCxnSpPr>
                                <p:cNvPr id="30" name="Прямая со стрелкой 29"/>
                                <p:cNvCxnSpPr>
                                  <a:stCxn id="12" idx="2"/>
                                  <a:endCxn id="23" idx="0"/>
                                </p:cNvCxnSpPr>
                                <p:nvPr/>
                              </p:nvCxnSpPr>
                              <p:spPr>
                                <a:xfrm>
                                  <a:off x="2546717" y="3875823"/>
                                  <a:ext cx="1" cy="220116"/>
                                </a:xfrm>
                                <a:prstGeom prst="straightConnector1">
                                  <a:avLst/>
                                </a:prstGeom>
                                <a:ln>
                                  <a:tailEnd type="triangle"/>
                                </a:ln>
                              </p:spPr>
                              <p:style>
                                <a:lnRef idx="1">
                                  <a:schemeClr val="accent1"/>
                                </a:lnRef>
                                <a:fillRef idx="0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tx1"/>
                                </a:fontRef>
                              </p:style>
                            </p:cxnSp>
                            <p:sp>
                              <p:nvSpPr>
                                <p:cNvPr id="31" name="Прямоугольник 30"/>
                                <p:cNvSpPr/>
                                <p:nvPr/>
                              </p:nvSpPr>
                              <p:spPr>
                                <a:xfrm>
                                  <a:off x="1577011" y="4972358"/>
                                  <a:ext cx="1939413" cy="656303"/>
                                </a:xfrm>
                                <a:prstGeom prst="rect">
                                  <a:avLst/>
                                </a:prstGeom>
                                <a:noFill/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r>
                                    <a:rPr lang="en-US" sz="1400" dirty="0">
                                      <a:solidFill>
                                        <a:schemeClr val="tx1"/>
                                      </a:solidFill>
                                    </a:rPr>
                                    <a:t>Create or update files on the branch</a:t>
                                  </a:r>
                                </a:p>
                              </p:txBody>
                            </p:sp>
                            <p:cxnSp>
                              <p:nvCxnSpPr>
                                <p:cNvPr id="32" name="Прямая со стрелкой 31"/>
                                <p:cNvCxnSpPr>
                                  <a:stCxn id="23" idx="2"/>
                                  <a:endCxn id="31" idx="0"/>
                                </p:cNvCxnSpPr>
                                <p:nvPr/>
                              </p:nvCxnSpPr>
                              <p:spPr>
                                <a:xfrm>
                                  <a:off x="2546718" y="4752242"/>
                                  <a:ext cx="0" cy="220116"/>
                                </a:xfrm>
                                <a:prstGeom prst="straightConnector1">
                                  <a:avLst/>
                                </a:prstGeom>
                                <a:ln>
                                  <a:tailEnd type="triangle"/>
                                </a:ln>
                              </p:spPr>
                              <p:style>
                                <a:lnRef idx="1">
                                  <a:schemeClr val="accent1"/>
                                </a:lnRef>
                                <a:fillRef idx="0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tx1"/>
                                </a:fontRef>
                              </p:style>
                            </p:cxnSp>
                            <p:sp>
                              <p:nvSpPr>
                                <p:cNvPr id="37" name="Ромб 36"/>
                                <p:cNvSpPr/>
                                <p:nvPr/>
                              </p:nvSpPr>
                              <p:spPr>
                                <a:xfrm>
                                  <a:off x="4545330" y="3528681"/>
                                  <a:ext cx="914400" cy="914400"/>
                                </a:xfrm>
                                <a:prstGeom prst="diamond">
                                  <a:avLst/>
                                </a:prstGeom>
                                <a:noFill/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r>
                                    <a:rPr lang="en-US" sz="900" dirty="0" smtClean="0">
                                      <a:solidFill>
                                        <a:schemeClr val="tx1"/>
                                      </a:solidFill>
                                    </a:rPr>
                                    <a:t>Logic part done</a:t>
                                  </a:r>
                                  <a:endParaRPr lang="en-US" sz="900" dirty="0">
                                    <a:solidFill>
                                      <a:schemeClr val="tx1"/>
                                    </a:solidFill>
                                  </a:endParaRPr>
                                </a:p>
                              </p:txBody>
                            </p:sp>
                            <p:cxnSp>
                              <p:nvCxnSpPr>
                                <p:cNvPr id="39" name="Соединительная линия уступом 38"/>
                                <p:cNvCxnSpPr>
                                  <a:stCxn id="31" idx="3"/>
                                  <a:endCxn id="37" idx="1"/>
                                </p:cNvCxnSpPr>
                                <p:nvPr/>
                              </p:nvCxnSpPr>
                              <p:spPr>
                                <a:xfrm flipV="1">
                                  <a:off x="3516424" y="3985881"/>
                                  <a:ext cx="1028906" cy="1314629"/>
                                </a:xfrm>
                                <a:prstGeom prst="bentConnector3">
                                  <a:avLst>
                                    <a:gd name="adj1" fmla="val 79253"/>
                                  </a:avLst>
                                </a:prstGeom>
                                <a:ln>
                                  <a:tailEnd type="triangle"/>
                                </a:ln>
                              </p:spPr>
                              <p:style>
                                <a:lnRef idx="1">
                                  <a:schemeClr val="accent1"/>
                                </a:lnRef>
                                <a:fillRef idx="0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tx1"/>
                                </a:fontRef>
                              </p:style>
                            </p:cxnSp>
                            <p:sp>
                              <p:nvSpPr>
                                <p:cNvPr id="42" name="Прямоугольник 41"/>
                                <p:cNvSpPr/>
                                <p:nvPr/>
                              </p:nvSpPr>
                              <p:spPr>
                                <a:xfrm>
                                  <a:off x="5789635" y="2342677"/>
                                  <a:ext cx="1939413" cy="656303"/>
                                </a:xfrm>
                                <a:prstGeom prst="rect">
                                  <a:avLst/>
                                </a:prstGeom>
                                <a:noFill/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r>
                                    <a:rPr lang="en-US" sz="1400" dirty="0" smtClean="0">
                                      <a:solidFill>
                                        <a:schemeClr val="tx1"/>
                                      </a:solidFill>
                                    </a:rPr>
                                    <a:t>Commit changes</a:t>
                                  </a:r>
                                </a:p>
                                <a:p>
                                  <a:pPr algn="ctr"/>
                                  <a:r>
                                    <a:rPr lang="en-US" sz="1400" dirty="0" smtClean="0">
                                      <a:solidFill>
                                        <a:schemeClr val="tx1"/>
                                      </a:solidFill>
                                    </a:rPr>
                                    <a:t>($ </a:t>
                                  </a:r>
                                  <a:r>
                                    <a:rPr lang="en-US" sz="1400" dirty="0" err="1">
                                      <a:solidFill>
                                        <a:schemeClr val="tx1"/>
                                      </a:solidFill>
                                    </a:rPr>
                                    <a:t>git</a:t>
                                  </a:r>
                                  <a:r>
                                    <a:rPr lang="en-US" sz="1400" dirty="0">
                                      <a:solidFill>
                                        <a:schemeClr val="tx1"/>
                                      </a:solidFill>
                                    </a:rPr>
                                    <a:t> commit –m ‘Commit message’)</a:t>
                                  </a:r>
                                </a:p>
                              </p:txBody>
                            </p:sp>
                            <p:sp>
                              <p:nvSpPr>
                                <p:cNvPr id="43" name="Прямоугольник 42"/>
                                <p:cNvSpPr/>
                                <p:nvPr/>
                              </p:nvSpPr>
                              <p:spPr>
                                <a:xfrm>
                                  <a:off x="5789635" y="3219520"/>
                                  <a:ext cx="1939413" cy="656303"/>
                                </a:xfrm>
                                <a:prstGeom prst="rect">
                                  <a:avLst/>
                                </a:prstGeom>
                                <a:noFill/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r>
                                    <a:rPr lang="en-US" sz="1400" dirty="0" smtClean="0">
                                      <a:solidFill>
                                        <a:schemeClr val="tx1"/>
                                      </a:solidFill>
                                    </a:rPr>
                                    <a:t>Push changes to remote ($ </a:t>
                                  </a:r>
                                  <a:r>
                                    <a:rPr lang="en-US" sz="1400" dirty="0" err="1" smtClean="0">
                                      <a:solidFill>
                                        <a:schemeClr val="tx1"/>
                                      </a:solidFill>
                                    </a:rPr>
                                    <a:t>git</a:t>
                                  </a:r>
                                  <a:r>
                                    <a:rPr lang="en-US" sz="1400" dirty="0" smtClean="0">
                                      <a:solidFill>
                                        <a:schemeClr val="tx1"/>
                                      </a:solidFill>
                                    </a:rPr>
                                    <a:t> push)</a:t>
                                  </a:r>
                                  <a:endParaRPr lang="en-US" sz="1400" dirty="0">
                                    <a:solidFill>
                                      <a:schemeClr val="tx1"/>
                                    </a:solidFill>
                                  </a:endParaRPr>
                                </a:p>
                              </p:txBody>
                            </p:sp>
                            <p:cxnSp>
                              <p:nvCxnSpPr>
                                <p:cNvPr id="45" name="Соединительная линия уступом 44"/>
                                <p:cNvCxnSpPr>
                                  <a:stCxn id="37" idx="0"/>
                                  <a:endCxn id="42" idx="1"/>
                                </p:cNvCxnSpPr>
                                <p:nvPr/>
                              </p:nvCxnSpPr>
                              <p:spPr>
                                <a:xfrm rot="5400000" flipH="1" flipV="1">
                                  <a:off x="4967156" y="2706203"/>
                                  <a:ext cx="857852" cy="787105"/>
                                </a:xfrm>
                                <a:prstGeom prst="bentConnector2">
                                  <a:avLst/>
                                </a:prstGeom>
                                <a:ln>
                                  <a:tailEnd type="triangle"/>
                                </a:ln>
                              </p:spPr>
                              <p:style>
                                <a:lnRef idx="1">
                                  <a:schemeClr val="accent1"/>
                                </a:lnRef>
                                <a:fillRef idx="0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tx1"/>
                                </a:fontRef>
                              </p:style>
                            </p:cxnSp>
                            <p:cxnSp>
                              <p:nvCxnSpPr>
                                <p:cNvPr id="47" name="Прямая со стрелкой 46"/>
                                <p:cNvCxnSpPr>
                                  <a:stCxn id="42" idx="2"/>
                                  <a:endCxn id="43" idx="0"/>
                                </p:cNvCxnSpPr>
                                <p:nvPr/>
                              </p:nvCxnSpPr>
                              <p:spPr>
                                <a:xfrm>
                                  <a:off x="6759342" y="2998980"/>
                                  <a:ext cx="0" cy="220540"/>
                                </a:xfrm>
                                <a:prstGeom prst="straightConnector1">
                                  <a:avLst/>
                                </a:prstGeom>
                                <a:ln>
                                  <a:tailEnd type="triangle"/>
                                </a:ln>
                              </p:spPr>
                              <p:style>
                                <a:lnRef idx="1">
                                  <a:schemeClr val="accent1"/>
                                </a:lnRef>
                                <a:fillRef idx="0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tx1"/>
                                </a:fontRef>
                              </p:style>
                            </p:cxnSp>
                            <p:sp>
                              <p:nvSpPr>
                                <p:cNvPr id="52" name="Ромб 51"/>
                                <p:cNvSpPr/>
                                <p:nvPr/>
                              </p:nvSpPr>
                              <p:spPr>
                                <a:xfrm>
                                  <a:off x="6302139" y="4272649"/>
                                  <a:ext cx="914400" cy="914400"/>
                                </a:xfrm>
                                <a:prstGeom prst="diamond">
                                  <a:avLst/>
                                </a:prstGeom>
                                <a:noFill/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r>
                                    <a:rPr lang="en-US" sz="900" dirty="0" smtClean="0">
                                      <a:solidFill>
                                        <a:schemeClr val="tx1"/>
                                      </a:solidFill>
                                    </a:rPr>
                                    <a:t>Task done</a:t>
                                  </a:r>
                                  <a:endParaRPr lang="en-US" sz="900" dirty="0">
                                    <a:solidFill>
                                      <a:schemeClr val="tx1"/>
                                    </a:solidFill>
                                  </a:endParaRPr>
                                </a:p>
                              </p:txBody>
                            </p:sp>
                            <p:sp>
                              <p:nvSpPr>
                                <p:cNvPr id="53" name="Прямоугольник 52"/>
                                <p:cNvSpPr/>
                                <p:nvPr/>
                              </p:nvSpPr>
                              <p:spPr>
                                <a:xfrm>
                                  <a:off x="8288656" y="3807628"/>
                                  <a:ext cx="2417264" cy="656303"/>
                                </a:xfrm>
                                <a:prstGeom prst="rect">
                                  <a:avLst/>
                                </a:prstGeom>
                                <a:noFill/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r>
                                    <a:rPr lang="en-US" sz="1400" dirty="0" smtClean="0">
                                      <a:solidFill>
                                        <a:schemeClr val="tx1"/>
                                      </a:solidFill>
                                    </a:rPr>
                                    <a:t>Make Pull request on remote and approve it</a:t>
                                  </a:r>
                                  <a:endParaRPr lang="en-US" sz="1400" dirty="0">
                                    <a:solidFill>
                                      <a:schemeClr val="tx1"/>
                                    </a:solidFill>
                                  </a:endParaRPr>
                                </a:p>
                              </p:txBody>
                            </p:sp>
                            <p:cxnSp>
                              <p:nvCxnSpPr>
                                <p:cNvPr id="55" name="Соединительная линия уступом 54"/>
                                <p:cNvCxnSpPr>
                                  <a:stCxn id="52" idx="3"/>
                                  <a:endCxn id="53" idx="1"/>
                                </p:cNvCxnSpPr>
                                <p:nvPr/>
                              </p:nvCxnSpPr>
                              <p:spPr>
                                <a:xfrm flipV="1">
                                  <a:off x="7216539" y="4135780"/>
                                  <a:ext cx="1072117" cy="594069"/>
                                </a:xfrm>
                                <a:prstGeom prst="bentConnector3">
                                  <a:avLst>
                                    <a:gd name="adj1" fmla="val 50000"/>
                                  </a:avLst>
                                </a:prstGeom>
                                <a:ln>
                                  <a:tailEnd type="triangle"/>
                                </a:ln>
                              </p:spPr>
                              <p:style>
                                <a:lnRef idx="1">
                                  <a:schemeClr val="accent1"/>
                                </a:lnRef>
                                <a:fillRef idx="0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tx1"/>
                                </a:fontRef>
                              </p:style>
                            </p:cxnSp>
                          </p:grpSp>
                        </p:grpSp>
                        <p:sp>
                          <p:nvSpPr>
                            <p:cNvPr id="50" name="TextBox 49"/>
                            <p:cNvSpPr txBox="1"/>
                            <p:nvPr/>
                          </p:nvSpPr>
                          <p:spPr>
                            <a:xfrm>
                              <a:off x="4612680" y="3038193"/>
                              <a:ext cx="402546" cy="276999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none" rtlCol="0">
                              <a:spAutoFit/>
                            </a:bodyPr>
                            <a:lstStyle/>
                            <a:p>
                              <a:r>
                                <a:rPr lang="en-US" sz="1200" dirty="0" smtClean="0"/>
                                <a:t>Yes</a:t>
                              </a:r>
                              <a:endParaRPr lang="en-US" dirty="0"/>
                            </a:p>
                          </p:txBody>
                        </p:sp>
                        <p:sp>
                          <p:nvSpPr>
                            <p:cNvPr id="51" name="TextBox 50"/>
                            <p:cNvSpPr txBox="1"/>
                            <p:nvPr/>
                          </p:nvSpPr>
                          <p:spPr>
                            <a:xfrm>
                              <a:off x="4643609" y="4885465"/>
                              <a:ext cx="365806" cy="276999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none" rtlCol="0">
                              <a:spAutoFit/>
                            </a:bodyPr>
                            <a:lstStyle/>
                            <a:p>
                              <a:r>
                                <a:rPr lang="en-US" sz="1200" dirty="0" smtClean="0"/>
                                <a:t>No</a:t>
                              </a:r>
                              <a:endParaRPr lang="en-US" dirty="0"/>
                            </a:p>
                          </p:txBody>
                        </p:sp>
                      </p:grpSp>
                      <p:cxnSp>
                        <p:nvCxnSpPr>
                          <p:cNvPr id="62" name="Соединительная линия уступом 61"/>
                          <p:cNvCxnSpPr>
                            <a:stCxn id="53" idx="0"/>
                            <a:endCxn id="8" idx="0"/>
                          </p:cNvCxnSpPr>
                          <p:nvPr/>
                        </p:nvCxnSpPr>
                        <p:spPr>
                          <a:xfrm rot="16200000" flipV="1">
                            <a:off x="5931253" y="-421473"/>
                            <a:ext cx="1459591" cy="6950571"/>
                          </a:xfrm>
                          <a:prstGeom prst="bentConnector3">
                            <a:avLst>
                              <a:gd name="adj1" fmla="val 115662"/>
                            </a:avLst>
                          </a:prstGeom>
                          <a:ln>
                            <a:tailEnd type="triangle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</p:grpSp>
                  <p:sp>
                    <p:nvSpPr>
                      <p:cNvPr id="68" name="TextBox 67"/>
                      <p:cNvSpPr txBox="1"/>
                      <p:nvPr/>
                    </p:nvSpPr>
                    <p:spPr>
                      <a:xfrm>
                        <a:off x="7461102" y="4390012"/>
                        <a:ext cx="402546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sz="1200" dirty="0" smtClean="0"/>
                          <a:t>Yes</a:t>
                        </a:r>
                        <a:endParaRPr lang="en-US" dirty="0"/>
                      </a:p>
                    </p:txBody>
                  </p:sp>
                </p:grpSp>
                <p:cxnSp>
                  <p:nvCxnSpPr>
                    <p:cNvPr id="71" name="Соединительная линия уступом 70"/>
                    <p:cNvCxnSpPr>
                      <a:stCxn id="52" idx="2"/>
                      <a:endCxn id="31" idx="2"/>
                    </p:cNvCxnSpPr>
                    <p:nvPr/>
                  </p:nvCxnSpPr>
                  <p:spPr>
                    <a:xfrm rot="5400000">
                      <a:off x="4665688" y="3277525"/>
                      <a:ext cx="441612" cy="4212621"/>
                    </a:xfrm>
                    <a:prstGeom prst="bentConnector3">
                      <a:avLst>
                        <a:gd name="adj1" fmla="val 151765"/>
                      </a:avLst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77" name="TextBox 76"/>
                  <p:cNvSpPr txBox="1"/>
                  <p:nvPr/>
                </p:nvSpPr>
                <p:spPr>
                  <a:xfrm>
                    <a:off x="6618631" y="5340322"/>
                    <a:ext cx="365806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200" dirty="0" smtClean="0"/>
                      <a:t>No</a:t>
                    </a:r>
                    <a:endParaRPr lang="en-US" dirty="0"/>
                  </a:p>
                </p:txBody>
              </p:sp>
            </p:grpSp>
            <p:sp>
              <p:nvSpPr>
                <p:cNvPr id="79" name="Овал 78"/>
                <p:cNvSpPr/>
                <p:nvPr/>
              </p:nvSpPr>
              <p:spPr>
                <a:xfrm>
                  <a:off x="188061" y="1364226"/>
                  <a:ext cx="343156" cy="265471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/>
                    <a:t>1</a:t>
                  </a:r>
                </a:p>
              </p:txBody>
            </p:sp>
            <p:sp>
              <p:nvSpPr>
                <p:cNvPr id="85" name="Овал 84"/>
                <p:cNvSpPr/>
                <p:nvPr/>
              </p:nvSpPr>
              <p:spPr>
                <a:xfrm>
                  <a:off x="1022467" y="3979025"/>
                  <a:ext cx="343156" cy="265471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 smtClean="0"/>
                    <a:t>4</a:t>
                  </a:r>
                  <a:endParaRPr lang="en-US" sz="1400" dirty="0"/>
                </a:p>
              </p:txBody>
            </p:sp>
            <p:sp>
              <p:nvSpPr>
                <p:cNvPr id="86" name="Овал 85"/>
                <p:cNvSpPr/>
                <p:nvPr/>
              </p:nvSpPr>
              <p:spPr>
                <a:xfrm>
                  <a:off x="1002748" y="3075735"/>
                  <a:ext cx="343156" cy="265471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 smtClean="0"/>
                    <a:t>3</a:t>
                  </a:r>
                  <a:endParaRPr lang="en-US" sz="1400" dirty="0"/>
                </a:p>
              </p:txBody>
            </p:sp>
            <p:sp>
              <p:nvSpPr>
                <p:cNvPr id="87" name="Овал 86"/>
                <p:cNvSpPr/>
                <p:nvPr/>
              </p:nvSpPr>
              <p:spPr>
                <a:xfrm>
                  <a:off x="1621993" y="2179570"/>
                  <a:ext cx="343156" cy="265471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 smtClean="0"/>
                    <a:t>2</a:t>
                  </a:r>
                  <a:endParaRPr lang="en-US" sz="1400" dirty="0"/>
                </a:p>
              </p:txBody>
            </p:sp>
            <p:sp>
              <p:nvSpPr>
                <p:cNvPr id="88" name="Овал 87"/>
                <p:cNvSpPr/>
                <p:nvPr/>
              </p:nvSpPr>
              <p:spPr>
                <a:xfrm>
                  <a:off x="8370014" y="3650294"/>
                  <a:ext cx="343156" cy="265471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 smtClean="0"/>
                    <a:t>8</a:t>
                  </a:r>
                  <a:endParaRPr lang="en-US" sz="1400" dirty="0"/>
                </a:p>
              </p:txBody>
            </p:sp>
            <p:sp>
              <p:nvSpPr>
                <p:cNvPr id="89" name="Овал 88"/>
                <p:cNvSpPr/>
                <p:nvPr/>
              </p:nvSpPr>
              <p:spPr>
                <a:xfrm>
                  <a:off x="5851746" y="3087106"/>
                  <a:ext cx="343156" cy="265471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 smtClean="0"/>
                    <a:t>7</a:t>
                  </a:r>
                  <a:endParaRPr lang="en-US" sz="1400" dirty="0"/>
                </a:p>
              </p:txBody>
            </p:sp>
            <p:sp>
              <p:nvSpPr>
                <p:cNvPr id="90" name="Овал 89"/>
                <p:cNvSpPr/>
                <p:nvPr/>
              </p:nvSpPr>
              <p:spPr>
                <a:xfrm>
                  <a:off x="5844148" y="2224677"/>
                  <a:ext cx="343156" cy="265471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 smtClean="0"/>
                    <a:t>6</a:t>
                  </a:r>
                  <a:endParaRPr lang="en-US" sz="1400" dirty="0"/>
                </a:p>
              </p:txBody>
            </p:sp>
            <p:sp>
              <p:nvSpPr>
                <p:cNvPr id="91" name="Овал 90"/>
                <p:cNvSpPr/>
                <p:nvPr/>
              </p:nvSpPr>
              <p:spPr>
                <a:xfrm>
                  <a:off x="1621993" y="4828918"/>
                  <a:ext cx="343156" cy="265471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 smtClean="0"/>
                    <a:t>5</a:t>
                  </a:r>
                  <a:endParaRPr lang="en-US" sz="1400" dirty="0"/>
                </a:p>
              </p:txBody>
            </p:sp>
          </p:grpSp>
          <p:cxnSp>
            <p:nvCxnSpPr>
              <p:cNvPr id="94" name="Прямая со стрелкой 93"/>
              <p:cNvCxnSpPr>
                <a:stCxn id="43" idx="2"/>
                <a:endCxn id="52" idx="0"/>
              </p:cNvCxnSpPr>
              <p:nvPr/>
            </p:nvCxnSpPr>
            <p:spPr>
              <a:xfrm flipH="1">
                <a:off x="6985430" y="3851803"/>
                <a:ext cx="3" cy="39682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217856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Аспект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4329</TotalTime>
  <Words>792</Words>
  <Application>Microsoft Office PowerPoint</Application>
  <PresentationFormat>Широкоэкранный</PresentationFormat>
  <Paragraphs>259</Paragraphs>
  <Slides>15</Slides>
  <Notes>13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2" baseType="lpstr">
      <vt:lpstr>Arial</vt:lpstr>
      <vt:lpstr>Calibri</vt:lpstr>
      <vt:lpstr>Consolas</vt:lpstr>
      <vt:lpstr>Trebuchet MS</vt:lpstr>
      <vt:lpstr>Wingdings</vt:lpstr>
      <vt:lpstr>Wingdings 3</vt:lpstr>
      <vt:lpstr>Аспект</vt:lpstr>
      <vt:lpstr>Automated framework with C#</vt:lpstr>
      <vt:lpstr>          Introduction  </vt:lpstr>
      <vt:lpstr>Introduction</vt:lpstr>
      <vt:lpstr>          Visual Studio  </vt:lpstr>
      <vt:lpstr>Visual Studio</vt:lpstr>
      <vt:lpstr>          Git basics  </vt:lpstr>
      <vt:lpstr>Git basics</vt:lpstr>
      <vt:lpstr>Git basics</vt:lpstr>
      <vt:lpstr>Git basics (general workflow)</vt:lpstr>
      <vt:lpstr>          C# basics   Primitive Types and Variables  </vt:lpstr>
      <vt:lpstr>C# basics Primitive types</vt:lpstr>
      <vt:lpstr>C# basics Variables</vt:lpstr>
      <vt:lpstr>          C# basics   Operators and Expressions  </vt:lpstr>
      <vt:lpstr>C# basics Operators and Expressions</vt:lpstr>
      <vt:lpstr>          Thank you!  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Automated framework with C#</dc:title>
  <dc:creator>USER</dc:creator>
  <cp:lastModifiedBy>USER</cp:lastModifiedBy>
  <cp:revision>121</cp:revision>
  <dcterms:created xsi:type="dcterms:W3CDTF">2021-08-30T05:18:04Z</dcterms:created>
  <dcterms:modified xsi:type="dcterms:W3CDTF">2021-09-27T19:48:19Z</dcterms:modified>
</cp:coreProperties>
</file>