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77" r:id="rId5"/>
    <p:sldId id="258" r:id="rId6"/>
    <p:sldId id="278" r:id="rId7"/>
    <p:sldId id="259" r:id="rId8"/>
    <p:sldId id="260" r:id="rId9"/>
    <p:sldId id="265" r:id="rId10"/>
    <p:sldId id="279" r:id="rId11"/>
    <p:sldId id="262" r:id="rId12"/>
    <p:sldId id="263" r:id="rId13"/>
    <p:sldId id="281" r:id="rId14"/>
    <p:sldId id="264" r:id="rId15"/>
    <p:sldId id="282" r:id="rId16"/>
    <p:sldId id="266" r:id="rId17"/>
    <p:sldId id="269" r:id="rId18"/>
    <p:sldId id="295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48ebe9292a095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E02"/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3474" autoAdjust="0"/>
  </p:normalViewPr>
  <p:slideViewPr>
    <p:cSldViewPr snapToGrid="0">
      <p:cViewPr varScale="1">
        <p:scale>
          <a:sx n="107" d="100"/>
          <a:sy n="107" d="100"/>
        </p:scale>
        <p:origin x="100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28D0-A67A-445A-845D-15D23A1D5A3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572-43F4-4B03-89EA-3E2E4F93C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8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5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 a commit</a:t>
            </a:r>
          </a:p>
          <a:p>
            <a:pPr marL="228600" indent="-228600">
              <a:buAutoNum type="arabicPeriod"/>
            </a:pPr>
            <a:r>
              <a:rPr lang="en-US" dirty="0" smtClean="0"/>
              <a:t>Push branch to remote</a:t>
            </a:r>
          </a:p>
          <a:p>
            <a:pPr marL="228600" indent="-228600">
              <a:buAutoNum type="arabicPeriod"/>
            </a:pPr>
            <a:r>
              <a:rPr lang="en-US" dirty="0" smtClean="0"/>
              <a:t>Make a PR</a:t>
            </a:r>
            <a:r>
              <a:rPr lang="en-US" baseline="0" dirty="0" smtClean="0"/>
              <a:t> and approve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End Lesson 1.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r>
              <a:rPr lang="en-US" baseline="0" dirty="0" smtClean="0"/>
              <a:t> 2.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Implement Input logic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Homework questions and answers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!!! Pull remote main branch (explain if we create a branch now then new branch will be without all changes made in preceding lesson)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9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Make</a:t>
            </a:r>
            <a:r>
              <a:rPr lang="en-US" baseline="0" dirty="0" smtClean="0"/>
              <a:t> a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the commit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Make a PR and approve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Give homework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End Lesson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4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1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Show practical application of bash commands before cloning the repo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Having cloned the repo create</a:t>
            </a:r>
            <a:r>
              <a:rPr lang="en-US" baseline="0" dirty="0" smtClean="0"/>
              <a:t> a new branch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Create a</a:t>
            </a:r>
            <a:r>
              <a:rPr lang="en-US" dirty="0" smtClean="0"/>
              <a:t> console</a:t>
            </a:r>
            <a:r>
              <a:rPr lang="en-US" baseline="0" dirty="0" smtClean="0"/>
              <a:t> application project and explain about stages in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basic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commands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64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Explain general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workflow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Stage changes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Make first commit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Push created console application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8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Introduction</a:t>
            </a:r>
            <a:r>
              <a:rPr lang="en-US" baseline="0" dirty="0" smtClean="0"/>
              <a:t> in VS and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Debugging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new branch Output logic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Implement </a:t>
            </a:r>
            <a:r>
              <a:rPr lang="en-US" baseline="0" dirty="0" smtClean="0"/>
              <a:t>Output logic via interfaces in the console application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Output and PR it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new branch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Primitive types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Push and make a PR in repository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22572-43F4-4B03-89EA-3E2E4F93C9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45D3-1BEA-4FA9-AB54-C0B0A8D021AD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50CD-C363-44DD-AE5B-203C5D40B13B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9F44-56A9-4002-AEB5-86A43D19CA2F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52B1-13FD-4F6A-80A3-877B1622CBE7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0565-36C7-4CB4-BE45-1F37694E5E2A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CB0-85AD-4000-A60E-F3ADFE1EC577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BAE4-1F19-418E-A8BB-79A48576D4EA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A9DF-4A8F-413F-8F6A-5AF9146BD61F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06D3-16AC-481B-963B-74A1D01AC013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3675-A097-482E-93D9-DCDB34B0BA89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861C-0A67-4424-8F42-13A5AB039027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CAEC-E29B-4D93-9DB9-AB8D1FE2D702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A901-B02A-4F2D-AC74-8ADE57E73DF4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0550-6EF3-49B0-AB5E-50034F2FFB28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D964-252D-4C66-9406-7BE94E3F181D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22B2-7B0E-40DF-9E30-4862C672A073}" type="datetime3">
              <a:rPr lang="en-US" smtClean="0"/>
              <a:t>30 September 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582D-0E09-44AB-BB3E-4722821CEBEA}" type="datetime3">
              <a:rPr lang="en-US" smtClean="0"/>
              <a:t>30 September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Automated framework with C#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programming.info/english-intro-csharp-boo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tanit.com/sharp/tutoria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communit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.microsoft.com/download/dotnet/5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framework with C#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 principles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10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Primitive Types and Variables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363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Primitive types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525891"/>
              </p:ext>
            </p:extLst>
          </p:nvPr>
        </p:nvGraphicFramePr>
        <p:xfrm>
          <a:off x="677690" y="1660139"/>
          <a:ext cx="859631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6757871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9745452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336845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312246236"/>
                    </a:ext>
                  </a:extLst>
                </a:gridCol>
              </a:tblGrid>
              <a:tr h="362494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8617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-32768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32768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0711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ushort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65535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7965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-2147483648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2147483647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6526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4294967295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635941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-9223372036854775808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9223372036854775807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2779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ulong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18446744073709551615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18153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float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±1.5×10</a:t>
                      </a:r>
                      <a:r>
                        <a:rPr lang="ru-RU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-45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±3.4×10</a:t>
                      </a:r>
                      <a:r>
                        <a:rPr lang="en-US" sz="1400" baseline="30000" dirty="0" smtClean="0"/>
                        <a:t>38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38847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±5.0×10</a:t>
                      </a:r>
                      <a:r>
                        <a:rPr lang="en-US" sz="1400" baseline="30000" dirty="0" smtClean="0"/>
                        <a:t>-324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±1.7×10</a:t>
                      </a:r>
                      <a:r>
                        <a:rPr lang="en-US" sz="1400" baseline="30000" dirty="0" smtClean="0"/>
                        <a:t>308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33962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±1.0×10</a:t>
                      </a:r>
                      <a:r>
                        <a:rPr lang="en-US" sz="1400" baseline="30000" dirty="0" smtClean="0"/>
                        <a:t>-28</a:t>
                      </a:r>
                      <a:endParaRPr lang="en-US" sz="14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±7.9×10</a:t>
                      </a:r>
                      <a:r>
                        <a:rPr lang="en-US" sz="1400" baseline="30000" dirty="0" smtClean="0"/>
                        <a:t>28</a:t>
                      </a:r>
                      <a:endParaRPr lang="en-US" sz="1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885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Two possible values: true and false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658540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'\u0000'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'\</a:t>
                      </a:r>
                      <a:r>
                        <a:rPr lang="en-US" sz="1400" dirty="0" err="1" smtClean="0"/>
                        <a:t>uffff</a:t>
                      </a:r>
                      <a:r>
                        <a:rPr lang="en-US" sz="1400" dirty="0" smtClean="0"/>
                        <a:t>'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594158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12346"/>
                  </a:ext>
                </a:extLst>
              </a:tr>
              <a:tr h="3020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28082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775770" y="6041362"/>
            <a:ext cx="1341303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4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Variables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269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General presentation (well-named):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age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weight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firstName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Variable declaration: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checkBoxChosen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 Declare and initialize some variables </a:t>
            </a:r>
          </a:p>
          <a:p>
            <a:pPr marL="400050" lvl="1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ushort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years = 2000;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decimalPI</a:t>
            </a:r>
            <a:r>
              <a:rPr lang="en-US" sz="1400" dirty="0">
                <a:latin typeface="Consolas" panose="020B0609020204030204" pitchFamily="49" charset="0"/>
              </a:rPr>
              <a:t> = 3.141592653589793238m;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ch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53427" y="6041362"/>
            <a:ext cx="1663646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5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13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Operators and Expressions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31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Operators and Expressions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300957"/>
              </p:ext>
            </p:extLst>
          </p:nvPr>
        </p:nvGraphicFramePr>
        <p:xfrm>
          <a:off x="677334" y="1796321"/>
          <a:ext cx="896658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293">
                  <a:extLst>
                    <a:ext uri="{9D8B030D-6E8A-4147-A177-3AD203B41FA5}">
                      <a16:colId xmlns:a16="http://schemas.microsoft.com/office/drawing/2014/main" val="414929318"/>
                    </a:ext>
                  </a:extLst>
                </a:gridCol>
                <a:gridCol w="4483293">
                  <a:extLst>
                    <a:ext uri="{9D8B030D-6E8A-4147-A177-3AD203B41FA5}">
                      <a16:colId xmlns:a16="http://schemas.microsoft.com/office/drawing/2014/main" val="3495265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-, +, *, /, %, ++, 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9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dirty="0" smtClean="0"/>
                        <a:t>, ||, !, ^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2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, |, ^, ~, &lt;&lt;, &gt;&gt;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==,!=, &gt;, &lt;, &gt;=, &lt;=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=, +=, -=, *=, /=, %=,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dirty="0" smtClean="0"/>
                        <a:t>=, |=, ^=, &lt;&lt;=, &gt;&gt;=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78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 concatenation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9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conversion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(type), as, is, </a:t>
                      </a:r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sizeof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., new, (), [], ?:,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64535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14</a:t>
            </a:fld>
            <a:endParaRPr lang="en-US" sz="11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77334" y="5311761"/>
            <a:ext cx="8596668" cy="5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Can be separated into three different types: unary, binary and ternary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035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15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C# basics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Conditional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63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16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8944"/>
            <a:ext cx="8596668" cy="409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Comparison operators: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23978"/>
              </p:ext>
            </p:extLst>
          </p:nvPr>
        </p:nvGraphicFramePr>
        <p:xfrm>
          <a:off x="677334" y="2155560"/>
          <a:ext cx="6783392" cy="1957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3133516242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3490960151"/>
                    </a:ext>
                  </a:extLst>
                </a:gridCol>
              </a:tblGrid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196161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==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6234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equal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268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5333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&gt;=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Greater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49046"/>
                  </a:ext>
                </a:extLst>
              </a:tr>
              <a:tr h="2432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816"/>
                  </a:ext>
                </a:extLst>
              </a:tr>
              <a:tr h="2929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&lt;=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Less than or equal</a:t>
                      </a:r>
                      <a:r>
                        <a:rPr lang="en-US" sz="1200" baseline="0" dirty="0" smtClean="0"/>
                        <a:t> 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3989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44023"/>
              </p:ext>
            </p:extLst>
          </p:nvPr>
        </p:nvGraphicFramePr>
        <p:xfrm>
          <a:off x="677334" y="4571910"/>
          <a:ext cx="67833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1696">
                  <a:extLst>
                    <a:ext uri="{9D8B030D-6E8A-4147-A177-3AD203B41FA5}">
                      <a16:colId xmlns:a16="http://schemas.microsoft.com/office/drawing/2014/main" val="16089859"/>
                    </a:ext>
                  </a:extLst>
                </a:gridCol>
                <a:gridCol w="3391696">
                  <a:extLst>
                    <a:ext uri="{9D8B030D-6E8A-4147-A177-3AD203B41FA5}">
                      <a16:colId xmlns:a16="http://schemas.microsoft.com/office/drawing/2014/main" val="1126223555"/>
                    </a:ext>
                  </a:extLst>
                </a:gridCol>
              </a:tblGrid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82532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13956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||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82225"/>
                  </a:ext>
                </a:extLst>
              </a:tr>
              <a:tr h="2661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!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2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9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Conditional statements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17</a:t>
            </a:fld>
            <a:endParaRPr lang="en-US" sz="11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146" y="177754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6142" y="1930400"/>
            <a:ext cx="184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334" y="1906752"/>
            <a:ext cx="18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9228" y="1903659"/>
            <a:ext cx="3757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</a:rPr>
              <a:t>(first-condition)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 if</a:t>
            </a:r>
            <a:r>
              <a:rPr lang="en-US" dirty="0" smtClean="0">
                <a:latin typeface="Consolas" panose="020B0609020204030204" pitchFamily="49" charset="0"/>
              </a:rPr>
              <a:t>(second-condition)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body;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83311" y="1871275"/>
            <a:ext cx="2914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switch</a:t>
            </a:r>
            <a:r>
              <a:rPr lang="en-US" dirty="0" smtClean="0">
                <a:latin typeface="Consolas" panose="020B0609020204030204" pitchFamily="49" charset="0"/>
              </a:rPr>
              <a:t>(value)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case </a:t>
            </a:r>
            <a:r>
              <a:rPr lang="en-US" dirty="0" smtClean="0">
                <a:latin typeface="Consolas" panose="020B0609020204030204" pitchFamily="49" charset="0"/>
              </a:rPr>
              <a:t>value_1: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body;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case </a:t>
            </a:r>
            <a:r>
              <a:rPr lang="en-US" dirty="0" smtClean="0">
                <a:latin typeface="Consolas" panose="020B0609020204030204" pitchFamily="49" charset="0"/>
              </a:rPr>
              <a:t>value_2: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	body;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		break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2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basics</a:t>
            </a:r>
            <a:br>
              <a:rPr lang="en-US" dirty="0" smtClean="0"/>
            </a:br>
            <a:r>
              <a:rPr lang="en-US" sz="2400" dirty="0" smtClean="0">
                <a:solidFill>
                  <a:prstClr val="white">
                    <a:lumMod val="50000"/>
                  </a:prstClr>
                </a:solidFill>
              </a:rPr>
              <a:t>Useful links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98153" y="6041362"/>
            <a:ext cx="1518920" cy="365125"/>
          </a:xfrm>
        </p:spPr>
        <p:txBody>
          <a:bodyPr/>
          <a:lstStyle/>
          <a:p>
            <a:fld id="{939306D3-16AC-481B-963B-74A1D01AC013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18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711107" y="2596469"/>
            <a:ext cx="78795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Svetlin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Nakov</a:t>
            </a:r>
            <a:r>
              <a:rPr lang="en-US" dirty="0" smtClean="0">
                <a:latin typeface="Consolas" panose="020B0609020204030204" pitchFamily="49" charset="0"/>
              </a:rPr>
              <a:t> and Team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“Fundamentals of Computer Programming with C#”</a:t>
            </a:r>
          </a:p>
          <a:p>
            <a:endParaRPr lang="en-US" dirty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en-US" dirty="0" smtClean="0">
                <a:solidFill>
                  <a:srgbClr val="33CCCC"/>
                </a:solidFill>
                <a:latin typeface="Consolas" panose="020B0609020204030204" pitchFamily="49" charset="0"/>
                <a:hlinkClick r:id="rId3"/>
              </a:rPr>
              <a:t>introprogramming.info/english-intro-csharp-book</a:t>
            </a:r>
            <a:endParaRPr lang="en-US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33CCCC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Metanit</a:t>
            </a:r>
            <a:r>
              <a:rPr lang="en-US" sz="1600" dirty="0" smtClean="0">
                <a:latin typeface="Consolas" panose="020B0609020204030204" pitchFamily="49" charset="0"/>
              </a:rPr>
              <a:t> site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hlinkClick r:id="rId4"/>
              </a:rPr>
              <a:t>https://metanit.com/sharp/tutorial/</a:t>
            </a: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19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Thank you!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2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65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7907" y="1930400"/>
            <a:ext cx="8596668" cy="3893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Visual 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Versions Control System 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C#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HTML/CSS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WebDriver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NUnit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Framework creation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90250" y="6041362"/>
            <a:ext cx="1426823" cy="365125"/>
          </a:xfrm>
        </p:spPr>
        <p:txBody>
          <a:bodyPr/>
          <a:lstStyle/>
          <a:p>
            <a:fld id="{3792B3D8-82DF-4A6C-AFC1-06AFC1ABA742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 smtClean="0"/>
              <a:t>Yury 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3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4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smtClean="0">
                <a:solidFill>
                  <a:schemeClr val="bg1"/>
                </a:solidFill>
              </a:rPr>
              <a:t>Visual Studio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41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0135"/>
            <a:ext cx="8596668" cy="44669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To download VS Community edition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https://visualstudio.microsoft.com/vs/community</a:t>
            </a:r>
            <a:r>
              <a:rPr lang="en-US" dirty="0" smtClean="0">
                <a:hlinkClick r:id="rId3"/>
              </a:rPr>
              <a:t>/</a:t>
            </a:r>
          </a:p>
          <a:p>
            <a:pPr marL="0" indent="0">
              <a:buNone/>
            </a:pPr>
            <a:r>
              <a:rPr lang="en-US" dirty="0" smtClean="0"/>
              <a:t>During installation include the following workloads: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ASP.NEN and web development		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desktop development</a:t>
            </a:r>
          </a:p>
          <a:p>
            <a:pPr marL="685800" lvl="1">
              <a:buFont typeface="Wingdings" panose="05000000000000000000" pitchFamily="2" charset="2"/>
              <a:buChar char="v"/>
            </a:pPr>
            <a:r>
              <a:rPr lang="en-US" dirty="0" smtClean="0"/>
              <a:t>.NET cross-platform development</a:t>
            </a:r>
          </a:p>
          <a:p>
            <a:pPr marL="0" indent="0">
              <a:buNone/>
            </a:pPr>
            <a:r>
              <a:rPr lang="en-US" dirty="0" smtClean="0"/>
              <a:t>Having installed check out the local current version of .NET Core in Command Prompt:</a:t>
            </a:r>
          </a:p>
          <a:p>
            <a:pPr marL="400050" lvl="1" indent="0">
              <a:buNone/>
            </a:pPr>
            <a:r>
              <a:rPr lang="en-US" dirty="0" err="1" smtClean="0"/>
              <a:t>dotnet</a:t>
            </a:r>
            <a:r>
              <a:rPr lang="en-US" dirty="0" smtClean="0"/>
              <a:t> --info</a:t>
            </a:r>
          </a:p>
          <a:p>
            <a:pPr marL="0" indent="0">
              <a:buNone/>
            </a:pPr>
            <a:r>
              <a:rPr lang="en-US" dirty="0" smtClean="0"/>
              <a:t>and go to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dotnet.microsoft.com/download/dotnet/5.0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compare with latest stable version.</a:t>
            </a:r>
          </a:p>
          <a:p>
            <a:pPr marL="0" indent="0">
              <a:buNone/>
            </a:pPr>
            <a:r>
              <a:rPr lang="en-US" dirty="0" smtClean="0"/>
              <a:t>Update if needed.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44201" y="6041362"/>
            <a:ext cx="1472872" cy="365125"/>
          </a:xfrm>
        </p:spPr>
        <p:txBody>
          <a:bodyPr/>
          <a:lstStyle/>
          <a:p>
            <a:fld id="{171B5815-5139-4A68-A9FA-D26193D11F2D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</a:t>
            </a:r>
            <a:r>
              <a:rPr lang="en-US" sz="1100" dirty="0"/>
              <a:t>framework</a:t>
            </a:r>
            <a:r>
              <a:rPr lang="en-US" sz="1100" dirty="0" smtClean="0"/>
              <a:t>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5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68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6</a:t>
            </a:fld>
            <a:endParaRPr lang="en-US" sz="1100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6600" dirty="0" err="1" smtClean="0">
                <a:solidFill>
                  <a:schemeClr val="bg1"/>
                </a:solidFill>
              </a:rPr>
              <a:t>Git</a:t>
            </a:r>
            <a:r>
              <a:rPr lang="en-US" sz="6600" dirty="0" smtClean="0">
                <a:solidFill>
                  <a:schemeClr val="bg1"/>
                </a:solidFill>
              </a:rPr>
              <a:t> basics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620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35953"/>
            <a:ext cx="8596668" cy="4505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download </a:t>
            </a:r>
            <a:r>
              <a:rPr lang="en-US" dirty="0" err="1" smtClean="0"/>
              <a:t>Git</a:t>
            </a:r>
            <a:r>
              <a:rPr lang="en-US" dirty="0" smtClean="0"/>
              <a:t> go to official site:</a:t>
            </a:r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://git-scm.com/downloads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create a repository on GitHub: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an account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Create a repository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Clone the repository</a:t>
            </a:r>
          </a:p>
          <a:p>
            <a:pPr marL="0" indent="0">
              <a:buNone/>
            </a:pPr>
            <a:r>
              <a:rPr lang="en-US" dirty="0" smtClean="0"/>
              <a:t>List of Bush basic commands:</a:t>
            </a:r>
          </a:p>
          <a:p>
            <a:pPr marL="400050" lvl="1" indent="0">
              <a:buNone/>
            </a:pPr>
            <a:r>
              <a:rPr lang="en-US" dirty="0" smtClean="0"/>
              <a:t>$ cd &lt;/d/directory&gt; - Go to a directory</a:t>
            </a:r>
          </a:p>
          <a:p>
            <a:pPr marL="400050" lvl="1" indent="0">
              <a:buNone/>
            </a:pPr>
            <a:r>
              <a:rPr lang="en-US" dirty="0" smtClean="0"/>
              <a:t>$ ls – List of the current directory files</a:t>
            </a:r>
          </a:p>
          <a:p>
            <a:pPr marL="400050" lvl="1" indent="0">
              <a:buNone/>
            </a:pPr>
            <a:r>
              <a:rPr lang="en-US" dirty="0" smtClean="0"/>
              <a:t>$ cd ../ - Back to previous directory </a:t>
            </a:r>
            <a:r>
              <a:rPr lang="en-US" dirty="0"/>
              <a:t>in hierarchy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 clear – Clear window</a:t>
            </a:r>
          </a:p>
          <a:p>
            <a:pPr marL="400050" lvl="1" indent="0">
              <a:buNone/>
            </a:pPr>
            <a:r>
              <a:rPr lang="en-US" dirty="0" smtClean="0"/>
              <a:t>$ exit – Exit from console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18189" y="6041362"/>
            <a:ext cx="1598883" cy="365125"/>
          </a:xfrm>
        </p:spPr>
        <p:txBody>
          <a:bodyPr/>
          <a:lstStyle/>
          <a:p>
            <a:fld id="{E3705B4D-1726-4BAB-A90E-07379DAEAD37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7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93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3" y="1796659"/>
            <a:ext cx="3368737" cy="315609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86319" y="6041362"/>
            <a:ext cx="1630753" cy="365125"/>
          </a:xfrm>
        </p:spPr>
        <p:txBody>
          <a:bodyPr/>
          <a:lstStyle/>
          <a:p>
            <a:fld id="{146212BB-D587-45E4-8C80-89DA935C1E81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8</a:t>
            </a:fld>
            <a:endParaRPr lang="en-US" sz="1100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046071" y="1270000"/>
            <a:ext cx="7445713" cy="450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smtClean="0"/>
              <a:t>List of basic commands for use: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&lt;link-to-repository&gt; - Clone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branch – See all local branches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 - Switch to a chosen branch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 - Create new branch and switch to it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status – Check for changed files</a:t>
            </a:r>
          </a:p>
          <a:p>
            <a:pPr marL="400050" lvl="1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–</a:t>
            </a:r>
            <a:r>
              <a:rPr lang="en-US" dirty="0"/>
              <a:t>–</a:t>
            </a:r>
            <a:r>
              <a:rPr lang="en-US" dirty="0" smtClean="0"/>
              <a:t>all – Stage all local changes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–m ‘Commit message’ – Commit all local stages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push – Push all local commits to remote repository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pull – Pull all remote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 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(general workflow)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611309" y="6041362"/>
            <a:ext cx="1505764" cy="365125"/>
          </a:xfrm>
        </p:spPr>
        <p:txBody>
          <a:bodyPr/>
          <a:lstStyle/>
          <a:p>
            <a:fld id="{63E2318F-0C04-4A9D-B71F-4760BF0D8622}" type="datetime3">
              <a:rPr lang="en-US" sz="1100" smtClean="0"/>
              <a:t>30 September 2021</a:t>
            </a:fld>
            <a:endParaRPr lang="en-US" sz="11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Automated framework with C#</a:t>
            </a:r>
          </a:p>
          <a:p>
            <a:r>
              <a:rPr lang="en-US" sz="1100" dirty="0"/>
              <a:t>Yury </a:t>
            </a:r>
            <a:r>
              <a:rPr lang="en-US" sz="1100" dirty="0" smtClean="0"/>
              <a:t>Alifanov</a:t>
            </a:r>
            <a:endParaRPr lang="en-US" sz="11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100" smtClean="0"/>
              <a:t>9</a:t>
            </a:fld>
            <a:endParaRPr lang="en-US" sz="1100" dirty="0"/>
          </a:p>
        </p:txBody>
      </p:sp>
      <p:grpSp>
        <p:nvGrpSpPr>
          <p:cNvPr id="96" name="Группа 95"/>
          <p:cNvGrpSpPr/>
          <p:nvPr/>
        </p:nvGrpSpPr>
        <p:grpSpPr>
          <a:xfrm>
            <a:off x="217558" y="1262737"/>
            <a:ext cx="10743950" cy="4253095"/>
            <a:chOff x="188061" y="1364226"/>
            <a:chExt cx="10743950" cy="4253095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301251" y="1465834"/>
              <a:ext cx="1939413" cy="6563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Create and clone a repository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Группа 94"/>
            <p:cNvGrpSpPr/>
            <p:nvPr/>
          </p:nvGrpSpPr>
          <p:grpSpPr>
            <a:xfrm>
              <a:off x="188061" y="1364226"/>
              <a:ext cx="10743950" cy="4253095"/>
              <a:chOff x="188061" y="1364226"/>
              <a:chExt cx="10743950" cy="4253095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188061" y="1364226"/>
                <a:ext cx="10743950" cy="4253095"/>
                <a:chOff x="188061" y="1364226"/>
                <a:chExt cx="10743950" cy="4253095"/>
              </a:xfrm>
            </p:grpSpPr>
            <p:grpSp>
              <p:nvGrpSpPr>
                <p:cNvPr id="78" name="Группа 77"/>
                <p:cNvGrpSpPr/>
                <p:nvPr/>
              </p:nvGrpSpPr>
              <p:grpSpPr>
                <a:xfrm>
                  <a:off x="1188666" y="2122137"/>
                  <a:ext cx="9743345" cy="3495184"/>
                  <a:chOff x="1188666" y="2122137"/>
                  <a:chExt cx="9743345" cy="3495184"/>
                </a:xfrm>
              </p:grpSpPr>
              <p:grpSp>
                <p:nvGrpSpPr>
                  <p:cNvPr id="75" name="Группа 74"/>
                  <p:cNvGrpSpPr/>
                  <p:nvPr/>
                </p:nvGrpSpPr>
                <p:grpSpPr>
                  <a:xfrm>
                    <a:off x="1188666" y="2122137"/>
                    <a:ext cx="9743345" cy="3482505"/>
                    <a:chOff x="1196040" y="2122137"/>
                    <a:chExt cx="9743345" cy="3482505"/>
                  </a:xfrm>
                </p:grpSpPr>
                <p:grpSp>
                  <p:nvGrpSpPr>
                    <p:cNvPr id="69" name="Группа 68"/>
                    <p:cNvGrpSpPr/>
                    <p:nvPr/>
                  </p:nvGrpSpPr>
                  <p:grpSpPr>
                    <a:xfrm>
                      <a:off x="1196040" y="2122137"/>
                      <a:ext cx="9743345" cy="3482504"/>
                      <a:chOff x="1196040" y="2122137"/>
                      <a:chExt cx="9743345" cy="3482504"/>
                    </a:xfrm>
                  </p:grpSpPr>
                  <p:grpSp>
                    <p:nvGrpSpPr>
                      <p:cNvPr id="65" name="Группа 64"/>
                      <p:cNvGrpSpPr/>
                      <p:nvPr/>
                    </p:nvGrpSpPr>
                    <p:grpSpPr>
                      <a:xfrm>
                        <a:off x="1196040" y="2122137"/>
                        <a:ext cx="9743345" cy="3482504"/>
                        <a:chOff x="1601620" y="2122137"/>
                        <a:chExt cx="9743345" cy="3482504"/>
                      </a:xfrm>
                    </p:grpSpPr>
                    <p:cxnSp>
                      <p:nvCxnSpPr>
                        <p:cNvPr id="18" name="Соединительная линия уступом 17"/>
                        <p:cNvCxnSpPr>
                          <a:stCxn id="7" idx="2"/>
                          <a:endCxn id="8" idx="1"/>
                        </p:cNvCxnSpPr>
                        <p:nvPr/>
                      </p:nvCxnSpPr>
                      <p:spPr>
                        <a:xfrm rot="16200000" flipH="1">
                          <a:off x="1631417" y="2174631"/>
                          <a:ext cx="530032" cy="425043"/>
                        </a:xfrm>
                        <a:prstGeom prst="bentConnector2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4" name="Группа 63"/>
                        <p:cNvGrpSpPr/>
                        <p:nvPr/>
                      </p:nvGrpSpPr>
                      <p:grpSpPr>
                        <a:xfrm>
                          <a:off x="1601620" y="2318657"/>
                          <a:ext cx="9743345" cy="3285984"/>
                          <a:chOff x="1601620" y="2318657"/>
                          <a:chExt cx="9743345" cy="3285984"/>
                        </a:xfrm>
                      </p:grpSpPr>
                      <p:grpSp>
                        <p:nvGrpSpPr>
                          <p:cNvPr id="60" name="Группа 59"/>
                          <p:cNvGrpSpPr/>
                          <p:nvPr/>
                        </p:nvGrpSpPr>
                        <p:grpSpPr>
                          <a:xfrm>
                            <a:off x="1601620" y="2318657"/>
                            <a:ext cx="9743345" cy="3285984"/>
                            <a:chOff x="962575" y="2342677"/>
                            <a:chExt cx="9743345" cy="3285984"/>
                          </a:xfrm>
                        </p:grpSpPr>
                        <p:grpSp>
                          <p:nvGrpSpPr>
                            <p:cNvPr id="59" name="Группа 58"/>
                            <p:cNvGrpSpPr/>
                            <p:nvPr/>
                          </p:nvGrpSpPr>
                          <p:grpSpPr>
                            <a:xfrm>
                              <a:off x="962575" y="2342677"/>
                              <a:ext cx="9743345" cy="3285984"/>
                              <a:chOff x="962575" y="2342677"/>
                              <a:chExt cx="9743345" cy="3285984"/>
                            </a:xfrm>
                          </p:grpSpPr>
                          <p:cxnSp>
                            <p:nvCxnSpPr>
                              <p:cNvPr id="49" name="Соединительная линия уступом 48"/>
                              <p:cNvCxnSpPr>
                                <a:stCxn id="37" idx="2"/>
                                <a:endCxn id="31" idx="2"/>
                              </p:cNvCxnSpPr>
                              <p:nvPr/>
                            </p:nvCxnSpPr>
                            <p:spPr>
                              <a:xfrm rot="5400000">
                                <a:off x="3181834" y="3807965"/>
                                <a:ext cx="1185580" cy="2455812"/>
                              </a:xfrm>
                              <a:prstGeom prst="bentConnector3">
                                <a:avLst>
                                  <a:gd name="adj1" fmla="val 119282"/>
                                </a:avLst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58" name="Группа 57"/>
                              <p:cNvGrpSpPr/>
                              <p:nvPr/>
                            </p:nvGrpSpPr>
                            <p:grpSpPr>
                              <a:xfrm>
                                <a:off x="962575" y="2342677"/>
                                <a:ext cx="9743345" cy="3285984"/>
                                <a:chOff x="962575" y="2342677"/>
                                <a:chExt cx="9743345" cy="3285984"/>
                              </a:xfrm>
                            </p:grpSpPr>
                            <p:sp>
                              <p:nvSpPr>
                                <p:cNvPr id="8" name="Прямоугольник 7"/>
                                <p:cNvSpPr/>
                                <p:nvPr/>
                              </p:nvSpPr>
                              <p:spPr>
                                <a:xfrm>
                                  <a:off x="1469910" y="2348037"/>
                                  <a:ext cx="215361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tx1"/>
                                      </a:solidFill>
                                    </a:rPr>
                                    <a:t>Check out to main (develop)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$ </a:t>
                                  </a:r>
                                  <a:r>
                                    <a:rPr lang="en-US" sz="10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000" smtClean="0">
                                      <a:solidFill>
                                        <a:schemeClr val="tx1"/>
                                      </a:solidFill>
                                    </a:rPr>
                                    <a:t> checkout </a:t>
                                  </a:r>
                                  <a:r>
                                    <a:rPr lang="en-US" sz="10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&lt;branch-name&gt;</a:t>
                                  </a:r>
                                  <a:endParaRPr lang="en-US" sz="10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" name="Прямоугольник 11"/>
                                <p:cNvSpPr/>
                                <p:nvPr/>
                              </p:nvSpPr>
                              <p:spPr>
                                <a:xfrm>
                                  <a:off x="962575" y="3219520"/>
                                  <a:ext cx="316828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Pull changes from remote main (develop) 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pull)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23" name="Прямоугольник 22"/>
                                <p:cNvSpPr/>
                                <p:nvPr/>
                              </p:nvSpPr>
                              <p:spPr>
                                <a:xfrm>
                                  <a:off x="962577" y="4095939"/>
                                  <a:ext cx="3168282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working 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branch</a:t>
                                  </a:r>
                                  <a:endParaRPr lang="ru-RU" sz="1400" dirty="0" smtClean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checkout -b &lt;branch-name&gt;)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27" name="Прямая со стрелкой 26"/>
                                <p:cNvCxnSpPr>
                                  <a:stCxn id="8" idx="2"/>
                                  <a:endCxn id="12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004340"/>
                                  <a:ext cx="0" cy="21518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" name="Прямая со стрелкой 29"/>
                                <p:cNvCxnSpPr>
                                  <a:stCxn id="12" idx="2"/>
                                  <a:endCxn id="23" idx="0"/>
                                </p:cNvCxnSpPr>
                                <p:nvPr/>
                              </p:nvCxnSpPr>
                              <p:spPr>
                                <a:xfrm>
                                  <a:off x="2546717" y="3875823"/>
                                  <a:ext cx="1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1" name="Прямоугольник 30"/>
                                <p:cNvSpPr/>
                                <p:nvPr/>
                              </p:nvSpPr>
                              <p:spPr>
                                <a:xfrm>
                                  <a:off x="1577011" y="4972358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Create or update files on the branch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32" name="Прямая со стрелкой 31"/>
                                <p:cNvCxnSpPr>
                                  <a:stCxn id="23" idx="2"/>
                                  <a:endCxn id="31" idx="0"/>
                                </p:cNvCxnSpPr>
                                <p:nvPr/>
                              </p:nvCxnSpPr>
                              <p:spPr>
                                <a:xfrm>
                                  <a:off x="2546718" y="4752242"/>
                                  <a:ext cx="0" cy="22011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" name="Ромб 36"/>
                                <p:cNvSpPr/>
                                <p:nvPr/>
                              </p:nvSpPr>
                              <p:spPr>
                                <a:xfrm>
                                  <a:off x="4545330" y="3528681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Logic part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39" name="Соединительная линия уступом 38"/>
                                <p:cNvCxnSpPr>
                                  <a:stCxn id="31" idx="3"/>
                                  <a:endCxn id="37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3516424" y="3985881"/>
                                  <a:ext cx="1028906" cy="1314629"/>
                                </a:xfrm>
                                <a:prstGeom prst="bentConnector3">
                                  <a:avLst>
                                    <a:gd name="adj1" fmla="val 79253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42" name="Прямоугольник 41"/>
                                <p:cNvSpPr/>
                                <p:nvPr/>
                              </p:nvSpPr>
                              <p:spPr>
                                <a:xfrm>
                                  <a:off x="5789635" y="2342677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Commit changes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($ </a:t>
                                  </a:r>
                                  <a:r>
                                    <a:rPr lang="en-US" sz="1400" dirty="0" err="1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>
                                      <a:solidFill>
                                        <a:schemeClr val="tx1"/>
                                      </a:solidFill>
                                    </a:rPr>
                                    <a:t> commit –m ‘Commit message’)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3" name="Прямоугольник 42"/>
                                <p:cNvSpPr/>
                                <p:nvPr/>
                              </p:nvSpPr>
                              <p:spPr>
                                <a:xfrm>
                                  <a:off x="5789635" y="3219520"/>
                                  <a:ext cx="1939413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Push changes to remote ($ </a:t>
                                  </a:r>
                                  <a:r>
                                    <a:rPr lang="en-US" sz="1400" dirty="0" err="1" smtClean="0">
                                      <a:solidFill>
                                        <a:schemeClr val="tx1"/>
                                      </a:solidFill>
                                    </a:rPr>
                                    <a:t>git</a:t>
                                  </a:r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 push)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45" name="Соединительная линия уступом 44"/>
                                <p:cNvCxnSpPr>
                                  <a:stCxn id="37" idx="0"/>
                                  <a:endCxn id="42" idx="1"/>
                                </p:cNvCxnSpPr>
                                <p:nvPr/>
                              </p:nvCxnSpPr>
                              <p:spPr>
                                <a:xfrm rot="5400000" flipH="1" flipV="1">
                                  <a:off x="4967156" y="2706203"/>
                                  <a:ext cx="857852" cy="787105"/>
                                </a:xfrm>
                                <a:prstGeom prst="bentConnector2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7" name="Прямая со стрелкой 46"/>
                                <p:cNvCxnSpPr>
                                  <a:stCxn id="42" idx="2"/>
                                  <a:endCxn id="43" idx="0"/>
                                </p:cNvCxnSpPr>
                                <p:nvPr/>
                              </p:nvCxnSpPr>
                              <p:spPr>
                                <a:xfrm>
                                  <a:off x="6759342" y="2998980"/>
                                  <a:ext cx="0" cy="22054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52" name="Ромб 51"/>
                                <p:cNvSpPr/>
                                <p:nvPr/>
                              </p:nvSpPr>
                              <p:spPr>
                                <a:xfrm>
                                  <a:off x="6302139" y="4272649"/>
                                  <a:ext cx="914400" cy="914400"/>
                                </a:xfrm>
                                <a:prstGeom prst="diamond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9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Task done</a:t>
                                  </a:r>
                                  <a:endParaRPr lang="en-US" sz="9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3" name="Прямоугольник 52"/>
                                <p:cNvSpPr/>
                                <p:nvPr/>
                              </p:nvSpPr>
                              <p:spPr>
                                <a:xfrm>
                                  <a:off x="8288656" y="3807628"/>
                                  <a:ext cx="2417264" cy="65630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</a:rPr>
                                    <a:t>Make Pull request on remote and approve it</a:t>
                                  </a:r>
                                  <a:endParaRPr lang="en-US" sz="1400" dirty="0">
                                    <a:solidFill>
                                      <a:schemeClr val="tx1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55" name="Соединительная линия уступом 54"/>
                                <p:cNvCxnSpPr>
                                  <a:stCxn id="52" idx="3"/>
                                  <a:endCxn id="53" idx="1"/>
                                </p:cNvCxnSpPr>
                                <p:nvPr/>
                              </p:nvCxnSpPr>
                              <p:spPr>
                                <a:xfrm flipV="1">
                                  <a:off x="7216539" y="4135780"/>
                                  <a:ext cx="1072117" cy="594069"/>
                                </a:xfrm>
                                <a:prstGeom prst="bentConnector3">
                                  <a:avLst>
                                    <a:gd name="adj1" fmla="val 50000"/>
                                  </a:avLst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  <p:sp>
                          <p:nvSpPr>
                            <p:cNvPr id="50" name="TextBox 49"/>
                            <p:cNvSpPr txBox="1"/>
                            <p:nvPr/>
                          </p:nvSpPr>
                          <p:spPr>
                            <a:xfrm>
                              <a:off x="4612680" y="3038193"/>
                              <a:ext cx="40254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Yes</a:t>
                              </a:r>
                              <a:endParaRPr lang="en-US" dirty="0"/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4643609" y="4885465"/>
                              <a:ext cx="36580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200" dirty="0" smtClean="0"/>
                                <a:t>No</a:t>
                              </a:r>
                              <a:endParaRPr lang="en-US" dirty="0"/>
                            </a:p>
                          </p:txBody>
                        </p:sp>
                      </p:grpSp>
                      <p:cxnSp>
                        <p:nvCxnSpPr>
                          <p:cNvPr id="62" name="Соединительная линия уступом 61"/>
                          <p:cNvCxnSpPr>
                            <a:stCxn id="53" idx="0"/>
                            <a:endCxn id="8" idx="0"/>
                          </p:cNvCxnSpPr>
                          <p:nvPr/>
                        </p:nvCxnSpPr>
                        <p:spPr>
                          <a:xfrm rot="16200000" flipV="1">
                            <a:off x="5931253" y="-421473"/>
                            <a:ext cx="1459591" cy="6950571"/>
                          </a:xfrm>
                          <a:prstGeom prst="bentConnector3">
                            <a:avLst>
                              <a:gd name="adj1" fmla="val 115662"/>
                            </a:avLst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7461102" y="4390012"/>
                        <a:ext cx="40254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Yes</a:t>
                        </a:r>
                        <a:endParaRPr lang="en-US" dirty="0"/>
                      </a:p>
                    </p:txBody>
                  </p:sp>
                </p:grpSp>
                <p:cxnSp>
                  <p:nvCxnSpPr>
                    <p:cNvPr id="71" name="Соединительная линия уступом 70"/>
                    <p:cNvCxnSpPr>
                      <a:stCxn id="52" idx="2"/>
                      <a:endCxn id="31" idx="2"/>
                    </p:cNvCxnSpPr>
                    <p:nvPr/>
                  </p:nvCxnSpPr>
                  <p:spPr>
                    <a:xfrm rot="5400000">
                      <a:off x="4665688" y="3277525"/>
                      <a:ext cx="441612" cy="4212621"/>
                    </a:xfrm>
                    <a:prstGeom prst="bentConnector3">
                      <a:avLst>
                        <a:gd name="adj1" fmla="val 151765"/>
                      </a:avLst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618631" y="5340322"/>
                    <a:ext cx="3658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/>
                      <a:t>No</a:t>
                    </a:r>
                    <a:endParaRPr lang="en-US" dirty="0"/>
                  </a:p>
                </p:txBody>
              </p:sp>
            </p:grpSp>
            <p:sp>
              <p:nvSpPr>
                <p:cNvPr id="79" name="Овал 78"/>
                <p:cNvSpPr/>
                <p:nvPr/>
              </p:nvSpPr>
              <p:spPr>
                <a:xfrm>
                  <a:off x="188061" y="136422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1</a:t>
                  </a:r>
                </a:p>
              </p:txBody>
            </p:sp>
            <p:sp>
              <p:nvSpPr>
                <p:cNvPr id="85" name="Овал 84"/>
                <p:cNvSpPr/>
                <p:nvPr/>
              </p:nvSpPr>
              <p:spPr>
                <a:xfrm>
                  <a:off x="1022467" y="397902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4</a:t>
                  </a:r>
                  <a:endParaRPr lang="en-US" sz="1400" dirty="0"/>
                </a:p>
              </p:txBody>
            </p:sp>
            <p:sp>
              <p:nvSpPr>
                <p:cNvPr id="86" name="Овал 85"/>
                <p:cNvSpPr/>
                <p:nvPr/>
              </p:nvSpPr>
              <p:spPr>
                <a:xfrm>
                  <a:off x="1002748" y="3075735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3</a:t>
                  </a:r>
                  <a:endParaRPr lang="en-US" sz="1400" dirty="0"/>
                </a:p>
              </p:txBody>
            </p:sp>
            <p:sp>
              <p:nvSpPr>
                <p:cNvPr id="87" name="Овал 86"/>
                <p:cNvSpPr/>
                <p:nvPr/>
              </p:nvSpPr>
              <p:spPr>
                <a:xfrm>
                  <a:off x="1621993" y="2179570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en-US" sz="1400" dirty="0"/>
                </a:p>
              </p:txBody>
            </p:sp>
            <p:sp>
              <p:nvSpPr>
                <p:cNvPr id="88" name="Овал 87"/>
                <p:cNvSpPr/>
                <p:nvPr/>
              </p:nvSpPr>
              <p:spPr>
                <a:xfrm>
                  <a:off x="8370014" y="3650294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8</a:t>
                  </a:r>
                  <a:endParaRPr lang="en-US" sz="1400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5851746" y="3087106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7</a:t>
                  </a:r>
                  <a:endParaRPr lang="en-US" sz="1400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5844148" y="2224677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6</a:t>
                  </a:r>
                  <a:endParaRPr lang="en-US" sz="1400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1621993" y="4828918"/>
                  <a:ext cx="343156" cy="26547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5</a:t>
                  </a:r>
                  <a:endParaRPr lang="en-US" sz="1400" dirty="0"/>
                </a:p>
              </p:txBody>
            </p:sp>
          </p:grpSp>
          <p:cxnSp>
            <p:nvCxnSpPr>
              <p:cNvPr id="94" name="Прямая со стрелкой 93"/>
              <p:cNvCxnSpPr>
                <a:stCxn id="43" idx="2"/>
                <a:endCxn id="52" idx="0"/>
              </p:cNvCxnSpPr>
              <p:nvPr/>
            </p:nvCxnSpPr>
            <p:spPr>
              <a:xfrm flipH="1">
                <a:off x="6985430" y="3851803"/>
                <a:ext cx="3" cy="396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78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4362</TotalTime>
  <Words>969</Words>
  <Application>Microsoft Office PowerPoint</Application>
  <PresentationFormat>Широкоэкранный</PresentationFormat>
  <Paragraphs>371</Paragraphs>
  <Slides>19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Trebuchet MS</vt:lpstr>
      <vt:lpstr>Wingdings</vt:lpstr>
      <vt:lpstr>Wingdings 3</vt:lpstr>
      <vt:lpstr>Аспект</vt:lpstr>
      <vt:lpstr>Automated framework with C#</vt:lpstr>
      <vt:lpstr>          Introduction  </vt:lpstr>
      <vt:lpstr>Introduction</vt:lpstr>
      <vt:lpstr>          Visual Studio  </vt:lpstr>
      <vt:lpstr>Visual Studio</vt:lpstr>
      <vt:lpstr>          Git basics  </vt:lpstr>
      <vt:lpstr>Git basics</vt:lpstr>
      <vt:lpstr>Git basics</vt:lpstr>
      <vt:lpstr>Git basics (general workflow)</vt:lpstr>
      <vt:lpstr>          C# basics   Primitive Types and Variables  </vt:lpstr>
      <vt:lpstr>C# basics Primitive types</vt:lpstr>
      <vt:lpstr>C# basics Variables</vt:lpstr>
      <vt:lpstr>          C# basics   Operators and Expressions  </vt:lpstr>
      <vt:lpstr>C# basics Operators and Expressions</vt:lpstr>
      <vt:lpstr>          C# basics   Conditional Statements  </vt:lpstr>
      <vt:lpstr>C# basics Conditional statements</vt:lpstr>
      <vt:lpstr>C# basics Conditional statements</vt:lpstr>
      <vt:lpstr>C# basics Useful links</vt:lpstr>
      <vt:lpstr>          Thank you! 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framework with C#</dc:title>
  <dc:creator>USER</dc:creator>
  <cp:lastModifiedBy>USER</cp:lastModifiedBy>
  <cp:revision>124</cp:revision>
  <dcterms:created xsi:type="dcterms:W3CDTF">2021-08-30T05:18:04Z</dcterms:created>
  <dcterms:modified xsi:type="dcterms:W3CDTF">2021-09-30T18:56:20Z</dcterms:modified>
</cp:coreProperties>
</file>