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57" r:id="rId4"/>
    <p:sldId id="277" r:id="rId5"/>
    <p:sldId id="258" r:id="rId6"/>
    <p:sldId id="278" r:id="rId7"/>
    <p:sldId id="259" r:id="rId8"/>
    <p:sldId id="260" r:id="rId9"/>
    <p:sldId id="265" r:id="rId10"/>
    <p:sldId id="279" r:id="rId11"/>
    <p:sldId id="262" r:id="rId12"/>
    <p:sldId id="263" r:id="rId13"/>
    <p:sldId id="281" r:id="rId14"/>
    <p:sldId id="264" r:id="rId15"/>
    <p:sldId id="282" r:id="rId16"/>
    <p:sldId id="266" r:id="rId17"/>
    <p:sldId id="269" r:id="rId18"/>
    <p:sldId id="283" r:id="rId19"/>
    <p:sldId id="267" r:id="rId20"/>
    <p:sldId id="271" r:id="rId21"/>
    <p:sldId id="268" r:id="rId22"/>
    <p:sldId id="284" r:id="rId23"/>
    <p:sldId id="272" r:id="rId24"/>
    <p:sldId id="273" r:id="rId25"/>
    <p:sldId id="285" r:id="rId26"/>
    <p:sldId id="288" r:id="rId27"/>
    <p:sldId id="274" r:id="rId28"/>
    <p:sldId id="295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48ebe9292a095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E02"/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3474" autoAdjust="0"/>
  </p:normalViewPr>
  <p:slideViewPr>
    <p:cSldViewPr snapToGrid="0">
      <p:cViewPr varScale="1">
        <p:scale>
          <a:sx n="107" d="100"/>
          <a:sy n="107" d="100"/>
        </p:scale>
        <p:origin x="10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B28D0-A67A-445A-845D-15D23A1D5A3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572-43F4-4B03-89EA-3E2E4F93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 a commit</a:t>
            </a:r>
          </a:p>
          <a:p>
            <a:pPr marL="228600" indent="-228600">
              <a:buAutoNum type="arabicPeriod"/>
            </a:pPr>
            <a:r>
              <a:rPr lang="en-US" dirty="0" smtClean="0"/>
              <a:t>Push branch to remote</a:t>
            </a:r>
          </a:p>
          <a:p>
            <a:pPr marL="228600" indent="-228600">
              <a:buAutoNum type="arabicPeriod"/>
            </a:pPr>
            <a:r>
              <a:rPr lang="en-US" dirty="0" smtClean="0"/>
              <a:t>Make a PR</a:t>
            </a:r>
            <a:r>
              <a:rPr lang="en-US" baseline="0" dirty="0" smtClean="0"/>
              <a:t> and approve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Lesson 1.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r>
              <a:rPr lang="en-US" baseline="0" dirty="0" smtClean="0"/>
              <a:t> 2.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Implement Input logic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!!! Pull remote main branch (explain if we create a branch now then new branch will be without all changes made in preceding lesson)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Give homework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31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3 Arrays and Loops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6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0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3.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4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3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4.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4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4.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1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80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Lesson 5 </a:t>
            </a:r>
            <a:r>
              <a:rPr lang="en-US" baseline="0" dirty="0" err="1" smtClean="0"/>
              <a:t>Enums</a:t>
            </a:r>
            <a:r>
              <a:rPr lang="en-US" baseline="0" dirty="0" smtClean="0"/>
              <a:t> and Strings.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67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5.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9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6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Show practical application of bash commands before cloning the repo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Having cloned the repo create</a:t>
            </a:r>
            <a:r>
              <a:rPr lang="en-US" baseline="0" dirty="0" smtClean="0"/>
              <a:t> a new branch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Create a</a:t>
            </a:r>
            <a:r>
              <a:rPr lang="en-US" dirty="0" smtClean="0"/>
              <a:t> console</a:t>
            </a:r>
            <a:r>
              <a:rPr lang="en-US" baseline="0" dirty="0" smtClean="0"/>
              <a:t> application project and explain about stages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basic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commands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general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workflow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Stage 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Make first commit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Push created console application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Introduction</a:t>
            </a:r>
            <a:r>
              <a:rPr lang="en-US" baseline="0" dirty="0" smtClean="0"/>
              <a:t> in VS and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Debugging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 Output logic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Implement </a:t>
            </a:r>
            <a:r>
              <a:rPr lang="en-US" baseline="0" dirty="0" smtClean="0"/>
              <a:t>Output logic via interfaces in the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Output and PR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Primitive types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and make a PR in repository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5D3-1BEA-4FA9-AB54-C0B0A8D021AD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50CD-C363-44DD-AE5B-203C5D40B13B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9F44-56A9-4002-AEB5-86A43D19CA2F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52B1-13FD-4F6A-80A3-877B1622CBE7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0565-36C7-4CB4-BE45-1F37694E5E2A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CB0-85AD-4000-A60E-F3ADFE1EC577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BAE4-1F19-418E-A8BB-79A48576D4EA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9DF-4A8F-413F-8F6A-5AF9146BD61F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D3-16AC-481B-963B-74A1D01AC013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3675-A097-482E-93D9-DCDB34B0BA89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861C-0A67-4424-8F42-13A5AB039027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AEC-E29B-4D93-9DB9-AB8D1FE2D702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01-B02A-4F2D-AC74-8ADE57E73DF4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0550-6EF3-49B0-AB5E-50034F2FFB28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D964-252D-4C66-9406-7BE94E3F181D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22B2-7B0E-40DF-9E30-4862C672A073}" type="datetime3">
              <a:rPr lang="en-US" smtClean="0"/>
              <a:t>11 October 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582D-0E09-44AB-BB3E-4722821CEBEA}" type="datetime3">
              <a:rPr lang="en-US" smtClean="0"/>
              <a:t>11 October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programming.info/english-intro-csharp-boo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nit.com/sharp/tutorial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download/dotnet/5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framework with C#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 principles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10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Primitive Types and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6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Primitive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525891"/>
              </p:ext>
            </p:extLst>
          </p:nvPr>
        </p:nvGraphicFramePr>
        <p:xfrm>
          <a:off x="677690" y="1660139"/>
          <a:ext cx="859631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6757871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974545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336845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3122462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8617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-32768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32768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0711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65535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7965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-2147483648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2147483647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6526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4294967295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3594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-9223372036854775808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9223372036854775807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779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18446744073709551615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8153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±1.5×10</a:t>
                      </a:r>
                      <a:r>
                        <a:rPr lang="ru-RU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±3.4×10</a:t>
                      </a:r>
                      <a:r>
                        <a:rPr lang="en-US" sz="1400" baseline="30000" dirty="0" smtClean="0"/>
                        <a:t>38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3884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±5.0×10</a:t>
                      </a:r>
                      <a:r>
                        <a:rPr lang="en-US" sz="1400" baseline="30000" dirty="0" smtClean="0"/>
                        <a:t>-324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±1.7×10</a:t>
                      </a:r>
                      <a:r>
                        <a:rPr lang="en-US" sz="1400" baseline="30000" dirty="0" smtClean="0"/>
                        <a:t>308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3962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±1.0×10</a:t>
                      </a:r>
                      <a:r>
                        <a:rPr lang="en-US" sz="1400" baseline="30000" dirty="0" smtClean="0"/>
                        <a:t>-28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±7.9×10</a:t>
                      </a:r>
                      <a:r>
                        <a:rPr lang="en-US" sz="1400" baseline="30000" dirty="0" smtClean="0"/>
                        <a:t>28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885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Two possible values: true and false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5854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</a:t>
                      </a:r>
                      <a:r>
                        <a:rPr lang="en-US" sz="1400" dirty="0" err="1" smtClean="0"/>
                        <a:t>uffff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941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1234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808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75770" y="6041362"/>
            <a:ext cx="1341303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4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Variables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695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General presentation (well-named):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weight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firstName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Variable declaration: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checkBoxChosen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// Declare and initialize some variables 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ushort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years = 2000;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decimalPI</a:t>
            </a:r>
            <a:r>
              <a:rPr lang="en-US" sz="1400" dirty="0">
                <a:latin typeface="Consolas" panose="020B0609020204030204" pitchFamily="49" charset="0"/>
              </a:rPr>
              <a:t> = 3.141592653589793238m;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53427" y="6041362"/>
            <a:ext cx="1663646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55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13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Operators and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31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Operators and Expressions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00957"/>
              </p:ext>
            </p:extLst>
          </p:nvPr>
        </p:nvGraphicFramePr>
        <p:xfrm>
          <a:off x="677334" y="1796321"/>
          <a:ext cx="89665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293">
                  <a:extLst>
                    <a:ext uri="{9D8B030D-6E8A-4147-A177-3AD203B41FA5}">
                      <a16:colId xmlns:a16="http://schemas.microsoft.com/office/drawing/2014/main" val="414929318"/>
                    </a:ext>
                  </a:extLst>
                </a:gridCol>
                <a:gridCol w="4483293">
                  <a:extLst>
                    <a:ext uri="{9D8B030D-6E8A-4147-A177-3AD203B41FA5}">
                      <a16:colId xmlns:a16="http://schemas.microsoft.com/office/drawing/2014/main" val="349526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-, +, *, /, %, ++, 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dirty="0" smtClean="0"/>
                        <a:t>, ||, !, ^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, |, ^, ~, &lt;&lt;, &gt;&gt;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==,!=, &gt;, &lt;, &gt;=, 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=, +=, -=, *=, /=, %=,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=, |=, ^=, &lt;&lt;=, &gt;&gt;=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9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(type), as, is, </a:t>
                      </a:r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., new, (), [], ?:,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6453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14</a:t>
            </a:fld>
            <a:endParaRPr lang="en-US" sz="11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7334" y="5311761"/>
            <a:ext cx="8596668" cy="5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Can be separated into three different types: unary, binary and ternary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5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Conditional 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63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16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08944"/>
            <a:ext cx="8596668" cy="409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Comparison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</a:t>
            </a:r>
            <a:r>
              <a:rPr lang="en-US" dirty="0"/>
              <a:t>operators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23978"/>
              </p:ext>
            </p:extLst>
          </p:nvPr>
        </p:nvGraphicFramePr>
        <p:xfrm>
          <a:off x="677334" y="2155560"/>
          <a:ext cx="6783392" cy="195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3133516242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3490960151"/>
                    </a:ext>
                  </a:extLst>
                </a:gridCol>
              </a:tblGrid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96161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96234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268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25333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49046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3816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3989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44023"/>
              </p:ext>
            </p:extLst>
          </p:nvPr>
        </p:nvGraphicFramePr>
        <p:xfrm>
          <a:off x="677334" y="4571910"/>
          <a:ext cx="67833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16089859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1126223555"/>
                    </a:ext>
                  </a:extLst>
                </a:gridCol>
              </a:tblGrid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2532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13956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||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82225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2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17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6" y="177754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6142" y="1930400"/>
            <a:ext cx="1843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1906752"/>
            <a:ext cx="184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9228" y="1903659"/>
            <a:ext cx="3757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(first-condition)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 if</a:t>
            </a:r>
            <a:r>
              <a:rPr lang="en-US" dirty="0" smtClean="0">
                <a:latin typeface="Consolas" panose="020B0609020204030204" pitchFamily="49" charset="0"/>
              </a:rPr>
              <a:t>(second-condition)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83311" y="1871275"/>
            <a:ext cx="2914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switch</a:t>
            </a:r>
            <a:r>
              <a:rPr lang="en-US" dirty="0" smtClean="0">
                <a:latin typeface="Consolas" panose="020B0609020204030204" pitchFamily="49" charset="0"/>
              </a:rPr>
              <a:t>(value)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case </a:t>
            </a:r>
            <a:r>
              <a:rPr lang="en-US" dirty="0" smtClean="0">
                <a:latin typeface="Consolas" panose="020B0609020204030204" pitchFamily="49" charset="0"/>
              </a:rPr>
              <a:t>value_1: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body;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case </a:t>
            </a:r>
            <a:r>
              <a:rPr lang="en-US" dirty="0" smtClean="0">
                <a:latin typeface="Consolas" panose="020B0609020204030204" pitchFamily="49" charset="0"/>
              </a:rPr>
              <a:t>value_2: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18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Arrays and Loops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41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19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577" y="1777549"/>
            <a:ext cx="8596668" cy="41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Declaring an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array;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Memory allocation for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 array =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[6];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1" y="1777549"/>
            <a:ext cx="4995177" cy="144611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97" y="3223667"/>
            <a:ext cx="4139975" cy="131056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35" y="4604565"/>
            <a:ext cx="4099337" cy="13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65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20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577" y="1777549"/>
            <a:ext cx="8596668" cy="414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Array initialization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 array </a:t>
            </a:r>
            <a:r>
              <a:rPr lang="en-US" dirty="0" smtClean="0">
                <a:latin typeface="Consolas" panose="020B0609020204030204" pitchFamily="49" charset="0"/>
              </a:rPr>
              <a:t>= { 1, 2, 3, 4, 5, 6 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Array length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arrayLength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array.Length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Length is not equal to the last element index!!!</a:t>
            </a:r>
          </a:p>
          <a:p>
            <a:pPr marL="0" indent="0">
              <a:buNone/>
            </a:pPr>
            <a:r>
              <a:rPr lang="en-US" dirty="0" smtClean="0"/>
              <a:t>Array access is by </a:t>
            </a:r>
            <a:r>
              <a:rPr lang="en-US" dirty="0" err="1" smtClean="0"/>
              <a:t>indeces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firstArrayElement</a:t>
            </a:r>
            <a:r>
              <a:rPr lang="en-US" dirty="0" smtClean="0">
                <a:latin typeface="Consolas" panose="020B0609020204030204" pitchFamily="49" charset="0"/>
              </a:rPr>
              <a:t> = array[0];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Going </a:t>
            </a:r>
            <a:r>
              <a:rPr lang="en-US" dirty="0" smtClean="0"/>
              <a:t>out </a:t>
            </a:r>
            <a:r>
              <a:rPr lang="en-US" dirty="0"/>
              <a:t>of </a:t>
            </a:r>
            <a:r>
              <a:rPr lang="en-US" dirty="0" smtClean="0"/>
              <a:t>bounds </a:t>
            </a:r>
            <a:r>
              <a:rPr lang="en-US" dirty="0"/>
              <a:t>of the </a:t>
            </a:r>
            <a:r>
              <a:rPr lang="en-US" dirty="0" smtClean="0"/>
              <a:t>array will cause an exception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nsolas" panose="020B0609020204030204" pitchFamily="49" charset="0"/>
              </a:rPr>
              <a:t>System.IndexOutOfRangeException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34" y="1777549"/>
            <a:ext cx="4094257" cy="13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>
                <a:solidFill>
                  <a:prstClr val="white">
                    <a:lumMod val="50000"/>
                  </a:prstClr>
                </a:solidFill>
              </a:rPr>
              <a:t>Arrays and Loops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21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5" y="1777549"/>
            <a:ext cx="9980479" cy="388744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333" y="1807711"/>
            <a:ext cx="248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body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062" y="3929130"/>
            <a:ext cx="2749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while </a:t>
            </a:r>
            <a:r>
              <a:rPr lang="en-US" dirty="0" smtClean="0">
                <a:latin typeface="Consolas" panose="020B0609020204030204" pitchFamily="49" charset="0"/>
              </a:rPr>
              <a:t>(condition);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4302" y="1777549"/>
            <a:ext cx="4458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condition;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301" y="3929197"/>
            <a:ext cx="364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foreach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item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items)</a:t>
            </a:r>
            <a:endParaRPr lang="en-US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loop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Methods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76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Methods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23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1816"/>
            <a:ext cx="9980479" cy="4263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Method declaration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age,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name);</a:t>
            </a:r>
          </a:p>
          <a:p>
            <a:pPr marL="0" indent="0">
              <a:buNone/>
            </a:pPr>
            <a:r>
              <a:rPr lang="en-US" dirty="0" smtClean="0"/>
              <a:t>Method signature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err="1">
                <a:latin typeface="Consolas" panose="020B0609020204030204" pitchFamily="49" charset="0"/>
              </a:rPr>
              <a:t>MethodName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age,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name)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Method implementation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latin typeface="Consolas" panose="020B0609020204030204" pitchFamily="49" charset="0"/>
              </a:rPr>
              <a:t>access_modifier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return_type</a:t>
            </a:r>
            <a:r>
              <a:rPr lang="en-US" sz="1600" dirty="0">
                <a:latin typeface="Consolas" panose="020B0609020204030204" pitchFamily="49" charset="0"/>
              </a:rPr>
              <a:t>&gt; &lt;</a:t>
            </a:r>
            <a:r>
              <a:rPr lang="en-US" sz="1600" dirty="0" err="1">
                <a:latin typeface="Consolas" panose="020B0609020204030204" pitchFamily="49" charset="0"/>
              </a:rPr>
              <a:t>method_name</a:t>
            </a:r>
            <a:r>
              <a:rPr lang="en-US" sz="1600" dirty="0">
                <a:latin typeface="Consolas" panose="020B0609020204030204" pitchFamily="49" charset="0"/>
              </a:rPr>
              <a:t>&gt;(&lt;</a:t>
            </a:r>
            <a:r>
              <a:rPr lang="en-US" sz="1600" dirty="0" err="1">
                <a:latin typeface="Consolas" panose="020B0609020204030204" pitchFamily="49" charset="0"/>
              </a:rPr>
              <a:t>parameters_list</a:t>
            </a:r>
            <a:r>
              <a:rPr lang="en-US" sz="1600" dirty="0">
                <a:latin typeface="Consolas" panose="020B0609020204030204" pitchFamily="49" charset="0"/>
              </a:rPr>
              <a:t>&gt;)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… code goes here – in the method's body …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/>
              <a:t>Method </a:t>
            </a:r>
            <a:r>
              <a:rPr lang="en-US" dirty="0" smtClean="0"/>
              <a:t>invocation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(25,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“John”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(age,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“John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“Smith”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4105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Methods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24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1816"/>
            <a:ext cx="10352616" cy="4263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Method with parameters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static 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MethodName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 smtClean="0">
                <a:latin typeface="Consolas" panose="020B0609020204030204" pitchFamily="49" charset="0"/>
              </a:rPr>
              <a:t> age,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name,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[] accounts);</a:t>
            </a:r>
          </a:p>
          <a:p>
            <a:pPr marL="0" indent="0">
              <a:buNone/>
            </a:pPr>
            <a:r>
              <a:rPr lang="en-US" dirty="0" smtClean="0"/>
              <a:t>Variable number of arguments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static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PrintTotalSumForCategory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category,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decimal</a:t>
            </a:r>
            <a:r>
              <a:rPr lang="en-US" sz="1600" dirty="0" smtClean="0">
                <a:latin typeface="Consolas" panose="020B0609020204030204" pitchFamily="49" charset="0"/>
              </a:rPr>
              <a:t>[] prices)</a:t>
            </a:r>
          </a:p>
          <a:p>
            <a:pPr marL="0" indent="0">
              <a:buNone/>
            </a:pPr>
            <a:r>
              <a:rPr lang="en-US" dirty="0" smtClean="0"/>
              <a:t>Optional parameters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static </a:t>
            </a:r>
            <a:r>
              <a:rPr lang="en-US" sz="1600" dirty="0" err="1" smtClean="0">
                <a:latin typeface="Consolas" panose="020B0609020204030204" pitchFamily="49" charset="0"/>
              </a:rPr>
              <a:t>InputPassword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login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“dummy”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password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“dummy”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/>
              <a:t>Method overloading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GetSumOfIntegers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a,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double </a:t>
            </a:r>
            <a:r>
              <a:rPr lang="en-US" sz="1600" dirty="0" err="1" smtClean="0">
                <a:latin typeface="Consolas" panose="020B0609020204030204" pitchFamily="49" charset="0"/>
              </a:rPr>
              <a:t>GetSumOfDoulbles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b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public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GetSum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a, </a:t>
            </a:r>
            <a:r>
              <a:rPr lang="en-US" sz="16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public double </a:t>
            </a:r>
            <a:r>
              <a:rPr lang="en-US" sz="1600" dirty="0" err="1" smtClean="0">
                <a:latin typeface="Consolas" panose="020B0609020204030204" pitchFamily="49" charset="0"/>
              </a:rPr>
              <a:t>GetSum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a,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16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Enums</a:t>
            </a:r>
            <a:r>
              <a:rPr lang="en-US" dirty="0" smtClean="0">
                <a:solidFill>
                  <a:schemeClr val="bg1"/>
                </a:solidFill>
              </a:rPr>
              <a:t> and Strings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94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err="1" smtClean="0">
                <a:solidFill>
                  <a:prstClr val="white">
                    <a:lumMod val="50000"/>
                  </a:prstClr>
                </a:solidFill>
              </a:rPr>
              <a:t>Enums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26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1816"/>
            <a:ext cx="10352616" cy="42638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AAAE02"/>
                </a:solidFill>
                <a:latin typeface="Consolas" panose="020B0609020204030204" pitchFamily="49" charset="0"/>
              </a:rPr>
              <a:t>Directions</a:t>
            </a:r>
            <a:r>
              <a:rPr lang="en-US" sz="1600" dirty="0" smtClean="0">
                <a:latin typeface="Consolas" panose="020B0609020204030204" pitchFamily="49" charset="0"/>
              </a:rPr>
              <a:t> direction = </a:t>
            </a:r>
            <a:r>
              <a:rPr lang="en-US" sz="1600" dirty="0" err="1" smtClean="0">
                <a:solidFill>
                  <a:srgbClr val="AAAE02"/>
                </a:solidFill>
                <a:latin typeface="Consolas" panose="020B0609020204030204" pitchFamily="49" charset="0"/>
              </a:rPr>
              <a:t>Directions</a:t>
            </a:r>
            <a:r>
              <a:rPr lang="en-US" sz="1600" dirty="0" err="1" smtClean="0">
                <a:latin typeface="Consolas" panose="020B0609020204030204" pitchFamily="49" charset="0"/>
              </a:rPr>
              <a:t>.South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2221707"/>
            <a:ext cx="2235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AAE02"/>
                </a:solidFill>
                <a:latin typeface="Consolas" panose="020B0609020204030204" pitchFamily="49" charset="0"/>
              </a:rPr>
              <a:t>Directions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South</a:t>
            </a:r>
            <a:r>
              <a:rPr lang="en-US" dirty="0" smtClean="0">
                <a:latin typeface="Consolas" panose="020B0609020204030204" pitchFamily="49" charset="0"/>
              </a:rPr>
              <a:t>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East</a:t>
            </a:r>
            <a:r>
              <a:rPr lang="en-US" dirty="0" smtClean="0">
                <a:latin typeface="Consolas" panose="020B0609020204030204" pitchFamily="49" charset="0"/>
              </a:rPr>
              <a:t>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1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North</a:t>
            </a:r>
            <a:r>
              <a:rPr lang="en-US" dirty="0" smtClean="0">
                <a:latin typeface="Consolas" panose="020B0609020204030204" pitchFamily="49" charset="0"/>
              </a:rPr>
              <a:t>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West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3328" y="2221707"/>
            <a:ext cx="2687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AAE02"/>
                </a:solidFill>
                <a:latin typeface="Consolas" panose="020B0609020204030204" pitchFamily="49" charset="0"/>
              </a:rPr>
              <a:t>Directions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South = 2,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2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East</a:t>
            </a:r>
            <a:r>
              <a:rPr lang="en-US" dirty="0" smtClean="0">
                <a:latin typeface="Consolas" panose="020B0609020204030204" pitchFamily="49" charset="0"/>
              </a:rPr>
              <a:t>,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North</a:t>
            </a:r>
            <a:r>
              <a:rPr lang="en-US" dirty="0" smtClean="0">
                <a:latin typeface="Consolas" panose="020B0609020204030204" pitchFamily="49" charset="0"/>
              </a:rPr>
              <a:t>,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4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West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5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0700" y="2221706"/>
            <a:ext cx="2687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AAE02"/>
                </a:solidFill>
                <a:latin typeface="Consolas" panose="020B0609020204030204" pitchFamily="49" charset="0"/>
              </a:rPr>
              <a:t>Directions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South = 2,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2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East = 4,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4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North = 5,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5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West = 7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7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Strings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27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345" y="1703956"/>
            <a:ext cx="11066991" cy="42638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General representation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name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“John Smith”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Declaring and initializing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company 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DataArt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Concatenation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description = company +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 IT company”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DataArt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is IT company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Interpolation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$“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Company description:</a:t>
            </a:r>
            <a:r>
              <a:rPr lang="en-US" sz="1600" dirty="0">
                <a:latin typeface="Consolas" panose="020B0609020204030204" pitchFamily="49" charset="0"/>
              </a:rPr>
              <a:t> {description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Company description: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DataArt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is IT company</a:t>
            </a:r>
          </a:p>
          <a:p>
            <a:pPr marL="0" indent="0">
              <a:buNone/>
            </a:pPr>
            <a:r>
              <a:rPr lang="en-US" dirty="0" smtClean="0"/>
              <a:t>General operations with strings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 smtClean="0">
                <a:latin typeface="Consolas" panose="020B0609020204030204" pitchFamily="49" charset="0"/>
              </a:rPr>
              <a:t> result = </a:t>
            </a:r>
            <a:r>
              <a:rPr lang="en-US" sz="1600" dirty="0" err="1" smtClean="0">
                <a:latin typeface="Consolas" panose="020B0609020204030204" pitchFamily="49" charset="0"/>
              </a:rPr>
              <a:t>company.Contains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Data”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true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companyUp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company.ToUpper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DATAART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companyUp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company.ToLower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dataart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rawString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“ 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DataArt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”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string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trimmedString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rawString.Trim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84658"/>
              </p:ext>
            </p:extLst>
          </p:nvPr>
        </p:nvGraphicFramePr>
        <p:xfrm>
          <a:off x="5155015" y="1916114"/>
          <a:ext cx="334725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725">
                  <a:extLst>
                    <a:ext uri="{9D8B030D-6E8A-4147-A177-3AD203B41FA5}">
                      <a16:colId xmlns:a16="http://schemas.microsoft.com/office/drawing/2014/main" val="3213006736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497965456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3593111484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2639127245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3714801869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2057968970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3392033952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1455632323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164769961"/>
                    </a:ext>
                  </a:extLst>
                </a:gridCol>
                <a:gridCol w="334725">
                  <a:extLst>
                    <a:ext uri="{9D8B030D-6E8A-4147-A177-3AD203B41FA5}">
                      <a16:colId xmlns:a16="http://schemas.microsoft.com/office/drawing/2014/main" val="2269658962"/>
                    </a:ext>
                  </a:extLst>
                </a:gridCol>
              </a:tblGrid>
              <a:tr h="3376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J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o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h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m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i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h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8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5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Useful links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28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11107" y="2596469"/>
            <a:ext cx="78795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Svetlin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Nakov</a:t>
            </a:r>
            <a:r>
              <a:rPr lang="en-US" dirty="0" smtClean="0">
                <a:latin typeface="Consolas" panose="020B0609020204030204" pitchFamily="49" charset="0"/>
              </a:rPr>
              <a:t> and Team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“Fundamentals of Computer Programming with C#”</a:t>
            </a:r>
          </a:p>
          <a:p>
            <a:endParaRPr lang="en-US" dirty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introprogramming.info/english-intro-csharp-book</a:t>
            </a:r>
            <a:endParaRPr lang="en-US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Metanit</a:t>
            </a:r>
            <a:r>
              <a:rPr lang="en-US" sz="1600" dirty="0" smtClean="0">
                <a:latin typeface="Consolas" panose="020B0609020204030204" pitchFamily="49" charset="0"/>
              </a:rPr>
              <a:t> site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hlinkClick r:id="rId4"/>
              </a:rPr>
              <a:t>https://metanit.com/sharp/tutorial/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29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907" y="1930400"/>
            <a:ext cx="8596668" cy="38939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Versions Control System 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HTML/CSS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WebDriver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NUnit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Framework creation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90250" y="6041362"/>
            <a:ext cx="1426823" cy="365125"/>
          </a:xfrm>
        </p:spPr>
        <p:txBody>
          <a:bodyPr/>
          <a:lstStyle/>
          <a:p>
            <a:fld id="{3792B3D8-82DF-4A6C-AFC1-06AFC1ABA742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 smtClean="0"/>
              <a:t>Yury 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4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Visual Studio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0135"/>
            <a:ext cx="8596668" cy="4466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download VS Community edition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https://visualstudio.microsoft.com/vs/community</a:t>
            </a:r>
            <a:r>
              <a:rPr lang="en-US" dirty="0" smtClean="0">
                <a:hlinkClick r:id="rId3"/>
              </a:rPr>
              <a:t>/</a:t>
            </a:r>
          </a:p>
          <a:p>
            <a:pPr marL="0" indent="0">
              <a:buNone/>
            </a:pPr>
            <a:r>
              <a:rPr lang="en-US" dirty="0" smtClean="0"/>
              <a:t>During installation include the following workloads: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ASP.NEN and web development		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desktop development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cross-platform development</a:t>
            </a:r>
          </a:p>
          <a:p>
            <a:pPr marL="0" indent="0">
              <a:buNone/>
            </a:pPr>
            <a:r>
              <a:rPr lang="en-US" dirty="0" smtClean="0"/>
              <a:t>Having installed check out the local current version of .NET Core in Command Prompt:</a:t>
            </a:r>
          </a:p>
          <a:p>
            <a:pPr marL="400050" lvl="1" indent="0">
              <a:buNone/>
            </a:pPr>
            <a:r>
              <a:rPr lang="en-US" dirty="0" err="1" smtClean="0"/>
              <a:t>dotnet</a:t>
            </a:r>
            <a:r>
              <a:rPr lang="en-US" dirty="0" smtClean="0"/>
              <a:t> --info</a:t>
            </a:r>
          </a:p>
          <a:p>
            <a:pPr marL="0" indent="0">
              <a:buNone/>
            </a:pPr>
            <a:r>
              <a:rPr lang="en-US" dirty="0" smtClean="0"/>
              <a:t>and go to </a:t>
            </a:r>
          </a:p>
          <a:p>
            <a:pPr marL="40005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dotnet.microsoft.com/download/dotnet/5.0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compare with latest stable version.</a:t>
            </a:r>
          </a:p>
          <a:p>
            <a:pPr marL="0" indent="0">
              <a:buNone/>
            </a:pPr>
            <a:r>
              <a:rPr lang="en-US" dirty="0" smtClean="0"/>
              <a:t>Update if needed.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44201" y="6041362"/>
            <a:ext cx="1472872" cy="365125"/>
          </a:xfrm>
        </p:spPr>
        <p:txBody>
          <a:bodyPr/>
          <a:lstStyle/>
          <a:p>
            <a:fld id="{171B5815-5139-4A68-A9FA-D26193D11F2D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</a:t>
            </a:r>
            <a:r>
              <a:rPr lang="en-US" sz="1100" dirty="0"/>
              <a:t>framework</a:t>
            </a:r>
            <a:r>
              <a:rPr lang="en-US" sz="1100" dirty="0" smtClean="0"/>
              <a:t>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68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6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err="1" smtClean="0">
                <a:solidFill>
                  <a:schemeClr val="bg1"/>
                </a:solidFill>
              </a:rPr>
              <a:t>Git</a:t>
            </a:r>
            <a:r>
              <a:rPr lang="en-US" sz="6600" dirty="0" smtClean="0">
                <a:solidFill>
                  <a:schemeClr val="bg1"/>
                </a:solidFill>
              </a:rPr>
              <a:t>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2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53"/>
            <a:ext cx="8596668" cy="4505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download </a:t>
            </a:r>
            <a:r>
              <a:rPr lang="en-US" dirty="0" err="1" smtClean="0"/>
              <a:t>Git</a:t>
            </a:r>
            <a:r>
              <a:rPr lang="en-US" dirty="0" smtClean="0"/>
              <a:t>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://git-scm.com/downloads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create a repository on GitHub: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an account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 repository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Clone the repository</a:t>
            </a:r>
          </a:p>
          <a:p>
            <a:pPr marL="0" indent="0">
              <a:buNone/>
            </a:pPr>
            <a:r>
              <a:rPr lang="en-US" dirty="0" smtClean="0"/>
              <a:t>List of Bush basic commands:</a:t>
            </a:r>
          </a:p>
          <a:p>
            <a:pPr marL="400050" lvl="1" indent="0">
              <a:buNone/>
            </a:pPr>
            <a:r>
              <a:rPr lang="en-US" dirty="0" smtClean="0"/>
              <a:t>$ cd &lt;/d/directory&gt; - Go to a directory</a:t>
            </a:r>
          </a:p>
          <a:p>
            <a:pPr marL="400050" lvl="1" indent="0">
              <a:buNone/>
            </a:pPr>
            <a:r>
              <a:rPr lang="en-US" dirty="0" smtClean="0"/>
              <a:t>$ ls – List of the current directory files</a:t>
            </a:r>
          </a:p>
          <a:p>
            <a:pPr marL="400050" lvl="1" indent="0">
              <a:buNone/>
            </a:pPr>
            <a:r>
              <a:rPr lang="en-US" dirty="0" smtClean="0"/>
              <a:t>$ cd ../ - Back to previous directory </a:t>
            </a:r>
            <a:r>
              <a:rPr lang="en-US" dirty="0"/>
              <a:t>in hierarchy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$ clear – Clear window</a:t>
            </a:r>
          </a:p>
          <a:p>
            <a:pPr marL="400050" lvl="1" indent="0">
              <a:buNone/>
            </a:pPr>
            <a:r>
              <a:rPr lang="en-US" dirty="0" smtClean="0"/>
              <a:t>$ exit – Exit from console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93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3" y="1796659"/>
            <a:ext cx="3368737" cy="315609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86319" y="6041362"/>
            <a:ext cx="1630753" cy="365125"/>
          </a:xfrm>
        </p:spPr>
        <p:txBody>
          <a:bodyPr/>
          <a:lstStyle/>
          <a:p>
            <a:fld id="{146212BB-D587-45E4-8C80-89DA935C1E81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8</a:t>
            </a:fld>
            <a:endParaRPr lang="en-US" sz="11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046071" y="1270000"/>
            <a:ext cx="7445713" cy="45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List of basic commands for use: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&lt;link-to-repository&gt; - Clone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– See all local branches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 - Switch to a chosen branch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 - Create new branch and switch to it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– Check for changed files</a:t>
            </a:r>
          </a:p>
          <a:p>
            <a:pPr marL="40005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dirty="0"/>
              <a:t>–</a:t>
            </a:r>
            <a:r>
              <a:rPr lang="en-US" dirty="0" smtClean="0"/>
              <a:t>all – Stage all local changes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‘Commit message’ – Commit all local stages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– Push all local commits to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– Pull all remote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(general workflow)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11309" y="6041362"/>
            <a:ext cx="1505764" cy="365125"/>
          </a:xfrm>
        </p:spPr>
        <p:txBody>
          <a:bodyPr/>
          <a:lstStyle/>
          <a:p>
            <a:fld id="{63E2318F-0C04-4A9D-B71F-4760BF0D8622}" type="datetime3">
              <a:rPr lang="en-US" sz="1100" smtClean="0"/>
              <a:t>11 October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9</a:t>
            </a:fld>
            <a:endParaRPr lang="en-US" sz="1100" dirty="0"/>
          </a:p>
        </p:txBody>
      </p:sp>
      <p:grpSp>
        <p:nvGrpSpPr>
          <p:cNvPr id="54" name="Группа 53"/>
          <p:cNvGrpSpPr/>
          <p:nvPr/>
        </p:nvGrpSpPr>
        <p:grpSpPr>
          <a:xfrm>
            <a:off x="146121" y="1331795"/>
            <a:ext cx="11080461" cy="4470724"/>
            <a:chOff x="317571" y="1410377"/>
            <a:chExt cx="11080461" cy="4470724"/>
          </a:xfrm>
        </p:grpSpPr>
        <p:grpSp>
          <p:nvGrpSpPr>
            <p:cNvPr id="56" name="Группа 55"/>
            <p:cNvGrpSpPr/>
            <p:nvPr/>
          </p:nvGrpSpPr>
          <p:grpSpPr>
            <a:xfrm>
              <a:off x="317571" y="1410377"/>
              <a:ext cx="11080461" cy="4470724"/>
              <a:chOff x="217558" y="1262737"/>
              <a:chExt cx="11080461" cy="4470724"/>
            </a:xfrm>
          </p:grpSpPr>
          <p:sp>
            <p:nvSpPr>
              <p:cNvPr id="61" name="Прямоугольник 60"/>
              <p:cNvSpPr/>
              <p:nvPr/>
            </p:nvSpPr>
            <p:spPr>
              <a:xfrm>
                <a:off x="6549222" y="1880802"/>
                <a:ext cx="1939413" cy="6563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Add changes to stash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$ </a:t>
                </a:r>
                <a:r>
                  <a:rPr lang="en-US" sz="1400" b="1" dirty="0" err="1">
                    <a:solidFill>
                      <a:schemeClr val="tx1"/>
                    </a:solidFill>
                  </a:rPr>
                  <a:t>git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add --all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3" name="Группа 62"/>
              <p:cNvGrpSpPr/>
              <p:nvPr/>
            </p:nvGrpSpPr>
            <p:grpSpPr>
              <a:xfrm>
                <a:off x="217558" y="1262737"/>
                <a:ext cx="11080461" cy="4470724"/>
                <a:chOff x="188061" y="1364226"/>
                <a:chExt cx="11080461" cy="4470724"/>
              </a:xfrm>
            </p:grpSpPr>
            <p:sp>
              <p:nvSpPr>
                <p:cNvPr id="67" name="Скругленный прямоугольник 66"/>
                <p:cNvSpPr/>
                <p:nvPr/>
              </p:nvSpPr>
              <p:spPr>
                <a:xfrm>
                  <a:off x="301251" y="1465834"/>
                  <a:ext cx="1939413" cy="65630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Create and clone a repository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0" name="Группа 69"/>
                <p:cNvGrpSpPr/>
                <p:nvPr/>
              </p:nvGrpSpPr>
              <p:grpSpPr>
                <a:xfrm>
                  <a:off x="188061" y="1364226"/>
                  <a:ext cx="11080461" cy="4470724"/>
                  <a:chOff x="188061" y="1364226"/>
                  <a:chExt cx="11080461" cy="4470724"/>
                </a:xfrm>
              </p:grpSpPr>
              <p:grpSp>
                <p:nvGrpSpPr>
                  <p:cNvPr id="72" name="Группа 71"/>
                  <p:cNvGrpSpPr/>
                  <p:nvPr/>
                </p:nvGrpSpPr>
                <p:grpSpPr>
                  <a:xfrm>
                    <a:off x="188061" y="1364226"/>
                    <a:ext cx="11080461" cy="4470724"/>
                    <a:chOff x="188061" y="1364226"/>
                    <a:chExt cx="11080461" cy="4470724"/>
                  </a:xfrm>
                </p:grpSpPr>
                <p:grpSp>
                  <p:nvGrpSpPr>
                    <p:cNvPr id="74" name="Группа 73"/>
                    <p:cNvGrpSpPr/>
                    <p:nvPr/>
                  </p:nvGrpSpPr>
                  <p:grpSpPr>
                    <a:xfrm>
                      <a:off x="1188666" y="1995865"/>
                      <a:ext cx="10079856" cy="3839085"/>
                      <a:chOff x="1188666" y="1995865"/>
                      <a:chExt cx="10079856" cy="3839085"/>
                    </a:xfrm>
                  </p:grpSpPr>
                  <p:grpSp>
                    <p:nvGrpSpPr>
                      <p:cNvPr id="98" name="Группа 97"/>
                      <p:cNvGrpSpPr/>
                      <p:nvPr/>
                    </p:nvGrpSpPr>
                    <p:grpSpPr>
                      <a:xfrm>
                        <a:off x="1188666" y="1995865"/>
                        <a:ext cx="10079856" cy="3608776"/>
                        <a:chOff x="1196040" y="1995865"/>
                        <a:chExt cx="10079856" cy="3608776"/>
                      </a:xfrm>
                    </p:grpSpPr>
                    <p:grpSp>
                      <p:nvGrpSpPr>
                        <p:cNvPr id="100" name="Группа 99"/>
                        <p:cNvGrpSpPr/>
                        <p:nvPr/>
                      </p:nvGrpSpPr>
                      <p:grpSpPr>
                        <a:xfrm>
                          <a:off x="1196040" y="1995865"/>
                          <a:ext cx="10079856" cy="3608776"/>
                          <a:chOff x="1196040" y="1995865"/>
                          <a:chExt cx="10079856" cy="3608776"/>
                        </a:xfrm>
                      </p:grpSpPr>
                      <p:grpSp>
                        <p:nvGrpSpPr>
                          <p:cNvPr id="102" name="Группа 101"/>
                          <p:cNvGrpSpPr/>
                          <p:nvPr/>
                        </p:nvGrpSpPr>
                        <p:grpSpPr>
                          <a:xfrm>
                            <a:off x="1196040" y="1995865"/>
                            <a:ext cx="10079856" cy="3608776"/>
                            <a:chOff x="1601620" y="1995865"/>
                            <a:chExt cx="10079856" cy="3608776"/>
                          </a:xfrm>
                        </p:grpSpPr>
                        <p:cxnSp>
                          <p:nvCxnSpPr>
                            <p:cNvPr id="104" name="Соединительная линия уступом 103"/>
                            <p:cNvCxnSpPr>
                              <a:stCxn id="67" idx="2"/>
                              <a:endCxn id="113" idx="1"/>
                            </p:cNvCxnSpPr>
                            <p:nvPr/>
                          </p:nvCxnSpPr>
                          <p:spPr>
                            <a:xfrm rot="16200000" flipH="1">
                              <a:off x="1558053" y="2247996"/>
                              <a:ext cx="530032" cy="278314"/>
                            </a:xfrm>
                            <a:prstGeom prst="bentConnector2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05" name="Группа 104"/>
                            <p:cNvGrpSpPr/>
                            <p:nvPr/>
                          </p:nvGrpSpPr>
                          <p:grpSpPr>
                            <a:xfrm>
                              <a:off x="1601620" y="1995865"/>
                              <a:ext cx="10079856" cy="3608776"/>
                              <a:chOff x="1601620" y="1995865"/>
                              <a:chExt cx="10079856" cy="3608776"/>
                            </a:xfrm>
                          </p:grpSpPr>
                          <p:grpSp>
                            <p:nvGrpSpPr>
                              <p:cNvPr id="106" name="Группа 105"/>
                              <p:cNvGrpSpPr/>
                              <p:nvPr/>
                            </p:nvGrpSpPr>
                            <p:grpSpPr>
                              <a:xfrm>
                                <a:off x="1601620" y="1995865"/>
                                <a:ext cx="10079856" cy="3608776"/>
                                <a:chOff x="962575" y="2019885"/>
                                <a:chExt cx="10079856" cy="3608776"/>
                              </a:xfrm>
                            </p:grpSpPr>
                            <p:grpSp>
                              <p:nvGrpSpPr>
                                <p:cNvPr id="108" name="Группа 107"/>
                                <p:cNvGrpSpPr/>
                                <p:nvPr/>
                              </p:nvGrpSpPr>
                              <p:grpSpPr>
                                <a:xfrm>
                                  <a:off x="962575" y="2019885"/>
                                  <a:ext cx="10079856" cy="3608776"/>
                                  <a:chOff x="962575" y="2019885"/>
                                  <a:chExt cx="10079856" cy="3608776"/>
                                </a:xfrm>
                              </p:grpSpPr>
                              <p:cxnSp>
                                <p:nvCxnSpPr>
                                  <p:cNvPr id="111" name="Соединительная линия уступом 110"/>
                                  <p:cNvCxnSpPr>
                                    <a:stCxn id="120" idx="2"/>
                                    <a:endCxn id="118" idx="2"/>
                                  </p:cNvCxnSpPr>
                                  <p:nvPr/>
                                </p:nvCxnSpPr>
                                <p:spPr>
                                  <a:xfrm rot="5400000">
                                    <a:off x="3393589" y="3792009"/>
                                    <a:ext cx="989781" cy="2683522"/>
                                  </a:xfrm>
                                  <a:prstGeom prst="bentConnector3">
                                    <a:avLst>
                                      <a:gd name="adj1" fmla="val 123096"/>
                                    </a:avLst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112" name="Группа 111"/>
                                  <p:cNvGrpSpPr/>
                                  <p:nvPr/>
                                </p:nvGrpSpPr>
                                <p:grpSpPr>
                                  <a:xfrm>
                                    <a:off x="962575" y="2019885"/>
                                    <a:ext cx="10079856" cy="3608776"/>
                                    <a:chOff x="962575" y="2019885"/>
                                    <a:chExt cx="10079856" cy="3608776"/>
                                  </a:xfrm>
                                </p:grpSpPr>
                                <p:sp>
                                  <p:nvSpPr>
                                    <p:cNvPr id="113" name="Прямоугольник 11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23181" y="2348037"/>
                                      <a:ext cx="2443161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Check out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to local main branch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checkout main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14" name="Прямоугольник 11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62575" y="3219520"/>
                                      <a:ext cx="3168284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Pull changes from remote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main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pull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15" name="Прямоугольник 11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962577" y="4095939"/>
                                      <a:ext cx="3168282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Create working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branch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checkout -b &lt;branch-name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&gt;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16" name="Прямая со стрелкой 115"/>
                                    <p:cNvCxnSpPr>
                                      <a:stCxn id="113" idx="2"/>
                                      <a:endCxn id="114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4762" y="3004340"/>
                                      <a:ext cx="1955" cy="215180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17" name="Прямая со стрелкой 116"/>
                                    <p:cNvCxnSpPr>
                                      <a:stCxn id="114" idx="2"/>
                                      <a:endCxn id="115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6717" y="3875823"/>
                                      <a:ext cx="1" cy="220116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18" name="Прямоугольник 11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77011" y="4972358"/>
                                      <a:ext cx="1939413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Create or update files on </a:t>
                                      </a:r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working </a:t>
                                      </a:r>
                                      <a:r>
                                        <a:rPr lang="en-US" sz="14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branch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119" name="Прямая со стрелкой 118"/>
                                    <p:cNvCxnSpPr>
                                      <a:stCxn id="115" idx="2"/>
                                      <a:endCxn id="118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2546718" y="4752242"/>
                                      <a:ext cx="0" cy="220116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20" name="Ромб 11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773040" y="3724480"/>
                                      <a:ext cx="914400" cy="914400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9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Logic part done</a:t>
                                      </a:r>
                                      <a:endParaRPr lang="en-US" sz="9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21" name="Соединительная линия уступом 120"/>
                                    <p:cNvCxnSpPr>
                                      <a:stCxn id="118" idx="3"/>
                                      <a:endCxn id="120" idx="1"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3516424" y="4181680"/>
                                      <a:ext cx="1256616" cy="1118830"/>
                                    </a:xfrm>
                                    <a:prstGeom prst="bentConnector3">
                                      <a:avLst>
                                        <a:gd name="adj1" fmla="val 74445"/>
                                      </a:avLst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22" name="Прямоугольник 12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706823" y="2919573"/>
                                      <a:ext cx="3113036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Commit changes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commit –m ‘Commit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message’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23" name="Прямоугольник 12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174500" y="3814719"/>
                                      <a:ext cx="2182103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Push changes to remote 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$ </a:t>
                                      </a:r>
                                      <a:r>
                                        <a:rPr lang="en-US" sz="1400" b="1" dirty="0" err="1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git</a:t>
                                      </a:r>
                                      <a:r>
                                        <a:rPr lang="en-US" sz="1400" b="1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 push origin HEAD</a:t>
                                      </a:r>
                                      <a:endParaRPr lang="en-US" sz="1400" b="1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24" name="Соединительная линия уступом 123"/>
                                    <p:cNvCxnSpPr>
                                      <a:stCxn id="120" idx="0"/>
                                      <a:endCxn id="61" idx="1"/>
                                    </p:cNvCxnSpPr>
                                    <p:nvPr/>
                                  </p:nvCxnSpPr>
                                  <p:spPr>
                                    <a:xfrm rot="5400000" flipH="1" flipV="1">
                                      <a:off x="5066929" y="2497775"/>
                                      <a:ext cx="1390017" cy="1063394"/>
                                    </a:xfrm>
                                    <a:prstGeom prst="bentConnector2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25" name="Прямая со стрелкой 124"/>
                                    <p:cNvCxnSpPr>
                                      <a:stCxn id="122" idx="2"/>
                                      <a:endCxn id="123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7263341" y="3575876"/>
                                      <a:ext cx="2211" cy="238843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26" name="Ромб 12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808352" y="4708039"/>
                                      <a:ext cx="914400" cy="914400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9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Task done</a:t>
                                      </a:r>
                                      <a:endParaRPr lang="en-US" sz="9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27" name="Прямоугольник 12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625167" y="2019885"/>
                                      <a:ext cx="2417264" cy="65630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1400" dirty="0" smtClean="0">
                                          <a:solidFill>
                                            <a:schemeClr val="tx1"/>
                                          </a:solidFill>
                                        </a:rPr>
                                        <a:t>Make Pull request on remote and approve it</a:t>
                                      </a:r>
                                      <a:endParaRPr lang="en-US" sz="1400" dirty="0">
                                        <a:solidFill>
                                          <a:schemeClr val="tx1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128" name="Соединительная линия уступом 127"/>
                                    <p:cNvCxnSpPr>
                                      <a:stCxn id="126" idx="3"/>
                                      <a:endCxn id="127" idx="2"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7722752" y="2676188"/>
                                      <a:ext cx="2111047" cy="2489051"/>
                                    </a:xfrm>
                                    <a:prstGeom prst="bentConnector2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sp>
                              <p:nvSpPr>
                                <p:cNvPr id="109" name="TextBox 108"/>
                                <p:cNvSpPr txBox="1"/>
                                <p:nvPr/>
                              </p:nvSpPr>
                              <p:spPr>
                                <a:xfrm>
                                  <a:off x="4610910" y="3159873"/>
                                  <a:ext cx="40254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200" dirty="0" smtClean="0"/>
                                    <a:t>Yes</a:t>
                                  </a:r>
                                  <a:endParaRPr lang="en-US" dirty="0"/>
                                </a:p>
                              </p:txBody>
                            </p:sp>
                            <p:sp>
                              <p:nvSpPr>
                                <p:cNvPr id="110" name="TextBox 109"/>
                                <p:cNvSpPr txBox="1"/>
                                <p:nvPr/>
                              </p:nvSpPr>
                              <p:spPr>
                                <a:xfrm>
                                  <a:off x="4652532" y="4537586"/>
                                  <a:ext cx="36580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200" dirty="0" smtClean="0"/>
                                    <a:t>No</a:t>
                                  </a:r>
                                  <a:endParaRPr lang="en-US" dirty="0"/>
                                </a:p>
                              </p:txBody>
                            </p:sp>
                          </p:grpSp>
                          <p:cxnSp>
                            <p:nvCxnSpPr>
                              <p:cNvPr id="107" name="Соединительная линия уступом 106"/>
                              <p:cNvCxnSpPr>
                                <a:stCxn id="127" idx="0"/>
                                <a:endCxn id="113" idx="0"/>
                              </p:cNvCxnSpPr>
                              <p:nvPr/>
                            </p:nvCxnSpPr>
                            <p:spPr>
                              <a:xfrm rot="16200000" flipH="1" flipV="1">
                                <a:off x="6664250" y="-1484578"/>
                                <a:ext cx="328152" cy="7289037"/>
                              </a:xfrm>
                              <a:prstGeom prst="bentConnector3">
                                <a:avLst>
                                  <a:gd name="adj1" fmla="val -69663"/>
                                </a:avLst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sp>
                        <p:nvSpPr>
                          <p:cNvPr id="103" name="TextBox 102"/>
                          <p:cNvSpPr txBox="1"/>
                          <p:nvPr/>
                        </p:nvSpPr>
                        <p:spPr>
                          <a:xfrm>
                            <a:off x="8009165" y="4852568"/>
                            <a:ext cx="40254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200" dirty="0" smtClean="0"/>
                              <a:t>Yes</a:t>
                            </a:r>
                            <a:endParaRPr lang="en-US" dirty="0"/>
                          </a:p>
                        </p:txBody>
                      </p:sp>
                    </p:grpSp>
                    <p:cxnSp>
                      <p:nvCxnSpPr>
                        <p:cNvPr id="101" name="Соединительная линия уступом 100"/>
                        <p:cNvCxnSpPr>
                          <a:stCxn id="126" idx="2"/>
                          <a:endCxn id="118" idx="2"/>
                        </p:cNvCxnSpPr>
                        <p:nvPr/>
                      </p:nvCxnSpPr>
                      <p:spPr>
                        <a:xfrm rot="5400000">
                          <a:off x="5136489" y="3242113"/>
                          <a:ext cx="6222" cy="4718834"/>
                        </a:xfrm>
                        <a:prstGeom prst="bentConnector3">
                          <a:avLst>
                            <a:gd name="adj1" fmla="val 377406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6847010" y="5557951"/>
                        <a:ext cx="36580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No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76" name="Овал 75"/>
                    <p:cNvSpPr/>
                    <p:nvPr/>
                  </p:nvSpPr>
                  <p:spPr>
                    <a:xfrm>
                      <a:off x="188061" y="1364226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p:txBody>
                </p:sp>
                <p:sp>
                  <p:nvSpPr>
                    <p:cNvPr id="80" name="Овал 79"/>
                    <p:cNvSpPr/>
                    <p:nvPr/>
                  </p:nvSpPr>
                  <p:spPr>
                    <a:xfrm>
                      <a:off x="1022467" y="3979025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p:txBody>
                </p:sp>
                <p:sp>
                  <p:nvSpPr>
                    <p:cNvPr id="81" name="Овал 80"/>
                    <p:cNvSpPr/>
                    <p:nvPr/>
                  </p:nvSpPr>
                  <p:spPr>
                    <a:xfrm>
                      <a:off x="1002748" y="3075735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p:txBody>
                </p:sp>
                <p:sp>
                  <p:nvSpPr>
                    <p:cNvPr id="82" name="Овал 81"/>
                    <p:cNvSpPr/>
                    <p:nvPr/>
                  </p:nvSpPr>
                  <p:spPr>
                    <a:xfrm>
                      <a:off x="1379099" y="2179570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p:txBody>
                </p:sp>
                <p:sp>
                  <p:nvSpPr>
                    <p:cNvPr id="83" name="Овал 82"/>
                    <p:cNvSpPr/>
                    <p:nvPr/>
                  </p:nvSpPr>
                  <p:spPr>
                    <a:xfrm>
                      <a:off x="8679680" y="1878172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p:txBody>
                </p:sp>
                <p:sp>
                  <p:nvSpPr>
                    <p:cNvPr id="84" name="Овал 83"/>
                    <p:cNvSpPr/>
                    <p:nvPr/>
                  </p:nvSpPr>
                  <p:spPr>
                    <a:xfrm>
                      <a:off x="5765859" y="2761619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p:txBody>
                </p:sp>
                <p:sp>
                  <p:nvSpPr>
                    <p:cNvPr id="93" name="Овал 92"/>
                    <p:cNvSpPr/>
                    <p:nvPr/>
                  </p:nvSpPr>
                  <p:spPr>
                    <a:xfrm>
                      <a:off x="1621993" y="4828918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p:txBody>
                </p:sp>
                <p:sp>
                  <p:nvSpPr>
                    <p:cNvPr id="97" name="Овал 96"/>
                    <p:cNvSpPr/>
                    <p:nvPr/>
                  </p:nvSpPr>
                  <p:spPr>
                    <a:xfrm>
                      <a:off x="6355290" y="1851218"/>
                      <a:ext cx="343156" cy="26547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73" name="Прямая со стрелкой 72"/>
                  <p:cNvCxnSpPr>
                    <a:stCxn id="123" idx="2"/>
                    <a:endCxn id="126" idx="0"/>
                  </p:cNvCxnSpPr>
                  <p:nvPr/>
                </p:nvCxnSpPr>
                <p:spPr>
                  <a:xfrm>
                    <a:off x="7491643" y="4447002"/>
                    <a:ext cx="0" cy="2370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6" name="Прямая со стрелкой 65"/>
              <p:cNvCxnSpPr>
                <a:stCxn id="61" idx="2"/>
                <a:endCxn id="122" idx="0"/>
              </p:cNvCxnSpPr>
              <p:nvPr/>
            </p:nvCxnSpPr>
            <p:spPr>
              <a:xfrm>
                <a:off x="7518929" y="2537105"/>
                <a:ext cx="0" cy="256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Овал 56"/>
            <p:cNvSpPr/>
            <p:nvPr/>
          </p:nvSpPr>
          <p:spPr>
            <a:xfrm>
              <a:off x="6373393" y="3714733"/>
              <a:ext cx="343156" cy="26547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8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4388</TotalTime>
  <Words>1235</Words>
  <Application>Microsoft Office PowerPoint</Application>
  <PresentationFormat>Широкоэкранный</PresentationFormat>
  <Paragraphs>574</Paragraphs>
  <Slides>29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Trebuchet MS</vt:lpstr>
      <vt:lpstr>Wingdings</vt:lpstr>
      <vt:lpstr>Wingdings 3</vt:lpstr>
      <vt:lpstr>Аспект</vt:lpstr>
      <vt:lpstr>Automated framework with C#</vt:lpstr>
      <vt:lpstr>          Introduction  </vt:lpstr>
      <vt:lpstr>Introduction</vt:lpstr>
      <vt:lpstr>          Visual Studio  </vt:lpstr>
      <vt:lpstr>Visual Studio</vt:lpstr>
      <vt:lpstr>          Git basics  </vt:lpstr>
      <vt:lpstr>Git basics</vt:lpstr>
      <vt:lpstr>Git basics</vt:lpstr>
      <vt:lpstr>Git basics (general workflow)</vt:lpstr>
      <vt:lpstr>          C# basics   Primitive Types and Variables  </vt:lpstr>
      <vt:lpstr>C# basics Primitive types</vt:lpstr>
      <vt:lpstr>C# basics Variables</vt:lpstr>
      <vt:lpstr>          C# basics   Operators and Expressions  </vt:lpstr>
      <vt:lpstr>C# basics Operators and Expressions</vt:lpstr>
      <vt:lpstr>          C# basics   Conditional Statements  </vt:lpstr>
      <vt:lpstr>C# basics Conditional statements</vt:lpstr>
      <vt:lpstr>C# basics Conditional statements</vt:lpstr>
      <vt:lpstr>          C# basics   Arrays and Loops  </vt:lpstr>
      <vt:lpstr>C# basics Arrays and Loops</vt:lpstr>
      <vt:lpstr>C# basics Arrays and Loops</vt:lpstr>
      <vt:lpstr>C# basics Arrays and Loops</vt:lpstr>
      <vt:lpstr>          C# basics   Methods  </vt:lpstr>
      <vt:lpstr>C# basics Methods</vt:lpstr>
      <vt:lpstr>C# basics Methods</vt:lpstr>
      <vt:lpstr>          C# basics   Enums and Strings  </vt:lpstr>
      <vt:lpstr>C# basics Enums</vt:lpstr>
      <vt:lpstr>C# basics Strings</vt:lpstr>
      <vt:lpstr>C# basics Useful links</vt:lpstr>
      <vt:lpstr>          Thank you!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framework with C#</dc:title>
  <dc:creator>USER</dc:creator>
  <cp:lastModifiedBy>USER</cp:lastModifiedBy>
  <cp:revision>130</cp:revision>
  <dcterms:created xsi:type="dcterms:W3CDTF">2021-08-30T05:18:04Z</dcterms:created>
  <dcterms:modified xsi:type="dcterms:W3CDTF">2021-10-11T19:18:40Z</dcterms:modified>
</cp:coreProperties>
</file>