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83" r:id="rId19"/>
    <p:sldId id="267" r:id="rId20"/>
    <p:sldId id="271" r:id="rId21"/>
    <p:sldId id="268" r:id="rId22"/>
    <p:sldId id="284" r:id="rId23"/>
    <p:sldId id="272" r:id="rId24"/>
    <p:sldId id="273" r:id="rId25"/>
    <p:sldId id="285" r:id="rId26"/>
    <p:sldId id="288" r:id="rId27"/>
    <p:sldId id="274" r:id="rId28"/>
    <p:sldId id="286" r:id="rId29"/>
    <p:sldId id="289" r:id="rId30"/>
    <p:sldId id="290" r:id="rId31"/>
    <p:sldId id="291" r:id="rId32"/>
    <p:sldId id="292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r>
              <a:rPr lang="en-US" baseline="0" dirty="0" smtClean="0"/>
              <a:t> 2.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 Input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!!! Pull remote main branch (explain if we create a branch now then new branch will be without all changes made in preceding lesson)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 homework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3 Arrays and Loops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3.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4.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4.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5 </a:t>
            </a:r>
            <a:r>
              <a:rPr lang="en-US" baseline="0" dirty="0" err="1" smtClean="0"/>
              <a:t>Enums</a:t>
            </a:r>
            <a:r>
              <a:rPr lang="en-US" baseline="0" dirty="0" smtClean="0"/>
              <a:t> and Strings.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67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5.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9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6 Exception Handling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6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9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7 Exception Handling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3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5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5 October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5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Arrays and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41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an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allocation for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1" y="1777549"/>
            <a:ext cx="4995177" cy="14461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97" y="3223667"/>
            <a:ext cx="4139975" cy="13105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35" y="4604565"/>
            <a:ext cx="4099337" cy="13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20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array </a:t>
            </a:r>
            <a:r>
              <a:rPr lang="en-US" dirty="0" smtClean="0">
                <a:latin typeface="Consolas" panose="020B0609020204030204" pitchFamily="49" charset="0"/>
              </a:rPr>
              <a:t>= { 1, 2, 3, 4, 5, 6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 length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arrayLength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array.Length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Length is not equal to the last element index!!!</a:t>
            </a:r>
          </a:p>
          <a:p>
            <a:pPr marL="0" indent="0">
              <a:buNone/>
            </a:pPr>
            <a:r>
              <a:rPr lang="en-US" dirty="0" smtClean="0"/>
              <a:t>Array access is by </a:t>
            </a:r>
            <a:r>
              <a:rPr lang="en-US" dirty="0" err="1" smtClean="0"/>
              <a:t>indeces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firstArrayElement</a:t>
            </a:r>
            <a:r>
              <a:rPr lang="en-US" dirty="0" smtClean="0">
                <a:latin typeface="Consolas" panose="020B0609020204030204" pitchFamily="49" charset="0"/>
              </a:rPr>
              <a:t> = array[0];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Going 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bounds </a:t>
            </a:r>
            <a:r>
              <a:rPr lang="en-US" dirty="0"/>
              <a:t>of the </a:t>
            </a:r>
            <a:r>
              <a:rPr lang="en-US" dirty="0" smtClean="0"/>
              <a:t>array will cause an exception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4" y="1777549"/>
            <a:ext cx="4094257" cy="1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21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1777549"/>
            <a:ext cx="9980479" cy="38874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" y="1807711"/>
            <a:ext cx="248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body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062" y="3929130"/>
            <a:ext cx="274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</a:rPr>
              <a:t>(condition);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302" y="1777549"/>
            <a:ext cx="4458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condition;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01" y="3929197"/>
            <a:ext cx="364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item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items)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76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23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9980479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declaration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name);</a:t>
            </a:r>
          </a:p>
          <a:p>
            <a:pPr marL="0" indent="0">
              <a:buNone/>
            </a:pPr>
            <a:r>
              <a:rPr lang="en-US" dirty="0" smtClean="0"/>
              <a:t>Method signature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>
                <a:latin typeface="Consolas" panose="020B0609020204030204" pitchFamily="49" charset="0"/>
              </a:rPr>
              <a:t>MethodName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age,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name)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Method 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</a:rPr>
              <a:t>access_modifier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return_type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method_name</a:t>
            </a:r>
            <a:r>
              <a:rPr lang="en-US" sz="1600" dirty="0">
                <a:latin typeface="Consolas" panose="020B0609020204030204" pitchFamily="49" charset="0"/>
              </a:rPr>
              <a:t>&gt;(&lt;</a:t>
            </a:r>
            <a:r>
              <a:rPr lang="en-US" sz="1600" dirty="0" err="1">
                <a:latin typeface="Consolas" panose="020B0609020204030204" pitchFamily="49" charset="0"/>
              </a:rPr>
              <a:t>parameters_list</a:t>
            </a:r>
            <a:r>
              <a:rPr lang="en-US" sz="1600" dirty="0">
                <a:latin typeface="Consolas" panose="020B0609020204030204" pitchFamily="49" charset="0"/>
              </a:rPr>
              <a:t>&gt;)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 code goes here – in the method's body 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 smtClean="0"/>
              <a:t>invocation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(25,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“John”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(age,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“John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“Smith”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4105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24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with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static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[] accounts);</a:t>
            </a:r>
          </a:p>
          <a:p>
            <a:pPr marL="0" indent="0">
              <a:buNone/>
            </a:pPr>
            <a:r>
              <a:rPr lang="en-US" dirty="0" smtClean="0"/>
              <a:t>Variable number of arguments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PrintTotalSumForCategory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category,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decimal</a:t>
            </a:r>
            <a:r>
              <a:rPr lang="en-US" sz="1600" dirty="0" smtClean="0">
                <a:latin typeface="Consolas" panose="020B0609020204030204" pitchFamily="49" charset="0"/>
              </a:rPr>
              <a:t>[] prices)</a:t>
            </a:r>
          </a:p>
          <a:p>
            <a:pPr marL="0" indent="0">
              <a:buNone/>
            </a:pPr>
            <a:r>
              <a:rPr lang="en-US" dirty="0" smtClean="0"/>
              <a:t>Optional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err="1" smtClean="0">
                <a:latin typeface="Consolas" panose="020B0609020204030204" pitchFamily="49" charset="0"/>
              </a:rPr>
              <a:t>InputPassword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login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password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/>
              <a:t>Method overloading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GetSumOfIntegers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GetSumOfDoulbles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6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Enums</a:t>
            </a:r>
            <a:r>
              <a:rPr lang="en-US" dirty="0" smtClean="0">
                <a:solidFill>
                  <a:schemeClr val="bg1"/>
                </a:solidFill>
              </a:rPr>
              <a:t> and 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4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</a:rPr>
              <a:t>Enums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  <a:r>
              <a:rPr lang="en-US" sz="1600" dirty="0" smtClean="0">
                <a:latin typeface="Consolas" panose="020B0609020204030204" pitchFamily="49" charset="0"/>
              </a:rPr>
              <a:t> direction = </a:t>
            </a:r>
            <a:r>
              <a:rPr lang="en-US" sz="1600" dirty="0" err="1" smtClean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  <a:r>
              <a:rPr lang="en-US" sz="1600" dirty="0" err="1" smtClean="0">
                <a:latin typeface="Consolas" panose="020B0609020204030204" pitchFamily="49" charset="0"/>
              </a:rPr>
              <a:t>.South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2221707"/>
            <a:ext cx="223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South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East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North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3328" y="2221707"/>
            <a:ext cx="268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South = 2,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East</a:t>
            </a:r>
            <a:r>
              <a:rPr lang="en-US" dirty="0" smtClean="0">
                <a:latin typeface="Consolas" panose="020B0609020204030204" pitchFamily="49" charset="0"/>
              </a:rPr>
              <a:t>,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North</a:t>
            </a:r>
            <a:r>
              <a:rPr lang="en-US" dirty="0" smtClean="0">
                <a:latin typeface="Consolas" panose="020B0609020204030204" pitchFamily="49" charset="0"/>
              </a:rPr>
              <a:t>,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700" y="2221706"/>
            <a:ext cx="268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South = 2,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East = 4,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North = 5,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 = 7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7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Strings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345" y="1703956"/>
            <a:ext cx="11066991" cy="42638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 representation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 Smith”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Declaring and initializing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company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Concatenation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description = company +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IT company”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is IT company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Interpolation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$“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Company description:</a:t>
            </a:r>
            <a:r>
              <a:rPr lang="en-US" sz="1600" dirty="0">
                <a:latin typeface="Consolas" panose="020B0609020204030204" pitchFamily="49" charset="0"/>
              </a:rPr>
              <a:t> {description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Company description: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is IT company</a:t>
            </a:r>
          </a:p>
          <a:p>
            <a:pPr marL="0" indent="0">
              <a:buNone/>
            </a:pPr>
            <a:r>
              <a:rPr lang="en-US" dirty="0" smtClean="0"/>
              <a:t>General operations with strings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 smtClean="0">
                <a:latin typeface="Consolas" panose="020B0609020204030204" pitchFamily="49" charset="0"/>
              </a:rPr>
              <a:t> result = </a:t>
            </a:r>
            <a:r>
              <a:rPr lang="en-US" sz="1600" dirty="0" err="1" smtClean="0">
                <a:latin typeface="Consolas" panose="020B0609020204030204" pitchFamily="49" charset="0"/>
              </a:rPr>
              <a:t>company.Contains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Data”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companyUp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company.ToUpper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DATAART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companyUp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company.ToLower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rawString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trimmedString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rawString.Trim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84658"/>
              </p:ext>
            </p:extLst>
          </p:nvPr>
        </p:nvGraphicFramePr>
        <p:xfrm>
          <a:off x="5155015" y="1916114"/>
          <a:ext cx="33472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725">
                  <a:extLst>
                    <a:ext uri="{9D8B030D-6E8A-4147-A177-3AD203B41FA5}">
                      <a16:colId xmlns:a16="http://schemas.microsoft.com/office/drawing/2014/main" val="3213006736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497965456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593111484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639127245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714801869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057968970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392033952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1455632323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164769961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269658962"/>
                    </a:ext>
                  </a:extLst>
                </a:gridCol>
              </a:tblGrid>
              <a:tr h="337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J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8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Exception Handling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90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Exception Handling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2221707"/>
            <a:ext cx="1215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catch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3094" y="2221706"/>
            <a:ext cx="2951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catch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Exception_type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block of code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4785" y="2221706"/>
            <a:ext cx="4777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catch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Exception_type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variable_name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block of code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3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50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Classes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31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197728" y="609600"/>
            <a:ext cx="73250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private string</a:t>
            </a:r>
            <a:r>
              <a:rPr lang="en-US" sz="1400" dirty="0" smtClean="0">
                <a:latin typeface="Consolas" panose="020B0609020204030204" pitchFamily="49" charset="0"/>
              </a:rPr>
              <a:t> name;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field definition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public string</a:t>
            </a:r>
            <a:r>
              <a:rPr lang="en-US" sz="1400" dirty="0">
                <a:latin typeface="Consolas" panose="020B0609020204030204" pitchFamily="49" charset="0"/>
              </a:rPr>
              <a:t> Name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property declaration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name;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{ name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CCCC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parameterless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	name = 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“Incognito”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 body between two curly brackets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CCCC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latin typeface="Consolas" panose="020B0609020204030204" pitchFamily="49" charset="0"/>
              </a:rPr>
              <a:t> name)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constructor with parameters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latin typeface="Consolas" panose="020B0609020204030204" pitchFamily="49" charset="0"/>
              </a:rPr>
              <a:t>.name = name;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void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GetIntroduction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method declaration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33CCCC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$”My name is</a:t>
            </a:r>
            <a:r>
              <a:rPr lang="en-US" sz="1400" dirty="0" smtClean="0">
                <a:latin typeface="Consolas" panose="020B0609020204030204" pitchFamily="49" charset="0"/>
              </a:rPr>
              <a:t> {name}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2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Classes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454652" y="1839231"/>
            <a:ext cx="80965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Person </a:t>
            </a:r>
            <a:r>
              <a:rPr lang="en-US" sz="1600" dirty="0" err="1" smtClean="0">
                <a:latin typeface="Consolas" panose="020B0609020204030204" pitchFamily="49" charset="0"/>
              </a:rPr>
              <a:t>firstPerson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 Create person without name</a:t>
            </a:r>
          </a:p>
          <a:p>
            <a:r>
              <a:rPr lang="en-US" sz="16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Person </a:t>
            </a:r>
            <a:r>
              <a:rPr lang="en-US" sz="1600" dirty="0" err="1" smtClean="0">
                <a:latin typeface="Consolas" panose="020B0609020204030204" pitchFamily="49" charset="0"/>
              </a:rPr>
              <a:t>secondPerson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>
                <a:solidFill>
                  <a:srgbClr val="33CCCC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”Tom”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 Create person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Persons’ introduction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firstPerson.GetIntroduction</a:t>
            </a:r>
            <a:r>
              <a:rPr lang="en-US" sz="1600" dirty="0" smtClean="0">
                <a:latin typeface="Consolas" panose="020B0609020204030204" pitchFamily="49" charset="0"/>
              </a:rPr>
              <a:t>();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My name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Incognito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secondPerson.GetIntroduction</a:t>
            </a:r>
            <a:r>
              <a:rPr lang="en-US" sz="1600" dirty="0" smtClean="0">
                <a:latin typeface="Consolas" panose="020B0609020204030204" pitchFamily="49" charset="0"/>
              </a:rPr>
              <a:t>();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My name is Tom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Name first person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firstPerson.Name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”Bob”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firstPerson.GetIntroduction</a:t>
            </a:r>
            <a:r>
              <a:rPr lang="en-US" sz="1600" dirty="0" smtClean="0">
                <a:latin typeface="Consolas" panose="020B0609020204030204" pitchFamily="49" charset="0"/>
              </a:rPr>
              <a:t>();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My name is Bob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Classes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33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697789" y="853394"/>
            <a:ext cx="50247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Generic Methods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smtClean="0">
                <a:latin typeface="Consolas" panose="020B0609020204030204" pitchFamily="49" charset="0"/>
              </a:rPr>
              <a:t>Print&lt;</a:t>
            </a:r>
            <a:r>
              <a:rPr lang="en-US" sz="1600" dirty="0" smtClean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</a:rPr>
              <a:t> data);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 smtClean="0">
                <a:latin typeface="Consolas" panose="020B0609020204030204" pitchFamily="49" charset="0"/>
              </a:rPr>
              <a:t>str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”String to be printed”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Print&lt;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&gt;(</a:t>
            </a:r>
            <a:r>
              <a:rPr lang="en-US" sz="1600" dirty="0" err="1" smtClean="0">
                <a:latin typeface="Consolas" panose="020B0609020204030204" pitchFamily="49" charset="0"/>
              </a:rPr>
              <a:t>str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AAAE0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Generic </a:t>
            </a:r>
            <a:r>
              <a:rPr lang="en-US" sz="1600" dirty="0" smtClean="0">
                <a:latin typeface="Consolas" panose="020B0609020204030204" pitchFamily="49" charset="0"/>
              </a:rPr>
              <a:t>Classes</a:t>
            </a:r>
          </a:p>
          <a:p>
            <a:endParaRPr lang="en-US" sz="1600" dirty="0">
              <a:solidFill>
                <a:srgbClr val="AAAE0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smtClean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S</a:t>
            </a:r>
            <a:r>
              <a:rPr lang="en-US" sz="1600" dirty="0" smtClean="0">
                <a:latin typeface="Consolas" panose="020B0609020204030204" pitchFamily="49" charset="0"/>
              </a:rPr>
              <a:t>pecies {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 smtClean="0"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ru-RU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3CCCC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{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Some code here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rgbClr val="AAAE02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 smtClean="0">
              <a:solidFill>
                <a:srgbClr val="AAAE0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34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5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54" name="Группа 53"/>
          <p:cNvGrpSpPr/>
          <p:nvPr/>
        </p:nvGrpSpPr>
        <p:grpSpPr>
          <a:xfrm>
            <a:off x="146121" y="1331795"/>
            <a:ext cx="11080461" cy="4470724"/>
            <a:chOff x="317571" y="1410377"/>
            <a:chExt cx="11080461" cy="4470724"/>
          </a:xfrm>
        </p:grpSpPr>
        <p:grpSp>
          <p:nvGrpSpPr>
            <p:cNvPr id="56" name="Группа 55"/>
            <p:cNvGrpSpPr/>
            <p:nvPr/>
          </p:nvGrpSpPr>
          <p:grpSpPr>
            <a:xfrm>
              <a:off x="317571" y="1410377"/>
              <a:ext cx="11080461" cy="4470724"/>
              <a:chOff x="217558" y="1262737"/>
              <a:chExt cx="11080461" cy="447072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6549222" y="1880802"/>
                <a:ext cx="1939413" cy="6563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Add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changes to stash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$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git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add --all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Группа 62"/>
              <p:cNvGrpSpPr/>
              <p:nvPr/>
            </p:nvGrpSpPr>
            <p:grpSpPr>
              <a:xfrm>
                <a:off x="217558" y="1262737"/>
                <a:ext cx="11080461" cy="4470724"/>
                <a:chOff x="188061" y="1364226"/>
                <a:chExt cx="11080461" cy="4470724"/>
              </a:xfrm>
            </p:grpSpPr>
            <p:sp>
              <p:nvSpPr>
                <p:cNvPr id="67" name="Скругленный прямоугольник 66"/>
                <p:cNvSpPr/>
                <p:nvPr/>
              </p:nvSpPr>
              <p:spPr>
                <a:xfrm>
                  <a:off x="301251" y="1465834"/>
                  <a:ext cx="1939413" cy="6563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Create and clone a repository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" name="Группа 69"/>
                <p:cNvGrpSpPr/>
                <p:nvPr/>
              </p:nvGrpSpPr>
              <p:grpSpPr>
                <a:xfrm>
                  <a:off x="188061" y="1364226"/>
                  <a:ext cx="11080461" cy="4470724"/>
                  <a:chOff x="188061" y="1364226"/>
                  <a:chExt cx="11080461" cy="4470724"/>
                </a:xfrm>
              </p:grpSpPr>
              <p:grpSp>
                <p:nvGrpSpPr>
                  <p:cNvPr id="72" name="Группа 71"/>
                  <p:cNvGrpSpPr/>
                  <p:nvPr/>
                </p:nvGrpSpPr>
                <p:grpSpPr>
                  <a:xfrm>
                    <a:off x="188061" y="1364226"/>
                    <a:ext cx="11080461" cy="4470724"/>
                    <a:chOff x="188061" y="1364226"/>
                    <a:chExt cx="11080461" cy="4470724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188666" y="1995865"/>
                      <a:ext cx="10079856" cy="3839085"/>
                      <a:chOff x="1188666" y="1995865"/>
                      <a:chExt cx="10079856" cy="3839085"/>
                    </a:xfrm>
                  </p:grpSpPr>
                  <p:grpSp>
                    <p:nvGrpSpPr>
                      <p:cNvPr id="98" name="Группа 97"/>
                      <p:cNvGrpSpPr/>
                      <p:nvPr/>
                    </p:nvGrpSpPr>
                    <p:grpSpPr>
                      <a:xfrm>
                        <a:off x="1188666" y="1995865"/>
                        <a:ext cx="10079856" cy="3608776"/>
                        <a:chOff x="1196040" y="1995865"/>
                        <a:chExt cx="10079856" cy="3608776"/>
                      </a:xfrm>
                    </p:grpSpPr>
                    <p:grpSp>
                      <p:nvGrpSpPr>
                        <p:cNvPr id="100" name="Группа 99"/>
                        <p:cNvGrpSpPr/>
                        <p:nvPr/>
                      </p:nvGrpSpPr>
                      <p:grpSpPr>
                        <a:xfrm>
                          <a:off x="1196040" y="1995865"/>
                          <a:ext cx="10079856" cy="3608776"/>
                          <a:chOff x="1196040" y="1995865"/>
                          <a:chExt cx="10079856" cy="3608776"/>
                        </a:xfrm>
                      </p:grpSpPr>
                      <p:grpSp>
                        <p:nvGrpSpPr>
                          <p:cNvPr id="102" name="Группа 101"/>
                          <p:cNvGrpSpPr/>
                          <p:nvPr/>
                        </p:nvGrpSpPr>
                        <p:grpSpPr>
                          <a:xfrm>
                            <a:off x="1196040" y="1995865"/>
                            <a:ext cx="10079856" cy="3608776"/>
                            <a:chOff x="1601620" y="1995865"/>
                            <a:chExt cx="10079856" cy="3608776"/>
                          </a:xfrm>
                        </p:grpSpPr>
                        <p:cxnSp>
                          <p:nvCxnSpPr>
                            <p:cNvPr id="104" name="Соединительная линия уступом 103"/>
                            <p:cNvCxnSpPr>
                              <a:stCxn id="67" idx="2"/>
                              <a:endCxn id="113" idx="1"/>
                            </p:cNvCxnSpPr>
                            <p:nvPr/>
                          </p:nvCxnSpPr>
                          <p:spPr>
                            <a:xfrm rot="16200000" flipH="1">
                              <a:off x="1558053" y="2247996"/>
                              <a:ext cx="530032" cy="278314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05" name="Группа 104"/>
                            <p:cNvGrpSpPr/>
                            <p:nvPr/>
                          </p:nvGrpSpPr>
                          <p:grpSpPr>
                            <a:xfrm>
                              <a:off x="1601620" y="1995865"/>
                              <a:ext cx="10079856" cy="3608776"/>
                              <a:chOff x="1601620" y="1995865"/>
                              <a:chExt cx="10079856" cy="3608776"/>
                            </a:xfrm>
                          </p:grpSpPr>
                          <p:grpSp>
                            <p:nvGrpSpPr>
                              <p:cNvPr id="106" name="Группа 105"/>
                              <p:cNvGrpSpPr/>
                              <p:nvPr/>
                            </p:nvGrpSpPr>
                            <p:grpSpPr>
                              <a:xfrm>
                                <a:off x="1601620" y="1995865"/>
                                <a:ext cx="10079856" cy="3608776"/>
                                <a:chOff x="962575" y="2019885"/>
                                <a:chExt cx="10079856" cy="3608776"/>
                              </a:xfrm>
                            </p:grpSpPr>
                            <p:grpSp>
                              <p:nvGrpSpPr>
                                <p:cNvPr id="108" name="Группа 107"/>
                                <p:cNvGrpSpPr/>
                                <p:nvPr/>
                              </p:nvGrpSpPr>
                              <p:grpSpPr>
                                <a:xfrm>
                                  <a:off x="962575" y="2019885"/>
                                  <a:ext cx="10079856" cy="3608776"/>
                                  <a:chOff x="962575" y="2019885"/>
                                  <a:chExt cx="10079856" cy="3608776"/>
                                </a:xfrm>
                              </p:grpSpPr>
                              <p:cxnSp>
                                <p:nvCxnSpPr>
                                  <p:cNvPr id="111" name="Соединительная линия уступом 110"/>
                                  <p:cNvCxnSpPr>
                                    <a:stCxn id="120" idx="2"/>
                                    <a:endCxn id="118" idx="2"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3393589" y="3792009"/>
                                    <a:ext cx="989781" cy="2683522"/>
                                  </a:xfrm>
                                  <a:prstGeom prst="bentConnector3">
                                    <a:avLst>
                                      <a:gd name="adj1" fmla="val 123096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12" name="Группа 1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962575" y="2019885"/>
                                    <a:ext cx="10079856" cy="3608776"/>
                                    <a:chOff x="962575" y="2019885"/>
                                    <a:chExt cx="10079856" cy="3608776"/>
                                  </a:xfrm>
                                </p:grpSpPr>
                                <p:sp>
                                  <p:nvSpPr>
                                    <p:cNvPr id="113" name="Прямоугольник 1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3181" y="2348037"/>
                                      <a:ext cx="2443161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Check out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to local main branch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4" name="Прямоугольник 1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5" y="3219520"/>
                                      <a:ext cx="316828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 changes from remote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5" name="Прямоугольник 11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7" y="4095939"/>
                                      <a:ext cx="3168282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working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-b &lt;branch-name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&gt;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16" name="Прямая со стрелкой 115"/>
                                    <p:cNvCxnSpPr>
                                      <a:stCxn id="113" idx="2"/>
                                      <a:endCxn id="114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4762" y="3004340"/>
                                      <a:ext cx="1955" cy="21518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17" name="Прямая со стрелкой 116"/>
                                    <p:cNvCxnSpPr>
                                      <a:stCxn id="114" idx="2"/>
                                      <a:endCxn id="115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7" y="3875823"/>
                                      <a:ext cx="1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18" name="Прямоугольник 11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7011" y="4972358"/>
                                      <a:ext cx="193941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or update files on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working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19" name="Прямая со стрелкой 118"/>
                                    <p:cNvCxnSpPr>
                                      <a:stCxn id="115" idx="2"/>
                                      <a:endCxn id="118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8" y="4752242"/>
                                      <a:ext cx="0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0" name="Ромб 1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73040" y="3724480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Logic part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1" name="Соединительная линия уступом 120"/>
                                    <p:cNvCxnSpPr>
                                      <a:stCxn id="118" idx="3"/>
                                      <a:endCxn id="120" idx="1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3516424" y="4181680"/>
                                      <a:ext cx="1256616" cy="1118830"/>
                                    </a:xfrm>
                                    <a:prstGeom prst="bentConnector3">
                                      <a:avLst>
                                        <a:gd name="adj1" fmla="val 74445"/>
                                      </a:avLst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2" name="Прямоугольник 1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06823" y="2919573"/>
                                      <a:ext cx="3113036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Commit changes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commit –m ‘Commit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message’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3" name="Прямоугольник 12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174500" y="3814719"/>
                                      <a:ext cx="218210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changes to remote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origin HEAD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4" name="Соединительная линия уступом 123"/>
                                    <p:cNvCxnSpPr>
                                      <a:stCxn id="120" idx="0"/>
                                      <a:endCxn id="61" idx="1"/>
                                    </p:cNvCxnSpPr>
                                    <p:nvPr/>
                                  </p:nvCxnSpPr>
                                  <p:spPr>
                                    <a:xfrm rot="5400000" flipH="1" flipV="1">
                                      <a:off x="5066929" y="2497775"/>
                                      <a:ext cx="1390017" cy="1063394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5" name="Прямая со стрелкой 124"/>
                                    <p:cNvCxnSpPr>
                                      <a:stCxn id="122" idx="2"/>
                                      <a:endCxn id="12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263341" y="3575876"/>
                                      <a:ext cx="2211" cy="23884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6" name="Ромб 1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808352" y="4708039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Task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7" name="Прямоугольник 1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25167" y="2019885"/>
                                      <a:ext cx="241726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Make Pull request on remote and approve it</a:t>
                                      </a:r>
                                      <a:endParaRPr lang="en-US" sz="14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8" name="Соединительная линия уступом 127"/>
                                    <p:cNvCxnSpPr>
                                      <a:stCxn id="126" idx="3"/>
                                      <a:endCxn id="127" idx="2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7722752" y="2676188"/>
                                      <a:ext cx="2111047" cy="2489051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sp>
                              <p:nvSpPr>
                                <p:cNvPr id="109" name="TextBox 108"/>
                                <p:cNvSpPr txBox="1"/>
                                <p:nvPr/>
                              </p:nvSpPr>
                              <p:spPr>
                                <a:xfrm>
                                  <a:off x="4610910" y="3159873"/>
                                  <a:ext cx="40254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Yes</a:t>
                                  </a:r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110" name="TextBox 109"/>
                                <p:cNvSpPr txBox="1"/>
                                <p:nvPr/>
                              </p:nvSpPr>
                              <p:spPr>
                                <a:xfrm>
                                  <a:off x="4652532" y="4537586"/>
                                  <a:ext cx="36580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No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cxnSp>
                            <p:nvCxnSpPr>
                              <p:cNvPr id="107" name="Соединительная линия уступом 106"/>
                              <p:cNvCxnSpPr>
                                <a:stCxn id="127" idx="0"/>
                                <a:endCxn id="113" idx="0"/>
                              </p:cNvCxnSpPr>
                              <p:nvPr/>
                            </p:nvCxnSpPr>
                            <p:spPr>
                              <a:xfrm rot="16200000" flipH="1" flipV="1">
                                <a:off x="6664250" y="-1484578"/>
                                <a:ext cx="328152" cy="7289037"/>
                              </a:xfrm>
                              <a:prstGeom prst="bentConnector3">
                                <a:avLst>
                                  <a:gd name="adj1" fmla="val -69663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03" name="TextBox 102"/>
                          <p:cNvSpPr txBox="1"/>
                          <p:nvPr/>
                        </p:nvSpPr>
                        <p:spPr>
                          <a:xfrm>
                            <a:off x="8009165" y="4852568"/>
                            <a:ext cx="40254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Yes</a:t>
                            </a:r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101" name="Соединительная линия уступом 100"/>
                        <p:cNvCxnSpPr>
                          <a:stCxn id="126" idx="2"/>
                          <a:endCxn id="118" idx="2"/>
                        </p:cNvCxnSpPr>
                        <p:nvPr/>
                      </p:nvCxnSpPr>
                      <p:spPr>
                        <a:xfrm rot="5400000">
                          <a:off x="5136489" y="3242113"/>
                          <a:ext cx="6222" cy="4718834"/>
                        </a:xfrm>
                        <a:prstGeom prst="bentConnector3">
                          <a:avLst>
                            <a:gd name="adj1" fmla="val 377406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6847010" y="5557951"/>
                        <a:ext cx="365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No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76" name="Овал 75"/>
                    <p:cNvSpPr/>
                    <p:nvPr/>
                  </p:nvSpPr>
                  <p:spPr>
                    <a:xfrm>
                      <a:off x="188061" y="1364226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80" name="Овал 79"/>
                    <p:cNvSpPr/>
                    <p:nvPr/>
                  </p:nvSpPr>
                  <p:spPr>
                    <a:xfrm>
                      <a:off x="1022467" y="397902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p:txBody>
                </p:sp>
                <p:sp>
                  <p:nvSpPr>
                    <p:cNvPr id="81" name="Овал 80"/>
                    <p:cNvSpPr/>
                    <p:nvPr/>
                  </p:nvSpPr>
                  <p:spPr>
                    <a:xfrm>
                      <a:off x="1002748" y="307573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p:txBody>
                </p:sp>
                <p:sp>
                  <p:nvSpPr>
                    <p:cNvPr id="82" name="Овал 81"/>
                    <p:cNvSpPr/>
                    <p:nvPr/>
                  </p:nvSpPr>
                  <p:spPr>
                    <a:xfrm>
                      <a:off x="1379099" y="2179570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p:txBody>
                </p:sp>
                <p:sp>
                  <p:nvSpPr>
                    <p:cNvPr id="83" name="Овал 82"/>
                    <p:cNvSpPr/>
                    <p:nvPr/>
                  </p:nvSpPr>
                  <p:spPr>
                    <a:xfrm>
                      <a:off x="8679680" y="1878172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p:txBody>
                </p:sp>
                <p:sp>
                  <p:nvSpPr>
                    <p:cNvPr id="84" name="Овал 83"/>
                    <p:cNvSpPr/>
                    <p:nvPr/>
                  </p:nvSpPr>
                  <p:spPr>
                    <a:xfrm>
                      <a:off x="5765859" y="2761619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p:txBody>
                </p:sp>
                <p:sp>
                  <p:nvSpPr>
                    <p:cNvPr id="93" name="Овал 92"/>
                    <p:cNvSpPr/>
                    <p:nvPr/>
                  </p:nvSpPr>
                  <p:spPr>
                    <a:xfrm>
                      <a:off x="1621993" y="48289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p:txBody>
                </p:sp>
                <p:sp>
                  <p:nvSpPr>
                    <p:cNvPr id="97" name="Овал 96"/>
                    <p:cNvSpPr/>
                    <p:nvPr/>
                  </p:nvSpPr>
                  <p:spPr>
                    <a:xfrm>
                      <a:off x="6355290" y="18512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73" name="Прямая со стрелкой 72"/>
                  <p:cNvCxnSpPr>
                    <a:stCxn id="123" idx="2"/>
                    <a:endCxn id="126" idx="0"/>
                  </p:cNvCxnSpPr>
                  <p:nvPr/>
                </p:nvCxnSpPr>
                <p:spPr>
                  <a:xfrm>
                    <a:off x="7491643" y="4447002"/>
                    <a:ext cx="0" cy="2370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6" name="Прямая со стрелкой 65"/>
              <p:cNvCxnSpPr>
                <a:stCxn id="61" idx="2"/>
                <a:endCxn id="122" idx="0"/>
              </p:cNvCxnSpPr>
              <p:nvPr/>
            </p:nvCxnSpPr>
            <p:spPr>
              <a:xfrm>
                <a:off x="7518929" y="2537105"/>
                <a:ext cx="0" cy="25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Овал 56"/>
            <p:cNvSpPr/>
            <p:nvPr/>
          </p:nvSpPr>
          <p:spPr>
            <a:xfrm>
              <a:off x="6373393" y="3714733"/>
              <a:ext cx="343156" cy="2654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4388</TotalTime>
  <Words>1452</Words>
  <Application>Microsoft Office PowerPoint</Application>
  <PresentationFormat>Широкоэкранный</PresentationFormat>
  <Paragraphs>718</Paragraphs>
  <Slides>35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          C# basics   Arrays and Loops  </vt:lpstr>
      <vt:lpstr>C# basics Arrays and Loops</vt:lpstr>
      <vt:lpstr>C# basics Arrays and Loops</vt:lpstr>
      <vt:lpstr>C# basics Arrays and Loops</vt:lpstr>
      <vt:lpstr>          C# basics   Methods  </vt:lpstr>
      <vt:lpstr>C# basics Methods</vt:lpstr>
      <vt:lpstr>C# basics Methods</vt:lpstr>
      <vt:lpstr>          C# basics   Enums and Strings  </vt:lpstr>
      <vt:lpstr>C# basics Enums</vt:lpstr>
      <vt:lpstr>C# basics Strings</vt:lpstr>
      <vt:lpstr>          C# basics   Exception Handling  </vt:lpstr>
      <vt:lpstr>C# basics Exception Handling</vt:lpstr>
      <vt:lpstr>          C# basics   Classes  </vt:lpstr>
      <vt:lpstr>C# basics Classes</vt:lpstr>
      <vt:lpstr>C# basics Classes</vt:lpstr>
      <vt:lpstr>C# basics Classes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129</cp:revision>
  <dcterms:created xsi:type="dcterms:W3CDTF">2021-08-30T05:18:04Z</dcterms:created>
  <dcterms:modified xsi:type="dcterms:W3CDTF">2021-10-05T11:45:35Z</dcterms:modified>
</cp:coreProperties>
</file>