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  <p:sldId id="264" r:id="rId10"/>
    <p:sldId id="265" r:id="rId11"/>
  </p:sldIdLst>
  <p:sldSz cx="18288000" cy="10287000"/>
  <p:notesSz cx="6858000" cy="9144000"/>
  <p:embeddedFontLst>
    <p:embeddedFont>
      <p:font typeface="Archivo Black" panose="020B060402020202020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ed Hat Display" panose="020B0604020202020204" charset="0"/>
      <p:regular r:id="rId17"/>
    </p:embeddedFont>
    <p:embeddedFont>
      <p:font typeface="Red Hat Display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202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digital-dictionary.onrender.com/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gital-dictionary.onrender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gital-dictionary.onrender.com/admin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TextBox 3"/>
          <p:cNvSpPr txBox="1"/>
          <p:nvPr/>
        </p:nvSpPr>
        <p:spPr>
          <a:xfrm>
            <a:off x="993077" y="2625595"/>
            <a:ext cx="11695306" cy="3201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Digital</a:t>
            </a:r>
          </a:p>
          <a:p>
            <a:pPr algn="l">
              <a:lnSpc>
                <a:spcPts val="12218"/>
              </a:lnSpc>
            </a:pPr>
            <a:r>
              <a:rPr lang="en-US" sz="1299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Dictionary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08272" y="5988667"/>
            <a:ext cx="6679929" cy="387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By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SATHISH KUMAR G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PRITHIVI RAJ S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VETRIVEL M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YUVARAJ M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8842983"/>
            <a:ext cx="415317" cy="415317"/>
          </a:xfrm>
          <a:custGeom>
            <a:avLst/>
            <a:gdLst/>
            <a:ahLst/>
            <a:cxnLst/>
            <a:rect l="l" t="t" r="r" b="b"/>
            <a:pathLst>
              <a:path w="415317" h="415317">
                <a:moveTo>
                  <a:pt x="0" y="0"/>
                </a:moveTo>
                <a:lnTo>
                  <a:pt x="415317" y="0"/>
                </a:lnTo>
                <a:lnTo>
                  <a:pt x="415317" y="415317"/>
                </a:lnTo>
                <a:lnTo>
                  <a:pt x="0" y="415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02695" y="8903074"/>
            <a:ext cx="5018539" cy="359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8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https://digital-dictionary.onrender.com/</a:t>
            </a:r>
            <a:endParaRPr lang="en-US" sz="2228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Freeform 11"/>
          <p:cNvSpPr/>
          <p:nvPr/>
        </p:nvSpPr>
        <p:spPr>
          <a:xfrm rot="-1542318" flipV="1">
            <a:off x="13654428" y="80032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6040" y="4141899"/>
            <a:ext cx="9245435" cy="176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99"/>
              </a:lnSpc>
            </a:pPr>
            <a:r>
              <a:rPr lang="en-US" sz="14597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End</a:t>
            </a:r>
          </a:p>
        </p:txBody>
      </p:sp>
      <p:sp>
        <p:nvSpPr>
          <p:cNvPr id="11" name="Freeform 11"/>
          <p:cNvSpPr/>
          <p:nvPr/>
        </p:nvSpPr>
        <p:spPr>
          <a:xfrm rot="10435729">
            <a:off x="-3241105" y="-2477065"/>
            <a:ext cx="7951775" cy="8527373"/>
          </a:xfrm>
          <a:custGeom>
            <a:avLst/>
            <a:gdLst/>
            <a:ahLst/>
            <a:cxnLst/>
            <a:rect l="l" t="t" r="r" b="b"/>
            <a:pathLst>
              <a:path w="7951775" h="8527373">
                <a:moveTo>
                  <a:pt x="0" y="0"/>
                </a:moveTo>
                <a:lnTo>
                  <a:pt x="7951775" y="0"/>
                </a:lnTo>
                <a:lnTo>
                  <a:pt x="7951775" y="8527373"/>
                </a:lnTo>
                <a:lnTo>
                  <a:pt x="0" y="85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66E077E7-BD52-A239-8F7D-B52EC459FF86}"/>
              </a:ext>
            </a:extLst>
          </p:cNvPr>
          <p:cNvSpPr/>
          <p:nvPr/>
        </p:nvSpPr>
        <p:spPr>
          <a:xfrm>
            <a:off x="10475005" y="6048967"/>
            <a:ext cx="415317" cy="415317"/>
          </a:xfrm>
          <a:custGeom>
            <a:avLst/>
            <a:gdLst/>
            <a:ahLst/>
            <a:cxnLst/>
            <a:rect l="l" t="t" r="r" b="b"/>
            <a:pathLst>
              <a:path w="415317" h="415317">
                <a:moveTo>
                  <a:pt x="0" y="0"/>
                </a:moveTo>
                <a:lnTo>
                  <a:pt x="415317" y="0"/>
                </a:lnTo>
                <a:lnTo>
                  <a:pt x="415317" y="415317"/>
                </a:lnTo>
                <a:lnTo>
                  <a:pt x="0" y="415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1386EDD8-D6E8-1B11-2BA2-4CFBC1589526}"/>
              </a:ext>
            </a:extLst>
          </p:cNvPr>
          <p:cNvSpPr txBox="1"/>
          <p:nvPr/>
        </p:nvSpPr>
        <p:spPr>
          <a:xfrm>
            <a:off x="11049000" y="6109058"/>
            <a:ext cx="5018539" cy="359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8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https://digital-dictionary.onrender.com/</a:t>
            </a:r>
            <a:endParaRPr lang="en-US" sz="2228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-4255355" y="46215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413758"/>
            <a:ext cx="10284037" cy="7731016"/>
            <a:chOff x="0" y="0"/>
            <a:chExt cx="13712050" cy="1030802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712050" cy="10308021"/>
              <a:chOff x="0" y="0"/>
              <a:chExt cx="2708553" cy="203615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8553" cy="2036152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2036152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2021096"/>
                    </a:lnTo>
                    <a:cubicBezTo>
                      <a:pt x="2708553" y="2025089"/>
                      <a:pt x="2706967" y="2028919"/>
                      <a:pt x="2704143" y="2031743"/>
                    </a:cubicBezTo>
                    <a:cubicBezTo>
                      <a:pt x="2701320" y="2034566"/>
                      <a:pt x="2697490" y="2036152"/>
                      <a:pt x="2693497" y="2036152"/>
                    </a:cubicBezTo>
                    <a:lnTo>
                      <a:pt x="15056" y="2036152"/>
                    </a:lnTo>
                    <a:cubicBezTo>
                      <a:pt x="11063" y="2036152"/>
                      <a:pt x="7233" y="2034566"/>
                      <a:pt x="4410" y="2031743"/>
                    </a:cubicBezTo>
                    <a:cubicBezTo>
                      <a:pt x="1586" y="2028919"/>
                      <a:pt x="0" y="2025089"/>
                      <a:pt x="0" y="2021096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708553" cy="2074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102119" y="1409188"/>
              <a:ext cx="11368841" cy="30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Problem Statement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02120" y="4709015"/>
              <a:ext cx="10276762" cy="458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34"/>
                </a:lnSpc>
                <a:spcBef>
                  <a:spcPct val="0"/>
                </a:spcBef>
              </a:pPr>
              <a:endParaRPr lang="en-US" sz="2099" u="none" spc="125" dirty="0">
                <a:solidFill>
                  <a:srgbClr val="F4F4ED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5935" y="-2607264"/>
            <a:ext cx="4395385" cy="15773061"/>
            <a:chOff x="0" y="0"/>
            <a:chExt cx="5860514" cy="21030749"/>
          </a:xfrm>
        </p:grpSpPr>
        <p:sp>
          <p:nvSpPr>
            <p:cNvPr id="12" name="AutoShape 12"/>
            <p:cNvSpPr/>
            <p:nvPr/>
          </p:nvSpPr>
          <p:spPr>
            <a:xfrm flipV="1">
              <a:off x="263156" y="0"/>
              <a:ext cx="0" cy="21030749"/>
            </a:xfrm>
            <a:prstGeom prst="line">
              <a:avLst/>
            </a:prstGeom>
            <a:ln w="254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3" name="Group 13"/>
            <p:cNvGrpSpPr/>
            <p:nvPr/>
          </p:nvGrpSpPr>
          <p:grpSpPr>
            <a:xfrm rot="-5400000">
              <a:off x="0" y="13112559"/>
              <a:ext cx="526312" cy="52631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0" y="9398595"/>
              <a:ext cx="526312" cy="52631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0" y="5531489"/>
              <a:ext cx="526312" cy="52631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832689" y="5368330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32689" y="9234184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32689" y="6531439"/>
              <a:ext cx="4702057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Red Hat Display" panose="020B0604020202020204" charset="0"/>
                </a:rPr>
                <a:t>Lack of Contextual Understanding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832689" y="10397292"/>
              <a:ext cx="5027825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Red Hat Display" panose="020B0604020202020204" charset="0"/>
                </a:rPr>
                <a:t>Poor Pronunciation Guidance</a:t>
              </a:r>
              <a:endParaRPr lang="en-US" sz="2800" b="1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32689" y="12942161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832689" y="14105270"/>
              <a:ext cx="4793465" cy="446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GB" sz="3200" b="1" dirty="0">
                  <a:solidFill>
                    <a:schemeClr val="bg1"/>
                  </a:solidFill>
                  <a:latin typeface="Red Hat Display" panose="020B0604020202020204" charset="0"/>
                </a:rPr>
                <a:t>No Personalization</a:t>
              </a:r>
              <a:endParaRPr lang="en-US" sz="2800" b="1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A995FDDF-D2EE-348A-C01A-6A97A4E0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55" y="5256386"/>
            <a:ext cx="958914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dirty="0">
                <a:solidFill>
                  <a:schemeClr val="bg1"/>
                </a:solidFill>
                <a:latin typeface="Red Hat Display" panose="020B0604020202020204" charset="0"/>
              </a:rPr>
              <a:t>Traditional dictionary platforms often lack contextual examples, pronunciation audio, and visual aids, making it difficult for users—especially non-native speakers—to fully understand and retain new vocabulary. Additionally, they offer little to no personalization features like history tracking or bookmarking, limiting their effectiveness as learning tools.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ed Hat Display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8471356" y="-384020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95257"/>
            <a:ext cx="8115300" cy="8049516"/>
            <a:chOff x="0" y="0"/>
            <a:chExt cx="10820400" cy="1073269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820400" cy="10732690"/>
              <a:chOff x="0" y="0"/>
              <a:chExt cx="2137363" cy="212003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137363" cy="2120037"/>
              </a:xfrm>
              <a:custGeom>
                <a:avLst/>
                <a:gdLst/>
                <a:ahLst/>
                <a:cxnLst/>
                <a:rect l="l" t="t" r="r" b="b"/>
                <a:pathLst>
                  <a:path w="2137363" h="2120037">
                    <a:moveTo>
                      <a:pt x="19080" y="0"/>
                    </a:moveTo>
                    <a:lnTo>
                      <a:pt x="2118283" y="0"/>
                    </a:lnTo>
                    <a:cubicBezTo>
                      <a:pt x="2123343" y="0"/>
                      <a:pt x="2128196" y="2010"/>
                      <a:pt x="2131775" y="5588"/>
                    </a:cubicBezTo>
                    <a:cubicBezTo>
                      <a:pt x="2135353" y="9167"/>
                      <a:pt x="2137363" y="14020"/>
                      <a:pt x="2137363" y="19080"/>
                    </a:cubicBezTo>
                    <a:lnTo>
                      <a:pt x="2137363" y="2100958"/>
                    </a:lnTo>
                    <a:cubicBezTo>
                      <a:pt x="2137363" y="2111495"/>
                      <a:pt x="2128821" y="2120037"/>
                      <a:pt x="2118283" y="2120037"/>
                    </a:cubicBezTo>
                    <a:lnTo>
                      <a:pt x="19080" y="2120037"/>
                    </a:lnTo>
                    <a:cubicBezTo>
                      <a:pt x="8542" y="2120037"/>
                      <a:pt x="0" y="2111495"/>
                      <a:pt x="0" y="2100958"/>
                    </a:cubicBezTo>
                    <a:lnTo>
                      <a:pt x="0" y="19080"/>
                    </a:lnTo>
                    <a:cubicBezTo>
                      <a:pt x="0" y="8542"/>
                      <a:pt x="8542" y="0"/>
                      <a:pt x="19080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137363" cy="21581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205844" y="1898184"/>
              <a:ext cx="9366783" cy="3031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Digital Dictionary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10267" y="6129090"/>
              <a:ext cx="8161995" cy="3248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2699"/>
                </a:lnSpc>
                <a:spcBef>
                  <a:spcPct val="0"/>
                </a:spcBef>
              </a:pPr>
              <a:r>
                <a:rPr lang="en-GB" sz="2800" dirty="0">
                  <a:solidFill>
                    <a:schemeClr val="bg1"/>
                  </a:solidFill>
                  <a:latin typeface="Red Hat Display" panose="020B0604020202020204" charset="0"/>
                </a:rPr>
                <a:t>Our solution is a dynamic, user-friendly Visual Dictionary web app built with Django. It integrates meanings, usage, pronunciation, synonyms, antonyms, and images in one platform, with features like history and bookmarks to enhance vocabulary learning.</a:t>
              </a:r>
              <a:endParaRPr lang="en-US" sz="2400" u="none" spc="119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321397" y="1095257"/>
            <a:ext cx="7773142" cy="8023496"/>
            <a:chOff x="0" y="0"/>
            <a:chExt cx="10364189" cy="10697995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330748" cy="3415370"/>
              <a:chOff x="0" y="0"/>
              <a:chExt cx="2342659" cy="85749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22126" y="0"/>
                    </a:moveTo>
                    <a:lnTo>
                      <a:pt x="2320533" y="0"/>
                    </a:lnTo>
                    <a:cubicBezTo>
                      <a:pt x="2326401" y="0"/>
                      <a:pt x="2332029" y="2331"/>
                      <a:pt x="2336178" y="6481"/>
                    </a:cubicBezTo>
                    <a:cubicBezTo>
                      <a:pt x="2340327" y="10630"/>
                      <a:pt x="2342659" y="16258"/>
                      <a:pt x="2342659" y="22126"/>
                    </a:cubicBezTo>
                    <a:lnTo>
                      <a:pt x="2342659" y="835367"/>
                    </a:lnTo>
                    <a:cubicBezTo>
                      <a:pt x="2342659" y="841235"/>
                      <a:pt x="2340327" y="846862"/>
                      <a:pt x="2336178" y="851012"/>
                    </a:cubicBezTo>
                    <a:cubicBezTo>
                      <a:pt x="2332029" y="855161"/>
                      <a:pt x="2326401" y="857492"/>
                      <a:pt x="2320533" y="857492"/>
                    </a:cubicBezTo>
                    <a:lnTo>
                      <a:pt x="22126" y="857492"/>
                    </a:lnTo>
                    <a:cubicBezTo>
                      <a:pt x="16258" y="857492"/>
                      <a:pt x="10630" y="855161"/>
                      <a:pt x="6481" y="851012"/>
                    </a:cubicBezTo>
                    <a:cubicBezTo>
                      <a:pt x="2331" y="846862"/>
                      <a:pt x="0" y="841235"/>
                      <a:pt x="0" y="835367"/>
                    </a:cubicBezTo>
                    <a:lnTo>
                      <a:pt x="0" y="22126"/>
                    </a:lnTo>
                    <a:cubicBezTo>
                      <a:pt x="0" y="16258"/>
                      <a:pt x="2331" y="10630"/>
                      <a:pt x="6481" y="6481"/>
                    </a:cubicBezTo>
                    <a:cubicBezTo>
                      <a:pt x="10630" y="2331"/>
                      <a:pt x="16258" y="0"/>
                      <a:pt x="2212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3689455"/>
              <a:ext cx="9330748" cy="3415370"/>
              <a:chOff x="0" y="0"/>
              <a:chExt cx="2342659" cy="85749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22126" y="0"/>
                    </a:moveTo>
                    <a:lnTo>
                      <a:pt x="2320533" y="0"/>
                    </a:lnTo>
                    <a:cubicBezTo>
                      <a:pt x="2326401" y="0"/>
                      <a:pt x="2332029" y="2331"/>
                      <a:pt x="2336178" y="6481"/>
                    </a:cubicBezTo>
                    <a:cubicBezTo>
                      <a:pt x="2340327" y="10630"/>
                      <a:pt x="2342659" y="16258"/>
                      <a:pt x="2342659" y="22126"/>
                    </a:cubicBezTo>
                    <a:lnTo>
                      <a:pt x="2342659" y="835367"/>
                    </a:lnTo>
                    <a:cubicBezTo>
                      <a:pt x="2342659" y="841235"/>
                      <a:pt x="2340327" y="846862"/>
                      <a:pt x="2336178" y="851012"/>
                    </a:cubicBezTo>
                    <a:cubicBezTo>
                      <a:pt x="2332029" y="855161"/>
                      <a:pt x="2326401" y="857492"/>
                      <a:pt x="2320533" y="857492"/>
                    </a:cubicBezTo>
                    <a:lnTo>
                      <a:pt x="22126" y="857492"/>
                    </a:lnTo>
                    <a:cubicBezTo>
                      <a:pt x="16258" y="857492"/>
                      <a:pt x="10630" y="855161"/>
                      <a:pt x="6481" y="851012"/>
                    </a:cubicBezTo>
                    <a:cubicBezTo>
                      <a:pt x="2331" y="846862"/>
                      <a:pt x="0" y="841235"/>
                      <a:pt x="0" y="835367"/>
                    </a:cubicBezTo>
                    <a:lnTo>
                      <a:pt x="0" y="22126"/>
                    </a:lnTo>
                    <a:cubicBezTo>
                      <a:pt x="0" y="16258"/>
                      <a:pt x="2331" y="10630"/>
                      <a:pt x="6481" y="6481"/>
                    </a:cubicBezTo>
                    <a:cubicBezTo>
                      <a:pt x="10630" y="2331"/>
                      <a:pt x="16258" y="0"/>
                      <a:pt x="2212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7130874"/>
              <a:ext cx="9330748" cy="3567121"/>
              <a:chOff x="0" y="-38100"/>
              <a:chExt cx="2342659" cy="89559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22126" y="0"/>
                    </a:moveTo>
                    <a:lnTo>
                      <a:pt x="2320533" y="0"/>
                    </a:lnTo>
                    <a:cubicBezTo>
                      <a:pt x="2326401" y="0"/>
                      <a:pt x="2332029" y="2331"/>
                      <a:pt x="2336178" y="6481"/>
                    </a:cubicBezTo>
                    <a:cubicBezTo>
                      <a:pt x="2340327" y="10630"/>
                      <a:pt x="2342659" y="16258"/>
                      <a:pt x="2342659" y="22126"/>
                    </a:cubicBezTo>
                    <a:lnTo>
                      <a:pt x="2342659" y="835367"/>
                    </a:lnTo>
                    <a:cubicBezTo>
                      <a:pt x="2342659" y="841235"/>
                      <a:pt x="2340327" y="846862"/>
                      <a:pt x="2336178" y="851012"/>
                    </a:cubicBezTo>
                    <a:cubicBezTo>
                      <a:pt x="2332029" y="855161"/>
                      <a:pt x="2326401" y="857492"/>
                      <a:pt x="2320533" y="857492"/>
                    </a:cubicBezTo>
                    <a:lnTo>
                      <a:pt x="22126" y="857492"/>
                    </a:lnTo>
                    <a:cubicBezTo>
                      <a:pt x="16258" y="857492"/>
                      <a:pt x="10630" y="855161"/>
                      <a:pt x="6481" y="851012"/>
                    </a:cubicBezTo>
                    <a:cubicBezTo>
                      <a:pt x="2331" y="846862"/>
                      <a:pt x="0" y="841235"/>
                      <a:pt x="0" y="835367"/>
                    </a:cubicBezTo>
                    <a:lnTo>
                      <a:pt x="0" y="22126"/>
                    </a:lnTo>
                    <a:cubicBezTo>
                      <a:pt x="0" y="16258"/>
                      <a:pt x="2331" y="10630"/>
                      <a:pt x="6481" y="6481"/>
                    </a:cubicBezTo>
                    <a:cubicBezTo>
                      <a:pt x="10630" y="2331"/>
                      <a:pt x="16258" y="0"/>
                      <a:pt x="2212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688245" y="1087920"/>
              <a:ext cx="2105270" cy="1430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80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88245" y="4777374"/>
              <a:ext cx="2105270" cy="1430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80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02.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688245" y="8370545"/>
              <a:ext cx="2105270" cy="1430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80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3336421" y="816244"/>
              <a:ext cx="7027768" cy="18056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spcBef>
                  <a:spcPct val="0"/>
                </a:spcBef>
              </a:pPr>
              <a:r>
                <a:rPr lang="en-GB" sz="4400" b="1" dirty="0">
                  <a:solidFill>
                    <a:schemeClr val="bg1"/>
                  </a:solidFill>
                  <a:latin typeface="Red Hat Display" panose="020B0604020202020204" charset="0"/>
                </a:rPr>
                <a:t>Interactive</a:t>
              </a:r>
            </a:p>
            <a:p>
              <a:pPr lvl="0" algn="just">
                <a:spcBef>
                  <a:spcPct val="0"/>
                </a:spcBef>
              </a:pPr>
              <a:r>
                <a:rPr lang="en-GB" sz="4400" b="1" dirty="0">
                  <a:solidFill>
                    <a:schemeClr val="bg1"/>
                  </a:solidFill>
                  <a:latin typeface="Red Hat Display" panose="020B0604020202020204" charset="0"/>
                </a:rPr>
                <a:t>Platform</a:t>
              </a:r>
              <a:endParaRPr lang="en-US" sz="4400" u="none" spc="22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336421" y="4589576"/>
              <a:ext cx="5509502" cy="1805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just">
                <a:spcBef>
                  <a:spcPct val="0"/>
                </a:spcBef>
              </a:pPr>
              <a:r>
                <a:rPr lang="en-GB" sz="4400" dirty="0">
                  <a:solidFill>
                    <a:schemeClr val="bg1"/>
                  </a:solidFill>
                  <a:latin typeface="Red Hat Display" panose="020B0604020202020204" charset="0"/>
                </a:rPr>
                <a:t>Personalized Features</a:t>
              </a:r>
              <a:endParaRPr lang="en-US" sz="4400" u="none" spc="22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336421" y="8038530"/>
              <a:ext cx="5509502" cy="1805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just">
                <a:spcBef>
                  <a:spcPct val="0"/>
                </a:spcBef>
              </a:pPr>
              <a:r>
                <a:rPr lang="en-GB" sz="4400" dirty="0">
                  <a:solidFill>
                    <a:schemeClr val="bg1"/>
                  </a:solidFill>
                  <a:latin typeface="Red Hat Display" panose="020B0604020202020204" charset="0"/>
                </a:rPr>
                <a:t>Robust</a:t>
              </a:r>
            </a:p>
            <a:p>
              <a:pPr lvl="0" algn="just">
                <a:spcBef>
                  <a:spcPct val="0"/>
                </a:spcBef>
              </a:pPr>
              <a:r>
                <a:rPr lang="en-GB" sz="4400" dirty="0">
                  <a:solidFill>
                    <a:schemeClr val="bg1"/>
                  </a:solidFill>
                  <a:latin typeface="Red Hat Display" panose="020B0604020202020204" charset="0"/>
                </a:rPr>
                <a:t>Backend</a:t>
              </a:r>
              <a:endParaRPr lang="en-US" sz="4400" u="none" spc="22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26" name="Freeform 26"/>
          <p:cNvSpPr/>
          <p:nvPr/>
        </p:nvSpPr>
        <p:spPr>
          <a:xfrm>
            <a:off x="16500433" y="8222333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995244" y="2519982"/>
            <a:ext cx="4297511" cy="4564814"/>
            <a:chOff x="0" y="30777"/>
            <a:chExt cx="5730015" cy="6086419"/>
          </a:xfrm>
        </p:grpSpPr>
        <p:sp>
          <p:nvSpPr>
            <p:cNvPr id="4" name="Freeform 4"/>
            <p:cNvSpPr/>
            <p:nvPr/>
          </p:nvSpPr>
          <p:spPr>
            <a:xfrm rot="-7900054">
              <a:off x="402458" y="402817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1" y="0"/>
                  </a:lnTo>
                  <a:lnTo>
                    <a:pt x="1350641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2700000">
              <a:off x="3960453" y="418109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3209977">
              <a:off x="4029166" y="5138594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7866361">
              <a:off x="377227" y="5106418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755448"/>
              <a:ext cx="5730015" cy="2709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7760"/>
                </a:lnSpc>
                <a:spcBef>
                  <a:spcPct val="0"/>
                </a:spcBef>
              </a:pPr>
              <a:r>
                <a:rPr lang="en-GB" sz="8000" b="1" dirty="0">
                  <a:solidFill>
                    <a:schemeClr val="bg1"/>
                  </a:solidFill>
                </a:rPr>
                <a:t>Why Django?</a:t>
              </a:r>
              <a:endParaRPr lang="en-US" sz="8000" b="1" dirty="0">
                <a:solidFill>
                  <a:schemeClr val="bg1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6626729" flipH="1">
            <a:off x="9456655" y="666726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89" y="8822969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1025292"/>
            <a:ext cx="16230600" cy="8236416"/>
            <a:chOff x="0" y="0"/>
            <a:chExt cx="21640800" cy="109818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4544"/>
              <a:ext cx="7449652" cy="3550563"/>
              <a:chOff x="0" y="0"/>
              <a:chExt cx="2065940" cy="98464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3715663"/>
              <a:ext cx="7449652" cy="3550563"/>
              <a:chOff x="0" y="0"/>
              <a:chExt cx="2065940" cy="98464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7431325"/>
              <a:ext cx="7449652" cy="3550563"/>
              <a:chOff x="0" y="0"/>
              <a:chExt cx="2065940" cy="98464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3105908" y="1072869"/>
              <a:ext cx="3755503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Rapid Development</a:t>
              </a:r>
              <a:endParaRPr lang="en-US" sz="3200" b="1" u="none" strike="noStrike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506537" y="471565"/>
              <a:ext cx="2112169" cy="240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11"/>
                </a:lnSpc>
                <a:spcBef>
                  <a:spcPct val="0"/>
                </a:spcBef>
              </a:pPr>
              <a:r>
                <a:rPr lang="en-US" sz="1086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506537" y="4182684"/>
              <a:ext cx="2577703" cy="240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11"/>
                </a:lnSpc>
                <a:spcBef>
                  <a:spcPct val="0"/>
                </a:spcBef>
              </a:pPr>
              <a:r>
                <a:rPr lang="en-US" sz="1086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02.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06537" y="7898347"/>
              <a:ext cx="2651323" cy="240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11"/>
                </a:lnSpc>
                <a:spcBef>
                  <a:spcPct val="0"/>
                </a:spcBef>
              </a:pPr>
              <a:r>
                <a:rPr lang="en-US" sz="1086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03.</a:t>
              </a:r>
            </a:p>
          </p:txBody>
        </p:sp>
        <p:grpSp>
          <p:nvGrpSpPr>
            <p:cNvPr id="26" name="Group 26"/>
            <p:cNvGrpSpPr/>
            <p:nvPr/>
          </p:nvGrpSpPr>
          <p:grpSpPr>
            <a:xfrm>
              <a:off x="14191148" y="0"/>
              <a:ext cx="7449652" cy="3550563"/>
              <a:chOff x="0" y="0"/>
              <a:chExt cx="2065940" cy="984643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4191148" y="3711119"/>
              <a:ext cx="7449652" cy="3550563"/>
              <a:chOff x="0" y="0"/>
              <a:chExt cx="2065940" cy="98464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4191148" y="7426781"/>
              <a:ext cx="7449652" cy="3550563"/>
              <a:chOff x="0" y="0"/>
              <a:chExt cx="2065940" cy="98464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14650608" y="461254"/>
              <a:ext cx="2728119" cy="2418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9"/>
                </a:lnSpc>
                <a:spcBef>
                  <a:spcPct val="0"/>
                </a:spcBef>
              </a:pPr>
              <a:r>
                <a:rPr lang="en-US" sz="1089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04.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4650608" y="4172373"/>
              <a:ext cx="2633861" cy="2418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9"/>
                </a:lnSpc>
                <a:spcBef>
                  <a:spcPct val="0"/>
                </a:spcBef>
              </a:pPr>
              <a:r>
                <a:rPr lang="en-US" sz="1089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05.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4650608" y="7888036"/>
              <a:ext cx="2715022" cy="2418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9"/>
                </a:lnSpc>
                <a:spcBef>
                  <a:spcPct val="0"/>
                </a:spcBef>
              </a:pPr>
              <a:r>
                <a:rPr lang="en-US" sz="1089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06.</a:t>
              </a:r>
            </a:p>
          </p:txBody>
        </p:sp>
      </p:grpSp>
      <p:sp>
        <p:nvSpPr>
          <p:cNvPr id="41" name="Freeform 41"/>
          <p:cNvSpPr/>
          <p:nvPr/>
        </p:nvSpPr>
        <p:spPr>
          <a:xfrm>
            <a:off x="10547408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53DA4D81-1578-9567-B777-2D29C5E0E86B}"/>
              </a:ext>
            </a:extLst>
          </p:cNvPr>
          <p:cNvSpPr txBox="1"/>
          <p:nvPr/>
        </p:nvSpPr>
        <p:spPr>
          <a:xfrm>
            <a:off x="3440722" y="4606879"/>
            <a:ext cx="3069564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Custom User Authentication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5CE6FF35-7682-53C9-78ED-0473E95B6363}"/>
              </a:ext>
            </a:extLst>
          </p:cNvPr>
          <p:cNvSpPr txBox="1"/>
          <p:nvPr/>
        </p:nvSpPr>
        <p:spPr>
          <a:xfrm>
            <a:off x="3625328" y="7372841"/>
            <a:ext cx="281662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Built-in Admin Panel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A8F104F5-B8F7-C527-EC97-1C56F6CF546E}"/>
              </a:ext>
            </a:extLst>
          </p:cNvPr>
          <p:cNvSpPr txBox="1"/>
          <p:nvPr/>
        </p:nvSpPr>
        <p:spPr>
          <a:xfrm>
            <a:off x="14245760" y="2122893"/>
            <a:ext cx="2816627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ORM Support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38DF0CC1-019A-8FBA-FF2B-C6E0D2FC82DD}"/>
              </a:ext>
            </a:extLst>
          </p:cNvPr>
          <p:cNvSpPr txBox="1"/>
          <p:nvPr/>
        </p:nvSpPr>
        <p:spPr>
          <a:xfrm>
            <a:off x="14357453" y="4373867"/>
            <a:ext cx="2816627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API Integration Friendly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2E5C5E29-A568-B1D9-8870-19E1F6B6BC95}"/>
              </a:ext>
            </a:extLst>
          </p:cNvPr>
          <p:cNvSpPr txBox="1"/>
          <p:nvPr/>
        </p:nvSpPr>
        <p:spPr>
          <a:xfrm>
            <a:off x="14357452" y="7321321"/>
            <a:ext cx="281662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Security &amp; Scalability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-5081945" y="-526518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90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90" y="8822969"/>
                </a:lnTo>
                <a:lnTo>
                  <a:pt x="1222129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48037" y="1166686"/>
            <a:ext cx="14436172" cy="7668096"/>
            <a:chOff x="0" y="0"/>
            <a:chExt cx="19248229" cy="10224128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061375" cy="4745688"/>
              <a:chOff x="0" y="0"/>
              <a:chExt cx="1414679" cy="74090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5478440"/>
              <a:ext cx="9061375" cy="4745688"/>
              <a:chOff x="0" y="0"/>
              <a:chExt cx="1414679" cy="74090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0186854" y="0"/>
              <a:ext cx="9061375" cy="4745688"/>
              <a:chOff x="0" y="0"/>
              <a:chExt cx="1414679" cy="74090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0186854" y="5478440"/>
              <a:ext cx="9061375" cy="4745688"/>
              <a:chOff x="0" y="0"/>
              <a:chExt cx="1414679" cy="74090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9061375" cy="891648"/>
              <a:chOff x="0" y="0"/>
              <a:chExt cx="1414679" cy="13920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5478440"/>
              <a:ext cx="9061375" cy="891648"/>
              <a:chOff x="0" y="0"/>
              <a:chExt cx="1414679" cy="13920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0186854" y="0"/>
              <a:ext cx="9061375" cy="891648"/>
              <a:chOff x="0" y="0"/>
              <a:chExt cx="1414679" cy="13920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0186854" y="5478440"/>
              <a:ext cx="9061375" cy="891648"/>
              <a:chOff x="0" y="0"/>
              <a:chExt cx="1414679" cy="13920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570172" y="251099"/>
              <a:ext cx="6725651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Languages &amp; Frameworks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0852860" y="251099"/>
              <a:ext cx="6725651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Database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70172" y="5719788"/>
              <a:ext cx="7442437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Version Control &amp; Deployment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852860" y="5719788"/>
              <a:ext cx="6399395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Third-Party Integrations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70172" y="1512364"/>
              <a:ext cx="7442437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Python, Django, HTML, CSS, JS, Bootstrap</a:t>
              </a:r>
              <a:endParaRPr lang="en-US" sz="3200" u="none" spc="96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7" name="Freeform 37"/>
          <p:cNvSpPr/>
          <p:nvPr/>
        </p:nvSpPr>
        <p:spPr>
          <a:xfrm>
            <a:off x="15946639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3">
            <a:extLst>
              <a:ext uri="{FF2B5EF4-FFF2-40B4-BE49-F238E27FC236}">
                <a16:creationId xmlns:a16="http://schemas.microsoft.com/office/drawing/2014/main" id="{15493F67-E3EB-D087-D8FD-DBF1C81C1AC6}"/>
              </a:ext>
            </a:extLst>
          </p:cNvPr>
          <p:cNvSpPr txBox="1"/>
          <p:nvPr/>
        </p:nvSpPr>
        <p:spPr>
          <a:xfrm>
            <a:off x="9387682" y="6471191"/>
            <a:ext cx="5581828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3200" dirty="0" err="1">
                <a:solidFill>
                  <a:schemeClr val="bg1"/>
                </a:solidFill>
                <a:latin typeface="Red Hat Display" panose="020B0604020202020204" charset="0"/>
              </a:rPr>
              <a:t>DictionaryAPI.dev</a:t>
            </a: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Red Hat Display" panose="020B0604020202020204" charset="0"/>
              </a:rPr>
              <a:t>Pexels</a:t>
            </a: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 API, Deep-translator</a:t>
            </a:r>
            <a:endParaRPr lang="en-US" sz="3200" u="none" spc="96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955C8EBC-8F06-B1FD-5DCB-C45FFA811007}"/>
              </a:ext>
            </a:extLst>
          </p:cNvPr>
          <p:cNvSpPr txBox="1"/>
          <p:nvPr/>
        </p:nvSpPr>
        <p:spPr>
          <a:xfrm>
            <a:off x="9396149" y="2295801"/>
            <a:ext cx="5581828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SQLite (dev), PostgreSQL (production)</a:t>
            </a:r>
            <a:endParaRPr lang="en-US" sz="3200" u="none" spc="96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7C77D7E3-1318-11EF-7FF6-922E566F43D3}"/>
              </a:ext>
            </a:extLst>
          </p:cNvPr>
          <p:cNvSpPr txBox="1"/>
          <p:nvPr/>
        </p:nvSpPr>
        <p:spPr>
          <a:xfrm>
            <a:off x="1675666" y="6533073"/>
            <a:ext cx="5581828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Git, GitHub, Render</a:t>
            </a:r>
            <a:endParaRPr lang="en-US" sz="3200" u="none" spc="96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78093" y="728532"/>
            <a:ext cx="12783226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Workflow Process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86757" y="2061685"/>
            <a:ext cx="20061513" cy="1951775"/>
            <a:chOff x="0" y="0"/>
            <a:chExt cx="26748685" cy="2602367"/>
          </a:xfrm>
        </p:grpSpPr>
        <p:sp>
          <p:nvSpPr>
            <p:cNvPr id="5" name="AutoShape 5"/>
            <p:cNvSpPr/>
            <p:nvPr/>
          </p:nvSpPr>
          <p:spPr>
            <a:xfrm>
              <a:off x="0" y="334704"/>
              <a:ext cx="26748685" cy="0"/>
            </a:xfrm>
            <a:prstGeom prst="line">
              <a:avLst/>
            </a:prstGeom>
            <a:ln w="381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9089229" y="0"/>
              <a:ext cx="669408" cy="66940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151764" y="0"/>
              <a:ext cx="669408" cy="66940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4053845" y="0"/>
              <a:ext cx="669408" cy="66940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9043861" y="0"/>
              <a:ext cx="669408" cy="66940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4151764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113633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151764" y="2193879"/>
              <a:ext cx="3528656" cy="408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User Search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4078249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068264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04</a:t>
              </a:r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2CBA2D48-B6D8-4B8A-B03B-239EF1B3D518}"/>
              </a:ext>
            </a:extLst>
          </p:cNvPr>
          <p:cNvSpPr txBox="1"/>
          <p:nvPr/>
        </p:nvSpPr>
        <p:spPr>
          <a:xfrm>
            <a:off x="12965272" y="3770874"/>
            <a:ext cx="2646492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GB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rPr>
              <a:t>Display Results (Meaning, Image, Audio, etc.)</a:t>
            </a:r>
            <a:endParaRPr lang="en-US" sz="2400" b="1" dirty="0">
              <a:solidFill>
                <a:srgbClr val="FFFFFF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091D1014-A1F0-FAA1-699D-EF31CF752DD0}"/>
              </a:ext>
            </a:extLst>
          </p:cNvPr>
          <p:cNvSpPr txBox="1"/>
          <p:nvPr/>
        </p:nvSpPr>
        <p:spPr>
          <a:xfrm>
            <a:off x="9102175" y="3741689"/>
            <a:ext cx="2646492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rPr>
              <a:t>Fetch Data from DB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CF6BD95F-DF40-3A1E-9165-67B500D5A947}"/>
              </a:ext>
            </a:extLst>
          </p:cNvPr>
          <p:cNvSpPr txBox="1"/>
          <p:nvPr/>
        </p:nvSpPr>
        <p:spPr>
          <a:xfrm>
            <a:off x="5681554" y="3686078"/>
            <a:ext cx="2646492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rPr>
              <a:t>Check Local Database ✅</a:t>
            </a:r>
          </a:p>
        </p:txBody>
      </p:sp>
      <p:grpSp>
        <p:nvGrpSpPr>
          <p:cNvPr id="30" name="Group 4">
            <a:extLst>
              <a:ext uri="{FF2B5EF4-FFF2-40B4-BE49-F238E27FC236}">
                <a16:creationId xmlns:a16="http://schemas.microsoft.com/office/drawing/2014/main" id="{9F730EDC-E64F-6085-27B2-5C51D418B7F3}"/>
              </a:ext>
            </a:extLst>
          </p:cNvPr>
          <p:cNvGrpSpPr/>
          <p:nvPr/>
        </p:nvGrpSpPr>
        <p:grpSpPr>
          <a:xfrm>
            <a:off x="-807996" y="5927126"/>
            <a:ext cx="20061513" cy="4172467"/>
            <a:chOff x="0" y="20452"/>
            <a:chExt cx="26748685" cy="5563289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3AC410C1-9895-6F54-7AB6-DD099292047C}"/>
                </a:ext>
              </a:extLst>
            </p:cNvPr>
            <p:cNvSpPr/>
            <p:nvPr/>
          </p:nvSpPr>
          <p:spPr>
            <a:xfrm>
              <a:off x="0" y="334704"/>
              <a:ext cx="26748685" cy="0"/>
            </a:xfrm>
            <a:prstGeom prst="line">
              <a:avLst/>
            </a:prstGeom>
            <a:ln w="381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E663AA19-F7E3-BB4B-27C7-2628E622886E}"/>
                </a:ext>
              </a:extLst>
            </p:cNvPr>
            <p:cNvGrpSpPr/>
            <p:nvPr/>
          </p:nvGrpSpPr>
          <p:grpSpPr>
            <a:xfrm>
              <a:off x="4934268" y="24304"/>
              <a:ext cx="4667477" cy="669408"/>
              <a:chOff x="-5044984" y="29510"/>
              <a:chExt cx="5667284" cy="812800"/>
            </a:xfrm>
          </p:grpSpPr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19F4CB73-695F-6448-E588-CFE88A4533DD}"/>
                  </a:ext>
                </a:extLst>
              </p:cNvPr>
              <p:cNvSpPr/>
              <p:nvPr/>
            </p:nvSpPr>
            <p:spPr>
              <a:xfrm>
                <a:off x="-5044984" y="2951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9" name="TextBox 8">
                <a:extLst>
                  <a:ext uri="{FF2B5EF4-FFF2-40B4-BE49-F238E27FC236}">
                    <a16:creationId xmlns:a16="http://schemas.microsoft.com/office/drawing/2014/main" id="{995FEACC-0ECD-8927-E5D6-A8A0B67B7DF5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3" name="Group 9">
              <a:extLst>
                <a:ext uri="{FF2B5EF4-FFF2-40B4-BE49-F238E27FC236}">
                  <a16:creationId xmlns:a16="http://schemas.microsoft.com/office/drawing/2014/main" id="{BA0BAB4C-3C09-2FAB-466E-3A07773009B1}"/>
                </a:ext>
              </a:extLst>
            </p:cNvPr>
            <p:cNvGrpSpPr/>
            <p:nvPr/>
          </p:nvGrpSpPr>
          <p:grpSpPr>
            <a:xfrm>
              <a:off x="1716069" y="23153"/>
              <a:ext cx="2948210" cy="669408"/>
              <a:chOff x="-2957438" y="28113"/>
              <a:chExt cx="3579738" cy="812800"/>
            </a:xfrm>
          </p:grpSpPr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6267E84A-D5E0-EC17-683F-77CCA3335CBA}"/>
                  </a:ext>
                </a:extLst>
              </p:cNvPr>
              <p:cNvSpPr/>
              <p:nvPr/>
            </p:nvSpPr>
            <p:spPr>
              <a:xfrm>
                <a:off x="-2957438" y="28113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7" name="TextBox 11">
                <a:extLst>
                  <a:ext uri="{FF2B5EF4-FFF2-40B4-BE49-F238E27FC236}">
                    <a16:creationId xmlns:a16="http://schemas.microsoft.com/office/drawing/2014/main" id="{2C3887BF-9707-196F-EB51-03D6A38981D1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739BD6FD-8689-0C4D-8567-529F38B9E6D5}"/>
                </a:ext>
              </a:extLst>
            </p:cNvPr>
            <p:cNvGrpSpPr/>
            <p:nvPr/>
          </p:nvGrpSpPr>
          <p:grpSpPr>
            <a:xfrm>
              <a:off x="8154621" y="20454"/>
              <a:ext cx="6411739" cy="669408"/>
              <a:chOff x="-7162880" y="24835"/>
              <a:chExt cx="7785180" cy="81280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84565B7-6578-14AF-A3C8-86AE138F103A}"/>
                  </a:ext>
                </a:extLst>
              </p:cNvPr>
              <p:cNvSpPr/>
              <p:nvPr/>
            </p:nvSpPr>
            <p:spPr>
              <a:xfrm>
                <a:off x="-7162880" y="24835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14">
                <a:extLst>
                  <a:ext uri="{FF2B5EF4-FFF2-40B4-BE49-F238E27FC236}">
                    <a16:creationId xmlns:a16="http://schemas.microsoft.com/office/drawing/2014/main" id="{F4FC566F-B412-4473-68B6-FD49F4AD9D5A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35" name="Group 15">
              <a:extLst>
                <a:ext uri="{FF2B5EF4-FFF2-40B4-BE49-F238E27FC236}">
                  <a16:creationId xmlns:a16="http://schemas.microsoft.com/office/drawing/2014/main" id="{1C528CBA-46DA-9A91-5619-276E127F6ED3}"/>
                </a:ext>
              </a:extLst>
            </p:cNvPr>
            <p:cNvGrpSpPr/>
            <p:nvPr/>
          </p:nvGrpSpPr>
          <p:grpSpPr>
            <a:xfrm>
              <a:off x="11445796" y="20452"/>
              <a:ext cx="10218796" cy="674781"/>
              <a:chOff x="-9225625" y="24833"/>
              <a:chExt cx="12407736" cy="819324"/>
            </a:xfrm>
          </p:grpSpPr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7A39749C-E175-36CC-FA39-AD276E5F4DBE}"/>
                  </a:ext>
                </a:extLst>
              </p:cNvPr>
              <p:cNvSpPr/>
              <p:nvPr/>
            </p:nvSpPr>
            <p:spPr>
              <a:xfrm>
                <a:off x="-9225625" y="24835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3" name="TextBox 17">
                <a:extLst>
                  <a:ext uri="{FF2B5EF4-FFF2-40B4-BE49-F238E27FC236}">
                    <a16:creationId xmlns:a16="http://schemas.microsoft.com/office/drawing/2014/main" id="{342B9370-B71C-3504-2D32-3E91B292D1F8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5C978EE2-C472-1B75-2BB5-D74039B715AE}"/>
                  </a:ext>
                </a:extLst>
              </p:cNvPr>
              <p:cNvSpPr/>
              <p:nvPr/>
            </p:nvSpPr>
            <p:spPr>
              <a:xfrm>
                <a:off x="-5476238" y="24833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2" name="Freeform 16">
                <a:extLst>
                  <a:ext uri="{FF2B5EF4-FFF2-40B4-BE49-F238E27FC236}">
                    <a16:creationId xmlns:a16="http://schemas.microsoft.com/office/drawing/2014/main" id="{55D9F64A-D826-4CD6-FD83-3037BB3697AF}"/>
                  </a:ext>
                </a:extLst>
              </p:cNvPr>
              <p:cNvSpPr/>
              <p:nvPr/>
            </p:nvSpPr>
            <p:spPr>
              <a:xfrm>
                <a:off x="-1626383" y="28113"/>
                <a:ext cx="812800" cy="8128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A94BF46C-258E-DEE1-DEAC-EAD466520835}"/>
                  </a:ext>
                </a:extLst>
              </p:cNvPr>
              <p:cNvSpPr/>
              <p:nvPr/>
            </p:nvSpPr>
            <p:spPr>
              <a:xfrm>
                <a:off x="2369311" y="31356"/>
                <a:ext cx="812800" cy="8128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88CCDEC6-3090-359E-9334-3E00EA8B660B}"/>
                </a:ext>
              </a:extLst>
            </p:cNvPr>
            <p:cNvSpPr txBox="1"/>
            <p:nvPr/>
          </p:nvSpPr>
          <p:spPr>
            <a:xfrm>
              <a:off x="1716069" y="10539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37" name="TextBox 19">
              <a:extLst>
                <a:ext uri="{FF2B5EF4-FFF2-40B4-BE49-F238E27FC236}">
                  <a16:creationId xmlns:a16="http://schemas.microsoft.com/office/drawing/2014/main" id="{DA9A1604-E66D-EA06-4D11-0A1E80493FA3}"/>
                </a:ext>
              </a:extLst>
            </p:cNvPr>
            <p:cNvSpPr txBox="1"/>
            <p:nvPr/>
          </p:nvSpPr>
          <p:spPr>
            <a:xfrm>
              <a:off x="4958671" y="105507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05371EF7-593C-9D57-D4DE-1D84D5712AD7}"/>
                </a:ext>
              </a:extLst>
            </p:cNvPr>
            <p:cNvSpPr txBox="1"/>
            <p:nvPr/>
          </p:nvSpPr>
          <p:spPr>
            <a:xfrm>
              <a:off x="1416624" y="2225203"/>
              <a:ext cx="3528656" cy="492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User Search</a:t>
              </a:r>
            </a:p>
          </p:txBody>
        </p:sp>
        <p:sp>
          <p:nvSpPr>
            <p:cNvPr id="39" name="TextBox 22">
              <a:extLst>
                <a:ext uri="{FF2B5EF4-FFF2-40B4-BE49-F238E27FC236}">
                  <a16:creationId xmlns:a16="http://schemas.microsoft.com/office/drawing/2014/main" id="{BCB7BF59-F4D8-F2F5-ADD6-3411982FDF78}"/>
                </a:ext>
              </a:extLst>
            </p:cNvPr>
            <p:cNvSpPr txBox="1"/>
            <p:nvPr/>
          </p:nvSpPr>
          <p:spPr>
            <a:xfrm>
              <a:off x="8179024" y="10512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40" name="TextBox 24">
              <a:extLst>
                <a:ext uri="{FF2B5EF4-FFF2-40B4-BE49-F238E27FC236}">
                  <a16:creationId xmlns:a16="http://schemas.microsoft.com/office/drawing/2014/main" id="{94FB4DFA-3AA7-BF56-3310-3548E75AAA17}"/>
                </a:ext>
              </a:extLst>
            </p:cNvPr>
            <p:cNvSpPr txBox="1"/>
            <p:nvPr/>
          </p:nvSpPr>
          <p:spPr>
            <a:xfrm>
              <a:off x="11470198" y="10512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04</a:t>
              </a: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FF45ED3E-498D-4954-5470-4DAD30EBAAC3}"/>
                </a:ext>
              </a:extLst>
            </p:cNvPr>
            <p:cNvSpPr/>
            <p:nvPr/>
          </p:nvSpPr>
          <p:spPr>
            <a:xfrm>
              <a:off x="22999515" y="4388514"/>
              <a:ext cx="1195227" cy="1195227"/>
            </a:xfrm>
            <a:custGeom>
              <a:avLst/>
              <a:gdLst/>
              <a:ahLst/>
              <a:cxnLst/>
              <a:rect l="l" t="t" r="r" b="b"/>
              <a:pathLst>
                <a:path w="1195227" h="1195227">
                  <a:moveTo>
                    <a:pt x="0" y="0"/>
                  </a:moveTo>
                  <a:lnTo>
                    <a:pt x="1195227" y="0"/>
                  </a:lnTo>
                  <a:lnTo>
                    <a:pt x="1195227" y="1195227"/>
                  </a:lnTo>
                  <a:lnTo>
                    <a:pt x="0" y="119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TextBox 24">
              <a:extLst>
                <a:ext uri="{FF2B5EF4-FFF2-40B4-BE49-F238E27FC236}">
                  <a16:creationId xmlns:a16="http://schemas.microsoft.com/office/drawing/2014/main" id="{CC6F046B-F615-FDBE-11FB-D5CE2DF22A95}"/>
                </a:ext>
              </a:extLst>
            </p:cNvPr>
            <p:cNvSpPr txBox="1"/>
            <p:nvPr/>
          </p:nvSpPr>
          <p:spPr>
            <a:xfrm>
              <a:off x="14558129" y="10512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05</a:t>
              </a:r>
            </a:p>
          </p:txBody>
        </p:sp>
        <p:sp>
          <p:nvSpPr>
            <p:cNvPr id="53" name="TextBox 24">
              <a:extLst>
                <a:ext uri="{FF2B5EF4-FFF2-40B4-BE49-F238E27FC236}">
                  <a16:creationId xmlns:a16="http://schemas.microsoft.com/office/drawing/2014/main" id="{C382F096-5255-BA1A-52BD-D84429871735}"/>
                </a:ext>
              </a:extLst>
            </p:cNvPr>
            <p:cNvSpPr txBox="1"/>
            <p:nvPr/>
          </p:nvSpPr>
          <p:spPr>
            <a:xfrm>
              <a:off x="17728802" y="1053924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06</a:t>
              </a:r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8E084385-95F1-BAEA-0736-4E9FC6DCA020}"/>
                </a:ext>
              </a:extLst>
            </p:cNvPr>
            <p:cNvSpPr txBox="1"/>
            <p:nvPr/>
          </p:nvSpPr>
          <p:spPr>
            <a:xfrm>
              <a:off x="21019586" y="1056594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07</a:t>
              </a:r>
            </a:p>
          </p:txBody>
        </p:sp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D63DC3E9-7C71-8E28-3513-C5D553177147}"/>
                </a:ext>
              </a:extLst>
            </p:cNvPr>
            <p:cNvSpPr txBox="1"/>
            <p:nvPr/>
          </p:nvSpPr>
          <p:spPr>
            <a:xfrm>
              <a:off x="4415319" y="2203500"/>
              <a:ext cx="3528656" cy="984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Check Local Database ❌</a:t>
              </a:r>
            </a:p>
          </p:txBody>
        </p: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97912621-9F05-AC53-1ED6-85635969A9E2}"/>
                </a:ext>
              </a:extLst>
            </p:cNvPr>
            <p:cNvSpPr txBox="1"/>
            <p:nvPr/>
          </p:nvSpPr>
          <p:spPr>
            <a:xfrm>
              <a:off x="7450996" y="2147215"/>
              <a:ext cx="3149989" cy="24622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Call </a:t>
              </a:r>
              <a:r>
                <a:rPr lang="en-GB" sz="2400" b="1" dirty="0" err="1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DictionaryAPI</a:t>
              </a:r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 → Get Meaning, Synonyms, Antonyms, Audio 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C7A40FDE-F739-9AC0-A459-E49D788A59EF}"/>
                </a:ext>
              </a:extLst>
            </p:cNvPr>
            <p:cNvSpPr txBox="1"/>
            <p:nvPr/>
          </p:nvSpPr>
          <p:spPr>
            <a:xfrm>
              <a:off x="11034774" y="2217944"/>
              <a:ext cx="2902453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Call </a:t>
              </a:r>
              <a:r>
                <a:rPr lang="en-GB" sz="2400" b="1" dirty="0" err="1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Pexels</a:t>
              </a:r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 API → Get Related Image 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59" name="TextBox 20">
              <a:extLst>
                <a:ext uri="{FF2B5EF4-FFF2-40B4-BE49-F238E27FC236}">
                  <a16:creationId xmlns:a16="http://schemas.microsoft.com/office/drawing/2014/main" id="{CE8BF3EE-8AF3-141F-913E-30F5A4C88518}"/>
                </a:ext>
              </a:extLst>
            </p:cNvPr>
            <p:cNvSpPr txBox="1"/>
            <p:nvPr/>
          </p:nvSpPr>
          <p:spPr>
            <a:xfrm>
              <a:off x="14397454" y="2203500"/>
              <a:ext cx="2902453" cy="1969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Use Deep-Translator → Get Translation (e.g., Tamil)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60" name="TextBox 20">
              <a:extLst>
                <a:ext uri="{FF2B5EF4-FFF2-40B4-BE49-F238E27FC236}">
                  <a16:creationId xmlns:a16="http://schemas.microsoft.com/office/drawing/2014/main" id="{C6E8FDA7-3484-A21D-D104-5C41DFC862CB}"/>
                </a:ext>
              </a:extLst>
            </p:cNvPr>
            <p:cNvSpPr txBox="1"/>
            <p:nvPr/>
          </p:nvSpPr>
          <p:spPr>
            <a:xfrm>
              <a:off x="17614237" y="2251672"/>
              <a:ext cx="3528656" cy="984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Save All to Database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8A8B15EC-DEFD-5D00-9F79-E76FFCAA1FFA}"/>
                </a:ext>
              </a:extLst>
            </p:cNvPr>
            <p:cNvSpPr txBox="1"/>
            <p:nvPr/>
          </p:nvSpPr>
          <p:spPr>
            <a:xfrm>
              <a:off x="20720141" y="2110933"/>
              <a:ext cx="3528656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Display Results (Meaning, Image, Audio, etc.)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-8844239" y="32220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89" y="8822969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413758"/>
            <a:ext cx="10284037" cy="7731016"/>
            <a:chOff x="0" y="0"/>
            <a:chExt cx="13712050" cy="1030802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712050" cy="10308021"/>
              <a:chOff x="0" y="0"/>
              <a:chExt cx="2708553" cy="20361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08553" cy="2036152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2036152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2021096"/>
                    </a:lnTo>
                    <a:cubicBezTo>
                      <a:pt x="2708553" y="2025089"/>
                      <a:pt x="2706967" y="2028919"/>
                      <a:pt x="2704143" y="2031743"/>
                    </a:cubicBezTo>
                    <a:cubicBezTo>
                      <a:pt x="2701320" y="2034566"/>
                      <a:pt x="2697490" y="2036152"/>
                      <a:pt x="2693497" y="2036152"/>
                    </a:cubicBezTo>
                    <a:lnTo>
                      <a:pt x="15056" y="2036152"/>
                    </a:lnTo>
                    <a:cubicBezTo>
                      <a:pt x="11063" y="2036152"/>
                      <a:pt x="7233" y="2034566"/>
                      <a:pt x="4410" y="2031743"/>
                    </a:cubicBezTo>
                    <a:cubicBezTo>
                      <a:pt x="1586" y="2028919"/>
                      <a:pt x="0" y="2025089"/>
                      <a:pt x="0" y="2021096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708553" cy="2074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246955" y="1198035"/>
              <a:ext cx="10472323" cy="30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Key Features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32924" y="4912833"/>
              <a:ext cx="9344844" cy="459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Meaning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Part of speech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Synonyms &amp; antonyms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Example usage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Pronunciation (audio)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Related image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Word for the day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864221" y="-2940398"/>
            <a:ext cx="5395079" cy="15773061"/>
            <a:chOff x="0" y="0"/>
            <a:chExt cx="7193439" cy="21030749"/>
          </a:xfrm>
        </p:grpSpPr>
        <p:sp>
          <p:nvSpPr>
            <p:cNvPr id="11" name="Freeform 11"/>
            <p:cNvSpPr/>
            <p:nvPr/>
          </p:nvSpPr>
          <p:spPr>
            <a:xfrm>
              <a:off x="5998212" y="15069703"/>
              <a:ext cx="1195227" cy="1195227"/>
            </a:xfrm>
            <a:custGeom>
              <a:avLst/>
              <a:gdLst/>
              <a:ahLst/>
              <a:cxnLst/>
              <a:rect l="l" t="t" r="r" b="b"/>
              <a:pathLst>
                <a:path w="1195227" h="1195227">
                  <a:moveTo>
                    <a:pt x="0" y="0"/>
                  </a:moveTo>
                  <a:lnTo>
                    <a:pt x="1195227" y="0"/>
                  </a:lnTo>
                  <a:lnTo>
                    <a:pt x="1195227" y="1195227"/>
                  </a:lnTo>
                  <a:lnTo>
                    <a:pt x="0" y="119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AutoShape 12"/>
            <p:cNvSpPr/>
            <p:nvPr/>
          </p:nvSpPr>
          <p:spPr>
            <a:xfrm flipV="1">
              <a:off x="263156" y="0"/>
              <a:ext cx="0" cy="21030749"/>
            </a:xfrm>
            <a:prstGeom prst="line">
              <a:avLst/>
            </a:prstGeom>
            <a:ln w="254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3" name="Group 13"/>
            <p:cNvGrpSpPr/>
            <p:nvPr/>
          </p:nvGrpSpPr>
          <p:grpSpPr>
            <a:xfrm rot="-5400000">
              <a:off x="0" y="13625970"/>
              <a:ext cx="526312" cy="52631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0" y="9912006"/>
              <a:ext cx="526312" cy="52631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0" y="6044900"/>
              <a:ext cx="526312" cy="52631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832689" y="5881742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32689" y="9747595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32689" y="7044851"/>
              <a:ext cx="4702058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Custom User Model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32689" y="13455572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924097" y="14635383"/>
              <a:ext cx="4793466" cy="656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Word search history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3F17A573-DA5B-3613-6358-0E02237E648E}"/>
                </a:ext>
              </a:extLst>
            </p:cNvPr>
            <p:cNvSpPr txBox="1"/>
            <p:nvPr/>
          </p:nvSpPr>
          <p:spPr>
            <a:xfrm>
              <a:off x="924097" y="10959553"/>
              <a:ext cx="4702058" cy="656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Bookmarking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>
            <a:off x="11878550" y="2429250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0" y="0"/>
                </a:moveTo>
                <a:lnTo>
                  <a:pt x="12221289" y="0"/>
                </a:lnTo>
                <a:lnTo>
                  <a:pt x="12221289" y="8822969"/>
                </a:lnTo>
                <a:lnTo>
                  <a:pt x="0" y="882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6800" y="1562100"/>
            <a:ext cx="13851811" cy="7552121"/>
            <a:chOff x="0" y="0"/>
            <a:chExt cx="18469082" cy="941902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8469082" cy="9419021"/>
              <a:chOff x="0" y="0"/>
              <a:chExt cx="3648214" cy="186054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648214" cy="1860547"/>
              </a:xfrm>
              <a:custGeom>
                <a:avLst/>
                <a:gdLst/>
                <a:ahLst/>
                <a:cxnLst/>
                <a:rect l="l" t="t" r="r" b="b"/>
                <a:pathLst>
                  <a:path w="3648214" h="1860547">
                    <a:moveTo>
                      <a:pt x="11178" y="0"/>
                    </a:moveTo>
                    <a:lnTo>
                      <a:pt x="3637035" y="0"/>
                    </a:lnTo>
                    <a:cubicBezTo>
                      <a:pt x="3643209" y="0"/>
                      <a:pt x="3648214" y="5005"/>
                      <a:pt x="3648214" y="11178"/>
                    </a:cubicBezTo>
                    <a:lnTo>
                      <a:pt x="3648214" y="1849369"/>
                    </a:lnTo>
                    <a:cubicBezTo>
                      <a:pt x="3648214" y="1855543"/>
                      <a:pt x="3643209" y="1860547"/>
                      <a:pt x="3637035" y="1860547"/>
                    </a:cubicBezTo>
                    <a:lnTo>
                      <a:pt x="11178" y="1860547"/>
                    </a:lnTo>
                    <a:cubicBezTo>
                      <a:pt x="5005" y="1860547"/>
                      <a:pt x="0" y="1855543"/>
                      <a:pt x="0" y="1849369"/>
                    </a:cubicBezTo>
                    <a:lnTo>
                      <a:pt x="0" y="11178"/>
                    </a:lnTo>
                    <a:cubicBezTo>
                      <a:pt x="0" y="5005"/>
                      <a:pt x="5005" y="0"/>
                      <a:pt x="11178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3648214" cy="18986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282925" y="1141085"/>
              <a:ext cx="14095561" cy="310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Admin Dashboard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82925" y="4506088"/>
              <a:ext cx="12752760" cy="4758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Admin access using Django's built-in admin panel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Add, edit, or delete: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Users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Word entries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Bookmarks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Search history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2271832" y="727092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1E7AAD2-0041-B22F-8FAC-F7D054CE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access using Django's built-in admin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Add, edit, or delete: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078EF9-7903-04C3-247D-E496E497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access using Django's built-in admin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Add, edit, or delete: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D7474-EE64-6C4F-A9D1-36834C0289A5}"/>
              </a:ext>
            </a:extLst>
          </p:cNvPr>
          <p:cNvSpPr txBox="1"/>
          <p:nvPr/>
        </p:nvSpPr>
        <p:spPr>
          <a:xfrm>
            <a:off x="9717030" y="8374676"/>
            <a:ext cx="5109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https://digital-dictionary.onrender.com/admin/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413758"/>
            <a:ext cx="10284037" cy="7980760"/>
            <a:chOff x="0" y="0"/>
            <a:chExt cx="13712050" cy="106410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712050" cy="10641014"/>
              <a:chOff x="0" y="0"/>
              <a:chExt cx="2708553" cy="210192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08553" cy="2101929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2101929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2086872"/>
                    </a:lnTo>
                    <a:cubicBezTo>
                      <a:pt x="2708553" y="2090866"/>
                      <a:pt x="2706967" y="2094695"/>
                      <a:pt x="2704143" y="2097519"/>
                    </a:cubicBezTo>
                    <a:cubicBezTo>
                      <a:pt x="2701320" y="2100342"/>
                      <a:pt x="2697490" y="2101929"/>
                      <a:pt x="2693497" y="2101929"/>
                    </a:cubicBezTo>
                    <a:lnTo>
                      <a:pt x="15056" y="2101929"/>
                    </a:lnTo>
                    <a:cubicBezTo>
                      <a:pt x="6741" y="2101929"/>
                      <a:pt x="0" y="2095188"/>
                      <a:pt x="0" y="2086872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2708553" cy="214002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96340" y="1364299"/>
              <a:ext cx="11319371" cy="3031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Future Scopes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73200" y="5236228"/>
              <a:ext cx="10276762" cy="4431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Multi-Language Support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Speech-to-Text &amp; Voice Search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AI-Based Recommendations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Offline Mode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Mobile Application</a:t>
              </a:r>
              <a:b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</a:br>
              <a:endParaRPr lang="en-US" sz="3600" b="1" u="none" spc="119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1593955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542318" flipV="1">
            <a:off x="11968542" y="-103561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434</Words>
  <Application>Microsoft Office PowerPoint</Application>
  <PresentationFormat>Custom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Red Hat Display</vt:lpstr>
      <vt:lpstr>Red Hat Display Bold</vt:lpstr>
      <vt:lpstr>Lato</vt:lpstr>
      <vt:lpstr>Calibri</vt:lpstr>
      <vt:lpstr>Arial</vt:lpstr>
      <vt:lpstr>Archivo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all okkkk</cp:lastModifiedBy>
  <cp:revision>12</cp:revision>
  <dcterms:created xsi:type="dcterms:W3CDTF">2006-08-16T00:00:00Z</dcterms:created>
  <dcterms:modified xsi:type="dcterms:W3CDTF">2025-08-07T01:44:47Z</dcterms:modified>
  <dc:identifier>DAGvNFD-rWc</dc:identifier>
</cp:coreProperties>
</file>