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8"/>
    <p:restoredTop sz="96224"/>
  </p:normalViewPr>
  <p:slideViewPr>
    <p:cSldViewPr snapToGrid="0" snapToObjects="1">
      <p:cViewPr varScale="1">
        <p:scale>
          <a:sx n="121" d="100"/>
          <a:sy n="12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0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3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6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856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8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4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rmativa instalación y uso desfibriladores externos que regulará la Comunidad  de Madrid">
            <a:extLst>
              <a:ext uri="{FF2B5EF4-FFF2-40B4-BE49-F238E27FC236}">
                <a16:creationId xmlns:a16="http://schemas.microsoft.com/office/drawing/2014/main" id="{465A2456-0A1B-FF4E-95B4-25E11859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80" y="3333043"/>
            <a:ext cx="4501803" cy="299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46B79E-FC25-2D45-B746-564FEED61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118" y="308610"/>
            <a:ext cx="9675700" cy="21833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000" dirty="0"/>
              <a:t>Análisis de clasificación de la renta per cápita disponible de los municipios de </a:t>
            </a:r>
            <a:r>
              <a:rPr lang="es-ES" sz="4000" dirty="0" err="1"/>
              <a:t>MadriD</a:t>
            </a: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C3CCCE-4C37-B044-AA81-3BD2CE94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92" y="5119024"/>
            <a:ext cx="3861916" cy="1209763"/>
          </a:xfrm>
        </p:spPr>
        <p:txBody>
          <a:bodyPr>
            <a:normAutofit/>
          </a:bodyPr>
          <a:lstStyle/>
          <a:p>
            <a:pPr algn="r" defTabSz="457200"/>
            <a:r>
              <a:rPr lang="es-ES" sz="2400" dirty="0">
                <a:solidFill>
                  <a:schemeClr val="tx1"/>
                </a:solidFill>
                <a:latin typeface="Goudy Old Style" panose="02020502050305020303" pitchFamily="18" charset="77"/>
              </a:rPr>
              <a:t>Sara </a:t>
            </a:r>
            <a:r>
              <a:rPr lang="es-ES" sz="2400" dirty="0" err="1">
                <a:solidFill>
                  <a:schemeClr val="tx1"/>
                </a:solidFill>
                <a:latin typeface="Goudy Old Style" panose="02020502050305020303" pitchFamily="18" charset="77"/>
              </a:rPr>
              <a:t>Bengoechea</a:t>
            </a:r>
            <a:r>
              <a:rPr lang="es-ES" sz="2400" dirty="0">
                <a:solidFill>
                  <a:schemeClr val="tx1"/>
                </a:solidFill>
                <a:latin typeface="Goudy Old Style" panose="02020502050305020303" pitchFamily="18" charset="77"/>
              </a:rPr>
              <a:t> Rodríguez</a:t>
            </a:r>
          </a:p>
          <a:p>
            <a:pPr algn="r" defTabSz="457200"/>
            <a:r>
              <a:rPr lang="es-ES" sz="2400" dirty="0">
                <a:solidFill>
                  <a:schemeClr val="tx1"/>
                </a:solidFill>
                <a:latin typeface="Goudy Old Style" panose="02020502050305020303" pitchFamily="18" charset="77"/>
              </a:rPr>
              <a:t>Inés Martínez Pereda</a:t>
            </a:r>
          </a:p>
        </p:txBody>
      </p:sp>
    </p:spTree>
    <p:extLst>
      <p:ext uri="{BB962C8B-B14F-4D97-AF65-F5344CB8AC3E}">
        <p14:creationId xmlns:p14="http://schemas.microsoft.com/office/powerpoint/2010/main" val="43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BD5C-0DE4-D34B-A61F-8C0834E2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857250"/>
            <a:ext cx="4529137" cy="52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</a:rPr>
              <a:t>conclusión</a:t>
            </a:r>
            <a:endParaRPr lang="en-US" sz="2600" dirty="0">
              <a:solidFill>
                <a:srgbClr val="C00000"/>
              </a:solidFill>
            </a:endParaRPr>
          </a:p>
        </p:txBody>
      </p:sp>
      <p:pic>
        <p:nvPicPr>
          <p:cNvPr id="15" name="Picture 4" descr="Normativa instalación y uso desfibriladores externos que regulará la Comunidad  de Madrid">
            <a:extLst>
              <a:ext uri="{FF2B5EF4-FFF2-40B4-BE49-F238E27FC236}">
                <a16:creationId xmlns:a16="http://schemas.microsoft.com/office/drawing/2014/main" id="{2E034118-39D2-9F48-9032-BB74F00E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763" y="0"/>
            <a:ext cx="2905237" cy="19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F22E73-9FA8-9249-81FF-9CE30D3934B9}"/>
              </a:ext>
            </a:extLst>
          </p:cNvPr>
          <p:cNvSpPr txBox="1"/>
          <p:nvPr/>
        </p:nvSpPr>
        <p:spPr>
          <a:xfrm>
            <a:off x="885824" y="2571750"/>
            <a:ext cx="8558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Goudy Old Style" panose="02020502050305020303" pitchFamily="18" charset="77"/>
              </a:rPr>
              <a:t>El mejor modelo para el análisis de clasificación es el de árbol por:</a:t>
            </a:r>
          </a:p>
          <a:p>
            <a:endParaRPr lang="es-ES" sz="3600" dirty="0">
              <a:latin typeface="Goudy Old Style" panose="02020502050305020303" pitchFamily="18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latin typeface="Goudy Old Style" panose="02020502050305020303" pitchFamily="18" charset="77"/>
              </a:rPr>
              <a:t>Su precisión.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latin typeface="Goudy Old Style" panose="02020502050305020303" pitchFamily="18" charset="77"/>
              </a:rPr>
              <a:t>Características del </a:t>
            </a:r>
            <a:r>
              <a:rPr lang="es-ES" sz="3600" dirty="0" err="1">
                <a:latin typeface="Goudy Old Style" panose="02020502050305020303" pitchFamily="18" charset="77"/>
              </a:rPr>
              <a:t>dataset</a:t>
            </a:r>
            <a:r>
              <a:rPr lang="es-ES" sz="3600" dirty="0">
                <a:latin typeface="Goudy Old Style" panose="02020502050305020303" pitchFamily="18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1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Normativa instalación y uso desfibriladores externos que regulará la Comunidad  de Madrid">
            <a:extLst>
              <a:ext uri="{FF2B5EF4-FFF2-40B4-BE49-F238E27FC236}">
                <a16:creationId xmlns:a16="http://schemas.microsoft.com/office/drawing/2014/main" id="{41AEEF25-E09A-D243-A56D-9C25E9EE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763" y="0"/>
            <a:ext cx="2905237" cy="19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Marco 16">
            <a:extLst>
              <a:ext uri="{FF2B5EF4-FFF2-40B4-BE49-F238E27FC236}">
                <a16:creationId xmlns:a16="http://schemas.microsoft.com/office/drawing/2014/main" id="{A6CE1BAE-F51A-2A4F-83B7-E4AA51E6D6CB}"/>
              </a:ext>
            </a:extLst>
          </p:cNvPr>
          <p:cNvSpPr/>
          <p:nvPr/>
        </p:nvSpPr>
        <p:spPr>
          <a:xfrm>
            <a:off x="4417420" y="3494532"/>
            <a:ext cx="765810" cy="2628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6A58881E-4DC4-3F4D-87BE-D274C41F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87" y="358199"/>
            <a:ext cx="6460316" cy="559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</a:rPr>
              <a:t>Análisis</a:t>
            </a:r>
            <a:r>
              <a:rPr lang="en-US" sz="2600" dirty="0">
                <a:solidFill>
                  <a:srgbClr val="C00000"/>
                </a:solidFill>
              </a:rPr>
              <a:t> EXPLORATORIO</a:t>
            </a:r>
          </a:p>
        </p:txBody>
      </p:sp>
      <p:pic>
        <p:nvPicPr>
          <p:cNvPr id="3" name="Imagen 2" descr="Texto en fondo blanco&#10;&#10;Descripción generada automáticamente">
            <a:extLst>
              <a:ext uri="{FF2B5EF4-FFF2-40B4-BE49-F238E27FC236}">
                <a16:creationId xmlns:a16="http://schemas.microsoft.com/office/drawing/2014/main" id="{F06E56FE-4372-534E-B9DA-33815F43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6" y="1073652"/>
            <a:ext cx="5521199" cy="568141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A706D3C-CBE7-BA4F-81F8-1913204633EE}"/>
              </a:ext>
            </a:extLst>
          </p:cNvPr>
          <p:cNvSpPr txBox="1"/>
          <p:nvPr/>
        </p:nvSpPr>
        <p:spPr>
          <a:xfrm>
            <a:off x="7919050" y="3001992"/>
            <a:ext cx="32952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Goudy Old Style" panose="02020502050305020303" pitchFamily="18" charset="77"/>
              </a:rPr>
              <a:t>Variables con nivel significativo de renta per cápita: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latin typeface="Goudy Old Style" panose="02020502050305020303" pitchFamily="18" charset="77"/>
              </a:rPr>
              <a:t>Paro por 100 habitantes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latin typeface="Goudy Old Style" panose="02020502050305020303" pitchFamily="18" charset="77"/>
              </a:rPr>
              <a:t>Valor catastral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latin typeface="Goudy Old Style" panose="02020502050305020303" pitchFamily="18" charset="77"/>
              </a:rPr>
              <a:t>Administración pública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latin typeface="Goudy Old Style" panose="02020502050305020303" pitchFamily="18" charset="77"/>
              </a:rPr>
              <a:t>Educación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latin typeface="Goudy Old Style" panose="02020502050305020303" pitchFamily="18" charset="77"/>
              </a:rPr>
              <a:t>Sanidad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833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Normativa instalación y uso desfibriladores externos que regulará la Comunidad  de Madrid">
            <a:extLst>
              <a:ext uri="{FF2B5EF4-FFF2-40B4-BE49-F238E27FC236}">
                <a16:creationId xmlns:a16="http://schemas.microsoft.com/office/drawing/2014/main" id="{154FBDC4-E203-E645-B242-90029C31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763" y="0"/>
            <a:ext cx="2905237" cy="19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784F809-5EB1-7E4C-B4E9-4116592D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87" y="358199"/>
            <a:ext cx="6460316" cy="559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</a:rPr>
              <a:t>Análisis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descriptivo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5FB0CF3-74C7-D44E-81A1-514DFBD510ED}"/>
              </a:ext>
            </a:extLst>
          </p:cNvPr>
          <p:cNvSpPr txBox="1"/>
          <p:nvPr/>
        </p:nvSpPr>
        <p:spPr>
          <a:xfrm>
            <a:off x="8313706" y="2316679"/>
            <a:ext cx="3085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Goudy Old Style" panose="02020502050305020303" pitchFamily="18" charset="77"/>
              </a:rPr>
              <a:t>Las dos variables donde existe mayor diferencia entre los dos grupos (renta per cápita inferior o superior a la media) son:</a:t>
            </a:r>
          </a:p>
          <a:p>
            <a:endParaRPr lang="es-ES" dirty="0">
              <a:latin typeface="Goudy Old Style" panose="020205020503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Goudy Old Style" panose="02020502050305020303" pitchFamily="18" charset="77"/>
              </a:rPr>
              <a:t>El paro por 100 habitante.</a:t>
            </a:r>
          </a:p>
          <a:p>
            <a:endParaRPr lang="es-ES" dirty="0">
              <a:latin typeface="Goudy Old Style" panose="020205020503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Goudy Old Style" panose="02020502050305020303" pitchFamily="18" charset="77"/>
              </a:rPr>
              <a:t>El valor catastral.</a:t>
            </a:r>
          </a:p>
          <a:p>
            <a:endParaRPr lang="es-ES" dirty="0">
              <a:latin typeface="Goudy Old Style" panose="02020502050305020303" pitchFamily="18" charset="77"/>
            </a:endParaRPr>
          </a:p>
          <a:p>
            <a:endParaRPr lang="es-ES" dirty="0">
              <a:latin typeface="Goudy Old Style" panose="02020502050305020303" pitchFamily="18" charset="77"/>
            </a:endParaRPr>
          </a:p>
          <a:p>
            <a:r>
              <a:rPr lang="es-ES" dirty="0">
                <a:latin typeface="Goudy Old Style" panose="02020502050305020303" pitchFamily="18" charset="77"/>
              </a:rPr>
              <a:t>El resto de variables no influyen de manera tan significativa.</a:t>
            </a:r>
          </a:p>
        </p:txBody>
      </p:sp>
      <p:pic>
        <p:nvPicPr>
          <p:cNvPr id="3" name="Imagen 2" descr="Diagrama, Gráfico de cajas y bigotes&#10;&#10;Descripción generada automáticamente">
            <a:extLst>
              <a:ext uri="{FF2B5EF4-FFF2-40B4-BE49-F238E27FC236}">
                <a16:creationId xmlns:a16="http://schemas.microsoft.com/office/drawing/2014/main" id="{1FC56E8B-98C9-B146-8CA6-DBEE74BF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0" y="1621765"/>
            <a:ext cx="7284010" cy="42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7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5AAB4-D031-BE41-8511-B84019F0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750" y="686699"/>
            <a:ext cx="6460316" cy="559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</a:rPr>
              <a:t>Regresión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logística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0FE6A2C-9818-0144-A75A-A1CA5C54CF0B}"/>
              </a:ext>
            </a:extLst>
          </p:cNvPr>
          <p:cNvSpPr txBox="1"/>
          <p:nvPr/>
        </p:nvSpPr>
        <p:spPr>
          <a:xfrm>
            <a:off x="7391057" y="4976801"/>
            <a:ext cx="379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oudy Old Style" panose="02020502050305020303" pitchFamily="18" charset="77"/>
              </a:rPr>
              <a:t>Precisión del modelo: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A965B7-7877-C84C-80F3-014B28A044A5}"/>
              </a:ext>
            </a:extLst>
          </p:cNvPr>
          <p:cNvSpPr txBox="1"/>
          <p:nvPr/>
        </p:nvSpPr>
        <p:spPr>
          <a:xfrm>
            <a:off x="7447349" y="2348482"/>
            <a:ext cx="337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Goudy Old Style" panose="02020502050305020303" pitchFamily="18" charset="77"/>
              </a:rPr>
              <a:t>Matriz de confusión</a:t>
            </a:r>
          </a:p>
        </p:txBody>
      </p:sp>
      <p:pic>
        <p:nvPicPr>
          <p:cNvPr id="21" name="Picture 4" descr="Normativa instalación y uso desfibriladores externos que regulará la Comunidad  de Madrid">
            <a:extLst>
              <a:ext uri="{FF2B5EF4-FFF2-40B4-BE49-F238E27FC236}">
                <a16:creationId xmlns:a16="http://schemas.microsoft.com/office/drawing/2014/main" id="{3BE24360-6DDF-B94D-A751-08A35FCA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763" y="0"/>
            <a:ext cx="2905237" cy="19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C2F632A0-8B70-A242-98ED-83D56630D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03294"/>
              </p:ext>
            </p:extLst>
          </p:nvPr>
        </p:nvGraphicFramePr>
        <p:xfrm>
          <a:off x="7242048" y="3091078"/>
          <a:ext cx="462558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861">
                  <a:extLst>
                    <a:ext uri="{9D8B030D-6E8A-4147-A177-3AD203B41FA5}">
                      <a16:colId xmlns:a16="http://schemas.microsoft.com/office/drawing/2014/main" val="179778167"/>
                    </a:ext>
                  </a:extLst>
                </a:gridCol>
                <a:gridCol w="1541861">
                  <a:extLst>
                    <a:ext uri="{9D8B030D-6E8A-4147-A177-3AD203B41FA5}">
                      <a16:colId xmlns:a16="http://schemas.microsoft.com/office/drawing/2014/main" val="826606298"/>
                    </a:ext>
                  </a:extLst>
                </a:gridCol>
                <a:gridCol w="1541861">
                  <a:extLst>
                    <a:ext uri="{9D8B030D-6E8A-4147-A177-3AD203B41FA5}">
                      <a16:colId xmlns:a16="http://schemas.microsoft.com/office/drawing/2014/main" val="2385332727"/>
                    </a:ext>
                  </a:extLst>
                </a:gridCol>
              </a:tblGrid>
              <a:tr h="317993">
                <a:tc>
                  <a:txBody>
                    <a:bodyPr/>
                    <a:lstStyle/>
                    <a:p>
                      <a:endParaRPr lang="es-ES" dirty="0">
                        <a:latin typeface="Goudy Old Style" panose="02020502050305020303" pitchFamily="18" charset="77"/>
                      </a:endParaRP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0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48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0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7619"/>
                  </a:ext>
                </a:extLst>
              </a:tr>
            </a:tbl>
          </a:graphicData>
        </a:graphic>
      </p:graphicFrame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D52FB342-A069-6645-95FF-8F1AB6681025}"/>
              </a:ext>
            </a:extLst>
          </p:cNvPr>
          <p:cNvSpPr/>
          <p:nvPr/>
        </p:nvSpPr>
        <p:spPr>
          <a:xfrm>
            <a:off x="10362064" y="4878449"/>
            <a:ext cx="820405" cy="658368"/>
          </a:xfrm>
          <a:prstGeom prst="roundRect">
            <a:avLst/>
          </a:prstGeom>
          <a:solidFill>
            <a:srgbClr val="D973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Goudy Old Style" panose="02020502050305020303" pitchFamily="18" charset="77"/>
              </a:rPr>
              <a:t>83%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BCEC0EEE-B7A3-5C4C-9083-54F1D531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6" y="1527708"/>
            <a:ext cx="62484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D8C83-E2DF-C743-909B-51016E70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13" y="422460"/>
            <a:ext cx="8196055" cy="43572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MODELO  REGRESIÓN LDA</a:t>
            </a:r>
          </a:p>
        </p:txBody>
      </p:sp>
      <p:pic>
        <p:nvPicPr>
          <p:cNvPr id="28" name="Picture 4" descr="Normativa instalación y uso desfibriladores externos que regulará la Comunidad  de Madrid">
            <a:extLst>
              <a:ext uri="{FF2B5EF4-FFF2-40B4-BE49-F238E27FC236}">
                <a16:creationId xmlns:a16="http://schemas.microsoft.com/office/drawing/2014/main" id="{B283174A-0B6A-EA43-9C07-2A350E1AE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763" y="0"/>
            <a:ext cx="2905237" cy="19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09748D52-1954-0042-9ADD-EF8797077D0B}"/>
              </a:ext>
            </a:extLst>
          </p:cNvPr>
          <p:cNvSpPr txBox="1"/>
          <p:nvPr/>
        </p:nvSpPr>
        <p:spPr>
          <a:xfrm>
            <a:off x="7358171" y="2824298"/>
            <a:ext cx="379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oudy Old Style" panose="02020502050305020303" pitchFamily="18" charset="77"/>
              </a:rPr>
              <a:t>Precisión del modelo: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D9C1E38-444B-3A44-ADE5-5322BFD654FC}"/>
              </a:ext>
            </a:extLst>
          </p:cNvPr>
          <p:cNvSpPr txBox="1"/>
          <p:nvPr/>
        </p:nvSpPr>
        <p:spPr>
          <a:xfrm>
            <a:off x="7598075" y="4781660"/>
            <a:ext cx="337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Goudy Old Style" panose="02020502050305020303" pitchFamily="18" charset="77"/>
              </a:rPr>
              <a:t>Matriz de confusión</a:t>
            </a:r>
          </a:p>
        </p:txBody>
      </p:sp>
      <p:graphicFrame>
        <p:nvGraphicFramePr>
          <p:cNvPr id="31" name="Tabla 8">
            <a:extLst>
              <a:ext uri="{FF2B5EF4-FFF2-40B4-BE49-F238E27FC236}">
                <a16:creationId xmlns:a16="http://schemas.microsoft.com/office/drawing/2014/main" id="{AA747B56-AEA4-DD4B-BC20-4F47F67A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41390"/>
              </p:ext>
            </p:extLst>
          </p:nvPr>
        </p:nvGraphicFramePr>
        <p:xfrm>
          <a:off x="7312546" y="5331513"/>
          <a:ext cx="4625583" cy="1111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861">
                  <a:extLst>
                    <a:ext uri="{9D8B030D-6E8A-4147-A177-3AD203B41FA5}">
                      <a16:colId xmlns:a16="http://schemas.microsoft.com/office/drawing/2014/main" val="179778167"/>
                    </a:ext>
                  </a:extLst>
                </a:gridCol>
                <a:gridCol w="1541861">
                  <a:extLst>
                    <a:ext uri="{9D8B030D-6E8A-4147-A177-3AD203B41FA5}">
                      <a16:colId xmlns:a16="http://schemas.microsoft.com/office/drawing/2014/main" val="826606298"/>
                    </a:ext>
                  </a:extLst>
                </a:gridCol>
                <a:gridCol w="1541861">
                  <a:extLst>
                    <a:ext uri="{9D8B030D-6E8A-4147-A177-3AD203B41FA5}">
                      <a16:colId xmlns:a16="http://schemas.microsoft.com/office/drawing/2014/main" val="2385332727"/>
                    </a:ext>
                  </a:extLst>
                </a:gridCol>
              </a:tblGrid>
              <a:tr h="380261">
                <a:tc>
                  <a:txBody>
                    <a:bodyPr/>
                    <a:lstStyle/>
                    <a:p>
                      <a:endParaRPr lang="es-ES" dirty="0">
                        <a:latin typeface="Goudy Old Style" panose="02020502050305020303" pitchFamily="18" charset="77"/>
                      </a:endParaRP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0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48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0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7619"/>
                  </a:ext>
                </a:extLst>
              </a:tr>
            </a:tbl>
          </a:graphicData>
        </a:graphic>
      </p:graphicFrame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E400FBD1-879E-9D4F-BD39-1DB71F4C6A3C}"/>
              </a:ext>
            </a:extLst>
          </p:cNvPr>
          <p:cNvSpPr/>
          <p:nvPr/>
        </p:nvSpPr>
        <p:spPr>
          <a:xfrm>
            <a:off x="10632606" y="2627595"/>
            <a:ext cx="820405" cy="658368"/>
          </a:xfrm>
          <a:prstGeom prst="roundRect">
            <a:avLst/>
          </a:prstGeom>
          <a:solidFill>
            <a:srgbClr val="D973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Goudy Old Style" panose="02020502050305020303" pitchFamily="18" charset="77"/>
              </a:rPr>
              <a:t>83%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9D220D-42C7-B44F-9207-5B36F71D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13" y="1151151"/>
            <a:ext cx="6588430" cy="54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3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A72E8-0AF5-9842-BB27-105B5796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68" y="480630"/>
            <a:ext cx="6458419" cy="4513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</a:rPr>
              <a:t>Gráficos</a:t>
            </a:r>
            <a:r>
              <a:rPr lang="en-US" sz="2600" dirty="0">
                <a:solidFill>
                  <a:srgbClr val="C00000"/>
                </a:solidFill>
              </a:rPr>
              <a:t> de </a:t>
            </a:r>
            <a:r>
              <a:rPr lang="en-US" sz="2600" dirty="0" err="1">
                <a:solidFill>
                  <a:srgbClr val="C00000"/>
                </a:solidFill>
              </a:rPr>
              <a:t>partición</a:t>
            </a:r>
            <a:r>
              <a:rPr lang="en-US" sz="2600" dirty="0">
                <a:solidFill>
                  <a:srgbClr val="C00000"/>
                </a:solidFill>
              </a:rPr>
              <a:t> LDA</a:t>
            </a:r>
          </a:p>
        </p:txBody>
      </p:sp>
      <p:pic>
        <p:nvPicPr>
          <p:cNvPr id="19" name="Picture 4" descr="Normativa instalación y uso desfibriladores externos que regulará la Comunidad  de Madrid">
            <a:extLst>
              <a:ext uri="{FF2B5EF4-FFF2-40B4-BE49-F238E27FC236}">
                <a16:creationId xmlns:a16="http://schemas.microsoft.com/office/drawing/2014/main" id="{B048F66B-502A-6642-AF4F-C159ACBB1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763" y="20096"/>
            <a:ext cx="2905237" cy="19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3720F889-3E34-6B47-9D8D-E02B21F52A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76800D3-0DB5-4641-BDD2-D889D0A979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237B79-04F8-8541-99AF-F503F1A2E2C7}"/>
              </a:ext>
            </a:extLst>
          </p:cNvPr>
          <p:cNvSpPr txBox="1"/>
          <p:nvPr/>
        </p:nvSpPr>
        <p:spPr>
          <a:xfrm>
            <a:off x="8313706" y="2316679"/>
            <a:ext cx="29260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Goudy Old Style" panose="02020502050305020303" pitchFamily="18" charset="77"/>
              </a:rPr>
              <a:t>Mayor error: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Goudy Old Style" panose="02020502050305020303" pitchFamily="18" charset="77"/>
              </a:rPr>
              <a:t>Población junto con administración pública, educación y sanidad.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Goudy Old Style" panose="02020502050305020303" pitchFamily="18" charset="77"/>
              </a:rPr>
              <a:t>Colegios junto con administración pública, educación y sanidad</a:t>
            </a:r>
          </a:p>
          <a:p>
            <a:endParaRPr lang="es-ES" sz="1600" dirty="0">
              <a:latin typeface="Goudy Old Style" panose="02020502050305020303" pitchFamily="18" charset="77"/>
            </a:endParaRPr>
          </a:p>
          <a:p>
            <a:r>
              <a:rPr lang="es-ES" sz="1600" dirty="0">
                <a:latin typeface="Goudy Old Style" panose="02020502050305020303" pitchFamily="18" charset="77"/>
              </a:rPr>
              <a:t>Menor error: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Goudy Old Style" panose="02020502050305020303" pitchFamily="18" charset="77"/>
              </a:rPr>
              <a:t>Paro por cada 100 habitantes junto con el valor catastral (significativas)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2016F9-2CE2-D544-A19B-202325BC4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1" b="62654"/>
          <a:stretch/>
        </p:blipFill>
        <p:spPr>
          <a:xfrm>
            <a:off x="1221634" y="5043150"/>
            <a:ext cx="6320945" cy="1037897"/>
          </a:xfrm>
          <a:prstGeom prst="rect">
            <a:avLst/>
          </a:prstGeom>
        </p:spPr>
      </p:pic>
      <p:pic>
        <p:nvPicPr>
          <p:cNvPr id="8" name="Imagen 7" descr="Forma, Polígono&#10;&#10;Descripción generada automáticamente">
            <a:extLst>
              <a:ext uri="{FF2B5EF4-FFF2-40B4-BE49-F238E27FC236}">
                <a16:creationId xmlns:a16="http://schemas.microsoft.com/office/drawing/2014/main" id="{E8EABECB-D57F-4742-9139-A67E80EC5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634" y="1171436"/>
            <a:ext cx="6320945" cy="39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0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9FE92-4452-944A-97F1-CB216770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590" y="724939"/>
            <a:ext cx="6071252" cy="5540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</a:rPr>
              <a:t>Modelo</a:t>
            </a:r>
            <a:r>
              <a:rPr lang="en-US" sz="2600" dirty="0">
                <a:solidFill>
                  <a:srgbClr val="C00000"/>
                </a:solidFill>
              </a:rPr>
              <a:t> de </a:t>
            </a:r>
            <a:r>
              <a:rPr lang="en-US" sz="2600" dirty="0" err="1">
                <a:solidFill>
                  <a:srgbClr val="C00000"/>
                </a:solidFill>
              </a:rPr>
              <a:t>regresión</a:t>
            </a:r>
            <a:r>
              <a:rPr lang="en-US" sz="2600" dirty="0">
                <a:solidFill>
                  <a:srgbClr val="C00000"/>
                </a:solidFill>
              </a:rPr>
              <a:t> QDA</a:t>
            </a:r>
          </a:p>
        </p:txBody>
      </p:sp>
      <p:pic>
        <p:nvPicPr>
          <p:cNvPr id="19" name="Picture 4" descr="Normativa instalación y uso desfibriladores externos que regulará la Comunidad  de Madrid">
            <a:extLst>
              <a:ext uri="{FF2B5EF4-FFF2-40B4-BE49-F238E27FC236}">
                <a16:creationId xmlns:a16="http://schemas.microsoft.com/office/drawing/2014/main" id="{3F76328A-C696-1649-A1AC-4EBE1AAF0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763" y="0"/>
            <a:ext cx="2905237" cy="19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8E5E8830-402A-CF42-9D4D-A67A8DB4456A}"/>
              </a:ext>
            </a:extLst>
          </p:cNvPr>
          <p:cNvSpPr txBox="1"/>
          <p:nvPr/>
        </p:nvSpPr>
        <p:spPr>
          <a:xfrm>
            <a:off x="7220369" y="5647480"/>
            <a:ext cx="379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oudy Old Style" panose="02020502050305020303" pitchFamily="18" charset="77"/>
              </a:rPr>
              <a:t>Precisión del modelo: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9E896CC-261E-D14B-8BD8-2407DC174FF1}"/>
              </a:ext>
            </a:extLst>
          </p:cNvPr>
          <p:cNvSpPr txBox="1"/>
          <p:nvPr/>
        </p:nvSpPr>
        <p:spPr>
          <a:xfrm>
            <a:off x="893733" y="4770746"/>
            <a:ext cx="337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Goudy Old Style" panose="02020502050305020303" pitchFamily="18" charset="77"/>
              </a:rPr>
              <a:t>Matriz de confusión</a:t>
            </a:r>
          </a:p>
        </p:txBody>
      </p:sp>
      <p:graphicFrame>
        <p:nvGraphicFramePr>
          <p:cNvPr id="29" name="Tabla 8">
            <a:extLst>
              <a:ext uri="{FF2B5EF4-FFF2-40B4-BE49-F238E27FC236}">
                <a16:creationId xmlns:a16="http://schemas.microsoft.com/office/drawing/2014/main" id="{D57CDF80-7D32-F342-849B-9BEC8283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17734"/>
              </p:ext>
            </p:extLst>
          </p:nvPr>
        </p:nvGraphicFramePr>
        <p:xfrm>
          <a:off x="859120" y="5379230"/>
          <a:ext cx="462558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861">
                  <a:extLst>
                    <a:ext uri="{9D8B030D-6E8A-4147-A177-3AD203B41FA5}">
                      <a16:colId xmlns:a16="http://schemas.microsoft.com/office/drawing/2014/main" val="179778167"/>
                    </a:ext>
                  </a:extLst>
                </a:gridCol>
                <a:gridCol w="1541861">
                  <a:extLst>
                    <a:ext uri="{9D8B030D-6E8A-4147-A177-3AD203B41FA5}">
                      <a16:colId xmlns:a16="http://schemas.microsoft.com/office/drawing/2014/main" val="826606298"/>
                    </a:ext>
                  </a:extLst>
                </a:gridCol>
                <a:gridCol w="1541861">
                  <a:extLst>
                    <a:ext uri="{9D8B030D-6E8A-4147-A177-3AD203B41FA5}">
                      <a16:colId xmlns:a16="http://schemas.microsoft.com/office/drawing/2014/main" val="2385332727"/>
                    </a:ext>
                  </a:extLst>
                </a:gridCol>
              </a:tblGrid>
              <a:tr h="317993">
                <a:tc>
                  <a:txBody>
                    <a:bodyPr/>
                    <a:lstStyle/>
                    <a:p>
                      <a:endParaRPr lang="es-ES" dirty="0">
                        <a:latin typeface="Goudy Old Style" panose="02020502050305020303" pitchFamily="18" charset="77"/>
                      </a:endParaRP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0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48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0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</a:t>
                      </a:r>
                    </a:p>
                  </a:txBody>
                  <a:tcPr>
                    <a:solidFill>
                      <a:srgbClr val="D973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Goudy Old Style" panose="02020502050305020303" pitchFamily="18" charset="77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7619"/>
                  </a:ext>
                </a:extLst>
              </a:tr>
            </a:tbl>
          </a:graphicData>
        </a:graphic>
      </p:graphicFrame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D22B1AB0-F1FB-C346-9C93-971B527B900C}"/>
              </a:ext>
            </a:extLst>
          </p:cNvPr>
          <p:cNvSpPr/>
          <p:nvPr/>
        </p:nvSpPr>
        <p:spPr>
          <a:xfrm>
            <a:off x="10191376" y="5549128"/>
            <a:ext cx="820405" cy="658368"/>
          </a:xfrm>
          <a:prstGeom prst="roundRect">
            <a:avLst/>
          </a:prstGeom>
          <a:solidFill>
            <a:srgbClr val="D973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Goudy Old Style" panose="02020502050305020303" pitchFamily="18" charset="77"/>
              </a:rPr>
              <a:t>79%</a:t>
            </a:r>
          </a:p>
        </p:txBody>
      </p:sp>
      <p:pic>
        <p:nvPicPr>
          <p:cNvPr id="4" name="Imagen 3" descr="Interfaz de usuario gráfica, Texto, Carta, Correo electrónico&#10;&#10;Descripción generada automáticamente">
            <a:extLst>
              <a:ext uri="{FF2B5EF4-FFF2-40B4-BE49-F238E27FC236}">
                <a16:creationId xmlns:a16="http://schemas.microsoft.com/office/drawing/2014/main" id="{5EFF43B0-EADA-5343-87FA-F241B8C4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0" y="1512824"/>
            <a:ext cx="7170338" cy="30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4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6FB06-4031-FB49-A5FB-7CCFC86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04" y="379281"/>
            <a:ext cx="6458419" cy="6531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 err="1">
                <a:solidFill>
                  <a:srgbClr val="C00000"/>
                </a:solidFill>
              </a:rPr>
              <a:t>Gráficos</a:t>
            </a:r>
            <a:r>
              <a:rPr lang="en-US" sz="2600" dirty="0">
                <a:solidFill>
                  <a:srgbClr val="C00000"/>
                </a:solidFill>
              </a:rPr>
              <a:t> de </a:t>
            </a:r>
            <a:r>
              <a:rPr lang="en-US" sz="2600" dirty="0" err="1">
                <a:solidFill>
                  <a:srgbClr val="C00000"/>
                </a:solidFill>
              </a:rPr>
              <a:t>partición</a:t>
            </a:r>
            <a:r>
              <a:rPr lang="en-US" sz="2600" dirty="0">
                <a:solidFill>
                  <a:srgbClr val="C00000"/>
                </a:solidFill>
              </a:rPr>
              <a:t> QDA</a:t>
            </a:r>
          </a:p>
        </p:txBody>
      </p:sp>
      <p:pic>
        <p:nvPicPr>
          <p:cNvPr id="29" name="Picture 4" descr="Normativa instalación y uso desfibriladores externos que regulará la Comunidad  de Madrid">
            <a:extLst>
              <a:ext uri="{FF2B5EF4-FFF2-40B4-BE49-F238E27FC236}">
                <a16:creationId xmlns:a16="http://schemas.microsoft.com/office/drawing/2014/main" id="{81144B23-80A8-EE41-A0DA-66E4000F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763" y="0"/>
            <a:ext cx="2905237" cy="19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DCE757F7-996C-9E42-8BBF-32FAB6B87515}"/>
              </a:ext>
            </a:extLst>
          </p:cNvPr>
          <p:cNvSpPr txBox="1"/>
          <p:nvPr/>
        </p:nvSpPr>
        <p:spPr>
          <a:xfrm>
            <a:off x="8839223" y="2789645"/>
            <a:ext cx="2926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Goudy Old Style" panose="02020502050305020303" pitchFamily="18" charset="77"/>
              </a:rPr>
              <a:t>Mayor error: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Goudy Old Style" panose="02020502050305020303" pitchFamily="18" charset="77"/>
              </a:rPr>
              <a:t>Energía per cápita junto con administración pública educación y sanidad</a:t>
            </a:r>
          </a:p>
          <a:p>
            <a:endParaRPr lang="es-ES" sz="1600" dirty="0">
              <a:latin typeface="Goudy Old Style" panose="02020502050305020303" pitchFamily="18" charset="77"/>
            </a:endParaRPr>
          </a:p>
          <a:p>
            <a:r>
              <a:rPr lang="es-ES" sz="1600" dirty="0">
                <a:latin typeface="Goudy Old Style" panose="02020502050305020303" pitchFamily="18" charset="77"/>
              </a:rPr>
              <a:t>Menor error: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Goudy Old Style" panose="02020502050305020303" pitchFamily="18" charset="77"/>
              </a:rPr>
              <a:t>Paro por cada 100 habitantes junto con el valor catastral (significativas)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D689C77-63CE-474C-9EC9-5ABFADD4F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4" b="61373"/>
          <a:stretch/>
        </p:blipFill>
        <p:spPr>
          <a:xfrm>
            <a:off x="952214" y="4953284"/>
            <a:ext cx="5911040" cy="12425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4E1BA3-0953-0242-A1E5-A753DB1DA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13" y="1377069"/>
            <a:ext cx="5911041" cy="36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C355F-0808-0D4F-9D71-AF7394CF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30" y="512657"/>
            <a:ext cx="7338434" cy="605316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ÁRBOL de decisión</a:t>
            </a:r>
          </a:p>
        </p:txBody>
      </p:sp>
      <p:pic>
        <p:nvPicPr>
          <p:cNvPr id="4" name="Picture 4" descr="Normativa instalación y uso desfibriladores externos que regulará la Comunidad  de Madrid">
            <a:extLst>
              <a:ext uri="{FF2B5EF4-FFF2-40B4-BE49-F238E27FC236}">
                <a16:creationId xmlns:a16="http://schemas.microsoft.com/office/drawing/2014/main" id="{1A232A10-1C3D-3344-BCE8-8B5506CE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763" y="0"/>
            <a:ext cx="2905237" cy="19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82A11D8D-2B62-0C4D-B204-C2D564E1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30" y="2066671"/>
            <a:ext cx="6780369" cy="285489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E39761-799A-DA48-B2EA-89C63F7CB991}"/>
              </a:ext>
            </a:extLst>
          </p:cNvPr>
          <p:cNvSpPr txBox="1"/>
          <p:nvPr/>
        </p:nvSpPr>
        <p:spPr>
          <a:xfrm>
            <a:off x="864808" y="5883678"/>
            <a:ext cx="379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oudy Old Style" panose="02020502050305020303" pitchFamily="18" charset="77"/>
              </a:rPr>
              <a:t>Precisión del modelo: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9F98AD02-0421-8B42-AA93-E90403220565}"/>
              </a:ext>
            </a:extLst>
          </p:cNvPr>
          <p:cNvSpPr/>
          <p:nvPr/>
        </p:nvSpPr>
        <p:spPr>
          <a:xfrm>
            <a:off x="3970641" y="5805125"/>
            <a:ext cx="820405" cy="663533"/>
          </a:xfrm>
          <a:prstGeom prst="roundRect">
            <a:avLst/>
          </a:prstGeom>
          <a:solidFill>
            <a:srgbClr val="D973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Goudy Old Style" panose="02020502050305020303" pitchFamily="18" charset="77"/>
              </a:rPr>
              <a:t>88%</a:t>
            </a:r>
          </a:p>
        </p:txBody>
      </p:sp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864A2EC6-154B-7E44-B673-4811F6215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921" y="4003107"/>
            <a:ext cx="4503079" cy="2854893"/>
          </a:xfrm>
          <a:prstGeom prst="rect">
            <a:avLst/>
          </a:prstGeo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9757C80-A823-3D49-92E9-28826D30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104795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{0AF596CB-4C26-8E48-92D0-F64889A1EB3A}tf10001076</Template>
  <TotalTime>238</TotalTime>
  <Words>254</Words>
  <Application>Microsoft Macintosh PowerPoint</Application>
  <PresentationFormat>Panorámica</PresentationFormat>
  <Paragraphs>76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Goudy Old Style</vt:lpstr>
      <vt:lpstr>Paquete</vt:lpstr>
      <vt:lpstr>Análisis de clasificación de la renta per cápita disponible de los municipios de MadriD</vt:lpstr>
      <vt:lpstr>Análisis EXPLORATORIO</vt:lpstr>
      <vt:lpstr>Análisis descriptivo</vt:lpstr>
      <vt:lpstr>Regresión logística</vt:lpstr>
      <vt:lpstr>MODELO  REGRESIÓN LDA</vt:lpstr>
      <vt:lpstr>Gráficos de partición LDA</vt:lpstr>
      <vt:lpstr>Modelo de regresión QDA</vt:lpstr>
      <vt:lpstr>Gráficos de partición QDA</vt:lpstr>
      <vt:lpstr>ÁRBOL de decisión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clasificación de la renta disponible de los municipios de Madrid </dc:title>
  <dc:creator>Martínez Pereda, Inés</dc:creator>
  <cp:lastModifiedBy>Sara Bengoechea</cp:lastModifiedBy>
  <cp:revision>22</cp:revision>
  <dcterms:created xsi:type="dcterms:W3CDTF">2020-11-16T15:24:34Z</dcterms:created>
  <dcterms:modified xsi:type="dcterms:W3CDTF">2020-12-03T18:54:44Z</dcterms:modified>
</cp:coreProperties>
</file>