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89" r:id="rId4"/>
    <p:sldId id="258" r:id="rId5"/>
    <p:sldId id="290" r:id="rId6"/>
    <p:sldId id="292" r:id="rId7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399" y="31"/>
      </p:cViewPr>
      <p:guideLst>
        <p:guide orient="horz" pos="2250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hwang1990.github.io/ads-2024-sprin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n.baidu.com/s/1ZybljyQ32gdmsrXSqSafMw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dase_alg_2024@126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430213" y="2130425"/>
            <a:ext cx="8247062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数据科学与工程算法</a:t>
            </a: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 anchorCtr="0"/>
          <a:lstStyle/>
          <a:p>
            <a:pPr defTabSz="914400">
              <a:buClrTx/>
              <a:buSzTx/>
              <a:buFontTx/>
            </a:pPr>
            <a:r>
              <a:rPr lang="en-US" altLang="zh-CN" sz="3200" kern="1200" baseline="0" dirty="0" err="1">
                <a:latin typeface="+mj-ea"/>
                <a:ea typeface="+mj-ea"/>
                <a:cs typeface="+mj-ea"/>
              </a:rPr>
              <a:t>项目</a:t>
            </a:r>
            <a:r>
              <a:rPr lang="zh-CN" altLang="en-US" sz="3200" dirty="0">
                <a:latin typeface="+mj-ea"/>
                <a:ea typeface="+mj-ea"/>
                <a:cs typeface="+mj-ea"/>
              </a:rPr>
              <a:t>二</a:t>
            </a:r>
            <a:r>
              <a:rPr lang="en-US" altLang="zh-CN" sz="3200" kern="1200" baseline="0" dirty="0">
                <a:latin typeface="+mj-ea"/>
                <a:ea typeface="+mj-ea"/>
                <a:cs typeface="+mj-ea"/>
              </a:rPr>
              <a:t>: </a:t>
            </a:r>
            <a:r>
              <a:rPr lang="zh-CN" altLang="en-US" sz="3200" kern="1200" baseline="0" dirty="0">
                <a:latin typeface="+mj-ea"/>
                <a:ea typeface="+mj-ea"/>
                <a:cs typeface="+mj-ea"/>
              </a:rPr>
              <a:t>图像压缩</a:t>
            </a:r>
            <a:endParaRPr lang="en-US" altLang="zh-CN" sz="3200" kern="1200" baseline="0" dirty="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任务描述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副标题 3074"/>
          <p:cNvSpPr>
            <a:spLocks noGrp="1"/>
          </p:cNvSpPr>
          <p:nvPr/>
        </p:nvSpPr>
        <p:spPr>
          <a:xfrm>
            <a:off x="395536" y="1484784"/>
            <a:ext cx="8218805" cy="494411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buClrTx/>
              <a:buSzTx/>
              <a:buFontTx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  <a:hlinkClick r:id="rId2" action="ppaction://hlinkfile"/>
              </a:rPr>
              <a:t>https://yhwang1990.github.io/ads-2024-spring/</a:t>
            </a:r>
            <a:endParaRPr lang="en-US" sz="2400" kern="1200" baseline="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DE0A05-FBB1-F354-7561-6CEAC031A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2856"/>
            <a:ext cx="9144000" cy="4014766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E4925A19-5E42-D07F-D4A5-7C6CFBB1F2AE}"/>
              </a:ext>
            </a:extLst>
          </p:cNvPr>
          <p:cNvSpPr/>
          <p:nvPr/>
        </p:nvSpPr>
        <p:spPr>
          <a:xfrm>
            <a:off x="2267744" y="4293096"/>
            <a:ext cx="6840760" cy="432048"/>
          </a:xfrm>
          <a:prstGeom prst="round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4D5906F-0E61-919A-44EF-8EEC057669DD}"/>
              </a:ext>
            </a:extLst>
          </p:cNvPr>
          <p:cNvSpPr/>
          <p:nvPr/>
        </p:nvSpPr>
        <p:spPr>
          <a:xfrm>
            <a:off x="827584" y="4699371"/>
            <a:ext cx="910501" cy="432048"/>
          </a:xfrm>
          <a:prstGeom prst="round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03057" y="44624"/>
            <a:ext cx="5356225" cy="1003300"/>
          </a:xfrm>
        </p:spPr>
        <p:txBody>
          <a:bodyPr anchor="ctr" anchorCtr="0"/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 dirty="0">
                <a:latin typeface="Times New Roman" panose="02020603050405020304" charset="0"/>
                <a:ea typeface="+mj-ea"/>
                <a:cs typeface="+mj-cs"/>
              </a:rPr>
              <a:t>任务描述</a:t>
            </a:r>
          </a:p>
        </p:txBody>
      </p:sp>
      <p:sp>
        <p:nvSpPr>
          <p:cNvPr id="4098" name="副标题 3074"/>
          <p:cNvSpPr>
            <a:spLocks noGrp="1"/>
          </p:cNvSpPr>
          <p:nvPr>
            <p:ph type="subTitle" idx="1"/>
          </p:nvPr>
        </p:nvSpPr>
        <p:spPr>
          <a:xfrm>
            <a:off x="231679" y="909082"/>
            <a:ext cx="8796590" cy="5207635"/>
          </a:xfrm>
        </p:spPr>
        <p:txBody>
          <a:bodyPr anchor="t" anchorCtr="0"/>
          <a:lstStyle/>
          <a:p>
            <a:pPr algn="l" defTabSz="914400">
              <a:buClrTx/>
              <a:buSzTx/>
              <a:buFontTx/>
            </a:pPr>
            <a:endParaRPr lang="en-US" sz="2400" kern="1200" baseline="0" dirty="0">
              <a:latin typeface="+mj-ea"/>
              <a:ea typeface="+mj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en-US" altLang="zh-CN" sz="2400" dirty="0">
                <a:latin typeface="+mj-ea"/>
                <a:ea typeface="+mj-ea"/>
              </a:rPr>
              <a:t>【</a:t>
            </a:r>
            <a:r>
              <a:rPr lang="zh-CN" altLang="en-US" sz="2400" kern="1200" baseline="0" dirty="0">
                <a:latin typeface="+mj-ea"/>
                <a:ea typeface="+mj-ea"/>
                <a:cs typeface="+mn-cs"/>
              </a:rPr>
              <a:t>数据集</a:t>
            </a:r>
            <a:r>
              <a:rPr lang="en-US" altLang="zh-CN" sz="2400" kern="1200" baseline="0" dirty="0">
                <a:latin typeface="+mj-ea"/>
                <a:ea typeface="+mj-ea"/>
                <a:cs typeface="+mn-cs"/>
              </a:rPr>
              <a:t>】</a:t>
            </a:r>
            <a:r>
              <a:rPr lang="en-US" altLang="zh-CN" sz="2400" b="1" kern="1200" baseline="0" dirty="0">
                <a:latin typeface="+mj-ea"/>
                <a:ea typeface="+mj-ea"/>
                <a:cs typeface="+mn-cs"/>
              </a:rPr>
              <a:t>UC Merced Land-Use Dataset</a:t>
            </a:r>
            <a:r>
              <a:rPr lang="zh-CN" altLang="en-US" sz="2400" kern="1200" baseline="0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，</a:t>
            </a:r>
            <a:r>
              <a:rPr lang="zh-CN" altLang="en-US" sz="2400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图像遥感数据集</a:t>
            </a:r>
            <a:endParaRPr lang="en-US" altLang="zh-CN" sz="2400" dirty="0"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  <a:p>
            <a:pPr algn="l"/>
            <a:r>
              <a:rPr lang="en-US" altLang="zh-CN" sz="2400" kern="1200" baseline="0" dirty="0">
                <a:latin typeface="Times New Roman" panose="02020603050405020304" charset="0"/>
                <a:ea typeface="+mj-ea"/>
                <a:cs typeface="Times New Roman" panose="02020603050405020304" charset="0"/>
                <a:hlinkClick r:id="rId2"/>
              </a:rPr>
              <a:t>https://pan.baidu.com/s/1ZybljyQ32gdmsrXSqSafMw</a:t>
            </a:r>
            <a:r>
              <a:rPr lang="en-US" altLang="zh-CN" sz="2400" kern="1200" baseline="0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 (</a:t>
            </a:r>
            <a:r>
              <a:rPr lang="zh-CN" alt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提取码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</a:t>
            </a:r>
            <a:r>
              <a:rPr lang="en-US" altLang="zh-CN" sz="24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gpez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</a:p>
          <a:p>
            <a:pPr algn="l"/>
            <a:endParaRPr lang="en-US" altLang="zh-CN" sz="2400" kern="1200" baseline="0" dirty="0">
              <a:latin typeface="+mj-ea"/>
              <a:ea typeface="+mj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2400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包含</a:t>
            </a:r>
            <a:r>
              <a:rPr lang="en-US" altLang="zh-CN" sz="2400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agricultural</a:t>
            </a:r>
            <a:r>
              <a:rPr lang="zh-CN" altLang="en-US" sz="2400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，</a:t>
            </a:r>
            <a:r>
              <a:rPr lang="en-US" altLang="zh-CN" sz="2400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airplane</a:t>
            </a:r>
            <a:r>
              <a:rPr lang="zh-CN" altLang="en-US" sz="2400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，</a:t>
            </a:r>
            <a:r>
              <a:rPr lang="en-US" altLang="zh-CN" sz="2400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beach</a:t>
            </a:r>
            <a:r>
              <a:rPr lang="zh-CN" altLang="en-US" sz="2400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三个类别各</a:t>
            </a:r>
            <a:r>
              <a:rPr lang="en-US" altLang="zh-CN" sz="2400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100</a:t>
            </a:r>
            <a:r>
              <a:rPr lang="zh-CN" altLang="en-US" sz="2400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张 </a:t>
            </a:r>
            <a:r>
              <a:rPr lang="en-US" altLang="zh-CN" sz="2400" dirty="0" err="1">
                <a:latin typeface="Times New Roman" panose="02020603050405020304" charset="0"/>
                <a:ea typeface="+mj-ea"/>
                <a:cs typeface="Times New Roman" panose="02020603050405020304" charset="0"/>
              </a:rPr>
              <a:t>tif</a:t>
            </a:r>
            <a:r>
              <a:rPr lang="en-US" altLang="zh-CN" sz="2400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 </a:t>
            </a:r>
            <a:r>
              <a:rPr lang="zh-CN" altLang="en-US" sz="2400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格式的图像，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图像尺寸为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256x256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像素，每个图像都以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RGB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格式保存</a:t>
            </a:r>
            <a:r>
              <a:rPr lang="zh-CN" altLang="en-US" sz="2400" kern="1200" baseline="0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。</a:t>
            </a:r>
            <a:endParaRPr lang="en-US" sz="2400" kern="1200" baseline="0" dirty="0">
              <a:latin typeface="+mj-ea"/>
              <a:ea typeface="+mj-ea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91334" y="1048876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FC32B80F-D8E2-8ED8-8228-9E4B3517F2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473"/>
          <a:stretch/>
        </p:blipFill>
        <p:spPr>
          <a:xfrm>
            <a:off x="115731" y="4005064"/>
            <a:ext cx="2167136" cy="155736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474BCDA-563E-629D-29E8-8DAD2C52B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186" y="3789040"/>
            <a:ext cx="6300192" cy="25991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49436"/>
            <a:ext cx="5356225" cy="1003300"/>
          </a:xfrm>
        </p:spPr>
        <p:txBody>
          <a:bodyPr anchor="ctr" anchorCtr="0"/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任务要求</a:t>
            </a:r>
          </a:p>
        </p:txBody>
      </p:sp>
      <p:sp>
        <p:nvSpPr>
          <p:cNvPr id="4098" name="副标题 3074"/>
          <p:cNvSpPr>
            <a:spLocks noGrp="1"/>
          </p:cNvSpPr>
          <p:nvPr>
            <p:ph type="subTitle" idx="1"/>
          </p:nvPr>
        </p:nvSpPr>
        <p:spPr>
          <a:xfrm>
            <a:off x="455930" y="764704"/>
            <a:ext cx="8688070" cy="5207635"/>
          </a:xfrm>
        </p:spPr>
        <p:txBody>
          <a:bodyPr anchor="t" anchorCtr="0"/>
          <a:lstStyle/>
          <a:p>
            <a:pPr algn="l" defTabSz="914400">
              <a:buClrTx/>
              <a:buSzTx/>
              <a:buFontTx/>
            </a:pPr>
            <a:endParaRPr lang="en-US" sz="2400" kern="1200" baseline="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【</a:t>
            </a: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性能指标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】</a:t>
            </a:r>
          </a:p>
          <a:p>
            <a:pPr algn="l"/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重构误差：均方误差 </a:t>
            </a:r>
            <a:r>
              <a:rPr lang="en-US" altLang="zh-CN" sz="2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MSE, </a:t>
            </a:r>
            <a:r>
              <a:rPr lang="zh-CN" altLang="en-US" sz="2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峰值信噪比 </a:t>
            </a:r>
            <a:r>
              <a:rPr lang="en-US" altLang="zh-CN" sz="2100" b="1" dirty="0">
                <a:latin typeface="Times New Roman" panose="02020603050405020304" charset="0"/>
                <a:cs typeface="Times New Roman" panose="02020603050405020304" charset="0"/>
              </a:rPr>
              <a:t>PSNR </a:t>
            </a:r>
            <a:r>
              <a:rPr lang="zh-CN" altLang="en-US" sz="2100" b="1" dirty="0">
                <a:latin typeface="Times New Roman" panose="02020603050405020304" charset="0"/>
                <a:cs typeface="Times New Roman" panose="02020603050405020304" charset="0"/>
              </a:rPr>
              <a:t>等合理指标；</a:t>
            </a:r>
            <a:endParaRPr lang="en-US" altLang="zh-CN" sz="21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100" b="1" kern="1200" baseline="0" dirty="0"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空间节省：</a:t>
            </a:r>
            <a:r>
              <a:rPr lang="zh-CN" altLang="en-US" sz="2100" b="1" dirty="0">
                <a:latin typeface="Times New Roman" panose="02020603050405020304" charset="0"/>
                <a:cs typeface="Times New Roman" panose="02020603050405020304" charset="0"/>
              </a:rPr>
              <a:t>压缩后所占存储空间相比于原始图像所占空间的减少程度；</a:t>
            </a:r>
            <a:endParaRPr lang="en-US" sz="21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100" b="1" dirty="0">
                <a:latin typeface="Times New Roman" panose="02020603050405020304" charset="0"/>
                <a:cs typeface="Times New Roman" panose="02020603050405020304" charset="0"/>
              </a:rPr>
              <a:t>压缩比例：压缩后图像的大小与原始图像大小的比值；</a:t>
            </a:r>
            <a:endParaRPr lang="en-US" altLang="zh-CN" sz="21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100" b="1" dirty="0">
                <a:latin typeface="Times New Roman" panose="02020603050405020304" charset="0"/>
                <a:cs typeface="Times New Roman" panose="02020603050405020304" charset="0"/>
              </a:rPr>
              <a:t>运行时间：执行完整算法所需时间</a:t>
            </a:r>
            <a:r>
              <a:rPr lang="en-US" altLang="zh-CN" sz="2100" b="1" dirty="0">
                <a:latin typeface="Times New Roman" panose="02020603050405020304" charset="0"/>
                <a:cs typeface="Times New Roman" panose="02020603050405020304" charset="0"/>
              </a:rPr>
              <a:t>(s)</a:t>
            </a:r>
            <a:r>
              <a:rPr lang="zh-CN" altLang="en-US" sz="2100" b="1" dirty="0">
                <a:latin typeface="Times New Roman" panose="02020603050405020304" charset="0"/>
                <a:cs typeface="Times New Roman" panose="02020603050405020304" charset="0"/>
              </a:rPr>
              <a:t>；</a:t>
            </a:r>
            <a:endParaRPr lang="en-US" altLang="zh-CN" sz="21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100" b="1" dirty="0">
                <a:latin typeface="Times New Roman" panose="02020603050405020304" charset="0"/>
                <a:cs typeface="Times New Roman" panose="02020603050405020304" charset="0"/>
              </a:rPr>
              <a:t>实际视觉效果：直观感知图像的清晰度、细节保留情况、色彩准确度；</a:t>
            </a:r>
            <a:endParaRPr lang="en-US" altLang="zh-CN" sz="21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2100" b="1" dirty="0">
                <a:latin typeface="Times New Roman" panose="02020603050405020304" charset="0"/>
                <a:cs typeface="Times New Roman" panose="02020603050405020304" charset="0"/>
              </a:rPr>
              <a:t>……</a:t>
            </a:r>
            <a:endParaRPr lang="zh-CN" altLang="en-US" sz="21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880368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副标题 3074"/>
          <p:cNvSpPr>
            <a:spLocks noGrp="1"/>
          </p:cNvSpPr>
          <p:nvPr/>
        </p:nvSpPr>
        <p:spPr>
          <a:xfrm>
            <a:off x="582930" y="1035720"/>
            <a:ext cx="8091805" cy="520763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buClrTx/>
              <a:buSzTx/>
              <a:buFontTx/>
            </a:pPr>
            <a:endParaRPr lang="en-US" sz="2400" kern="1200" baseline="0">
              <a:latin typeface="+mj-ea"/>
              <a:ea typeface="+mj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64C0B5-B9F5-6566-1CEB-4CCA1594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6171352" cy="1845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注意事项</a:t>
            </a:r>
          </a:p>
        </p:txBody>
      </p:sp>
      <p:sp>
        <p:nvSpPr>
          <p:cNvPr id="4098" name="副标题 3074"/>
          <p:cNvSpPr>
            <a:spLocks noGrp="1"/>
          </p:cNvSpPr>
          <p:nvPr>
            <p:ph type="subTitle" idx="1"/>
          </p:nvPr>
        </p:nvSpPr>
        <p:spPr>
          <a:xfrm>
            <a:off x="455930" y="1082040"/>
            <a:ext cx="8305165" cy="5207635"/>
          </a:xfrm>
        </p:spPr>
        <p:txBody>
          <a:bodyPr anchor="t" anchorCtr="0"/>
          <a:lstStyle/>
          <a:p>
            <a:pPr algn="l" defTabSz="914400">
              <a:buClrTx/>
              <a:buSzTx/>
              <a:buFontTx/>
            </a:pPr>
            <a:endParaRPr lang="en-US" sz="2400" kern="1200" baseline="0" dirty="0">
              <a:latin typeface="+mn-lt"/>
              <a:ea typeface="+mn-ea"/>
              <a:cs typeface="+mn-cs"/>
            </a:endParaRPr>
          </a:p>
          <a:p>
            <a:pPr indent="457200" algn="l" defTabSz="914400">
              <a:buClrTx/>
              <a:buSzTx/>
              <a:buFontTx/>
            </a:pP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提交日期：</a:t>
            </a:r>
            <a:r>
              <a:rPr lang="en-US" sz="2400" kern="1200" baseline="0" dirty="0">
                <a:latin typeface="+mn-lt"/>
                <a:ea typeface="+mn-ea"/>
                <a:cs typeface="+mn-cs"/>
              </a:rPr>
              <a:t>6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月</a:t>
            </a:r>
            <a:r>
              <a:rPr lang="en-US" sz="2400" kern="1200" baseline="0" dirty="0">
                <a:latin typeface="+mn-lt"/>
                <a:ea typeface="+mn-ea"/>
                <a:cs typeface="+mn-cs"/>
              </a:rPr>
              <a:t>28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日</a:t>
            </a:r>
            <a:r>
              <a:rPr lang="zh-CN" altLang="en-US" sz="2400" dirty="0"/>
              <a:t>前</a:t>
            </a:r>
            <a:endParaRPr lang="en-US" altLang="zh-CN" sz="2400" kern="1200" baseline="0" dirty="0">
              <a:latin typeface="+mn-lt"/>
              <a:ea typeface="+mn-ea"/>
              <a:cs typeface="+mn-cs"/>
            </a:endParaRPr>
          </a:p>
          <a:p>
            <a:pPr indent="457200" algn="l" defTabSz="914400">
              <a:buClrTx/>
              <a:buSzTx/>
              <a:buFontTx/>
            </a:pP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提交文件：</a:t>
            </a:r>
            <a:r>
              <a:rPr lang="zh-CN" altLang="en-US" sz="2400" u="sng" kern="1200" baseline="0" dirty="0">
                <a:latin typeface="+mn-lt"/>
                <a:ea typeface="+mn-ea"/>
                <a:cs typeface="+mn-cs"/>
              </a:rPr>
              <a:t>源代码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+</a:t>
            </a:r>
            <a:r>
              <a:rPr lang="zh-CN" altLang="en-US" sz="2400" u="sng" kern="1200" baseline="0" dirty="0">
                <a:latin typeface="+mn-lt"/>
                <a:ea typeface="+mn-ea"/>
                <a:cs typeface="+mn-cs"/>
              </a:rPr>
              <a:t>实验报告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，打包并命名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: 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项目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2_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学号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_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姓名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.zip  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（注意大小，不要超出邮箱附件最大容量）</a:t>
            </a:r>
          </a:p>
          <a:p>
            <a:pPr indent="457200" algn="l" defTabSz="914400">
              <a:buClrTx/>
              <a:buSzTx/>
              <a:buFontTx/>
            </a:pP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提交邮箱：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  <a:hlinkClick r:id="rId3"/>
              </a:rPr>
              <a:t>dase_alg_2024@126.com</a:t>
            </a:r>
            <a:endParaRPr lang="en-US" altLang="zh-CN" sz="2400" kern="1200" baseline="0" dirty="0">
              <a:latin typeface="+mn-lt"/>
              <a:ea typeface="+mn-ea"/>
              <a:cs typeface="+mn-cs"/>
            </a:endParaRPr>
          </a:p>
          <a:p>
            <a:pPr indent="457200" algn="l" defTabSz="914400">
              <a:buClrTx/>
              <a:buSzTx/>
              <a:buFontTx/>
            </a:pPr>
            <a:endParaRPr lang="en-US" altLang="zh-CN" sz="2400" dirty="0"/>
          </a:p>
          <a:p>
            <a:pPr indent="457200" algn="l" defTabSz="914400">
              <a:buClrTx/>
              <a:buSzTx/>
              <a:buFontTx/>
            </a:pPr>
            <a:endParaRPr lang="en-US" altLang="zh-CN" sz="2400" dirty="0"/>
          </a:p>
          <a:p>
            <a:pPr indent="457200" algn="l" defTabSz="914400">
              <a:buClrTx/>
              <a:buSzTx/>
              <a:buFontTx/>
            </a:pPr>
            <a:r>
              <a:rPr lang="zh-CN" altLang="en-US" sz="2000" kern="1200" baseline="0" dirty="0">
                <a:latin typeface="+mn-lt"/>
                <a:ea typeface="+mn-ea"/>
                <a:cs typeface="+mn-cs"/>
              </a:rPr>
              <a:t>* </a:t>
            </a:r>
            <a:r>
              <a:rPr lang="en-US" altLang="zh-CN" sz="2000" kern="1200" baseline="0" dirty="0">
                <a:latin typeface="+mn-lt"/>
                <a:ea typeface="+mn-ea"/>
                <a:cs typeface="+mn-cs"/>
              </a:rPr>
              <a:t>PCA </a:t>
            </a:r>
            <a:r>
              <a:rPr lang="zh-CN" altLang="en-US" sz="2000" kern="1200" baseline="0" dirty="0">
                <a:latin typeface="+mn-lt"/>
                <a:ea typeface="+mn-ea"/>
                <a:cs typeface="+mn-cs"/>
              </a:rPr>
              <a:t>请自行实现，不可以直接调用例如</a:t>
            </a:r>
            <a:r>
              <a:rPr lang="en-US" altLang="zh-CN" sz="2000" kern="1200" baseline="0" dirty="0">
                <a:latin typeface="+mn-lt"/>
                <a:ea typeface="+mn-ea"/>
                <a:cs typeface="+mn-cs"/>
              </a:rPr>
              <a:t>scikit-learn</a:t>
            </a:r>
            <a:r>
              <a:rPr lang="zh-CN" altLang="en-US" sz="2000" kern="1200" baseline="0" dirty="0">
                <a:latin typeface="+mn-lt"/>
                <a:ea typeface="+mn-ea"/>
                <a:cs typeface="+mn-cs"/>
              </a:rPr>
              <a:t>等机器学习库。</a:t>
            </a:r>
            <a:endParaRPr lang="en-US" altLang="zh-CN" sz="2000" kern="1200" baseline="0" dirty="0">
              <a:latin typeface="+mn-lt"/>
              <a:ea typeface="+mn-ea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13&quot;:[4364954,20481778]}"/>
  <p:tag name="COMMONDATA" val="eyJoZGlkIjoiOGY3ZmU5NzJhNTYyNDBkYmQ1MDI0ZmY2OTUxOWFjYTcifQ=="/>
  <p:tag name="KSO_WPP_MARK_KEY" val="2b8ec50f-23a5-4980-82e6-dde71f450b97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231</Words>
  <Application>Microsoft Office PowerPoint</Application>
  <PresentationFormat>全屏显示(4:3)</PresentationFormat>
  <Paragraphs>31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-apple-system</vt:lpstr>
      <vt:lpstr>Söhne</vt:lpstr>
      <vt:lpstr>Arial</vt:lpstr>
      <vt:lpstr>Calibri</vt:lpstr>
      <vt:lpstr>Times New Roman</vt:lpstr>
      <vt:lpstr>默认设计模板</vt:lpstr>
      <vt:lpstr>1_默认设计模板</vt:lpstr>
      <vt:lpstr>数据科学与工程算法</vt:lpstr>
      <vt:lpstr>任务描述</vt:lpstr>
      <vt:lpstr>任务描述</vt:lpstr>
      <vt:lpstr>任务要求</vt:lpstr>
      <vt:lpstr>注意事项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Influential Community Search over Large Social Networks</dc:title>
  <dc:creator>tengluo</dc:creator>
  <cp:lastModifiedBy>逸 周</cp:lastModifiedBy>
  <cp:revision>78</cp:revision>
  <dcterms:created xsi:type="dcterms:W3CDTF">2022-09-25T11:20:00Z</dcterms:created>
  <dcterms:modified xsi:type="dcterms:W3CDTF">2024-05-17T04:23:28Z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94341C2246564E0A88B69D6899B595FF</vt:lpwstr>
  </property>
</Properties>
</file>