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71" r:id="rId5"/>
    <p:sldId id="281" r:id="rId6"/>
    <p:sldId id="282" r:id="rId7"/>
    <p:sldId id="283" r:id="rId8"/>
    <p:sldId id="290" r:id="rId9"/>
    <p:sldId id="284" r:id="rId10"/>
    <p:sldId id="287" r:id="rId11"/>
    <p:sldId id="285" r:id="rId12"/>
    <p:sldId id="286" r:id="rId13"/>
    <p:sldId id="28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79A8"/>
    <a:srgbClr val="F5F7FE"/>
    <a:srgbClr val="44546A"/>
    <a:srgbClr val="8894A2"/>
    <a:srgbClr val="B8C3E9"/>
    <a:srgbClr val="F2F2F2"/>
    <a:srgbClr val="C4C9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B093F-B921-1DFB-B42B-846092B2F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FF858A-24C4-8195-D223-EA3CCEA8D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DEE465-385D-B610-741B-4E9F378F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C9-EFA3-4DCD-850D-91831185CE23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B5DD41-0412-5AFD-A65F-E5DC03FB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C6F4C-57CB-1B9A-63F1-D196B064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A1B4-8176-485A-8BD8-78F5883F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75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7A6BF-BD1D-5838-FF65-B9B8D7616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EB3D91-CF32-68AF-8E2A-F07221450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10629-020A-B9EA-AE39-4B6D0922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C9-EFA3-4DCD-850D-91831185CE23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47FFC-3D96-4F66-D075-C2E663A0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963AEF-2F06-E419-761A-CF896C19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A1B4-8176-485A-8BD8-78F5883F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50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C64DCC-95D8-F593-C7A5-A7F9D98ED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4760C1-CDB5-BD46-446A-4C2AB7DAD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F9408-1F6A-D087-F432-E80B9AF7C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C9-EFA3-4DCD-850D-91831185CE23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E02A8-85CF-9E9A-2F6D-B1BB1A20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2ACCF-B2B7-45A3-A89E-A527D4B7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A1B4-8176-485A-8BD8-78F5883F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9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7EE20-40C5-FFCD-F0D6-BC73FF00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BFFD9D-78E1-27A7-4025-189419BBB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61E54-C255-B693-6929-3B1589D7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C9-EFA3-4DCD-850D-91831185CE23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1C78EB-95D7-300C-E551-FF30788D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5C435-F674-3407-01F8-A46AD782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A1B4-8176-485A-8BD8-78F5883F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2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3E174-5E43-26D3-5EAE-464CBC06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24E8B6-9681-73FC-8336-55E67AF2E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91598-1D30-7D1E-DA83-76FBFEBA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C9-EFA3-4DCD-850D-91831185CE23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59290-8C8E-5D3F-80D5-81D304FC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AA14B-A271-BD97-BCFD-7FB634DD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A1B4-8176-485A-8BD8-78F5883F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10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0F0D5-A9F7-70AF-9C8B-B939E6B5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876EF7-6598-309E-4C57-01D0CB6BC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E9111E-C9AB-B089-031B-76E0FBBC1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EF263-0CBD-54F6-EEBE-D8EB51BB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C9-EFA3-4DCD-850D-91831185CE23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F84EEB-3EF4-4014-4D7B-55CD0710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BF4BC-3EA6-F1FD-383D-1E84D286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A1B4-8176-485A-8BD8-78F5883F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853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8EB96-FE98-80F4-5421-A43D3E48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157E1-46BF-2CE5-1831-F17332657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5BBAD-5150-7F19-CC9D-2DDB19F5D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6CAD1D-D825-66B9-C6C7-7C446D4AF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C396A4-D1BC-62CF-312B-C1C0C9A36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A5381D-79A7-358D-C574-E0FC235E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C9-EFA3-4DCD-850D-91831185CE23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0517D2-4E51-57B0-0D67-BC686EDC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4A262F-9EF7-2B1E-4597-83C32544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A1B4-8176-485A-8BD8-78F5883F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85C23-0613-E2DA-7961-5529D2E4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26AAEE-E5A0-CCEE-FAD8-FEF000AD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C9-EFA3-4DCD-850D-91831185CE23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9BF9EF-97EC-16D9-2DA2-694EDBFE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803EEE-062A-7F11-3653-EB08E6C4E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A1B4-8176-485A-8BD8-78F5883F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31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6E73A1-61A2-E956-E85A-94EA36CB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C9-EFA3-4DCD-850D-91831185CE23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1D5557-C3CB-BCC3-7B20-77B625E8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66DBB-6D7B-F0BF-A141-DBB5FC07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A1B4-8176-485A-8BD8-78F5883F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90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DEF89-3977-368A-C486-C90AA37E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26E465-4606-D334-D7DA-0EE94AFD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EBD159-8DE8-1C54-2691-CE4D06D3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ACCC4-6D7F-C40F-3914-47662589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C9-EFA3-4DCD-850D-91831185CE23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495A8-DB88-A3B7-9CCB-0D0042A1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D370-297A-2204-C078-A02E929D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A1B4-8176-485A-8BD8-78F5883F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0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30929-774C-F60D-31C2-F6EC9284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FE9941-984E-394F-3132-5D7E3D3C1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23BBFC-E4F6-199D-93C4-2C395A515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01FB7-8328-0BED-D1E7-79DC6997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9BC9-EFA3-4DCD-850D-91831185CE23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AE958-30E0-39B2-7AA6-C3CDADA2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FFBD0-87EF-01EA-B6B7-A2DA97A6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9A1B4-8176-485A-8BD8-78F5883F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7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7A36D-0A55-BD7F-DC4F-D94172D5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E9A9D-3CF2-EE00-39B8-9634CFDD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0A4DF-CC2E-EF0F-8C95-00659F926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09BC9-EFA3-4DCD-850D-91831185CE23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0C54C-DAD5-0C41-CF96-49406A855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3F535-D98E-1E3F-DCFE-EAAFDF3BB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A1B4-8176-485A-8BD8-78F5883F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4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FA65560-91DE-4287-4E61-6F7F98826C6D}"/>
              </a:ext>
            </a:extLst>
          </p:cNvPr>
          <p:cNvSpPr txBox="1"/>
          <p:nvPr/>
        </p:nvSpPr>
        <p:spPr>
          <a:xfrm>
            <a:off x="862837" y="2737217"/>
            <a:ext cx="104663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rgbClr val="6979A8"/>
                </a:solidFill>
              </a:rPr>
              <a:t>선박용 미션 제조 공장의 </a:t>
            </a:r>
            <a:endParaRPr lang="en-US" altLang="ko-KR" sz="5000" b="1" dirty="0">
              <a:solidFill>
                <a:srgbClr val="6979A8"/>
              </a:solidFill>
            </a:endParaRPr>
          </a:p>
          <a:p>
            <a:pPr algn="ctr"/>
            <a:r>
              <a:rPr lang="ko-KR" altLang="en-US" sz="5000" b="1" dirty="0">
                <a:solidFill>
                  <a:srgbClr val="6979A8"/>
                </a:solidFill>
              </a:rPr>
              <a:t>생산관리</a:t>
            </a:r>
            <a:r>
              <a:rPr lang="en-US" altLang="ko-KR" sz="5000" b="1" dirty="0">
                <a:solidFill>
                  <a:srgbClr val="6979A8"/>
                </a:solidFill>
              </a:rPr>
              <a:t>,</a:t>
            </a:r>
            <a:r>
              <a:rPr lang="ko-KR" altLang="en-US" sz="5000" b="1" dirty="0">
                <a:solidFill>
                  <a:srgbClr val="6979A8"/>
                </a:solidFill>
              </a:rPr>
              <a:t>설비관리 </a:t>
            </a:r>
            <a:r>
              <a:rPr lang="en-US" altLang="ko-KR" sz="5000" b="1" dirty="0">
                <a:solidFill>
                  <a:srgbClr val="6979A8"/>
                </a:solidFill>
              </a:rPr>
              <a:t>MES </a:t>
            </a:r>
            <a:r>
              <a:rPr lang="ko-KR" altLang="en-US" sz="5000" b="1" dirty="0">
                <a:solidFill>
                  <a:srgbClr val="6979A8"/>
                </a:solidFill>
              </a:rPr>
              <a:t>시스템개발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5CFB8FC-204B-56EE-1BDE-8418B7314AA1}"/>
              </a:ext>
            </a:extLst>
          </p:cNvPr>
          <p:cNvCxnSpPr>
            <a:cxnSpLocks/>
          </p:cNvCxnSpPr>
          <p:nvPr/>
        </p:nvCxnSpPr>
        <p:spPr>
          <a:xfrm>
            <a:off x="1152525" y="761579"/>
            <a:ext cx="11039475" cy="0"/>
          </a:xfrm>
          <a:prstGeom prst="line">
            <a:avLst/>
          </a:prstGeom>
          <a:ln w="38100">
            <a:solidFill>
              <a:srgbClr val="697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7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101B88-D12D-DD08-82CF-6D1D69D5237C}"/>
              </a:ext>
            </a:extLst>
          </p:cNvPr>
          <p:cNvSpPr/>
          <p:nvPr/>
        </p:nvSpPr>
        <p:spPr>
          <a:xfrm flipH="1">
            <a:off x="0" y="0"/>
            <a:ext cx="108000" cy="288000"/>
          </a:xfrm>
          <a:prstGeom prst="rect">
            <a:avLst/>
          </a:prstGeom>
          <a:solidFill>
            <a:srgbClr val="697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5C73-7B7A-E9B1-D9E7-2410E8CEC38D}"/>
              </a:ext>
            </a:extLst>
          </p:cNvPr>
          <p:cNvSpPr txBox="1"/>
          <p:nvPr/>
        </p:nvSpPr>
        <p:spPr>
          <a:xfrm>
            <a:off x="181115" y="3328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CF018-64AF-935E-596F-B913C3659837}"/>
              </a:ext>
            </a:extLst>
          </p:cNvPr>
          <p:cNvSpPr txBox="1"/>
          <p:nvPr/>
        </p:nvSpPr>
        <p:spPr>
          <a:xfrm>
            <a:off x="181115" y="30180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작업자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36AC2C-4E02-0D82-2F88-6C40354B0B60}"/>
              </a:ext>
            </a:extLst>
          </p:cNvPr>
          <p:cNvSpPr/>
          <p:nvPr/>
        </p:nvSpPr>
        <p:spPr>
          <a:xfrm flipH="1">
            <a:off x="-2" y="287999"/>
            <a:ext cx="107999" cy="57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527CE6-9809-27B9-2A2C-BBDAFB60F72F}"/>
              </a:ext>
            </a:extLst>
          </p:cNvPr>
          <p:cNvSpPr/>
          <p:nvPr/>
        </p:nvSpPr>
        <p:spPr>
          <a:xfrm>
            <a:off x="1532154" y="974599"/>
            <a:ext cx="9078696" cy="4360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729" y="1411945"/>
            <a:ext cx="7784814" cy="35665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7232E87-CD99-EF4C-7FB7-A47F3818B575}"/>
              </a:ext>
            </a:extLst>
          </p:cNvPr>
          <p:cNvSpPr txBox="1"/>
          <p:nvPr/>
        </p:nvSpPr>
        <p:spPr>
          <a:xfrm>
            <a:off x="2561895" y="394155"/>
            <a:ext cx="4426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/>
                </a:solidFill>
              </a:rPr>
              <a:t>생산부서 로그인 시 호출되는 </a:t>
            </a:r>
            <a:r>
              <a:rPr lang="ko-KR" altLang="en-US" sz="2000" dirty="0" smtClean="0">
                <a:solidFill>
                  <a:schemeClr val="tx2"/>
                </a:solidFill>
              </a:rPr>
              <a:t>화면</a:t>
            </a:r>
            <a:endParaRPr lang="en-US" altLang="ko-KR" sz="2000" dirty="0">
              <a:solidFill>
                <a:schemeClr val="tx2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1685DFF-4070-C62B-B8AF-5373C3FF8486}"/>
              </a:ext>
            </a:extLst>
          </p:cNvPr>
          <p:cNvGrpSpPr/>
          <p:nvPr/>
        </p:nvGrpSpPr>
        <p:grpSpPr>
          <a:xfrm>
            <a:off x="5841812" y="5085959"/>
            <a:ext cx="1454491" cy="528704"/>
            <a:chOff x="2316013" y="3419909"/>
            <a:chExt cx="1454491" cy="52870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A7F6286-4B6B-ADA0-AAEA-904D58C4CDCE}"/>
                </a:ext>
              </a:extLst>
            </p:cNvPr>
            <p:cNvSpPr/>
            <p:nvPr/>
          </p:nvSpPr>
          <p:spPr>
            <a:xfrm rot="5400000">
              <a:off x="3050558" y="3420028"/>
              <a:ext cx="90487" cy="90250"/>
            </a:xfrm>
            <a:prstGeom prst="ellipse">
              <a:avLst/>
            </a:prstGeom>
            <a:solidFill>
              <a:srgbClr val="6C9CC2"/>
            </a:solidFill>
            <a:ln>
              <a:solidFill>
                <a:srgbClr val="6C9C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E9054FA-5FC1-5871-824C-03A0EF5E9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801" y="3474199"/>
              <a:ext cx="0" cy="232484"/>
            </a:xfrm>
            <a:prstGeom prst="line">
              <a:avLst/>
            </a:prstGeom>
            <a:ln>
              <a:solidFill>
                <a:srgbClr val="6C9C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0E6689-E6C0-B8DB-7417-7846ED39F571}"/>
                </a:ext>
              </a:extLst>
            </p:cNvPr>
            <p:cNvSpPr txBox="1"/>
            <p:nvPr/>
          </p:nvSpPr>
          <p:spPr>
            <a:xfrm>
              <a:off x="2316013" y="3671614"/>
              <a:ext cx="14544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작업시작 및 종료</a:t>
              </a:r>
              <a:endParaRPr lang="en-US" altLang="ko-KR" sz="12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1685DFF-4070-C62B-B8AF-5373C3FF8486}"/>
              </a:ext>
            </a:extLst>
          </p:cNvPr>
          <p:cNvGrpSpPr/>
          <p:nvPr/>
        </p:nvGrpSpPr>
        <p:grpSpPr>
          <a:xfrm>
            <a:off x="8075721" y="5108381"/>
            <a:ext cx="1755711" cy="528704"/>
            <a:chOff x="2014793" y="3419909"/>
            <a:chExt cx="1755711" cy="52870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7A7F6286-4B6B-ADA0-AAEA-904D58C4CDCE}"/>
                </a:ext>
              </a:extLst>
            </p:cNvPr>
            <p:cNvSpPr/>
            <p:nvPr/>
          </p:nvSpPr>
          <p:spPr>
            <a:xfrm rot="5400000">
              <a:off x="3050558" y="3420028"/>
              <a:ext cx="90487" cy="90250"/>
            </a:xfrm>
            <a:prstGeom prst="ellipse">
              <a:avLst/>
            </a:prstGeom>
            <a:solidFill>
              <a:srgbClr val="6C9CC2"/>
            </a:solidFill>
            <a:ln>
              <a:solidFill>
                <a:srgbClr val="6C9C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5E9054FA-5FC1-5871-824C-03A0EF5E9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801" y="3474199"/>
              <a:ext cx="0" cy="232484"/>
            </a:xfrm>
            <a:prstGeom prst="line">
              <a:avLst/>
            </a:prstGeom>
            <a:ln>
              <a:solidFill>
                <a:srgbClr val="6C9C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0E6689-E6C0-B8DB-7417-7846ED39F571}"/>
                </a:ext>
              </a:extLst>
            </p:cNvPr>
            <p:cNvSpPr txBox="1"/>
            <p:nvPr/>
          </p:nvSpPr>
          <p:spPr>
            <a:xfrm>
              <a:off x="2014793" y="3671614"/>
              <a:ext cx="1755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설비 </a:t>
              </a:r>
              <a:r>
                <a:rPr lang="ko-KR" altLang="en-US" sz="1200" dirty="0" err="1" smtClean="0"/>
                <a:t>가동시작</a:t>
              </a:r>
              <a:r>
                <a:rPr lang="ko-KR" altLang="en-US" sz="1200" dirty="0" smtClean="0"/>
                <a:t> 및 종료</a:t>
              </a:r>
              <a:endParaRPr lang="en-US" altLang="ko-KR" sz="12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6357A3-2248-F24E-EB43-9CE3B847B05F}"/>
              </a:ext>
            </a:extLst>
          </p:cNvPr>
          <p:cNvSpPr/>
          <p:nvPr/>
        </p:nvSpPr>
        <p:spPr>
          <a:xfrm>
            <a:off x="4914788" y="1792387"/>
            <a:ext cx="1179195" cy="68848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6357A3-2248-F24E-EB43-9CE3B847B05F}"/>
              </a:ext>
            </a:extLst>
          </p:cNvPr>
          <p:cNvSpPr/>
          <p:nvPr/>
        </p:nvSpPr>
        <p:spPr>
          <a:xfrm>
            <a:off x="6071501" y="4154060"/>
            <a:ext cx="1176649" cy="74425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6357A3-2248-F24E-EB43-9CE3B847B05F}"/>
              </a:ext>
            </a:extLst>
          </p:cNvPr>
          <p:cNvSpPr/>
          <p:nvPr/>
        </p:nvSpPr>
        <p:spPr>
          <a:xfrm>
            <a:off x="8625710" y="4186294"/>
            <a:ext cx="1152290" cy="73444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4DA04AF-AF90-2912-D5E2-3B4329EEF217}"/>
              </a:ext>
            </a:extLst>
          </p:cNvPr>
          <p:cNvGrpSpPr/>
          <p:nvPr/>
        </p:nvGrpSpPr>
        <p:grpSpPr>
          <a:xfrm>
            <a:off x="5351347" y="1100403"/>
            <a:ext cx="1896804" cy="715037"/>
            <a:chOff x="4557197" y="1177111"/>
            <a:chExt cx="1700238" cy="63598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C1685DFF-4070-C62B-B8AF-5373C3FF8486}"/>
                </a:ext>
              </a:extLst>
            </p:cNvPr>
            <p:cNvGrpSpPr/>
            <p:nvPr/>
          </p:nvGrpSpPr>
          <p:grpSpPr>
            <a:xfrm>
              <a:off x="4557197" y="1177111"/>
              <a:ext cx="1700238" cy="635985"/>
              <a:chOff x="6089152" y="3574436"/>
              <a:chExt cx="1700238" cy="635985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A7F6286-4B6B-ADA0-AAEA-904D58C4CDCE}"/>
                  </a:ext>
                </a:extLst>
              </p:cNvPr>
              <p:cNvSpPr/>
              <p:nvPr/>
            </p:nvSpPr>
            <p:spPr>
              <a:xfrm rot="5400000">
                <a:off x="6089033" y="4120053"/>
                <a:ext cx="90487" cy="90250"/>
              </a:xfrm>
              <a:prstGeom prst="ellipse">
                <a:avLst/>
              </a:prstGeom>
              <a:solidFill>
                <a:srgbClr val="6C9CC2"/>
              </a:solidFill>
              <a:ln>
                <a:solidFill>
                  <a:srgbClr val="6C9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E9054FA-5FC1-5871-824C-03A0EF5E98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32671" y="3714223"/>
                <a:ext cx="2046" cy="436468"/>
              </a:xfrm>
              <a:prstGeom prst="line">
                <a:avLst/>
              </a:prstGeom>
              <a:ln>
                <a:solidFill>
                  <a:srgbClr val="6C9C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0E6689-E6C0-B8DB-7417-7846ED39F571}"/>
                  </a:ext>
                </a:extLst>
              </p:cNvPr>
              <p:cNvSpPr txBox="1"/>
              <p:nvPr/>
            </p:nvSpPr>
            <p:spPr>
              <a:xfrm>
                <a:off x="6528790" y="3574436"/>
                <a:ext cx="1260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실제 작업량</a:t>
                </a:r>
                <a:endParaRPr lang="en-US" altLang="ko-KR" sz="1200" dirty="0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06D6694-7713-B7E4-F06C-71AAB49F6F46}"/>
                </a:ext>
              </a:extLst>
            </p:cNvPr>
            <p:cNvCxnSpPr>
              <a:cxnSpLocks/>
            </p:cNvCxnSpPr>
            <p:nvPr/>
          </p:nvCxnSpPr>
          <p:spPr>
            <a:xfrm>
              <a:off x="4597223" y="1316898"/>
              <a:ext cx="544372" cy="0"/>
            </a:xfrm>
            <a:prstGeom prst="line">
              <a:avLst/>
            </a:prstGeom>
            <a:ln>
              <a:solidFill>
                <a:srgbClr val="6C9C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7">
            <a:extLst>
              <a:ext uri="{FF2B5EF4-FFF2-40B4-BE49-F238E27FC236}">
                <a16:creationId xmlns:a16="http://schemas.microsoft.com/office/drawing/2014/main" id="{E974EC3C-BD86-5955-928A-A3AA7C16D61A}"/>
              </a:ext>
            </a:extLst>
          </p:cNvPr>
          <p:cNvSpPr txBox="1"/>
          <p:nvPr/>
        </p:nvSpPr>
        <p:spPr>
          <a:xfrm>
            <a:off x="1532154" y="5983656"/>
            <a:ext cx="9450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spc="-150" dirty="0" err="1" smtClean="0">
                <a:solidFill>
                  <a:srgbClr val="6979A8"/>
                </a:solidFill>
                <a:latin typeface="+mn-ea"/>
              </a:rPr>
              <a:t>작업지시에</a:t>
            </a:r>
            <a:r>
              <a:rPr lang="ko-KR" altLang="en-US" sz="2000" spc="-150" dirty="0" smtClean="0">
                <a:solidFill>
                  <a:srgbClr val="6979A8"/>
                </a:solidFill>
                <a:latin typeface="+mn-ea"/>
              </a:rPr>
              <a:t> 대해서</a:t>
            </a:r>
            <a:r>
              <a:rPr lang="ko-KR" altLang="en-US" sz="2000" dirty="0">
                <a:solidFill>
                  <a:srgbClr val="6979A8"/>
                </a:solidFill>
              </a:rPr>
              <a:t>작업시작</a:t>
            </a:r>
            <a:r>
              <a:rPr lang="en-US" altLang="ko-KR" sz="2000" dirty="0">
                <a:solidFill>
                  <a:srgbClr val="6979A8"/>
                </a:solidFill>
              </a:rPr>
              <a:t>, </a:t>
            </a:r>
            <a:r>
              <a:rPr lang="ko-KR" altLang="en-US" sz="2000" dirty="0">
                <a:solidFill>
                  <a:srgbClr val="6979A8"/>
                </a:solidFill>
              </a:rPr>
              <a:t>실제 작업량</a:t>
            </a:r>
            <a:r>
              <a:rPr lang="en-US" altLang="ko-KR" sz="2000" dirty="0">
                <a:solidFill>
                  <a:srgbClr val="6979A8"/>
                </a:solidFill>
              </a:rPr>
              <a:t>, </a:t>
            </a:r>
            <a:r>
              <a:rPr lang="ko-KR" altLang="en-US" sz="2000" dirty="0" err="1">
                <a:solidFill>
                  <a:srgbClr val="6979A8"/>
                </a:solidFill>
              </a:rPr>
              <a:t>작업종료</a:t>
            </a:r>
            <a:r>
              <a:rPr lang="ko-KR" altLang="en-US" sz="2000" dirty="0">
                <a:solidFill>
                  <a:srgbClr val="6979A8"/>
                </a:solidFill>
              </a:rPr>
              <a:t> 기능 수행 및 </a:t>
            </a:r>
            <a:r>
              <a:rPr lang="ko-KR" altLang="en-US" sz="2000" dirty="0" smtClean="0">
                <a:solidFill>
                  <a:srgbClr val="6979A8"/>
                </a:solidFill>
              </a:rPr>
              <a:t>설비가동제어</a:t>
            </a:r>
            <a:endParaRPr lang="ko-KR" altLang="en-US" sz="2000" dirty="0">
              <a:solidFill>
                <a:srgbClr val="6979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101B88-D12D-DD08-82CF-6D1D69D5237C}"/>
              </a:ext>
            </a:extLst>
          </p:cNvPr>
          <p:cNvSpPr/>
          <p:nvPr/>
        </p:nvSpPr>
        <p:spPr>
          <a:xfrm flipH="1">
            <a:off x="0" y="0"/>
            <a:ext cx="108000" cy="288000"/>
          </a:xfrm>
          <a:prstGeom prst="rect">
            <a:avLst/>
          </a:prstGeom>
          <a:solidFill>
            <a:srgbClr val="697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5C73-7B7A-E9B1-D9E7-2410E8CEC38D}"/>
              </a:ext>
            </a:extLst>
          </p:cNvPr>
          <p:cNvSpPr txBox="1"/>
          <p:nvPr/>
        </p:nvSpPr>
        <p:spPr>
          <a:xfrm>
            <a:off x="181115" y="3328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CF018-64AF-935E-596F-B913C3659837}"/>
              </a:ext>
            </a:extLst>
          </p:cNvPr>
          <p:cNvSpPr txBox="1"/>
          <p:nvPr/>
        </p:nvSpPr>
        <p:spPr>
          <a:xfrm>
            <a:off x="181115" y="301807"/>
            <a:ext cx="4166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실시간 모니터링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36AC2C-4E02-0D82-2F88-6C40354B0B60}"/>
              </a:ext>
            </a:extLst>
          </p:cNvPr>
          <p:cNvSpPr/>
          <p:nvPr/>
        </p:nvSpPr>
        <p:spPr>
          <a:xfrm flipH="1">
            <a:off x="-2" y="287999"/>
            <a:ext cx="107999" cy="57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32E87-CD99-EF4C-7FB7-A47F3818B575}"/>
              </a:ext>
            </a:extLst>
          </p:cNvPr>
          <p:cNvSpPr txBox="1"/>
          <p:nvPr/>
        </p:nvSpPr>
        <p:spPr>
          <a:xfrm>
            <a:off x="3419732" y="5557295"/>
            <a:ext cx="5243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6979A8"/>
                </a:solidFill>
              </a:rPr>
              <a:t>설비가 가동상태일 때 데이터 실시간 조회 </a:t>
            </a:r>
            <a:endParaRPr lang="en-US" altLang="ko-KR" sz="2000" dirty="0">
              <a:solidFill>
                <a:srgbClr val="6979A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25FD3B-4C90-7879-C74E-CC99BB58E953}"/>
              </a:ext>
            </a:extLst>
          </p:cNvPr>
          <p:cNvSpPr/>
          <p:nvPr/>
        </p:nvSpPr>
        <p:spPr>
          <a:xfrm>
            <a:off x="1532154" y="974599"/>
            <a:ext cx="9078696" cy="4360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E9054FA-5FC1-5871-824C-03A0EF5E9883}"/>
              </a:ext>
            </a:extLst>
          </p:cNvPr>
          <p:cNvCxnSpPr>
            <a:cxnSpLocks/>
          </p:cNvCxnSpPr>
          <p:nvPr/>
        </p:nvCxnSpPr>
        <p:spPr>
          <a:xfrm flipV="1">
            <a:off x="11113732" y="4306596"/>
            <a:ext cx="384" cy="1028418"/>
          </a:xfrm>
          <a:prstGeom prst="line">
            <a:avLst/>
          </a:prstGeom>
          <a:ln>
            <a:solidFill>
              <a:srgbClr val="6C9C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86" y="1226180"/>
            <a:ext cx="7200000" cy="390000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DA04AF-AF90-2912-D5E2-3B4329EEF217}"/>
              </a:ext>
            </a:extLst>
          </p:cNvPr>
          <p:cNvGrpSpPr/>
          <p:nvPr/>
        </p:nvGrpSpPr>
        <p:grpSpPr>
          <a:xfrm>
            <a:off x="1229505" y="4564759"/>
            <a:ext cx="2364361" cy="1331676"/>
            <a:chOff x="5153286" y="1792460"/>
            <a:chExt cx="2364361" cy="133167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685DFF-4070-C62B-B8AF-5373C3FF8486}"/>
                </a:ext>
              </a:extLst>
            </p:cNvPr>
            <p:cNvGrpSpPr/>
            <p:nvPr/>
          </p:nvGrpSpPr>
          <p:grpSpPr>
            <a:xfrm>
              <a:off x="5153286" y="1792460"/>
              <a:ext cx="2364361" cy="1331676"/>
              <a:chOff x="6685241" y="4189785"/>
              <a:chExt cx="2364361" cy="1331676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F6286-4B6B-ADA0-AAEA-904D58C4CDCE}"/>
                  </a:ext>
                </a:extLst>
              </p:cNvPr>
              <p:cNvSpPr/>
              <p:nvPr/>
            </p:nvSpPr>
            <p:spPr>
              <a:xfrm rot="5400000">
                <a:off x="8959233" y="4189904"/>
                <a:ext cx="90487" cy="90250"/>
              </a:xfrm>
              <a:prstGeom prst="ellipse">
                <a:avLst/>
              </a:prstGeom>
              <a:solidFill>
                <a:srgbClr val="6C9CC2"/>
              </a:solidFill>
              <a:ln>
                <a:solidFill>
                  <a:srgbClr val="6C9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5E9054FA-5FC1-5871-824C-03A0EF5E9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0355" y="4235029"/>
                <a:ext cx="0" cy="985519"/>
              </a:xfrm>
              <a:prstGeom prst="line">
                <a:avLst/>
              </a:prstGeom>
              <a:ln>
                <a:solidFill>
                  <a:srgbClr val="6C9C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0E6689-E6C0-B8DB-7417-7846ED39F571}"/>
                  </a:ext>
                </a:extLst>
              </p:cNvPr>
              <p:cNvSpPr txBox="1"/>
              <p:nvPr/>
            </p:nvSpPr>
            <p:spPr>
              <a:xfrm>
                <a:off x="6685241" y="5244462"/>
                <a:ext cx="21902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평균고장시간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평균수리시간</a:t>
                </a:r>
                <a:endParaRPr lang="en-US" altLang="ko-KR" sz="1200" dirty="0"/>
              </a:p>
            </p:txBody>
          </p: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06D6694-7713-B7E4-F06C-71AAB49F6F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1837704"/>
              <a:ext cx="1224121" cy="0"/>
            </a:xfrm>
            <a:prstGeom prst="line">
              <a:avLst/>
            </a:prstGeom>
            <a:ln>
              <a:solidFill>
                <a:srgbClr val="6C9C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4DA04AF-AF90-2912-D5E2-3B4329EEF217}"/>
              </a:ext>
            </a:extLst>
          </p:cNvPr>
          <p:cNvGrpSpPr/>
          <p:nvPr/>
        </p:nvGrpSpPr>
        <p:grpSpPr>
          <a:xfrm>
            <a:off x="8995427" y="4261352"/>
            <a:ext cx="2894006" cy="1413259"/>
            <a:chOff x="8671999" y="3064319"/>
            <a:chExt cx="2894006" cy="141325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C1685DFF-4070-C62B-B8AF-5373C3FF8486}"/>
                </a:ext>
              </a:extLst>
            </p:cNvPr>
            <p:cNvGrpSpPr/>
            <p:nvPr/>
          </p:nvGrpSpPr>
          <p:grpSpPr>
            <a:xfrm>
              <a:off x="8671999" y="3064319"/>
              <a:ext cx="2894006" cy="1413259"/>
              <a:chOff x="10203954" y="5461644"/>
              <a:chExt cx="2894006" cy="1413259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A7F6286-4B6B-ADA0-AAEA-904D58C4CDCE}"/>
                  </a:ext>
                </a:extLst>
              </p:cNvPr>
              <p:cNvSpPr/>
              <p:nvPr/>
            </p:nvSpPr>
            <p:spPr>
              <a:xfrm rot="5400000">
                <a:off x="10203835" y="5461763"/>
                <a:ext cx="90487" cy="90250"/>
              </a:xfrm>
              <a:prstGeom prst="ellipse">
                <a:avLst/>
              </a:prstGeom>
              <a:solidFill>
                <a:srgbClr val="6C9CC2"/>
              </a:solidFill>
              <a:ln>
                <a:solidFill>
                  <a:srgbClr val="6C9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40E6689-E6C0-B8DB-7417-7846ED39F571}"/>
                  </a:ext>
                </a:extLst>
              </p:cNvPr>
              <p:cNvSpPr txBox="1"/>
              <p:nvPr/>
            </p:nvSpPr>
            <p:spPr>
              <a:xfrm>
                <a:off x="11393775" y="6597904"/>
                <a:ext cx="17041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err="1" smtClean="0"/>
                  <a:t>고장이력</a:t>
                </a:r>
                <a:r>
                  <a:rPr lang="ko-KR" altLang="en-US" sz="1200" dirty="0" smtClean="0"/>
                  <a:t> 및 </a:t>
                </a:r>
                <a:r>
                  <a:rPr lang="ko-KR" altLang="en-US" sz="1200" dirty="0" err="1" smtClean="0"/>
                  <a:t>보전실적</a:t>
                </a:r>
                <a:endParaRPr lang="en-US" altLang="ko-KR" sz="1200" dirty="0"/>
              </a:p>
            </p:txBody>
          </p:sp>
        </p:grp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06D6694-7713-B7E4-F06C-71AAB49F6F46}"/>
                </a:ext>
              </a:extLst>
            </p:cNvPr>
            <p:cNvCxnSpPr>
              <a:cxnSpLocks/>
            </p:cNvCxnSpPr>
            <p:nvPr/>
          </p:nvCxnSpPr>
          <p:spPr>
            <a:xfrm>
              <a:off x="8762249" y="3109563"/>
              <a:ext cx="2028055" cy="0"/>
            </a:xfrm>
            <a:prstGeom prst="line">
              <a:avLst/>
            </a:prstGeom>
            <a:ln>
              <a:solidFill>
                <a:srgbClr val="6C9C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4DA04AF-AF90-2912-D5E2-3B4329EEF217}"/>
              </a:ext>
            </a:extLst>
          </p:cNvPr>
          <p:cNvGrpSpPr/>
          <p:nvPr/>
        </p:nvGrpSpPr>
        <p:grpSpPr>
          <a:xfrm>
            <a:off x="5974517" y="492083"/>
            <a:ext cx="3493122" cy="2103270"/>
            <a:chOff x="4557197" y="-290174"/>
            <a:chExt cx="3493122" cy="210327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1685DFF-4070-C62B-B8AF-5373C3FF8486}"/>
                </a:ext>
              </a:extLst>
            </p:cNvPr>
            <p:cNvGrpSpPr/>
            <p:nvPr/>
          </p:nvGrpSpPr>
          <p:grpSpPr>
            <a:xfrm>
              <a:off x="4557197" y="-290174"/>
              <a:ext cx="3493122" cy="2103270"/>
              <a:chOff x="6089152" y="2107151"/>
              <a:chExt cx="3493122" cy="2103270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7A7F6286-4B6B-ADA0-AAEA-904D58C4CDCE}"/>
                  </a:ext>
                </a:extLst>
              </p:cNvPr>
              <p:cNvSpPr/>
              <p:nvPr/>
            </p:nvSpPr>
            <p:spPr>
              <a:xfrm rot="5400000">
                <a:off x="6089033" y="4120053"/>
                <a:ext cx="90487" cy="90250"/>
              </a:xfrm>
              <a:prstGeom prst="ellipse">
                <a:avLst/>
              </a:prstGeom>
              <a:solidFill>
                <a:srgbClr val="6C9CC2"/>
              </a:solidFill>
              <a:ln>
                <a:solidFill>
                  <a:srgbClr val="6C9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5E9054FA-5FC1-5871-824C-03A0EF5E9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6321" y="2250068"/>
                <a:ext cx="4763" cy="1859484"/>
              </a:xfrm>
              <a:prstGeom prst="line">
                <a:avLst/>
              </a:prstGeom>
              <a:ln>
                <a:solidFill>
                  <a:srgbClr val="6C9C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40E6689-E6C0-B8DB-7417-7846ED39F571}"/>
                  </a:ext>
                </a:extLst>
              </p:cNvPr>
              <p:cNvSpPr txBox="1"/>
              <p:nvPr/>
            </p:nvSpPr>
            <p:spPr>
              <a:xfrm>
                <a:off x="6455259" y="2107151"/>
                <a:ext cx="3127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설비 가동 중 </a:t>
                </a:r>
                <a:r>
                  <a:rPr lang="ko-KR" altLang="en-US" sz="1200" dirty="0" err="1" smtClean="0"/>
                  <a:t>설비데이터</a:t>
                </a:r>
                <a:r>
                  <a:rPr lang="ko-KR" altLang="en-US" sz="1200" dirty="0" smtClean="0"/>
                  <a:t> 실시간 조회</a:t>
                </a:r>
                <a:endParaRPr lang="en-US" altLang="ko-KR" sz="1200" dirty="0"/>
              </a:p>
            </p:txBody>
          </p:sp>
        </p:grp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06D6694-7713-B7E4-F06C-71AAB49F6F46}"/>
                </a:ext>
              </a:extLst>
            </p:cNvPr>
            <p:cNvCxnSpPr>
              <a:cxnSpLocks/>
            </p:cNvCxnSpPr>
            <p:nvPr/>
          </p:nvCxnSpPr>
          <p:spPr>
            <a:xfrm>
              <a:off x="4596747" y="-147257"/>
              <a:ext cx="544372" cy="0"/>
            </a:xfrm>
            <a:prstGeom prst="line">
              <a:avLst/>
            </a:prstGeom>
            <a:ln>
              <a:solidFill>
                <a:srgbClr val="6C9C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7">
            <a:extLst>
              <a:ext uri="{FF2B5EF4-FFF2-40B4-BE49-F238E27FC236}">
                <a16:creationId xmlns:a16="http://schemas.microsoft.com/office/drawing/2014/main" id="{E974EC3C-BD86-5955-928A-A3AA7C16D61A}"/>
              </a:ext>
            </a:extLst>
          </p:cNvPr>
          <p:cNvSpPr txBox="1"/>
          <p:nvPr/>
        </p:nvSpPr>
        <p:spPr>
          <a:xfrm>
            <a:off x="3614307" y="5905813"/>
            <a:ext cx="5049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spc="-150" dirty="0" smtClean="0">
                <a:solidFill>
                  <a:srgbClr val="6979A8"/>
                </a:solidFill>
                <a:latin typeface="+mn-ea"/>
              </a:rPr>
              <a:t>예방보전</a:t>
            </a:r>
            <a:r>
              <a:rPr lang="ko-KR" altLang="en-US" sz="2000" spc="-150" dirty="0" smtClean="0">
                <a:solidFill>
                  <a:srgbClr val="6979A8"/>
                </a:solidFill>
                <a:latin typeface="+mn-ea"/>
              </a:rPr>
              <a:t>이력 조회 기능</a:t>
            </a:r>
            <a:endParaRPr lang="en-US" altLang="ko-KR" sz="2000" spc="-150" dirty="0" smtClean="0">
              <a:solidFill>
                <a:srgbClr val="6979A8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spc="-150" dirty="0" smtClean="0">
                <a:solidFill>
                  <a:srgbClr val="6979A8"/>
                </a:solidFill>
                <a:latin typeface="+mn-ea"/>
              </a:rPr>
              <a:t>평균수리시간</a:t>
            </a:r>
            <a:r>
              <a:rPr lang="en-US" altLang="ko-KR" sz="2000" spc="-150" dirty="0" smtClean="0">
                <a:solidFill>
                  <a:srgbClr val="6979A8"/>
                </a:solidFill>
                <a:latin typeface="+mn-ea"/>
              </a:rPr>
              <a:t>, </a:t>
            </a:r>
            <a:r>
              <a:rPr lang="ko-KR" altLang="en-US" sz="2000" spc="-150" dirty="0" smtClean="0">
                <a:solidFill>
                  <a:srgbClr val="6979A8"/>
                </a:solidFill>
                <a:latin typeface="+mn-ea"/>
              </a:rPr>
              <a:t>평균고장시간 조회 기능</a:t>
            </a:r>
            <a:endParaRPr lang="en-US" altLang="ko-KR" sz="2000" spc="-150" dirty="0" smtClean="0">
              <a:solidFill>
                <a:srgbClr val="6979A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31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101B88-D12D-DD08-82CF-6D1D69D5237C}"/>
              </a:ext>
            </a:extLst>
          </p:cNvPr>
          <p:cNvSpPr/>
          <p:nvPr/>
        </p:nvSpPr>
        <p:spPr>
          <a:xfrm flipH="1">
            <a:off x="0" y="0"/>
            <a:ext cx="108000" cy="288000"/>
          </a:xfrm>
          <a:prstGeom prst="rect">
            <a:avLst/>
          </a:prstGeom>
          <a:solidFill>
            <a:srgbClr val="697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5C73-7B7A-E9B1-D9E7-2410E8CEC38D}"/>
              </a:ext>
            </a:extLst>
          </p:cNvPr>
          <p:cNvSpPr txBox="1"/>
          <p:nvPr/>
        </p:nvSpPr>
        <p:spPr>
          <a:xfrm>
            <a:off x="181115" y="3328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CF018-64AF-935E-596F-B913C3659837}"/>
              </a:ext>
            </a:extLst>
          </p:cNvPr>
          <p:cNvSpPr txBox="1"/>
          <p:nvPr/>
        </p:nvSpPr>
        <p:spPr>
          <a:xfrm>
            <a:off x="181115" y="301807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이상치 탐지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36AC2C-4E02-0D82-2F88-6C40354B0B60}"/>
              </a:ext>
            </a:extLst>
          </p:cNvPr>
          <p:cNvSpPr/>
          <p:nvPr/>
        </p:nvSpPr>
        <p:spPr>
          <a:xfrm flipH="1">
            <a:off x="-2" y="287999"/>
            <a:ext cx="107999" cy="57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32" y="1046926"/>
            <a:ext cx="8758118" cy="4743981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4DA04AF-AF90-2912-D5E2-3B4329EEF217}"/>
              </a:ext>
            </a:extLst>
          </p:cNvPr>
          <p:cNvGrpSpPr/>
          <p:nvPr/>
        </p:nvGrpSpPr>
        <p:grpSpPr>
          <a:xfrm>
            <a:off x="7575153" y="341066"/>
            <a:ext cx="1679338" cy="2103270"/>
            <a:chOff x="4557197" y="-290174"/>
            <a:chExt cx="1679338" cy="2103270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685DFF-4070-C62B-B8AF-5373C3FF8486}"/>
                </a:ext>
              </a:extLst>
            </p:cNvPr>
            <p:cNvGrpSpPr/>
            <p:nvPr/>
          </p:nvGrpSpPr>
          <p:grpSpPr>
            <a:xfrm>
              <a:off x="4557197" y="-290174"/>
              <a:ext cx="1679338" cy="2103270"/>
              <a:chOff x="6089152" y="2107151"/>
              <a:chExt cx="1679338" cy="2103270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7A7F6286-4B6B-ADA0-AAEA-904D58C4CDCE}"/>
                  </a:ext>
                </a:extLst>
              </p:cNvPr>
              <p:cNvSpPr/>
              <p:nvPr/>
            </p:nvSpPr>
            <p:spPr>
              <a:xfrm rot="5400000">
                <a:off x="6089033" y="4120053"/>
                <a:ext cx="90487" cy="90250"/>
              </a:xfrm>
              <a:prstGeom prst="ellipse">
                <a:avLst/>
              </a:prstGeom>
              <a:solidFill>
                <a:srgbClr val="6C9CC2"/>
              </a:solidFill>
              <a:ln>
                <a:solidFill>
                  <a:srgbClr val="6C9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5E9054FA-5FC1-5871-824C-03A0EF5E9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6321" y="2250068"/>
                <a:ext cx="4763" cy="1859484"/>
              </a:xfrm>
              <a:prstGeom prst="line">
                <a:avLst/>
              </a:prstGeom>
              <a:ln>
                <a:solidFill>
                  <a:srgbClr val="6C9C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0E6689-E6C0-B8DB-7417-7846ED39F571}"/>
                  </a:ext>
                </a:extLst>
              </p:cNvPr>
              <p:cNvSpPr txBox="1"/>
              <p:nvPr/>
            </p:nvSpPr>
            <p:spPr>
              <a:xfrm>
                <a:off x="6455260" y="2107151"/>
                <a:ext cx="13132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smtClean="0"/>
                  <a:t>기준치 수정</a:t>
                </a:r>
                <a:endParaRPr lang="en-US" altLang="ko-KR" sz="1200" dirty="0"/>
              </a:p>
            </p:txBody>
          </p: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706D6694-7713-B7E4-F06C-71AAB49F6F46}"/>
                </a:ext>
              </a:extLst>
            </p:cNvPr>
            <p:cNvCxnSpPr>
              <a:cxnSpLocks/>
            </p:cNvCxnSpPr>
            <p:nvPr/>
          </p:nvCxnSpPr>
          <p:spPr>
            <a:xfrm>
              <a:off x="4596747" y="-147257"/>
              <a:ext cx="544372" cy="0"/>
            </a:xfrm>
            <a:prstGeom prst="line">
              <a:avLst/>
            </a:prstGeom>
            <a:ln>
              <a:solidFill>
                <a:srgbClr val="6C9C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DA04AF-AF90-2912-D5E2-3B4329EEF217}"/>
              </a:ext>
            </a:extLst>
          </p:cNvPr>
          <p:cNvGrpSpPr/>
          <p:nvPr/>
        </p:nvGrpSpPr>
        <p:grpSpPr>
          <a:xfrm>
            <a:off x="10037572" y="3530184"/>
            <a:ext cx="2291618" cy="368797"/>
            <a:chOff x="4256744" y="1644878"/>
            <a:chExt cx="2291618" cy="27699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685DFF-4070-C62B-B8AF-5373C3FF8486}"/>
                </a:ext>
              </a:extLst>
            </p:cNvPr>
            <p:cNvGrpSpPr/>
            <p:nvPr/>
          </p:nvGrpSpPr>
          <p:grpSpPr>
            <a:xfrm>
              <a:off x="4256744" y="1644878"/>
              <a:ext cx="2291618" cy="276999"/>
              <a:chOff x="5788699" y="4042203"/>
              <a:chExt cx="2291618" cy="276999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A7F6286-4B6B-ADA0-AAEA-904D58C4CDCE}"/>
                  </a:ext>
                </a:extLst>
              </p:cNvPr>
              <p:cNvSpPr/>
              <p:nvPr/>
            </p:nvSpPr>
            <p:spPr>
              <a:xfrm rot="5400000">
                <a:off x="5788580" y="4143867"/>
                <a:ext cx="90487" cy="90250"/>
              </a:xfrm>
              <a:prstGeom prst="ellipse">
                <a:avLst/>
              </a:prstGeom>
              <a:solidFill>
                <a:srgbClr val="6C9CC2"/>
              </a:solidFill>
              <a:ln>
                <a:solidFill>
                  <a:srgbClr val="6C9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0E6689-E6C0-B8DB-7417-7846ED39F571}"/>
                  </a:ext>
                </a:extLst>
              </p:cNvPr>
              <p:cNvSpPr txBox="1"/>
              <p:nvPr/>
            </p:nvSpPr>
            <p:spPr>
              <a:xfrm>
                <a:off x="6767087" y="4042203"/>
                <a:ext cx="13132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이상치 데이터 </a:t>
                </a:r>
                <a:endParaRPr lang="en-US" altLang="ko-KR" sz="1200" dirty="0"/>
              </a:p>
            </p:txBody>
          </p:sp>
        </p:grp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06D6694-7713-B7E4-F06C-71AAB49F6F46}"/>
                </a:ext>
              </a:extLst>
            </p:cNvPr>
            <p:cNvCxnSpPr>
              <a:cxnSpLocks/>
            </p:cNvCxnSpPr>
            <p:nvPr/>
          </p:nvCxnSpPr>
          <p:spPr>
            <a:xfrm>
              <a:off x="4346994" y="1783378"/>
              <a:ext cx="950287" cy="8289"/>
            </a:xfrm>
            <a:prstGeom prst="line">
              <a:avLst/>
            </a:prstGeom>
            <a:ln>
              <a:solidFill>
                <a:srgbClr val="6C9C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4DA04AF-AF90-2912-D5E2-3B4329EEF217}"/>
              </a:ext>
            </a:extLst>
          </p:cNvPr>
          <p:cNvGrpSpPr/>
          <p:nvPr/>
        </p:nvGrpSpPr>
        <p:grpSpPr>
          <a:xfrm>
            <a:off x="17589" y="3814014"/>
            <a:ext cx="5914537" cy="276999"/>
            <a:chOff x="3080659" y="1698410"/>
            <a:chExt cx="5914537" cy="276999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1685DFF-4070-C62B-B8AF-5373C3FF8486}"/>
                </a:ext>
              </a:extLst>
            </p:cNvPr>
            <p:cNvGrpSpPr/>
            <p:nvPr/>
          </p:nvGrpSpPr>
          <p:grpSpPr>
            <a:xfrm>
              <a:off x="3080659" y="1698410"/>
              <a:ext cx="5914537" cy="276999"/>
              <a:chOff x="4612614" y="4095735"/>
              <a:chExt cx="5914537" cy="276999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7A7F6286-4B6B-ADA0-AAEA-904D58C4CDCE}"/>
                  </a:ext>
                </a:extLst>
              </p:cNvPr>
              <p:cNvSpPr/>
              <p:nvPr/>
            </p:nvSpPr>
            <p:spPr>
              <a:xfrm rot="5400000">
                <a:off x="10436782" y="4180821"/>
                <a:ext cx="90487" cy="90250"/>
              </a:xfrm>
              <a:prstGeom prst="ellipse">
                <a:avLst/>
              </a:prstGeom>
              <a:solidFill>
                <a:srgbClr val="6C9CC2"/>
              </a:solidFill>
              <a:ln>
                <a:solidFill>
                  <a:srgbClr val="6C9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0E6689-E6C0-B8DB-7417-7846ED39F571}"/>
                  </a:ext>
                </a:extLst>
              </p:cNvPr>
              <p:cNvSpPr txBox="1"/>
              <p:nvPr/>
            </p:nvSpPr>
            <p:spPr>
              <a:xfrm>
                <a:off x="4612614" y="4095735"/>
                <a:ext cx="14694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이상치 팝업 알림</a:t>
                </a:r>
                <a:r>
                  <a:rPr lang="ko-KR" altLang="en-US" sz="1200" dirty="0" smtClean="0"/>
                  <a:t> </a:t>
                </a:r>
                <a:endParaRPr lang="en-US" altLang="ko-KR" sz="1200" dirty="0"/>
              </a:p>
            </p:txBody>
          </p: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06D6694-7713-B7E4-F06C-71AAB49F6F46}"/>
                </a:ext>
              </a:extLst>
            </p:cNvPr>
            <p:cNvCxnSpPr>
              <a:cxnSpLocks/>
            </p:cNvCxnSpPr>
            <p:nvPr/>
          </p:nvCxnSpPr>
          <p:spPr>
            <a:xfrm>
              <a:off x="4504973" y="1828620"/>
              <a:ext cx="4408175" cy="8290"/>
            </a:xfrm>
            <a:prstGeom prst="line">
              <a:avLst/>
            </a:prstGeom>
            <a:ln>
              <a:solidFill>
                <a:srgbClr val="6C9C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27">
            <a:extLst>
              <a:ext uri="{FF2B5EF4-FFF2-40B4-BE49-F238E27FC236}">
                <a16:creationId xmlns:a16="http://schemas.microsoft.com/office/drawing/2014/main" id="{E974EC3C-BD86-5955-928A-A3AA7C16D61A}"/>
              </a:ext>
            </a:extLst>
          </p:cNvPr>
          <p:cNvSpPr txBox="1"/>
          <p:nvPr/>
        </p:nvSpPr>
        <p:spPr>
          <a:xfrm>
            <a:off x="3434150" y="5810809"/>
            <a:ext cx="6204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spc="-150" dirty="0" smtClean="0">
                <a:solidFill>
                  <a:srgbClr val="6979A8"/>
                </a:solidFill>
                <a:latin typeface="+mn-ea"/>
              </a:rPr>
              <a:t>기준치를 벗어난 값에 대해 실시간 팝업 알림 기능</a:t>
            </a:r>
            <a:endParaRPr lang="en-US" altLang="ko-KR" sz="2000" spc="-150" dirty="0" smtClean="0">
              <a:solidFill>
                <a:srgbClr val="6979A8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spc="-150" dirty="0" smtClean="0">
                <a:solidFill>
                  <a:srgbClr val="6979A8"/>
                </a:solidFill>
                <a:latin typeface="+mn-ea"/>
              </a:rPr>
              <a:t>기준치 수정 기능</a:t>
            </a:r>
            <a:endParaRPr lang="en-US" altLang="ko-KR" sz="2000" spc="-150" dirty="0" smtClean="0">
              <a:solidFill>
                <a:srgbClr val="6979A8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spc="-150" dirty="0" smtClean="0">
                <a:solidFill>
                  <a:srgbClr val="6979A8"/>
                </a:solidFill>
                <a:latin typeface="+mn-ea"/>
              </a:rPr>
              <a:t>이상치 데이터 조회</a:t>
            </a:r>
            <a:endParaRPr lang="en-US" altLang="ko-KR" sz="2000" spc="-150" dirty="0">
              <a:solidFill>
                <a:srgbClr val="6979A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469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2515367" y="2447431"/>
            <a:ext cx="71838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6979A8"/>
                </a:solidFill>
              </a:rPr>
              <a:t>THANK YOU</a:t>
            </a:r>
            <a:r>
              <a:rPr lang="en-US" altLang="ko-KR" sz="6000" b="1" dirty="0" smtClean="0">
                <a:solidFill>
                  <a:srgbClr val="6979A8"/>
                </a:solidFill>
              </a:rPr>
              <a:t>.</a:t>
            </a:r>
          </a:p>
          <a:p>
            <a:pPr algn="ctr"/>
            <a:r>
              <a:rPr lang="ko-KR" altLang="en-US" sz="6000" b="1" dirty="0" err="1" smtClean="0">
                <a:solidFill>
                  <a:srgbClr val="6979A8"/>
                </a:solidFill>
              </a:rPr>
              <a:t>기능시현</a:t>
            </a:r>
            <a:r>
              <a:rPr lang="ko-KR" altLang="en-US" sz="6000" b="1" dirty="0" smtClean="0">
                <a:solidFill>
                  <a:srgbClr val="6979A8"/>
                </a:solidFill>
              </a:rPr>
              <a:t> 및 </a:t>
            </a:r>
            <a:r>
              <a:rPr lang="en-US" altLang="ko-KR" sz="6000" b="1" dirty="0" err="1" smtClean="0">
                <a:solidFill>
                  <a:srgbClr val="6979A8"/>
                </a:solidFill>
              </a:rPr>
              <a:t>QnA</a:t>
            </a:r>
            <a:endParaRPr lang="ko-KR" altLang="en-US" sz="6000" b="1" dirty="0">
              <a:solidFill>
                <a:srgbClr val="6979A8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9220200" y="3416927"/>
            <a:ext cx="2971800" cy="17756"/>
          </a:xfrm>
          <a:prstGeom prst="line">
            <a:avLst/>
          </a:prstGeom>
          <a:ln w="203200">
            <a:solidFill>
              <a:srgbClr val="697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4655" y="3416927"/>
            <a:ext cx="2830945" cy="0"/>
          </a:xfrm>
          <a:prstGeom prst="line">
            <a:avLst/>
          </a:prstGeom>
          <a:ln w="203200">
            <a:solidFill>
              <a:srgbClr val="6979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37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FB4554C-B452-19F6-7A54-BA02E99ED936}"/>
              </a:ext>
            </a:extLst>
          </p:cNvPr>
          <p:cNvCxnSpPr>
            <a:cxnSpLocks/>
          </p:cNvCxnSpPr>
          <p:nvPr/>
        </p:nvCxnSpPr>
        <p:spPr>
          <a:xfrm>
            <a:off x="431800" y="838200"/>
            <a:ext cx="11072223" cy="0"/>
          </a:xfrm>
          <a:prstGeom prst="line">
            <a:avLst/>
          </a:prstGeom>
          <a:ln w="76200">
            <a:solidFill>
              <a:srgbClr val="889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0B8A9AD-8195-8C86-CE1C-F6A460165C12}"/>
              </a:ext>
            </a:extLst>
          </p:cNvPr>
          <p:cNvSpPr txBox="1"/>
          <p:nvPr/>
        </p:nvSpPr>
        <p:spPr>
          <a:xfrm>
            <a:off x="431800" y="2446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44546A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89501-69D6-8EC3-76E5-E2A8F04188F5}"/>
              </a:ext>
            </a:extLst>
          </p:cNvPr>
          <p:cNvSpPr txBox="1"/>
          <p:nvPr/>
        </p:nvSpPr>
        <p:spPr>
          <a:xfrm>
            <a:off x="1148663" y="424959"/>
            <a:ext cx="12570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tx2"/>
                </a:solidFill>
                <a:latin typeface="+mn-ea"/>
              </a:rPr>
              <a:t>table of contents</a:t>
            </a:r>
            <a:endParaRPr lang="ko-KR" altLang="en-US" sz="1100" dirty="0">
              <a:solidFill>
                <a:schemeClr val="tx2"/>
              </a:solidFill>
              <a:latin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48663" y="1940867"/>
            <a:ext cx="3942426" cy="2976266"/>
            <a:chOff x="1148663" y="1544479"/>
            <a:chExt cx="3942426" cy="29762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D5C485-9651-C05B-ABD8-637DE75753BD}"/>
                </a:ext>
              </a:extLst>
            </p:cNvPr>
            <p:cNvSpPr txBox="1"/>
            <p:nvPr/>
          </p:nvSpPr>
          <p:spPr>
            <a:xfrm>
              <a:off x="1148663" y="1544479"/>
              <a:ext cx="304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2"/>
                  </a:solidFill>
                </a:rPr>
                <a:t>1</a:t>
              </a:r>
              <a:endParaRPr lang="ko-KR" alt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E9FC993-5659-1136-C0C3-AEA0E5C98224}"/>
                </a:ext>
              </a:extLst>
            </p:cNvPr>
            <p:cNvSpPr txBox="1"/>
            <p:nvPr/>
          </p:nvSpPr>
          <p:spPr>
            <a:xfrm>
              <a:off x="2405738" y="1544479"/>
              <a:ext cx="2685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600" dirty="0">
                  <a:solidFill>
                    <a:schemeClr val="tx2"/>
                  </a:solidFill>
                </a:rPr>
                <a:t>프로그램 흐름도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2427D1-C469-EF0D-B28F-1E0707D86D6E}"/>
                </a:ext>
              </a:extLst>
            </p:cNvPr>
            <p:cNvSpPr txBox="1"/>
            <p:nvPr/>
          </p:nvSpPr>
          <p:spPr>
            <a:xfrm>
              <a:off x="1148663" y="2832557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2"/>
                  </a:solidFill>
                </a:rPr>
                <a:t>2</a:t>
              </a:r>
              <a:endParaRPr lang="ko-KR" alt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202641-10A5-8C6F-A0CF-A82710F84AAE}"/>
                </a:ext>
              </a:extLst>
            </p:cNvPr>
            <p:cNvSpPr txBox="1"/>
            <p:nvPr/>
          </p:nvSpPr>
          <p:spPr>
            <a:xfrm>
              <a:off x="2405738" y="2832557"/>
              <a:ext cx="20185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600" dirty="0" smtClean="0">
                  <a:solidFill>
                    <a:schemeClr val="tx2"/>
                  </a:solidFill>
                </a:rPr>
                <a:t>페이지</a:t>
              </a:r>
              <a:r>
                <a:rPr lang="ko-KR" altLang="en-US" sz="2000" b="1" spc="600" dirty="0" smtClean="0">
                  <a:solidFill>
                    <a:schemeClr val="tx2"/>
                  </a:solidFill>
                </a:rPr>
                <a:t> </a:t>
              </a:r>
              <a:r>
                <a:rPr lang="ko-KR" altLang="en-US" sz="2000" b="1" spc="600" dirty="0">
                  <a:solidFill>
                    <a:schemeClr val="tx2"/>
                  </a:solidFill>
                </a:rPr>
                <a:t>설명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80A12B-BD2B-DBA7-18C3-61E0A1CEDB2E}"/>
                </a:ext>
              </a:extLst>
            </p:cNvPr>
            <p:cNvSpPr txBox="1"/>
            <p:nvPr/>
          </p:nvSpPr>
          <p:spPr>
            <a:xfrm>
              <a:off x="1148663" y="4120635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2"/>
                  </a:solidFill>
                </a:rPr>
                <a:t>3</a:t>
              </a:r>
              <a:endParaRPr lang="ko-KR" alt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3E3BBF-39F3-824C-968F-2A4EFEB856B6}"/>
                </a:ext>
              </a:extLst>
            </p:cNvPr>
            <p:cNvSpPr txBox="1"/>
            <p:nvPr/>
          </p:nvSpPr>
          <p:spPr>
            <a:xfrm>
              <a:off x="2405738" y="4120635"/>
              <a:ext cx="8515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600" dirty="0">
                  <a:solidFill>
                    <a:schemeClr val="tx2"/>
                  </a:solidFill>
                </a:rPr>
                <a:t>시현</a:t>
              </a:r>
            </a:p>
          </p:txBody>
        </p:sp>
      </p:grp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308C5EE-A569-6248-3AE1-B40146B95008}"/>
              </a:ext>
            </a:extLst>
          </p:cNvPr>
          <p:cNvCxnSpPr>
            <a:cxnSpLocks/>
          </p:cNvCxnSpPr>
          <p:nvPr/>
        </p:nvCxnSpPr>
        <p:spPr>
          <a:xfrm>
            <a:off x="444500" y="6515100"/>
            <a:ext cx="11312071" cy="0"/>
          </a:xfrm>
          <a:prstGeom prst="line">
            <a:avLst/>
          </a:prstGeom>
          <a:ln w="3175">
            <a:solidFill>
              <a:srgbClr val="8894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560D3E-8988-35C7-0378-AE32403BA100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2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2351704" y="1701432"/>
            <a:ext cx="1800000" cy="540000"/>
          </a:xfrm>
          <a:custGeom>
            <a:avLst/>
            <a:gdLst/>
            <a:ahLst/>
            <a:cxnLst/>
            <a:rect l="l" t="t" r="r" b="b"/>
            <a:pathLst>
              <a:path w="812800" h="287950">
                <a:moveTo>
                  <a:pt x="0" y="0"/>
                </a:moveTo>
                <a:lnTo>
                  <a:pt x="812800" y="0"/>
                </a:lnTo>
                <a:lnTo>
                  <a:pt x="812800" y="287950"/>
                </a:lnTo>
                <a:lnTo>
                  <a:pt x="0" y="287950"/>
                </a:lnTo>
                <a:close/>
              </a:path>
            </a:pathLst>
          </a:custGeom>
          <a:solidFill>
            <a:srgbClr val="B8C3E9"/>
          </a:solidFill>
        </p:spPr>
        <p:txBody>
          <a:bodyPr anchor="ctr" anchorCtr="1"/>
          <a:lstStyle/>
          <a:p>
            <a:r>
              <a:rPr lang="ko-KR" altLang="en-US" sz="1600" dirty="0">
                <a:solidFill>
                  <a:schemeClr val="bg1"/>
                </a:solidFill>
                <a:ea typeface="Sunflower Light"/>
              </a:rPr>
              <a:t>예방정비 일정</a:t>
            </a:r>
            <a:endParaRPr lang="en-US" altLang="ko-KR" sz="1600" dirty="0">
              <a:solidFill>
                <a:schemeClr val="bg1"/>
              </a:solidFill>
              <a:ea typeface="Sunflower Light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2380378" y="3484934"/>
            <a:ext cx="1800000" cy="540000"/>
          </a:xfrm>
          <a:custGeom>
            <a:avLst/>
            <a:gdLst/>
            <a:ahLst/>
            <a:cxnLst/>
            <a:rect l="l" t="t" r="r" b="b"/>
            <a:pathLst>
              <a:path w="610057" h="287950">
                <a:moveTo>
                  <a:pt x="0" y="0"/>
                </a:moveTo>
                <a:lnTo>
                  <a:pt x="610057" y="0"/>
                </a:lnTo>
                <a:lnTo>
                  <a:pt x="610057" y="287950"/>
                </a:lnTo>
                <a:lnTo>
                  <a:pt x="0" y="287950"/>
                </a:lnTo>
                <a:close/>
              </a:path>
            </a:pathLst>
          </a:custGeom>
          <a:solidFill>
            <a:srgbClr val="6979A8"/>
          </a:solidFill>
        </p:spPr>
        <p:txBody>
          <a:bodyPr anchor="ctr" anchorCtr="1"/>
          <a:lstStyle/>
          <a:p>
            <a:pPr algn="ctr"/>
            <a:r>
              <a:rPr lang="ko-KR" altLang="en-US" sz="1600" dirty="0">
                <a:solidFill>
                  <a:srgbClr val="FFFFFF"/>
                </a:solidFill>
                <a:ea typeface="Sunflower Light Bold"/>
              </a:rPr>
              <a:t>작업지시</a:t>
            </a:r>
            <a:r>
              <a:rPr lang="en-US" altLang="ko-KR" sz="1600" dirty="0">
                <a:solidFill>
                  <a:srgbClr val="FFFFFF"/>
                </a:solidFill>
                <a:ea typeface="Sunflower Light Bold"/>
              </a:rPr>
              <a:t/>
            </a:r>
            <a:br>
              <a:rPr lang="en-US" altLang="ko-KR" sz="1600" dirty="0">
                <a:solidFill>
                  <a:srgbClr val="FFFFFF"/>
                </a:solidFill>
                <a:ea typeface="Sunflower Light Bold"/>
              </a:rPr>
            </a:br>
            <a:r>
              <a:rPr lang="en-US" altLang="ko-KR" sz="1600" dirty="0">
                <a:solidFill>
                  <a:srgbClr val="FFFFFF"/>
                </a:solidFill>
                <a:ea typeface="Sunflower Light Bold"/>
              </a:rPr>
              <a:t>ready</a:t>
            </a:r>
          </a:p>
        </p:txBody>
      </p:sp>
      <p:sp>
        <p:nvSpPr>
          <p:cNvPr id="30" name="Freeform 30"/>
          <p:cNvSpPr/>
          <p:nvPr/>
        </p:nvSpPr>
        <p:spPr>
          <a:xfrm>
            <a:off x="8332948" y="1727901"/>
            <a:ext cx="1800000" cy="540000"/>
          </a:xfrm>
          <a:custGeom>
            <a:avLst/>
            <a:gdLst/>
            <a:ahLst/>
            <a:cxnLst/>
            <a:rect l="l" t="t" r="r" b="b"/>
            <a:pathLst>
              <a:path w="738493" h="304198">
                <a:moveTo>
                  <a:pt x="0" y="0"/>
                </a:moveTo>
                <a:lnTo>
                  <a:pt x="738493" y="0"/>
                </a:lnTo>
                <a:lnTo>
                  <a:pt x="738493" y="304198"/>
                </a:lnTo>
                <a:lnTo>
                  <a:pt x="0" y="304198"/>
                </a:lnTo>
                <a:close/>
              </a:path>
            </a:pathLst>
          </a:custGeom>
          <a:solidFill>
            <a:srgbClr val="B8C3E9"/>
          </a:solidFill>
        </p:spPr>
        <p:txBody>
          <a:bodyPr anchor="ctr" anchorCtr="1"/>
          <a:lstStyle/>
          <a:p>
            <a:r>
              <a:rPr lang="ko-KR" altLang="en-US" sz="1600" dirty="0">
                <a:solidFill>
                  <a:schemeClr val="bg1"/>
                </a:solidFill>
                <a:ea typeface="Sunflower Light"/>
              </a:rPr>
              <a:t>설비가동확률</a:t>
            </a:r>
            <a:endParaRPr lang="en-US" altLang="ko-KR" sz="1600" dirty="0">
              <a:solidFill>
                <a:schemeClr val="bg1"/>
              </a:solidFill>
              <a:ea typeface="Sunflower Light"/>
            </a:endParaRPr>
          </a:p>
        </p:txBody>
      </p:sp>
      <p:sp>
        <p:nvSpPr>
          <p:cNvPr id="36" name="Freeform 36"/>
          <p:cNvSpPr/>
          <p:nvPr/>
        </p:nvSpPr>
        <p:spPr>
          <a:xfrm>
            <a:off x="7142924" y="4961764"/>
            <a:ext cx="1800000" cy="540000"/>
          </a:xfrm>
          <a:custGeom>
            <a:avLst/>
            <a:gdLst/>
            <a:ahLst/>
            <a:cxnLst/>
            <a:rect l="l" t="t" r="r" b="b"/>
            <a:pathLst>
              <a:path w="812800" h="287950">
                <a:moveTo>
                  <a:pt x="0" y="0"/>
                </a:moveTo>
                <a:lnTo>
                  <a:pt x="812800" y="0"/>
                </a:lnTo>
                <a:lnTo>
                  <a:pt x="812800" y="287950"/>
                </a:lnTo>
                <a:lnTo>
                  <a:pt x="0" y="287950"/>
                </a:lnTo>
                <a:close/>
              </a:path>
            </a:pathLst>
          </a:custGeom>
          <a:solidFill>
            <a:srgbClr val="6979A8"/>
          </a:solidFill>
        </p:spPr>
        <p:txBody>
          <a:bodyPr anchor="ctr" anchorCtr="1"/>
          <a:lstStyle/>
          <a:p>
            <a:r>
              <a:rPr lang="ko-KR" altLang="en-US" sz="1600" dirty="0">
                <a:solidFill>
                  <a:srgbClr val="FFFFFF"/>
                </a:solidFill>
                <a:ea typeface="Sunflower Light Bold"/>
              </a:rPr>
              <a:t>생산실적 등록</a:t>
            </a:r>
            <a:endParaRPr lang="en-US" altLang="ko-KR" sz="1600" dirty="0">
              <a:solidFill>
                <a:srgbClr val="FFFFFF"/>
              </a:solidFill>
              <a:ea typeface="Sunflower Light Bold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8176112" y="-298646"/>
            <a:ext cx="1830842" cy="2259945"/>
          </a:xfrm>
          <a:prstGeom prst="rect">
            <a:avLst/>
          </a:prstGeom>
        </p:spPr>
        <p:txBody>
          <a:bodyPr lIns="33867" tIns="33867" rIns="33867" bIns="33867" rtlCol="0" anchor="ctr" anchorCtr="1"/>
          <a:lstStyle/>
          <a:p>
            <a:pPr algn="ctr">
              <a:lnSpc>
                <a:spcPts val="2800"/>
              </a:lnSpc>
            </a:pPr>
            <a:endParaRPr lang="en-US" sz="1600" dirty="0">
              <a:solidFill>
                <a:srgbClr val="242824"/>
              </a:solidFill>
              <a:latin typeface="Sunflower Light"/>
            </a:endParaRPr>
          </a:p>
        </p:txBody>
      </p:sp>
      <p:sp>
        <p:nvSpPr>
          <p:cNvPr id="65" name="AutoShape 65"/>
          <p:cNvSpPr/>
          <p:nvPr/>
        </p:nvSpPr>
        <p:spPr>
          <a:xfrm rot="5362995" flipH="1" flipV="1">
            <a:off x="8017885" y="2326130"/>
            <a:ext cx="665769" cy="587709"/>
          </a:xfrm>
          <a:prstGeom prst="line">
            <a:avLst/>
          </a:prstGeom>
          <a:ln w="47625" cap="flat">
            <a:solidFill>
              <a:srgbClr val="8894A2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66" name="AutoShape 66"/>
          <p:cNvSpPr/>
          <p:nvPr/>
        </p:nvSpPr>
        <p:spPr>
          <a:xfrm rot="-10760265" flipH="1" flipV="1">
            <a:off x="8295934" y="3277067"/>
            <a:ext cx="1088239" cy="9663"/>
          </a:xfrm>
          <a:prstGeom prst="line">
            <a:avLst/>
          </a:prstGeom>
          <a:ln w="47625" cap="flat">
            <a:solidFill>
              <a:srgbClr val="8894A2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68" name="AutoShape 68"/>
          <p:cNvSpPr/>
          <p:nvPr/>
        </p:nvSpPr>
        <p:spPr>
          <a:xfrm rot="8693010" flipH="1" flipV="1">
            <a:off x="6610394" y="4528240"/>
            <a:ext cx="348015" cy="602032"/>
          </a:xfrm>
          <a:prstGeom prst="line">
            <a:avLst/>
          </a:prstGeom>
          <a:ln w="47625" cap="flat">
            <a:solidFill>
              <a:srgbClr val="8894A2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70" name="AutoShape 70"/>
          <p:cNvSpPr/>
          <p:nvPr/>
        </p:nvSpPr>
        <p:spPr>
          <a:xfrm rot="8984575" flipH="1">
            <a:off x="6136076" y="3795301"/>
            <a:ext cx="764455" cy="180386"/>
          </a:xfrm>
          <a:prstGeom prst="line">
            <a:avLst/>
          </a:prstGeom>
          <a:ln w="47625" cap="flat">
            <a:solidFill>
              <a:srgbClr val="8894A2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4" name="Freeform 84"/>
          <p:cNvSpPr/>
          <p:nvPr/>
        </p:nvSpPr>
        <p:spPr>
          <a:xfrm>
            <a:off x="4911484" y="4190452"/>
            <a:ext cx="1557424" cy="800460"/>
          </a:xfrm>
          <a:custGeom>
            <a:avLst/>
            <a:gdLst/>
            <a:ahLst/>
            <a:cxnLst/>
            <a:rect l="l" t="t" r="r" b="b"/>
            <a:pathLst>
              <a:path w="919306" h="348429">
                <a:moveTo>
                  <a:pt x="459653" y="0"/>
                </a:moveTo>
                <a:lnTo>
                  <a:pt x="524368" y="19352"/>
                </a:lnTo>
                <a:lnTo>
                  <a:pt x="601693" y="8527"/>
                </a:lnTo>
                <a:lnTo>
                  <a:pt x="647463" y="34511"/>
                </a:lnTo>
                <a:lnTo>
                  <a:pt x="729830" y="33272"/>
                </a:lnTo>
                <a:lnTo>
                  <a:pt x="752175" y="63345"/>
                </a:lnTo>
                <a:lnTo>
                  <a:pt x="831519" y="71814"/>
                </a:lnTo>
                <a:lnTo>
                  <a:pt x="828251" y="103032"/>
                </a:lnTo>
                <a:lnTo>
                  <a:pt x="896809" y="120380"/>
                </a:lnTo>
                <a:lnTo>
                  <a:pt x="868247" y="149687"/>
                </a:lnTo>
                <a:lnTo>
                  <a:pt x="919306" y="174215"/>
                </a:lnTo>
                <a:lnTo>
                  <a:pt x="868247" y="198742"/>
                </a:lnTo>
                <a:lnTo>
                  <a:pt x="896809" y="228050"/>
                </a:lnTo>
                <a:lnTo>
                  <a:pt x="828251" y="245397"/>
                </a:lnTo>
                <a:lnTo>
                  <a:pt x="831519" y="276615"/>
                </a:lnTo>
                <a:lnTo>
                  <a:pt x="752175" y="285084"/>
                </a:lnTo>
                <a:lnTo>
                  <a:pt x="729830" y="315157"/>
                </a:lnTo>
                <a:lnTo>
                  <a:pt x="647463" y="313918"/>
                </a:lnTo>
                <a:lnTo>
                  <a:pt x="601693" y="339903"/>
                </a:lnTo>
                <a:lnTo>
                  <a:pt x="524368" y="329077"/>
                </a:lnTo>
                <a:lnTo>
                  <a:pt x="459653" y="348429"/>
                </a:lnTo>
                <a:lnTo>
                  <a:pt x="394938" y="329077"/>
                </a:lnTo>
                <a:lnTo>
                  <a:pt x="317613" y="339903"/>
                </a:lnTo>
                <a:lnTo>
                  <a:pt x="271843" y="313918"/>
                </a:lnTo>
                <a:lnTo>
                  <a:pt x="189476" y="315157"/>
                </a:lnTo>
                <a:lnTo>
                  <a:pt x="167131" y="285084"/>
                </a:lnTo>
                <a:lnTo>
                  <a:pt x="87786" y="276615"/>
                </a:lnTo>
                <a:lnTo>
                  <a:pt x="91055" y="245397"/>
                </a:lnTo>
                <a:lnTo>
                  <a:pt x="22497" y="228050"/>
                </a:lnTo>
                <a:lnTo>
                  <a:pt x="51059" y="198742"/>
                </a:lnTo>
                <a:lnTo>
                  <a:pt x="0" y="174215"/>
                </a:lnTo>
                <a:lnTo>
                  <a:pt x="51059" y="149687"/>
                </a:lnTo>
                <a:lnTo>
                  <a:pt x="22497" y="120380"/>
                </a:lnTo>
                <a:lnTo>
                  <a:pt x="91055" y="103032"/>
                </a:lnTo>
                <a:lnTo>
                  <a:pt x="87786" y="71814"/>
                </a:lnTo>
                <a:lnTo>
                  <a:pt x="167131" y="63345"/>
                </a:lnTo>
                <a:lnTo>
                  <a:pt x="189476" y="33272"/>
                </a:lnTo>
                <a:lnTo>
                  <a:pt x="271843" y="34511"/>
                </a:lnTo>
                <a:lnTo>
                  <a:pt x="317613" y="8527"/>
                </a:lnTo>
                <a:lnTo>
                  <a:pt x="394938" y="19352"/>
                </a:lnTo>
                <a:lnTo>
                  <a:pt x="459653" y="0"/>
                </a:lnTo>
                <a:close/>
              </a:path>
            </a:pathLst>
          </a:custGeom>
          <a:solidFill>
            <a:srgbClr val="6979A8"/>
          </a:solidFill>
        </p:spPr>
        <p:txBody>
          <a:bodyPr anchor="ctr" anchorCtr="1"/>
          <a:lstStyle/>
          <a:p>
            <a:pPr algn="ctr"/>
            <a:r>
              <a:rPr lang="en-US" altLang="ko-KR" sz="1600" dirty="0" err="1">
                <a:solidFill>
                  <a:srgbClr val="FFFFFF"/>
                </a:solidFill>
                <a:ea typeface="Sunflower Light Bold"/>
              </a:rPr>
              <a:t>생산</a:t>
            </a:r>
            <a:endParaRPr lang="en-US" altLang="ko-KR" sz="1600" dirty="0">
              <a:solidFill>
                <a:srgbClr val="FFFFFF"/>
              </a:solidFill>
              <a:ea typeface="Sunflower Light Bold"/>
            </a:endParaRPr>
          </a:p>
          <a:p>
            <a:pPr algn="ctr"/>
            <a:r>
              <a:rPr lang="en-US" altLang="ko-KR" sz="1600" dirty="0">
                <a:solidFill>
                  <a:srgbClr val="FFFFFF"/>
                </a:solidFill>
                <a:ea typeface="Sunflower Light Bold"/>
              </a:rPr>
              <a:t>produce</a:t>
            </a:r>
          </a:p>
        </p:txBody>
      </p:sp>
      <p:grpSp>
        <p:nvGrpSpPr>
          <p:cNvPr id="90" name="Group 26"/>
          <p:cNvGrpSpPr/>
          <p:nvPr/>
        </p:nvGrpSpPr>
        <p:grpSpPr>
          <a:xfrm>
            <a:off x="6810182" y="2963582"/>
            <a:ext cx="1479315" cy="597805"/>
            <a:chOff x="0" y="0"/>
            <a:chExt cx="656740" cy="265395"/>
          </a:xfrm>
        </p:grpSpPr>
        <p:sp>
          <p:nvSpPr>
            <p:cNvPr id="91" name="Freeform 27"/>
            <p:cNvSpPr/>
            <p:nvPr/>
          </p:nvSpPr>
          <p:spPr>
            <a:xfrm>
              <a:off x="0" y="0"/>
              <a:ext cx="656740" cy="265395"/>
            </a:xfrm>
            <a:custGeom>
              <a:avLst/>
              <a:gdLst/>
              <a:ahLst/>
              <a:cxnLst/>
              <a:rect l="l" t="t" r="r" b="b"/>
              <a:pathLst>
                <a:path w="656740" h="265395">
                  <a:moveTo>
                    <a:pt x="0" y="0"/>
                  </a:moveTo>
                  <a:lnTo>
                    <a:pt x="656740" y="0"/>
                  </a:lnTo>
                  <a:lnTo>
                    <a:pt x="656740" y="265395"/>
                  </a:lnTo>
                  <a:lnTo>
                    <a:pt x="0" y="265395"/>
                  </a:lnTo>
                  <a:close/>
                </a:path>
              </a:pathLst>
            </a:custGeom>
            <a:solidFill>
              <a:srgbClr val="B8C3E9"/>
            </a:solidFill>
          </p:spPr>
          <p:txBody>
            <a:bodyPr anchor="ctr" anchorCtr="1"/>
            <a:lstStyle/>
            <a:p>
              <a:r>
                <a:rPr lang="ko-KR" altLang="en-US" sz="1600" dirty="0">
                  <a:solidFill>
                    <a:schemeClr val="bg1"/>
                  </a:solidFill>
                  <a:ea typeface="Sunflower Light"/>
                </a:rPr>
                <a:t>실시간</a:t>
              </a:r>
              <a:r>
                <a:rPr lang="en-US" altLang="ko-KR" sz="1600" dirty="0">
                  <a:solidFill>
                    <a:schemeClr val="bg1"/>
                  </a:solidFill>
                  <a:ea typeface="Sunflower Light"/>
                </a:rPr>
                <a:t>Data</a:t>
              </a:r>
            </a:p>
          </p:txBody>
        </p:sp>
        <p:sp>
          <p:nvSpPr>
            <p:cNvPr id="92" name="TextBox 28"/>
            <p:cNvSpPr txBox="1"/>
            <p:nvPr/>
          </p:nvSpPr>
          <p:spPr>
            <a:xfrm>
              <a:off x="0" y="-190500"/>
              <a:ext cx="812800" cy="1003300"/>
            </a:xfrm>
            <a:prstGeom prst="rect">
              <a:avLst/>
            </a:prstGeom>
          </p:spPr>
          <p:txBody>
            <a:bodyPr lIns="33867" tIns="33867" rIns="33867" bIns="33867" rtlCol="0" anchor="ctr" anchorCtr="1"/>
            <a:lstStyle/>
            <a:p>
              <a:pPr algn="ctr">
                <a:lnSpc>
                  <a:spcPts val="2800"/>
                </a:lnSpc>
              </a:pPr>
              <a:endParaRPr lang="en-US" sz="1600" dirty="0">
                <a:solidFill>
                  <a:schemeClr val="bg1"/>
                </a:solidFill>
                <a:ea typeface="Sunflower Light"/>
              </a:endParaRPr>
            </a:p>
          </p:txBody>
        </p:sp>
      </p:grpSp>
      <p:sp>
        <p:nvSpPr>
          <p:cNvPr id="86" name="Freeform 27"/>
          <p:cNvSpPr/>
          <p:nvPr/>
        </p:nvSpPr>
        <p:spPr>
          <a:xfrm>
            <a:off x="153705" y="2593111"/>
            <a:ext cx="1440000" cy="540000"/>
          </a:xfrm>
          <a:custGeom>
            <a:avLst/>
            <a:gdLst/>
            <a:ahLst/>
            <a:cxnLst/>
            <a:rect l="l" t="t" r="r" b="b"/>
            <a:pathLst>
              <a:path w="656740" h="265395">
                <a:moveTo>
                  <a:pt x="0" y="0"/>
                </a:moveTo>
                <a:lnTo>
                  <a:pt x="656740" y="0"/>
                </a:lnTo>
                <a:lnTo>
                  <a:pt x="656740" y="265395"/>
                </a:lnTo>
                <a:lnTo>
                  <a:pt x="0" y="265395"/>
                </a:lnTo>
                <a:close/>
              </a:path>
            </a:pathLst>
          </a:custGeom>
          <a:solidFill>
            <a:srgbClr val="B8C3E9"/>
          </a:solidFill>
        </p:spPr>
        <p:txBody>
          <a:bodyPr anchor="ctr" anchorCtr="1"/>
          <a:lstStyle/>
          <a:p>
            <a:r>
              <a:rPr lang="ko-KR" altLang="en-US" sz="1600" dirty="0">
                <a:solidFill>
                  <a:schemeClr val="bg1"/>
                </a:solidFill>
                <a:ea typeface="Sunflower Light"/>
              </a:rPr>
              <a:t>설비등록</a:t>
            </a:r>
            <a:endParaRPr lang="en-US" altLang="ko-KR" sz="1600" dirty="0">
              <a:solidFill>
                <a:schemeClr val="bg1"/>
              </a:solidFill>
              <a:ea typeface="Sunflower Light"/>
            </a:endParaRPr>
          </a:p>
        </p:txBody>
      </p:sp>
      <p:sp>
        <p:nvSpPr>
          <p:cNvPr id="5" name="Freeform 84">
            <a:extLst>
              <a:ext uri="{FF2B5EF4-FFF2-40B4-BE49-F238E27FC236}">
                <a16:creationId xmlns:a16="http://schemas.microsoft.com/office/drawing/2014/main" id="{F59534BE-2557-8B9D-FC03-49465FF921B2}"/>
              </a:ext>
            </a:extLst>
          </p:cNvPr>
          <p:cNvSpPr/>
          <p:nvPr/>
        </p:nvSpPr>
        <p:spPr>
          <a:xfrm>
            <a:off x="9390610" y="2940695"/>
            <a:ext cx="2088623" cy="791616"/>
          </a:xfrm>
          <a:custGeom>
            <a:avLst/>
            <a:gdLst/>
            <a:ahLst/>
            <a:cxnLst/>
            <a:rect l="l" t="t" r="r" b="b"/>
            <a:pathLst>
              <a:path w="919306" h="348429">
                <a:moveTo>
                  <a:pt x="459653" y="0"/>
                </a:moveTo>
                <a:lnTo>
                  <a:pt x="524368" y="19352"/>
                </a:lnTo>
                <a:lnTo>
                  <a:pt x="601693" y="8527"/>
                </a:lnTo>
                <a:lnTo>
                  <a:pt x="647463" y="34511"/>
                </a:lnTo>
                <a:lnTo>
                  <a:pt x="729830" y="33272"/>
                </a:lnTo>
                <a:lnTo>
                  <a:pt x="752175" y="63345"/>
                </a:lnTo>
                <a:lnTo>
                  <a:pt x="831519" y="71814"/>
                </a:lnTo>
                <a:lnTo>
                  <a:pt x="828251" y="103032"/>
                </a:lnTo>
                <a:lnTo>
                  <a:pt x="896809" y="120380"/>
                </a:lnTo>
                <a:lnTo>
                  <a:pt x="868247" y="149687"/>
                </a:lnTo>
                <a:lnTo>
                  <a:pt x="919306" y="174215"/>
                </a:lnTo>
                <a:lnTo>
                  <a:pt x="868247" y="198742"/>
                </a:lnTo>
                <a:lnTo>
                  <a:pt x="896809" y="228050"/>
                </a:lnTo>
                <a:lnTo>
                  <a:pt x="828251" y="245397"/>
                </a:lnTo>
                <a:lnTo>
                  <a:pt x="831519" y="276615"/>
                </a:lnTo>
                <a:lnTo>
                  <a:pt x="752175" y="285084"/>
                </a:lnTo>
                <a:lnTo>
                  <a:pt x="729830" y="315157"/>
                </a:lnTo>
                <a:lnTo>
                  <a:pt x="647463" y="313918"/>
                </a:lnTo>
                <a:lnTo>
                  <a:pt x="601693" y="339903"/>
                </a:lnTo>
                <a:lnTo>
                  <a:pt x="524368" y="329077"/>
                </a:lnTo>
                <a:lnTo>
                  <a:pt x="459653" y="348429"/>
                </a:lnTo>
                <a:lnTo>
                  <a:pt x="394938" y="329077"/>
                </a:lnTo>
                <a:lnTo>
                  <a:pt x="317613" y="339903"/>
                </a:lnTo>
                <a:lnTo>
                  <a:pt x="271843" y="313918"/>
                </a:lnTo>
                <a:lnTo>
                  <a:pt x="189476" y="315157"/>
                </a:lnTo>
                <a:lnTo>
                  <a:pt x="167131" y="285084"/>
                </a:lnTo>
                <a:lnTo>
                  <a:pt x="87786" y="276615"/>
                </a:lnTo>
                <a:lnTo>
                  <a:pt x="91055" y="245397"/>
                </a:lnTo>
                <a:lnTo>
                  <a:pt x="22497" y="228050"/>
                </a:lnTo>
                <a:lnTo>
                  <a:pt x="51059" y="198742"/>
                </a:lnTo>
                <a:lnTo>
                  <a:pt x="0" y="174215"/>
                </a:lnTo>
                <a:lnTo>
                  <a:pt x="51059" y="149687"/>
                </a:lnTo>
                <a:lnTo>
                  <a:pt x="22497" y="120380"/>
                </a:lnTo>
                <a:lnTo>
                  <a:pt x="91055" y="103032"/>
                </a:lnTo>
                <a:lnTo>
                  <a:pt x="87786" y="71814"/>
                </a:lnTo>
                <a:lnTo>
                  <a:pt x="167131" y="63345"/>
                </a:lnTo>
                <a:lnTo>
                  <a:pt x="189476" y="33272"/>
                </a:lnTo>
                <a:lnTo>
                  <a:pt x="271843" y="34511"/>
                </a:lnTo>
                <a:lnTo>
                  <a:pt x="317613" y="8527"/>
                </a:lnTo>
                <a:lnTo>
                  <a:pt x="394938" y="19352"/>
                </a:lnTo>
                <a:lnTo>
                  <a:pt x="459653" y="0"/>
                </a:lnTo>
                <a:close/>
              </a:path>
            </a:pathLst>
          </a:custGeom>
          <a:solidFill>
            <a:srgbClr val="6979A8"/>
          </a:solidFill>
        </p:spPr>
        <p:txBody>
          <a:bodyPr anchor="ctr" anchorCtr="1"/>
          <a:lstStyle/>
          <a:p>
            <a:r>
              <a:rPr lang="ko-KR" altLang="en-US" sz="1600" dirty="0" err="1">
                <a:solidFill>
                  <a:srgbClr val="FFFFFF"/>
                </a:solidFill>
                <a:ea typeface="Sunflower Light Bold"/>
              </a:rPr>
              <a:t>이상치탐지</a:t>
            </a:r>
            <a:endParaRPr lang="en-US" altLang="ko-KR" sz="1600" dirty="0">
              <a:solidFill>
                <a:srgbClr val="FFFFFF"/>
              </a:solidFill>
              <a:ea typeface="Sunflower Light Bold"/>
            </a:endParaRPr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C5D769EE-B37F-4664-A9F4-7B2191545250}"/>
              </a:ext>
            </a:extLst>
          </p:cNvPr>
          <p:cNvSpPr/>
          <p:nvPr/>
        </p:nvSpPr>
        <p:spPr>
          <a:xfrm>
            <a:off x="9958556" y="5231764"/>
            <a:ext cx="1800000" cy="540000"/>
          </a:xfrm>
          <a:custGeom>
            <a:avLst/>
            <a:gdLst/>
            <a:ahLst/>
            <a:cxnLst/>
            <a:rect l="l" t="t" r="r" b="b"/>
            <a:pathLst>
              <a:path w="812800" h="287950">
                <a:moveTo>
                  <a:pt x="0" y="0"/>
                </a:moveTo>
                <a:lnTo>
                  <a:pt x="812800" y="0"/>
                </a:lnTo>
                <a:lnTo>
                  <a:pt x="812800" y="287950"/>
                </a:lnTo>
                <a:lnTo>
                  <a:pt x="0" y="287950"/>
                </a:lnTo>
                <a:close/>
              </a:path>
            </a:pathLst>
          </a:custGeom>
          <a:solidFill>
            <a:srgbClr val="6979A8"/>
          </a:solidFill>
        </p:spPr>
        <p:txBody>
          <a:bodyPr anchor="ctr" anchorCtr="1"/>
          <a:lstStyle/>
          <a:p>
            <a:r>
              <a:rPr lang="ko-KR" altLang="en-US" sz="1600" dirty="0">
                <a:solidFill>
                  <a:srgbClr val="FFFFFF"/>
                </a:solidFill>
                <a:ea typeface="Sunflower Light Bold"/>
              </a:rPr>
              <a:t>작업종료</a:t>
            </a:r>
            <a:endParaRPr lang="en-US" altLang="ko-KR" sz="1600" dirty="0">
              <a:solidFill>
                <a:srgbClr val="FFFFFF"/>
              </a:solidFill>
              <a:ea typeface="Sunflower Light Bold"/>
            </a:endParaRPr>
          </a:p>
        </p:txBody>
      </p:sp>
      <p:sp>
        <p:nvSpPr>
          <p:cNvPr id="42" name="AutoShape 68">
            <a:extLst>
              <a:ext uri="{FF2B5EF4-FFF2-40B4-BE49-F238E27FC236}">
                <a16:creationId xmlns:a16="http://schemas.microsoft.com/office/drawing/2014/main" id="{7AAFF00E-627D-1B14-1FBE-06AB2AA4D82F}"/>
              </a:ext>
            </a:extLst>
          </p:cNvPr>
          <p:cNvSpPr/>
          <p:nvPr/>
        </p:nvSpPr>
        <p:spPr>
          <a:xfrm rot="8693010" flipH="1" flipV="1">
            <a:off x="9133522" y="5035394"/>
            <a:ext cx="634436" cy="713809"/>
          </a:xfrm>
          <a:prstGeom prst="line">
            <a:avLst/>
          </a:prstGeom>
          <a:ln w="47625" cap="flat">
            <a:solidFill>
              <a:srgbClr val="8894A2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76E56E-9F1C-3D74-E5E3-10EF893B4F44}"/>
              </a:ext>
            </a:extLst>
          </p:cNvPr>
          <p:cNvSpPr/>
          <p:nvPr/>
        </p:nvSpPr>
        <p:spPr>
          <a:xfrm flipH="1">
            <a:off x="0" y="0"/>
            <a:ext cx="108000" cy="288000"/>
          </a:xfrm>
          <a:prstGeom prst="rect">
            <a:avLst/>
          </a:prstGeom>
          <a:solidFill>
            <a:srgbClr val="697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E2AD12-CE6A-4704-8E90-109609256DD0}"/>
              </a:ext>
            </a:extLst>
          </p:cNvPr>
          <p:cNvSpPr txBox="1"/>
          <p:nvPr/>
        </p:nvSpPr>
        <p:spPr>
          <a:xfrm>
            <a:off x="181115" y="3328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5B759E-FB4F-BD92-D6E5-D95318E5F5F6}"/>
              </a:ext>
            </a:extLst>
          </p:cNvPr>
          <p:cNvSpPr txBox="1"/>
          <p:nvPr/>
        </p:nvSpPr>
        <p:spPr>
          <a:xfrm>
            <a:off x="181115" y="301807"/>
            <a:ext cx="32015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프로그램 흐름도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E985C4-2F68-632E-691D-DBB378598905}"/>
              </a:ext>
            </a:extLst>
          </p:cNvPr>
          <p:cNvSpPr/>
          <p:nvPr/>
        </p:nvSpPr>
        <p:spPr>
          <a:xfrm flipH="1">
            <a:off x="-2" y="287999"/>
            <a:ext cx="107999" cy="57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AutoShape 57">
            <a:extLst>
              <a:ext uri="{FF2B5EF4-FFF2-40B4-BE49-F238E27FC236}">
                <a16:creationId xmlns:a16="http://schemas.microsoft.com/office/drawing/2014/main" id="{E419C82C-165F-551C-F56A-B8BFDB1854A9}"/>
              </a:ext>
            </a:extLst>
          </p:cNvPr>
          <p:cNvSpPr/>
          <p:nvPr/>
        </p:nvSpPr>
        <p:spPr>
          <a:xfrm rot="-4004599">
            <a:off x="1550848" y="2376934"/>
            <a:ext cx="864887" cy="411973"/>
          </a:xfrm>
          <a:prstGeom prst="line">
            <a:avLst/>
          </a:prstGeom>
          <a:ln w="47625" cap="flat">
            <a:solidFill>
              <a:srgbClr val="8894A2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15" name="AutoShape 58">
            <a:extLst>
              <a:ext uri="{FF2B5EF4-FFF2-40B4-BE49-F238E27FC236}">
                <a16:creationId xmlns:a16="http://schemas.microsoft.com/office/drawing/2014/main" id="{33F9068C-7371-1B52-9D36-F2E75E942F0E}"/>
              </a:ext>
            </a:extLst>
          </p:cNvPr>
          <p:cNvSpPr/>
          <p:nvPr/>
        </p:nvSpPr>
        <p:spPr>
          <a:xfrm rot="-10085">
            <a:off x="1615700" y="2887947"/>
            <a:ext cx="726771" cy="560207"/>
          </a:xfrm>
          <a:prstGeom prst="line">
            <a:avLst/>
          </a:prstGeom>
          <a:ln w="47625" cap="flat">
            <a:solidFill>
              <a:srgbClr val="8894A2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16" name="AutoShape 75">
            <a:extLst>
              <a:ext uri="{FF2B5EF4-FFF2-40B4-BE49-F238E27FC236}">
                <a16:creationId xmlns:a16="http://schemas.microsoft.com/office/drawing/2014/main" id="{E34E22AD-8279-60E1-8FC9-6574C1C09BA3}"/>
              </a:ext>
            </a:extLst>
          </p:cNvPr>
          <p:cNvSpPr/>
          <p:nvPr/>
        </p:nvSpPr>
        <p:spPr>
          <a:xfrm rot="10798362">
            <a:off x="4200016" y="1960641"/>
            <a:ext cx="4089475" cy="29658"/>
          </a:xfrm>
          <a:prstGeom prst="line">
            <a:avLst/>
          </a:prstGeom>
          <a:ln w="47625" cap="flat">
            <a:solidFill>
              <a:srgbClr val="8894A2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17" name="AutoShape 60">
            <a:extLst>
              <a:ext uri="{FF2B5EF4-FFF2-40B4-BE49-F238E27FC236}">
                <a16:creationId xmlns:a16="http://schemas.microsoft.com/office/drawing/2014/main" id="{AE7DD578-0729-7733-D247-EA201C0ECE93}"/>
              </a:ext>
            </a:extLst>
          </p:cNvPr>
          <p:cNvSpPr/>
          <p:nvPr/>
        </p:nvSpPr>
        <p:spPr>
          <a:xfrm rot="-42563">
            <a:off x="4211937" y="4030013"/>
            <a:ext cx="822753" cy="356699"/>
          </a:xfrm>
          <a:prstGeom prst="line">
            <a:avLst/>
          </a:prstGeom>
          <a:ln w="47625" cap="flat">
            <a:solidFill>
              <a:srgbClr val="8894A2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ko-KR" altLang="en-US" sz="12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7543CDD-7057-D1E6-70EE-C5FDDFC95824}"/>
              </a:ext>
            </a:extLst>
          </p:cNvPr>
          <p:cNvSpPr/>
          <p:nvPr/>
        </p:nvSpPr>
        <p:spPr>
          <a:xfrm>
            <a:off x="107997" y="940186"/>
            <a:ext cx="11994598" cy="5784243"/>
          </a:xfrm>
          <a:prstGeom prst="roundRect">
            <a:avLst>
              <a:gd name="adj" fmla="val 22381"/>
            </a:avLst>
          </a:prstGeom>
          <a:noFill/>
          <a:ln>
            <a:solidFill>
              <a:srgbClr val="6979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48E632-651E-C266-D4EA-B5205BC19598}"/>
              </a:ext>
            </a:extLst>
          </p:cNvPr>
          <p:cNvSpPr/>
          <p:nvPr/>
        </p:nvSpPr>
        <p:spPr>
          <a:xfrm>
            <a:off x="182126" y="1104019"/>
            <a:ext cx="5705632" cy="5452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01B88-D12D-DD08-82CF-6D1D69D5237C}"/>
              </a:ext>
            </a:extLst>
          </p:cNvPr>
          <p:cNvSpPr/>
          <p:nvPr/>
        </p:nvSpPr>
        <p:spPr>
          <a:xfrm flipH="1">
            <a:off x="0" y="0"/>
            <a:ext cx="108000" cy="288000"/>
          </a:xfrm>
          <a:prstGeom prst="rect">
            <a:avLst/>
          </a:prstGeom>
          <a:solidFill>
            <a:srgbClr val="697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5C73-7B7A-E9B1-D9E7-2410E8CEC38D}"/>
              </a:ext>
            </a:extLst>
          </p:cNvPr>
          <p:cNvSpPr txBox="1"/>
          <p:nvPr/>
        </p:nvSpPr>
        <p:spPr>
          <a:xfrm>
            <a:off x="181115" y="33289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CF018-64AF-935E-596F-B913C3659837}"/>
              </a:ext>
            </a:extLst>
          </p:cNvPr>
          <p:cNvSpPr txBox="1"/>
          <p:nvPr/>
        </p:nvSpPr>
        <p:spPr>
          <a:xfrm>
            <a:off x="181115" y="301807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로그인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36AC2C-4E02-0D82-2F88-6C40354B0B60}"/>
              </a:ext>
            </a:extLst>
          </p:cNvPr>
          <p:cNvSpPr/>
          <p:nvPr/>
        </p:nvSpPr>
        <p:spPr>
          <a:xfrm flipH="1">
            <a:off x="-2" y="287999"/>
            <a:ext cx="107999" cy="57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32E87-CD99-EF4C-7FB7-A47F3818B575}"/>
              </a:ext>
            </a:extLst>
          </p:cNvPr>
          <p:cNvSpPr txBox="1"/>
          <p:nvPr/>
        </p:nvSpPr>
        <p:spPr>
          <a:xfrm>
            <a:off x="6431062" y="3391544"/>
            <a:ext cx="3370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6979A8"/>
                </a:solidFill>
              </a:rPr>
              <a:t>관리부서 </a:t>
            </a:r>
            <a:r>
              <a:rPr lang="en-US" altLang="ko-KR" sz="2000" dirty="0">
                <a:solidFill>
                  <a:srgbClr val="6979A8"/>
                </a:solidFill>
              </a:rPr>
              <a:t>-&gt; </a:t>
            </a:r>
            <a:r>
              <a:rPr lang="ko-KR" altLang="en-US" sz="2000" dirty="0">
                <a:solidFill>
                  <a:srgbClr val="6979A8"/>
                </a:solidFill>
              </a:rPr>
              <a:t>관리자 모드</a:t>
            </a:r>
            <a:endParaRPr lang="en-US" altLang="ko-KR" sz="2000" dirty="0">
              <a:solidFill>
                <a:srgbClr val="6979A8"/>
              </a:solidFill>
            </a:endParaRPr>
          </a:p>
          <a:p>
            <a:pPr algn="ctr"/>
            <a:r>
              <a:rPr lang="ko-KR" altLang="en-US" sz="2000" dirty="0">
                <a:solidFill>
                  <a:srgbClr val="6979A8"/>
                </a:solidFill>
              </a:rPr>
              <a:t>생산부서 </a:t>
            </a:r>
            <a:r>
              <a:rPr lang="en-US" altLang="ko-KR" sz="2000" dirty="0">
                <a:solidFill>
                  <a:srgbClr val="6979A8"/>
                </a:solidFill>
              </a:rPr>
              <a:t>-&gt; </a:t>
            </a:r>
            <a:r>
              <a:rPr lang="ko-KR" altLang="en-US" sz="2000" dirty="0">
                <a:solidFill>
                  <a:srgbClr val="6979A8"/>
                </a:solidFill>
              </a:rPr>
              <a:t>작업자 모드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586729C-BB7B-BBD1-6F38-1A2954E76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2"/>
          <a:stretch/>
        </p:blipFill>
        <p:spPr>
          <a:xfrm>
            <a:off x="1482522" y="1393566"/>
            <a:ext cx="3213303" cy="4877481"/>
          </a:xfrm>
          <a:prstGeom prst="rect">
            <a:avLst/>
          </a:prstGeom>
        </p:spPr>
      </p:pic>
      <p:sp>
        <p:nvSpPr>
          <p:cNvPr id="16" name="TextBox 27">
            <a:extLst>
              <a:ext uri="{FF2B5EF4-FFF2-40B4-BE49-F238E27FC236}">
                <a16:creationId xmlns:a16="http://schemas.microsoft.com/office/drawing/2014/main" id="{E974EC3C-BD86-5955-928A-A3AA7C16D61A}"/>
              </a:ext>
            </a:extLst>
          </p:cNvPr>
          <p:cNvSpPr txBox="1"/>
          <p:nvPr/>
        </p:nvSpPr>
        <p:spPr>
          <a:xfrm>
            <a:off x="6304244" y="2435385"/>
            <a:ext cx="555476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spc="-150" dirty="0">
                <a:solidFill>
                  <a:srgbClr val="6979A8"/>
                </a:solidFill>
                <a:latin typeface="+mn-ea"/>
              </a:rPr>
              <a:t>DB</a:t>
            </a:r>
            <a:r>
              <a:rPr lang="ko-KR" altLang="en-US" sz="2000" spc="-150" dirty="0">
                <a:solidFill>
                  <a:srgbClr val="6979A8"/>
                </a:solidFill>
                <a:latin typeface="+mn-ea"/>
              </a:rPr>
              <a:t>에 저장된 </a:t>
            </a:r>
            <a:r>
              <a:rPr lang="en-US" altLang="ko-KR" sz="2000" spc="-150" dirty="0">
                <a:solidFill>
                  <a:srgbClr val="6979A8"/>
                </a:solidFill>
                <a:latin typeface="+mn-ea"/>
              </a:rPr>
              <a:t>ID</a:t>
            </a:r>
            <a:r>
              <a:rPr lang="ko-KR" altLang="en-US" sz="2000" spc="-150" dirty="0">
                <a:solidFill>
                  <a:srgbClr val="6979A8"/>
                </a:solidFill>
                <a:latin typeface="+mn-ea"/>
              </a:rPr>
              <a:t>와 </a:t>
            </a:r>
            <a:r>
              <a:rPr lang="en-US" altLang="ko-KR" sz="2000" spc="-150" dirty="0">
                <a:solidFill>
                  <a:srgbClr val="6979A8"/>
                </a:solidFill>
                <a:latin typeface="+mn-ea"/>
              </a:rPr>
              <a:t>PW</a:t>
            </a:r>
            <a:r>
              <a:rPr lang="ko-KR" altLang="en-US" sz="2000" spc="-150" dirty="0">
                <a:solidFill>
                  <a:srgbClr val="6979A8"/>
                </a:solidFill>
                <a:latin typeface="+mn-ea"/>
              </a:rPr>
              <a:t>정보를 이용하여 로그인</a:t>
            </a:r>
            <a:endParaRPr lang="en-US" altLang="ko-KR" sz="2000" spc="-150" dirty="0">
              <a:solidFill>
                <a:srgbClr val="6979A8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6979A8"/>
                </a:solidFill>
                <a:latin typeface="+mn-ea"/>
              </a:rPr>
              <a:t>부서에 따라 각각 다른 화면 호출</a:t>
            </a:r>
            <a:endParaRPr lang="en-US" altLang="ko-KR" sz="2000" spc="-150" dirty="0">
              <a:solidFill>
                <a:srgbClr val="6979A8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95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4B0A96-F6BF-A11B-97EF-4046BF0B7C54}"/>
              </a:ext>
            </a:extLst>
          </p:cNvPr>
          <p:cNvSpPr/>
          <p:nvPr/>
        </p:nvSpPr>
        <p:spPr>
          <a:xfrm>
            <a:off x="1532154" y="974598"/>
            <a:ext cx="9078696" cy="490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01B88-D12D-DD08-82CF-6D1D69D5237C}"/>
              </a:ext>
            </a:extLst>
          </p:cNvPr>
          <p:cNvSpPr/>
          <p:nvPr/>
        </p:nvSpPr>
        <p:spPr>
          <a:xfrm flipH="1">
            <a:off x="0" y="0"/>
            <a:ext cx="108000" cy="288000"/>
          </a:xfrm>
          <a:prstGeom prst="rect">
            <a:avLst/>
          </a:prstGeom>
          <a:solidFill>
            <a:srgbClr val="697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5C73-7B7A-E9B1-D9E7-2410E8CEC38D}"/>
              </a:ext>
            </a:extLst>
          </p:cNvPr>
          <p:cNvSpPr txBox="1"/>
          <p:nvPr/>
        </p:nvSpPr>
        <p:spPr>
          <a:xfrm>
            <a:off x="181115" y="33289"/>
            <a:ext cx="66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2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CF018-64AF-935E-596F-B913C3659837}"/>
              </a:ext>
            </a:extLst>
          </p:cNvPr>
          <p:cNvSpPr txBox="1"/>
          <p:nvPr/>
        </p:nvSpPr>
        <p:spPr>
          <a:xfrm>
            <a:off x="181115" y="301807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관리자 홈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36AC2C-4E02-0D82-2F88-6C40354B0B60}"/>
              </a:ext>
            </a:extLst>
          </p:cNvPr>
          <p:cNvSpPr/>
          <p:nvPr/>
        </p:nvSpPr>
        <p:spPr>
          <a:xfrm flipH="1">
            <a:off x="-2" y="287999"/>
            <a:ext cx="107999" cy="57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27">
            <a:extLst>
              <a:ext uri="{FF2B5EF4-FFF2-40B4-BE49-F238E27FC236}">
                <a16:creationId xmlns:a16="http://schemas.microsoft.com/office/drawing/2014/main" id="{D54E99D0-915A-C3AD-0644-A36CA6489E5C}"/>
              </a:ext>
            </a:extLst>
          </p:cNvPr>
          <p:cNvSpPr txBox="1"/>
          <p:nvPr/>
        </p:nvSpPr>
        <p:spPr>
          <a:xfrm>
            <a:off x="6492899" y="6072956"/>
            <a:ext cx="40195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spc="-150" dirty="0">
                <a:solidFill>
                  <a:srgbClr val="6979A8"/>
                </a:solidFill>
                <a:latin typeface="+mn-ea"/>
              </a:rPr>
              <a:t>전체적인 기능을 </a:t>
            </a:r>
            <a:r>
              <a:rPr lang="ko-KR" altLang="en-US" sz="2000" spc="-150" dirty="0" smtClean="0">
                <a:solidFill>
                  <a:srgbClr val="6979A8"/>
                </a:solidFill>
                <a:latin typeface="+mn-ea"/>
              </a:rPr>
              <a:t>한눈에 </a:t>
            </a:r>
            <a:r>
              <a:rPr lang="ko-KR" altLang="en-US" sz="2000" spc="-150" dirty="0">
                <a:solidFill>
                  <a:srgbClr val="6979A8"/>
                </a:solidFill>
                <a:latin typeface="+mn-ea"/>
              </a:rPr>
              <a:t>조회가능</a:t>
            </a:r>
            <a:endParaRPr lang="en-US" altLang="ko-KR" sz="2000" spc="-150" dirty="0">
              <a:solidFill>
                <a:srgbClr val="6979A8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824" y="1051395"/>
            <a:ext cx="8784771" cy="4758418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1685DFF-4070-C62B-B8AF-5373C3FF8486}"/>
              </a:ext>
            </a:extLst>
          </p:cNvPr>
          <p:cNvGrpSpPr/>
          <p:nvPr/>
        </p:nvGrpSpPr>
        <p:grpSpPr>
          <a:xfrm>
            <a:off x="3765097" y="305220"/>
            <a:ext cx="1697647" cy="1507876"/>
            <a:chOff x="5297052" y="2702545"/>
            <a:chExt cx="1697647" cy="150787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A7F6286-4B6B-ADA0-AAEA-904D58C4CDCE}"/>
                </a:ext>
              </a:extLst>
            </p:cNvPr>
            <p:cNvSpPr/>
            <p:nvPr/>
          </p:nvSpPr>
          <p:spPr>
            <a:xfrm rot="5400000">
              <a:off x="6089033" y="4120053"/>
              <a:ext cx="90487" cy="90250"/>
            </a:xfrm>
            <a:prstGeom prst="ellipse">
              <a:avLst/>
            </a:prstGeom>
            <a:solidFill>
              <a:srgbClr val="6C9CC2"/>
            </a:solidFill>
            <a:ln>
              <a:solidFill>
                <a:srgbClr val="6C9C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E9054FA-5FC1-5871-824C-03A0EF5E9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321" y="2973324"/>
              <a:ext cx="7955" cy="1136228"/>
            </a:xfrm>
            <a:prstGeom prst="line">
              <a:avLst/>
            </a:prstGeom>
            <a:ln>
              <a:solidFill>
                <a:srgbClr val="6C9C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0E6689-E6C0-B8DB-7417-7846ED39F571}"/>
                </a:ext>
              </a:extLst>
            </p:cNvPr>
            <p:cNvSpPr txBox="1"/>
            <p:nvPr/>
          </p:nvSpPr>
          <p:spPr>
            <a:xfrm>
              <a:off x="5297052" y="2702545"/>
              <a:ext cx="16976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실시간 데이터 조회</a:t>
              </a:r>
              <a:endParaRPr lang="en-US" altLang="ko-KR" sz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7B55E6C-83F8-869A-E03C-A50DC414D3FA}"/>
              </a:ext>
            </a:extLst>
          </p:cNvPr>
          <p:cNvGrpSpPr/>
          <p:nvPr/>
        </p:nvGrpSpPr>
        <p:grpSpPr>
          <a:xfrm>
            <a:off x="6407144" y="287999"/>
            <a:ext cx="938116" cy="1543912"/>
            <a:chOff x="5657263" y="2666509"/>
            <a:chExt cx="938116" cy="1543912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41CC56E-6C2A-CB2F-65FE-83B6DC06402B}"/>
                </a:ext>
              </a:extLst>
            </p:cNvPr>
            <p:cNvSpPr/>
            <p:nvPr/>
          </p:nvSpPr>
          <p:spPr>
            <a:xfrm rot="5400000">
              <a:off x="6089033" y="4120053"/>
              <a:ext cx="90487" cy="90250"/>
            </a:xfrm>
            <a:prstGeom prst="ellipse">
              <a:avLst/>
            </a:prstGeom>
            <a:solidFill>
              <a:srgbClr val="6C9CC2"/>
            </a:solidFill>
            <a:ln>
              <a:solidFill>
                <a:srgbClr val="6C9C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A91C920-40BD-2F8E-4B7B-56EE3F93A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321" y="2973324"/>
              <a:ext cx="7955" cy="1136228"/>
            </a:xfrm>
            <a:prstGeom prst="line">
              <a:avLst/>
            </a:prstGeom>
            <a:ln>
              <a:solidFill>
                <a:srgbClr val="6C9C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0D0383-C67A-3CB1-E767-35AC382A33E4}"/>
                </a:ext>
              </a:extLst>
            </p:cNvPr>
            <p:cNvSpPr txBox="1"/>
            <p:nvPr/>
          </p:nvSpPr>
          <p:spPr>
            <a:xfrm>
              <a:off x="5657263" y="2666509"/>
              <a:ext cx="9381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스케줄</a:t>
              </a:r>
              <a:endParaRPr lang="en-US" altLang="ko-KR" sz="12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1B44517-9055-C299-6843-F356AC77EF5C}"/>
              </a:ext>
            </a:extLst>
          </p:cNvPr>
          <p:cNvGrpSpPr/>
          <p:nvPr/>
        </p:nvGrpSpPr>
        <p:grpSpPr>
          <a:xfrm>
            <a:off x="7585234" y="287999"/>
            <a:ext cx="1744627" cy="1543913"/>
            <a:chOff x="5261962" y="2666508"/>
            <a:chExt cx="1744627" cy="1543913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0CF6B16-A365-88C6-3405-E9A410ED3A7F}"/>
                </a:ext>
              </a:extLst>
            </p:cNvPr>
            <p:cNvSpPr/>
            <p:nvPr/>
          </p:nvSpPr>
          <p:spPr>
            <a:xfrm rot="5400000">
              <a:off x="6089033" y="4120053"/>
              <a:ext cx="90487" cy="90250"/>
            </a:xfrm>
            <a:prstGeom prst="ellipse">
              <a:avLst/>
            </a:prstGeom>
            <a:solidFill>
              <a:srgbClr val="6C9CC2"/>
            </a:solidFill>
            <a:ln>
              <a:solidFill>
                <a:srgbClr val="6C9C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53092E04-8B7C-1205-5356-79C2249E6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321" y="2973324"/>
              <a:ext cx="7955" cy="1136228"/>
            </a:xfrm>
            <a:prstGeom prst="line">
              <a:avLst/>
            </a:prstGeom>
            <a:ln>
              <a:solidFill>
                <a:srgbClr val="6C9C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8E5B66-106A-6165-51C4-7F3BFE02E051}"/>
                </a:ext>
              </a:extLst>
            </p:cNvPr>
            <p:cNvSpPr txBox="1"/>
            <p:nvPr/>
          </p:nvSpPr>
          <p:spPr>
            <a:xfrm>
              <a:off x="5261962" y="2666508"/>
              <a:ext cx="17446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최근 이상치 알림</a:t>
              </a:r>
              <a:endParaRPr lang="en-US" altLang="ko-KR" sz="12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92349EF-927F-CE4E-68B9-264D9646ABE7}"/>
              </a:ext>
            </a:extLst>
          </p:cNvPr>
          <p:cNvGrpSpPr/>
          <p:nvPr/>
        </p:nvGrpSpPr>
        <p:grpSpPr>
          <a:xfrm>
            <a:off x="2019947" y="5521455"/>
            <a:ext cx="3004017" cy="774695"/>
            <a:chOff x="4497898" y="-99842"/>
            <a:chExt cx="3004017" cy="774695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5CDEF460-7166-0E60-870A-040FB0390893}"/>
                </a:ext>
              </a:extLst>
            </p:cNvPr>
            <p:cNvGrpSpPr/>
            <p:nvPr/>
          </p:nvGrpSpPr>
          <p:grpSpPr>
            <a:xfrm>
              <a:off x="4497898" y="-99842"/>
              <a:ext cx="3004017" cy="774695"/>
              <a:chOff x="6029853" y="2297483"/>
              <a:chExt cx="3004017" cy="774695"/>
            </a:xfrm>
          </p:grpSpPr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B42E2DD4-332F-5E71-BC30-FE3CBADCF72A}"/>
                  </a:ext>
                </a:extLst>
              </p:cNvPr>
              <p:cNvSpPr/>
              <p:nvPr/>
            </p:nvSpPr>
            <p:spPr>
              <a:xfrm rot="5400000">
                <a:off x="8943501" y="2297602"/>
                <a:ext cx="90487" cy="90250"/>
              </a:xfrm>
              <a:prstGeom prst="ellipse">
                <a:avLst/>
              </a:prstGeom>
              <a:solidFill>
                <a:srgbClr val="6C9CC2"/>
              </a:solidFill>
              <a:ln>
                <a:solidFill>
                  <a:srgbClr val="6C9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51707122-2AAA-1F78-3C2B-4D5FE26E5B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5907" y="2334486"/>
                <a:ext cx="0" cy="605412"/>
              </a:xfrm>
              <a:prstGeom prst="line">
                <a:avLst/>
              </a:prstGeom>
              <a:ln>
                <a:solidFill>
                  <a:srgbClr val="6C9C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BE2B4D3-B6B5-9C4B-FBFE-AD682DDBAC7D}"/>
                  </a:ext>
                </a:extLst>
              </p:cNvPr>
              <p:cNvSpPr txBox="1"/>
              <p:nvPr/>
            </p:nvSpPr>
            <p:spPr>
              <a:xfrm>
                <a:off x="6029853" y="2795179"/>
                <a:ext cx="24295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/>
                  <a:t>설비 가동상태 및 정상가동확률</a:t>
                </a:r>
                <a:endParaRPr lang="en-US" altLang="ko-KR" sz="1200" dirty="0"/>
              </a:p>
            </p:txBody>
          </p:sp>
        </p:grp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362411-7EA9-6323-B490-1B794A3443A8}"/>
                </a:ext>
              </a:extLst>
            </p:cNvPr>
            <p:cNvCxnSpPr>
              <a:cxnSpLocks/>
            </p:cNvCxnSpPr>
            <p:nvPr/>
          </p:nvCxnSpPr>
          <p:spPr>
            <a:xfrm>
              <a:off x="6907023" y="542573"/>
              <a:ext cx="544372" cy="0"/>
            </a:xfrm>
            <a:prstGeom prst="line">
              <a:avLst/>
            </a:prstGeom>
            <a:ln>
              <a:solidFill>
                <a:srgbClr val="6C9C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748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0B3A638-11BF-C012-1193-D3F7D9A444DC}"/>
              </a:ext>
            </a:extLst>
          </p:cNvPr>
          <p:cNvSpPr/>
          <p:nvPr/>
        </p:nvSpPr>
        <p:spPr>
          <a:xfrm>
            <a:off x="1532154" y="974599"/>
            <a:ext cx="9078696" cy="493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101B88-D12D-DD08-82CF-6D1D69D5237C}"/>
              </a:ext>
            </a:extLst>
          </p:cNvPr>
          <p:cNvSpPr/>
          <p:nvPr/>
        </p:nvSpPr>
        <p:spPr>
          <a:xfrm flipH="1">
            <a:off x="0" y="0"/>
            <a:ext cx="108000" cy="288000"/>
          </a:xfrm>
          <a:prstGeom prst="rect">
            <a:avLst/>
          </a:prstGeom>
          <a:solidFill>
            <a:srgbClr val="697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5C73-7B7A-E9B1-D9E7-2410E8CEC38D}"/>
              </a:ext>
            </a:extLst>
          </p:cNvPr>
          <p:cNvSpPr txBox="1"/>
          <p:nvPr/>
        </p:nvSpPr>
        <p:spPr>
          <a:xfrm>
            <a:off x="181115" y="3328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CF018-64AF-935E-596F-B913C3659837}"/>
              </a:ext>
            </a:extLst>
          </p:cNvPr>
          <p:cNvSpPr txBox="1"/>
          <p:nvPr/>
        </p:nvSpPr>
        <p:spPr>
          <a:xfrm>
            <a:off x="181115" y="301807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설비자산관리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36AC2C-4E02-0D82-2F88-6C40354B0B60}"/>
              </a:ext>
            </a:extLst>
          </p:cNvPr>
          <p:cNvSpPr/>
          <p:nvPr/>
        </p:nvSpPr>
        <p:spPr>
          <a:xfrm flipH="1">
            <a:off x="-2" y="287999"/>
            <a:ext cx="107999" cy="57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32E87-CD99-EF4C-7FB7-A47F3818B575}"/>
              </a:ext>
            </a:extLst>
          </p:cNvPr>
          <p:cNvSpPr txBox="1"/>
          <p:nvPr/>
        </p:nvSpPr>
        <p:spPr>
          <a:xfrm>
            <a:off x="3957909" y="6123229"/>
            <a:ext cx="3990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2"/>
                </a:solidFill>
              </a:rPr>
              <a:t>설비기준정보 입력 및 조회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109" y="1029845"/>
            <a:ext cx="8797834" cy="4765493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4DA04AF-AF90-2912-D5E2-3B4329EEF217}"/>
              </a:ext>
            </a:extLst>
          </p:cNvPr>
          <p:cNvGrpSpPr/>
          <p:nvPr/>
        </p:nvGrpSpPr>
        <p:grpSpPr>
          <a:xfrm>
            <a:off x="4589855" y="414195"/>
            <a:ext cx="6217483" cy="1375597"/>
            <a:chOff x="4557197" y="437499"/>
            <a:chExt cx="6217483" cy="137559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1685DFF-4070-C62B-B8AF-5373C3FF8486}"/>
                </a:ext>
              </a:extLst>
            </p:cNvPr>
            <p:cNvGrpSpPr/>
            <p:nvPr/>
          </p:nvGrpSpPr>
          <p:grpSpPr>
            <a:xfrm>
              <a:off x="4557197" y="437499"/>
              <a:ext cx="6217483" cy="1375597"/>
              <a:chOff x="6089152" y="2834824"/>
              <a:chExt cx="6217483" cy="1375597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A7F6286-4B6B-ADA0-AAEA-904D58C4CDCE}"/>
                  </a:ext>
                </a:extLst>
              </p:cNvPr>
              <p:cNvSpPr/>
              <p:nvPr/>
            </p:nvSpPr>
            <p:spPr>
              <a:xfrm rot="5400000">
                <a:off x="6089033" y="4120053"/>
                <a:ext cx="90487" cy="90250"/>
              </a:xfrm>
              <a:prstGeom prst="ellipse">
                <a:avLst/>
              </a:prstGeom>
              <a:solidFill>
                <a:srgbClr val="6C9CC2"/>
              </a:solidFill>
              <a:ln>
                <a:solidFill>
                  <a:srgbClr val="6C9CC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5E9054FA-5FC1-5871-824C-03A0EF5E98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26321" y="2973324"/>
                <a:ext cx="7955" cy="1136228"/>
              </a:xfrm>
              <a:prstGeom prst="line">
                <a:avLst/>
              </a:prstGeom>
              <a:ln>
                <a:solidFill>
                  <a:srgbClr val="6C9CC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0E6689-E6C0-B8DB-7417-7846ED39F571}"/>
                  </a:ext>
                </a:extLst>
              </p:cNvPr>
              <p:cNvSpPr txBox="1"/>
              <p:nvPr/>
            </p:nvSpPr>
            <p:spPr>
              <a:xfrm>
                <a:off x="6519755" y="2834824"/>
                <a:ext cx="5786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 smtClean="0"/>
                  <a:t>장비 </a:t>
                </a:r>
                <a:r>
                  <a:rPr lang="en-US" altLang="ko-KR" sz="1200" dirty="0" smtClean="0"/>
                  <a:t>ID, </a:t>
                </a:r>
                <a:r>
                  <a:rPr lang="ko-KR" altLang="en-US" sz="1200" dirty="0" smtClean="0"/>
                  <a:t>장비 이름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err="1" smtClean="0"/>
                  <a:t>설치공장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err="1" smtClean="0"/>
                  <a:t>설치작업장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제조사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예방정비방법</a:t>
                </a:r>
                <a:r>
                  <a:rPr lang="en-US" altLang="ko-KR" sz="1200" dirty="0" smtClean="0"/>
                  <a:t>, </a:t>
                </a:r>
                <a:r>
                  <a:rPr lang="ko-KR" altLang="en-US" sz="1200" dirty="0" smtClean="0"/>
                  <a:t>예방정비기준</a:t>
                </a:r>
                <a:endParaRPr lang="en-US" altLang="ko-KR" sz="1200" dirty="0"/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06D6694-7713-B7E4-F06C-71AAB49F6F46}"/>
                </a:ext>
              </a:extLst>
            </p:cNvPr>
            <p:cNvCxnSpPr>
              <a:cxnSpLocks/>
            </p:cNvCxnSpPr>
            <p:nvPr/>
          </p:nvCxnSpPr>
          <p:spPr>
            <a:xfrm>
              <a:off x="4599129" y="580762"/>
              <a:ext cx="544372" cy="0"/>
            </a:xfrm>
            <a:prstGeom prst="line">
              <a:avLst/>
            </a:prstGeom>
            <a:ln>
              <a:solidFill>
                <a:srgbClr val="6C9C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51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101B88-D12D-DD08-82CF-6D1D69D5237C}"/>
              </a:ext>
            </a:extLst>
          </p:cNvPr>
          <p:cNvSpPr/>
          <p:nvPr/>
        </p:nvSpPr>
        <p:spPr>
          <a:xfrm flipH="1">
            <a:off x="0" y="0"/>
            <a:ext cx="108000" cy="288000"/>
          </a:xfrm>
          <a:prstGeom prst="rect">
            <a:avLst/>
          </a:prstGeom>
          <a:solidFill>
            <a:srgbClr val="697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5C73-7B7A-E9B1-D9E7-2410E8CEC38D}"/>
              </a:ext>
            </a:extLst>
          </p:cNvPr>
          <p:cNvSpPr txBox="1"/>
          <p:nvPr/>
        </p:nvSpPr>
        <p:spPr>
          <a:xfrm>
            <a:off x="181115" y="3328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CF018-64AF-935E-596F-B913C3659837}"/>
              </a:ext>
            </a:extLst>
          </p:cNvPr>
          <p:cNvSpPr txBox="1"/>
          <p:nvPr/>
        </p:nvSpPr>
        <p:spPr>
          <a:xfrm>
            <a:off x="181115" y="301807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작업지시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36AC2C-4E02-0D82-2F88-6C40354B0B60}"/>
              </a:ext>
            </a:extLst>
          </p:cNvPr>
          <p:cNvSpPr/>
          <p:nvPr/>
        </p:nvSpPr>
        <p:spPr>
          <a:xfrm flipH="1">
            <a:off x="-2" y="287999"/>
            <a:ext cx="107999" cy="57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32E87-CD99-EF4C-7FB7-A47F3818B575}"/>
              </a:ext>
            </a:extLst>
          </p:cNvPr>
          <p:cNvSpPr txBox="1"/>
          <p:nvPr/>
        </p:nvSpPr>
        <p:spPr>
          <a:xfrm>
            <a:off x="2733675" y="5883401"/>
            <a:ext cx="704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6979A8"/>
                </a:solidFill>
              </a:rPr>
              <a:t>작업자</a:t>
            </a:r>
            <a:r>
              <a:rPr lang="en-US" altLang="ko-KR" sz="2000" dirty="0">
                <a:solidFill>
                  <a:srgbClr val="6979A8"/>
                </a:solidFill>
              </a:rPr>
              <a:t>, </a:t>
            </a:r>
            <a:r>
              <a:rPr lang="ko-KR" altLang="en-US" sz="2000" dirty="0">
                <a:solidFill>
                  <a:srgbClr val="6979A8"/>
                </a:solidFill>
              </a:rPr>
              <a:t>작업분류</a:t>
            </a:r>
            <a:r>
              <a:rPr lang="en-US" altLang="ko-KR" sz="2000" dirty="0">
                <a:solidFill>
                  <a:srgbClr val="6979A8"/>
                </a:solidFill>
              </a:rPr>
              <a:t>(</a:t>
            </a:r>
            <a:r>
              <a:rPr lang="ko-KR" altLang="en-US" sz="2000" dirty="0">
                <a:solidFill>
                  <a:srgbClr val="6979A8"/>
                </a:solidFill>
              </a:rPr>
              <a:t>생산</a:t>
            </a:r>
            <a:r>
              <a:rPr lang="en-US" altLang="ko-KR" sz="2000" dirty="0">
                <a:solidFill>
                  <a:srgbClr val="6979A8"/>
                </a:solidFill>
              </a:rPr>
              <a:t>, </a:t>
            </a:r>
            <a:r>
              <a:rPr lang="ko-KR" altLang="en-US" sz="2000" dirty="0">
                <a:solidFill>
                  <a:srgbClr val="6979A8"/>
                </a:solidFill>
              </a:rPr>
              <a:t>예방</a:t>
            </a:r>
            <a:r>
              <a:rPr lang="en-US" altLang="ko-KR" sz="2000" dirty="0">
                <a:solidFill>
                  <a:srgbClr val="6979A8"/>
                </a:solidFill>
              </a:rPr>
              <a:t>, </a:t>
            </a:r>
            <a:r>
              <a:rPr lang="ko-KR" altLang="en-US" sz="2000" dirty="0">
                <a:solidFill>
                  <a:srgbClr val="6979A8"/>
                </a:solidFill>
              </a:rPr>
              <a:t>수리</a:t>
            </a:r>
            <a:r>
              <a:rPr lang="en-US" altLang="ko-KR" sz="2000" dirty="0">
                <a:solidFill>
                  <a:srgbClr val="6979A8"/>
                </a:solidFill>
              </a:rPr>
              <a:t>), </a:t>
            </a:r>
            <a:r>
              <a:rPr lang="ko-KR" altLang="en-US" sz="2000" dirty="0">
                <a:solidFill>
                  <a:srgbClr val="6979A8"/>
                </a:solidFill>
              </a:rPr>
              <a:t>시작일자</a:t>
            </a:r>
            <a:r>
              <a:rPr lang="en-US" altLang="ko-KR" sz="2000" dirty="0">
                <a:solidFill>
                  <a:srgbClr val="6979A8"/>
                </a:solidFill>
              </a:rPr>
              <a:t>, </a:t>
            </a:r>
            <a:r>
              <a:rPr lang="ko-KR" altLang="en-US" sz="2000" dirty="0">
                <a:solidFill>
                  <a:srgbClr val="6979A8"/>
                </a:solidFill>
              </a:rPr>
              <a:t>목표 생산량</a:t>
            </a:r>
            <a:endParaRPr lang="en-US" altLang="ko-KR" sz="2000" dirty="0">
              <a:solidFill>
                <a:srgbClr val="6979A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A8225E-519B-B541-50AE-3F1A59202F81}"/>
              </a:ext>
            </a:extLst>
          </p:cNvPr>
          <p:cNvSpPr/>
          <p:nvPr/>
        </p:nvSpPr>
        <p:spPr>
          <a:xfrm>
            <a:off x="276012" y="974599"/>
            <a:ext cx="7057661" cy="4360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35043" t="34190" r="35105" b="37303"/>
          <a:stretch/>
        </p:blipFill>
        <p:spPr>
          <a:xfrm>
            <a:off x="7897998" y="2201445"/>
            <a:ext cx="3549567" cy="19067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A8225E-519B-B541-50AE-3F1A59202F81}"/>
              </a:ext>
            </a:extLst>
          </p:cNvPr>
          <p:cNvSpPr/>
          <p:nvPr/>
        </p:nvSpPr>
        <p:spPr>
          <a:xfrm>
            <a:off x="7518400" y="974599"/>
            <a:ext cx="4308764" cy="4360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0E6689-E6C0-B8DB-7417-7846ED39F571}"/>
              </a:ext>
            </a:extLst>
          </p:cNvPr>
          <p:cNvSpPr txBox="1"/>
          <p:nvPr/>
        </p:nvSpPr>
        <p:spPr>
          <a:xfrm>
            <a:off x="7518400" y="1057540"/>
            <a:ext cx="430876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/>
              <a:t>&lt; </a:t>
            </a:r>
            <a:r>
              <a:rPr lang="ko-KR" altLang="en-US" sz="1200" dirty="0" smtClean="0"/>
              <a:t>선택 팝업 </a:t>
            </a:r>
            <a:r>
              <a:rPr lang="en-US" altLang="ko-KR" sz="1200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 dirty="0" smtClean="0"/>
              <a:t>- </a:t>
            </a:r>
            <a:r>
              <a:rPr lang="ko-KR" altLang="en-US" sz="1200" dirty="0" smtClean="0"/>
              <a:t>공장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작업장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설비이름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작업분류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시작일자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목표생산량</a:t>
            </a:r>
            <a:endParaRPr lang="en-US" altLang="ko-KR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4394"/>
          <a:stretch/>
        </p:blipFill>
        <p:spPr>
          <a:xfrm>
            <a:off x="403936" y="1434970"/>
            <a:ext cx="6801812" cy="365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101B88-D12D-DD08-82CF-6D1D69D5237C}"/>
              </a:ext>
            </a:extLst>
          </p:cNvPr>
          <p:cNvSpPr/>
          <p:nvPr/>
        </p:nvSpPr>
        <p:spPr>
          <a:xfrm flipH="1">
            <a:off x="0" y="0"/>
            <a:ext cx="108000" cy="288000"/>
          </a:xfrm>
          <a:prstGeom prst="rect">
            <a:avLst/>
          </a:prstGeom>
          <a:solidFill>
            <a:srgbClr val="697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5C73-7B7A-E9B1-D9E7-2410E8CEC38D}"/>
              </a:ext>
            </a:extLst>
          </p:cNvPr>
          <p:cNvSpPr txBox="1"/>
          <p:nvPr/>
        </p:nvSpPr>
        <p:spPr>
          <a:xfrm>
            <a:off x="181115" y="3328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CF018-64AF-935E-596F-B913C3659837}"/>
              </a:ext>
            </a:extLst>
          </p:cNvPr>
          <p:cNvSpPr txBox="1"/>
          <p:nvPr/>
        </p:nvSpPr>
        <p:spPr>
          <a:xfrm>
            <a:off x="181115" y="301807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작업지시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36AC2C-4E02-0D82-2F88-6C40354B0B60}"/>
              </a:ext>
            </a:extLst>
          </p:cNvPr>
          <p:cNvSpPr/>
          <p:nvPr/>
        </p:nvSpPr>
        <p:spPr>
          <a:xfrm flipH="1">
            <a:off x="-2" y="287999"/>
            <a:ext cx="107999" cy="57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32E87-CD99-EF4C-7FB7-A47F3818B575}"/>
              </a:ext>
            </a:extLst>
          </p:cNvPr>
          <p:cNvSpPr txBox="1"/>
          <p:nvPr/>
        </p:nvSpPr>
        <p:spPr>
          <a:xfrm>
            <a:off x="2733675" y="5883401"/>
            <a:ext cx="704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rgbClr val="6979A8"/>
                </a:solidFill>
              </a:rPr>
              <a:t>사용기반</a:t>
            </a:r>
            <a:r>
              <a:rPr lang="ko-KR" altLang="en-US" sz="2000" dirty="0" smtClean="0">
                <a:solidFill>
                  <a:srgbClr val="6979A8"/>
                </a:solidFill>
              </a:rPr>
              <a:t> 장비일 경우 자동으로 </a:t>
            </a:r>
            <a:r>
              <a:rPr lang="ko-KR" altLang="en-US" sz="2000" dirty="0" err="1" smtClean="0">
                <a:solidFill>
                  <a:srgbClr val="6979A8"/>
                </a:solidFill>
              </a:rPr>
              <a:t>정비일정</a:t>
            </a:r>
            <a:r>
              <a:rPr lang="ko-KR" altLang="en-US" sz="2000" dirty="0" smtClean="0">
                <a:solidFill>
                  <a:srgbClr val="6979A8"/>
                </a:solidFill>
              </a:rPr>
              <a:t> 생성 기능</a:t>
            </a:r>
            <a:endParaRPr lang="en-US" altLang="ko-KR" sz="2000" dirty="0">
              <a:solidFill>
                <a:srgbClr val="6979A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A8225E-519B-B541-50AE-3F1A59202F81}"/>
              </a:ext>
            </a:extLst>
          </p:cNvPr>
          <p:cNvSpPr/>
          <p:nvPr/>
        </p:nvSpPr>
        <p:spPr>
          <a:xfrm>
            <a:off x="276012" y="974599"/>
            <a:ext cx="4491931" cy="4360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b="4394"/>
          <a:stretch/>
        </p:blipFill>
        <p:spPr>
          <a:xfrm>
            <a:off x="403936" y="1434970"/>
            <a:ext cx="4222493" cy="36579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078" y="974599"/>
            <a:ext cx="5848873" cy="438665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A8225E-519B-B541-50AE-3F1A59202F81}"/>
              </a:ext>
            </a:extLst>
          </p:cNvPr>
          <p:cNvSpPr/>
          <p:nvPr/>
        </p:nvSpPr>
        <p:spPr>
          <a:xfrm>
            <a:off x="4895867" y="974599"/>
            <a:ext cx="6931297" cy="4360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6161314" y="3690257"/>
            <a:ext cx="2307772" cy="2105129"/>
          </a:xfrm>
          <a:prstGeom prst="straightConnector1">
            <a:avLst/>
          </a:prstGeom>
          <a:ln w="50800">
            <a:solidFill>
              <a:srgbClr val="6979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1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101B88-D12D-DD08-82CF-6D1D69D5237C}"/>
              </a:ext>
            </a:extLst>
          </p:cNvPr>
          <p:cNvSpPr/>
          <p:nvPr/>
        </p:nvSpPr>
        <p:spPr>
          <a:xfrm flipH="1">
            <a:off x="0" y="0"/>
            <a:ext cx="108000" cy="288000"/>
          </a:xfrm>
          <a:prstGeom prst="rect">
            <a:avLst/>
          </a:prstGeom>
          <a:solidFill>
            <a:srgbClr val="697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5C73-7B7A-E9B1-D9E7-2410E8CEC38D}"/>
              </a:ext>
            </a:extLst>
          </p:cNvPr>
          <p:cNvSpPr txBox="1"/>
          <p:nvPr/>
        </p:nvSpPr>
        <p:spPr>
          <a:xfrm>
            <a:off x="181115" y="33289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Part 1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CF018-64AF-935E-596F-B913C3659837}"/>
              </a:ext>
            </a:extLst>
          </p:cNvPr>
          <p:cNvSpPr txBox="1"/>
          <p:nvPr/>
        </p:nvSpPr>
        <p:spPr>
          <a:xfrm>
            <a:off x="181115" y="301807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스케줄 관리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36AC2C-4E02-0D82-2F88-6C40354B0B60}"/>
              </a:ext>
            </a:extLst>
          </p:cNvPr>
          <p:cNvSpPr/>
          <p:nvPr/>
        </p:nvSpPr>
        <p:spPr>
          <a:xfrm flipH="1">
            <a:off x="-2" y="287999"/>
            <a:ext cx="107999" cy="57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232E87-CD99-EF4C-7FB7-A47F3818B575}"/>
              </a:ext>
            </a:extLst>
          </p:cNvPr>
          <p:cNvSpPr txBox="1"/>
          <p:nvPr/>
        </p:nvSpPr>
        <p:spPr>
          <a:xfrm>
            <a:off x="2723326" y="6042992"/>
            <a:ext cx="6870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accent6"/>
                </a:solidFill>
              </a:rPr>
              <a:t>정비</a:t>
            </a:r>
            <a:r>
              <a:rPr lang="en-US" altLang="ko-KR" sz="2000" b="1" dirty="0" smtClean="0">
                <a:solidFill>
                  <a:schemeClr val="accent6"/>
                </a:solidFill>
              </a:rPr>
              <a:t>,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수리</a:t>
            </a:r>
            <a:r>
              <a:rPr lang="en-US" altLang="ko-KR" sz="2000" dirty="0" smtClean="0">
                <a:solidFill>
                  <a:srgbClr val="6979A8"/>
                </a:solidFill>
              </a:rPr>
              <a:t>, </a:t>
            </a:r>
            <a:r>
              <a:rPr lang="ko-KR" altLang="en-US" sz="2000" dirty="0" smtClean="0">
                <a:solidFill>
                  <a:srgbClr val="6979A8"/>
                </a:solidFill>
              </a:rPr>
              <a:t>작업 지시에 대해 관리자가 조회하는 화면</a:t>
            </a:r>
            <a:endParaRPr lang="en-US" altLang="ko-KR" sz="2000" dirty="0" smtClean="0">
              <a:solidFill>
                <a:srgbClr val="6979A8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rgbClr val="6979A8"/>
                </a:solidFill>
              </a:rPr>
              <a:t>완료 작업은 </a:t>
            </a:r>
            <a:r>
              <a:rPr lang="ko-KR" altLang="en-US" sz="2000" b="1" dirty="0" smtClean="0"/>
              <a:t>검은색 글씨</a:t>
            </a:r>
            <a:r>
              <a:rPr lang="ko-KR" altLang="en-US" sz="2000" dirty="0" smtClean="0">
                <a:solidFill>
                  <a:srgbClr val="6979A8"/>
                </a:solidFill>
              </a:rPr>
              <a:t>로 확인 가능</a:t>
            </a:r>
            <a:endParaRPr lang="en-US" altLang="ko-KR" sz="2000" dirty="0" smtClean="0">
              <a:solidFill>
                <a:srgbClr val="6979A8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39DF34-0705-4B0B-6088-CB05E3549B57}"/>
              </a:ext>
            </a:extLst>
          </p:cNvPr>
          <p:cNvSpPr/>
          <p:nvPr/>
        </p:nvSpPr>
        <p:spPr>
          <a:xfrm>
            <a:off x="1532151" y="863999"/>
            <a:ext cx="9078696" cy="4970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63" y="974599"/>
            <a:ext cx="8781274" cy="47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274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Sunflower Light</vt:lpstr>
      <vt:lpstr>Sunflower Light 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유진</dc:creator>
  <cp:lastModifiedBy>user</cp:lastModifiedBy>
  <cp:revision>13</cp:revision>
  <dcterms:created xsi:type="dcterms:W3CDTF">2023-08-03T12:56:20Z</dcterms:created>
  <dcterms:modified xsi:type="dcterms:W3CDTF">2023-08-04T06:23:04Z</dcterms:modified>
</cp:coreProperties>
</file>