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266" r:id="rId5"/>
    <p:sldId id="258" r:id="rId6"/>
    <p:sldId id="265" r:id="rId7"/>
    <p:sldId id="259" r:id="rId8"/>
    <p:sldId id="261" r:id="rId9"/>
    <p:sldId id="268" r:id="rId10"/>
    <p:sldId id="263" r:id="rId11"/>
    <p:sldId id="264" r:id="rId12"/>
    <p:sldId id="28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7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项目模块设计</a:t>
            </a:r>
            <a:r>
              <a:rPr lang="zh-CN" altLang="en-US" sz="4000"/>
              <a:t>图：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414020" y="5793105"/>
            <a:ext cx="58858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必须做</a:t>
            </a:r>
            <a:r>
              <a:rPr lang="zh-CN" altLang="en-US"/>
              <a:t>但没完成前端设计：</a:t>
            </a:r>
            <a:r>
              <a:rPr lang="en-US" altLang="zh-CN"/>
              <a:t>Ctrl + F</a:t>
            </a:r>
            <a:r>
              <a:rPr lang="zh-CN" altLang="en-US"/>
              <a:t>搜</a:t>
            </a:r>
            <a:r>
              <a:rPr lang="en-US" altLang="zh-CN"/>
              <a:t> “</a:t>
            </a:r>
            <a:r>
              <a:rPr lang="en-US" altLang="zh-CN">
                <a:sym typeface="+mn-ea"/>
              </a:rPr>
              <a:t>TODO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有时间考虑做的前端设计：</a:t>
            </a:r>
            <a:r>
              <a:rPr lang="en-US" altLang="zh-CN">
                <a:sym typeface="+mn-ea"/>
              </a:rPr>
              <a:t>Ctrl + F</a:t>
            </a:r>
            <a:r>
              <a:rPr lang="zh-CN" altLang="en-US">
                <a:sym typeface="+mn-ea"/>
              </a:rPr>
              <a:t>搜</a:t>
            </a:r>
            <a:r>
              <a:rPr lang="en-US" altLang="zh-CN">
                <a:sym typeface="+mn-ea"/>
              </a:rPr>
              <a:t> “MAYBE”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050290" y="1097915"/>
          <a:ext cx="10090785" cy="466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558915" imgH="3044825" progId="Visio.Drawing.15">
                  <p:embed/>
                </p:oleObj>
              </mc:Choice>
              <mc:Fallback>
                <p:oleObj name="" r:id="rId1" imgW="6558915" imgH="3044825" progId="Visio.Drawing.15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0290" y="1097915"/>
                        <a:ext cx="10090785" cy="466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050290" y="1097915"/>
          <a:ext cx="10090785" cy="466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6558915" imgH="3044825" progId="Visio.Drawing.15">
                  <p:embed/>
                </p:oleObj>
              </mc:Choice>
              <mc:Fallback>
                <p:oleObj name="" r:id="rId3" imgW="6558915" imgH="304482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0290" y="1097915"/>
                        <a:ext cx="10090785" cy="466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4.1 </a:t>
            </a:r>
            <a:r>
              <a:rPr lang="zh-CN" altLang="en-US" sz="4000"/>
              <a:t>展品</a:t>
            </a:r>
            <a:r>
              <a:rPr lang="zh-CN" altLang="en-US" sz="4000"/>
              <a:t>分类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r>
              <a:rPr lang="zh-CN" altLang="en-US"/>
              <a:t>局部搜索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用户按展厅</a:t>
            </a:r>
            <a:r>
              <a:rPr lang="en-US" altLang="zh-CN"/>
              <a:t>/</a:t>
            </a:r>
            <a:r>
              <a:rPr lang="zh-CN" altLang="en-US"/>
              <a:t>按类别查看展品的</a:t>
            </a:r>
            <a:r>
              <a:rPr lang="zh-CN" altLang="en-US"/>
              <a:t>类别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439670" cy="1167765"/>
            <a:chOff x="4854" y="2835"/>
            <a:chExt cx="384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6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1[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888605" y="1800860"/>
            <a:ext cx="2439670" cy="116776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65145" y="3429000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87146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4.2 </a:t>
            </a:r>
            <a:r>
              <a:rPr lang="zh-CN" altLang="en-US" sz="4000"/>
              <a:t>展品</a:t>
            </a:r>
            <a:r>
              <a:rPr lang="zh-CN" altLang="en-US" sz="4000"/>
              <a:t>选择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6463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691630" y="1330960"/>
            <a:ext cx="2795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用户选择类别后查看</a:t>
            </a:r>
            <a:r>
              <a:rPr lang="zh-CN" altLang="en-US"/>
              <a:t>相应展品</a:t>
            </a:r>
            <a:r>
              <a:rPr lang="zh-CN" altLang="en-US"/>
              <a:t>信息：</a:t>
            </a:r>
            <a:endParaRPr lang="zh-CN" altLang="en-US"/>
          </a:p>
          <a:p>
            <a:r>
              <a:rPr lang="zh-CN" altLang="en-US"/>
              <a:t>文本</a:t>
            </a:r>
            <a:r>
              <a:rPr lang="zh-CN" altLang="en-US"/>
              <a:t>介绍</a:t>
            </a:r>
            <a:endParaRPr lang="zh-CN" altLang="en-US"/>
          </a:p>
          <a:p>
            <a:r>
              <a:rPr lang="zh-CN" altLang="en-US"/>
              <a:t>图片</a:t>
            </a:r>
            <a:endParaRPr lang="zh-CN" altLang="en-US"/>
          </a:p>
          <a:p>
            <a:r>
              <a:rPr lang="en-US" altLang="zh-CN"/>
              <a:t>360</a:t>
            </a:r>
            <a:r>
              <a:rPr lang="zh-CN" altLang="en-US"/>
              <a:t>°图片（</a:t>
            </a:r>
            <a:r>
              <a:rPr lang="en-US" altLang="zh-CN"/>
              <a:t>MAYBE</a:t>
            </a:r>
            <a:r>
              <a:rPr lang="zh-CN" altLang="en-US"/>
              <a:t>）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082290" y="1800225"/>
            <a:ext cx="2541270" cy="1167765"/>
            <a:chOff x="4854" y="2835"/>
            <a:chExt cx="4002" cy="1839"/>
          </a:xfrm>
        </p:grpSpPr>
        <p:sp>
          <p:nvSpPr>
            <p:cNvPr id="28" name="矩形 27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048" y="3465"/>
              <a:ext cx="280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1 [</a:t>
              </a:r>
              <a:r>
                <a:rPr lang="zh-CN" altLang="en-US"/>
                <a:t>图片</a:t>
              </a:r>
              <a:r>
                <a:rPr lang="en-US" altLang="zh-CN"/>
                <a:t>]</a:t>
              </a:r>
              <a:endParaRPr lang="en-US" altLang="zh-CN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059805" y="1908810"/>
            <a:ext cx="2439670" cy="1237615"/>
            <a:chOff x="4854" y="2835"/>
            <a:chExt cx="3842" cy="1839"/>
          </a:xfrm>
        </p:grpSpPr>
        <p:sp>
          <p:nvSpPr>
            <p:cNvPr id="37" name="矩形 3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2</a:t>
              </a:r>
              <a:endParaRPr lang="en-US" altLang="zh-CN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07120" y="1862455"/>
            <a:ext cx="2439670" cy="1167765"/>
            <a:chOff x="4854" y="2835"/>
            <a:chExt cx="3842" cy="1839"/>
          </a:xfrm>
        </p:grpSpPr>
        <p:sp>
          <p:nvSpPr>
            <p:cNvPr id="40" name="矩形 39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082290" y="3429635"/>
            <a:ext cx="2439670" cy="1167765"/>
            <a:chOff x="4854" y="2835"/>
            <a:chExt cx="3842" cy="1839"/>
          </a:xfrm>
        </p:grpSpPr>
        <p:sp>
          <p:nvSpPr>
            <p:cNvPr id="43" name="矩形 42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048" y="3465"/>
              <a:ext cx="165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4</a:t>
              </a:r>
              <a:endParaRPr lang="en-US" altLang="zh-CN"/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3686810" y="2568575"/>
            <a:ext cx="1333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[</a:t>
            </a:r>
            <a:r>
              <a:rPr lang="zh-CN" altLang="en-US" sz="1400"/>
              <a:t>文字介绍</a:t>
            </a:r>
            <a:r>
              <a:rPr lang="en-US" altLang="zh-CN" sz="1400"/>
              <a:t>]</a:t>
            </a:r>
            <a:endParaRPr lang="en-US" altLang="zh-CN" sz="1400"/>
          </a:p>
        </p:txBody>
      </p:sp>
      <p:grpSp>
        <p:nvGrpSpPr>
          <p:cNvPr id="3" name="组合 2"/>
          <p:cNvGrpSpPr/>
          <p:nvPr/>
        </p:nvGrpSpPr>
        <p:grpSpPr>
          <a:xfrm>
            <a:off x="10090150" y="1270014"/>
            <a:ext cx="899160" cy="368541"/>
            <a:chOff x="12298" y="2286"/>
            <a:chExt cx="4437" cy="1099"/>
          </a:xfrm>
        </p:grpSpPr>
        <p:sp>
          <p:nvSpPr>
            <p:cNvPr id="14" name="矩形 1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2298" y="2286"/>
              <a:ext cx="4238" cy="1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95506" y="1231900"/>
            <a:ext cx="2263717" cy="481330"/>
            <a:chOff x="9234" y="2392"/>
            <a:chExt cx="7500" cy="993"/>
          </a:xfrm>
        </p:grpSpPr>
        <p:sp>
          <p:nvSpPr>
            <p:cNvPr id="17" name="矩形 16"/>
            <p:cNvSpPr/>
            <p:nvPr/>
          </p:nvSpPr>
          <p:spPr>
            <a:xfrm>
              <a:off x="9234" y="2392"/>
              <a:ext cx="7500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9348" y="2596"/>
              <a:ext cx="7187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选择类别（</a:t>
              </a:r>
              <a:r>
                <a:rPr lang="zh-CN" altLang="en-US"/>
                <a:t>下拉框）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122035" y="3405505"/>
            <a:ext cx="2439670" cy="1237615"/>
            <a:chOff x="4854" y="2835"/>
            <a:chExt cx="3842" cy="1839"/>
          </a:xfrm>
        </p:grpSpPr>
        <p:sp>
          <p:nvSpPr>
            <p:cNvPr id="22" name="矩形 21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5</a:t>
              </a:r>
              <a:endParaRPr lang="en-US" altLang="zh-CN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862695" y="3405505"/>
            <a:ext cx="2439670" cy="1237615"/>
            <a:chOff x="4854" y="2835"/>
            <a:chExt cx="3842" cy="1839"/>
          </a:xfrm>
        </p:grpSpPr>
        <p:sp>
          <p:nvSpPr>
            <p:cNvPr id="47" name="矩形 46"/>
            <p:cNvSpPr/>
            <p:nvPr/>
          </p:nvSpPr>
          <p:spPr>
            <a:xfrm>
              <a:off x="4854" y="2835"/>
              <a:ext cx="3842" cy="1839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048" y="3465"/>
              <a:ext cx="1659" cy="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</a:t>
              </a:r>
              <a:r>
                <a:rPr lang="en-US" altLang="zh-CN"/>
                <a:t>6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4.3 </a:t>
            </a:r>
            <a:r>
              <a:rPr lang="zh-CN" altLang="en-US" sz="4000"/>
              <a:t>展品</a:t>
            </a:r>
            <a:r>
              <a:rPr lang="zh-CN" altLang="en-US" sz="4000"/>
              <a:t>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馆藏展品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636645" y="15341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对展品的图文</a:t>
            </a:r>
            <a:r>
              <a:rPr lang="en-US" altLang="zh-CN"/>
              <a:t>/</a:t>
            </a:r>
            <a:r>
              <a:rPr lang="zh-CN" altLang="en-US"/>
              <a:t>视频介绍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09290" y="253746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91840" y="2976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</a:t>
            </a:r>
            <a:r>
              <a:rPr lang="zh-CN" altLang="en-US"/>
              <a:t>°展品</a:t>
            </a:r>
            <a:r>
              <a:rPr lang="zh-CN" altLang="en-US"/>
              <a:t>演示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291840" y="1271905"/>
            <a:ext cx="7869555" cy="11004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16" name="文本框 15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5.1 </a:t>
            </a:r>
            <a:r>
              <a:rPr lang="zh-CN" altLang="en-US" sz="4000"/>
              <a:t>问卷</a:t>
            </a:r>
            <a:r>
              <a:rPr lang="zh-CN" altLang="en-US" sz="4000"/>
              <a:t>调查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</a:t>
            </a:r>
            <a:r>
              <a:rPr lang="zh-CN" altLang="en-US"/>
              <a:t>问卷区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212465" y="3595370"/>
            <a:ext cx="8116570" cy="158496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406140" y="3754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留言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183134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5.2 </a:t>
            </a:r>
            <a:r>
              <a:rPr lang="zh-CN" altLang="en-US" sz="4000"/>
              <a:t>用户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	</a:t>
            </a:r>
            <a:r>
              <a:rPr lang="zh-CN" altLang="en-US">
                <a:highlight>
                  <a:srgbClr val="FFFF00"/>
                </a:highlight>
              </a:rPr>
              <a:t>问卷</a:t>
            </a:r>
            <a:r>
              <a:rPr lang="zh-CN" altLang="en-US">
                <a:highlight>
                  <a:srgbClr val="FFFF00"/>
                </a:highlight>
              </a:rPr>
              <a:t>反馈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06140" y="1648460"/>
            <a:ext cx="582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填写反馈问题</a:t>
            </a:r>
            <a:r>
              <a:rPr lang="zh-CN" altLang="en-US"/>
              <a:t>区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6.1 </a:t>
            </a:r>
            <a:r>
              <a:rPr lang="zh-CN" altLang="en-US" sz="4000"/>
              <a:t>登录</a:t>
            </a:r>
            <a:r>
              <a:rPr lang="en-US" altLang="zh-CN" sz="4000"/>
              <a:t>/</a:t>
            </a:r>
            <a:r>
              <a:rPr lang="zh-CN" altLang="en-US" sz="4000"/>
              <a:t>注册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8063230" cy="338963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88075" y="223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登录注册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86715" y="14566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jwt</a:t>
            </a:r>
            <a:r>
              <a:rPr lang="zh-CN" altLang="en-US"/>
              <a:t>验证</a:t>
            </a:r>
            <a:endParaRPr lang="zh-CN" altLang="en-US"/>
          </a:p>
          <a:p>
            <a:r>
              <a:rPr lang="zh-CN" altLang="en-US"/>
              <a:t>选择身份</a:t>
            </a:r>
            <a:r>
              <a:rPr lang="en-US" altLang="zh-CN"/>
              <a:t>[</a:t>
            </a:r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管理员</a:t>
            </a:r>
            <a:r>
              <a:rPr lang="en-US" altLang="zh-CN"/>
              <a:t>]</a:t>
            </a:r>
            <a:endParaRPr lang="zh-CN" altLang="en-US"/>
          </a:p>
          <a:p>
            <a:r>
              <a:rPr lang="en-US" altLang="zh-CN"/>
              <a:t>app</a:t>
            </a:r>
            <a:r>
              <a:rPr lang="zh-CN" altLang="en-US"/>
              <a:t>端验证登录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 </a:t>
            </a:r>
            <a:r>
              <a:rPr lang="zh-CN" altLang="en-US" sz="4000"/>
              <a:t>个人</a:t>
            </a:r>
            <a:r>
              <a:rPr lang="zh-CN" altLang="en-US" sz="4000"/>
              <a:t>中心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633085" y="1676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默认呈现我的发布</a:t>
            </a:r>
            <a:r>
              <a:rPr lang="zh-CN" altLang="en-US"/>
              <a:t>页面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90500" y="14300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发布（</a:t>
            </a:r>
            <a:r>
              <a:rPr lang="zh-CN" altLang="en-US"/>
              <a:t>文章）</a:t>
            </a:r>
            <a:endParaRPr lang="zh-CN" altLang="en-US"/>
          </a:p>
          <a:p>
            <a:r>
              <a:rPr lang="zh-CN" altLang="en-US"/>
              <a:t>收藏</a:t>
            </a:r>
            <a:endParaRPr lang="zh-CN" altLang="en-US"/>
          </a:p>
          <a:p>
            <a:r>
              <a:rPr lang="zh-CN" altLang="en-US"/>
              <a:t>点赞</a:t>
            </a:r>
            <a:endParaRPr lang="zh-CN" altLang="en-US"/>
          </a:p>
          <a:p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设置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6.2.1 </a:t>
            </a:r>
            <a:r>
              <a:rPr lang="zh-CN" altLang="en-US" sz="4000"/>
              <a:t>收藏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用户收藏的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2580"/>
            <a:chOff x="7970" y="2474"/>
            <a:chExt cx="14695" cy="6508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展品名称</a:t>
              </a:r>
              <a:r>
                <a:rPr lang="en-US" altLang="zh-CN"/>
                <a:t>[</a:t>
              </a:r>
              <a:r>
                <a:rPr lang="zh-CN" altLang="en-US"/>
                <a:t>链接到展品详情</a:t>
              </a:r>
              <a:r>
                <a:rPr lang="en-US" altLang="zh-CN"/>
                <a:t>] [</a:t>
              </a:r>
              <a:r>
                <a:rPr lang="zh-CN" altLang="en-US"/>
                <a:t>收藏日期</a:t>
              </a:r>
              <a:r>
                <a:rPr lang="en-US" altLang="zh-CN"/>
                <a:t>]                     [</a:t>
              </a:r>
              <a:r>
                <a:rPr lang="zh-CN" altLang="en-US"/>
                <a:t>取消收藏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6.2.2 </a:t>
            </a:r>
            <a:r>
              <a:rPr lang="zh-CN" altLang="en-US" sz="4000"/>
              <a:t>点赞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用户点赞的</a:t>
            </a:r>
            <a:r>
              <a:rPr lang="zh-CN" altLang="en-US"/>
              <a:t>文章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60950" y="2230120"/>
            <a:ext cx="6329680" cy="5543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49215" y="2322830"/>
            <a:ext cx="6240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文章标题</a:t>
            </a:r>
            <a:r>
              <a:rPr lang="en-US" altLang="zh-CN"/>
              <a:t>[</a:t>
            </a:r>
            <a:r>
              <a:rPr lang="zh-CN" altLang="en-US"/>
              <a:t>点赞日期</a:t>
            </a:r>
            <a:r>
              <a:rPr lang="en-US" altLang="zh-CN"/>
              <a:t>]                     [</a:t>
            </a:r>
            <a:r>
              <a:rPr lang="zh-CN" altLang="en-US"/>
              <a:t>文章详情</a:t>
            </a:r>
            <a:r>
              <a:rPr lang="en-US" altLang="zh-CN"/>
              <a:t>]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328275" y="5149850"/>
            <a:ext cx="837565" cy="55435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328275" y="52425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分页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536180" y="1617980"/>
            <a:ext cx="2358390" cy="5283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639050" y="1651000"/>
            <a:ext cx="176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搜索框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135245" y="1617980"/>
            <a:ext cx="1769745" cy="5283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135245" y="1697990"/>
            <a:ext cx="2948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下拉菜单：</a:t>
            </a:r>
            <a:endParaRPr lang="zh-CN" altLang="en-US"/>
          </a:p>
          <a:p>
            <a:r>
              <a:rPr lang="zh-CN" altLang="en-US"/>
              <a:t>类别</a:t>
            </a:r>
            <a:r>
              <a:rPr lang="en-US" altLang="zh-CN"/>
              <a:t>(</a:t>
            </a:r>
            <a:r>
              <a:rPr lang="zh-CN" altLang="en-US"/>
              <a:t>展品</a:t>
            </a:r>
            <a:r>
              <a:rPr lang="en-US" altLang="zh-CN"/>
              <a:t>/</a:t>
            </a:r>
            <a:r>
              <a:rPr lang="zh-CN" altLang="en-US"/>
              <a:t>文章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380980" y="1993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日期倒</a:t>
            </a:r>
            <a:r>
              <a:rPr lang="zh-CN" altLang="en-US"/>
              <a:t>序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1 </a:t>
            </a:r>
            <a:r>
              <a:rPr lang="zh-CN" altLang="en-US" sz="4000"/>
              <a:t>首页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7569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首页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162687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093845" y="1726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图片（链接到概况和全景</a:t>
            </a:r>
            <a:r>
              <a:rPr lang="zh-CN" altLang="en-US"/>
              <a:t>参观）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997200" y="3145155"/>
            <a:ext cx="8696325" cy="120840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209290" y="3339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公告栏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97200" y="4480560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0929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新闻</a:t>
            </a:r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555615"/>
            <a:ext cx="8696325" cy="895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671820"/>
            <a:ext cx="2424430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en-US" altLang="zh-CN">
                <a:sym typeface="+mn-ea"/>
              </a:rPr>
              <a:t>	</a:t>
            </a:r>
            <a:endParaRPr lang="en-US" altLang="zh-CN">
              <a:sym typeface="+mn-ea"/>
            </a:endParaRPr>
          </a:p>
          <a:p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8552180" y="45446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查看更多</a:t>
            </a:r>
            <a:r>
              <a:rPr lang="en-US" altLang="zh-CN"/>
              <a:t>&gt;</a:t>
            </a:r>
            <a:r>
              <a:rPr lang="zh-CN" altLang="en-US"/>
              <a:t>（链接到新闻</a:t>
            </a:r>
            <a:r>
              <a:rPr lang="zh-CN" altLang="en-US"/>
              <a:t>页面）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486535" y="717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en-US" altLang="zh-CN"/>
              <a:t>avBar.vue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206500" y="6207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Footer.vue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966460" y="5671185"/>
            <a:ext cx="5084445" cy="65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联系我们：</a:t>
            </a:r>
            <a:r>
              <a:rPr lang="zh-CN" altLang="en-US">
                <a:sym typeface="+mn-ea"/>
              </a:rPr>
              <a:t>海洋馆联系方式网站客服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管理员联系方式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海洋馆地址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6.2.3 </a:t>
            </a:r>
            <a:r>
              <a:rPr lang="zh-CN" altLang="en-US" sz="4000"/>
              <a:t>消息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7340" y="1509395"/>
            <a:ext cx="222504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用户接收系统的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展示未读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搜索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分页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用户间添加好友、私聊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消息标题</a:t>
              </a:r>
              <a:r>
                <a:rPr lang="en-US" altLang="zh-CN"/>
                <a:t>[</a:t>
              </a:r>
              <a:r>
                <a:rPr lang="zh-CN" altLang="en-US"/>
                <a:t>链接到消息详情</a:t>
              </a:r>
              <a:r>
                <a:rPr lang="en-US" altLang="zh-CN"/>
                <a:t>] [</a:t>
              </a:r>
              <a:r>
                <a:rPr lang="zh-CN" altLang="en-US"/>
                <a:t>发送日期</a:t>
              </a:r>
              <a:r>
                <a:rPr lang="en-US" altLang="zh-CN"/>
                <a:t>]                     [</a:t>
              </a:r>
              <a:r>
                <a:rPr lang="zh-CN" altLang="en-US"/>
                <a:t>删除消息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r>
                <a:rPr lang="en-US" altLang="zh-CN"/>
                <a:t>[MAYBE]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6.2.4 </a:t>
            </a:r>
            <a:r>
              <a:rPr lang="zh-CN" altLang="en-US" sz="4000"/>
              <a:t>设置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收藏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点赞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657215" y="170053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用户名：</a:t>
            </a:r>
            <a:r>
              <a:rPr lang="en-US" altLang="zh-CN">
                <a:sym typeface="+mn-ea"/>
              </a:rPr>
              <a:t>[	]</a:t>
            </a:r>
            <a:endParaRPr lang="en-US" altLang="zh-CN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头像路径：</a:t>
            </a:r>
            <a:r>
              <a:rPr lang="en-US" altLang="zh-CN"/>
              <a:t>[	]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修改密码</a:t>
            </a:r>
            <a:r>
              <a:rPr lang="en-US" altLang="zh-CN"/>
              <a:t>[</a:t>
            </a:r>
            <a:r>
              <a:rPr lang="zh-CN" altLang="en-US"/>
              <a:t>弹出模态框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6.2.5 </a:t>
            </a:r>
            <a:r>
              <a:rPr lang="zh-CN" altLang="en-US" sz="4000"/>
              <a:t>发布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207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发布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收藏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消息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设置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更换</a:t>
            </a:r>
            <a:r>
              <a:rPr lang="zh-CN" altLang="en-US"/>
              <a:t>头像</a:t>
            </a:r>
            <a:endParaRPr lang="zh-CN" altLang="en-US"/>
          </a:p>
          <a:p>
            <a:r>
              <a:rPr lang="zh-CN" altLang="en-US"/>
              <a:t>更换</a:t>
            </a:r>
            <a:r>
              <a:rPr lang="zh-CN" altLang="en-US"/>
              <a:t>用户名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zh-CN" altLang="en-US"/>
              <a:t>密码</a:t>
            </a:r>
            <a:endParaRPr lang="zh-CN" altLang="en-US"/>
          </a:p>
          <a:p>
            <a:r>
              <a:rPr lang="zh-CN" altLang="en-US"/>
              <a:t>修改绑定的手机号</a:t>
            </a:r>
            <a:r>
              <a:rPr lang="en-US" altLang="zh-CN"/>
              <a:t>[MAYBE]</a:t>
            </a:r>
            <a:endParaRPr lang="en-US" altLang="zh-CN"/>
          </a:p>
          <a:p>
            <a:r>
              <a:rPr lang="zh-CN" altLang="en-US"/>
              <a:t>语言设置</a:t>
            </a:r>
            <a:r>
              <a:rPr lang="en-US" altLang="zh-CN"/>
              <a:t>zh/en[MAYBE]</a:t>
            </a:r>
            <a:endParaRPr lang="en-US" altLang="zh-CN"/>
          </a:p>
          <a:p>
            <a:r>
              <a:rPr lang="zh-CN" altLang="en-US"/>
              <a:t>个性签名</a:t>
            </a:r>
            <a:r>
              <a:rPr lang="en-US" altLang="zh-CN"/>
              <a:t>[MAYBE]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64255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</a:t>
            </a:r>
            <a:r>
              <a:rPr lang="zh-CN" altLang="en-US" sz="4000"/>
              <a:t>管理中心（</a:t>
            </a:r>
            <a:r>
              <a:rPr lang="zh-CN" altLang="en-US" sz="4000"/>
              <a:t>限管理员）</a:t>
            </a:r>
            <a:endParaRPr lang="en-US" altLang="zh-CN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查看问卷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960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展品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留言</a:t>
            </a:r>
            <a:r>
              <a:rPr lang="zh-CN" altLang="en-US"/>
              <a:t>管理</a:t>
            </a:r>
            <a:endParaRPr lang="zh-CN" altLang="en-US"/>
          </a:p>
          <a:p>
            <a:r>
              <a:rPr lang="zh-CN" altLang="en-US"/>
              <a:t>查看问卷</a:t>
            </a:r>
            <a:endParaRPr lang="zh-CN" altLang="en-US"/>
          </a:p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8150" y="1614170"/>
            <a:ext cx="4064000" cy="3457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默认显示用户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6.3.1 </a:t>
            </a:r>
            <a:r>
              <a:rPr lang="zh-CN" altLang="en-US" sz="4000"/>
              <a:t>用户</a:t>
            </a:r>
            <a:r>
              <a:rPr lang="zh-CN" altLang="en-US" sz="4000"/>
              <a:t>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查找用户</a:t>
            </a:r>
            <a:endParaRPr lang="zh-CN" altLang="en-US"/>
          </a:p>
          <a:p>
            <a:r>
              <a:rPr lang="zh-CN" altLang="en-US"/>
              <a:t>封禁用户</a:t>
            </a:r>
            <a:endParaRPr lang="zh-CN" altLang="en-US"/>
          </a:p>
          <a:p>
            <a:r>
              <a:rPr lang="zh-CN" altLang="en-US"/>
              <a:t>解除</a:t>
            </a:r>
            <a:r>
              <a:rPr lang="zh-CN" altLang="en-US"/>
              <a:t>封禁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查看被举报的用户</a:t>
            </a:r>
            <a:r>
              <a:rPr lang="en-US" altLang="zh-CN"/>
              <a:t>[MAYBE]</a:t>
            </a:r>
            <a:endParaRPr lang="zh-CN" altLang="en-US"/>
          </a:p>
          <a:p>
            <a:r>
              <a:rPr lang="zh-CN" altLang="en-US"/>
              <a:t>查看被封禁的用户</a:t>
            </a:r>
            <a:r>
              <a:rPr lang="en-US" altLang="zh-CN"/>
              <a:t>[MAYBE]</a:t>
            </a:r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sp>
          <p:nvSpPr>
            <p:cNvPr id="22" name="矩形 21"/>
            <p:cNvSpPr/>
            <p:nvPr/>
          </p:nvSpPr>
          <p:spPr>
            <a:xfrm>
              <a:off x="7970" y="3512"/>
              <a:ext cx="9968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109" y="3658"/>
              <a:ext cx="982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用户名</a:t>
              </a:r>
              <a:r>
                <a:rPr lang="en-US" altLang="zh-CN"/>
                <a:t>] [</a:t>
              </a:r>
              <a:r>
                <a:rPr lang="zh-CN" altLang="en-US"/>
                <a:t>用户</a:t>
              </a:r>
              <a:r>
                <a:rPr lang="en-US" altLang="zh-CN"/>
                <a:t>id]                                            [</a:t>
              </a:r>
              <a:r>
                <a:rPr lang="zh-CN" altLang="en-US"/>
                <a:t>封禁用户</a:t>
              </a:r>
              <a:r>
                <a:rPr lang="en-US" altLang="zh-CN"/>
                <a:t>/</a:t>
              </a:r>
              <a:r>
                <a:rPr lang="zh-CN" altLang="en-US"/>
                <a:t>解除封禁</a:t>
              </a:r>
              <a:r>
                <a:rPr lang="en-US" altLang="zh-CN"/>
                <a:t>]</a:t>
              </a: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16265" y="8110"/>
              <a:ext cx="1319" cy="87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5" y="8256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248" y="2474"/>
              <a:ext cx="3285" cy="832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83" y="26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搜索框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6.3.2 </a:t>
            </a:r>
            <a:r>
              <a:rPr lang="zh-CN" altLang="en-US" sz="4000"/>
              <a:t>展品管理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查找</a:t>
            </a:r>
            <a:r>
              <a:rPr lang="zh-CN" altLang="en-US"/>
              <a:t>展品</a:t>
            </a:r>
            <a:endParaRPr lang="zh-CN" altLang="en-US"/>
          </a:p>
          <a:p>
            <a:r>
              <a:rPr lang="zh-CN" altLang="en-US"/>
              <a:t>编辑展品</a:t>
            </a:r>
            <a:r>
              <a:rPr lang="zh-CN" altLang="en-US"/>
              <a:t>详情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展品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0690" cy="4132580"/>
            <a:chOff x="7970" y="2474"/>
            <a:chExt cx="14694" cy="6508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04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展品名称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id] 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藏品</a:t>
              </a: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3447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3509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编辑藏品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6.3.3 </a:t>
            </a:r>
            <a:r>
              <a:rPr lang="zh-CN" altLang="en-US" sz="4000"/>
              <a:t>留言管理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查看被举报的</a:t>
            </a:r>
            <a:r>
              <a:rPr lang="zh-CN" altLang="en-US"/>
              <a:t>留言</a:t>
            </a:r>
            <a:endParaRPr lang="zh-CN" altLang="en-US"/>
          </a:p>
          <a:p>
            <a:r>
              <a:rPr lang="zh-CN" altLang="en-US"/>
              <a:t>查找留言</a:t>
            </a:r>
            <a:endParaRPr lang="zh-CN" altLang="en-US"/>
          </a:p>
          <a:p>
            <a:r>
              <a:rPr lang="zh-CN" altLang="en-US"/>
              <a:t>删除</a:t>
            </a:r>
            <a:r>
              <a:rPr lang="zh-CN" altLang="en-US"/>
              <a:t>留言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发布时间</a:t>
                </a:r>
                <a:r>
                  <a:rPr lang="en-US" altLang="zh-CN"/>
                  <a:t>] [</a:t>
                </a:r>
                <a:r>
                  <a:rPr lang="zh-CN" altLang="en-US"/>
                  <a:t>发布用户</a:t>
                </a:r>
                <a:r>
                  <a:rPr lang="en-US" altLang="zh-CN"/>
                  <a:t>][</a:t>
                </a:r>
                <a:r>
                  <a:rPr lang="zh-CN" altLang="en-US"/>
                  <a:t>链接到留言详情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15468" y="2629"/>
              <a:ext cx="1865" cy="684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5558" y="2629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添加展品</a:t>
              </a:r>
              <a:endParaRPr lang="zh-CN" altLang="en-US"/>
            </a:p>
            <a:p>
              <a:r>
                <a:rPr lang="en-US" altLang="zh-CN"/>
                <a:t>[</a:t>
              </a:r>
              <a:r>
                <a:rPr lang="zh-CN" altLang="en-US"/>
                <a:t>点击弹出模态框</a:t>
              </a:r>
              <a:r>
                <a:rPr lang="en-US" altLang="zh-CN"/>
                <a:t>]</a:t>
              </a:r>
              <a:endParaRPr lang="en-US" altLang="zh-CN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删除</a:t>
              </a:r>
              <a:r>
                <a:rPr lang="zh-CN" altLang="en-US"/>
                <a:t>留言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6.3.4 </a:t>
            </a:r>
            <a:r>
              <a:rPr lang="zh-CN" altLang="en-US" sz="4000"/>
              <a:t>问卷管理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问卷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问卷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6.3.5 </a:t>
            </a:r>
            <a:r>
              <a:rPr lang="zh-CN" altLang="en-US" sz="4000"/>
              <a:t>查看</a:t>
            </a:r>
            <a:r>
              <a:rPr lang="zh-CN" altLang="en-US" sz="4000"/>
              <a:t>反馈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</a:t>
            </a:r>
            <a:r>
              <a:rPr lang="zh-CN" altLang="en-US"/>
              <a:t>反馈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5060950" y="1570990"/>
            <a:ext cx="9331325" cy="4133215"/>
            <a:chOff x="7970" y="2474"/>
            <a:chExt cx="14695" cy="6509"/>
          </a:xfrm>
        </p:grpSpPr>
        <p:grpSp>
          <p:nvGrpSpPr>
            <p:cNvPr id="30" name="组合 29"/>
            <p:cNvGrpSpPr/>
            <p:nvPr/>
          </p:nvGrpSpPr>
          <p:grpSpPr>
            <a:xfrm>
              <a:off x="7970" y="2474"/>
              <a:ext cx="14695" cy="6509"/>
              <a:chOff x="7970" y="2474"/>
              <a:chExt cx="14695" cy="6509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7970" y="3512"/>
                <a:ext cx="9968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8109" y="3658"/>
                <a:ext cx="4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[</a:t>
                </a:r>
                <a:r>
                  <a:rPr lang="zh-CN" altLang="en-US"/>
                  <a:t>提交时间</a:t>
                </a:r>
                <a:r>
                  <a:rPr lang="en-US" altLang="zh-CN"/>
                  <a:t>] [</a:t>
                </a:r>
                <a:r>
                  <a:rPr lang="zh-CN" altLang="en-US"/>
                  <a:t>用户</a:t>
                </a:r>
                <a:r>
                  <a:rPr lang="en-US" altLang="zh-CN"/>
                  <a:t>]                                           </a:t>
                </a:r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6265" y="8110"/>
                <a:ext cx="1319" cy="8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265" y="8256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分页</a:t>
                </a:r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8248" y="2474"/>
                <a:ext cx="3285" cy="83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8483" y="2600"/>
                <a:ext cx="640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搜索框</a:t>
                </a:r>
                <a:endParaRPr lang="en-US" altLang="zh-CN"/>
              </a:p>
            </p:txBody>
          </p:sp>
        </p:grpSp>
        <p:sp>
          <p:nvSpPr>
            <p:cNvPr id="31" name="矩形 30"/>
            <p:cNvSpPr/>
            <p:nvPr/>
          </p:nvSpPr>
          <p:spPr>
            <a:xfrm>
              <a:off x="15653" y="3730"/>
              <a:ext cx="1854" cy="521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5715" y="3730"/>
              <a:ext cx="20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查看</a:t>
              </a:r>
              <a:r>
                <a:rPr lang="zh-CN" altLang="en-US"/>
                <a:t>反馈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9688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6.3.6 </a:t>
            </a:r>
            <a:r>
              <a:rPr lang="zh-CN" altLang="en-US" sz="4000"/>
              <a:t>数据</a:t>
            </a:r>
            <a:r>
              <a:rPr lang="zh-CN" altLang="en-US" sz="4000"/>
              <a:t>统计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9972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77583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601726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609028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6090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239135" y="1438910"/>
            <a:ext cx="1523365" cy="15944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384540" y="319405"/>
            <a:ext cx="1151890" cy="622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zh/en</a:t>
            </a:r>
            <a:endParaRPr lang="en-US" altLang="zh-CN"/>
          </a:p>
          <a:p>
            <a:r>
              <a:rPr lang="en-US" altLang="zh-CN"/>
              <a:t>[MAYBE]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77260" y="1870075"/>
            <a:ext cx="1017905" cy="360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74060" y="3105150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用户名</a:t>
            </a:r>
            <a:endParaRPr lang="zh-CN" altLang="en-US"/>
          </a:p>
        </p:txBody>
      </p:sp>
      <p:graphicFrame>
        <p:nvGraphicFramePr>
          <p:cNvPr id="17" name="表格 16"/>
          <p:cNvGraphicFramePr/>
          <p:nvPr>
            <p:custDataLst>
              <p:tags r:id="rId1"/>
            </p:custDataLst>
          </p:nvPr>
        </p:nvGraphicFramePr>
        <p:xfrm>
          <a:off x="3099435" y="3486150"/>
          <a:ext cx="1772920" cy="334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920"/>
              </a:tblGrid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用户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4991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展品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52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留言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>
                    <a:noFill/>
                  </a:tcPr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问卷</a:t>
                      </a:r>
                      <a:r>
                        <a:rPr lang="zh-CN" altLang="en-US"/>
                        <a:t>管理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查看</a:t>
                      </a:r>
                      <a:r>
                        <a:rPr lang="zh-CN" altLang="en-US"/>
                        <a:t>反馈</a:t>
                      </a:r>
                      <a:endParaRPr lang="zh-CN" altLang="en-US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</a:t>
                      </a:r>
                      <a:r>
                        <a:rPr lang="zh-CN" altLang="en-US"/>
                        <a:t>统计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008245" y="1430020"/>
            <a:ext cx="6478905" cy="440182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10185" y="1509395"/>
            <a:ext cx="2471420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查看统计</a:t>
            </a:r>
            <a:r>
              <a:rPr lang="zh-CN" altLang="en-US"/>
              <a:t>数据</a:t>
            </a:r>
            <a:endParaRPr lang="zh-CN" altLang="en-US"/>
          </a:p>
          <a:p>
            <a:r>
              <a:rPr lang="zh-CN" altLang="en-US"/>
              <a:t>生成报表</a:t>
            </a:r>
            <a:r>
              <a:rPr lang="en-US" altLang="zh-CN"/>
              <a:t>[MAYBE]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19140" y="1845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统计数据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user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介绍：存储管理员和用户的账号、密码、权限</a:t>
            </a:r>
            <a:r>
              <a:rPr lang="zh-CN" altLang="en-US"/>
              <a:t>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用户：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管理员：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2.1 </a:t>
            </a:r>
            <a:r>
              <a:rPr lang="zh-CN" altLang="en-US" sz="4000"/>
              <a:t>本馆</a:t>
            </a:r>
            <a:r>
              <a:rPr lang="zh-CN" altLang="en-US" sz="4000"/>
              <a:t>概况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对海洋馆</a:t>
            </a:r>
            <a:r>
              <a:rPr lang="zh-CN" altLang="en-US"/>
              <a:t>的图文</a:t>
            </a:r>
            <a:r>
              <a:rPr lang="zh-CN" altLang="en-US"/>
              <a:t>介绍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52400" y="1432560"/>
            <a:ext cx="2669540" cy="419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页面主体由文章正文部分组成，考虑将文章浏览框设计成</a:t>
            </a:r>
            <a:r>
              <a:rPr lang="en-US" altLang="zh-CN"/>
              <a:t>commonent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PostContent.vue</a:t>
            </a:r>
            <a:r>
              <a:rPr lang="zh-CN" altLang="en-US"/>
              <a:t>（发布</a:t>
            </a:r>
            <a:r>
              <a:rPr lang="zh-CN" altLang="en-US"/>
              <a:t>内容）。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文章信息存在数据库里，</a:t>
            </a:r>
            <a:r>
              <a:rPr lang="en-US" altLang="zh-CN"/>
              <a:t>1</a:t>
            </a:r>
            <a:r>
              <a:rPr lang="zh-CN" altLang="en-US"/>
              <a:t>、可以结构化显示文章</a:t>
            </a:r>
            <a:r>
              <a:rPr lang="zh-CN" altLang="en-US"/>
              <a:t>的：作者、创建、更新日期和正文、附件、</a:t>
            </a:r>
            <a:r>
              <a:rPr lang="zh-CN" altLang="en-US"/>
              <a:t>评论等不同</a:t>
            </a:r>
            <a:r>
              <a:rPr lang="zh-CN" altLang="en-US"/>
              <a:t>信息。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、便于管理者管理一个用户发布的不同文章，进行删除、屏蔽等</a:t>
            </a:r>
            <a:r>
              <a:rPr lang="zh-CN" altLang="en-US"/>
              <a:t>操作。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、后续考虑扩展到用户可以留言、发帖等功能上。</a:t>
            </a:r>
            <a:r>
              <a:rPr lang="en-US" altLang="zh-CN"/>
              <a:t>MAYBE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01015" y="22415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post	</a:t>
            </a:r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数据库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1985" y="1297940"/>
            <a:ext cx="1066609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介绍：存储管理员和用户发布的文章，</a:t>
            </a:r>
            <a:r>
              <a:rPr lang="zh-CN" altLang="en-US"/>
              <a:t>一般用</a:t>
            </a:r>
            <a:r>
              <a:rPr lang="en-US" altLang="zh-CN"/>
              <a:t>PostContent.vue</a:t>
            </a:r>
            <a:r>
              <a:rPr lang="zh-CN" altLang="en-US"/>
              <a:t>组件</a:t>
            </a:r>
            <a:r>
              <a:rPr lang="zh-CN" altLang="en-US"/>
              <a:t>展示。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</a:t>
            </a:r>
            <a:endParaRPr lang="zh-CN" altLang="en-US"/>
          </a:p>
          <a:p>
            <a:r>
              <a:rPr lang="zh-CN" altLang="en-US"/>
              <a:t>新闻</a:t>
            </a:r>
            <a:r>
              <a:rPr lang="zh-CN" altLang="en-US"/>
              <a:t>动态：</a:t>
            </a:r>
            <a:r>
              <a:rPr lang="en-US" altLang="zh-CN"/>
              <a:t> N</a:t>
            </a:r>
            <a:r>
              <a:rPr lang="en-US" altLang="zh-CN"/>
              <a:t>ews</a:t>
            </a:r>
            <a:endParaRPr lang="en-US" altLang="zh-CN"/>
          </a:p>
          <a:p>
            <a:r>
              <a:rPr lang="zh-CN" altLang="en-US"/>
              <a:t>一般帖子：</a:t>
            </a:r>
            <a:r>
              <a:rPr lang="en-US" altLang="zh-CN"/>
              <a:t>B</a:t>
            </a:r>
            <a:r>
              <a:rPr lang="en-US" altLang="zh-CN"/>
              <a:t>log</a:t>
            </a:r>
            <a:endParaRPr lang="en-US" altLang="zh-CN"/>
          </a:p>
          <a:p>
            <a:r>
              <a:rPr lang="zh-CN" altLang="en-US"/>
              <a:t>藏品介绍：</a:t>
            </a:r>
            <a:r>
              <a:rPr lang="en-US" altLang="zh-CN"/>
              <a:t>article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2.2 </a:t>
            </a:r>
            <a:r>
              <a:rPr lang="zh-CN" altLang="en-US" sz="4000"/>
              <a:t>参观</a:t>
            </a:r>
            <a:r>
              <a:rPr lang="zh-CN" altLang="en-US" sz="4000"/>
              <a:t>须知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118610" y="1726565"/>
            <a:ext cx="58286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对数字海洋馆的功能、使用方法、留言规则等</a:t>
            </a:r>
            <a:r>
              <a:rPr lang="zh-CN" altLang="en-US"/>
              <a:t>介绍。</a:t>
            </a:r>
            <a:endParaRPr lang="zh-CN" altLang="en-US"/>
          </a:p>
          <a:p>
            <a:r>
              <a:rPr lang="zh-CN" altLang="en-US"/>
              <a:t>对线下海洋馆开放时间的介绍（后续考虑是否加预约功能还是单纯做一个数字</a:t>
            </a:r>
            <a:r>
              <a:rPr lang="zh-CN" altLang="en-US"/>
              <a:t>海洋馆）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穿插链接，链接到藏品和全景游览页面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2.3</a:t>
            </a:r>
            <a:r>
              <a:rPr lang="zh-CN" altLang="en-US" sz="4000"/>
              <a:t>新闻</a:t>
            </a:r>
            <a:r>
              <a:rPr lang="zh-CN" altLang="en-US" sz="4000"/>
              <a:t>动态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082290" y="1873250"/>
            <a:ext cx="7595870" cy="629920"/>
            <a:chOff x="4854" y="2391"/>
            <a:chExt cx="11962" cy="992"/>
          </a:xfrm>
        </p:grpSpPr>
        <p:sp>
          <p:nvSpPr>
            <p:cNvPr id="3" name="矩形 2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82290" y="2630805"/>
            <a:ext cx="7595870" cy="629920"/>
            <a:chOff x="4854" y="2391"/>
            <a:chExt cx="11962" cy="992"/>
          </a:xfrm>
        </p:grpSpPr>
        <p:sp>
          <p:nvSpPr>
            <p:cNvPr id="17" name="矩形 16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2290" y="3519170"/>
            <a:ext cx="7595870" cy="629920"/>
            <a:chOff x="4854" y="2391"/>
            <a:chExt cx="11962" cy="992"/>
          </a:xfrm>
        </p:grpSpPr>
        <p:sp>
          <p:nvSpPr>
            <p:cNvPr id="22" name="矩形 21"/>
            <p:cNvSpPr/>
            <p:nvPr/>
          </p:nvSpPr>
          <p:spPr>
            <a:xfrm>
              <a:off x="4854" y="2391"/>
              <a:ext cx="11962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54" y="259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[</a:t>
              </a:r>
              <a:r>
                <a:rPr lang="zh-CN" altLang="en-US"/>
                <a:t>日期</a:t>
              </a:r>
              <a:r>
                <a:rPr lang="en-US" altLang="zh-CN"/>
                <a:t>]    [</a:t>
              </a:r>
              <a:r>
                <a:rPr lang="zh-CN" altLang="en-US"/>
                <a:t>新闻标题</a:t>
              </a:r>
              <a:r>
                <a:rPr lang="en-US" altLang="zh-CN"/>
                <a:t>]</a:t>
              </a:r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10388600" y="1304925"/>
            <a:ext cx="1026795" cy="31051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297160" y="1304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</a:t>
            </a:r>
            <a:r>
              <a:rPr lang="zh-CN" altLang="en-US"/>
              <a:t>查看</a:t>
            </a:r>
            <a:r>
              <a:rPr lang="zh-CN" altLang="en-US"/>
              <a:t>更多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082290" y="1305560"/>
            <a:ext cx="3302000" cy="36766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209290" y="1330960"/>
            <a:ext cx="756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</a:t>
            </a:r>
            <a:r>
              <a:rPr lang="zh-CN" altLang="en-US"/>
              <a:t>搜索框</a:t>
            </a:r>
            <a:r>
              <a:rPr lang="en-US" altLang="zh-CN"/>
              <a:t>]	   </a:t>
            </a:r>
            <a:r>
              <a:rPr lang="zh-CN" altLang="en-US"/>
              <a:t>（</a:t>
            </a:r>
            <a:r>
              <a:rPr lang="zh-CN" altLang="en-US" sz="1600"/>
              <a:t>后续考虑是否再导航栏加入，以实现其他功能的全局搜索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023475" y="4721860"/>
            <a:ext cx="1339215" cy="481330"/>
            <a:chOff x="12298" y="2392"/>
            <a:chExt cx="4437" cy="993"/>
          </a:xfrm>
        </p:grpSpPr>
        <p:sp>
          <p:nvSpPr>
            <p:cNvPr id="24" name="矩形 23"/>
            <p:cNvSpPr/>
            <p:nvPr/>
          </p:nvSpPr>
          <p:spPr>
            <a:xfrm>
              <a:off x="12298" y="2392"/>
              <a:ext cx="4437" cy="99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298" y="2597"/>
              <a:ext cx="4238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分页</a:t>
              </a:r>
              <a:r>
                <a:rPr lang="zh-CN" altLang="en-US"/>
                <a:t>功能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840" y="29718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2.4</a:t>
            </a:r>
            <a:r>
              <a:rPr lang="zh-CN" altLang="en-US" sz="4000"/>
              <a:t>文章详情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概况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用户在首页的新闻动态处点击</a:t>
            </a:r>
            <a:r>
              <a:rPr lang="en-US" altLang="zh-CN"/>
              <a:t>[</a:t>
            </a:r>
            <a:r>
              <a:rPr lang="zh-CN" altLang="en-US"/>
              <a:t>查看更多</a:t>
            </a:r>
            <a:r>
              <a:rPr lang="en-US" altLang="zh-CN"/>
              <a:t>]</a:t>
            </a:r>
            <a:r>
              <a:rPr lang="zh-CN" altLang="en-US"/>
              <a:t>，或者在概况处点击</a:t>
            </a:r>
            <a:r>
              <a:rPr lang="en-US" altLang="zh-CN"/>
              <a:t>[</a:t>
            </a:r>
            <a:r>
              <a:rPr lang="zh-CN" altLang="en-US"/>
              <a:t>新闻动态</a:t>
            </a:r>
            <a:r>
              <a:rPr lang="en-US" altLang="zh-CN"/>
              <a:t>]</a:t>
            </a:r>
            <a:r>
              <a:rPr lang="zh-CN" altLang="en-US"/>
              <a:t>跳转至此</a:t>
            </a:r>
            <a:r>
              <a:rPr lang="zh-CN" altLang="en-US"/>
              <a:t>页面。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397250" y="16059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这条新闻动态的图文</a:t>
            </a:r>
            <a:r>
              <a:rPr lang="zh-CN" altLang="en-US"/>
              <a:t>内容。</a:t>
            </a:r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207385" y="4163060"/>
            <a:ext cx="7868920" cy="1099820"/>
            <a:chOff x="5051" y="6556"/>
            <a:chExt cx="12392" cy="1732"/>
          </a:xfrm>
        </p:grpSpPr>
        <p:sp>
          <p:nvSpPr>
            <p:cNvPr id="30" name="文本框 29"/>
            <p:cNvSpPr txBox="1"/>
            <p:nvPr/>
          </p:nvSpPr>
          <p:spPr>
            <a:xfrm>
              <a:off x="5727" y="6958"/>
              <a:ext cx="91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留言</a:t>
              </a:r>
              <a:r>
                <a:rPr lang="zh-CN" altLang="en-US"/>
                <a:t>区</a:t>
              </a:r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51" y="6556"/>
              <a:ext cx="12393" cy="1733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1790" y="31940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3 </a:t>
            </a:r>
            <a:r>
              <a:rPr lang="zh-CN" altLang="en-US" sz="4000"/>
              <a:t>全景</a:t>
            </a:r>
            <a:r>
              <a:rPr lang="zh-CN" altLang="en-US" sz="4000"/>
              <a:t>参观</a:t>
            </a:r>
            <a:endParaRPr lang="zh-CN" altLang="en-US" sz="4000"/>
          </a:p>
        </p:txBody>
      </p:sp>
      <p:sp>
        <p:nvSpPr>
          <p:cNvPr id="6" name="矩形 5"/>
          <p:cNvSpPr/>
          <p:nvPr/>
        </p:nvSpPr>
        <p:spPr>
          <a:xfrm>
            <a:off x="2821940" y="24765"/>
            <a:ext cx="8985885" cy="6689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875915" y="83185"/>
            <a:ext cx="8817610" cy="5626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465310" y="277495"/>
            <a:ext cx="2394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</a:t>
            </a:r>
            <a:r>
              <a:rPr lang="en-US" altLang="zh-CN"/>
              <a:t>/</a:t>
            </a:r>
            <a:r>
              <a:rPr lang="zh-CN" altLang="en-US"/>
              <a:t>登录</a:t>
            </a:r>
            <a:r>
              <a:rPr lang="en-US" altLang="zh-CN"/>
              <a:t>/</a:t>
            </a:r>
            <a:r>
              <a:rPr lang="zh-CN" altLang="en-US"/>
              <a:t>个人</a:t>
            </a:r>
            <a:r>
              <a:rPr lang="zh-CN" altLang="en-US"/>
              <a:t>头像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21940" y="277495"/>
            <a:ext cx="86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首页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4843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概况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70500" y="27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全景参观</a:t>
            </a:r>
            <a:r>
              <a:rPr lang="en-US" altLang="zh-CN"/>
              <a:t>	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927985" y="1179195"/>
            <a:ext cx="8696325" cy="416941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97200" y="5859780"/>
            <a:ext cx="8696325" cy="59118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209290" y="5932805"/>
            <a:ext cx="450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备案号</a:t>
            </a:r>
            <a:r>
              <a:rPr lang="en-US" altLang="zh-CN"/>
              <a:t>	</a:t>
            </a:r>
            <a:r>
              <a:rPr lang="zh-CN" altLang="en-US"/>
              <a:t>友情链接</a:t>
            </a:r>
            <a:r>
              <a:rPr lang="en-US" altLang="zh-CN"/>
              <a:t>	</a:t>
            </a:r>
            <a:r>
              <a:rPr lang="zh-CN" altLang="en-US"/>
              <a:t>联系我们：</a:t>
            </a:r>
            <a:r>
              <a:rPr lang="en-US" altLang="zh-CN"/>
              <a:t>XXX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295640" y="5932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10" y="1141095"/>
            <a:ext cx="2440305" cy="4366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TODO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0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1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1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2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3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4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5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6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7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8.xml><?xml version="1.0" encoding="utf-8"?>
<p:tagLst xmlns:p="http://schemas.openxmlformats.org/presentationml/2006/main">
  <p:tag name="TABLE_ENDDRAG_ORIGIN_RECT" val="139*176"/>
  <p:tag name="TABLE_ENDDRAG_RECT" val="144*210*139*176"/>
</p:tagLst>
</file>

<file path=ppt/tags/tag9.xml><?xml version="1.0" encoding="utf-8"?>
<p:tagLst xmlns:p="http://schemas.openxmlformats.org/presentationml/2006/main">
  <p:tag name="TABLE_ENDDRAG_ORIGIN_RECT" val="139*176"/>
  <p:tag name="TABLE_ENDDRAG_RECT" val="144*210*139*176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</Words>
  <Application>WPS 演示</Application>
  <PresentationFormat>宽屏</PresentationFormat>
  <Paragraphs>908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63</cp:revision>
  <dcterms:created xsi:type="dcterms:W3CDTF">2023-08-09T12:44:00Z</dcterms:created>
  <dcterms:modified xsi:type="dcterms:W3CDTF">2025-04-22T08:29:41Z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