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27"/>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378" r:id="rId1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0C1F"/>
    <a:srgbClr val="903163"/>
    <a:srgbClr val="E1E1E1"/>
    <a:srgbClr val="AA2C71"/>
    <a:srgbClr val="A62C6F"/>
    <a:srgbClr val="F9E7F1"/>
    <a:srgbClr val="852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presProps" Target="pres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viewProps" Target="view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theme" Target="theme/theme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395F94-0189-4A23-9895-35FA752439AB}" type="datetimeFigureOut">
              <a:rPr lang="en-US" smtClean="0"/>
              <a:t>3/11/2024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E1C88-3939-4832-BAAB-091D6FA96EB5}" type="slidenum">
              <a:rPr lang="en-US" smtClean="0"/>
              <a:t>‹#›</a:t>
            </a:fld>
            <a:endParaRPr lang="en-US"/>
          </a:p>
        </p:txBody>
      </p:sp>
    </p:spTree>
    <p:extLst>
      <p:ext uri="{BB962C8B-B14F-4D97-AF65-F5344CB8AC3E}">
        <p14:creationId xmlns:p14="http://schemas.microsoft.com/office/powerpoint/2010/main" val="131050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Delete this slide when you finish preparing the other slides.</a:t>
            </a:r>
          </a:p>
        </p:txBody>
      </p:sp>
      <p:sp>
        <p:nvSpPr>
          <p:cNvPr id="4" name="Slide Number Placeholder 3"/>
          <p:cNvSpPr>
            <a:spLocks noGrp="1"/>
          </p:cNvSpPr>
          <p:nvPr>
            <p:ph type="sldNum" sz="quarter" idx="10"/>
          </p:nvPr>
        </p:nvSpPr>
        <p:spPr/>
        <p:txBody>
          <a:bodyPr/>
          <a:lstStyle/>
          <a:p>
            <a:fld id="{012E1C88-3939-4832-BAAB-091D6FA96EB5}" type="slidenum">
              <a:rPr lang="en-US" smtClean="0"/>
              <a:t>1</a:t>
            </a:fld>
            <a:endParaRPr lang="en-US"/>
          </a:p>
        </p:txBody>
      </p:sp>
    </p:spTree>
    <p:extLst>
      <p:ext uri="{BB962C8B-B14F-4D97-AF65-F5344CB8AC3E}">
        <p14:creationId xmlns:p14="http://schemas.microsoft.com/office/powerpoint/2010/main" val="492598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10</a:t>
            </a:fld>
            <a:endParaRPr lang="en-US"/>
          </a:p>
        </p:txBody>
      </p:sp>
    </p:spTree>
    <p:extLst>
      <p:ext uri="{BB962C8B-B14F-4D97-AF65-F5344CB8AC3E}">
        <p14:creationId xmlns:p14="http://schemas.microsoft.com/office/powerpoint/2010/main" val="390139460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111</a:t>
            </a:fld>
            <a:endParaRPr lang="en-US"/>
          </a:p>
        </p:txBody>
      </p:sp>
    </p:spTree>
    <p:extLst>
      <p:ext uri="{BB962C8B-B14F-4D97-AF65-F5344CB8AC3E}">
        <p14:creationId xmlns:p14="http://schemas.microsoft.com/office/powerpoint/2010/main" val="146382219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112</a:t>
            </a:fld>
            <a:endParaRPr lang="en-US"/>
          </a:p>
        </p:txBody>
      </p:sp>
    </p:spTree>
    <p:extLst>
      <p:ext uri="{BB962C8B-B14F-4D97-AF65-F5344CB8AC3E}">
        <p14:creationId xmlns:p14="http://schemas.microsoft.com/office/powerpoint/2010/main" val="263934047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113</a:t>
            </a:fld>
            <a:endParaRPr lang="en-US"/>
          </a:p>
        </p:txBody>
      </p:sp>
    </p:spTree>
    <p:extLst>
      <p:ext uri="{BB962C8B-B14F-4D97-AF65-F5344CB8AC3E}">
        <p14:creationId xmlns:p14="http://schemas.microsoft.com/office/powerpoint/2010/main" val="307345733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114</a:t>
            </a:fld>
            <a:endParaRPr lang="en-US"/>
          </a:p>
        </p:txBody>
      </p:sp>
    </p:spTree>
    <p:extLst>
      <p:ext uri="{BB962C8B-B14F-4D97-AF65-F5344CB8AC3E}">
        <p14:creationId xmlns:p14="http://schemas.microsoft.com/office/powerpoint/2010/main" val="147236395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115</a:t>
            </a:fld>
            <a:endParaRPr lang="en-US"/>
          </a:p>
        </p:txBody>
      </p:sp>
    </p:spTree>
    <p:extLst>
      <p:ext uri="{BB962C8B-B14F-4D97-AF65-F5344CB8AC3E}">
        <p14:creationId xmlns:p14="http://schemas.microsoft.com/office/powerpoint/2010/main" val="117598702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116</a:t>
            </a:fld>
            <a:endParaRPr lang="en-US"/>
          </a:p>
        </p:txBody>
      </p:sp>
    </p:spTree>
    <p:extLst>
      <p:ext uri="{BB962C8B-B14F-4D97-AF65-F5344CB8AC3E}">
        <p14:creationId xmlns:p14="http://schemas.microsoft.com/office/powerpoint/2010/main" val="32884326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117</a:t>
            </a:fld>
            <a:endParaRPr lang="en-US"/>
          </a:p>
        </p:txBody>
      </p:sp>
    </p:spTree>
    <p:extLst>
      <p:ext uri="{BB962C8B-B14F-4D97-AF65-F5344CB8AC3E}">
        <p14:creationId xmlns:p14="http://schemas.microsoft.com/office/powerpoint/2010/main" val="241961714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118</a:t>
            </a:fld>
            <a:endParaRPr lang="en-US"/>
          </a:p>
        </p:txBody>
      </p:sp>
    </p:spTree>
    <p:extLst>
      <p:ext uri="{BB962C8B-B14F-4D97-AF65-F5344CB8AC3E}">
        <p14:creationId xmlns:p14="http://schemas.microsoft.com/office/powerpoint/2010/main" val="120335457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119</a:t>
            </a:fld>
            <a:endParaRPr lang="en-US"/>
          </a:p>
        </p:txBody>
      </p:sp>
    </p:spTree>
    <p:extLst>
      <p:ext uri="{BB962C8B-B14F-4D97-AF65-F5344CB8AC3E}">
        <p14:creationId xmlns:p14="http://schemas.microsoft.com/office/powerpoint/2010/main" val="100880534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120</a:t>
            </a:fld>
            <a:endParaRPr lang="en-US"/>
          </a:p>
        </p:txBody>
      </p:sp>
    </p:spTree>
    <p:extLst>
      <p:ext uri="{BB962C8B-B14F-4D97-AF65-F5344CB8AC3E}">
        <p14:creationId xmlns:p14="http://schemas.microsoft.com/office/powerpoint/2010/main" val="3156129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11</a:t>
            </a:fld>
            <a:endParaRPr lang="en-US"/>
          </a:p>
        </p:txBody>
      </p:sp>
    </p:spTree>
    <p:extLst>
      <p:ext uri="{BB962C8B-B14F-4D97-AF65-F5344CB8AC3E}">
        <p14:creationId xmlns:p14="http://schemas.microsoft.com/office/powerpoint/2010/main" val="318640365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121</a:t>
            </a:fld>
            <a:endParaRPr lang="en-US"/>
          </a:p>
        </p:txBody>
      </p:sp>
    </p:spTree>
    <p:extLst>
      <p:ext uri="{BB962C8B-B14F-4D97-AF65-F5344CB8AC3E}">
        <p14:creationId xmlns:p14="http://schemas.microsoft.com/office/powerpoint/2010/main" val="344654457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122</a:t>
            </a:fld>
            <a:endParaRPr lang="en-US"/>
          </a:p>
        </p:txBody>
      </p:sp>
    </p:spTree>
    <p:extLst>
      <p:ext uri="{BB962C8B-B14F-4D97-AF65-F5344CB8AC3E}">
        <p14:creationId xmlns:p14="http://schemas.microsoft.com/office/powerpoint/2010/main" val="3875398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12</a:t>
            </a:fld>
            <a:endParaRPr lang="en-US"/>
          </a:p>
        </p:txBody>
      </p:sp>
    </p:spTree>
    <p:extLst>
      <p:ext uri="{BB962C8B-B14F-4D97-AF65-F5344CB8AC3E}">
        <p14:creationId xmlns:p14="http://schemas.microsoft.com/office/powerpoint/2010/main" val="3449871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23</a:t>
            </a:fld>
            <a:endParaRPr lang="en-US"/>
          </a:p>
        </p:txBody>
      </p:sp>
    </p:spTree>
    <p:extLst>
      <p:ext uri="{BB962C8B-B14F-4D97-AF65-F5344CB8AC3E}">
        <p14:creationId xmlns:p14="http://schemas.microsoft.com/office/powerpoint/2010/main" val="3434855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24</a:t>
            </a:fld>
            <a:endParaRPr lang="en-US"/>
          </a:p>
        </p:txBody>
      </p:sp>
    </p:spTree>
    <p:extLst>
      <p:ext uri="{BB962C8B-B14F-4D97-AF65-F5344CB8AC3E}">
        <p14:creationId xmlns:p14="http://schemas.microsoft.com/office/powerpoint/2010/main" val="2256496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25</a:t>
            </a:fld>
            <a:endParaRPr lang="en-US"/>
          </a:p>
        </p:txBody>
      </p:sp>
    </p:spTree>
    <p:extLst>
      <p:ext uri="{BB962C8B-B14F-4D97-AF65-F5344CB8AC3E}">
        <p14:creationId xmlns:p14="http://schemas.microsoft.com/office/powerpoint/2010/main" val="136699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26</a:t>
            </a:fld>
            <a:endParaRPr lang="en-US"/>
          </a:p>
        </p:txBody>
      </p:sp>
    </p:spTree>
    <p:extLst>
      <p:ext uri="{BB962C8B-B14F-4D97-AF65-F5344CB8AC3E}">
        <p14:creationId xmlns:p14="http://schemas.microsoft.com/office/powerpoint/2010/main" val="1990512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27</a:t>
            </a:fld>
            <a:endParaRPr lang="en-US"/>
          </a:p>
        </p:txBody>
      </p:sp>
    </p:spTree>
    <p:extLst>
      <p:ext uri="{BB962C8B-B14F-4D97-AF65-F5344CB8AC3E}">
        <p14:creationId xmlns:p14="http://schemas.microsoft.com/office/powerpoint/2010/main" val="1892593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28</a:t>
            </a:fld>
            <a:endParaRPr lang="en-US"/>
          </a:p>
        </p:txBody>
      </p:sp>
    </p:spTree>
    <p:extLst>
      <p:ext uri="{BB962C8B-B14F-4D97-AF65-F5344CB8AC3E}">
        <p14:creationId xmlns:p14="http://schemas.microsoft.com/office/powerpoint/2010/main" val="56263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29</a:t>
            </a:fld>
            <a:endParaRPr lang="en-US"/>
          </a:p>
        </p:txBody>
      </p:sp>
    </p:spTree>
    <p:extLst>
      <p:ext uri="{BB962C8B-B14F-4D97-AF65-F5344CB8AC3E}">
        <p14:creationId xmlns:p14="http://schemas.microsoft.com/office/powerpoint/2010/main" val="1817078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2</a:t>
            </a:fld>
            <a:endParaRPr lang="en-US"/>
          </a:p>
        </p:txBody>
      </p:sp>
    </p:spTree>
    <p:extLst>
      <p:ext uri="{BB962C8B-B14F-4D97-AF65-F5344CB8AC3E}">
        <p14:creationId xmlns:p14="http://schemas.microsoft.com/office/powerpoint/2010/main" val="1408706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30</a:t>
            </a:fld>
            <a:endParaRPr lang="en-US"/>
          </a:p>
        </p:txBody>
      </p:sp>
    </p:spTree>
    <p:extLst>
      <p:ext uri="{BB962C8B-B14F-4D97-AF65-F5344CB8AC3E}">
        <p14:creationId xmlns:p14="http://schemas.microsoft.com/office/powerpoint/2010/main" val="2726845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31</a:t>
            </a:fld>
            <a:endParaRPr lang="en-US"/>
          </a:p>
        </p:txBody>
      </p:sp>
    </p:spTree>
    <p:extLst>
      <p:ext uri="{BB962C8B-B14F-4D97-AF65-F5344CB8AC3E}">
        <p14:creationId xmlns:p14="http://schemas.microsoft.com/office/powerpoint/2010/main" val="4152196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32</a:t>
            </a:fld>
            <a:endParaRPr lang="en-US"/>
          </a:p>
        </p:txBody>
      </p:sp>
    </p:spTree>
    <p:extLst>
      <p:ext uri="{BB962C8B-B14F-4D97-AF65-F5344CB8AC3E}">
        <p14:creationId xmlns:p14="http://schemas.microsoft.com/office/powerpoint/2010/main" val="828589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33</a:t>
            </a:fld>
            <a:endParaRPr lang="en-US"/>
          </a:p>
        </p:txBody>
      </p:sp>
    </p:spTree>
    <p:extLst>
      <p:ext uri="{BB962C8B-B14F-4D97-AF65-F5344CB8AC3E}">
        <p14:creationId xmlns:p14="http://schemas.microsoft.com/office/powerpoint/2010/main" val="14597860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34</a:t>
            </a:fld>
            <a:endParaRPr lang="en-US"/>
          </a:p>
        </p:txBody>
      </p:sp>
    </p:spTree>
    <p:extLst>
      <p:ext uri="{BB962C8B-B14F-4D97-AF65-F5344CB8AC3E}">
        <p14:creationId xmlns:p14="http://schemas.microsoft.com/office/powerpoint/2010/main" val="2791154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35</a:t>
            </a:fld>
            <a:endParaRPr lang="en-US"/>
          </a:p>
        </p:txBody>
      </p:sp>
    </p:spTree>
    <p:extLst>
      <p:ext uri="{BB962C8B-B14F-4D97-AF65-F5344CB8AC3E}">
        <p14:creationId xmlns:p14="http://schemas.microsoft.com/office/powerpoint/2010/main" val="48835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36</a:t>
            </a:fld>
            <a:endParaRPr lang="en-US"/>
          </a:p>
        </p:txBody>
      </p:sp>
    </p:spTree>
    <p:extLst>
      <p:ext uri="{BB962C8B-B14F-4D97-AF65-F5344CB8AC3E}">
        <p14:creationId xmlns:p14="http://schemas.microsoft.com/office/powerpoint/2010/main" val="39397724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37</a:t>
            </a:fld>
            <a:endParaRPr lang="en-US"/>
          </a:p>
        </p:txBody>
      </p:sp>
    </p:spTree>
    <p:extLst>
      <p:ext uri="{BB962C8B-B14F-4D97-AF65-F5344CB8AC3E}">
        <p14:creationId xmlns:p14="http://schemas.microsoft.com/office/powerpoint/2010/main" val="8337674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38</a:t>
            </a:fld>
            <a:endParaRPr lang="en-US"/>
          </a:p>
        </p:txBody>
      </p:sp>
    </p:spTree>
    <p:extLst>
      <p:ext uri="{BB962C8B-B14F-4D97-AF65-F5344CB8AC3E}">
        <p14:creationId xmlns:p14="http://schemas.microsoft.com/office/powerpoint/2010/main" val="2542720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39</a:t>
            </a:fld>
            <a:endParaRPr lang="en-US"/>
          </a:p>
        </p:txBody>
      </p:sp>
    </p:spTree>
    <p:extLst>
      <p:ext uri="{BB962C8B-B14F-4D97-AF65-F5344CB8AC3E}">
        <p14:creationId xmlns:p14="http://schemas.microsoft.com/office/powerpoint/2010/main" val="5545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3</a:t>
            </a:fld>
            <a:endParaRPr lang="en-US"/>
          </a:p>
        </p:txBody>
      </p:sp>
    </p:spTree>
    <p:extLst>
      <p:ext uri="{BB962C8B-B14F-4D97-AF65-F5344CB8AC3E}">
        <p14:creationId xmlns:p14="http://schemas.microsoft.com/office/powerpoint/2010/main" val="6872586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40</a:t>
            </a:fld>
            <a:endParaRPr lang="en-US"/>
          </a:p>
        </p:txBody>
      </p:sp>
    </p:spTree>
    <p:extLst>
      <p:ext uri="{BB962C8B-B14F-4D97-AF65-F5344CB8AC3E}">
        <p14:creationId xmlns:p14="http://schemas.microsoft.com/office/powerpoint/2010/main" val="13299040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41</a:t>
            </a:fld>
            <a:endParaRPr lang="en-US"/>
          </a:p>
        </p:txBody>
      </p:sp>
    </p:spTree>
    <p:extLst>
      <p:ext uri="{BB962C8B-B14F-4D97-AF65-F5344CB8AC3E}">
        <p14:creationId xmlns:p14="http://schemas.microsoft.com/office/powerpoint/2010/main" val="2363496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42</a:t>
            </a:fld>
            <a:endParaRPr lang="en-US"/>
          </a:p>
        </p:txBody>
      </p:sp>
    </p:spTree>
    <p:extLst>
      <p:ext uri="{BB962C8B-B14F-4D97-AF65-F5344CB8AC3E}">
        <p14:creationId xmlns:p14="http://schemas.microsoft.com/office/powerpoint/2010/main" val="31747311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43</a:t>
            </a:fld>
            <a:endParaRPr lang="en-US"/>
          </a:p>
        </p:txBody>
      </p:sp>
    </p:spTree>
    <p:extLst>
      <p:ext uri="{BB962C8B-B14F-4D97-AF65-F5344CB8AC3E}">
        <p14:creationId xmlns:p14="http://schemas.microsoft.com/office/powerpoint/2010/main" val="38122470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44</a:t>
            </a:fld>
            <a:endParaRPr lang="en-US"/>
          </a:p>
        </p:txBody>
      </p:sp>
    </p:spTree>
    <p:extLst>
      <p:ext uri="{BB962C8B-B14F-4D97-AF65-F5344CB8AC3E}">
        <p14:creationId xmlns:p14="http://schemas.microsoft.com/office/powerpoint/2010/main" val="746251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45</a:t>
            </a:fld>
            <a:endParaRPr lang="en-US"/>
          </a:p>
        </p:txBody>
      </p:sp>
    </p:spTree>
    <p:extLst>
      <p:ext uri="{BB962C8B-B14F-4D97-AF65-F5344CB8AC3E}">
        <p14:creationId xmlns:p14="http://schemas.microsoft.com/office/powerpoint/2010/main" val="23725520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46</a:t>
            </a:fld>
            <a:endParaRPr lang="en-US"/>
          </a:p>
        </p:txBody>
      </p:sp>
    </p:spTree>
    <p:extLst>
      <p:ext uri="{BB962C8B-B14F-4D97-AF65-F5344CB8AC3E}">
        <p14:creationId xmlns:p14="http://schemas.microsoft.com/office/powerpoint/2010/main" val="36532169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47</a:t>
            </a:fld>
            <a:endParaRPr lang="en-US"/>
          </a:p>
        </p:txBody>
      </p:sp>
    </p:spTree>
    <p:extLst>
      <p:ext uri="{BB962C8B-B14F-4D97-AF65-F5344CB8AC3E}">
        <p14:creationId xmlns:p14="http://schemas.microsoft.com/office/powerpoint/2010/main" val="17067472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48</a:t>
            </a:fld>
            <a:endParaRPr lang="en-US"/>
          </a:p>
        </p:txBody>
      </p:sp>
    </p:spTree>
    <p:extLst>
      <p:ext uri="{BB962C8B-B14F-4D97-AF65-F5344CB8AC3E}">
        <p14:creationId xmlns:p14="http://schemas.microsoft.com/office/powerpoint/2010/main" val="23084080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49</a:t>
            </a:fld>
            <a:endParaRPr lang="en-US"/>
          </a:p>
        </p:txBody>
      </p:sp>
    </p:spTree>
    <p:extLst>
      <p:ext uri="{BB962C8B-B14F-4D97-AF65-F5344CB8AC3E}">
        <p14:creationId xmlns:p14="http://schemas.microsoft.com/office/powerpoint/2010/main" val="2095519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4</a:t>
            </a:fld>
            <a:endParaRPr lang="en-US"/>
          </a:p>
        </p:txBody>
      </p:sp>
    </p:spTree>
    <p:extLst>
      <p:ext uri="{BB962C8B-B14F-4D97-AF65-F5344CB8AC3E}">
        <p14:creationId xmlns:p14="http://schemas.microsoft.com/office/powerpoint/2010/main" val="2444888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51</a:t>
            </a:fld>
            <a:endParaRPr lang="en-US"/>
          </a:p>
        </p:txBody>
      </p:sp>
    </p:spTree>
    <p:extLst>
      <p:ext uri="{BB962C8B-B14F-4D97-AF65-F5344CB8AC3E}">
        <p14:creationId xmlns:p14="http://schemas.microsoft.com/office/powerpoint/2010/main" val="11583667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52</a:t>
            </a:fld>
            <a:endParaRPr lang="en-US"/>
          </a:p>
        </p:txBody>
      </p:sp>
    </p:spTree>
    <p:extLst>
      <p:ext uri="{BB962C8B-B14F-4D97-AF65-F5344CB8AC3E}">
        <p14:creationId xmlns:p14="http://schemas.microsoft.com/office/powerpoint/2010/main" val="15766600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53</a:t>
            </a:fld>
            <a:endParaRPr lang="en-US"/>
          </a:p>
        </p:txBody>
      </p:sp>
    </p:spTree>
    <p:extLst>
      <p:ext uri="{BB962C8B-B14F-4D97-AF65-F5344CB8AC3E}">
        <p14:creationId xmlns:p14="http://schemas.microsoft.com/office/powerpoint/2010/main" val="25019483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54</a:t>
            </a:fld>
            <a:endParaRPr lang="en-US"/>
          </a:p>
        </p:txBody>
      </p:sp>
    </p:spTree>
    <p:extLst>
      <p:ext uri="{BB962C8B-B14F-4D97-AF65-F5344CB8AC3E}">
        <p14:creationId xmlns:p14="http://schemas.microsoft.com/office/powerpoint/2010/main" val="40345665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55</a:t>
            </a:fld>
            <a:endParaRPr lang="en-US"/>
          </a:p>
        </p:txBody>
      </p:sp>
    </p:spTree>
    <p:extLst>
      <p:ext uri="{BB962C8B-B14F-4D97-AF65-F5344CB8AC3E}">
        <p14:creationId xmlns:p14="http://schemas.microsoft.com/office/powerpoint/2010/main" val="5444668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56</a:t>
            </a:fld>
            <a:endParaRPr lang="en-US"/>
          </a:p>
        </p:txBody>
      </p:sp>
    </p:spTree>
    <p:extLst>
      <p:ext uri="{BB962C8B-B14F-4D97-AF65-F5344CB8AC3E}">
        <p14:creationId xmlns:p14="http://schemas.microsoft.com/office/powerpoint/2010/main" val="16370222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57</a:t>
            </a:fld>
            <a:endParaRPr lang="en-US"/>
          </a:p>
        </p:txBody>
      </p:sp>
    </p:spTree>
    <p:extLst>
      <p:ext uri="{BB962C8B-B14F-4D97-AF65-F5344CB8AC3E}">
        <p14:creationId xmlns:p14="http://schemas.microsoft.com/office/powerpoint/2010/main" val="28375433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58</a:t>
            </a:fld>
            <a:endParaRPr lang="en-US"/>
          </a:p>
        </p:txBody>
      </p:sp>
    </p:spTree>
    <p:extLst>
      <p:ext uri="{BB962C8B-B14F-4D97-AF65-F5344CB8AC3E}">
        <p14:creationId xmlns:p14="http://schemas.microsoft.com/office/powerpoint/2010/main" val="662445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59</a:t>
            </a:fld>
            <a:endParaRPr lang="en-US"/>
          </a:p>
        </p:txBody>
      </p:sp>
    </p:spTree>
    <p:extLst>
      <p:ext uri="{BB962C8B-B14F-4D97-AF65-F5344CB8AC3E}">
        <p14:creationId xmlns:p14="http://schemas.microsoft.com/office/powerpoint/2010/main" val="12460445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60</a:t>
            </a:fld>
            <a:endParaRPr lang="en-US"/>
          </a:p>
        </p:txBody>
      </p:sp>
    </p:spTree>
    <p:extLst>
      <p:ext uri="{BB962C8B-B14F-4D97-AF65-F5344CB8AC3E}">
        <p14:creationId xmlns:p14="http://schemas.microsoft.com/office/powerpoint/2010/main" val="3814693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5</a:t>
            </a:fld>
            <a:endParaRPr lang="en-US"/>
          </a:p>
        </p:txBody>
      </p:sp>
    </p:spTree>
    <p:extLst>
      <p:ext uri="{BB962C8B-B14F-4D97-AF65-F5344CB8AC3E}">
        <p14:creationId xmlns:p14="http://schemas.microsoft.com/office/powerpoint/2010/main" val="325185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61</a:t>
            </a:fld>
            <a:endParaRPr lang="en-US"/>
          </a:p>
        </p:txBody>
      </p:sp>
    </p:spTree>
    <p:extLst>
      <p:ext uri="{BB962C8B-B14F-4D97-AF65-F5344CB8AC3E}">
        <p14:creationId xmlns:p14="http://schemas.microsoft.com/office/powerpoint/2010/main" val="41347808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62</a:t>
            </a:fld>
            <a:endParaRPr lang="en-US"/>
          </a:p>
        </p:txBody>
      </p:sp>
    </p:spTree>
    <p:extLst>
      <p:ext uri="{BB962C8B-B14F-4D97-AF65-F5344CB8AC3E}">
        <p14:creationId xmlns:p14="http://schemas.microsoft.com/office/powerpoint/2010/main" val="13925144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63</a:t>
            </a:fld>
            <a:endParaRPr lang="en-US"/>
          </a:p>
        </p:txBody>
      </p:sp>
    </p:spTree>
    <p:extLst>
      <p:ext uri="{BB962C8B-B14F-4D97-AF65-F5344CB8AC3E}">
        <p14:creationId xmlns:p14="http://schemas.microsoft.com/office/powerpoint/2010/main" val="42944696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64</a:t>
            </a:fld>
            <a:endParaRPr lang="en-US"/>
          </a:p>
        </p:txBody>
      </p:sp>
    </p:spTree>
    <p:extLst>
      <p:ext uri="{BB962C8B-B14F-4D97-AF65-F5344CB8AC3E}">
        <p14:creationId xmlns:p14="http://schemas.microsoft.com/office/powerpoint/2010/main" val="3264773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65</a:t>
            </a:fld>
            <a:endParaRPr lang="en-US"/>
          </a:p>
        </p:txBody>
      </p:sp>
    </p:spTree>
    <p:extLst>
      <p:ext uri="{BB962C8B-B14F-4D97-AF65-F5344CB8AC3E}">
        <p14:creationId xmlns:p14="http://schemas.microsoft.com/office/powerpoint/2010/main" val="21898537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66</a:t>
            </a:fld>
            <a:endParaRPr lang="en-US"/>
          </a:p>
        </p:txBody>
      </p:sp>
    </p:spTree>
    <p:extLst>
      <p:ext uri="{BB962C8B-B14F-4D97-AF65-F5344CB8AC3E}">
        <p14:creationId xmlns:p14="http://schemas.microsoft.com/office/powerpoint/2010/main" val="4720526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67</a:t>
            </a:fld>
            <a:endParaRPr lang="en-US"/>
          </a:p>
        </p:txBody>
      </p:sp>
    </p:spTree>
    <p:extLst>
      <p:ext uri="{BB962C8B-B14F-4D97-AF65-F5344CB8AC3E}">
        <p14:creationId xmlns:p14="http://schemas.microsoft.com/office/powerpoint/2010/main" val="3130353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68</a:t>
            </a:fld>
            <a:endParaRPr lang="en-US"/>
          </a:p>
        </p:txBody>
      </p:sp>
    </p:spTree>
    <p:extLst>
      <p:ext uri="{BB962C8B-B14F-4D97-AF65-F5344CB8AC3E}">
        <p14:creationId xmlns:p14="http://schemas.microsoft.com/office/powerpoint/2010/main" val="41137556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69</a:t>
            </a:fld>
            <a:endParaRPr lang="en-US"/>
          </a:p>
        </p:txBody>
      </p:sp>
    </p:spTree>
    <p:extLst>
      <p:ext uri="{BB962C8B-B14F-4D97-AF65-F5344CB8AC3E}">
        <p14:creationId xmlns:p14="http://schemas.microsoft.com/office/powerpoint/2010/main" val="297412271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70</a:t>
            </a:fld>
            <a:endParaRPr lang="en-US"/>
          </a:p>
        </p:txBody>
      </p:sp>
    </p:spTree>
    <p:extLst>
      <p:ext uri="{BB962C8B-B14F-4D97-AF65-F5344CB8AC3E}">
        <p14:creationId xmlns:p14="http://schemas.microsoft.com/office/powerpoint/2010/main" val="2112442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6</a:t>
            </a:fld>
            <a:endParaRPr lang="en-US"/>
          </a:p>
        </p:txBody>
      </p:sp>
    </p:spTree>
    <p:extLst>
      <p:ext uri="{BB962C8B-B14F-4D97-AF65-F5344CB8AC3E}">
        <p14:creationId xmlns:p14="http://schemas.microsoft.com/office/powerpoint/2010/main" val="20822354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71</a:t>
            </a:fld>
            <a:endParaRPr lang="en-US"/>
          </a:p>
        </p:txBody>
      </p:sp>
    </p:spTree>
    <p:extLst>
      <p:ext uri="{BB962C8B-B14F-4D97-AF65-F5344CB8AC3E}">
        <p14:creationId xmlns:p14="http://schemas.microsoft.com/office/powerpoint/2010/main" val="21325390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72</a:t>
            </a:fld>
            <a:endParaRPr lang="en-US"/>
          </a:p>
        </p:txBody>
      </p:sp>
    </p:spTree>
    <p:extLst>
      <p:ext uri="{BB962C8B-B14F-4D97-AF65-F5344CB8AC3E}">
        <p14:creationId xmlns:p14="http://schemas.microsoft.com/office/powerpoint/2010/main" val="29337773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73</a:t>
            </a:fld>
            <a:endParaRPr lang="en-US"/>
          </a:p>
        </p:txBody>
      </p:sp>
    </p:spTree>
    <p:extLst>
      <p:ext uri="{BB962C8B-B14F-4D97-AF65-F5344CB8AC3E}">
        <p14:creationId xmlns:p14="http://schemas.microsoft.com/office/powerpoint/2010/main" val="20946604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74</a:t>
            </a:fld>
            <a:endParaRPr lang="en-US"/>
          </a:p>
        </p:txBody>
      </p:sp>
    </p:spTree>
    <p:extLst>
      <p:ext uri="{BB962C8B-B14F-4D97-AF65-F5344CB8AC3E}">
        <p14:creationId xmlns:p14="http://schemas.microsoft.com/office/powerpoint/2010/main" val="10198966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75</a:t>
            </a:fld>
            <a:endParaRPr lang="en-US"/>
          </a:p>
        </p:txBody>
      </p:sp>
    </p:spTree>
    <p:extLst>
      <p:ext uri="{BB962C8B-B14F-4D97-AF65-F5344CB8AC3E}">
        <p14:creationId xmlns:p14="http://schemas.microsoft.com/office/powerpoint/2010/main" val="1963744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76</a:t>
            </a:fld>
            <a:endParaRPr lang="en-US"/>
          </a:p>
        </p:txBody>
      </p:sp>
    </p:spTree>
    <p:extLst>
      <p:ext uri="{BB962C8B-B14F-4D97-AF65-F5344CB8AC3E}">
        <p14:creationId xmlns:p14="http://schemas.microsoft.com/office/powerpoint/2010/main" val="35861526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77</a:t>
            </a:fld>
            <a:endParaRPr lang="en-US"/>
          </a:p>
        </p:txBody>
      </p:sp>
    </p:spTree>
    <p:extLst>
      <p:ext uri="{BB962C8B-B14F-4D97-AF65-F5344CB8AC3E}">
        <p14:creationId xmlns:p14="http://schemas.microsoft.com/office/powerpoint/2010/main" val="30553515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78</a:t>
            </a:fld>
            <a:endParaRPr lang="en-US"/>
          </a:p>
        </p:txBody>
      </p:sp>
    </p:spTree>
    <p:extLst>
      <p:ext uri="{BB962C8B-B14F-4D97-AF65-F5344CB8AC3E}">
        <p14:creationId xmlns:p14="http://schemas.microsoft.com/office/powerpoint/2010/main" val="25872705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79</a:t>
            </a:fld>
            <a:endParaRPr lang="en-US"/>
          </a:p>
        </p:txBody>
      </p:sp>
    </p:spTree>
    <p:extLst>
      <p:ext uri="{BB962C8B-B14F-4D97-AF65-F5344CB8AC3E}">
        <p14:creationId xmlns:p14="http://schemas.microsoft.com/office/powerpoint/2010/main" val="26249560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80</a:t>
            </a:fld>
            <a:endParaRPr lang="en-US"/>
          </a:p>
        </p:txBody>
      </p:sp>
    </p:spTree>
    <p:extLst>
      <p:ext uri="{BB962C8B-B14F-4D97-AF65-F5344CB8AC3E}">
        <p14:creationId xmlns:p14="http://schemas.microsoft.com/office/powerpoint/2010/main" val="2243093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7</a:t>
            </a:fld>
            <a:endParaRPr lang="en-US"/>
          </a:p>
        </p:txBody>
      </p:sp>
    </p:spTree>
    <p:extLst>
      <p:ext uri="{BB962C8B-B14F-4D97-AF65-F5344CB8AC3E}">
        <p14:creationId xmlns:p14="http://schemas.microsoft.com/office/powerpoint/2010/main" val="78685101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81</a:t>
            </a:fld>
            <a:endParaRPr lang="en-US"/>
          </a:p>
        </p:txBody>
      </p:sp>
    </p:spTree>
    <p:extLst>
      <p:ext uri="{BB962C8B-B14F-4D97-AF65-F5344CB8AC3E}">
        <p14:creationId xmlns:p14="http://schemas.microsoft.com/office/powerpoint/2010/main" val="14737675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82</a:t>
            </a:fld>
            <a:endParaRPr lang="en-US"/>
          </a:p>
        </p:txBody>
      </p:sp>
    </p:spTree>
    <p:extLst>
      <p:ext uri="{BB962C8B-B14F-4D97-AF65-F5344CB8AC3E}">
        <p14:creationId xmlns:p14="http://schemas.microsoft.com/office/powerpoint/2010/main" val="63017408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83</a:t>
            </a:fld>
            <a:endParaRPr lang="en-US"/>
          </a:p>
        </p:txBody>
      </p:sp>
    </p:spTree>
    <p:extLst>
      <p:ext uri="{BB962C8B-B14F-4D97-AF65-F5344CB8AC3E}">
        <p14:creationId xmlns:p14="http://schemas.microsoft.com/office/powerpoint/2010/main" val="171959374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84</a:t>
            </a:fld>
            <a:endParaRPr lang="en-US"/>
          </a:p>
        </p:txBody>
      </p:sp>
    </p:spTree>
    <p:extLst>
      <p:ext uri="{BB962C8B-B14F-4D97-AF65-F5344CB8AC3E}">
        <p14:creationId xmlns:p14="http://schemas.microsoft.com/office/powerpoint/2010/main" val="176728521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85</a:t>
            </a:fld>
            <a:endParaRPr lang="en-US"/>
          </a:p>
        </p:txBody>
      </p:sp>
    </p:spTree>
    <p:extLst>
      <p:ext uri="{BB962C8B-B14F-4D97-AF65-F5344CB8AC3E}">
        <p14:creationId xmlns:p14="http://schemas.microsoft.com/office/powerpoint/2010/main" val="364910765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86</a:t>
            </a:fld>
            <a:endParaRPr lang="en-US"/>
          </a:p>
        </p:txBody>
      </p:sp>
    </p:spTree>
    <p:extLst>
      <p:ext uri="{BB962C8B-B14F-4D97-AF65-F5344CB8AC3E}">
        <p14:creationId xmlns:p14="http://schemas.microsoft.com/office/powerpoint/2010/main" val="124844964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87</a:t>
            </a:fld>
            <a:endParaRPr lang="en-US"/>
          </a:p>
        </p:txBody>
      </p:sp>
    </p:spTree>
    <p:extLst>
      <p:ext uri="{BB962C8B-B14F-4D97-AF65-F5344CB8AC3E}">
        <p14:creationId xmlns:p14="http://schemas.microsoft.com/office/powerpoint/2010/main" val="338744028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88</a:t>
            </a:fld>
            <a:endParaRPr lang="en-US"/>
          </a:p>
        </p:txBody>
      </p:sp>
    </p:spTree>
    <p:extLst>
      <p:ext uri="{BB962C8B-B14F-4D97-AF65-F5344CB8AC3E}">
        <p14:creationId xmlns:p14="http://schemas.microsoft.com/office/powerpoint/2010/main" val="30761033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89</a:t>
            </a:fld>
            <a:endParaRPr lang="en-US"/>
          </a:p>
        </p:txBody>
      </p:sp>
    </p:spTree>
    <p:extLst>
      <p:ext uri="{BB962C8B-B14F-4D97-AF65-F5344CB8AC3E}">
        <p14:creationId xmlns:p14="http://schemas.microsoft.com/office/powerpoint/2010/main" val="17811823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90</a:t>
            </a:fld>
            <a:endParaRPr lang="en-US"/>
          </a:p>
        </p:txBody>
      </p:sp>
    </p:spTree>
    <p:extLst>
      <p:ext uri="{BB962C8B-B14F-4D97-AF65-F5344CB8AC3E}">
        <p14:creationId xmlns:p14="http://schemas.microsoft.com/office/powerpoint/2010/main" val="3879437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8</a:t>
            </a:fld>
            <a:endParaRPr lang="en-US"/>
          </a:p>
        </p:txBody>
      </p:sp>
    </p:spTree>
    <p:extLst>
      <p:ext uri="{BB962C8B-B14F-4D97-AF65-F5344CB8AC3E}">
        <p14:creationId xmlns:p14="http://schemas.microsoft.com/office/powerpoint/2010/main" val="307297142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91</a:t>
            </a:fld>
            <a:endParaRPr lang="en-US"/>
          </a:p>
        </p:txBody>
      </p:sp>
    </p:spTree>
    <p:extLst>
      <p:ext uri="{BB962C8B-B14F-4D97-AF65-F5344CB8AC3E}">
        <p14:creationId xmlns:p14="http://schemas.microsoft.com/office/powerpoint/2010/main" val="378784921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92</a:t>
            </a:fld>
            <a:endParaRPr lang="en-US"/>
          </a:p>
        </p:txBody>
      </p:sp>
    </p:spTree>
    <p:extLst>
      <p:ext uri="{BB962C8B-B14F-4D97-AF65-F5344CB8AC3E}">
        <p14:creationId xmlns:p14="http://schemas.microsoft.com/office/powerpoint/2010/main" val="9799525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93</a:t>
            </a:fld>
            <a:endParaRPr lang="en-US"/>
          </a:p>
        </p:txBody>
      </p:sp>
    </p:spTree>
    <p:extLst>
      <p:ext uri="{BB962C8B-B14F-4D97-AF65-F5344CB8AC3E}">
        <p14:creationId xmlns:p14="http://schemas.microsoft.com/office/powerpoint/2010/main" val="356971053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94</a:t>
            </a:fld>
            <a:endParaRPr lang="en-US"/>
          </a:p>
        </p:txBody>
      </p:sp>
    </p:spTree>
    <p:extLst>
      <p:ext uri="{BB962C8B-B14F-4D97-AF65-F5344CB8AC3E}">
        <p14:creationId xmlns:p14="http://schemas.microsoft.com/office/powerpoint/2010/main" val="346873974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95</a:t>
            </a:fld>
            <a:endParaRPr lang="en-US"/>
          </a:p>
        </p:txBody>
      </p:sp>
    </p:spTree>
    <p:extLst>
      <p:ext uri="{BB962C8B-B14F-4D97-AF65-F5344CB8AC3E}">
        <p14:creationId xmlns:p14="http://schemas.microsoft.com/office/powerpoint/2010/main" val="125485272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96</a:t>
            </a:fld>
            <a:endParaRPr lang="en-US"/>
          </a:p>
        </p:txBody>
      </p:sp>
    </p:spTree>
    <p:extLst>
      <p:ext uri="{BB962C8B-B14F-4D97-AF65-F5344CB8AC3E}">
        <p14:creationId xmlns:p14="http://schemas.microsoft.com/office/powerpoint/2010/main" val="198897295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97</a:t>
            </a:fld>
            <a:endParaRPr lang="en-US"/>
          </a:p>
        </p:txBody>
      </p:sp>
    </p:spTree>
    <p:extLst>
      <p:ext uri="{BB962C8B-B14F-4D97-AF65-F5344CB8AC3E}">
        <p14:creationId xmlns:p14="http://schemas.microsoft.com/office/powerpoint/2010/main" val="416361523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98</a:t>
            </a:fld>
            <a:endParaRPr lang="en-US"/>
          </a:p>
        </p:txBody>
      </p:sp>
    </p:spTree>
    <p:extLst>
      <p:ext uri="{BB962C8B-B14F-4D97-AF65-F5344CB8AC3E}">
        <p14:creationId xmlns:p14="http://schemas.microsoft.com/office/powerpoint/2010/main" val="223869901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99</a:t>
            </a:fld>
            <a:endParaRPr lang="en-US"/>
          </a:p>
        </p:txBody>
      </p:sp>
    </p:spTree>
    <p:extLst>
      <p:ext uri="{BB962C8B-B14F-4D97-AF65-F5344CB8AC3E}">
        <p14:creationId xmlns:p14="http://schemas.microsoft.com/office/powerpoint/2010/main" val="295048456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100</a:t>
            </a:fld>
            <a:endParaRPr lang="en-US"/>
          </a:p>
        </p:txBody>
      </p:sp>
    </p:spTree>
    <p:extLst>
      <p:ext uri="{BB962C8B-B14F-4D97-AF65-F5344CB8AC3E}">
        <p14:creationId xmlns:p14="http://schemas.microsoft.com/office/powerpoint/2010/main" val="445029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9</a:t>
            </a:fld>
            <a:endParaRPr lang="en-US"/>
          </a:p>
        </p:txBody>
      </p:sp>
    </p:spTree>
    <p:extLst>
      <p:ext uri="{BB962C8B-B14F-4D97-AF65-F5344CB8AC3E}">
        <p14:creationId xmlns:p14="http://schemas.microsoft.com/office/powerpoint/2010/main" val="137652552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101</a:t>
            </a:fld>
            <a:endParaRPr lang="en-US"/>
          </a:p>
        </p:txBody>
      </p:sp>
    </p:spTree>
    <p:extLst>
      <p:ext uri="{BB962C8B-B14F-4D97-AF65-F5344CB8AC3E}">
        <p14:creationId xmlns:p14="http://schemas.microsoft.com/office/powerpoint/2010/main" val="224269788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102</a:t>
            </a:fld>
            <a:endParaRPr lang="en-US"/>
          </a:p>
        </p:txBody>
      </p:sp>
    </p:spTree>
    <p:extLst>
      <p:ext uri="{BB962C8B-B14F-4D97-AF65-F5344CB8AC3E}">
        <p14:creationId xmlns:p14="http://schemas.microsoft.com/office/powerpoint/2010/main" val="258154542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103</a:t>
            </a:fld>
            <a:endParaRPr lang="en-US"/>
          </a:p>
        </p:txBody>
      </p:sp>
    </p:spTree>
    <p:extLst>
      <p:ext uri="{BB962C8B-B14F-4D97-AF65-F5344CB8AC3E}">
        <p14:creationId xmlns:p14="http://schemas.microsoft.com/office/powerpoint/2010/main" val="129912753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104</a:t>
            </a:fld>
            <a:endParaRPr lang="en-US"/>
          </a:p>
        </p:txBody>
      </p:sp>
    </p:spTree>
    <p:extLst>
      <p:ext uri="{BB962C8B-B14F-4D97-AF65-F5344CB8AC3E}">
        <p14:creationId xmlns:p14="http://schemas.microsoft.com/office/powerpoint/2010/main" val="367938496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105</a:t>
            </a:fld>
            <a:endParaRPr lang="en-US"/>
          </a:p>
        </p:txBody>
      </p:sp>
    </p:spTree>
    <p:extLst>
      <p:ext uri="{BB962C8B-B14F-4D97-AF65-F5344CB8AC3E}">
        <p14:creationId xmlns:p14="http://schemas.microsoft.com/office/powerpoint/2010/main" val="387519121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106</a:t>
            </a:fld>
            <a:endParaRPr lang="en-US"/>
          </a:p>
        </p:txBody>
      </p:sp>
    </p:spTree>
    <p:extLst>
      <p:ext uri="{BB962C8B-B14F-4D97-AF65-F5344CB8AC3E}">
        <p14:creationId xmlns:p14="http://schemas.microsoft.com/office/powerpoint/2010/main" val="116061233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107</a:t>
            </a:fld>
            <a:endParaRPr lang="en-US"/>
          </a:p>
        </p:txBody>
      </p:sp>
    </p:spTree>
    <p:extLst>
      <p:ext uri="{BB962C8B-B14F-4D97-AF65-F5344CB8AC3E}">
        <p14:creationId xmlns:p14="http://schemas.microsoft.com/office/powerpoint/2010/main" val="332056222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108</a:t>
            </a:fld>
            <a:endParaRPr lang="en-US"/>
          </a:p>
        </p:txBody>
      </p:sp>
    </p:spTree>
    <p:extLst>
      <p:ext uri="{BB962C8B-B14F-4D97-AF65-F5344CB8AC3E}">
        <p14:creationId xmlns:p14="http://schemas.microsoft.com/office/powerpoint/2010/main" val="282299636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109</a:t>
            </a:fld>
            <a:endParaRPr lang="en-US"/>
          </a:p>
        </p:txBody>
      </p:sp>
    </p:spTree>
    <p:extLst>
      <p:ext uri="{BB962C8B-B14F-4D97-AF65-F5344CB8AC3E}">
        <p14:creationId xmlns:p14="http://schemas.microsoft.com/office/powerpoint/2010/main" val="354652234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E1C88-3939-4832-BAAB-091D6FA96EB5}" type="slidenum">
              <a:rPr lang="en-US" smtClean="0"/>
              <a:t>110</a:t>
            </a:fld>
            <a:endParaRPr lang="en-US"/>
          </a:p>
        </p:txBody>
      </p:sp>
    </p:spTree>
    <p:extLst>
      <p:ext uri="{BB962C8B-B14F-4D97-AF65-F5344CB8AC3E}">
        <p14:creationId xmlns:p14="http://schemas.microsoft.com/office/powerpoint/2010/main" val="1667090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464567" y="3085765"/>
            <a:ext cx="11262866" cy="3304800"/>
          </a:xfrm>
          <a:prstGeom prst="rect">
            <a:avLst/>
          </a:prstGeom>
          <a:gradFill flip="none" rotWithShape="1">
            <a:gsLst>
              <a:gs pos="100000">
                <a:schemeClr val="accent2"/>
              </a:gs>
              <a:gs pos="58000">
                <a:schemeClr val="accent2">
                  <a:lumMod val="7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99226" y="1020431"/>
            <a:ext cx="10993549" cy="1475013"/>
          </a:xfrm>
          <a:effectLst/>
        </p:spPr>
        <p:txBody>
          <a:bodyPr anchor="ctr" anchorCtr="0">
            <a:normAutofit/>
          </a:bodyPr>
          <a:lstStyle>
            <a:lvl1pPr algn="ct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ctr">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bg1"/>
                </a:solidFill>
              </a:defRPr>
            </a:lvl1pPr>
          </a:lstStyle>
          <a:p>
            <a:fld id="{D791732E-711E-4174-9277-B4C44021E701}" type="datetime8">
              <a:rPr lang="en-US" smtClean="0"/>
              <a:t>3/11/2024 6:46 AM</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bg1"/>
                </a:solidFill>
              </a:defRPr>
            </a:lvl1pPr>
          </a:lstStyle>
          <a:p>
            <a:r>
              <a:rPr lang="vi-VN"/>
              <a:t>Phước</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bg1"/>
                </a:solidFill>
              </a:defRPr>
            </a:lvl1pPr>
          </a:lstStyle>
          <a:p>
            <a:fld id="{C5C3056E-1632-4A65-A24F-3F10A1450A6E}" type="slidenum">
              <a:rPr lang="en-US" smtClean="0"/>
              <a:pPr/>
              <a:t>‹#›</a:t>
            </a:fld>
            <a:endParaRPr lang="en-US"/>
          </a:p>
        </p:txBody>
      </p:sp>
    </p:spTree>
    <p:extLst>
      <p:ext uri="{BB962C8B-B14F-4D97-AF65-F5344CB8AC3E}">
        <p14:creationId xmlns:p14="http://schemas.microsoft.com/office/powerpoint/2010/main" val="21688488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bwMode="white">
          <a:xfrm>
            <a:off x="447817" y="5141973"/>
            <a:ext cx="11298200" cy="1274702"/>
          </a:xfrm>
          <a:prstGeom prst="rect">
            <a:avLst/>
          </a:prstGeom>
          <a:gradFill flip="none" rotWithShape="1">
            <a:gsLst>
              <a:gs pos="100000">
                <a:schemeClr val="accent2"/>
              </a:gs>
              <a:gs pos="59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t" anchorCtr="0">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E82D7CD1-C841-4A29-A5D1-AC2067872994}" type="datetime8">
              <a:rPr lang="en-US" smtClean="0"/>
              <a:t>3/11/2024 6:46 AM</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r>
              <a:rPr lang="vi-VN"/>
              <a:t>Phước</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C5C3056E-1632-4A65-A24F-3F10A1450A6E}" type="slidenum">
              <a:rPr lang="en-US" smtClean="0"/>
              <a:pPr/>
              <a:t>‹#›</a:t>
            </a:fld>
            <a:endParaRPr lang="en-US"/>
          </a:p>
        </p:txBody>
      </p:sp>
    </p:spTree>
    <p:extLst>
      <p:ext uri="{BB962C8B-B14F-4D97-AF65-F5344CB8AC3E}">
        <p14:creationId xmlns:p14="http://schemas.microsoft.com/office/powerpoint/2010/main" val="14169724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BC5E11-DA28-43FF-AF44-29356BE8F9A1}" type="datetime8">
              <a:rPr lang="en-US" smtClean="0"/>
              <a:t>3/11/2024 6:46 AM</a:t>
            </a:fld>
            <a:endParaRPr lang="en-US"/>
          </a:p>
        </p:txBody>
      </p:sp>
      <p:sp>
        <p:nvSpPr>
          <p:cNvPr id="6" name="Footer Placeholder 5"/>
          <p:cNvSpPr>
            <a:spLocks noGrp="1"/>
          </p:cNvSpPr>
          <p:nvPr>
            <p:ph type="ftr" sz="quarter" idx="11"/>
          </p:nvPr>
        </p:nvSpPr>
        <p:spPr/>
        <p:txBody>
          <a:bodyPr/>
          <a:lstStyle/>
          <a:p>
            <a:r>
              <a:rPr lang="vi-VN"/>
              <a:t>Phước</a:t>
            </a:r>
            <a:endParaRPr lang="en-US" dirty="0"/>
          </a:p>
        </p:txBody>
      </p:sp>
      <p:sp>
        <p:nvSpPr>
          <p:cNvPr id="7" name="Slide Number Placeholder 6"/>
          <p:cNvSpPr>
            <a:spLocks noGrp="1"/>
          </p:cNvSpPr>
          <p:nvPr>
            <p:ph type="sldNum" sz="quarter" idx="12"/>
          </p:nvPr>
        </p:nvSpPr>
        <p:spPr/>
        <p:txBody>
          <a:bodyPr/>
          <a:lstStyle/>
          <a:p>
            <a:fld id="{C5C3056E-1632-4A65-A24F-3F10A1450A6E}" type="slidenum">
              <a:rPr lang="en-US" smtClean="0"/>
              <a:t>‹#›</a:t>
            </a:fld>
            <a:endParaRPr lang="en-US"/>
          </a:p>
        </p:txBody>
      </p:sp>
    </p:spTree>
    <p:extLst>
      <p:ext uri="{BB962C8B-B14F-4D97-AF65-F5344CB8AC3E}">
        <p14:creationId xmlns:p14="http://schemas.microsoft.com/office/powerpoint/2010/main" val="6692101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C994CB-2BC6-164B-80D4-304B4CB6D8C3}"/>
              </a:ext>
            </a:extLst>
          </p:cNvPr>
          <p:cNvSpPr>
            <a:spLocks noChangeAspect="1"/>
          </p:cNvSpPr>
          <p:nvPr userDrawn="1"/>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4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581192" y="2180496"/>
            <a:ext cx="11029615" cy="3678303"/>
          </a:xfrm>
        </p:spPr>
        <p:txBody>
          <a:bodyPr/>
          <a:lstStyle>
            <a:lvl1pPr algn="just">
              <a:defRPr>
                <a:latin typeface="Times New Roman" panose="02020603050405020304" pitchFamily="18" charset="0"/>
                <a:cs typeface="Times New Roman" panose="02020603050405020304" pitchFamily="18" charset="0"/>
              </a:defRPr>
            </a:lvl1pPr>
            <a:lvl2pPr algn="just">
              <a:defRPr>
                <a:latin typeface="Times New Roman" panose="02020603050405020304" pitchFamily="18" charset="0"/>
                <a:cs typeface="Times New Roman" panose="02020603050405020304" pitchFamily="18" charset="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7159DD-5E85-4BF2-865D-8B60EF03AC63}" type="datetime8">
              <a:rPr lang="en-US" smtClean="0"/>
              <a:t>3/11/2024 6:46 AM</a:t>
            </a:fld>
            <a:endParaRPr lang="en-US"/>
          </a:p>
        </p:txBody>
      </p:sp>
      <p:sp>
        <p:nvSpPr>
          <p:cNvPr id="5" name="Footer Placeholder 4"/>
          <p:cNvSpPr>
            <a:spLocks noGrp="1"/>
          </p:cNvSpPr>
          <p:nvPr>
            <p:ph type="ftr" sz="quarter" idx="11"/>
          </p:nvPr>
        </p:nvSpPr>
        <p:spPr/>
        <p:txBody>
          <a:bodyPr/>
          <a:lstStyle/>
          <a:p>
            <a:r>
              <a:rPr lang="vi-VN"/>
              <a:t>Phước</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C5C3056E-1632-4A65-A24F-3F10A1450A6E}" type="slidenum">
              <a:rPr lang="en-US" smtClean="0"/>
              <a:t>‹#›</a:t>
            </a:fld>
            <a:endParaRPr lang="en-US"/>
          </a:p>
        </p:txBody>
      </p:sp>
      <p:sp>
        <p:nvSpPr>
          <p:cNvPr id="9" name="Title 1">
            <a:extLst>
              <a:ext uri="{FF2B5EF4-FFF2-40B4-BE49-F238E27FC236}">
                <a16:creationId xmlns:a16="http://schemas.microsoft.com/office/drawing/2014/main" id="{B5BE0FDB-DB48-E242-8A1F-5B06F79B404A}"/>
              </a:ext>
            </a:extLst>
          </p:cNvPr>
          <p:cNvSpPr>
            <a:spLocks noGrp="1"/>
          </p:cNvSpPr>
          <p:nvPr>
            <p:ph type="title"/>
          </p:nvPr>
        </p:nvSpPr>
        <p:spPr>
          <a:xfrm>
            <a:off x="581193" y="729658"/>
            <a:ext cx="11029616" cy="988332"/>
          </a:xfrm>
        </p:spPr>
        <p:txBody>
          <a:bodyPr anchor="ctr" anchorCtr="0">
            <a:normAutofit/>
          </a:bodyPr>
          <a:lstStyle>
            <a:lvl1pPr algn="ctr">
              <a:defRPr sz="4000"/>
            </a:lvl1pPr>
          </a:lstStyle>
          <a:p>
            <a:r>
              <a:rPr lang="en-US"/>
              <a:t>Click to edit Master title style</a:t>
            </a:r>
            <a:endParaRPr lang="en-US" dirty="0"/>
          </a:p>
        </p:txBody>
      </p:sp>
    </p:spTree>
    <p:extLst>
      <p:ext uri="{BB962C8B-B14F-4D97-AF65-F5344CB8AC3E}">
        <p14:creationId xmlns:p14="http://schemas.microsoft.com/office/powerpoint/2010/main" val="25466538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mage and Caption">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5655714" cy="5244392"/>
          </a:xfrm>
          <a:prstGeom prst="rect">
            <a:avLst/>
          </a:prstGeom>
          <a:gradFill flip="none" rotWithShape="1">
            <a:gsLst>
              <a:gs pos="100000">
                <a:schemeClr val="accent2"/>
              </a:gs>
              <a:gs pos="65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295292" y="773724"/>
            <a:ext cx="5315516" cy="4958862"/>
          </a:xfrm>
        </p:spPr>
        <p:txBody>
          <a:bodyPr anchor="ctr" anchorCtr="0"/>
          <a:lstStyle>
            <a:lvl1pPr>
              <a:defRPr>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581192" y="773724"/>
            <a:ext cx="5388785" cy="495886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D265C-68AA-46AD-9FFA-CABBADB4E140}" type="datetime8">
              <a:rPr lang="en-US" smtClean="0"/>
              <a:t>3/11/2024 6:46 AM</a:t>
            </a:fld>
            <a:endParaRPr lang="en-US"/>
          </a:p>
        </p:txBody>
      </p:sp>
      <p:sp>
        <p:nvSpPr>
          <p:cNvPr id="5" name="Footer Placeholder 4"/>
          <p:cNvSpPr>
            <a:spLocks noGrp="1"/>
          </p:cNvSpPr>
          <p:nvPr>
            <p:ph type="ftr" sz="quarter" idx="11"/>
          </p:nvPr>
        </p:nvSpPr>
        <p:spPr/>
        <p:txBody>
          <a:bodyPr/>
          <a:lstStyle/>
          <a:p>
            <a:r>
              <a:rPr lang="vi-VN"/>
              <a:t>Phước</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C5C3056E-1632-4A65-A24F-3F10A1450A6E}" type="slidenum">
              <a:rPr lang="en-US" smtClean="0"/>
              <a:t>‹#›</a:t>
            </a:fld>
            <a:endParaRPr lang="en-US"/>
          </a:p>
        </p:txBody>
      </p:sp>
    </p:spTree>
    <p:extLst>
      <p:ext uri="{BB962C8B-B14F-4D97-AF65-F5344CB8AC3E}">
        <p14:creationId xmlns:p14="http://schemas.microsoft.com/office/powerpoint/2010/main" val="6378208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bwMode="white">
          <a:xfrm>
            <a:off x="447817" y="5141974"/>
            <a:ext cx="11290860" cy="1258827"/>
          </a:xfrm>
          <a:prstGeom prst="rect">
            <a:avLst/>
          </a:prstGeom>
          <a:gradFill flip="none" rotWithShape="1">
            <a:gsLst>
              <a:gs pos="100000">
                <a:srgbClr val="903163"/>
              </a:gs>
              <a:gs pos="60000">
                <a:schemeClr val="accent1">
                  <a:lumMod val="95000"/>
                  <a:lumOff val="5000"/>
                </a:schemeClr>
              </a:gs>
              <a:gs pos="100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1D0ECEEE-98E6-4619-90D3-04C78085CD1D}" type="datetime8">
              <a:rPr lang="en-US" smtClean="0"/>
              <a:t>3/11/2024 6:46 AM</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r>
              <a:rPr lang="vi-VN"/>
              <a:t>Phước</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5C3056E-1632-4A65-A24F-3F10A1450A6E}" type="slidenum">
              <a:rPr lang="en-US" smtClean="0"/>
              <a:pPr/>
              <a:t>‹#›</a:t>
            </a:fld>
            <a:endParaRPr lang="en-US"/>
          </a:p>
        </p:txBody>
      </p:sp>
    </p:spTree>
    <p:extLst>
      <p:ext uri="{BB962C8B-B14F-4D97-AF65-F5344CB8AC3E}">
        <p14:creationId xmlns:p14="http://schemas.microsoft.com/office/powerpoint/2010/main" val="2492441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2CA61E-D579-4DAA-B77C-31EE6286046E}" type="datetime8">
              <a:rPr lang="en-US" smtClean="0"/>
              <a:t>3/11/2024 6:46 AM</a:t>
            </a:fld>
            <a:endParaRPr lang="en-US"/>
          </a:p>
        </p:txBody>
      </p:sp>
      <p:sp>
        <p:nvSpPr>
          <p:cNvPr id="6" name="Footer Placeholder 5"/>
          <p:cNvSpPr>
            <a:spLocks noGrp="1"/>
          </p:cNvSpPr>
          <p:nvPr>
            <p:ph type="ftr" sz="quarter" idx="11"/>
          </p:nvPr>
        </p:nvSpPr>
        <p:spPr/>
        <p:txBody>
          <a:bodyPr/>
          <a:lstStyle/>
          <a:p>
            <a:r>
              <a:rPr lang="vi-VN"/>
              <a:t>Phước</a:t>
            </a:r>
            <a:endParaRPr lang="en-US" dirty="0"/>
          </a:p>
        </p:txBody>
      </p:sp>
      <p:sp>
        <p:nvSpPr>
          <p:cNvPr id="7" name="Slide Number Placeholder 6"/>
          <p:cNvSpPr>
            <a:spLocks noGrp="1"/>
          </p:cNvSpPr>
          <p:nvPr>
            <p:ph type="sldNum" sz="quarter" idx="12"/>
          </p:nvPr>
        </p:nvSpPr>
        <p:spPr/>
        <p:txBody>
          <a:bodyPr/>
          <a:lstStyle/>
          <a:p>
            <a:fld id="{C5C3056E-1632-4A65-A24F-3F10A1450A6E}" type="slidenum">
              <a:rPr lang="en-US" smtClean="0"/>
              <a:t>‹#›</a:t>
            </a:fld>
            <a:endParaRPr lang="en-US"/>
          </a:p>
        </p:txBody>
      </p:sp>
    </p:spTree>
    <p:extLst>
      <p:ext uri="{BB962C8B-B14F-4D97-AF65-F5344CB8AC3E}">
        <p14:creationId xmlns:p14="http://schemas.microsoft.com/office/powerpoint/2010/main" val="42369661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p:nvSpPr>
          <p:cNvPr id="11" name="Rectangle 10"/>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a:t>Click to edit Master title style</a:t>
            </a:r>
            <a:endParaRPr lang="en-US" dirty="0"/>
          </a:p>
        </p:txBody>
      </p:sp>
      <p:sp>
        <p:nvSpPr>
          <p:cNvPr id="3" name="Text Placeholder 2"/>
          <p:cNvSpPr>
            <a:spLocks noGrp="1"/>
          </p:cNvSpPr>
          <p:nvPr>
            <p:ph type="body" idx="1"/>
          </p:nvPr>
        </p:nvSpPr>
        <p:spPr>
          <a:xfrm>
            <a:off x="677396"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903163"/>
                </a:solidFill>
              </a:defRPr>
            </a:lvl1pPr>
          </a:lstStyle>
          <a:p>
            <a:fld id="{43334A37-5C27-41D1-A4A2-BF1C77BAF733}" type="datetime8">
              <a:rPr lang="en-US" smtClean="0"/>
              <a:t>3/11/2024 6:46 AM</a:t>
            </a:fld>
            <a:endParaRPr lang="en-US"/>
          </a:p>
        </p:txBody>
      </p:sp>
      <p:sp>
        <p:nvSpPr>
          <p:cNvPr id="8" name="Footer Placeholder 7"/>
          <p:cNvSpPr>
            <a:spLocks noGrp="1"/>
          </p:cNvSpPr>
          <p:nvPr>
            <p:ph type="ftr" sz="quarter" idx="11"/>
          </p:nvPr>
        </p:nvSpPr>
        <p:spPr>
          <a:xfrm>
            <a:off x="581192" y="5951811"/>
            <a:ext cx="6917210" cy="365125"/>
          </a:xfrm>
        </p:spPr>
        <p:txBody>
          <a:bodyPr/>
          <a:lstStyle>
            <a:lvl1pPr>
              <a:defRPr>
                <a:solidFill>
                  <a:srgbClr val="903163"/>
                </a:solidFill>
              </a:defRPr>
            </a:lvl1pPr>
          </a:lstStyle>
          <a:p>
            <a:r>
              <a:rPr lang="vi-VN"/>
              <a:t>Phước</a:t>
            </a:r>
            <a:endParaRPr lang="en-US" dirty="0"/>
          </a:p>
        </p:txBody>
      </p:sp>
      <p:sp>
        <p:nvSpPr>
          <p:cNvPr id="23" name="Content Placeholder 3">
            <a:extLst>
              <a:ext uri="{FF2B5EF4-FFF2-40B4-BE49-F238E27FC236}">
                <a16:creationId xmlns:a16="http://schemas.microsoft.com/office/drawing/2014/main" id="{6D289ABA-BA71-41AF-AA30-58CB8F426F6C}"/>
              </a:ext>
            </a:extLst>
          </p:cNvPr>
          <p:cNvSpPr>
            <a:spLocks noGrp="1"/>
          </p:cNvSpPr>
          <p:nvPr>
            <p:ph sz="half" idx="15"/>
          </p:nvPr>
        </p:nvSpPr>
        <p:spPr>
          <a:xfrm>
            <a:off x="8145430"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lvl1pPr>
              <a:defRPr>
                <a:solidFill>
                  <a:srgbClr val="903163"/>
                </a:solidFill>
              </a:defRPr>
            </a:lvl1pPr>
          </a:lstStyle>
          <a:p>
            <a:fld id="{C5C3056E-1632-4A65-A24F-3F10A1450A6E}" type="slidenum">
              <a:rPr lang="en-US" smtClean="0"/>
              <a:pPr/>
              <a:t>‹#›</a:t>
            </a:fld>
            <a:endParaRPr lang="en-US"/>
          </a:p>
        </p:txBody>
      </p:sp>
      <p:sp>
        <p:nvSpPr>
          <p:cNvPr id="22" name="Content Placeholder 3">
            <a:extLst>
              <a:ext uri="{FF2B5EF4-FFF2-40B4-BE49-F238E27FC236}">
                <a16:creationId xmlns:a16="http://schemas.microsoft.com/office/drawing/2014/main" id="{C06DFC81-3912-4844-B25C-E1D7CBCD80A0}"/>
              </a:ext>
            </a:extLst>
          </p:cNvPr>
          <p:cNvSpPr>
            <a:spLocks noGrp="1"/>
          </p:cNvSpPr>
          <p:nvPr>
            <p:ph sz="half" idx="14"/>
          </p:nvPr>
        </p:nvSpPr>
        <p:spPr>
          <a:xfrm>
            <a:off x="4400414"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
            <a:extLst>
              <a:ext uri="{FF2B5EF4-FFF2-40B4-BE49-F238E27FC236}">
                <a16:creationId xmlns:a16="http://schemas.microsoft.com/office/drawing/2014/main" id="{11556C46-FD2A-4916-B30C-DB066CAEA471}"/>
              </a:ext>
            </a:extLst>
          </p:cNvPr>
          <p:cNvSpPr>
            <a:spLocks noGrp="1"/>
          </p:cNvSpPr>
          <p:nvPr>
            <p:ph type="body" idx="16"/>
          </p:nvPr>
        </p:nvSpPr>
        <p:spPr>
          <a:xfrm>
            <a:off x="8241852"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9" name="Straight Connector 18">
            <a:extLst>
              <a:ext uri="{FF2B5EF4-FFF2-40B4-BE49-F238E27FC236}">
                <a16:creationId xmlns:a16="http://schemas.microsoft.com/office/drawing/2014/main" id="{E2328988-0888-4C1A-8F73-17D455B6F882}"/>
              </a:ext>
              <a:ext uri="{C183D7F6-B498-43B3-948B-1728B52AA6E4}">
                <adec:decorative xmlns:adec="http://schemas.microsoft.com/office/drawing/2017/decorative" val="1"/>
              </a:ext>
            </a:extLst>
          </p:cNvPr>
          <p:cNvCxnSpPr>
            <a:cxnSpLocks/>
          </p:cNvCxnSpPr>
          <p:nvPr userDrawn="1"/>
        </p:nvCxnSpPr>
        <p:spPr>
          <a:xfrm>
            <a:off x="4180115" y="2714625"/>
            <a:ext cx="0" cy="3194051"/>
          </a:xfrm>
          <a:prstGeom prst="line">
            <a:avLst/>
          </a:prstGeom>
          <a:ln>
            <a:solidFill>
              <a:schemeClr val="accent1"/>
            </a:solidFill>
          </a:ln>
        </p:spPr>
        <p:style>
          <a:lnRef idx="2">
            <a:schemeClr val="accent4"/>
          </a:lnRef>
          <a:fillRef idx="0">
            <a:schemeClr val="accent4"/>
          </a:fillRef>
          <a:effectRef idx="1">
            <a:schemeClr val="accent4"/>
          </a:effectRef>
          <a:fontRef idx="minor">
            <a:schemeClr val="tx1"/>
          </a:fontRef>
        </p:style>
      </p:cxnSp>
      <p:cxnSp>
        <p:nvCxnSpPr>
          <p:cNvPr id="20" name="Straight Connector 19">
            <a:extLst>
              <a:ext uri="{FF2B5EF4-FFF2-40B4-BE49-F238E27FC236}">
                <a16:creationId xmlns:a16="http://schemas.microsoft.com/office/drawing/2014/main" id="{D81892BA-72AB-4029-BF58-4D6F90C43628}"/>
              </a:ext>
              <a:ext uri="{C183D7F6-B498-43B3-948B-1728B52AA6E4}">
                <adec:decorative xmlns:adec="http://schemas.microsoft.com/office/drawing/2017/decorative" val="1"/>
              </a:ext>
            </a:extLst>
          </p:cNvPr>
          <p:cNvCxnSpPr>
            <a:cxnSpLocks/>
          </p:cNvCxnSpPr>
          <p:nvPr userDrawn="1"/>
        </p:nvCxnSpPr>
        <p:spPr>
          <a:xfrm>
            <a:off x="7962123" y="2714625"/>
            <a:ext cx="0" cy="3194051"/>
          </a:xfrm>
          <a:prstGeom prst="line">
            <a:avLst/>
          </a:prstGeom>
          <a:ln>
            <a:solidFill>
              <a:schemeClr val="accent1"/>
            </a:solidFill>
          </a:ln>
        </p:spPr>
        <p:style>
          <a:lnRef idx="2">
            <a:schemeClr val="accent4"/>
          </a:lnRef>
          <a:fillRef idx="0">
            <a:schemeClr val="accent4"/>
          </a:fillRef>
          <a:effectRef idx="1">
            <a:schemeClr val="accent4"/>
          </a:effectRef>
          <a:fontRef idx="minor">
            <a:schemeClr val="tx1"/>
          </a:fontRef>
        </p:style>
      </p:cxnSp>
      <p:sp>
        <p:nvSpPr>
          <p:cNvPr id="21" name="Text Placeholder 2">
            <a:extLst>
              <a:ext uri="{FF2B5EF4-FFF2-40B4-BE49-F238E27FC236}">
                <a16:creationId xmlns:a16="http://schemas.microsoft.com/office/drawing/2014/main" id="{8E232301-6803-418F-8637-ABBAC64416DA}"/>
              </a:ext>
            </a:extLst>
          </p:cNvPr>
          <p:cNvSpPr>
            <a:spLocks noGrp="1"/>
          </p:cNvSpPr>
          <p:nvPr>
            <p:ph type="body" idx="13"/>
          </p:nvPr>
        </p:nvSpPr>
        <p:spPr>
          <a:xfrm>
            <a:off x="4496836"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5711902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a:t>Click to edit Master title style</a:t>
            </a:r>
            <a:endParaRPr lang="en-US" dirty="0"/>
          </a:p>
        </p:txBody>
      </p:sp>
      <p:sp>
        <p:nvSpPr>
          <p:cNvPr id="3" name="Text Placeholder 2"/>
          <p:cNvSpPr>
            <a:spLocks noGrp="1"/>
          </p:cNvSpPr>
          <p:nvPr>
            <p:ph type="body" idx="1"/>
          </p:nvPr>
        </p:nvSpPr>
        <p:spPr>
          <a:xfrm>
            <a:off x="581193" y="2250892"/>
            <a:ext cx="5393102" cy="536005"/>
          </a:xfrm>
        </p:spPr>
        <p:txBody>
          <a:bodyPr anchor="b">
            <a:noAutofit/>
          </a:bodyPr>
          <a:lstStyle>
            <a:lvl1pPr marL="0" indent="0">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707" y="2250892"/>
            <a:ext cx="5393102" cy="553373"/>
          </a:xfrm>
        </p:spPr>
        <p:txBody>
          <a:bodyPr anchor="b">
            <a:noAutofit/>
          </a:bodyPr>
          <a:lstStyle>
            <a:lvl1pPr marL="0" indent="0">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903163"/>
                </a:solidFill>
              </a:defRPr>
            </a:lvl1pPr>
          </a:lstStyle>
          <a:p>
            <a:fld id="{A31D3E73-DFDB-4208-A9AB-A2B7CD4D75A7}" type="datetime8">
              <a:rPr lang="en-US" smtClean="0"/>
              <a:t>3/11/2024 6:46 AM</a:t>
            </a:fld>
            <a:endParaRPr lang="en-US"/>
          </a:p>
        </p:txBody>
      </p:sp>
      <p:sp>
        <p:nvSpPr>
          <p:cNvPr id="8" name="Footer Placeholder 7"/>
          <p:cNvSpPr>
            <a:spLocks noGrp="1"/>
          </p:cNvSpPr>
          <p:nvPr>
            <p:ph type="ftr" sz="quarter" idx="11"/>
          </p:nvPr>
        </p:nvSpPr>
        <p:spPr/>
        <p:txBody>
          <a:bodyPr/>
          <a:lstStyle>
            <a:lvl1pPr>
              <a:defRPr>
                <a:solidFill>
                  <a:srgbClr val="903163"/>
                </a:solidFill>
              </a:defRPr>
            </a:lvl1pPr>
          </a:lstStyle>
          <a:p>
            <a:r>
              <a:rPr lang="vi-VN"/>
              <a:t>Phước</a:t>
            </a:r>
            <a:endParaRPr lang="en-US" dirty="0"/>
          </a:p>
        </p:txBody>
      </p:sp>
      <p:sp>
        <p:nvSpPr>
          <p:cNvPr id="9" name="Slide Number Placeholder 8"/>
          <p:cNvSpPr>
            <a:spLocks noGrp="1"/>
          </p:cNvSpPr>
          <p:nvPr>
            <p:ph type="sldNum" sz="quarter" idx="12"/>
          </p:nvPr>
        </p:nvSpPr>
        <p:spPr/>
        <p:txBody>
          <a:bodyPr/>
          <a:lstStyle>
            <a:lvl1pPr>
              <a:defRPr>
                <a:solidFill>
                  <a:srgbClr val="903163"/>
                </a:solidFill>
              </a:defRPr>
            </a:lvl1pPr>
          </a:lstStyle>
          <a:p>
            <a:fld id="{C5C3056E-1632-4A65-A24F-3F10A1450A6E}" type="slidenum">
              <a:rPr lang="en-US" smtClean="0"/>
              <a:pPr/>
              <a:t>‹#›</a:t>
            </a:fld>
            <a:endParaRPr lang="en-US"/>
          </a:p>
        </p:txBody>
      </p:sp>
    </p:spTree>
    <p:extLst>
      <p:ext uri="{BB962C8B-B14F-4D97-AF65-F5344CB8AC3E}">
        <p14:creationId xmlns:p14="http://schemas.microsoft.com/office/powerpoint/2010/main" val="24166900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p:cNvSpPr>
            <a:spLocks noChangeAspect="1"/>
          </p:cNvSpPr>
          <p:nvPr/>
        </p:nvSpPr>
        <p:spPr bwMode="white">
          <a:xfrm>
            <a:off x="440683"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Date Placeholder 2"/>
          <p:cNvSpPr>
            <a:spLocks noGrp="1"/>
          </p:cNvSpPr>
          <p:nvPr>
            <p:ph type="dt" sz="half" idx="10"/>
          </p:nvPr>
        </p:nvSpPr>
        <p:spPr/>
        <p:txBody>
          <a:bodyPr/>
          <a:lstStyle/>
          <a:p>
            <a:fld id="{718579B6-3688-4908-9708-076D11ADC40B}" type="datetime8">
              <a:rPr lang="en-US" smtClean="0"/>
              <a:t>3/11/2024 6:46 AM</a:t>
            </a:fld>
            <a:endParaRPr lang="en-US"/>
          </a:p>
        </p:txBody>
      </p:sp>
      <p:sp>
        <p:nvSpPr>
          <p:cNvPr id="4" name="Footer Placeholder 3"/>
          <p:cNvSpPr>
            <a:spLocks noGrp="1"/>
          </p:cNvSpPr>
          <p:nvPr>
            <p:ph type="ftr" sz="quarter" idx="11"/>
          </p:nvPr>
        </p:nvSpPr>
        <p:spPr/>
        <p:txBody>
          <a:bodyPr/>
          <a:lstStyle/>
          <a:p>
            <a:r>
              <a:rPr lang="vi-VN"/>
              <a:t>Phước</a:t>
            </a:r>
            <a:endParaRPr lang="en-US" dirty="0"/>
          </a:p>
        </p:txBody>
      </p:sp>
      <p:sp>
        <p:nvSpPr>
          <p:cNvPr id="5" name="Slide Number Placeholder 4"/>
          <p:cNvSpPr>
            <a:spLocks noGrp="1"/>
          </p:cNvSpPr>
          <p:nvPr>
            <p:ph type="sldNum" sz="quarter" idx="12"/>
          </p:nvPr>
        </p:nvSpPr>
        <p:spPr/>
        <p:txBody>
          <a:bodyPr/>
          <a:lstStyle/>
          <a:p>
            <a:fld id="{C5C3056E-1632-4A65-A24F-3F10A1450A6E}" type="slidenum">
              <a:rPr lang="en-US" smtClean="0"/>
              <a:t>‹#›</a:t>
            </a:fld>
            <a:endParaRPr lang="en-US"/>
          </a:p>
        </p:txBody>
      </p:sp>
      <p:sp>
        <p:nvSpPr>
          <p:cNvPr id="9" name="Title 1">
            <a:extLst>
              <a:ext uri="{FF2B5EF4-FFF2-40B4-BE49-F238E27FC236}">
                <a16:creationId xmlns:a16="http://schemas.microsoft.com/office/drawing/2014/main" id="{5CEC16FA-81A4-6F41-9FCE-6262A4533E5C}"/>
              </a:ext>
            </a:extLst>
          </p:cNvPr>
          <p:cNvSpPr>
            <a:spLocks noGrp="1"/>
          </p:cNvSpPr>
          <p:nvPr>
            <p:ph type="title"/>
          </p:nvPr>
        </p:nvSpPr>
        <p:spPr>
          <a:xfrm>
            <a:off x="581193" y="729658"/>
            <a:ext cx="11029616" cy="988332"/>
          </a:xfrm>
        </p:spPr>
        <p:txBody>
          <a:bodyPr anchor="ctr" anchorCtr="0">
            <a:normAutofit/>
          </a:bodyPr>
          <a:lstStyle>
            <a:lvl1pPr algn="ctr">
              <a:defRPr sz="4000"/>
            </a:lvl1pPr>
          </a:lstStyle>
          <a:p>
            <a:r>
              <a:rPr lang="en-US"/>
              <a:t>Click to edit Master title style</a:t>
            </a:r>
            <a:endParaRPr lang="en-US" dirty="0"/>
          </a:p>
        </p:txBody>
      </p:sp>
    </p:spTree>
    <p:extLst>
      <p:ext uri="{BB962C8B-B14F-4D97-AF65-F5344CB8AC3E}">
        <p14:creationId xmlns:p14="http://schemas.microsoft.com/office/powerpoint/2010/main" val="15454458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903163"/>
                </a:solidFill>
              </a:defRPr>
            </a:lvl1pPr>
          </a:lstStyle>
          <a:p>
            <a:fld id="{BDF5A0A0-2A79-4D7B-941C-3ED3A7FDEE25}" type="datetime8">
              <a:rPr lang="en-US" smtClean="0"/>
              <a:t>3/11/2024 6:46 AM</a:t>
            </a:fld>
            <a:endParaRPr lang="en-US"/>
          </a:p>
        </p:txBody>
      </p:sp>
      <p:sp>
        <p:nvSpPr>
          <p:cNvPr id="3" name="Footer Placeholder 2"/>
          <p:cNvSpPr>
            <a:spLocks noGrp="1"/>
          </p:cNvSpPr>
          <p:nvPr>
            <p:ph type="ftr" sz="quarter" idx="11"/>
          </p:nvPr>
        </p:nvSpPr>
        <p:spPr/>
        <p:txBody>
          <a:bodyPr/>
          <a:lstStyle>
            <a:lvl1pPr>
              <a:defRPr>
                <a:solidFill>
                  <a:srgbClr val="903163"/>
                </a:solidFill>
              </a:defRPr>
            </a:lvl1pPr>
          </a:lstStyle>
          <a:p>
            <a:r>
              <a:rPr lang="vi-VN"/>
              <a:t>Phước</a:t>
            </a:r>
            <a:endParaRPr lang="en-US" dirty="0"/>
          </a:p>
        </p:txBody>
      </p:sp>
      <p:sp>
        <p:nvSpPr>
          <p:cNvPr id="4" name="Slide Number Placeholder 3"/>
          <p:cNvSpPr>
            <a:spLocks noGrp="1"/>
          </p:cNvSpPr>
          <p:nvPr>
            <p:ph type="sldNum" sz="quarter" idx="12"/>
          </p:nvPr>
        </p:nvSpPr>
        <p:spPr/>
        <p:txBody>
          <a:bodyPr/>
          <a:lstStyle>
            <a:lvl1pPr>
              <a:defRPr>
                <a:solidFill>
                  <a:srgbClr val="903163"/>
                </a:solidFill>
              </a:defRPr>
            </a:lvl1pPr>
          </a:lstStyle>
          <a:p>
            <a:fld id="{C5C3056E-1632-4A65-A24F-3F10A1450A6E}" type="slidenum">
              <a:rPr lang="en-US" smtClean="0"/>
              <a:pPr/>
              <a:t>‹#›</a:t>
            </a:fld>
            <a:endParaRPr lang="en-US"/>
          </a:p>
        </p:txBody>
      </p:sp>
      <p:sp>
        <p:nvSpPr>
          <p:cNvPr id="5" name="Title 4">
            <a:extLst>
              <a:ext uri="{FF2B5EF4-FFF2-40B4-BE49-F238E27FC236}">
                <a16:creationId xmlns:a16="http://schemas.microsoft.com/office/drawing/2014/main" id="{DFBB0525-CFF9-4A39-B5EA-579253994F6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58699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gradFill flip="none" rotWithShape="1">
          <a:gsLst>
            <a:gs pos="0">
              <a:schemeClr val="bg1">
                <a:tint val="90000"/>
                <a:lumMod val="110000"/>
              </a:schemeClr>
            </a:gs>
            <a:gs pos="100000">
              <a:schemeClr val="accent4">
                <a:lumMod val="60000"/>
                <a:lumOff val="40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chorCtr="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1D7B757-4DF6-46F6-A58E-6D52D5DE023B}" type="datetime8">
              <a:rPr lang="en-US" smtClean="0"/>
              <a:t>3/11/2024 6:46 AM</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vi-VN"/>
              <a:t>Phước</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C3056E-1632-4A65-A24F-3F10A1450A6E}"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70731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73" r:id="rId7"/>
    <p:sldLayoutId id="2147483666" r:id="rId8"/>
    <p:sldLayoutId id="2147483667" r:id="rId9"/>
    <p:sldLayoutId id="2147483668" r:id="rId10"/>
    <p:sldLayoutId id="214748366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5.xml"/><Relationship Id="rId1" Type="http://schemas.openxmlformats.org/officeDocument/2006/relationships/slideLayout" Target="../slideLayouts/slideLayout2.xml"/><Relationship Id="rId4" Type="http://schemas.openxmlformats.org/officeDocument/2006/relationships/hyperlink" Target="http://msdn.microsoft.com/en-us/library/gg471540(v=sql.110).aspx" TargetMode="External"/></Relationships>
</file>

<file path=ppt/slides/_rels/slide1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6.xml"/><Relationship Id="rId1" Type="http://schemas.openxmlformats.org/officeDocument/2006/relationships/slideLayout" Target="../slideLayouts/slideLayout2.xml"/><Relationship Id="rId6" Type="http://schemas.openxmlformats.org/officeDocument/2006/relationships/hyperlink" Target="http://msdn.microsoft.com/en-us/library/cc280765(v=sql.110).aspx" TargetMode="External"/><Relationship Id="rId5" Type="http://schemas.openxmlformats.org/officeDocument/2006/relationships/hyperlink" Target="http://msdn.microsoft.com/en-us/library/cc280544(v=sql.110).aspx" TargetMode="External"/><Relationship Id="rId4" Type="http://schemas.openxmlformats.org/officeDocument/2006/relationships/hyperlink" Target="http://msdn.microsoft.com/en-us/library/cc280727(v=sql.110).aspx" TargetMode="External"/></Relationships>
</file>

<file path=ppt/slides/_rels/slide1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7.xml"/><Relationship Id="rId1" Type="http://schemas.openxmlformats.org/officeDocument/2006/relationships/slideLayout" Target="../slideLayouts/slideLayout2.xml"/><Relationship Id="rId5" Type="http://schemas.openxmlformats.org/officeDocument/2006/relationships/hyperlink" Target="http://msdn.microsoft.com/en-us/library/cc280563(v=sql.110).aspx" TargetMode="External"/><Relationship Id="rId4" Type="http://schemas.openxmlformats.org/officeDocument/2006/relationships/hyperlink" Target="http://msdn.microsoft.com/en-us/library/cc280448(v=sql.110).aspx" TargetMode="External"/></Relationships>
</file>

<file path=ppt/slides/_rels/slide1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NULL"/></Relationships>
</file>

<file path=ppt/slides/_rels/slide7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5.png"/><Relationship Id="rId7" Type="http://schemas.openxmlformats.org/officeDocument/2006/relationships/image" Target="../media/image29.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svg"/></Relationships>
</file>

<file path=ppt/slides/_rels/slide9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9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accent4">
                <a:lumMod val="60000"/>
                <a:lumOff val="40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9EA0F-FD88-464F-99D9-0E151D11E785}"/>
              </a:ext>
            </a:extLst>
          </p:cNvPr>
          <p:cNvSpPr>
            <a:spLocks noGrp="1"/>
          </p:cNvSpPr>
          <p:nvPr>
            <p:ph type="ctrTitle"/>
          </p:nvPr>
        </p:nvSpPr>
        <p:spPr>
          <a:xfrm>
            <a:off x="447675" y="965199"/>
            <a:ext cx="11243732" cy="1750010"/>
          </a:xfrm>
        </p:spPr>
        <p:txBody>
          <a:bodyPr anchor="ctr">
            <a:normAutofit/>
          </a:bodyPr>
          <a:lstStyle/>
          <a:p>
            <a:pPr algn="ctr"/>
            <a:r>
              <a:rPr lang="en-US" sz="4000"/>
              <a:t>MỘT SỐ KHÁI NIỆM CHUNG (DẪN NHẬP)</a:t>
            </a:r>
            <a:endParaRPr lang="en-US" sz="4000" dirty="0"/>
          </a:p>
        </p:txBody>
      </p:sp>
      <p:sp>
        <p:nvSpPr>
          <p:cNvPr id="3" name="Subtitle 2">
            <a:extLst>
              <a:ext uri="{FF2B5EF4-FFF2-40B4-BE49-F238E27FC236}">
                <a16:creationId xmlns:a16="http://schemas.microsoft.com/office/drawing/2014/main" id="{7932A20C-8823-4E5C-BF21-C75BA56E76DE}"/>
              </a:ext>
            </a:extLst>
          </p:cNvPr>
          <p:cNvSpPr>
            <a:spLocks noGrp="1"/>
          </p:cNvSpPr>
          <p:nvPr>
            <p:ph type="subTitle" idx="1"/>
          </p:nvPr>
        </p:nvSpPr>
        <p:spPr bwMode="black">
          <a:xfrm>
            <a:off x="742950" y="3314700"/>
            <a:ext cx="10805583" cy="2800349"/>
          </a:xfrm>
        </p:spPr>
        <p:txBody>
          <a:bodyPr anchor="ctr">
            <a:normAutofit/>
          </a:bodyPr>
          <a:lstStyle/>
          <a:p>
            <a:pPr algn="l">
              <a:spcAft>
                <a:spcPts val="3000"/>
              </a:spcAft>
            </a:pPr>
            <a:r>
              <a:rPr lang="en-US" sz="2800" cap="none">
                <a:solidFill>
                  <a:srgbClr val="FFFFFF"/>
                </a:solidFill>
              </a:rPr>
              <a:t>BẢO MẬT CƠ SỞ DỮ LIỆU</a:t>
            </a:r>
            <a:endParaRPr lang="en-US" sz="2800" cap="none" dirty="0">
              <a:solidFill>
                <a:srgbClr val="FFFFFF"/>
              </a:solidFill>
            </a:endParaRPr>
          </a:p>
        </p:txBody>
      </p:sp>
      <p:sp>
        <p:nvSpPr>
          <p:cNvPr id="5" name="Slide Number Placeholder 4"/>
          <p:cNvSpPr>
            <a:spLocks noGrp="1"/>
          </p:cNvSpPr>
          <p:nvPr>
            <p:ph type="sldNum" sz="quarter" idx="12"/>
          </p:nvPr>
        </p:nvSpPr>
        <p:spPr/>
        <p:txBody>
          <a:bodyPr/>
          <a:lstStyle/>
          <a:p>
            <a:fld id="{C5C3056E-1632-4A65-A24F-3F10A1450A6E}" type="slidenum">
              <a:rPr lang="en-US" smtClean="0"/>
              <a:pPr/>
              <a:t>1</a:t>
            </a:fld>
            <a:endParaRPr lang="en-US"/>
          </a:p>
        </p:txBody>
      </p:sp>
    </p:spTree>
    <p:extLst>
      <p:ext uri="{BB962C8B-B14F-4D97-AF65-F5344CB8AC3E}">
        <p14:creationId xmlns:p14="http://schemas.microsoft.com/office/powerpoint/2010/main" val="18060378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r>
              <a:rPr lang="en-US" sz="3200" b="1"/>
              <a:t>Hàm băm</a:t>
            </a:r>
          </a:p>
          <a:p>
            <a:r>
              <a:rPr lang="en-US" sz="3200" b="1"/>
              <a:t>Ứng dụng của hàm băm</a:t>
            </a:r>
            <a:endParaRPr lang="en-US" sz="32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MỘT SỐ KHÁI NIỆM CƠ BẢN</a:t>
            </a:r>
            <a:endParaRPr lang="en-US" sz="3600" b="1" dirty="0"/>
          </a:p>
        </p:txBody>
      </p:sp>
      <p:sp>
        <p:nvSpPr>
          <p:cNvPr id="6" name="Slide Number Placeholder 5"/>
          <p:cNvSpPr>
            <a:spLocks noGrp="1"/>
          </p:cNvSpPr>
          <p:nvPr>
            <p:ph type="sldNum" sz="quarter" idx="12"/>
          </p:nvPr>
        </p:nvSpPr>
        <p:spPr/>
        <p:txBody>
          <a:bodyPr/>
          <a:lstStyle/>
          <a:p>
            <a:fld id="{C5C3056E-1632-4A65-A24F-3F10A1450A6E}" type="slidenum">
              <a:rPr lang="en-US" smtClean="0"/>
              <a:t>10</a:t>
            </a:fld>
            <a:endParaRPr lang="en-US"/>
          </a:p>
        </p:txBody>
      </p:sp>
    </p:spTree>
    <p:extLst>
      <p:ext uri="{BB962C8B-B14F-4D97-AF65-F5344CB8AC3E}">
        <p14:creationId xmlns:p14="http://schemas.microsoft.com/office/powerpoint/2010/main" val="4770243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fontScale="92500" lnSpcReduction="20000"/>
          </a:bodyPr>
          <a:lstStyle/>
          <a:p>
            <a:pPr marL="324000" lvl="1" indent="0">
              <a:buNone/>
            </a:pPr>
            <a:r>
              <a:rPr lang="vi-VN" sz="3200"/>
              <a:t>Các Trigger có thể được cài đặt để log lại những thay đổi đó ở nhiều nơi:</a:t>
            </a:r>
            <a:endParaRPr lang="en-US" sz="3200"/>
          </a:p>
          <a:p>
            <a:pPr lvl="1"/>
            <a:r>
              <a:rPr lang="vi-VN" sz="3200"/>
              <a:t>Lưu lại những thay đổi trong 1 hoặc nhiều table, thuộc 1 hoặc nhiều database khác nhau, của 1 hoặc nhiều server khác nhau (sử dụng Linked Server).</a:t>
            </a:r>
            <a:endParaRPr lang="en-US" sz="3200"/>
          </a:p>
          <a:p>
            <a:pPr lvl="1"/>
            <a:r>
              <a:rPr lang="vi-VN" sz="3200"/>
              <a:t>Sử dụng Service Broker gửi message đến nhiều nơi khác nhau, như: file trong server, event trong Event Viewer, hay email đến người quản trị.</a:t>
            </a:r>
            <a:endParaRPr lang="en-US" sz="3000" dirty="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Trigger</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100</a:t>
            </a:fld>
            <a:endParaRPr lang="en-US"/>
          </a:p>
        </p:txBody>
      </p:sp>
    </p:spTree>
    <p:extLst>
      <p:ext uri="{BB962C8B-B14F-4D97-AF65-F5344CB8AC3E}">
        <p14:creationId xmlns:p14="http://schemas.microsoft.com/office/powerpoint/2010/main" val="34763280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pPr marL="324000" lvl="1" indent="0">
              <a:buNone/>
            </a:pPr>
            <a:r>
              <a:rPr lang="vi-VN" sz="3200"/>
              <a:t>Ví dụ sau đây sẽ tạo 1 Trigger bắt tất cả các sự kiện liên quan đến các câu lệnh DDL ở trong database Test và lưu vào trong table DDL_Log.</a:t>
            </a:r>
            <a:endParaRPr lang="en-US" sz="3000" dirty="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Trigger</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101</a:t>
            </a:fld>
            <a:endParaRPr lang="en-US"/>
          </a:p>
        </p:txBody>
      </p:sp>
    </p:spTree>
    <p:extLst>
      <p:ext uri="{BB962C8B-B14F-4D97-AF65-F5344CB8AC3E}">
        <p14:creationId xmlns:p14="http://schemas.microsoft.com/office/powerpoint/2010/main" val="1475334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Trigger</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102</a:t>
            </a:fld>
            <a:endParaRPr lang="en-US"/>
          </a:p>
        </p:txBody>
      </p:sp>
      <p:sp>
        <p:nvSpPr>
          <p:cNvPr id="11" name="Rectangle 5"/>
          <p:cNvSpPr>
            <a:spLocks noChangeArrowheads="1"/>
          </p:cNvSpPr>
          <p:nvPr/>
        </p:nvSpPr>
        <p:spPr bwMode="auto">
          <a:xfrm>
            <a:off x="4922332" y="2247429"/>
            <a:ext cx="6688476" cy="370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Unicode MS" panose="020B0604020202020204" pitchFamily="34" charset="-128"/>
              </a:rPr>
              <a:t>-- tạo Trigger</a:t>
            </a:r>
            <a:br>
              <a:rPr kumimoji="0" lang="en-US" altLang="en-US" sz="1500" b="1" i="0" u="none" strike="noStrike" cap="none" normalizeH="0" baseline="0">
                <a:ln>
                  <a:noFill/>
                </a:ln>
                <a:solidFill>
                  <a:schemeClr val="tx1"/>
                </a:solidFill>
                <a:effectLst/>
                <a:latin typeface="Arial Unicode MS" panose="020B0604020202020204" pitchFamily="34" charset="-128"/>
              </a:rPr>
            </a:br>
            <a:r>
              <a:rPr kumimoji="0" lang="en-US" altLang="en-US" sz="1500" b="1" i="0" u="none" strike="noStrike" cap="none" normalizeH="0" baseline="0">
                <a:ln>
                  <a:noFill/>
                </a:ln>
                <a:solidFill>
                  <a:schemeClr val="tx1"/>
                </a:solidFill>
                <a:effectLst/>
                <a:latin typeface="Arial Unicode MS" panose="020B0604020202020204" pitchFamily="34" charset="-128"/>
              </a:rPr>
              <a:t>CREATE TRIGGER </a:t>
            </a:r>
            <a:r>
              <a:rPr kumimoji="0" lang="en-US" altLang="en-US" sz="1500" b="1" i="0" u="none" strike="noStrike" cap="none" normalizeH="0" baseline="0">
                <a:ln>
                  <a:noFill/>
                </a:ln>
                <a:solidFill>
                  <a:srgbClr val="666699"/>
                </a:solidFill>
                <a:effectLst/>
                <a:latin typeface="Verdana" panose="020B0604030504040204" pitchFamily="34" charset="0"/>
              </a:rPr>
              <a:t>myDDLTrigger</a:t>
            </a:r>
            <a:br>
              <a:rPr kumimoji="0" lang="en-US" altLang="en-US" sz="1500" b="1" i="0" u="none" strike="noStrike" cap="none" normalizeH="0" baseline="0">
                <a:ln>
                  <a:noFill/>
                </a:ln>
                <a:solidFill>
                  <a:srgbClr val="666699"/>
                </a:solidFill>
                <a:effectLst/>
                <a:latin typeface="Verdana" panose="020B0604030504040204" pitchFamily="34" charset="0"/>
              </a:rPr>
            </a:br>
            <a:r>
              <a:rPr kumimoji="0" lang="en-US" altLang="en-US" sz="1500" b="1" i="0" u="none" strike="noStrike" cap="none" normalizeH="0" baseline="0">
                <a:ln>
                  <a:noFill/>
                </a:ln>
                <a:solidFill>
                  <a:schemeClr val="tx1"/>
                </a:solidFill>
                <a:effectLst/>
                <a:latin typeface="Arial Unicode MS" panose="020B0604020202020204" pitchFamily="34" charset="-128"/>
              </a:rPr>
              <a:t>ON </a:t>
            </a:r>
            <a:r>
              <a:rPr kumimoji="0" lang="en-US" altLang="en-US" sz="1500" b="1" i="0" u="none" strike="noStrike" cap="none" normalizeH="0" baseline="0">
                <a:ln>
                  <a:noFill/>
                </a:ln>
                <a:solidFill>
                  <a:srgbClr val="993300"/>
                </a:solidFill>
                <a:effectLst/>
                <a:latin typeface="Arial Unicode MS" panose="020B0604020202020204" pitchFamily="34" charset="-128"/>
              </a:rPr>
              <a:t>DATABASE</a:t>
            </a:r>
            <a:br>
              <a:rPr kumimoji="0" lang="en-US" altLang="en-US" sz="1500" b="0" i="0" u="none" strike="noStrike" cap="none" normalizeH="0" baseline="0">
                <a:ln>
                  <a:noFill/>
                </a:ln>
                <a:solidFill>
                  <a:schemeClr val="tx1"/>
                </a:solidFill>
                <a:effectLst/>
                <a:latin typeface="Arial Unicode MS" panose="020B0604020202020204" pitchFamily="34" charset="-128"/>
              </a:rPr>
            </a:br>
            <a:r>
              <a:rPr kumimoji="0" lang="en-US" altLang="en-US" sz="1500" b="1" i="0" u="none" strike="noStrike" cap="none" normalizeH="0" baseline="0">
                <a:ln>
                  <a:noFill/>
                </a:ln>
                <a:solidFill>
                  <a:schemeClr val="tx1"/>
                </a:solidFill>
                <a:effectLst/>
                <a:latin typeface="Arial Unicode MS" panose="020B0604020202020204" pitchFamily="34" charset="-128"/>
              </a:rPr>
              <a:t>FOR </a:t>
            </a:r>
            <a:r>
              <a:rPr kumimoji="0" lang="en-US" altLang="en-US" sz="1500" b="1" i="0" u="none" strike="noStrike" cap="none" normalizeH="0" baseline="0">
                <a:ln>
                  <a:noFill/>
                </a:ln>
                <a:solidFill>
                  <a:srgbClr val="FF6600"/>
                </a:solidFill>
                <a:effectLst/>
                <a:latin typeface="Arial Unicode MS" panose="020B0604020202020204" pitchFamily="34" charset="-128"/>
              </a:rPr>
              <a:t>DDL_DATABASE_LEVEL_EVENTS</a:t>
            </a:r>
            <a:br>
              <a:rPr kumimoji="0" lang="en-US" altLang="en-US" sz="1500" b="0" i="0" u="none" strike="noStrike" cap="none" normalizeH="0" baseline="0">
                <a:ln>
                  <a:noFill/>
                </a:ln>
                <a:solidFill>
                  <a:schemeClr val="tx1"/>
                </a:solidFill>
                <a:effectLst/>
                <a:latin typeface="Arial Unicode MS" panose="020B0604020202020204" pitchFamily="34" charset="-128"/>
              </a:rPr>
            </a:br>
            <a:r>
              <a:rPr kumimoji="0" lang="en-US" altLang="en-US" sz="1500" b="1" i="0" u="none" strike="noStrike" cap="none" normalizeH="0" baseline="0">
                <a:ln>
                  <a:noFill/>
                </a:ln>
                <a:solidFill>
                  <a:schemeClr val="tx1"/>
                </a:solidFill>
                <a:effectLst/>
                <a:latin typeface="Arial Unicode MS" panose="020B0604020202020204" pitchFamily="34" charset="-128"/>
              </a:rPr>
              <a:t>AS</a:t>
            </a:r>
            <a:endParaRPr kumimoji="0" lang="en-US" altLang="en-US" sz="1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chemeClr val="tx1"/>
                </a:solidFill>
                <a:effectLst/>
                <a:latin typeface="Arial Unicode MS" panose="020B0604020202020204" pitchFamily="34" charset="-128"/>
              </a:rPr>
              <a:t>DECLARE</a:t>
            </a:r>
            <a:r>
              <a:rPr kumimoji="0" lang="en-US" altLang="en-US" sz="1500" b="0" i="0" u="none" strike="noStrike" cap="none" normalizeH="0" baseline="0">
                <a:ln>
                  <a:noFill/>
                </a:ln>
                <a:solidFill>
                  <a:schemeClr val="tx1"/>
                </a:solidFill>
                <a:effectLst/>
                <a:latin typeface="Arial Unicode MS" panose="020B0604020202020204" pitchFamily="34" charset="-128"/>
              </a:rPr>
              <a:t> @data XML</a:t>
            </a:r>
            <a:br>
              <a:rPr kumimoji="0" lang="en-US" altLang="en-US" sz="1500" b="0" i="0" u="none" strike="noStrike" cap="none" normalizeH="0" baseline="0">
                <a:ln>
                  <a:noFill/>
                </a:ln>
                <a:solidFill>
                  <a:schemeClr val="tx1"/>
                </a:solidFill>
                <a:effectLst/>
                <a:latin typeface="Arial Unicode MS" panose="020B0604020202020204" pitchFamily="34" charset="-128"/>
              </a:rPr>
            </a:br>
            <a:r>
              <a:rPr kumimoji="0" lang="en-US" altLang="en-US" sz="1500" b="1" i="0" u="none" strike="noStrike" cap="none" normalizeH="0" baseline="0">
                <a:ln>
                  <a:noFill/>
                </a:ln>
                <a:solidFill>
                  <a:schemeClr val="tx1"/>
                </a:solidFill>
                <a:effectLst/>
                <a:latin typeface="Arial Unicode MS" panose="020B0604020202020204" pitchFamily="34" charset="-128"/>
              </a:rPr>
              <a:t>SET</a:t>
            </a:r>
            <a:r>
              <a:rPr kumimoji="0" lang="en-US" altLang="en-US" sz="1500" b="0" i="0" u="none" strike="noStrike" cap="none" normalizeH="0" baseline="0">
                <a:ln>
                  <a:noFill/>
                </a:ln>
                <a:solidFill>
                  <a:schemeClr val="tx1"/>
                </a:solidFill>
                <a:effectLst/>
                <a:latin typeface="Arial Unicode MS" panose="020B0604020202020204" pitchFamily="34" charset="-128"/>
              </a:rPr>
              <a:t> @data = EVENTDATA()</a:t>
            </a:r>
            <a:br>
              <a:rPr kumimoji="0" lang="en-US" altLang="en-US" sz="1500" b="0" i="0" u="none" strike="noStrike" cap="none" normalizeH="0" baseline="0">
                <a:ln>
                  <a:noFill/>
                </a:ln>
                <a:solidFill>
                  <a:schemeClr val="tx1"/>
                </a:solidFill>
                <a:effectLst/>
                <a:latin typeface="Arial Unicode MS" panose="020B0604020202020204" pitchFamily="34" charset="-128"/>
              </a:rPr>
            </a:br>
            <a:r>
              <a:rPr kumimoji="0" lang="en-US" altLang="en-US" sz="1500" b="1" i="0" u="none" strike="noStrike" cap="none" normalizeH="0" baseline="0">
                <a:ln>
                  <a:noFill/>
                </a:ln>
                <a:solidFill>
                  <a:schemeClr val="tx1"/>
                </a:solidFill>
                <a:effectLst/>
                <a:latin typeface="Arial Unicode MS" panose="020B0604020202020204" pitchFamily="34" charset="-128"/>
              </a:rPr>
              <a:t>INSERT </a:t>
            </a:r>
            <a:r>
              <a:rPr kumimoji="0" lang="en-US" altLang="en-US" sz="1500" b="1" i="0" u="none" strike="noStrike" cap="none" normalizeH="0" baseline="0">
                <a:ln>
                  <a:noFill/>
                </a:ln>
                <a:solidFill>
                  <a:srgbClr val="666699"/>
                </a:solidFill>
                <a:effectLst/>
                <a:latin typeface="Arial Unicode MS" panose="020B0604020202020204" pitchFamily="34" charset="-128"/>
              </a:rPr>
              <a:t>DDL_Log</a:t>
            </a:r>
            <a:r>
              <a:rPr kumimoji="0" lang="en-US" altLang="en-US" sz="1500" b="0" i="0" u="none" strike="noStrike" cap="none" normalizeH="0" baseline="0">
                <a:ln>
                  <a:noFill/>
                </a:ln>
                <a:solidFill>
                  <a:schemeClr val="tx1"/>
                </a:solidFill>
                <a:effectLst/>
                <a:latin typeface="Arial Unicode MS" panose="020B0604020202020204" pitchFamily="34" charset="-128"/>
              </a:rPr>
              <a:t> (PostTime, DB_User, Event, TSQL)</a:t>
            </a:r>
            <a:br>
              <a:rPr kumimoji="0" lang="en-US" altLang="en-US" sz="1500" b="0" i="0" u="none" strike="noStrike" cap="none" normalizeH="0" baseline="0">
                <a:ln>
                  <a:noFill/>
                </a:ln>
                <a:solidFill>
                  <a:schemeClr val="tx1"/>
                </a:solidFill>
                <a:effectLst/>
                <a:latin typeface="Arial Unicode MS" panose="020B0604020202020204" pitchFamily="34" charset="-128"/>
              </a:rPr>
            </a:br>
            <a:r>
              <a:rPr kumimoji="0" lang="en-US" altLang="en-US" sz="1500" b="1" i="0" u="none" strike="noStrike" cap="none" normalizeH="0" baseline="0">
                <a:ln>
                  <a:noFill/>
                </a:ln>
                <a:solidFill>
                  <a:schemeClr val="tx1"/>
                </a:solidFill>
                <a:effectLst/>
                <a:latin typeface="Arial Unicode MS" panose="020B0604020202020204" pitchFamily="34" charset="-128"/>
              </a:rPr>
              <a:t>VALUES</a:t>
            </a:r>
            <a:br>
              <a:rPr kumimoji="0" lang="en-US" altLang="en-US" sz="1500" b="0" i="0" u="none" strike="noStrike" cap="none" normalizeH="0" baseline="0">
                <a:ln>
                  <a:noFill/>
                </a:ln>
                <a:solidFill>
                  <a:schemeClr val="tx1"/>
                </a:solidFill>
                <a:effectLst/>
                <a:latin typeface="Arial Unicode MS" panose="020B0604020202020204" pitchFamily="34" charset="-128"/>
              </a:rPr>
            </a:br>
            <a:r>
              <a:rPr kumimoji="0" lang="en-US" altLang="en-US" sz="1500" b="0" i="0" u="none" strike="noStrike" cap="none" normalizeH="0" baseline="0">
                <a:ln>
                  <a:noFill/>
                </a:ln>
                <a:solidFill>
                  <a:schemeClr val="tx1"/>
                </a:solidFill>
                <a:effectLst/>
                <a:latin typeface="Arial Unicode MS" panose="020B0604020202020204" pitchFamily="34" charset="-128"/>
              </a:rPr>
              <a:t>(</a:t>
            </a:r>
            <a:br>
              <a:rPr kumimoji="0" lang="en-US" altLang="en-US" sz="1500" b="0" i="0" u="none" strike="noStrike" cap="none" normalizeH="0" baseline="0">
                <a:ln>
                  <a:noFill/>
                </a:ln>
                <a:solidFill>
                  <a:schemeClr val="tx1"/>
                </a:solidFill>
                <a:effectLst/>
                <a:latin typeface="Arial Unicode MS" panose="020B0604020202020204" pitchFamily="34" charset="-128"/>
              </a:rPr>
            </a:br>
            <a:r>
              <a:rPr kumimoji="0" lang="en-US" altLang="en-US" sz="1500" b="0" i="0" u="none" strike="noStrike" cap="none" normalizeH="0" baseline="0">
                <a:ln>
                  <a:noFill/>
                </a:ln>
                <a:solidFill>
                  <a:schemeClr val="tx1"/>
                </a:solidFill>
                <a:effectLst/>
                <a:latin typeface="Arial Unicode MS" panose="020B0604020202020204" pitchFamily="34" charset="-128"/>
              </a:rPr>
              <a:t>GETDATE(),</a:t>
            </a:r>
            <a:br>
              <a:rPr kumimoji="0" lang="en-US" altLang="en-US" sz="1500" b="0" i="0" u="none" strike="noStrike" cap="none" normalizeH="0" baseline="0">
                <a:ln>
                  <a:noFill/>
                </a:ln>
                <a:solidFill>
                  <a:schemeClr val="tx1"/>
                </a:solidFill>
                <a:effectLst/>
                <a:latin typeface="Arial Unicode MS" panose="020B0604020202020204" pitchFamily="34" charset="-128"/>
              </a:rPr>
            </a:br>
            <a:r>
              <a:rPr kumimoji="0" lang="en-US" altLang="en-US" sz="1500" b="0" i="0" u="none" strike="noStrike" cap="none" normalizeH="0" baseline="0">
                <a:ln>
                  <a:noFill/>
                </a:ln>
                <a:solidFill>
                  <a:schemeClr val="tx1"/>
                </a:solidFill>
                <a:effectLst/>
                <a:latin typeface="Arial Unicode MS" panose="020B0604020202020204" pitchFamily="34" charset="-128"/>
              </a:rPr>
              <a:t>CONVERT(nvarchar(100), CURRENT_USER),</a:t>
            </a:r>
            <a:br>
              <a:rPr kumimoji="0" lang="en-US" altLang="en-US" sz="1500" b="0" i="0" u="none" strike="noStrike" cap="none" normalizeH="0" baseline="0">
                <a:ln>
                  <a:noFill/>
                </a:ln>
                <a:solidFill>
                  <a:schemeClr val="tx1"/>
                </a:solidFill>
                <a:effectLst/>
                <a:latin typeface="Arial Unicode MS" panose="020B0604020202020204" pitchFamily="34" charset="-128"/>
              </a:rPr>
            </a:br>
            <a:r>
              <a:rPr kumimoji="0" lang="en-US" altLang="en-US" sz="1500" b="0" i="0" u="none" strike="noStrike" cap="none" normalizeH="0" baseline="0">
                <a:ln>
                  <a:noFill/>
                </a:ln>
                <a:solidFill>
                  <a:schemeClr val="tx1"/>
                </a:solidFill>
                <a:effectLst/>
                <a:latin typeface="Arial Unicode MS" panose="020B0604020202020204" pitchFamily="34" charset="-128"/>
              </a:rPr>
              <a:t>@data.value('(/EVENT_INSTANCE/EventType)[1]', 'nvarchar(100)'),</a:t>
            </a:r>
            <a:br>
              <a:rPr kumimoji="0" lang="en-US" altLang="en-US" sz="1500" b="0" i="0" u="none" strike="noStrike" cap="none" normalizeH="0" baseline="0">
                <a:ln>
                  <a:noFill/>
                </a:ln>
                <a:solidFill>
                  <a:schemeClr val="tx1"/>
                </a:solidFill>
                <a:effectLst/>
                <a:latin typeface="Arial Unicode MS" panose="020B0604020202020204" pitchFamily="34" charset="-128"/>
              </a:rPr>
            </a:br>
            <a:r>
              <a:rPr kumimoji="0" lang="en-US" altLang="en-US" sz="1500" b="0" i="0" u="none" strike="noStrike" cap="none" normalizeH="0" baseline="0">
                <a:ln>
                  <a:noFill/>
                </a:ln>
                <a:solidFill>
                  <a:schemeClr val="tx1"/>
                </a:solidFill>
                <a:effectLst/>
                <a:latin typeface="Arial Unicode MS" panose="020B0604020202020204" pitchFamily="34" charset="-128"/>
              </a:rPr>
              <a:t>@data.value('(/EVENT_INSTANCE/TSQLCommand)[1]', 'nvarchar(2000)')</a:t>
            </a:r>
            <a:br>
              <a:rPr kumimoji="0" lang="en-US" altLang="en-US" sz="1500" b="0" i="0" u="none" strike="noStrike" cap="none" normalizeH="0" baseline="0">
                <a:ln>
                  <a:noFill/>
                </a:ln>
                <a:solidFill>
                  <a:schemeClr val="tx1"/>
                </a:solidFill>
                <a:effectLst/>
                <a:latin typeface="Arial Unicode MS" panose="020B0604020202020204" pitchFamily="34" charset="-128"/>
              </a:rPr>
            </a:br>
            <a:r>
              <a:rPr kumimoji="0" lang="en-US" altLang="en-US" sz="1500" b="0" i="0" u="none" strike="noStrike" cap="none" normalizeH="0" baseline="0">
                <a:ln>
                  <a:noFill/>
                </a:ln>
                <a:solidFill>
                  <a:schemeClr val="tx1"/>
                </a:solidFill>
                <a:effectLst/>
                <a:latin typeface="Arial Unicode MS" panose="020B0604020202020204" pitchFamily="34" charset="-128"/>
              </a:rPr>
              <a:t>) ;</a:t>
            </a:r>
            <a:endParaRPr kumimoji="0" lang="en-US" altLang="en-US" sz="1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panose="020B0604020202020204" pitchFamily="34" charset="-128"/>
              </a:rPr>
              <a:t>GO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6"/>
          <p:cNvSpPr>
            <a:spLocks noChangeArrowheads="1"/>
          </p:cNvSpPr>
          <p:nvPr/>
        </p:nvSpPr>
        <p:spPr bwMode="auto">
          <a:xfrm>
            <a:off x="1028668" y="2210623"/>
            <a:ext cx="301032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Unicode MS" panose="020B0604020202020204" pitchFamily="34" charset="-128"/>
              </a:rPr>
              <a:t>-- tạo bảng DDL_Log</a:t>
            </a:r>
            <a:br>
              <a:rPr kumimoji="0" lang="en-US" altLang="en-US" sz="2000" b="1" i="0" u="none" strike="noStrike" cap="none" normalizeH="0" baseline="0">
                <a:ln>
                  <a:noFill/>
                </a:ln>
                <a:solidFill>
                  <a:schemeClr val="tx1"/>
                </a:solidFill>
                <a:effectLst/>
                <a:latin typeface="Arial Unicode MS" panose="020B0604020202020204" pitchFamily="34" charset="-128"/>
              </a:rPr>
            </a:br>
            <a:r>
              <a:rPr kumimoji="0" lang="en-US" altLang="en-US" sz="2000" b="1" i="0" u="none" strike="noStrike" cap="none" normalizeH="0" baseline="0">
                <a:ln>
                  <a:noFill/>
                </a:ln>
                <a:solidFill>
                  <a:schemeClr val="tx1"/>
                </a:solidFill>
                <a:effectLst/>
                <a:latin typeface="Arial Unicode MS" panose="020B0604020202020204" pitchFamily="34" charset="-128"/>
              </a:rPr>
              <a:t>CREATE TABLE</a:t>
            </a:r>
            <a:r>
              <a:rPr kumimoji="0" lang="en-US" altLang="en-US" sz="2000" b="0" i="0" u="none" strike="noStrike" cap="none" normalizeH="0" baseline="0">
                <a:ln>
                  <a:noFill/>
                </a:ln>
                <a:solidFill>
                  <a:schemeClr val="tx1"/>
                </a:solidFill>
                <a:effectLst/>
                <a:latin typeface="Arial Unicode MS" panose="020B0604020202020204" pitchFamily="34" charset="-128"/>
              </a:rPr>
              <a:t> </a:t>
            </a:r>
            <a:r>
              <a:rPr kumimoji="0" lang="en-US" altLang="en-US" sz="2000" b="1" i="0" u="none" strike="noStrike" cap="none" normalizeH="0" baseline="0">
                <a:ln>
                  <a:noFill/>
                </a:ln>
                <a:solidFill>
                  <a:srgbClr val="666699"/>
                </a:solidFill>
                <a:effectLst/>
                <a:latin typeface="Arial Unicode MS" panose="020B0604020202020204" pitchFamily="34" charset="-128"/>
              </a:rPr>
              <a:t>DDL_Log</a:t>
            </a:r>
            <a:br>
              <a:rPr kumimoji="0" lang="en-US" altLang="en-US" sz="2000" b="0" i="0" u="none" strike="noStrike" cap="none" normalizeH="0" baseline="0">
                <a:ln>
                  <a:noFill/>
                </a:ln>
                <a:solidFill>
                  <a:schemeClr val="tx1"/>
                </a:solidFill>
                <a:effectLst/>
                <a:latin typeface="Arial Unicode MS" panose="020B0604020202020204" pitchFamily="34" charset="-128"/>
              </a:rPr>
            </a:br>
            <a:r>
              <a:rPr kumimoji="0" lang="en-US" altLang="en-US" sz="2000" b="0" i="0" u="none" strike="noStrike" cap="none" normalizeH="0" baseline="0">
                <a:ln>
                  <a:noFill/>
                </a:ln>
                <a:solidFill>
                  <a:schemeClr val="tx1"/>
                </a:solidFill>
                <a:effectLst/>
                <a:latin typeface="Arial Unicode MS" panose="020B0604020202020204" pitchFamily="34" charset="-128"/>
              </a:rPr>
              <a:t>(</a:t>
            </a:r>
            <a:br>
              <a:rPr kumimoji="0" lang="en-US" altLang="en-US" sz="2000" b="0" i="0" u="none" strike="noStrike" cap="none" normalizeH="0" baseline="0">
                <a:ln>
                  <a:noFill/>
                </a:ln>
                <a:solidFill>
                  <a:schemeClr val="tx1"/>
                </a:solidFill>
                <a:effectLst/>
                <a:latin typeface="Arial Unicode MS" panose="020B0604020202020204" pitchFamily="34" charset="-128"/>
              </a:rPr>
            </a:br>
            <a:r>
              <a:rPr kumimoji="0" lang="en-US" altLang="en-US" sz="2000" b="0" i="0" u="none" strike="noStrike" cap="none" normalizeH="0" baseline="0">
                <a:ln>
                  <a:noFill/>
                </a:ln>
                <a:solidFill>
                  <a:schemeClr val="tx1"/>
                </a:solidFill>
                <a:effectLst/>
                <a:latin typeface="Arial Unicode MS" panose="020B0604020202020204" pitchFamily="34" charset="-128"/>
              </a:rPr>
              <a:t>PostTime datetime,</a:t>
            </a:r>
            <a:br>
              <a:rPr kumimoji="0" lang="en-US" altLang="en-US" sz="2000" b="0" i="0" u="none" strike="noStrike" cap="none" normalizeH="0" baseline="0">
                <a:ln>
                  <a:noFill/>
                </a:ln>
                <a:solidFill>
                  <a:schemeClr val="tx1"/>
                </a:solidFill>
                <a:effectLst/>
                <a:latin typeface="Arial Unicode MS" panose="020B0604020202020204" pitchFamily="34" charset="-128"/>
              </a:rPr>
            </a:br>
            <a:r>
              <a:rPr kumimoji="0" lang="en-US" altLang="en-US" sz="2000" b="0" i="0" u="none" strike="noStrike" cap="none" normalizeH="0" baseline="0">
                <a:ln>
                  <a:noFill/>
                </a:ln>
                <a:solidFill>
                  <a:schemeClr val="tx1"/>
                </a:solidFill>
                <a:effectLst/>
                <a:latin typeface="Arial Unicode MS" panose="020B0604020202020204" pitchFamily="34" charset="-128"/>
              </a:rPr>
              <a:t>DB_User nvarchar (100),</a:t>
            </a:r>
            <a:br>
              <a:rPr kumimoji="0" lang="en-US" altLang="en-US" sz="2000" b="0" i="0" u="none" strike="noStrike" cap="none" normalizeH="0" baseline="0">
                <a:ln>
                  <a:noFill/>
                </a:ln>
                <a:solidFill>
                  <a:schemeClr val="tx1"/>
                </a:solidFill>
                <a:effectLst/>
                <a:latin typeface="Arial Unicode MS" panose="020B0604020202020204" pitchFamily="34" charset="-128"/>
              </a:rPr>
            </a:br>
            <a:r>
              <a:rPr kumimoji="0" lang="en-US" altLang="en-US" sz="2000" b="0" i="0" u="none" strike="noStrike" cap="none" normalizeH="0" baseline="0">
                <a:ln>
                  <a:noFill/>
                </a:ln>
                <a:solidFill>
                  <a:schemeClr val="tx1"/>
                </a:solidFill>
                <a:effectLst/>
                <a:latin typeface="Arial Unicode MS" panose="020B0604020202020204" pitchFamily="34" charset="-128"/>
              </a:rPr>
              <a:t>Event nvarchar (100),</a:t>
            </a:r>
            <a:br>
              <a:rPr kumimoji="0" lang="en-US" altLang="en-US" sz="2000" b="0" i="0" u="none" strike="noStrike" cap="none" normalizeH="0" baseline="0">
                <a:ln>
                  <a:noFill/>
                </a:ln>
                <a:solidFill>
                  <a:schemeClr val="tx1"/>
                </a:solidFill>
                <a:effectLst/>
                <a:latin typeface="Arial Unicode MS" panose="020B0604020202020204" pitchFamily="34" charset="-128"/>
              </a:rPr>
            </a:br>
            <a:r>
              <a:rPr kumimoji="0" lang="en-US" altLang="en-US" sz="2000" b="0" i="0" u="none" strike="noStrike" cap="none" normalizeH="0" baseline="0">
                <a:ln>
                  <a:noFill/>
                </a:ln>
                <a:solidFill>
                  <a:schemeClr val="tx1"/>
                </a:solidFill>
                <a:effectLst/>
                <a:latin typeface="Arial Unicode MS" panose="020B0604020202020204" pitchFamily="34" charset="-128"/>
              </a:rPr>
              <a:t>TSQL nvarchar (2000)</a:t>
            </a:r>
            <a:br>
              <a:rPr kumimoji="0" lang="en-US" altLang="en-US" sz="2000" b="0" i="0" u="none" strike="noStrike" cap="none" normalizeH="0" baseline="0">
                <a:ln>
                  <a:noFill/>
                </a:ln>
                <a:solidFill>
                  <a:schemeClr val="tx1"/>
                </a:solidFill>
                <a:effectLst/>
                <a:latin typeface="Arial Unicode MS" panose="020B0604020202020204" pitchFamily="34" charset="-128"/>
              </a:rPr>
            </a:br>
            <a:r>
              <a:rPr kumimoji="0" lang="en-US" altLang="en-US" sz="2000" b="0" i="0" u="none" strike="noStrike" cap="none" normalizeH="0" baseline="0">
                <a:ln>
                  <a:noFill/>
                </a:ln>
                <a:solidFill>
                  <a:schemeClr val="tx1"/>
                </a:solidFill>
                <a:effectLst/>
                <a:latin typeface="Arial Unicode MS" panose="020B0604020202020204" pitchFamily="34" charset="-128"/>
              </a:rPr>
              <a:t>)</a:t>
            </a:r>
            <a:r>
              <a:rPr kumimoji="0" lang="en-US" altLang="en-US" sz="2000" b="0" i="0" u="none" strike="noStrike" cap="none" normalizeH="0" baseline="0">
                <a:ln>
                  <a:noFill/>
                </a:ln>
                <a:solidFill>
                  <a:schemeClr val="tx1"/>
                </a:solidFill>
                <a:effectLst/>
              </a:rPr>
              <a:t> </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70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pPr marL="324000" lvl="1" indent="0">
              <a:buNone/>
            </a:pPr>
            <a:r>
              <a:rPr lang="vi-VN" sz="3200"/>
              <a:t>SQL Server Audit có từ phiên bản SQL Server 2008 </a:t>
            </a:r>
            <a:r>
              <a:rPr lang="vi-VN" sz="3200" b="1"/>
              <a:t>Enterprise</a:t>
            </a:r>
            <a:r>
              <a:rPr lang="vi-VN" sz="3200"/>
              <a:t>. Tính năng này đơn giản hoá khả năng giám sát tự động (automatic audit) và có thể thay thế cho việc cài đặt các Trigger. SQL Server Audit có thể cấu hình giám sát ở 2 mức (level): instance và database.</a:t>
            </a:r>
            <a:endParaRPr lang="en-US" sz="3000" dirty="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vi-VN" sz="3600"/>
              <a:t>SQL Server Audit</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103</a:t>
            </a:fld>
            <a:endParaRPr lang="en-US"/>
          </a:p>
        </p:txBody>
      </p:sp>
    </p:spTree>
    <p:extLst>
      <p:ext uri="{BB962C8B-B14F-4D97-AF65-F5344CB8AC3E}">
        <p14:creationId xmlns:p14="http://schemas.microsoft.com/office/powerpoint/2010/main" val="3554681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lnSpcReduction="10000"/>
          </a:bodyPr>
          <a:lstStyle/>
          <a:p>
            <a:pPr marL="324000" lvl="1" indent="0">
              <a:buNone/>
            </a:pPr>
            <a:r>
              <a:rPr lang="en-US" sz="3200"/>
              <a:t>Các thành phần của SQL Server Audit:</a:t>
            </a:r>
          </a:p>
          <a:p>
            <a:pPr lvl="2"/>
            <a:r>
              <a:rPr lang="vi-VN" sz="3000" b="1"/>
              <a:t>Audit Object</a:t>
            </a:r>
            <a:r>
              <a:rPr lang="vi-VN" sz="3000"/>
              <a:t>: Trong mỗi Instance chúng ta có thể tạo ra nhiều audit khác nhau. Ứng với mỗi Audit sẽ phải chỉ ra 1 audit destination để ghi lại những thông tin được giám sát.</a:t>
            </a:r>
            <a:endParaRPr lang="en-US" sz="3000"/>
          </a:p>
          <a:p>
            <a:pPr lvl="2"/>
            <a:r>
              <a:rPr lang="en-US" sz="2800" b="1"/>
              <a:t>Server Audit Specification</a:t>
            </a:r>
            <a:r>
              <a:rPr lang="en-US" sz="2800"/>
              <a:t>: quy định cho 1 Audit cụ thể nào đó 1 tập các </a:t>
            </a:r>
            <a:r>
              <a:rPr lang="en-US" sz="2800" b="1"/>
              <a:t>hành động của Instance cần giám sát</a:t>
            </a:r>
            <a:r>
              <a:rPr lang="en-US" sz="2800"/>
              <a:t>, ví dụ: CREATE LOGIN, ALTER DATABASE, … . Chúng ta có thể tạo 1 server audit specification cho mỗi SQL Server Audit.</a:t>
            </a:r>
            <a:endParaRPr lang="en-US" sz="2800" dirty="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vi-VN" sz="3600"/>
              <a:t>SQL Server Audit</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104</a:t>
            </a:fld>
            <a:endParaRPr lang="en-US"/>
          </a:p>
        </p:txBody>
      </p:sp>
    </p:spTree>
    <p:extLst>
      <p:ext uri="{BB962C8B-B14F-4D97-AF65-F5344CB8AC3E}">
        <p14:creationId xmlns:p14="http://schemas.microsoft.com/office/powerpoint/2010/main" val="13994067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pPr lvl="2"/>
            <a:r>
              <a:rPr lang="en-US" sz="2800" b="1"/>
              <a:t>Database Audit Specification</a:t>
            </a:r>
            <a:r>
              <a:rPr lang="en-US" sz="2800"/>
              <a:t>: quy định cho 1 Audit cụ thể nào đó 1 tập các </a:t>
            </a:r>
            <a:r>
              <a:rPr lang="en-US" sz="2800" b="1"/>
              <a:t>hành động của database object cần giám sát</a:t>
            </a:r>
            <a:r>
              <a:rPr lang="en-US" sz="2800"/>
              <a:t>, ví dụ: CREATE TABLE, ALTER VIEW, … . Chúng ta có thể tạo 1 database audit specification cho mỗi SQL Server Audit.</a:t>
            </a:r>
          </a:p>
          <a:p>
            <a:pPr lvl="2"/>
            <a:r>
              <a:rPr lang="en-US" sz="2800" b="1"/>
              <a:t>Target</a:t>
            </a:r>
            <a:r>
              <a:rPr lang="en-US" sz="2800"/>
              <a:t>: chính là Audit destination được chỉ ra trong mỗi Audit. Target có thể là 1 file, 1 Windows Security event log, hay 1 Windows Application event log.</a:t>
            </a:r>
            <a:endParaRPr lang="en-US" sz="2800" dirty="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vi-VN" sz="3600"/>
              <a:t>SQL Server Audit</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105</a:t>
            </a:fld>
            <a:endParaRPr lang="en-US"/>
          </a:p>
        </p:txBody>
      </p:sp>
    </p:spTree>
    <p:extLst>
      <p:ext uri="{BB962C8B-B14F-4D97-AF65-F5344CB8AC3E}">
        <p14:creationId xmlns:p14="http://schemas.microsoft.com/office/powerpoint/2010/main" val="16260917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r>
              <a:rPr lang="vi-VN" sz="3200"/>
              <a:t>Ví dụ sau đây sẽ tạo 1 Audit để log lại thông tin mỗi khi có 1 connection nào đó login bị fail (do nhiều nguyên nhân khác nhau: không đúng username, sai password, …) và lưu những thông tin đó trong Windows Application log.</a:t>
            </a:r>
            <a:endParaRPr lang="en-US" sz="3200" dirty="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vi-VN" sz="3600"/>
              <a:t>SQL Server Audit</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106</a:t>
            </a:fld>
            <a:endParaRPr lang="en-US"/>
          </a:p>
        </p:txBody>
      </p:sp>
    </p:spTree>
    <p:extLst>
      <p:ext uri="{BB962C8B-B14F-4D97-AF65-F5344CB8AC3E}">
        <p14:creationId xmlns:p14="http://schemas.microsoft.com/office/powerpoint/2010/main" val="3347627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vi-VN" sz="3600"/>
              <a:t>SQL Server Audit</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107</a:t>
            </a:fld>
            <a:endParaRPr lang="en-US"/>
          </a:p>
        </p:txBody>
      </p:sp>
      <p:sp>
        <p:nvSpPr>
          <p:cNvPr id="5" name="Rectangle 1"/>
          <p:cNvSpPr>
            <a:spLocks noChangeArrowheads="1"/>
          </p:cNvSpPr>
          <p:nvPr/>
        </p:nvSpPr>
        <p:spPr bwMode="auto">
          <a:xfrm>
            <a:off x="1578686" y="2083663"/>
            <a:ext cx="8979614"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Arial Unicode MS" panose="020B0604020202020204" pitchFamily="34" charset="-128"/>
              </a:rPr>
              <a:t>USE</a:t>
            </a:r>
            <a:r>
              <a:rPr kumimoji="0" lang="en-US" altLang="en-US" sz="2000" b="0" i="0" u="none" strike="noStrike" cap="none" normalizeH="0" baseline="0">
                <a:ln>
                  <a:noFill/>
                </a:ln>
                <a:solidFill>
                  <a:schemeClr val="tx1"/>
                </a:solidFill>
                <a:effectLst/>
                <a:latin typeface="Arial Unicode MS" panose="020B0604020202020204" pitchFamily="34" charset="-128"/>
              </a:rPr>
              <a:t> master ;</a:t>
            </a:r>
            <a:br>
              <a:rPr kumimoji="0" lang="en-US" altLang="en-US" sz="2000" b="0" i="0" u="none" strike="noStrike" cap="none" normalizeH="0" baseline="0">
                <a:ln>
                  <a:noFill/>
                </a:ln>
                <a:solidFill>
                  <a:schemeClr val="tx1"/>
                </a:solidFill>
                <a:effectLst/>
                <a:latin typeface="Arial Unicode MS" panose="020B0604020202020204" pitchFamily="34" charset="-128"/>
              </a:rPr>
            </a:br>
            <a:r>
              <a:rPr kumimoji="0" lang="en-US" altLang="en-US" sz="2000" b="0" i="0" u="none" strike="noStrike" cap="none" normalizeH="0" baseline="0">
                <a:ln>
                  <a:noFill/>
                </a:ln>
                <a:solidFill>
                  <a:schemeClr val="tx1"/>
                </a:solidFill>
                <a:effectLst/>
                <a:latin typeface="Arial Unicode MS" panose="020B0604020202020204" pitchFamily="34" charset="-128"/>
              </a:rPr>
              <a:t>GO</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Unicode MS" panose="020B0604020202020204" pitchFamily="34" charset="-128"/>
              </a:rPr>
              <a:t>--Tạo Audit</a:t>
            </a:r>
            <a:br>
              <a:rPr kumimoji="0" lang="en-US" altLang="en-US" sz="2000" b="0" i="0" u="none" strike="noStrike" cap="none" normalizeH="0" baseline="0">
                <a:ln>
                  <a:noFill/>
                </a:ln>
                <a:solidFill>
                  <a:schemeClr val="tx1"/>
                </a:solidFill>
                <a:effectLst/>
                <a:latin typeface="Arial Unicode MS" panose="020B0604020202020204" pitchFamily="34" charset="-128"/>
              </a:rPr>
            </a:br>
            <a:r>
              <a:rPr kumimoji="0" lang="en-US" altLang="en-US" sz="2000" b="1" i="0" u="none" strike="noStrike" cap="none" normalizeH="0" baseline="0">
                <a:ln>
                  <a:noFill/>
                </a:ln>
                <a:solidFill>
                  <a:schemeClr val="tx1"/>
                </a:solidFill>
                <a:effectLst/>
                <a:latin typeface="Arial Unicode MS" panose="020B0604020202020204" pitchFamily="34" charset="-128"/>
              </a:rPr>
              <a:t>CREATE </a:t>
            </a:r>
            <a:r>
              <a:rPr kumimoji="0" lang="en-US" altLang="en-US" sz="2000" b="1" i="0" u="none" strike="noStrike" cap="none" normalizeH="0" baseline="0">
                <a:ln>
                  <a:noFill/>
                </a:ln>
                <a:solidFill>
                  <a:srgbClr val="993300"/>
                </a:solidFill>
                <a:effectLst/>
                <a:latin typeface="Arial Unicode MS" panose="020B0604020202020204" pitchFamily="34" charset="-128"/>
              </a:rPr>
              <a:t>SERVER AUDIT</a:t>
            </a:r>
            <a:r>
              <a:rPr kumimoji="0" lang="en-US" altLang="en-US" sz="2000" b="0" i="0" u="none" strike="noStrike" cap="none" normalizeH="0" baseline="0">
                <a:ln>
                  <a:noFill/>
                </a:ln>
                <a:solidFill>
                  <a:schemeClr val="tx1"/>
                </a:solidFill>
                <a:effectLst/>
                <a:latin typeface="Arial Unicode MS" panose="020B0604020202020204" pitchFamily="34" charset="-128"/>
              </a:rPr>
              <a:t> mySQLServerAudit </a:t>
            </a:r>
            <a:r>
              <a:rPr kumimoji="0" lang="en-US" altLang="en-US" sz="2000" b="1" i="0" u="none" strike="noStrike" cap="none" normalizeH="0" baseline="0">
                <a:ln>
                  <a:noFill/>
                </a:ln>
                <a:solidFill>
                  <a:schemeClr val="tx1"/>
                </a:solidFill>
                <a:effectLst/>
                <a:latin typeface="Arial Unicode MS" panose="020B0604020202020204" pitchFamily="34" charset="-128"/>
              </a:rPr>
              <a:t>TO </a:t>
            </a:r>
            <a:r>
              <a:rPr kumimoji="0" lang="en-US" altLang="en-US" sz="2000" b="1" i="0" u="none" strike="noStrike" cap="none" normalizeH="0" baseline="0">
                <a:ln>
                  <a:noFill/>
                </a:ln>
                <a:solidFill>
                  <a:srgbClr val="FF6600"/>
                </a:solidFill>
                <a:effectLst/>
                <a:latin typeface="Arial Unicode MS" panose="020B0604020202020204" pitchFamily="34" charset="-128"/>
              </a:rPr>
              <a:t>APPLICATION_LOG</a:t>
            </a:r>
            <a:r>
              <a:rPr kumimoji="0" lang="en-US" altLang="en-US" sz="2000" b="1" i="0" u="none" strike="noStrike" cap="none" normalizeH="0" baseline="0">
                <a:ln>
                  <a:noFill/>
                </a:ln>
                <a:solidFill>
                  <a:schemeClr val="tx1"/>
                </a:solidFill>
                <a:effectLst/>
                <a:latin typeface="Arial Unicode MS" panose="020B0604020202020204" pitchFamily="34" charset="-128"/>
              </a:rPr>
              <a:t> WITH</a:t>
            </a:r>
            <a:r>
              <a:rPr kumimoji="0" lang="en-US" altLang="en-US" sz="2000" b="0" i="0" u="none" strike="noStrike" cap="none" normalizeH="0" baseline="0">
                <a:ln>
                  <a:noFill/>
                </a:ln>
                <a:solidFill>
                  <a:schemeClr val="tx1"/>
                </a:solidFill>
                <a:effectLst/>
                <a:latin typeface="Arial Unicode MS" panose="020B0604020202020204" pitchFamily="34" charset="-128"/>
              </a:rPr>
              <a:t> ( QUEUE_DELAY = 1000, ON_FAILURE = CONTINUE);</a:t>
            </a:r>
            <a:br>
              <a:rPr kumimoji="0" lang="en-US" altLang="en-US" sz="2000" b="0" i="0" u="none" strike="noStrike" cap="none" normalizeH="0" baseline="0">
                <a:ln>
                  <a:noFill/>
                </a:ln>
                <a:solidFill>
                  <a:schemeClr val="tx1"/>
                </a:solidFill>
                <a:effectLst/>
                <a:latin typeface="Arial Unicode MS" panose="020B0604020202020204" pitchFamily="34" charset="-128"/>
              </a:rPr>
            </a:br>
            <a:r>
              <a:rPr kumimoji="0" lang="en-US" altLang="en-US" sz="2000" b="0" i="0" u="none" strike="noStrike" cap="none" normalizeH="0" baseline="0">
                <a:ln>
                  <a:noFill/>
                </a:ln>
                <a:solidFill>
                  <a:schemeClr val="tx1"/>
                </a:solidFill>
                <a:effectLst/>
                <a:latin typeface="Arial Unicode MS" panose="020B0604020202020204" pitchFamily="34" charset="-128"/>
              </a:rPr>
              <a:t>GO</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Unicode MS" panose="020B0604020202020204" pitchFamily="34" charset="-128"/>
              </a:rPr>
              <a:t>--Tạo Server Audit Specification và gán cho Audit</a:t>
            </a:r>
            <a:br>
              <a:rPr kumimoji="0" lang="en-US" altLang="en-US" sz="2000" b="0" i="0" u="none" strike="noStrike" cap="none" normalizeH="0" baseline="0">
                <a:ln>
                  <a:noFill/>
                </a:ln>
                <a:solidFill>
                  <a:schemeClr val="tx1"/>
                </a:solidFill>
                <a:effectLst/>
                <a:latin typeface="Arial Unicode MS" panose="020B0604020202020204" pitchFamily="34" charset="-128"/>
              </a:rPr>
            </a:br>
            <a:r>
              <a:rPr kumimoji="0" lang="en-US" altLang="en-US" sz="2000" b="1" i="0" u="none" strike="noStrike" cap="none" normalizeH="0" baseline="0">
                <a:ln>
                  <a:noFill/>
                </a:ln>
                <a:solidFill>
                  <a:schemeClr val="tx1"/>
                </a:solidFill>
                <a:effectLst/>
                <a:latin typeface="Arial Unicode MS" panose="020B0604020202020204" pitchFamily="34" charset="-128"/>
              </a:rPr>
              <a:t>CREATE </a:t>
            </a:r>
            <a:r>
              <a:rPr kumimoji="0" lang="en-US" altLang="en-US" sz="2000" b="1" i="0" u="none" strike="noStrike" cap="none" normalizeH="0" baseline="0">
                <a:ln>
                  <a:noFill/>
                </a:ln>
                <a:solidFill>
                  <a:srgbClr val="993300"/>
                </a:solidFill>
                <a:effectLst/>
                <a:latin typeface="Arial Unicode MS" panose="020B0604020202020204" pitchFamily="34" charset="-128"/>
              </a:rPr>
              <a:t>SERVER AUDIT SPECIFICATION</a:t>
            </a:r>
            <a:r>
              <a:rPr kumimoji="0" lang="en-US" altLang="en-US" sz="2000" b="0" i="0" u="none" strike="noStrike" cap="none" normalizeH="0" baseline="0">
                <a:ln>
                  <a:noFill/>
                </a:ln>
                <a:solidFill>
                  <a:schemeClr val="tx1"/>
                </a:solidFill>
                <a:effectLst/>
                <a:latin typeface="Arial Unicode MS" panose="020B0604020202020204" pitchFamily="34" charset="-128"/>
              </a:rPr>
              <a:t> FailedLoginServerAuditSpecification </a:t>
            </a:r>
            <a:r>
              <a:rPr kumimoji="0" lang="en-US" altLang="en-US" sz="2000" b="1" i="0" u="none" strike="noStrike" cap="none" normalizeH="0" baseline="0">
                <a:ln>
                  <a:noFill/>
                </a:ln>
                <a:solidFill>
                  <a:schemeClr val="tx1"/>
                </a:solidFill>
                <a:effectLst/>
                <a:latin typeface="Arial Unicode MS" panose="020B0604020202020204" pitchFamily="34" charset="-128"/>
              </a:rPr>
              <a:t>FOR </a:t>
            </a:r>
            <a:r>
              <a:rPr kumimoji="0" lang="en-US" altLang="en-US" sz="2000" b="1" i="0" u="none" strike="noStrike" cap="none" normalizeH="0" baseline="0">
                <a:ln>
                  <a:noFill/>
                </a:ln>
                <a:solidFill>
                  <a:srgbClr val="993300"/>
                </a:solidFill>
                <a:effectLst/>
                <a:latin typeface="Arial Unicode MS" panose="020B0604020202020204" pitchFamily="34" charset="-128"/>
              </a:rPr>
              <a:t>SERVER AUDIT</a:t>
            </a:r>
            <a:r>
              <a:rPr kumimoji="0" lang="en-US" altLang="en-US" sz="2000" b="0" i="0" u="none" strike="noStrike" cap="none" normalizeH="0" baseline="0">
                <a:ln>
                  <a:noFill/>
                </a:ln>
                <a:solidFill>
                  <a:schemeClr val="tx1"/>
                </a:solidFill>
                <a:effectLst/>
                <a:latin typeface="Arial Unicode MS" panose="020B0604020202020204" pitchFamily="34" charset="-128"/>
              </a:rPr>
              <a:t> mySQLServerAudit </a:t>
            </a:r>
            <a:r>
              <a:rPr kumimoji="0" lang="en-US" altLang="en-US" sz="2000" b="1" i="0" u="none" strike="noStrike" cap="none" normalizeH="0" baseline="0">
                <a:ln>
                  <a:noFill/>
                </a:ln>
                <a:solidFill>
                  <a:schemeClr val="tx1"/>
                </a:solidFill>
                <a:effectLst/>
                <a:latin typeface="Arial Unicode MS" panose="020B0604020202020204" pitchFamily="34" charset="-128"/>
              </a:rPr>
              <a:t>ADD</a:t>
            </a:r>
            <a:r>
              <a:rPr kumimoji="0" lang="en-US" altLang="en-US" sz="2000" b="0" i="0" u="none" strike="noStrike" cap="none" normalizeH="0" baseline="0">
                <a:ln>
                  <a:noFill/>
                </a:ln>
                <a:solidFill>
                  <a:schemeClr val="tx1"/>
                </a:solidFill>
                <a:effectLst/>
                <a:latin typeface="Arial Unicode MS" panose="020B0604020202020204" pitchFamily="34" charset="-128"/>
              </a:rPr>
              <a:t> (</a:t>
            </a:r>
            <a:r>
              <a:rPr kumimoji="0" lang="en-US" altLang="en-US" sz="2000" b="1" i="0" u="none" strike="noStrike" cap="none" normalizeH="0" baseline="0">
                <a:ln>
                  <a:noFill/>
                </a:ln>
                <a:solidFill>
                  <a:srgbClr val="666699"/>
                </a:solidFill>
                <a:effectLst/>
                <a:latin typeface="Arial Unicode MS" panose="020B0604020202020204" pitchFamily="34" charset="-128"/>
              </a:rPr>
              <a:t>FAILED_LOGIN_GROUP</a:t>
            </a:r>
            <a:r>
              <a:rPr kumimoji="0" lang="en-US" altLang="en-US" sz="2000" b="0" i="0" u="none" strike="noStrike" cap="none" normalizeH="0" baseline="0">
                <a:ln>
                  <a:noFill/>
                </a:ln>
                <a:solidFill>
                  <a:schemeClr val="tx1"/>
                </a:solidFill>
                <a:effectLst/>
                <a:latin typeface="Arial Unicode MS" panose="020B0604020202020204" pitchFamily="34" charset="-128"/>
              </a:rPr>
              <a:t>);</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Unicode MS" panose="020B0604020202020204" pitchFamily="34" charset="-128"/>
              </a:rPr>
              <a:t>--Enable audit</a:t>
            </a:r>
            <a:br>
              <a:rPr kumimoji="0" lang="en-US" altLang="en-US" sz="2000" b="0" i="0" u="none" strike="noStrike" cap="none" normalizeH="0" baseline="0">
                <a:ln>
                  <a:noFill/>
                </a:ln>
                <a:solidFill>
                  <a:schemeClr val="tx1"/>
                </a:solidFill>
                <a:effectLst/>
                <a:latin typeface="Arial Unicode MS" panose="020B0604020202020204" pitchFamily="34" charset="-128"/>
              </a:rPr>
            </a:br>
            <a:r>
              <a:rPr kumimoji="0" lang="en-US" altLang="en-US" sz="2000" b="1" i="0" u="none" strike="noStrike" cap="none" normalizeH="0" baseline="0">
                <a:ln>
                  <a:noFill/>
                </a:ln>
                <a:solidFill>
                  <a:schemeClr val="tx1"/>
                </a:solidFill>
                <a:effectLst/>
                <a:latin typeface="Arial Unicode MS" panose="020B0604020202020204" pitchFamily="34" charset="-128"/>
              </a:rPr>
              <a:t>ALTER </a:t>
            </a:r>
            <a:r>
              <a:rPr kumimoji="0" lang="en-US" altLang="en-US" sz="2000" b="1" i="0" u="none" strike="noStrike" cap="none" normalizeH="0" baseline="0">
                <a:ln>
                  <a:noFill/>
                </a:ln>
                <a:solidFill>
                  <a:srgbClr val="993300"/>
                </a:solidFill>
                <a:effectLst/>
                <a:latin typeface="Arial Unicode MS" panose="020B0604020202020204" pitchFamily="34" charset="-128"/>
              </a:rPr>
              <a:t>SERVER AUDIT</a:t>
            </a:r>
            <a:r>
              <a:rPr kumimoji="0" lang="en-US" altLang="en-US" sz="2000" b="0" i="0" u="none" strike="noStrike" cap="none" normalizeH="0" baseline="0">
                <a:ln>
                  <a:noFill/>
                </a:ln>
                <a:solidFill>
                  <a:schemeClr val="tx1"/>
                </a:solidFill>
                <a:effectLst/>
                <a:latin typeface="Arial Unicode MS" panose="020B0604020202020204" pitchFamily="34" charset="-128"/>
              </a:rPr>
              <a:t> mySQLServerAudit </a:t>
            </a:r>
            <a:r>
              <a:rPr kumimoji="0" lang="en-US" altLang="en-US" sz="2000" b="1" i="0" u="none" strike="noStrike" cap="none" normalizeH="0" baseline="0">
                <a:ln>
                  <a:noFill/>
                </a:ln>
                <a:solidFill>
                  <a:schemeClr val="tx1"/>
                </a:solidFill>
                <a:effectLst/>
                <a:latin typeface="Arial Unicode MS" panose="020B0604020202020204" pitchFamily="34" charset="-128"/>
              </a:rPr>
              <a:t>WITH</a:t>
            </a:r>
            <a:r>
              <a:rPr kumimoji="0" lang="en-US" altLang="en-US" sz="2000" b="0" i="0" u="none" strike="noStrike" cap="none" normalizeH="0" baseline="0">
                <a:ln>
                  <a:noFill/>
                </a:ln>
                <a:solidFill>
                  <a:schemeClr val="tx1"/>
                </a:solidFill>
                <a:effectLst/>
                <a:latin typeface="Arial Unicode MS" panose="020B0604020202020204" pitchFamily="34" charset="-128"/>
              </a:rPr>
              <a:t> (STATE = ON);</a:t>
            </a:r>
            <a:br>
              <a:rPr kumimoji="0" lang="en-US" altLang="en-US" sz="1000" b="0" i="0" u="none" strike="noStrike" cap="none" normalizeH="0" baseline="0">
                <a:ln>
                  <a:noFill/>
                </a:ln>
                <a:solidFill>
                  <a:schemeClr val="tx1"/>
                </a:solidFill>
                <a:effectLst/>
                <a:latin typeface="Arial Unicode MS" panose="020B0604020202020204" pitchFamily="34" charset="-128"/>
              </a:rPr>
            </a:br>
            <a:r>
              <a:rPr kumimoji="0" lang="en-US" altLang="en-US" sz="1000" b="0" i="0" u="none" strike="noStrike" cap="none" normalizeH="0" baseline="0">
                <a:ln>
                  <a:noFill/>
                </a:ln>
                <a:solidFill>
                  <a:schemeClr val="tx1"/>
                </a:solidFill>
                <a:effectLst/>
                <a:latin typeface="Arial Unicode MS" panose="020B0604020202020204" pitchFamily="34" charset="-128"/>
              </a:rPr>
              <a:t>GO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72394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lnSpcReduction="10000"/>
          </a:bodyPr>
          <a:lstStyle/>
          <a:p>
            <a:r>
              <a:rPr lang="vi-VN" sz="3200"/>
              <a:t>Microsoft bắt đầu cung cấp tính năng CDC từ phiên bản SQL Server 2008 để đơn giản hoá và có thể thay thế cho việc cài đặt các DML Trigger trong việc lưu lại dấu vết của những dữ liệu đã bị thay đổi.</a:t>
            </a:r>
          </a:p>
          <a:p>
            <a:r>
              <a:rPr lang="vi-VN" sz="3200"/>
              <a:t>Sau khi bật và cấu hình tính năng, CDC sẽ ghi lại tất cả các thay đổi (bao gồm Insert, Update, Delete) về dữ liệu trên 1 table và lưu trữ những thay đổi đó trong các System table.</a:t>
            </a:r>
          </a:p>
          <a:p>
            <a:endParaRPr lang="en-US" sz="3200" dirty="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b="1"/>
              <a:t>Change Data Capture (CDC)</a:t>
            </a:r>
            <a:endParaRPr lang="en-US" sz="3600" b="1">
              <a:effectLst/>
            </a:endParaRPr>
          </a:p>
        </p:txBody>
      </p:sp>
      <p:sp>
        <p:nvSpPr>
          <p:cNvPr id="6" name="Slide Number Placeholder 5"/>
          <p:cNvSpPr>
            <a:spLocks noGrp="1"/>
          </p:cNvSpPr>
          <p:nvPr>
            <p:ph type="sldNum" sz="quarter" idx="12"/>
          </p:nvPr>
        </p:nvSpPr>
        <p:spPr/>
        <p:txBody>
          <a:bodyPr/>
          <a:lstStyle/>
          <a:p>
            <a:fld id="{C5C3056E-1632-4A65-A24F-3F10A1450A6E}" type="slidenum">
              <a:rPr lang="en-US" smtClean="0"/>
              <a:t>108</a:t>
            </a:fld>
            <a:endParaRPr lang="en-US"/>
          </a:p>
        </p:txBody>
      </p:sp>
    </p:spTree>
    <p:extLst>
      <p:ext uri="{BB962C8B-B14F-4D97-AF65-F5344CB8AC3E}">
        <p14:creationId xmlns:p14="http://schemas.microsoft.com/office/powerpoint/2010/main" val="3706740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pPr marL="0" indent="0">
              <a:buNone/>
            </a:pPr>
            <a:r>
              <a:rPr lang="vi-VN" sz="3200"/>
              <a:t>CDC có thể lưu lại 1 số thông tin như sau:</a:t>
            </a:r>
            <a:endParaRPr lang="en-US" sz="3200"/>
          </a:p>
          <a:p>
            <a:pPr lvl="1"/>
            <a:r>
              <a:rPr lang="en-US" sz="3000"/>
              <a:t>Update mask: chỉ ra lệnh DML tác động lên dữ liệu, trong đó: 1 = Delete, 2 = Insert, 3 = Before Update, 4 = After Update</a:t>
            </a:r>
          </a:p>
          <a:p>
            <a:pPr lvl="1"/>
            <a:r>
              <a:rPr lang="en-US" sz="3200"/>
              <a:t>Các dữ liệu bị thay đổi</a:t>
            </a:r>
          </a:p>
          <a:p>
            <a:pPr lvl="1"/>
            <a:r>
              <a:rPr lang="en-US" sz="3200"/>
              <a:t>Thời điểm dữ liệu bị thay đổi</a:t>
            </a:r>
            <a:endParaRPr lang="en-US" sz="3000"/>
          </a:p>
          <a:p>
            <a:endParaRPr lang="en-US" sz="3200" dirty="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b="1"/>
              <a:t>Change Data Capture (CDC)</a:t>
            </a:r>
            <a:endParaRPr lang="en-US" sz="3600" b="1">
              <a:effectLst/>
            </a:endParaRPr>
          </a:p>
        </p:txBody>
      </p:sp>
      <p:sp>
        <p:nvSpPr>
          <p:cNvPr id="6" name="Slide Number Placeholder 5"/>
          <p:cNvSpPr>
            <a:spLocks noGrp="1"/>
          </p:cNvSpPr>
          <p:nvPr>
            <p:ph type="sldNum" sz="quarter" idx="12"/>
          </p:nvPr>
        </p:nvSpPr>
        <p:spPr/>
        <p:txBody>
          <a:bodyPr/>
          <a:lstStyle/>
          <a:p>
            <a:fld id="{C5C3056E-1632-4A65-A24F-3F10A1450A6E}" type="slidenum">
              <a:rPr lang="en-US" smtClean="0"/>
              <a:t>109</a:t>
            </a:fld>
            <a:endParaRPr lang="en-US"/>
          </a:p>
        </p:txBody>
      </p:sp>
    </p:spTree>
    <p:extLst>
      <p:ext uri="{BB962C8B-B14F-4D97-AF65-F5344CB8AC3E}">
        <p14:creationId xmlns:p14="http://schemas.microsoft.com/office/powerpoint/2010/main" val="30252541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r>
              <a:rPr lang="en-US" sz="3200" b="1"/>
              <a:t>Che giấu dữ liệu</a:t>
            </a:r>
          </a:p>
          <a:p>
            <a:r>
              <a:rPr lang="en-US" sz="3200" b="1"/>
              <a:t>“Truyền biến phải mã hóa”</a:t>
            </a:r>
            <a:endParaRPr lang="en-US" sz="32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MỘT SỐ KHÁI NIỆM CƠ BẢN</a:t>
            </a:r>
            <a:endParaRPr lang="en-US" sz="3600" b="1" dirty="0"/>
          </a:p>
        </p:txBody>
      </p:sp>
      <p:sp>
        <p:nvSpPr>
          <p:cNvPr id="6" name="Slide Number Placeholder 5"/>
          <p:cNvSpPr>
            <a:spLocks noGrp="1"/>
          </p:cNvSpPr>
          <p:nvPr>
            <p:ph type="sldNum" sz="quarter" idx="12"/>
          </p:nvPr>
        </p:nvSpPr>
        <p:spPr/>
        <p:txBody>
          <a:bodyPr/>
          <a:lstStyle/>
          <a:p>
            <a:fld id="{C5C3056E-1632-4A65-A24F-3F10A1450A6E}" type="slidenum">
              <a:rPr lang="en-US" smtClean="0"/>
              <a:t>11</a:t>
            </a:fld>
            <a:endParaRPr lang="en-US"/>
          </a:p>
        </p:txBody>
      </p:sp>
    </p:spTree>
    <p:extLst>
      <p:ext uri="{BB962C8B-B14F-4D97-AF65-F5344CB8AC3E}">
        <p14:creationId xmlns:p14="http://schemas.microsoft.com/office/powerpoint/2010/main" val="18639674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r>
              <a:rPr lang="vi-VN" sz="3200"/>
              <a:t>Dựa vào những thông tin trên, người quản trị có thể dễ dàng kiểm tra, theo dõi những thay đổi này thông qua các Stored Procedure hoặc xem trực tiếp các system table do CDC tạo ra.</a:t>
            </a:r>
          </a:p>
          <a:p>
            <a:r>
              <a:rPr lang="vi-VN" sz="3200"/>
              <a:t>Ví dụ sau đây sẽ bật tính năng CDC cho table Test và xem những thay đổi đó thông qua việc truy vấn stored procedure hay system table.</a:t>
            </a:r>
          </a:p>
          <a:p>
            <a:endParaRPr lang="en-US" sz="3200" dirty="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b="1"/>
              <a:t>Change Data Capture (CDC)</a:t>
            </a:r>
            <a:endParaRPr lang="en-US" sz="3600" b="1">
              <a:effectLst/>
            </a:endParaRPr>
          </a:p>
        </p:txBody>
      </p:sp>
      <p:sp>
        <p:nvSpPr>
          <p:cNvPr id="6" name="Slide Number Placeholder 5"/>
          <p:cNvSpPr>
            <a:spLocks noGrp="1"/>
          </p:cNvSpPr>
          <p:nvPr>
            <p:ph type="sldNum" sz="quarter" idx="12"/>
          </p:nvPr>
        </p:nvSpPr>
        <p:spPr/>
        <p:txBody>
          <a:bodyPr/>
          <a:lstStyle/>
          <a:p>
            <a:fld id="{C5C3056E-1632-4A65-A24F-3F10A1450A6E}" type="slidenum">
              <a:rPr lang="en-US" smtClean="0"/>
              <a:t>110</a:t>
            </a:fld>
            <a:endParaRPr lang="en-US"/>
          </a:p>
        </p:txBody>
      </p:sp>
    </p:spTree>
    <p:extLst>
      <p:ext uri="{BB962C8B-B14F-4D97-AF65-F5344CB8AC3E}">
        <p14:creationId xmlns:p14="http://schemas.microsoft.com/office/powerpoint/2010/main" val="11212095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b="1"/>
              <a:t>Change Data Capture (CDC)</a:t>
            </a:r>
            <a:endParaRPr lang="en-US" sz="3600" b="1">
              <a:effectLst/>
            </a:endParaRPr>
          </a:p>
        </p:txBody>
      </p:sp>
      <p:sp>
        <p:nvSpPr>
          <p:cNvPr id="6" name="Slide Number Placeholder 5"/>
          <p:cNvSpPr>
            <a:spLocks noGrp="1"/>
          </p:cNvSpPr>
          <p:nvPr>
            <p:ph type="sldNum" sz="quarter" idx="12"/>
          </p:nvPr>
        </p:nvSpPr>
        <p:spPr/>
        <p:txBody>
          <a:bodyPr/>
          <a:lstStyle/>
          <a:p>
            <a:fld id="{C5C3056E-1632-4A65-A24F-3F10A1450A6E}" type="slidenum">
              <a:rPr lang="en-US" smtClean="0"/>
              <a:t>111</a:t>
            </a:fld>
            <a:endParaRPr lang="en-US"/>
          </a:p>
        </p:txBody>
      </p:sp>
      <p:sp>
        <p:nvSpPr>
          <p:cNvPr id="5" name="Rectangle 1"/>
          <p:cNvSpPr>
            <a:spLocks noGrp="1" noChangeArrowheads="1"/>
          </p:cNvSpPr>
          <p:nvPr>
            <p:ph idx="1"/>
          </p:nvPr>
        </p:nvSpPr>
        <p:spPr bwMode="auto">
          <a:xfrm>
            <a:off x="1958490" y="1973390"/>
            <a:ext cx="8275022"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Unicode MS" panose="020B0604020202020204" pitchFamily="34" charset="-128"/>
              </a:rPr>
              <a:t>--bật tính năng CDC cho database</a:t>
            </a:r>
            <a:br>
              <a:rPr kumimoji="0" lang="en-US" altLang="en-US" sz="2000" b="0" i="0" u="none" strike="noStrike" cap="none" normalizeH="0" baseline="0">
                <a:ln>
                  <a:noFill/>
                </a:ln>
                <a:solidFill>
                  <a:schemeClr val="tx1"/>
                </a:solidFill>
                <a:effectLst/>
                <a:latin typeface="Arial Unicode MS" panose="020B0604020202020204" pitchFamily="34" charset="-128"/>
              </a:rPr>
            </a:br>
            <a:r>
              <a:rPr kumimoji="0" lang="en-US" altLang="en-US" sz="2000" b="1" i="0" u="none" strike="noStrike" cap="none" normalizeH="0" baseline="0">
                <a:ln>
                  <a:noFill/>
                </a:ln>
                <a:solidFill>
                  <a:schemeClr val="tx1"/>
                </a:solidFill>
                <a:effectLst/>
                <a:latin typeface="Arial Unicode MS" panose="020B0604020202020204" pitchFamily="34" charset="-128"/>
              </a:rPr>
              <a:t>EXEC</a:t>
            </a:r>
            <a:r>
              <a:rPr kumimoji="0" lang="en-US" altLang="en-US" sz="2000" b="0" i="0" u="none" strike="noStrike" cap="none" normalizeH="0" baseline="0">
                <a:ln>
                  <a:noFill/>
                </a:ln>
                <a:solidFill>
                  <a:schemeClr val="tx1"/>
                </a:solidFill>
                <a:effectLst/>
                <a:latin typeface="Arial Unicode MS" panose="020B0604020202020204" pitchFamily="34" charset="-128"/>
              </a:rPr>
              <a:t> </a:t>
            </a:r>
            <a:r>
              <a:rPr kumimoji="0" lang="en-US" altLang="en-US" sz="2000" b="1" i="0" u="none" strike="noStrike" cap="none" normalizeH="0" baseline="0">
                <a:ln>
                  <a:noFill/>
                </a:ln>
                <a:solidFill>
                  <a:srgbClr val="666699"/>
                </a:solidFill>
                <a:effectLst/>
                <a:latin typeface="Arial Unicode MS" panose="020B0604020202020204" pitchFamily="34" charset="-128"/>
              </a:rPr>
              <a:t>sys.sp_cdc_enable_db</a:t>
            </a:r>
            <a:br>
              <a:rPr kumimoji="0" lang="en-US" altLang="en-US" sz="2000" b="0" i="0" u="none" strike="noStrike" cap="none" normalizeH="0" baseline="0">
                <a:ln>
                  <a:noFill/>
                </a:ln>
                <a:solidFill>
                  <a:schemeClr val="tx1"/>
                </a:solidFill>
                <a:effectLst/>
                <a:latin typeface="Arial Unicode MS" panose="020B0604020202020204" pitchFamily="34" charset="-128"/>
              </a:rPr>
            </a:br>
            <a:r>
              <a:rPr kumimoji="0" lang="en-US" altLang="en-US" sz="2000" b="0" i="0" u="none" strike="noStrike" cap="none" normalizeH="0" baseline="0">
                <a:ln>
                  <a:noFill/>
                </a:ln>
                <a:solidFill>
                  <a:schemeClr val="tx1"/>
                </a:solidFill>
                <a:effectLst/>
                <a:latin typeface="Arial Unicode MS" panose="020B0604020202020204" pitchFamily="34" charset="-128"/>
              </a:rPr>
              <a:t>GO</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Unicode MS" panose="020B0604020202020204" pitchFamily="34" charset="-128"/>
              </a:rPr>
              <a:t>--bật tính năng CDC cho table Test</a:t>
            </a:r>
            <a:br>
              <a:rPr kumimoji="0" lang="en-US" altLang="en-US" sz="2000" b="0" i="0" u="none" strike="noStrike" cap="none" normalizeH="0" baseline="0">
                <a:ln>
                  <a:noFill/>
                </a:ln>
                <a:solidFill>
                  <a:schemeClr val="tx1"/>
                </a:solidFill>
                <a:effectLst/>
                <a:latin typeface="Arial Unicode MS" panose="020B0604020202020204" pitchFamily="34" charset="-128"/>
              </a:rPr>
            </a:br>
            <a:r>
              <a:rPr kumimoji="0" lang="en-US" altLang="en-US" sz="2000" b="1" i="0" u="none" strike="noStrike" cap="none" normalizeH="0" baseline="0">
                <a:ln>
                  <a:noFill/>
                </a:ln>
                <a:solidFill>
                  <a:schemeClr val="tx1"/>
                </a:solidFill>
                <a:effectLst/>
                <a:latin typeface="Arial Unicode MS" panose="020B0604020202020204" pitchFamily="34" charset="-128"/>
              </a:rPr>
              <a:t>EXEC</a:t>
            </a:r>
            <a:r>
              <a:rPr kumimoji="0" lang="en-US" altLang="en-US" sz="2000" b="0" i="0" u="none" strike="noStrike" cap="none" normalizeH="0" baseline="0">
                <a:ln>
                  <a:noFill/>
                </a:ln>
                <a:solidFill>
                  <a:schemeClr val="tx1"/>
                </a:solidFill>
                <a:effectLst/>
                <a:latin typeface="Arial Unicode MS" panose="020B0604020202020204" pitchFamily="34" charset="-128"/>
              </a:rPr>
              <a:t> </a:t>
            </a:r>
            <a:r>
              <a:rPr kumimoji="0" lang="en-US" altLang="en-US" sz="2000" b="1" i="0" u="none" strike="noStrike" cap="none" normalizeH="0" baseline="0">
                <a:ln>
                  <a:noFill/>
                </a:ln>
                <a:solidFill>
                  <a:srgbClr val="666699"/>
                </a:solidFill>
                <a:effectLst/>
                <a:latin typeface="Arial Unicode MS" panose="020B0604020202020204" pitchFamily="34" charset="-128"/>
              </a:rPr>
              <a:t>sys.sp_cdc_enable_table</a:t>
            </a:r>
            <a:r>
              <a:rPr kumimoji="0" lang="en-US" altLang="en-US" sz="2000" b="1" i="0" u="none" strike="noStrike" cap="none" normalizeH="0" baseline="0">
                <a:ln>
                  <a:noFill/>
                </a:ln>
                <a:solidFill>
                  <a:schemeClr val="tx1"/>
                </a:solidFill>
                <a:effectLst/>
                <a:latin typeface="Arial Unicode MS" panose="020B0604020202020204" pitchFamily="34" charset="-128"/>
              </a:rPr>
              <a:t> </a:t>
            </a:r>
            <a:r>
              <a:rPr kumimoji="0" lang="en-US" altLang="en-US" sz="2000" b="0" i="0" u="none" strike="noStrike" cap="none" normalizeH="0" baseline="0">
                <a:ln>
                  <a:noFill/>
                </a:ln>
                <a:solidFill>
                  <a:schemeClr val="tx1"/>
                </a:solidFill>
                <a:effectLst/>
                <a:latin typeface="Arial Unicode MS" panose="020B0604020202020204" pitchFamily="34" charset="-128"/>
              </a:rPr>
              <a:t>N'dbo', N'Test',DEFAULT,DEFAULT, 1</a:t>
            </a:r>
            <a:br>
              <a:rPr kumimoji="0" lang="en-US" altLang="en-US" sz="2000" b="0" i="0" u="none" strike="noStrike" cap="none" normalizeH="0" baseline="0">
                <a:ln>
                  <a:noFill/>
                </a:ln>
                <a:solidFill>
                  <a:schemeClr val="tx1"/>
                </a:solidFill>
                <a:effectLst/>
                <a:latin typeface="Arial Unicode MS" panose="020B0604020202020204" pitchFamily="34" charset="-128"/>
              </a:rPr>
            </a:br>
            <a:r>
              <a:rPr kumimoji="0" lang="en-US" altLang="en-US" sz="2000" b="0" i="0" u="none" strike="noStrike" cap="none" normalizeH="0" baseline="0">
                <a:ln>
                  <a:noFill/>
                </a:ln>
                <a:solidFill>
                  <a:schemeClr val="tx1"/>
                </a:solidFill>
                <a:effectLst/>
                <a:latin typeface="Arial Unicode MS" panose="020B0604020202020204" pitchFamily="34" charset="-128"/>
              </a:rPr>
              <a:t>GO</a:t>
            </a:r>
            <a:br>
              <a:rPr kumimoji="0" lang="en-US" altLang="en-US" sz="2000" b="0" i="0" u="none" strike="noStrike" cap="none" normalizeH="0" baseline="0">
                <a:ln>
                  <a:noFill/>
                </a:ln>
                <a:solidFill>
                  <a:schemeClr val="tx1"/>
                </a:solidFill>
                <a:effectLst/>
                <a:latin typeface="Arial Unicode MS" panose="020B0604020202020204" pitchFamily="34" charset="-128"/>
              </a:rPr>
            </a:br>
            <a:br>
              <a:rPr kumimoji="0" lang="en-US" altLang="en-US" sz="2000" b="0" i="0" u="none" strike="noStrike" cap="none" normalizeH="0" baseline="0">
                <a:ln>
                  <a:noFill/>
                </a:ln>
                <a:solidFill>
                  <a:schemeClr val="tx1"/>
                </a:solidFill>
                <a:effectLst/>
              </a:rPr>
            </a:br>
            <a:r>
              <a:rPr kumimoji="0" lang="en-US" altLang="en-US" sz="2000" b="0" i="0" u="none" strike="noStrike" cap="none" normalizeH="0" baseline="0">
                <a:ln>
                  <a:noFill/>
                </a:ln>
                <a:solidFill>
                  <a:schemeClr val="tx1"/>
                </a:solidFill>
                <a:effectLst/>
                <a:latin typeface="Arial Unicode MS" panose="020B0604020202020204" pitchFamily="34" charset="-128"/>
              </a:rPr>
              <a:t>/* thực hiện 1 số lệnh Insert, Update, Delete */</a:t>
            </a:r>
            <a:br>
              <a:rPr kumimoji="0" lang="en-US" altLang="en-US" sz="2000" b="0" i="0" u="none" strike="noStrike" cap="none" normalizeH="0" baseline="0">
                <a:ln>
                  <a:noFill/>
                </a:ln>
                <a:solidFill>
                  <a:schemeClr val="tx1"/>
                </a:solidFill>
                <a:effectLst/>
                <a:latin typeface="Arial Unicode MS" panose="020B0604020202020204" pitchFamily="34" charset="-128"/>
              </a:rPr>
            </a:br>
            <a:br>
              <a:rPr kumimoji="0" lang="en-US" altLang="en-US" sz="2000" b="0" i="0" u="none" strike="noStrike" cap="none" normalizeH="0" baseline="0">
                <a:ln>
                  <a:noFill/>
                </a:ln>
                <a:solidFill>
                  <a:schemeClr val="tx1"/>
                </a:solidFill>
                <a:effectLst/>
              </a:rPr>
            </a:br>
            <a:r>
              <a:rPr kumimoji="0" lang="en-US" altLang="en-US" sz="2000" b="0" i="0" u="none" strike="noStrike" cap="none" normalizeH="0" baseline="0">
                <a:ln>
                  <a:noFill/>
                </a:ln>
                <a:solidFill>
                  <a:schemeClr val="tx1"/>
                </a:solidFill>
                <a:effectLst/>
                <a:latin typeface="Arial Unicode MS" panose="020B0604020202020204" pitchFamily="34" charset="-128"/>
              </a:rPr>
              <a:t>-- xem thông tin bằng cách truy vấn stored procedure</a:t>
            </a:r>
            <a:br>
              <a:rPr kumimoji="0" lang="en-US" altLang="en-US" sz="2000" b="0" i="0" u="none" strike="noStrike" cap="none" normalizeH="0" baseline="0">
                <a:ln>
                  <a:noFill/>
                </a:ln>
                <a:solidFill>
                  <a:schemeClr val="tx1"/>
                </a:solidFill>
                <a:effectLst/>
                <a:latin typeface="Arial Unicode MS" panose="020B0604020202020204" pitchFamily="34" charset="-128"/>
              </a:rPr>
            </a:br>
            <a:r>
              <a:rPr kumimoji="0" lang="en-US" altLang="en-US" sz="2000" b="1" i="0" u="none" strike="noStrike" cap="none" normalizeH="0" baseline="0">
                <a:ln>
                  <a:noFill/>
                </a:ln>
                <a:solidFill>
                  <a:schemeClr val="tx1"/>
                </a:solidFill>
                <a:effectLst/>
                <a:latin typeface="Arial Unicode MS" panose="020B0604020202020204" pitchFamily="34" charset="-128"/>
              </a:rPr>
              <a:t>SELECT</a:t>
            </a:r>
            <a:r>
              <a:rPr kumimoji="0" lang="en-US" altLang="en-US" sz="2000" b="0" i="0" u="none" strike="noStrike" cap="none" normalizeH="0" baseline="0">
                <a:ln>
                  <a:noFill/>
                </a:ln>
                <a:solidFill>
                  <a:schemeClr val="tx1"/>
                </a:solidFill>
                <a:effectLst/>
                <a:latin typeface="Arial Unicode MS" panose="020B0604020202020204" pitchFamily="34" charset="-128"/>
              </a:rPr>
              <a:t> * </a:t>
            </a:r>
            <a:r>
              <a:rPr kumimoji="0" lang="en-US" altLang="en-US" sz="2000" b="1" i="0" u="none" strike="noStrike" cap="none" normalizeH="0" baseline="0">
                <a:ln>
                  <a:noFill/>
                </a:ln>
                <a:solidFill>
                  <a:schemeClr val="tx1"/>
                </a:solidFill>
                <a:effectLst/>
                <a:latin typeface="Arial Unicode MS" panose="020B0604020202020204" pitchFamily="34" charset="-128"/>
              </a:rPr>
              <a:t>FROM </a:t>
            </a:r>
            <a:r>
              <a:rPr kumimoji="0" lang="en-US" altLang="en-US" sz="2000" b="1" i="0" u="none" strike="noStrike" cap="none" normalizeH="0" baseline="0">
                <a:ln>
                  <a:noFill/>
                </a:ln>
                <a:solidFill>
                  <a:srgbClr val="666699"/>
                </a:solidFill>
                <a:effectLst/>
                <a:latin typeface="Arial Unicode MS" panose="020B0604020202020204" pitchFamily="34" charset="-128"/>
              </a:rPr>
              <a:t>cdc.fn_cdc_get_all_changes_dbo_TestTable</a:t>
            </a:r>
            <a:br>
              <a:rPr kumimoji="0" lang="en-US" altLang="en-US" sz="2000" b="0" i="0" u="none" strike="noStrike" cap="none" normalizeH="0" baseline="0">
                <a:ln>
                  <a:noFill/>
                </a:ln>
                <a:solidFill>
                  <a:schemeClr val="tx1"/>
                </a:solidFill>
                <a:effectLst/>
                <a:latin typeface="Arial Unicode MS" panose="020B0604020202020204" pitchFamily="34" charset="-128"/>
              </a:rPr>
            </a:br>
            <a:r>
              <a:rPr kumimoji="0" lang="en-US" altLang="en-US" sz="2000" b="0" i="0" u="none" strike="noStrike" cap="none" normalizeH="0" baseline="0">
                <a:ln>
                  <a:noFill/>
                </a:ln>
                <a:solidFill>
                  <a:schemeClr val="tx1"/>
                </a:solidFill>
                <a:effectLst/>
                <a:latin typeface="Arial Unicode MS" panose="020B0604020202020204" pitchFamily="34" charset="-128"/>
              </a:rPr>
              <a:t>(</a:t>
            </a:r>
            <a:r>
              <a:rPr kumimoji="0" lang="en-US" altLang="en-US" sz="2000" b="1" i="0" u="none" strike="noStrike" cap="none" normalizeH="0" baseline="0">
                <a:ln>
                  <a:noFill/>
                </a:ln>
                <a:solidFill>
                  <a:srgbClr val="666699"/>
                </a:solidFill>
                <a:effectLst/>
                <a:latin typeface="Arial Unicode MS" panose="020B0604020202020204" pitchFamily="34" charset="-128"/>
              </a:rPr>
              <a:t>sys.fn_cdc_get_min_lsn</a:t>
            </a:r>
            <a:r>
              <a:rPr kumimoji="0" lang="en-US" altLang="en-US" sz="2000" b="0" i="0" u="none" strike="noStrike" cap="none" normalizeH="0" baseline="0">
                <a:ln>
                  <a:noFill/>
                </a:ln>
                <a:solidFill>
                  <a:schemeClr val="tx1"/>
                </a:solidFill>
                <a:effectLst/>
                <a:latin typeface="Arial Unicode MS" panose="020B0604020202020204" pitchFamily="34" charset="-128"/>
              </a:rPr>
              <a:t>('dbo_Test'), </a:t>
            </a:r>
            <a:r>
              <a:rPr kumimoji="0" lang="en-US" altLang="en-US" sz="2000" b="1" i="0" u="none" strike="noStrike" cap="none" normalizeH="0" baseline="0">
                <a:ln>
                  <a:noFill/>
                </a:ln>
                <a:solidFill>
                  <a:srgbClr val="666699"/>
                </a:solidFill>
                <a:effectLst/>
                <a:latin typeface="Arial Unicode MS" panose="020B0604020202020204" pitchFamily="34" charset="-128"/>
              </a:rPr>
              <a:t>sys.fn_cdc_get_max_lsn</a:t>
            </a:r>
            <a:r>
              <a:rPr kumimoji="0" lang="en-US" altLang="en-US" sz="2000" b="0" i="0" u="none" strike="noStrike" cap="none" normalizeH="0" baseline="0">
                <a:ln>
                  <a:noFill/>
                </a:ln>
                <a:solidFill>
                  <a:schemeClr val="tx1"/>
                </a:solidFill>
                <a:effectLst/>
                <a:latin typeface="Arial Unicode MS" panose="020B0604020202020204" pitchFamily="34" charset="-128"/>
              </a:rPr>
              <a:t>(),N'all')</a:t>
            </a:r>
            <a:br>
              <a:rPr kumimoji="0" lang="en-US" altLang="en-US" sz="2000" b="0" i="0" u="none" strike="noStrike" cap="none" normalizeH="0" baseline="0">
                <a:ln>
                  <a:noFill/>
                </a:ln>
                <a:solidFill>
                  <a:schemeClr val="tx1"/>
                </a:solidFill>
                <a:effectLst/>
                <a:latin typeface="Arial Unicode MS" panose="020B0604020202020204" pitchFamily="34" charset="-128"/>
              </a:rPr>
            </a:br>
            <a:br>
              <a:rPr kumimoji="0" lang="en-US" altLang="en-US" sz="2000" b="0" i="0" u="none" strike="noStrike" cap="none" normalizeH="0" baseline="0">
                <a:ln>
                  <a:noFill/>
                </a:ln>
                <a:solidFill>
                  <a:schemeClr val="tx1"/>
                </a:solidFill>
                <a:effectLst/>
              </a:rPr>
            </a:br>
            <a:r>
              <a:rPr kumimoji="0" lang="en-US" altLang="en-US" sz="2000" b="0" i="0" u="none" strike="noStrike" cap="none" normalizeH="0" baseline="0">
                <a:ln>
                  <a:noFill/>
                </a:ln>
                <a:solidFill>
                  <a:schemeClr val="tx1"/>
                </a:solidFill>
                <a:effectLst/>
                <a:latin typeface="Arial Unicode MS" panose="020B0604020202020204" pitchFamily="34" charset="-128"/>
              </a:rPr>
              <a:t>--xem thông tin trực tiếp từ system table</a:t>
            </a:r>
            <a:br>
              <a:rPr kumimoji="0" lang="en-US" altLang="en-US" sz="2000" b="0" i="0" u="none" strike="noStrike" cap="none" normalizeH="0" baseline="0">
                <a:ln>
                  <a:noFill/>
                </a:ln>
                <a:solidFill>
                  <a:schemeClr val="tx1"/>
                </a:solidFill>
                <a:effectLst/>
                <a:latin typeface="Arial Unicode MS" panose="020B0604020202020204" pitchFamily="34" charset="-128"/>
              </a:rPr>
            </a:br>
            <a:r>
              <a:rPr kumimoji="0" lang="en-US" altLang="en-US" sz="2000" b="1" i="0" u="none" strike="noStrike" cap="none" normalizeH="0" baseline="0">
                <a:ln>
                  <a:noFill/>
                </a:ln>
                <a:solidFill>
                  <a:schemeClr val="tx1"/>
                </a:solidFill>
                <a:effectLst/>
                <a:latin typeface="Arial Unicode MS" panose="020B0604020202020204" pitchFamily="34" charset="-128"/>
              </a:rPr>
              <a:t>SELECT</a:t>
            </a:r>
            <a:r>
              <a:rPr kumimoji="0" lang="en-US" altLang="en-US" sz="2000" b="0" i="0" u="none" strike="noStrike" cap="none" normalizeH="0" baseline="0">
                <a:ln>
                  <a:noFill/>
                </a:ln>
                <a:solidFill>
                  <a:schemeClr val="tx1"/>
                </a:solidFill>
                <a:effectLst/>
                <a:latin typeface="Arial Unicode MS" panose="020B0604020202020204" pitchFamily="34" charset="-128"/>
              </a:rPr>
              <a:t> * </a:t>
            </a:r>
            <a:r>
              <a:rPr kumimoji="0" lang="en-US" altLang="en-US" sz="2000" b="1" i="0" u="none" strike="noStrike" cap="none" normalizeH="0" baseline="0">
                <a:ln>
                  <a:noFill/>
                </a:ln>
                <a:solidFill>
                  <a:schemeClr val="tx1"/>
                </a:solidFill>
                <a:effectLst/>
                <a:latin typeface="Arial Unicode MS" panose="020B0604020202020204" pitchFamily="34" charset="-128"/>
              </a:rPr>
              <a:t>FROM </a:t>
            </a:r>
            <a:r>
              <a:rPr kumimoji="0" lang="en-US" altLang="en-US" sz="2000" b="1" i="0" u="none" strike="noStrike" cap="none" normalizeH="0" baseline="0">
                <a:ln>
                  <a:noFill/>
                </a:ln>
                <a:solidFill>
                  <a:srgbClr val="666699"/>
                </a:solidFill>
                <a:effectLst/>
                <a:latin typeface="Arial Unicode MS" panose="020B0604020202020204" pitchFamily="34" charset="-128"/>
              </a:rPr>
              <a:t>cdc.dbo_Test_CT</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231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r>
              <a:rPr lang="vi-VN" sz="3200"/>
              <a:t>Change Tracking cho phép các ứng dụng theo dõi được những thay đổi trong các table của ứng dụng đó. Điểm khác biệt của CT so với CDC là CT không lưu lại các dữ liệu hiện hành mỗi khi có thay đổi mà chỉ lưu lại 1 số thông tin cơ bản như Primary key của dòng dữ liệu có thay đổi, số lần thay đổi của dòng dữ liệu đó, …</a:t>
            </a:r>
            <a:endParaRPr lang="en-US" sz="3200" dirty="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b="1"/>
              <a:t>Change Tracking (CT)</a:t>
            </a:r>
          </a:p>
        </p:txBody>
      </p:sp>
      <p:sp>
        <p:nvSpPr>
          <p:cNvPr id="6" name="Slide Number Placeholder 5"/>
          <p:cNvSpPr>
            <a:spLocks noGrp="1"/>
          </p:cNvSpPr>
          <p:nvPr>
            <p:ph type="sldNum" sz="quarter" idx="12"/>
          </p:nvPr>
        </p:nvSpPr>
        <p:spPr/>
        <p:txBody>
          <a:bodyPr/>
          <a:lstStyle/>
          <a:p>
            <a:fld id="{C5C3056E-1632-4A65-A24F-3F10A1450A6E}" type="slidenum">
              <a:rPr lang="en-US" smtClean="0"/>
              <a:t>112</a:t>
            </a:fld>
            <a:endParaRPr lang="en-US"/>
          </a:p>
        </p:txBody>
      </p:sp>
    </p:spTree>
    <p:extLst>
      <p:ext uri="{BB962C8B-B14F-4D97-AF65-F5344CB8AC3E}">
        <p14:creationId xmlns:p14="http://schemas.microsoft.com/office/powerpoint/2010/main" val="3437110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b="1"/>
              <a:t>Change Tracking (CT)</a:t>
            </a:r>
          </a:p>
        </p:txBody>
      </p:sp>
      <p:sp>
        <p:nvSpPr>
          <p:cNvPr id="6" name="Slide Number Placeholder 5"/>
          <p:cNvSpPr>
            <a:spLocks noGrp="1"/>
          </p:cNvSpPr>
          <p:nvPr>
            <p:ph type="sldNum" sz="quarter" idx="12"/>
          </p:nvPr>
        </p:nvSpPr>
        <p:spPr/>
        <p:txBody>
          <a:bodyPr/>
          <a:lstStyle/>
          <a:p>
            <a:fld id="{C5C3056E-1632-4A65-A24F-3F10A1450A6E}" type="slidenum">
              <a:rPr lang="en-US" smtClean="0"/>
              <a:t>113</a:t>
            </a:fld>
            <a:endParaRPr lang="en-US"/>
          </a:p>
        </p:txBody>
      </p:sp>
      <p:sp>
        <p:nvSpPr>
          <p:cNvPr id="5" name="Rectangle 1"/>
          <p:cNvSpPr>
            <a:spLocks noGrp="1" noChangeArrowheads="1"/>
          </p:cNvSpPr>
          <p:nvPr>
            <p:ph idx="1"/>
          </p:nvPr>
        </p:nvSpPr>
        <p:spPr bwMode="auto">
          <a:xfrm>
            <a:off x="854213" y="2011303"/>
            <a:ext cx="1048357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Phải enable tính năng Change Tracking cho từng table mà bạn muốn theo dõi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Unicode MS" panose="020B0604020202020204" pitchFamily="34" charset="-128"/>
              </a:rPr>
              <a:t>-- bật tính năng Change Tracking cho database</a:t>
            </a:r>
            <a:br>
              <a:rPr kumimoji="0" lang="en-US" altLang="en-US" sz="2000" b="1" i="0" u="none" strike="noStrike" cap="none" normalizeH="0" baseline="0">
                <a:ln>
                  <a:noFill/>
                </a:ln>
                <a:solidFill>
                  <a:schemeClr val="tx1"/>
                </a:solidFill>
                <a:effectLst/>
                <a:latin typeface="Arial Unicode MS" panose="020B0604020202020204" pitchFamily="34" charset="-128"/>
              </a:rPr>
            </a:br>
            <a:r>
              <a:rPr kumimoji="0" lang="en-US" altLang="en-US" sz="2000" b="1" i="0" u="none" strike="noStrike" cap="none" normalizeH="0" baseline="0">
                <a:ln>
                  <a:noFill/>
                </a:ln>
                <a:solidFill>
                  <a:schemeClr val="tx1"/>
                </a:solidFill>
                <a:effectLst/>
                <a:latin typeface="Arial Unicode MS" panose="020B0604020202020204" pitchFamily="34" charset="-128"/>
              </a:rPr>
              <a:t>ALTER DATABASE </a:t>
            </a:r>
            <a:r>
              <a:rPr kumimoji="0" lang="en-US" altLang="en-US" sz="2000" b="1" i="0" u="none" strike="noStrike" cap="none" normalizeH="0" baseline="0">
                <a:ln>
                  <a:noFill/>
                </a:ln>
                <a:solidFill>
                  <a:srgbClr val="333399"/>
                </a:solidFill>
                <a:effectLst/>
                <a:latin typeface="Arial Unicode MS" panose="020B0604020202020204" pitchFamily="34" charset="-128"/>
              </a:rPr>
              <a:t>AdventureWorks2012</a:t>
            </a:r>
            <a:br>
              <a:rPr kumimoji="0" lang="en-US" altLang="en-US" sz="2000" b="0" i="0" u="none" strike="noStrike" cap="none" normalizeH="0" baseline="0">
                <a:ln>
                  <a:noFill/>
                </a:ln>
                <a:solidFill>
                  <a:schemeClr val="tx1"/>
                </a:solidFill>
                <a:effectLst/>
                <a:latin typeface="Arial Unicode MS" panose="020B0604020202020204" pitchFamily="34" charset="-128"/>
              </a:rPr>
            </a:br>
            <a:r>
              <a:rPr kumimoji="0" lang="en-US" altLang="en-US" sz="2000" b="1" i="0" u="none" strike="noStrike" cap="none" normalizeH="0" baseline="0">
                <a:ln>
                  <a:noFill/>
                </a:ln>
                <a:solidFill>
                  <a:schemeClr val="tx1"/>
                </a:solidFill>
                <a:effectLst/>
                <a:latin typeface="Arial Unicode MS" panose="020B0604020202020204" pitchFamily="34" charset="-128"/>
              </a:rPr>
              <a:t>SET </a:t>
            </a:r>
            <a:r>
              <a:rPr kumimoji="0" lang="en-US" altLang="en-US" sz="2000" b="1" i="0" u="none" strike="noStrike" cap="none" normalizeH="0" baseline="0">
                <a:ln>
                  <a:noFill/>
                </a:ln>
                <a:solidFill>
                  <a:srgbClr val="993300"/>
                </a:solidFill>
                <a:effectLst/>
                <a:latin typeface="Arial Unicode MS" panose="020B0604020202020204" pitchFamily="34" charset="-128"/>
              </a:rPr>
              <a:t>CHANGE_TRACKING</a:t>
            </a:r>
            <a:r>
              <a:rPr kumimoji="0" lang="en-US" altLang="en-US" sz="2000" b="0" i="0" u="none" strike="noStrike" cap="none" normalizeH="0" baseline="0">
                <a:ln>
                  <a:noFill/>
                </a:ln>
                <a:solidFill>
                  <a:schemeClr val="tx1"/>
                </a:solidFill>
                <a:effectLst/>
                <a:latin typeface="Arial Unicode MS" panose="020B0604020202020204" pitchFamily="34" charset="-128"/>
              </a:rPr>
              <a:t> = ON</a:t>
            </a:r>
            <a:br>
              <a:rPr kumimoji="0" lang="en-US" altLang="en-US" sz="2000" b="0" i="0" u="none" strike="noStrike" cap="none" normalizeH="0" baseline="0">
                <a:ln>
                  <a:noFill/>
                </a:ln>
                <a:solidFill>
                  <a:schemeClr val="tx1"/>
                </a:solidFill>
                <a:effectLst/>
                <a:latin typeface="Arial Unicode MS" panose="020B0604020202020204" pitchFamily="34" charset="-128"/>
              </a:rPr>
            </a:br>
            <a:r>
              <a:rPr kumimoji="0" lang="en-US" altLang="en-US" sz="2000" b="0" i="0" u="none" strike="noStrike" cap="none" normalizeH="0" baseline="0">
                <a:ln>
                  <a:noFill/>
                </a:ln>
                <a:solidFill>
                  <a:schemeClr val="tx1"/>
                </a:solidFill>
                <a:effectLst/>
                <a:latin typeface="Arial Unicode MS" panose="020B0604020202020204" pitchFamily="34" charset="-128"/>
              </a:rPr>
              <a:t>(</a:t>
            </a:r>
            <a:r>
              <a:rPr kumimoji="0" lang="en-US" altLang="en-US" sz="2000" b="1" i="0" u="none" strike="noStrike" cap="none" normalizeH="0" baseline="0">
                <a:ln>
                  <a:noFill/>
                </a:ln>
                <a:solidFill>
                  <a:srgbClr val="FF6600"/>
                </a:solidFill>
                <a:effectLst/>
                <a:latin typeface="Arial Unicode MS" panose="020B0604020202020204" pitchFamily="34" charset="-128"/>
              </a:rPr>
              <a:t>CHANGE_RETENTION</a:t>
            </a:r>
            <a:r>
              <a:rPr kumimoji="0" lang="en-US" altLang="en-US" sz="2000" b="0" i="0" u="none" strike="noStrike" cap="none" normalizeH="0" baseline="0">
                <a:ln>
                  <a:noFill/>
                </a:ln>
                <a:solidFill>
                  <a:schemeClr val="tx1"/>
                </a:solidFill>
                <a:effectLst/>
                <a:latin typeface="Arial Unicode MS" panose="020B0604020202020204" pitchFamily="34" charset="-128"/>
              </a:rPr>
              <a:t> = 2 </a:t>
            </a:r>
            <a:r>
              <a:rPr kumimoji="0" lang="en-US" altLang="en-US" sz="2000" b="1" i="0" u="none" strike="noStrike" cap="none" normalizeH="0" baseline="0">
                <a:ln>
                  <a:noFill/>
                </a:ln>
                <a:solidFill>
                  <a:schemeClr val="tx1"/>
                </a:solidFill>
                <a:effectLst/>
                <a:latin typeface="Arial Unicode MS" panose="020B0604020202020204" pitchFamily="34" charset="-128"/>
              </a:rPr>
              <a:t>DAYS</a:t>
            </a:r>
            <a:r>
              <a:rPr kumimoji="0" lang="en-US" altLang="en-US" sz="2000" b="0" i="0" u="none" strike="noStrike" cap="none" normalizeH="0" baseline="0">
                <a:ln>
                  <a:noFill/>
                </a:ln>
                <a:solidFill>
                  <a:schemeClr val="tx1"/>
                </a:solidFill>
                <a:effectLst/>
                <a:latin typeface="Arial Unicode MS" panose="020B0604020202020204" pitchFamily="34" charset="-128"/>
              </a:rPr>
              <a:t>, </a:t>
            </a:r>
            <a:r>
              <a:rPr kumimoji="0" lang="en-US" altLang="en-US" sz="2000" b="1" i="0" u="none" strike="noStrike" cap="none" normalizeH="0" baseline="0">
                <a:ln>
                  <a:noFill/>
                </a:ln>
                <a:solidFill>
                  <a:srgbClr val="FF6600"/>
                </a:solidFill>
                <a:effectLst/>
                <a:latin typeface="Arial Unicode MS" panose="020B0604020202020204" pitchFamily="34" charset="-128"/>
              </a:rPr>
              <a:t>AUTO_CLEANUP</a:t>
            </a:r>
            <a:r>
              <a:rPr kumimoji="0" lang="en-US" altLang="en-US" sz="2000" b="0" i="0" u="none" strike="noStrike" cap="none" normalizeH="0" baseline="0">
                <a:ln>
                  <a:noFill/>
                </a:ln>
                <a:solidFill>
                  <a:schemeClr val="tx1"/>
                </a:solidFill>
                <a:effectLst/>
                <a:latin typeface="Arial Unicode MS" panose="020B0604020202020204" pitchFamily="34" charset="-128"/>
              </a:rPr>
              <a:t> = ON);</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Unicode MS" panose="020B0604020202020204" pitchFamily="34" charset="-128"/>
              </a:rPr>
              <a:t>--bật tính năng Change Tracking cho table</a:t>
            </a:r>
            <a:br>
              <a:rPr kumimoji="0" lang="en-US" altLang="en-US" sz="2000" b="0" i="0" u="none" strike="noStrike" cap="none" normalizeH="0" baseline="0">
                <a:ln>
                  <a:noFill/>
                </a:ln>
                <a:solidFill>
                  <a:schemeClr val="tx1"/>
                </a:solidFill>
                <a:effectLst/>
                <a:latin typeface="Arial Unicode MS" panose="020B0604020202020204" pitchFamily="34" charset="-128"/>
              </a:rPr>
            </a:br>
            <a:r>
              <a:rPr kumimoji="0" lang="en-US" altLang="en-US" sz="2000" b="1" i="0" u="none" strike="noStrike" cap="none" normalizeH="0" baseline="0">
                <a:ln>
                  <a:noFill/>
                </a:ln>
                <a:solidFill>
                  <a:schemeClr val="tx1"/>
                </a:solidFill>
                <a:effectLst/>
                <a:latin typeface="Arial Unicode MS" panose="020B0604020202020204" pitchFamily="34" charset="-128"/>
              </a:rPr>
              <a:t>ALTER TABLE </a:t>
            </a:r>
            <a:r>
              <a:rPr kumimoji="0" lang="en-US" altLang="en-US" sz="2000" b="1" i="0" u="none" strike="noStrike" cap="none" normalizeH="0" baseline="0">
                <a:ln>
                  <a:noFill/>
                </a:ln>
                <a:solidFill>
                  <a:srgbClr val="333399"/>
                </a:solidFill>
                <a:effectLst/>
                <a:latin typeface="Arial Unicode MS" panose="020B0604020202020204" pitchFamily="34" charset="-128"/>
              </a:rPr>
              <a:t>Test</a:t>
            </a:r>
            <a:br>
              <a:rPr kumimoji="0" lang="en-US" altLang="en-US" sz="2000" b="0" i="0" u="none" strike="noStrike" cap="none" normalizeH="0" baseline="0">
                <a:ln>
                  <a:noFill/>
                </a:ln>
                <a:solidFill>
                  <a:schemeClr val="tx1"/>
                </a:solidFill>
                <a:effectLst/>
                <a:latin typeface="Arial Unicode MS" panose="020B0604020202020204" pitchFamily="34" charset="-128"/>
              </a:rPr>
            </a:br>
            <a:r>
              <a:rPr kumimoji="0" lang="en-US" altLang="en-US" sz="2000" b="1" i="0" u="none" strike="noStrike" cap="none" normalizeH="0" baseline="0">
                <a:ln>
                  <a:noFill/>
                </a:ln>
                <a:solidFill>
                  <a:srgbClr val="FF6600"/>
                </a:solidFill>
                <a:effectLst/>
                <a:latin typeface="Arial Unicode MS" panose="020B0604020202020204" pitchFamily="34" charset="-128"/>
              </a:rPr>
              <a:t>ENABLE</a:t>
            </a:r>
            <a:r>
              <a:rPr kumimoji="0" lang="en-US" altLang="en-US" sz="2000" b="1" i="0" u="none" strike="noStrike" cap="none" normalizeH="0" baseline="0">
                <a:ln>
                  <a:noFill/>
                </a:ln>
                <a:solidFill>
                  <a:schemeClr val="tx1"/>
                </a:solidFill>
                <a:effectLst/>
                <a:latin typeface="Arial Unicode MS" panose="020B0604020202020204" pitchFamily="34" charset="-128"/>
              </a:rPr>
              <a:t> </a:t>
            </a:r>
            <a:r>
              <a:rPr kumimoji="0" lang="en-US" altLang="en-US" sz="2000" b="1" i="0" u="none" strike="noStrike" cap="none" normalizeH="0" baseline="0">
                <a:ln>
                  <a:noFill/>
                </a:ln>
                <a:solidFill>
                  <a:srgbClr val="993300"/>
                </a:solidFill>
                <a:effectLst/>
                <a:latin typeface="Arial Unicode MS" panose="020B0604020202020204" pitchFamily="34" charset="-128"/>
              </a:rPr>
              <a:t>CHANGE_TRACKING</a:t>
            </a:r>
            <a:br>
              <a:rPr kumimoji="0" lang="en-US" altLang="en-US" sz="2000" b="0" i="0" u="none" strike="noStrike" cap="none" normalizeH="0" baseline="0">
                <a:ln>
                  <a:noFill/>
                </a:ln>
                <a:solidFill>
                  <a:schemeClr val="tx1"/>
                </a:solidFill>
                <a:effectLst/>
                <a:latin typeface="Arial Unicode MS" panose="020B0604020202020204" pitchFamily="34" charset="-128"/>
              </a:rPr>
            </a:br>
            <a:r>
              <a:rPr kumimoji="0" lang="en-US" altLang="en-US" sz="2000" b="1" i="0" u="none" strike="noStrike" cap="none" normalizeH="0" baseline="0">
                <a:ln>
                  <a:noFill/>
                </a:ln>
                <a:solidFill>
                  <a:schemeClr val="tx1"/>
                </a:solidFill>
                <a:effectLst/>
                <a:latin typeface="Arial Unicode MS" panose="020B0604020202020204" pitchFamily="34" charset="-128"/>
              </a:rPr>
              <a:t>WITH</a:t>
            </a:r>
            <a:r>
              <a:rPr kumimoji="0" lang="en-US" altLang="en-US" sz="2000" b="0" i="0" u="none" strike="noStrike" cap="none" normalizeH="0" baseline="0">
                <a:ln>
                  <a:noFill/>
                </a:ln>
                <a:solidFill>
                  <a:schemeClr val="tx1"/>
                </a:solidFill>
                <a:effectLst/>
                <a:latin typeface="Arial Unicode MS" panose="020B0604020202020204" pitchFamily="34" charset="-128"/>
              </a:rPr>
              <a:t> (</a:t>
            </a:r>
            <a:r>
              <a:rPr kumimoji="0" lang="en-US" altLang="en-US" sz="2000" b="1" i="0" u="none" strike="noStrike" cap="none" normalizeH="0" baseline="0">
                <a:ln>
                  <a:noFill/>
                </a:ln>
                <a:solidFill>
                  <a:srgbClr val="FF6600"/>
                </a:solidFill>
                <a:effectLst/>
                <a:latin typeface="Arial Unicode MS" panose="020B0604020202020204" pitchFamily="34" charset="-128"/>
              </a:rPr>
              <a:t>TRACK_COLUMNS_UPDATED</a:t>
            </a:r>
            <a:r>
              <a:rPr kumimoji="0" lang="en-US" altLang="en-US" sz="2000" b="0" i="0" u="none" strike="noStrike" cap="none" normalizeH="0" baseline="0">
                <a:ln>
                  <a:noFill/>
                </a:ln>
                <a:solidFill>
                  <a:schemeClr val="tx1"/>
                </a:solidFill>
                <a:effectLst/>
                <a:latin typeface="Arial Unicode MS" panose="020B0604020202020204" pitchFamily="34" charset="-128"/>
              </a:rPr>
              <a:t> = 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Unicode MS" panose="020B0604020202020204" pitchFamily="34" charset="-128"/>
            </a:endParaRPr>
          </a:p>
          <a:p>
            <a:pPr marL="0" indent="0" defTabSz="914400" eaLnBrk="0" fontAlgn="base" hangingPunct="0">
              <a:spcBef>
                <a:spcPct val="0"/>
              </a:spcBef>
              <a:spcAft>
                <a:spcPct val="0"/>
              </a:spcAft>
              <a:buClrTx/>
              <a:buSzTx/>
              <a:buNone/>
            </a:pPr>
            <a:r>
              <a:rPr lang="en-US" sz="2000"/>
              <a:t>Sau khi bật Change Tracking, chúng ta có thể sử dụng 1 số view hoặc function để xem thông tin:</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88716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b="1"/>
              <a:t>Change Tracking (CT)</a:t>
            </a:r>
          </a:p>
        </p:txBody>
      </p:sp>
      <p:sp>
        <p:nvSpPr>
          <p:cNvPr id="6" name="Slide Number Placeholder 5"/>
          <p:cNvSpPr>
            <a:spLocks noGrp="1"/>
          </p:cNvSpPr>
          <p:nvPr>
            <p:ph type="sldNum" sz="quarter" idx="12"/>
          </p:nvPr>
        </p:nvSpPr>
        <p:spPr/>
        <p:txBody>
          <a:bodyPr/>
          <a:lstStyle/>
          <a:p>
            <a:fld id="{C5C3056E-1632-4A65-A24F-3F10A1450A6E}" type="slidenum">
              <a:rPr lang="en-US" smtClean="0"/>
              <a:t>114</a:t>
            </a:fld>
            <a:endParaRPr lang="en-US"/>
          </a:p>
        </p:txBody>
      </p:sp>
      <p:sp>
        <p:nvSpPr>
          <p:cNvPr id="7" name="Rectangle 2"/>
          <p:cNvSpPr>
            <a:spLocks noGrp="1" noChangeArrowheads="1"/>
          </p:cNvSpPr>
          <p:nvPr>
            <p:ph idx="1"/>
          </p:nvPr>
        </p:nvSpPr>
        <p:spPr bwMode="auto">
          <a:xfrm>
            <a:off x="1289925" y="2093498"/>
            <a:ext cx="966232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Unicode MS" panose="020B0604020202020204" pitchFamily="34" charset="-128"/>
              </a:rPr>
              <a:t>--liệt kê các database trong instance có bật tính năng Change Tracking</a:t>
            </a:r>
            <a:br>
              <a:rPr kumimoji="0" lang="en-US" altLang="en-US" sz="2000" b="0" i="0" u="none" strike="noStrike" cap="none" normalizeH="0" baseline="0">
                <a:ln>
                  <a:noFill/>
                </a:ln>
                <a:solidFill>
                  <a:schemeClr val="tx1"/>
                </a:solidFill>
                <a:effectLst/>
                <a:latin typeface="Arial Unicode MS" panose="020B0604020202020204" pitchFamily="34" charset="-128"/>
              </a:rPr>
            </a:br>
            <a:r>
              <a:rPr kumimoji="0" lang="en-US" altLang="en-US" sz="2000" b="1" i="0" u="none" strike="noStrike" cap="none" normalizeH="0" baseline="0">
                <a:ln>
                  <a:noFill/>
                </a:ln>
                <a:solidFill>
                  <a:schemeClr val="tx1"/>
                </a:solidFill>
                <a:effectLst/>
                <a:latin typeface="Arial Unicode MS" panose="020B0604020202020204" pitchFamily="34" charset="-128"/>
              </a:rPr>
              <a:t>SELECT * FROM </a:t>
            </a:r>
            <a:r>
              <a:rPr kumimoji="0" lang="en-US" altLang="en-US" sz="2000" b="1" i="0" u="none" strike="noStrike" cap="none" normalizeH="0" baseline="0">
                <a:ln>
                  <a:noFill/>
                </a:ln>
                <a:solidFill>
                  <a:srgbClr val="333399"/>
                </a:solidFill>
                <a:effectLst/>
                <a:latin typeface="Arial Unicode MS" panose="020B0604020202020204" pitchFamily="34" charset="-128"/>
              </a:rPr>
              <a:t>sys.change_tracking_databases</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Unicode MS" panose="020B0604020202020204" pitchFamily="34" charset="-128"/>
              </a:rPr>
              <a:t>--liệt kê các table trong database hiện tại có bật tính năng Change Tracking</a:t>
            </a:r>
            <a:br>
              <a:rPr kumimoji="0" lang="en-US" altLang="en-US" sz="2000" b="0" i="0" u="none" strike="noStrike" cap="none" normalizeH="0" baseline="0">
                <a:ln>
                  <a:noFill/>
                </a:ln>
                <a:solidFill>
                  <a:schemeClr val="tx1"/>
                </a:solidFill>
                <a:effectLst/>
                <a:latin typeface="Arial Unicode MS" panose="020B0604020202020204" pitchFamily="34" charset="-128"/>
              </a:rPr>
            </a:br>
            <a:r>
              <a:rPr kumimoji="0" lang="en-US" altLang="en-US" sz="2000" b="1" i="0" u="none" strike="noStrike" cap="none" normalizeH="0" baseline="0">
                <a:ln>
                  <a:noFill/>
                </a:ln>
                <a:solidFill>
                  <a:schemeClr val="tx1"/>
                </a:solidFill>
                <a:effectLst/>
                <a:latin typeface="Arial Unicode MS" panose="020B0604020202020204" pitchFamily="34" charset="-128"/>
              </a:rPr>
              <a:t>SELECT * FROM </a:t>
            </a:r>
            <a:r>
              <a:rPr kumimoji="0" lang="en-US" altLang="en-US" sz="2000" b="1" i="0" u="none" strike="noStrike" cap="none" normalizeH="0" baseline="0">
                <a:ln>
                  <a:noFill/>
                </a:ln>
                <a:solidFill>
                  <a:srgbClr val="333399"/>
                </a:solidFill>
                <a:effectLst/>
                <a:latin typeface="Arial Unicode MS" panose="020B0604020202020204" pitchFamily="34" charset="-128"/>
              </a:rPr>
              <a:t>sys.change_tracking_tables</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Unicode MS" panose="020B0604020202020204" pitchFamily="34" charset="-128"/>
              </a:rPr>
              <a:t>/*liệt kê tất cả các dòng dữ liệu trong table Test (đã bật  tính năng Change Tracking) cùng với các thông tin về version tuơng ứng */</a:t>
            </a:r>
            <a:br>
              <a:rPr kumimoji="0" lang="en-US" altLang="en-US" sz="2000" b="0" i="0" u="none" strike="noStrike" cap="none" normalizeH="0" baseline="0">
                <a:ln>
                  <a:noFill/>
                </a:ln>
                <a:solidFill>
                  <a:schemeClr val="tx1"/>
                </a:solidFill>
                <a:effectLst/>
                <a:latin typeface="Arial Unicode MS" panose="020B0604020202020204" pitchFamily="34" charset="-128"/>
              </a:rPr>
            </a:br>
            <a:r>
              <a:rPr kumimoji="0" lang="en-US" altLang="en-US" sz="2000" b="1" i="0" u="none" strike="noStrike" cap="none" normalizeH="0" baseline="0">
                <a:ln>
                  <a:noFill/>
                </a:ln>
                <a:solidFill>
                  <a:schemeClr val="tx1"/>
                </a:solidFill>
                <a:effectLst/>
                <a:latin typeface="Arial Unicode MS" panose="020B0604020202020204" pitchFamily="34" charset="-128"/>
              </a:rPr>
              <a:t>SELECT</a:t>
            </a:r>
            <a:r>
              <a:rPr kumimoji="0" lang="en-US" altLang="en-US" sz="2000" b="0" i="0" u="none" strike="noStrike" cap="none" normalizeH="0" baseline="0">
                <a:ln>
                  <a:noFill/>
                </a:ln>
                <a:solidFill>
                  <a:schemeClr val="tx1"/>
                </a:solidFill>
                <a:effectLst/>
                <a:latin typeface="Arial Unicode MS" panose="020B0604020202020204" pitchFamily="34" charset="-128"/>
              </a:rPr>
              <a:t> t.*, ct.*</a:t>
            </a:r>
            <a:br>
              <a:rPr kumimoji="0" lang="en-US" altLang="en-US" sz="2000" b="0" i="0" u="none" strike="noStrike" cap="none" normalizeH="0" baseline="0">
                <a:ln>
                  <a:noFill/>
                </a:ln>
                <a:solidFill>
                  <a:schemeClr val="tx1"/>
                </a:solidFill>
                <a:effectLst/>
                <a:latin typeface="Arial Unicode MS" panose="020B0604020202020204" pitchFamily="34" charset="-128"/>
              </a:rPr>
            </a:br>
            <a:r>
              <a:rPr kumimoji="0" lang="en-US" altLang="en-US" sz="2000" b="1" i="0" u="none" strike="noStrike" cap="none" normalizeH="0" baseline="0">
                <a:ln>
                  <a:noFill/>
                </a:ln>
                <a:solidFill>
                  <a:schemeClr val="tx1"/>
                </a:solidFill>
                <a:effectLst/>
                <a:latin typeface="Arial Unicode MS" panose="020B0604020202020204" pitchFamily="34" charset="-128"/>
              </a:rPr>
              <a:t>FROM </a:t>
            </a:r>
            <a:r>
              <a:rPr kumimoji="0" lang="en-US" altLang="en-US" sz="2000" b="1" i="0" u="none" strike="noStrike" cap="none" normalizeH="0" baseline="0">
                <a:ln>
                  <a:noFill/>
                </a:ln>
                <a:solidFill>
                  <a:srgbClr val="333399"/>
                </a:solidFill>
                <a:effectLst/>
                <a:latin typeface="Arial Unicode MS" panose="020B0604020202020204" pitchFamily="34" charset="-128"/>
              </a:rPr>
              <a:t>Test</a:t>
            </a:r>
            <a:r>
              <a:rPr kumimoji="0" lang="en-US" altLang="en-US" sz="2000" b="1" i="0" u="none" strike="noStrike" cap="none" normalizeH="0" baseline="0">
                <a:ln>
                  <a:noFill/>
                </a:ln>
                <a:solidFill>
                  <a:schemeClr val="tx1"/>
                </a:solidFill>
                <a:effectLst/>
                <a:latin typeface="Arial Unicode MS" panose="020B0604020202020204" pitchFamily="34" charset="-128"/>
              </a:rPr>
              <a:t> </a:t>
            </a:r>
            <a:r>
              <a:rPr kumimoji="0" lang="en-US" altLang="en-US" sz="2000" b="0" i="0" u="none" strike="noStrike" cap="none" normalizeH="0" baseline="0">
                <a:ln>
                  <a:noFill/>
                </a:ln>
                <a:solidFill>
                  <a:schemeClr val="tx1"/>
                </a:solidFill>
                <a:effectLst/>
                <a:latin typeface="Arial Unicode MS" panose="020B0604020202020204" pitchFamily="34" charset="-128"/>
              </a:rPr>
              <a:t>t </a:t>
            </a:r>
            <a:r>
              <a:rPr kumimoji="0" lang="en-US" altLang="en-US" sz="2000" b="1" i="0" u="none" strike="noStrike" cap="none" normalizeH="0" baseline="0">
                <a:ln>
                  <a:noFill/>
                </a:ln>
                <a:solidFill>
                  <a:schemeClr val="tx1"/>
                </a:solidFill>
                <a:effectLst/>
                <a:latin typeface="Arial Unicode MS" panose="020B0604020202020204" pitchFamily="34" charset="-128"/>
              </a:rPr>
              <a:t>CROSS APPLY</a:t>
            </a:r>
            <a:br>
              <a:rPr kumimoji="0" lang="en-US" altLang="en-US" sz="2000" b="1" i="0" u="none" strike="noStrike" cap="none" normalizeH="0" baseline="0">
                <a:ln>
                  <a:noFill/>
                </a:ln>
                <a:solidFill>
                  <a:schemeClr val="tx1"/>
                </a:solidFill>
                <a:effectLst/>
                <a:latin typeface="Arial Unicode MS" panose="020B0604020202020204" pitchFamily="34" charset="-128"/>
              </a:rPr>
            </a:br>
            <a:r>
              <a:rPr kumimoji="0" lang="en-US" altLang="en-US" sz="2000" b="1" i="0" u="none" strike="noStrike" cap="none" normalizeH="0" baseline="0">
                <a:ln>
                  <a:noFill/>
                </a:ln>
                <a:solidFill>
                  <a:srgbClr val="FF6600"/>
                </a:solidFill>
                <a:effectLst/>
                <a:latin typeface="Arial Unicode MS" panose="020B0604020202020204" pitchFamily="34" charset="-128"/>
              </a:rPr>
              <a:t>CHANGETABLE</a:t>
            </a:r>
            <a:r>
              <a:rPr kumimoji="0" lang="en-US" altLang="en-US" sz="2000" b="0" i="0" u="none" strike="noStrike" cap="none" normalizeH="0" baseline="0">
                <a:ln>
                  <a:noFill/>
                </a:ln>
                <a:solidFill>
                  <a:schemeClr val="tx1"/>
                </a:solidFill>
                <a:effectLst/>
                <a:latin typeface="Arial Unicode MS" panose="020B0604020202020204" pitchFamily="34" charset="-128"/>
              </a:rPr>
              <a:t> </a:t>
            </a:r>
            <a:r>
              <a:rPr kumimoji="0" lang="en-US" altLang="en-US" sz="2000" b="1" i="0" u="none" strike="noStrike" cap="none" normalizeH="0" baseline="0">
                <a:ln>
                  <a:noFill/>
                </a:ln>
                <a:solidFill>
                  <a:schemeClr val="tx1"/>
                </a:solidFill>
                <a:effectLst/>
                <a:latin typeface="Arial Unicode MS" panose="020B0604020202020204" pitchFamily="34" charset="-128"/>
              </a:rPr>
              <a:t>(</a:t>
            </a:r>
            <a:r>
              <a:rPr kumimoji="0" lang="en-US" altLang="en-US" sz="2000" b="0" i="0" u="none" strike="noStrike" cap="none" normalizeH="0" baseline="0">
                <a:ln>
                  <a:noFill/>
                </a:ln>
                <a:solidFill>
                  <a:schemeClr val="tx1"/>
                </a:solidFill>
                <a:effectLst/>
                <a:latin typeface="Arial Unicode MS" panose="020B0604020202020204" pitchFamily="34" charset="-128"/>
              </a:rPr>
              <a:t> </a:t>
            </a:r>
            <a:r>
              <a:rPr kumimoji="0" lang="en-US" altLang="en-US" sz="2000" b="1" i="0" u="none" strike="noStrike" cap="none" normalizeH="0" baseline="0">
                <a:ln>
                  <a:noFill/>
                </a:ln>
                <a:solidFill>
                  <a:srgbClr val="333399"/>
                </a:solidFill>
                <a:effectLst/>
                <a:latin typeface="Arial Unicode MS" panose="020B0604020202020204" pitchFamily="34" charset="-128"/>
              </a:rPr>
              <a:t>VERSION</a:t>
            </a:r>
            <a:r>
              <a:rPr kumimoji="0" lang="en-US" altLang="en-US" sz="2000" b="1" i="0" u="none" strike="noStrike" cap="none" normalizeH="0" baseline="0">
                <a:ln>
                  <a:noFill/>
                </a:ln>
                <a:solidFill>
                  <a:schemeClr val="tx1"/>
                </a:solidFill>
                <a:effectLst/>
                <a:latin typeface="Arial Unicode MS" panose="020B0604020202020204" pitchFamily="34" charset="-128"/>
              </a:rPr>
              <a:t> </a:t>
            </a:r>
            <a:r>
              <a:rPr kumimoji="0" lang="en-US" altLang="en-US" sz="2000" b="0" i="0" u="none" strike="noStrike" cap="none" normalizeH="0" baseline="0">
                <a:ln>
                  <a:noFill/>
                </a:ln>
                <a:solidFill>
                  <a:schemeClr val="tx1"/>
                </a:solidFill>
                <a:effectLst/>
                <a:latin typeface="Arial Unicode MS" panose="020B0604020202020204" pitchFamily="34" charset="-128"/>
              </a:rPr>
              <a:t>Test, (id), t.id </a:t>
            </a:r>
            <a:r>
              <a:rPr kumimoji="0" lang="en-US" altLang="en-US" sz="2000" b="1" i="0" u="none" strike="noStrike" cap="none" normalizeH="0" baseline="0">
                <a:ln>
                  <a:noFill/>
                </a:ln>
                <a:solidFill>
                  <a:schemeClr val="tx1"/>
                </a:solidFill>
                <a:effectLst/>
                <a:latin typeface="Arial Unicode MS" panose="020B0604020202020204" pitchFamily="34" charset="-128"/>
              </a:rPr>
              <a:t>)</a:t>
            </a:r>
            <a:r>
              <a:rPr kumimoji="0" lang="en-US" altLang="en-US" sz="2000" b="0" i="0" u="none" strike="noStrike" cap="none" normalizeH="0" baseline="0">
                <a:ln>
                  <a:noFill/>
                </a:ln>
                <a:solidFill>
                  <a:schemeClr val="tx1"/>
                </a:solidFill>
                <a:effectLst/>
                <a:latin typeface="Arial Unicode MS" panose="020B0604020202020204" pitchFamily="34" charset="-128"/>
              </a:rPr>
              <a:t> </a:t>
            </a:r>
            <a:r>
              <a:rPr kumimoji="0" lang="en-US" altLang="en-US" sz="2000" b="1" i="0" u="none" strike="noStrike" cap="none" normalizeH="0" baseline="0">
                <a:ln>
                  <a:noFill/>
                </a:ln>
                <a:solidFill>
                  <a:schemeClr val="tx1"/>
                </a:solidFill>
                <a:effectLst/>
                <a:latin typeface="Arial Unicode MS" panose="020B0604020202020204" pitchFamily="34" charset="-128"/>
              </a:rPr>
              <a:t>AS</a:t>
            </a:r>
            <a:r>
              <a:rPr kumimoji="0" lang="en-US" altLang="en-US" sz="2000" b="0" i="0" u="none" strike="noStrike" cap="none" normalizeH="0" baseline="0">
                <a:ln>
                  <a:noFill/>
                </a:ln>
                <a:solidFill>
                  <a:schemeClr val="tx1"/>
                </a:solidFill>
                <a:effectLst/>
                <a:latin typeface="Arial Unicode MS" panose="020B0604020202020204" pitchFamily="34" charset="-128"/>
              </a:rPr>
              <a:t> 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Unicode MS" panose="020B0604020202020204" pitchFamily="34" charset="-128"/>
            </a:endParaRPr>
          </a:p>
          <a:p>
            <a:pPr marL="0" lvl="0" indent="0" defTabSz="914400" eaLnBrk="0" fontAlgn="base" hangingPunct="0">
              <a:spcBef>
                <a:spcPct val="0"/>
              </a:spcBef>
              <a:spcAft>
                <a:spcPct val="0"/>
              </a:spcAft>
              <a:buClrTx/>
              <a:buSzTx/>
              <a:buNone/>
            </a:pPr>
            <a:r>
              <a:rPr lang="vi-VN" sz="2000"/>
              <a:t>Với những tính năng trên, người quản trị có đủ khả năng để giám sát 1 cách chi tiết những thay đổi về cấu trúc cũng như về dữ liệu trong các database của mình .</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536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r>
              <a:rPr lang="vi-VN" sz="3200"/>
              <a:t>User-Defined Audit cho phép các ứng dụng tự tuỳ biến, tạo ra các sự kiện của riêng mình và ghi thông tin audit log 1 cách linh hoạt hơn, ví dụ như: ghi vào audit log tên của các user đăng nhập vào application thay cho tên login chung được khai báo trong connection string để ứng dụng kết nối đến database.</a:t>
            </a:r>
            <a:endParaRPr lang="en-US" sz="3200" dirty="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b="1"/>
              <a:t>User-Defined Audit</a:t>
            </a:r>
          </a:p>
        </p:txBody>
      </p:sp>
      <p:sp>
        <p:nvSpPr>
          <p:cNvPr id="6" name="Slide Number Placeholder 5"/>
          <p:cNvSpPr>
            <a:spLocks noGrp="1"/>
          </p:cNvSpPr>
          <p:nvPr>
            <p:ph type="sldNum" sz="quarter" idx="12"/>
          </p:nvPr>
        </p:nvSpPr>
        <p:spPr/>
        <p:txBody>
          <a:bodyPr/>
          <a:lstStyle/>
          <a:p>
            <a:fld id="{C5C3056E-1632-4A65-A24F-3F10A1450A6E}" type="slidenum">
              <a:rPr lang="en-US" smtClean="0"/>
              <a:t>115</a:t>
            </a:fld>
            <a:endParaRPr lang="en-US"/>
          </a:p>
        </p:txBody>
      </p:sp>
    </p:spTree>
    <p:extLst>
      <p:ext uri="{BB962C8B-B14F-4D97-AF65-F5344CB8AC3E}">
        <p14:creationId xmlns:p14="http://schemas.microsoft.com/office/powerpoint/2010/main" val="6392688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pPr algn="just"/>
            <a:r>
              <a:rPr lang="vi-VN" sz="3200">
                <a:latin typeface="Times New Roman" panose="02020603050405020304" pitchFamily="18" charset="0"/>
                <a:cs typeface="Times New Roman" panose="02020603050405020304" pitchFamily="18" charset="0"/>
              </a:rPr>
              <a:t>Chúng ta có thể add thêm các sự kiện (audit event) như vậy bằng việc sử dụng thủ tục (stored procedure) </a:t>
            </a:r>
            <a:r>
              <a:rPr lang="vi-VN" sz="3200">
                <a:latin typeface="Times New Roman" panose="02020603050405020304" pitchFamily="18" charset="0"/>
                <a:cs typeface="Times New Roman" panose="02020603050405020304" pitchFamily="18" charset="0"/>
                <a:hlinkClick r:id="rId4" tooltip="sp_audit_write"/>
              </a:rPr>
              <a:t>sp_audit_write</a:t>
            </a:r>
            <a:r>
              <a:rPr lang="vi-VN" sz="3200">
                <a:latin typeface="Times New Roman" panose="02020603050405020304" pitchFamily="18" charset="0"/>
                <a:cs typeface="Times New Roman" panose="02020603050405020304" pitchFamily="18" charset="0"/>
              </a:rPr>
              <a:t>. Khi đó tất cả các sự kiện sẽ được lưu trong group </a:t>
            </a:r>
            <a:r>
              <a:rPr lang="vi-VN" sz="3200" b="1">
                <a:latin typeface="Times New Roman" panose="02020603050405020304" pitchFamily="18" charset="0"/>
                <a:cs typeface="Times New Roman" panose="02020603050405020304" pitchFamily="18" charset="0"/>
              </a:rPr>
              <a:t>USER_DEFINED_AUDIT_GROUP.</a:t>
            </a:r>
            <a:r>
              <a:rPr lang="vi-VN" sz="3200">
                <a:latin typeface="Times New Roman" panose="02020603050405020304" pitchFamily="18" charset="0"/>
                <a:cs typeface="Times New Roman" panose="02020603050405020304" pitchFamily="18" charset="0"/>
              </a:rPr>
              <a:t> Lưu ý rằng để sử dụng được, trước đó </a:t>
            </a:r>
            <a:r>
              <a:rPr lang="vi-VN" sz="3200" b="1">
                <a:latin typeface="Times New Roman" panose="02020603050405020304" pitchFamily="18" charset="0"/>
                <a:cs typeface="Times New Roman" panose="02020603050405020304" pitchFamily="18" charset="0"/>
              </a:rPr>
              <a:t>USER_DEFINED_AUDIT_GROUP</a:t>
            </a:r>
            <a:r>
              <a:rPr lang="vi-VN" sz="3200">
                <a:latin typeface="Times New Roman" panose="02020603050405020304" pitchFamily="18" charset="0"/>
                <a:cs typeface="Times New Roman" panose="02020603050405020304" pitchFamily="18" charset="0"/>
              </a:rPr>
              <a:t> phải được enable.</a:t>
            </a:r>
            <a:endParaRPr lang="en-US" sz="32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b="1"/>
              <a:t>User-Defined Audit</a:t>
            </a:r>
          </a:p>
        </p:txBody>
      </p:sp>
      <p:sp>
        <p:nvSpPr>
          <p:cNvPr id="6" name="Slide Number Placeholder 5"/>
          <p:cNvSpPr>
            <a:spLocks noGrp="1"/>
          </p:cNvSpPr>
          <p:nvPr>
            <p:ph type="sldNum" sz="quarter" idx="12"/>
          </p:nvPr>
        </p:nvSpPr>
        <p:spPr/>
        <p:txBody>
          <a:bodyPr/>
          <a:lstStyle/>
          <a:p>
            <a:fld id="{C5C3056E-1632-4A65-A24F-3F10A1450A6E}" type="slidenum">
              <a:rPr lang="en-US" smtClean="0"/>
              <a:t>116</a:t>
            </a:fld>
            <a:endParaRPr lang="en-US"/>
          </a:p>
        </p:txBody>
      </p:sp>
    </p:spTree>
    <p:extLst>
      <p:ext uri="{BB962C8B-B14F-4D97-AF65-F5344CB8AC3E}">
        <p14:creationId xmlns:p14="http://schemas.microsoft.com/office/powerpoint/2010/main" val="28993646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fontScale="47500" lnSpcReduction="20000"/>
          </a:bodyPr>
          <a:lstStyle/>
          <a:p>
            <a:r>
              <a:rPr lang="en-US" sz="5100">
                <a:latin typeface="Times New Roman" panose="02020603050405020304" pitchFamily="18" charset="0"/>
                <a:cs typeface="Times New Roman" panose="02020603050405020304" pitchFamily="18" charset="0"/>
              </a:rPr>
              <a:t>Ví dụ sau sẽ ghi vào audit log 1 sự kiện với id = 141 cùng 1 số thông tin tuỳ thích.</a:t>
            </a:r>
          </a:p>
          <a:p>
            <a:pPr marL="324000" lvl="1" indent="0">
              <a:buNone/>
            </a:pPr>
            <a:r>
              <a:rPr lang="en-US" sz="5100">
                <a:latin typeface="Times New Roman" panose="02020603050405020304" pitchFamily="18" charset="0"/>
                <a:cs typeface="Times New Roman" panose="02020603050405020304" pitchFamily="18" charset="0"/>
              </a:rPr>
              <a:t>EXEC sp_audit_write</a:t>
            </a:r>
          </a:p>
          <a:p>
            <a:pPr marL="324000" lvl="1" indent="0">
              <a:buNone/>
            </a:pPr>
            <a:r>
              <a:rPr lang="en-US" sz="5100">
                <a:latin typeface="Times New Roman" panose="02020603050405020304" pitchFamily="18" charset="0"/>
                <a:cs typeface="Times New Roman" panose="02020603050405020304" pitchFamily="18" charset="0"/>
              </a:rPr>
              <a:t>  @user_defined_event_id =  141,</a:t>
            </a:r>
          </a:p>
          <a:p>
            <a:pPr marL="324000" lvl="1" indent="0">
              <a:buNone/>
            </a:pPr>
            <a:r>
              <a:rPr lang="en-US" sz="5100">
                <a:latin typeface="Times New Roman" panose="02020603050405020304" pitchFamily="18" charset="0"/>
                <a:cs typeface="Times New Roman" panose="02020603050405020304" pitchFamily="18" charset="0"/>
              </a:rPr>
              <a:t>  @succeeded = 0,</a:t>
            </a:r>
          </a:p>
          <a:p>
            <a:pPr marL="324000" lvl="1" indent="0">
              <a:buNone/>
            </a:pPr>
            <a:r>
              <a:rPr lang="en-US" sz="5100">
                <a:latin typeface="Times New Roman" panose="02020603050405020304" pitchFamily="18" charset="0"/>
                <a:cs typeface="Times New Roman" panose="02020603050405020304" pitchFamily="18" charset="0"/>
              </a:rPr>
              <a:t>  @user_defined_information = N'My information' ;</a:t>
            </a:r>
          </a:p>
          <a:p>
            <a:r>
              <a:rPr lang="vi-VN" sz="5100">
                <a:latin typeface="Times New Roman" panose="02020603050405020304" pitchFamily="18" charset="0"/>
                <a:cs typeface="Times New Roman" panose="02020603050405020304" pitchFamily="18" charset="0"/>
              </a:rPr>
              <a:t>Một số cột mới (column) được thêm vào </a:t>
            </a:r>
            <a:r>
              <a:rPr lang="vi-VN" sz="5100">
                <a:latin typeface="Times New Roman" panose="02020603050405020304" pitchFamily="18" charset="0"/>
                <a:cs typeface="Times New Roman" panose="02020603050405020304" pitchFamily="18" charset="0"/>
                <a:hlinkClick r:id="rId4" tooltip="sys.server_audits"/>
              </a:rPr>
              <a:t>sys.server_audits</a:t>
            </a:r>
            <a:r>
              <a:rPr lang="vi-VN" sz="5100">
                <a:latin typeface="Times New Roman" panose="02020603050405020304" pitchFamily="18" charset="0"/>
                <a:cs typeface="Times New Roman" panose="02020603050405020304" pitchFamily="18" charset="0"/>
              </a:rPr>
              <a:t>, </a:t>
            </a:r>
            <a:r>
              <a:rPr lang="vi-VN" sz="5100">
                <a:latin typeface="Times New Roman" panose="02020603050405020304" pitchFamily="18" charset="0"/>
                <a:cs typeface="Times New Roman" panose="02020603050405020304" pitchFamily="18" charset="0"/>
                <a:hlinkClick r:id="rId5" tooltip="sys.server_file_audits"/>
              </a:rPr>
              <a:t>sys.server_file_audits</a:t>
            </a:r>
            <a:r>
              <a:rPr lang="vi-VN" sz="5100">
                <a:latin typeface="Times New Roman" panose="02020603050405020304" pitchFamily="18" charset="0"/>
                <a:cs typeface="Times New Roman" panose="02020603050405020304" pitchFamily="18" charset="0"/>
              </a:rPr>
              <a:t>, và </a:t>
            </a:r>
            <a:r>
              <a:rPr lang="vi-VN" sz="5100">
                <a:latin typeface="Times New Roman" panose="02020603050405020304" pitchFamily="18" charset="0"/>
                <a:cs typeface="Times New Roman" panose="02020603050405020304" pitchFamily="18" charset="0"/>
                <a:hlinkClick r:id="rId6" tooltip="sys.fn_get_audit_file"/>
              </a:rPr>
              <a:t>sys.fn_get_audit_file</a:t>
            </a:r>
            <a:r>
              <a:rPr lang="vi-VN" sz="5100">
                <a:latin typeface="Times New Roman" panose="02020603050405020304" pitchFamily="18" charset="0"/>
                <a:cs typeface="Times New Roman" panose="02020603050405020304" pitchFamily="18" charset="0"/>
              </a:rPr>
              <a:t> để theo dõi các user-defined audit event..</a:t>
            </a:r>
            <a:endParaRPr lang="en-US" sz="5100">
              <a:latin typeface="Times New Roman" panose="02020603050405020304" pitchFamily="18" charset="0"/>
              <a:cs typeface="Times New Roman" panose="02020603050405020304" pitchFamily="18" charset="0"/>
            </a:endParaRPr>
          </a:p>
          <a:p>
            <a:endParaRPr lang="en-US" sz="3200" dirty="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b="1"/>
              <a:t>User-Defined Audit</a:t>
            </a:r>
          </a:p>
        </p:txBody>
      </p:sp>
      <p:sp>
        <p:nvSpPr>
          <p:cNvPr id="6" name="Slide Number Placeholder 5"/>
          <p:cNvSpPr>
            <a:spLocks noGrp="1"/>
          </p:cNvSpPr>
          <p:nvPr>
            <p:ph type="sldNum" sz="quarter" idx="12"/>
          </p:nvPr>
        </p:nvSpPr>
        <p:spPr/>
        <p:txBody>
          <a:bodyPr/>
          <a:lstStyle/>
          <a:p>
            <a:fld id="{C5C3056E-1632-4A65-A24F-3F10A1450A6E}" type="slidenum">
              <a:rPr lang="en-US" smtClean="0"/>
              <a:t>117</a:t>
            </a:fld>
            <a:endParaRPr lang="en-US"/>
          </a:p>
        </p:txBody>
      </p:sp>
    </p:spTree>
    <p:extLst>
      <p:ext uri="{BB962C8B-B14F-4D97-AF65-F5344CB8AC3E}">
        <p14:creationId xmlns:p14="http://schemas.microsoft.com/office/powerpoint/2010/main" val="4009376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Autofit/>
          </a:bodyPr>
          <a:lstStyle/>
          <a:p>
            <a:r>
              <a:rPr lang="vi-VN" sz="3000">
                <a:latin typeface="Times New Roman" panose="02020603050405020304" pitchFamily="18" charset="0"/>
                <a:cs typeface="Times New Roman" panose="02020603050405020304" pitchFamily="18" charset="0"/>
              </a:rPr>
              <a:t>Trước đây, thật không dễ dàng để chỉ  lọc (theo 1 điều kiện cụ thể nào đó) những sự kiện mà người quản trị đang quan tâm. Điều này đã được khắc phục trong phiên bản SQL Server 2012 với tính năng Audit Filtering.</a:t>
            </a:r>
            <a:endParaRPr lang="en-US" sz="3000">
              <a:latin typeface="Times New Roman" panose="02020603050405020304" pitchFamily="18" charset="0"/>
              <a:cs typeface="Times New Roman" panose="02020603050405020304" pitchFamily="18" charset="0"/>
            </a:endParaRPr>
          </a:p>
          <a:p>
            <a:r>
              <a:rPr lang="vi-VN" sz="3000">
                <a:latin typeface="Times New Roman" panose="02020603050405020304" pitchFamily="18" charset="0"/>
                <a:cs typeface="Times New Roman" panose="02020603050405020304" pitchFamily="18" charset="0"/>
              </a:rPr>
              <a:t>Giờ đây, SQL Server Audit hỗ trợ khả năng lọc những sự kiện cần audit trước khi chúng được ghi vào audit log thông qua mệnh đề </a:t>
            </a:r>
            <a:r>
              <a:rPr lang="vi-VN" sz="3000" b="1">
                <a:latin typeface="Times New Roman" panose="02020603050405020304" pitchFamily="18" charset="0"/>
                <a:cs typeface="Times New Roman" panose="02020603050405020304" pitchFamily="18" charset="0"/>
              </a:rPr>
              <a:t>WHERE</a:t>
            </a:r>
            <a:r>
              <a:rPr lang="vi-VN" sz="3000">
                <a:latin typeface="Times New Roman" panose="02020603050405020304" pitchFamily="18" charset="0"/>
                <a:cs typeface="Times New Roman" panose="02020603050405020304" pitchFamily="18" charset="0"/>
              </a:rPr>
              <a:t>  trong câu lệnh </a:t>
            </a:r>
            <a:r>
              <a:rPr lang="vi-VN" sz="3000">
                <a:latin typeface="Times New Roman" panose="02020603050405020304" pitchFamily="18" charset="0"/>
                <a:cs typeface="Times New Roman" panose="02020603050405020304" pitchFamily="18" charset="0"/>
                <a:hlinkClick r:id="rId4" tooltip="CREATE SERVER AUDIT"/>
              </a:rPr>
              <a:t>CREATE SERVER AUDIT</a:t>
            </a:r>
            <a:r>
              <a:rPr lang="vi-VN" sz="3000">
                <a:latin typeface="Times New Roman" panose="02020603050405020304" pitchFamily="18" charset="0"/>
                <a:cs typeface="Times New Roman" panose="02020603050405020304" pitchFamily="18" charset="0"/>
              </a:rPr>
              <a:t> và </a:t>
            </a:r>
            <a:r>
              <a:rPr lang="vi-VN" sz="3000">
                <a:latin typeface="Times New Roman" panose="02020603050405020304" pitchFamily="18" charset="0"/>
                <a:cs typeface="Times New Roman" panose="02020603050405020304" pitchFamily="18" charset="0"/>
                <a:hlinkClick r:id="rId5" tooltip="ALTER SERVER AUDIT"/>
              </a:rPr>
              <a:t>ALTER SERVER AUDIT</a:t>
            </a:r>
            <a:r>
              <a:rPr lang="vi-VN" sz="300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b="1"/>
              <a:t>Audit Filtering</a:t>
            </a:r>
          </a:p>
        </p:txBody>
      </p:sp>
      <p:sp>
        <p:nvSpPr>
          <p:cNvPr id="6" name="Slide Number Placeholder 5"/>
          <p:cNvSpPr>
            <a:spLocks noGrp="1"/>
          </p:cNvSpPr>
          <p:nvPr>
            <p:ph type="sldNum" sz="quarter" idx="12"/>
          </p:nvPr>
        </p:nvSpPr>
        <p:spPr/>
        <p:txBody>
          <a:bodyPr/>
          <a:lstStyle/>
          <a:p>
            <a:fld id="{C5C3056E-1632-4A65-A24F-3F10A1450A6E}" type="slidenum">
              <a:rPr lang="en-US" smtClean="0"/>
              <a:t>118</a:t>
            </a:fld>
            <a:endParaRPr lang="en-US"/>
          </a:p>
        </p:txBody>
      </p:sp>
    </p:spTree>
    <p:extLst>
      <p:ext uri="{BB962C8B-B14F-4D97-AF65-F5344CB8AC3E}">
        <p14:creationId xmlns:p14="http://schemas.microsoft.com/office/powerpoint/2010/main" val="23393233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Autofit/>
          </a:bodyPr>
          <a:lstStyle/>
          <a:p>
            <a:r>
              <a:rPr lang="vi-VN" sz="3200"/>
              <a:t>Ví dụ sau sẽ tạo 1 Server Audit chỉ lưu vào audit log những sự kiện có id = 141</a:t>
            </a:r>
            <a:endParaRPr lang="en-US" sz="3200"/>
          </a:p>
          <a:p>
            <a:pPr marL="324000" lvl="1" indent="0">
              <a:buNone/>
            </a:pPr>
            <a:r>
              <a:rPr lang="en-US" sz="2800"/>
              <a:t>CREATE SERVER AUDIT [MyFilteredAuditEvent]</a:t>
            </a:r>
          </a:p>
          <a:p>
            <a:pPr marL="324000" lvl="1" indent="0">
              <a:buNone/>
            </a:pPr>
            <a:r>
              <a:rPr lang="en-US" sz="2800"/>
              <a:t>WHERE user_defined_event_id = 141;</a:t>
            </a:r>
          </a:p>
          <a:p>
            <a:pPr marL="324000" lvl="1" indent="0">
              <a:buNone/>
            </a:pPr>
            <a:r>
              <a:rPr lang="en-US" sz="2800"/>
              <a:t>GO</a:t>
            </a:r>
            <a:endParaRPr lang="en-US" sz="28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b="1"/>
              <a:t>Audit Filtering</a:t>
            </a:r>
          </a:p>
        </p:txBody>
      </p:sp>
      <p:sp>
        <p:nvSpPr>
          <p:cNvPr id="6" name="Slide Number Placeholder 5"/>
          <p:cNvSpPr>
            <a:spLocks noGrp="1"/>
          </p:cNvSpPr>
          <p:nvPr>
            <p:ph type="sldNum" sz="quarter" idx="12"/>
          </p:nvPr>
        </p:nvSpPr>
        <p:spPr/>
        <p:txBody>
          <a:bodyPr/>
          <a:lstStyle/>
          <a:p>
            <a:fld id="{C5C3056E-1632-4A65-A24F-3F10A1450A6E}" type="slidenum">
              <a:rPr lang="en-US" smtClean="0"/>
              <a:t>119</a:t>
            </a:fld>
            <a:endParaRPr lang="en-US"/>
          </a:p>
        </p:txBody>
      </p:sp>
    </p:spTree>
    <p:extLst>
      <p:ext uri="{BB962C8B-B14F-4D97-AF65-F5344CB8AC3E}">
        <p14:creationId xmlns:p14="http://schemas.microsoft.com/office/powerpoint/2010/main" val="3700200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pPr algn="just"/>
            <a:r>
              <a:rPr lang="en-US" sz="3200" dirty="0" err="1"/>
              <a:t>Một</a:t>
            </a:r>
            <a:r>
              <a:rPr lang="en-US" sz="3200" dirty="0"/>
              <a:t> </a:t>
            </a:r>
            <a:r>
              <a:rPr lang="en-US" sz="3200" dirty="0" err="1"/>
              <a:t>số</a:t>
            </a:r>
            <a:r>
              <a:rPr lang="en-US" sz="3200" dirty="0"/>
              <a:t> </a:t>
            </a:r>
            <a:r>
              <a:rPr lang="en-US" sz="3200" dirty="0" err="1"/>
              <a:t>cuộc</a:t>
            </a:r>
            <a:r>
              <a:rPr lang="en-US" sz="3200" dirty="0"/>
              <a:t> </a:t>
            </a:r>
            <a:r>
              <a:rPr lang="en-US" sz="3200" dirty="0" err="1"/>
              <a:t>tấn</a:t>
            </a:r>
            <a:r>
              <a:rPr lang="en-US" sz="3200" dirty="0"/>
              <a:t> </a:t>
            </a:r>
            <a:r>
              <a:rPr lang="en-US" sz="3200" dirty="0" err="1"/>
              <a:t>công</a:t>
            </a:r>
            <a:r>
              <a:rPr lang="en-US" sz="3200" dirty="0"/>
              <a:t> </a:t>
            </a:r>
            <a:r>
              <a:rPr lang="en-US" sz="3200" dirty="0" err="1"/>
              <a:t>mạng</a:t>
            </a:r>
            <a:r>
              <a:rPr lang="en-US" sz="3200" dirty="0"/>
              <a:t> </a:t>
            </a:r>
            <a:r>
              <a:rPr lang="en-US" sz="3200" dirty="0" err="1"/>
              <a:t>điển</a:t>
            </a:r>
            <a:r>
              <a:rPr lang="en-US" sz="3200" dirty="0"/>
              <a:t> </a:t>
            </a:r>
            <a:r>
              <a:rPr lang="en-US" sz="3200" dirty="0" err="1"/>
              <a:t>hình</a:t>
            </a:r>
            <a:r>
              <a:rPr lang="en-US" sz="3200" dirty="0"/>
              <a:t> </a:t>
            </a:r>
            <a:r>
              <a:rPr lang="en-US" sz="3200" dirty="0" err="1"/>
              <a:t>gần</a:t>
            </a:r>
            <a:r>
              <a:rPr lang="en-US" sz="3200" dirty="0"/>
              <a:t> </a:t>
            </a:r>
            <a:r>
              <a:rPr lang="en-US" sz="3200" dirty="0" err="1"/>
              <a:t>đây</a:t>
            </a:r>
            <a:r>
              <a:rPr lang="en-US" sz="3200" dirty="0"/>
              <a:t> </a:t>
            </a:r>
            <a:r>
              <a:rPr lang="en-US" sz="3200" dirty="0" err="1"/>
              <a:t>như</a:t>
            </a:r>
            <a:r>
              <a:rPr lang="en-US" sz="3200" dirty="0"/>
              <a:t>: </a:t>
            </a:r>
            <a:r>
              <a:rPr lang="en-US" sz="3200" dirty="0" err="1"/>
              <a:t>Trong</a:t>
            </a:r>
            <a:r>
              <a:rPr lang="en-US" sz="3200" dirty="0"/>
              <a:t> </a:t>
            </a:r>
            <a:r>
              <a:rPr lang="en-US" sz="3200" dirty="0" err="1"/>
              <a:t>tháng</a:t>
            </a:r>
            <a:r>
              <a:rPr lang="en-US" sz="3200" dirty="0"/>
              <a:t> 10 </a:t>
            </a:r>
            <a:r>
              <a:rPr lang="en-US" sz="3200" dirty="0" err="1"/>
              <a:t>và</a:t>
            </a:r>
            <a:r>
              <a:rPr lang="en-US" sz="3200" dirty="0"/>
              <a:t> </a:t>
            </a:r>
            <a:r>
              <a:rPr lang="en-US" sz="3200" dirty="0" err="1"/>
              <a:t>tháng</a:t>
            </a:r>
            <a:r>
              <a:rPr lang="en-US" sz="3200" dirty="0"/>
              <a:t> 11/2016 </a:t>
            </a:r>
            <a:r>
              <a:rPr lang="en-US" sz="3200" dirty="0" err="1"/>
              <a:t>đã</a:t>
            </a:r>
            <a:r>
              <a:rPr lang="en-US" sz="3200" dirty="0"/>
              <a:t> </a:t>
            </a:r>
            <a:r>
              <a:rPr lang="en-US" sz="3200" dirty="0" err="1"/>
              <a:t>xảy</a:t>
            </a:r>
            <a:r>
              <a:rPr lang="en-US" sz="3200" dirty="0"/>
              <a:t> </a:t>
            </a:r>
            <a:r>
              <a:rPr lang="en-US" sz="3200" dirty="0" err="1"/>
              <a:t>ra</a:t>
            </a:r>
            <a:r>
              <a:rPr lang="en-US" sz="3200" dirty="0"/>
              <a:t> </a:t>
            </a:r>
            <a:r>
              <a:rPr lang="en-US" sz="3200" dirty="0" err="1"/>
              <a:t>các</a:t>
            </a:r>
            <a:r>
              <a:rPr lang="en-US" sz="3200" dirty="0"/>
              <a:t> </a:t>
            </a:r>
            <a:r>
              <a:rPr lang="en-US" sz="3200" dirty="0" err="1"/>
              <a:t>cuộc</a:t>
            </a:r>
            <a:r>
              <a:rPr lang="en-US" sz="3200" dirty="0"/>
              <a:t> </a:t>
            </a:r>
            <a:r>
              <a:rPr lang="en-US" sz="3200" dirty="0" err="1"/>
              <a:t>tấn</a:t>
            </a:r>
            <a:r>
              <a:rPr lang="en-US" sz="3200" dirty="0"/>
              <a:t> </a:t>
            </a:r>
            <a:r>
              <a:rPr lang="en-US" sz="3200" dirty="0" err="1"/>
              <a:t>công</a:t>
            </a:r>
            <a:r>
              <a:rPr lang="en-US" sz="3200" dirty="0"/>
              <a:t> DDoS ở </a:t>
            </a:r>
            <a:r>
              <a:rPr lang="en-US" sz="3200" dirty="0" err="1"/>
              <a:t>quy</a:t>
            </a:r>
            <a:r>
              <a:rPr lang="en-US" sz="3200" dirty="0"/>
              <a:t> </a:t>
            </a:r>
            <a:r>
              <a:rPr lang="en-US" sz="3200" dirty="0" err="1"/>
              <a:t>mô</a:t>
            </a:r>
            <a:r>
              <a:rPr lang="en-US" sz="3200" dirty="0"/>
              <a:t> </a:t>
            </a:r>
            <a:r>
              <a:rPr lang="en-US" sz="3200" dirty="0" err="1"/>
              <a:t>lớn</a:t>
            </a:r>
            <a:r>
              <a:rPr lang="en-US" sz="3200" dirty="0"/>
              <a:t>, </a:t>
            </a:r>
            <a:r>
              <a:rPr lang="en-US" sz="3200" dirty="0" err="1"/>
              <a:t>gây</a:t>
            </a:r>
            <a:r>
              <a:rPr lang="en-US" sz="3200" dirty="0"/>
              <a:t> </a:t>
            </a:r>
            <a:r>
              <a:rPr lang="en-US" sz="3200" dirty="0" err="1"/>
              <a:t>ảnh</a:t>
            </a:r>
            <a:r>
              <a:rPr lang="en-US" sz="3200" dirty="0"/>
              <a:t> </a:t>
            </a:r>
            <a:r>
              <a:rPr lang="en-US" sz="3200" dirty="0" err="1"/>
              <a:t>hưởng</a:t>
            </a:r>
            <a:r>
              <a:rPr lang="en-US" sz="3200" dirty="0"/>
              <a:t> </a:t>
            </a:r>
            <a:r>
              <a:rPr lang="en-US" sz="3200" dirty="0" err="1"/>
              <a:t>nghiêm</a:t>
            </a:r>
            <a:r>
              <a:rPr lang="en-US" sz="3200" dirty="0"/>
              <a:t> </a:t>
            </a:r>
            <a:r>
              <a:rPr lang="en-US" sz="3200" dirty="0" err="1"/>
              <a:t>trọng</a:t>
            </a:r>
            <a:r>
              <a:rPr lang="en-US" sz="3200" dirty="0"/>
              <a:t> </a:t>
            </a:r>
            <a:r>
              <a:rPr lang="en-US" sz="3200" dirty="0" err="1"/>
              <a:t>tới</a:t>
            </a:r>
            <a:r>
              <a:rPr lang="en-US" sz="3200" dirty="0"/>
              <a:t> </a:t>
            </a:r>
            <a:r>
              <a:rPr lang="en-US" sz="3200" dirty="0" err="1"/>
              <a:t>hoạt</a:t>
            </a:r>
            <a:r>
              <a:rPr lang="en-US" sz="3200" dirty="0"/>
              <a:t> </a:t>
            </a:r>
            <a:r>
              <a:rPr lang="en-US" sz="3200" dirty="0" err="1"/>
              <a:t>động</a:t>
            </a:r>
            <a:r>
              <a:rPr lang="en-US" sz="3200" dirty="0"/>
              <a:t> </a:t>
            </a:r>
            <a:r>
              <a:rPr lang="en-US" sz="3200" dirty="0" err="1"/>
              <a:t>của</a:t>
            </a:r>
            <a:r>
              <a:rPr lang="en-US" sz="3200" dirty="0"/>
              <a:t> Internet </a:t>
            </a:r>
            <a:r>
              <a:rPr lang="en-US" sz="3200" dirty="0" err="1"/>
              <a:t>ngay</a:t>
            </a:r>
            <a:r>
              <a:rPr lang="en-US" sz="3200" dirty="0"/>
              <a:t> </a:t>
            </a:r>
            <a:r>
              <a:rPr lang="en-US" sz="3200" dirty="0" err="1"/>
              <a:t>tại</a:t>
            </a:r>
            <a:r>
              <a:rPr lang="en-US" sz="3200" dirty="0"/>
              <a:t> </a:t>
            </a:r>
            <a:r>
              <a:rPr lang="en-US" sz="3200" dirty="0" err="1"/>
              <a:t>các</a:t>
            </a:r>
            <a:r>
              <a:rPr lang="en-US" sz="3200" dirty="0"/>
              <a:t> </a:t>
            </a:r>
            <a:r>
              <a:rPr lang="en-US" sz="3200" dirty="0" err="1"/>
              <a:t>nước</a:t>
            </a:r>
            <a:r>
              <a:rPr lang="en-US" sz="3200" dirty="0"/>
              <a:t> </a:t>
            </a:r>
            <a:r>
              <a:rPr lang="en-US" sz="3200" dirty="0" err="1"/>
              <a:t>phát</a:t>
            </a:r>
            <a:r>
              <a:rPr lang="en-US" sz="3200" dirty="0"/>
              <a:t> </a:t>
            </a:r>
            <a:r>
              <a:rPr lang="en-US" sz="3200" dirty="0" err="1"/>
              <a:t>triển</a:t>
            </a:r>
            <a:r>
              <a:rPr lang="en-US" sz="3200" dirty="0"/>
              <a:t> </a:t>
            </a:r>
            <a:r>
              <a:rPr lang="en-US" sz="3200" dirty="0" err="1"/>
              <a:t>như</a:t>
            </a:r>
            <a:r>
              <a:rPr lang="en-US" sz="3200" dirty="0"/>
              <a:t> </a:t>
            </a:r>
            <a:r>
              <a:rPr lang="en-US" sz="3200" dirty="0" err="1"/>
              <a:t>Mỹ</a:t>
            </a:r>
            <a:r>
              <a:rPr lang="en-US" sz="3200" dirty="0"/>
              <a:t>, EU, … Ở </a:t>
            </a:r>
            <a:r>
              <a:rPr lang="en-US" sz="3200" dirty="0" err="1"/>
              <a:t>góc</a:t>
            </a:r>
            <a:r>
              <a:rPr lang="en-US" sz="3200" dirty="0"/>
              <a:t> </a:t>
            </a:r>
            <a:r>
              <a:rPr lang="en-US" sz="3200" dirty="0" err="1"/>
              <a:t>độ</a:t>
            </a:r>
            <a:r>
              <a:rPr lang="en-US" sz="3200" dirty="0"/>
              <a:t> an </a:t>
            </a:r>
            <a:r>
              <a:rPr lang="en-US" sz="3200" dirty="0" err="1"/>
              <a:t>toàn</a:t>
            </a:r>
            <a:r>
              <a:rPr lang="en-US" sz="3200" dirty="0"/>
              <a:t> </a:t>
            </a:r>
            <a:r>
              <a:rPr lang="en-US" sz="3200" dirty="0" err="1"/>
              <a:t>dữ</a:t>
            </a:r>
            <a:r>
              <a:rPr lang="en-US" sz="3200" dirty="0"/>
              <a:t> </a:t>
            </a:r>
            <a:r>
              <a:rPr lang="en-US" sz="3200" dirty="0" err="1"/>
              <a:t>liệu</a:t>
            </a:r>
            <a:r>
              <a:rPr lang="en-US" sz="3200" dirty="0"/>
              <a:t> </a:t>
            </a:r>
            <a:r>
              <a:rPr lang="en-US" sz="3200" dirty="0" err="1"/>
              <a:t>cũng</a:t>
            </a:r>
            <a:r>
              <a:rPr lang="en-US" sz="3200" dirty="0"/>
              <a:t> </a:t>
            </a:r>
            <a:r>
              <a:rPr lang="en-US" sz="3200" dirty="0" err="1"/>
              <a:t>đã</a:t>
            </a:r>
            <a:r>
              <a:rPr lang="en-US" sz="3200" dirty="0"/>
              <a:t> </a:t>
            </a:r>
            <a:r>
              <a:rPr lang="en-US" sz="3200" dirty="0" err="1"/>
              <a:t>xảy</a:t>
            </a:r>
            <a:r>
              <a:rPr lang="en-US" sz="3200" dirty="0"/>
              <a:t> </a:t>
            </a:r>
            <a:r>
              <a:rPr lang="en-US" sz="3200" dirty="0" err="1"/>
              <a:t>ra</a:t>
            </a:r>
            <a:r>
              <a:rPr lang="en-US" sz="3200" dirty="0"/>
              <a:t> </a:t>
            </a:r>
            <a:r>
              <a:rPr lang="en-US" sz="3200" dirty="0" err="1"/>
              <a:t>nhiều</a:t>
            </a:r>
            <a:r>
              <a:rPr lang="en-US" sz="3200" dirty="0"/>
              <a:t> </a:t>
            </a:r>
            <a:r>
              <a:rPr lang="en-US" sz="3200" dirty="0" err="1"/>
              <a:t>sự</a:t>
            </a:r>
            <a:r>
              <a:rPr lang="en-US" sz="3200" dirty="0"/>
              <a:t> </a:t>
            </a:r>
            <a:r>
              <a:rPr lang="en-US" sz="3200" dirty="0" err="1"/>
              <a:t>cố</a:t>
            </a:r>
            <a:r>
              <a:rPr lang="en-US" sz="3200" dirty="0"/>
              <a:t> ở </a:t>
            </a:r>
            <a:r>
              <a:rPr lang="en-US" sz="3200" dirty="0" err="1"/>
              <a:t>quy</a:t>
            </a:r>
            <a:r>
              <a:rPr lang="en-US" sz="3200" dirty="0"/>
              <a:t> </a:t>
            </a:r>
            <a:r>
              <a:rPr lang="en-US" sz="3200" dirty="0" err="1"/>
              <a:t>mô</a:t>
            </a:r>
            <a:r>
              <a:rPr lang="en-US" sz="3200" dirty="0"/>
              <a:t> </a:t>
            </a:r>
            <a:r>
              <a:rPr lang="en-US" sz="3200" dirty="0" err="1"/>
              <a:t>lớn</a:t>
            </a:r>
            <a:r>
              <a:rPr lang="en-US" sz="3200" dirty="0"/>
              <a:t>, </a:t>
            </a:r>
            <a:r>
              <a:rPr lang="en-US" sz="3200" dirty="0" err="1"/>
              <a:t>có</a:t>
            </a:r>
            <a:r>
              <a:rPr lang="en-US" sz="3200" dirty="0"/>
              <a:t> </a:t>
            </a:r>
            <a:r>
              <a:rPr lang="en-US" sz="3200" dirty="0" err="1"/>
              <a:t>thể</a:t>
            </a:r>
            <a:r>
              <a:rPr lang="en-US" sz="3200" dirty="0"/>
              <a:t> </a:t>
            </a:r>
            <a:r>
              <a:rPr lang="en-US" sz="3200" dirty="0" err="1"/>
              <a:t>điểm</a:t>
            </a:r>
            <a:r>
              <a:rPr lang="en-US" sz="3200" dirty="0"/>
              <a:t> qua </a:t>
            </a:r>
            <a:r>
              <a:rPr lang="en-US" sz="3200" dirty="0" err="1"/>
              <a:t>một</a:t>
            </a:r>
            <a:r>
              <a:rPr lang="en-US" sz="3200" dirty="0"/>
              <a:t> </a:t>
            </a:r>
            <a:r>
              <a:rPr lang="en-US" sz="3200" dirty="0" err="1"/>
              <a:t>số</a:t>
            </a:r>
            <a:r>
              <a:rPr lang="en-US" sz="3200" dirty="0"/>
              <a:t> </a:t>
            </a:r>
            <a:r>
              <a:rPr lang="en-US" sz="3200" dirty="0" err="1"/>
              <a:t>vụ</a:t>
            </a:r>
            <a:r>
              <a:rPr lang="en-US" sz="3200" dirty="0"/>
              <a:t> </a:t>
            </a:r>
            <a:r>
              <a:rPr lang="en-US" sz="3200" dirty="0" err="1"/>
              <a:t>rò</a:t>
            </a:r>
            <a:r>
              <a:rPr lang="en-US" sz="3200" dirty="0"/>
              <a:t> </a:t>
            </a:r>
            <a:r>
              <a:rPr lang="en-US" sz="3200" dirty="0" err="1"/>
              <a:t>rỉ</a:t>
            </a:r>
            <a:r>
              <a:rPr lang="en-US" sz="3200" dirty="0"/>
              <a:t> </a:t>
            </a:r>
            <a:r>
              <a:rPr lang="en-US" sz="3200" dirty="0" err="1"/>
              <a:t>cơ</a:t>
            </a:r>
            <a:r>
              <a:rPr lang="en-US" sz="3200" dirty="0"/>
              <a:t> </a:t>
            </a:r>
            <a:r>
              <a:rPr lang="en-US" sz="3200" dirty="0" err="1"/>
              <a:t>sở</a:t>
            </a:r>
            <a:r>
              <a:rPr lang="en-US" sz="3200" dirty="0"/>
              <a:t> </a:t>
            </a:r>
            <a:r>
              <a:rPr lang="en-US" sz="3200" dirty="0" err="1"/>
              <a:t>dữ</a:t>
            </a:r>
            <a:r>
              <a:rPr lang="en-US" sz="3200" dirty="0"/>
              <a:t> </a:t>
            </a:r>
            <a:r>
              <a:rPr lang="en-US" sz="3200" dirty="0" err="1"/>
              <a:t>liệu</a:t>
            </a:r>
            <a:r>
              <a:rPr lang="en-US" sz="3200" dirty="0"/>
              <a:t> (CSDL) </a:t>
            </a:r>
            <a:r>
              <a:rPr lang="en-US" sz="3200" dirty="0" err="1"/>
              <a:t>với</a:t>
            </a:r>
            <a:r>
              <a:rPr lang="en-US" sz="3200" dirty="0"/>
              <a:t> </a:t>
            </a:r>
            <a:r>
              <a:rPr lang="en-US" sz="3200" dirty="0" err="1"/>
              <a:t>quy</a:t>
            </a:r>
            <a:r>
              <a:rPr lang="en-US" sz="3200" dirty="0"/>
              <a:t> </a:t>
            </a:r>
            <a:r>
              <a:rPr lang="en-US" sz="3200" dirty="0" err="1"/>
              <a:t>mô</a:t>
            </a:r>
            <a:r>
              <a:rPr lang="en-US" sz="3200" dirty="0"/>
              <a:t> </a:t>
            </a:r>
            <a:r>
              <a:rPr lang="en-US" sz="3200" dirty="0" err="1"/>
              <a:t>lớn</a:t>
            </a:r>
            <a:r>
              <a:rPr lang="en-US" sz="3200" dirty="0"/>
              <a:t> </a:t>
            </a:r>
            <a:r>
              <a:rPr lang="en-US" sz="3200" dirty="0" err="1"/>
              <a:t>trên</a:t>
            </a:r>
            <a:r>
              <a:rPr lang="en-US" sz="3200" dirty="0"/>
              <a:t> </a:t>
            </a:r>
            <a:r>
              <a:rPr lang="en-US" sz="3200" dirty="0" err="1"/>
              <a:t>thế</a:t>
            </a:r>
            <a:r>
              <a:rPr lang="en-US" sz="3200" dirty="0"/>
              <a:t> </a:t>
            </a:r>
            <a:r>
              <a:rPr lang="en-US" sz="3200" dirty="0" err="1"/>
              <a:t>giới</a:t>
            </a:r>
            <a:r>
              <a:rPr lang="en-US" sz="3200" dirty="0"/>
              <a:t>:</a:t>
            </a: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lstStyle/>
          <a:p>
            <a:r>
              <a:rPr lang="en-US" dirty="0"/>
              <a:t>TỔNG QUAN</a:t>
            </a:r>
          </a:p>
        </p:txBody>
      </p:sp>
      <p:sp>
        <p:nvSpPr>
          <p:cNvPr id="6" name="Slide Number Placeholder 5"/>
          <p:cNvSpPr>
            <a:spLocks noGrp="1"/>
          </p:cNvSpPr>
          <p:nvPr>
            <p:ph type="sldNum" sz="quarter" idx="12"/>
          </p:nvPr>
        </p:nvSpPr>
        <p:spPr/>
        <p:txBody>
          <a:bodyPr/>
          <a:lstStyle/>
          <a:p>
            <a:fld id="{C5C3056E-1632-4A65-A24F-3F10A1450A6E}" type="slidenum">
              <a:rPr lang="en-US" smtClean="0"/>
              <a:t>12</a:t>
            </a:fld>
            <a:endParaRPr lang="en-US"/>
          </a:p>
        </p:txBody>
      </p:sp>
    </p:spTree>
    <p:extLst>
      <p:ext uri="{BB962C8B-B14F-4D97-AF65-F5344CB8AC3E}">
        <p14:creationId xmlns:p14="http://schemas.microsoft.com/office/powerpoint/2010/main" val="20415449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Autofit/>
          </a:bodyPr>
          <a:lstStyle/>
          <a:p>
            <a:r>
              <a:rPr lang="vi-VN" sz="3200"/>
              <a:t>Audit Resilience cung cấp khả năng tuỳ biến sự phản hồi của SQL Server cũng như giảm thiểu mất dữ liệu audit khi việc ghi audit log bị lỗi do nhiều nguyên nhân khác nhau như lỗi ghi dữ liệu, lỗi mạng,…</a:t>
            </a:r>
            <a:endParaRPr lang="en-US" sz="3200"/>
          </a:p>
          <a:p>
            <a:r>
              <a:rPr lang="vi-VN" sz="2800"/>
              <a:t>Có 2 option mới để hỗ trợ tính năng này và sẽ được cấu hình mỗi khi tạo 1 Audit:</a:t>
            </a:r>
            <a:endParaRPr lang="en-US" sz="28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b="1"/>
              <a:t>Audit Resilience</a:t>
            </a:r>
          </a:p>
        </p:txBody>
      </p:sp>
      <p:sp>
        <p:nvSpPr>
          <p:cNvPr id="6" name="Slide Number Placeholder 5"/>
          <p:cNvSpPr>
            <a:spLocks noGrp="1"/>
          </p:cNvSpPr>
          <p:nvPr>
            <p:ph type="sldNum" sz="quarter" idx="12"/>
          </p:nvPr>
        </p:nvSpPr>
        <p:spPr/>
        <p:txBody>
          <a:bodyPr/>
          <a:lstStyle/>
          <a:p>
            <a:fld id="{C5C3056E-1632-4A65-A24F-3F10A1450A6E}" type="slidenum">
              <a:rPr lang="en-US" smtClean="0"/>
              <a:t>120</a:t>
            </a:fld>
            <a:endParaRPr lang="en-US"/>
          </a:p>
        </p:txBody>
      </p:sp>
    </p:spTree>
    <p:extLst>
      <p:ext uri="{BB962C8B-B14F-4D97-AF65-F5344CB8AC3E}">
        <p14:creationId xmlns:p14="http://schemas.microsoft.com/office/powerpoint/2010/main" val="5465107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Autofit/>
          </a:bodyPr>
          <a:lstStyle/>
          <a:p>
            <a:r>
              <a:rPr lang="vi-VN" sz="2800" b="1"/>
              <a:t>On Audit Log Failure</a:t>
            </a:r>
            <a:r>
              <a:rPr lang="vi-VN" sz="2800"/>
              <a:t>: sẽ có 3 lựa chọn khác nhau quy định phản ứng của SQL Server khi không thể ghi Audit log: Continue, Shutdown Server, hoặc Fail operation. Tính năng mới hỗ trợ này rất quan trọng vì ở phiên bản trước chỉ có 1 lựa chọn duy nhất là shutdown server hay không mà thôi.</a:t>
            </a:r>
            <a:endParaRPr lang="en-US" sz="28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b="1"/>
              <a:t>Audit Resilience</a:t>
            </a:r>
          </a:p>
        </p:txBody>
      </p:sp>
      <p:sp>
        <p:nvSpPr>
          <p:cNvPr id="6" name="Slide Number Placeholder 5"/>
          <p:cNvSpPr>
            <a:spLocks noGrp="1"/>
          </p:cNvSpPr>
          <p:nvPr>
            <p:ph type="sldNum" sz="quarter" idx="12"/>
          </p:nvPr>
        </p:nvSpPr>
        <p:spPr/>
        <p:txBody>
          <a:bodyPr/>
          <a:lstStyle/>
          <a:p>
            <a:fld id="{C5C3056E-1632-4A65-A24F-3F10A1450A6E}" type="slidenum">
              <a:rPr lang="en-US" smtClean="0"/>
              <a:t>121</a:t>
            </a:fld>
            <a:endParaRPr lang="en-US"/>
          </a:p>
        </p:txBody>
      </p:sp>
    </p:spTree>
    <p:extLst>
      <p:ext uri="{BB962C8B-B14F-4D97-AF65-F5344CB8AC3E}">
        <p14:creationId xmlns:p14="http://schemas.microsoft.com/office/powerpoint/2010/main" val="10275496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Autofit/>
          </a:bodyPr>
          <a:lstStyle/>
          <a:p>
            <a:r>
              <a:rPr lang="vi-VN" sz="2800" b="1"/>
              <a:t>Maximum Rollover Files</a:t>
            </a:r>
            <a:r>
              <a:rPr lang="vi-VN" sz="2800"/>
              <a:t>: Trước đây chỉ có 2 lựa chọn để quy định số file log được dùng để lưu audit log: không giới hạn số lượng log file hoặc giới hạn số luợng log file. Trong trường hợp có giới hạn, khi số lượng log file chạm ngưỡng tối đa, file log cũ nhất sẽ tự động xoá đi để có thể ghi thêm file log mới hơn (gọi là roll-over). SQL Server 2012 cung cấp thêm 1 lựa chọn nữa cho phép giữ lại 1 số lượng file log cố định mà không bị mất thông tin audit vì hiện tượng roll-over.</a:t>
            </a:r>
            <a:endParaRPr lang="en-US" sz="28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b="1"/>
              <a:t>Audit Resilience</a:t>
            </a:r>
          </a:p>
        </p:txBody>
      </p:sp>
      <p:sp>
        <p:nvSpPr>
          <p:cNvPr id="6" name="Slide Number Placeholder 5"/>
          <p:cNvSpPr>
            <a:spLocks noGrp="1"/>
          </p:cNvSpPr>
          <p:nvPr>
            <p:ph type="sldNum" sz="quarter" idx="12"/>
          </p:nvPr>
        </p:nvSpPr>
        <p:spPr/>
        <p:txBody>
          <a:bodyPr/>
          <a:lstStyle/>
          <a:p>
            <a:fld id="{C5C3056E-1632-4A65-A24F-3F10A1450A6E}" type="slidenum">
              <a:rPr lang="en-US" smtClean="0"/>
              <a:t>122</a:t>
            </a:fld>
            <a:endParaRPr lang="en-US"/>
          </a:p>
        </p:txBody>
      </p:sp>
    </p:spTree>
    <p:extLst>
      <p:ext uri="{BB962C8B-B14F-4D97-AF65-F5344CB8AC3E}">
        <p14:creationId xmlns:p14="http://schemas.microsoft.com/office/powerpoint/2010/main" val="17501055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2" y="2180496"/>
            <a:ext cx="11029615" cy="4281949"/>
          </a:xfrm>
        </p:spPr>
        <p:txBody>
          <a:bodyPr>
            <a:normAutofit fontScale="92500" lnSpcReduction="10000"/>
          </a:bodyPr>
          <a:lstStyle/>
          <a:p>
            <a:pPr lvl="0" algn="just"/>
            <a:r>
              <a:rPr lang="vi-VN" sz="3200"/>
              <a:t>Khoảng 120 triệu dữ liệu của các hộ gia đình của Mỹ bị lộ trong CSDL khách hàng ('Massive' ConsumerView Database Leak (19/12/2017)) [3], bao gồm các thông tin "nhân khẩu, sự kiện cuộc sống, phản hồi trực tiếp, tài sản, và thông tin thế chấp của hơn 235 triệu người tiêu dùng.".</a:t>
            </a:r>
            <a:endParaRPr lang="en-US" sz="3200"/>
          </a:p>
          <a:p>
            <a:pPr lvl="0" algn="just"/>
            <a:r>
              <a:rPr lang="vi-VN" sz="3200"/>
              <a:t>Khoảng 1,4 tỷ dữ liệu mật khẩu ở dạng bản rõ được tìm thấy trong cùng một CSDL (8/12/2017) [4].</a:t>
            </a:r>
            <a:endParaRPr lang="en-US" sz="3200"/>
          </a:p>
          <a:p>
            <a:pPr lvl="0" algn="just"/>
            <a:r>
              <a:rPr lang="vi-VN" sz="3200"/>
              <a:t>Cơ sở dữ liệu quốc gia của gần 1,2 tỉ dân Ấn Độ đã bị rò rỉ lên mạng (23/3/2018) [5].</a:t>
            </a:r>
            <a:endParaRPr lang="en-US" sz="32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lstStyle/>
          <a:p>
            <a:r>
              <a:rPr lang="en-US" dirty="0"/>
              <a:t>TỔNG QUAN</a:t>
            </a:r>
          </a:p>
        </p:txBody>
      </p:sp>
      <p:sp>
        <p:nvSpPr>
          <p:cNvPr id="6" name="Slide Number Placeholder 5"/>
          <p:cNvSpPr>
            <a:spLocks noGrp="1"/>
          </p:cNvSpPr>
          <p:nvPr>
            <p:ph type="sldNum" sz="quarter" idx="12"/>
          </p:nvPr>
        </p:nvSpPr>
        <p:spPr/>
        <p:txBody>
          <a:bodyPr/>
          <a:lstStyle/>
          <a:p>
            <a:fld id="{C5C3056E-1632-4A65-A24F-3F10A1450A6E}" type="slidenum">
              <a:rPr lang="en-US" smtClean="0"/>
              <a:t>13</a:t>
            </a:fld>
            <a:endParaRPr lang="en-US"/>
          </a:p>
        </p:txBody>
      </p:sp>
    </p:spTree>
    <p:extLst>
      <p:ext uri="{BB962C8B-B14F-4D97-AF65-F5344CB8AC3E}">
        <p14:creationId xmlns:p14="http://schemas.microsoft.com/office/powerpoint/2010/main" val="24350979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2" y="2180496"/>
            <a:ext cx="11029615" cy="4281949"/>
          </a:xfrm>
        </p:spPr>
        <p:txBody>
          <a:bodyPr>
            <a:normAutofit fontScale="92500" lnSpcReduction="20000"/>
          </a:bodyPr>
          <a:lstStyle/>
          <a:p>
            <a:pPr lvl="0" algn="just"/>
            <a:r>
              <a:rPr lang="vi-VN" sz="3200" dirty="0"/>
              <a:t>Một CSDL gồm các dữ liệu cá nhân của khoảng 30 triệu người tại Nam Phi, bao gồm các số định danh, thông tin liên lạc chi tiết và thu nhập đã bị lộ (17/12/2017) [6].</a:t>
            </a:r>
            <a:endParaRPr lang="en-US" sz="3200" dirty="0"/>
          </a:p>
          <a:p>
            <a:pPr lvl="0" algn="just"/>
            <a:r>
              <a:rPr lang="vi-VN" sz="3200" dirty="0"/>
              <a:t>Các nhà nghiên cứu từ công ty bảo mật 4iQ đã khám phá ra một tập CSDL trên dark web bao gồm khoảng 1.4 tỷ usernames và passwords trong dạng bản rõ (11/12/2017) [7].</a:t>
            </a:r>
            <a:endParaRPr lang="en-US" sz="3200" dirty="0"/>
          </a:p>
          <a:p>
            <a:pPr lvl="0" algn="just"/>
            <a:r>
              <a:rPr lang="vi-VN" sz="3200" dirty="0"/>
              <a:t>Khoảng 3,000 CSDL với 200 triệu tài khoản đã được tìm thấy trên Dark Web (23/2/2018) [8].</a:t>
            </a:r>
            <a:endParaRPr lang="en-US" sz="3200" dirty="0"/>
          </a:p>
          <a:p>
            <a:pPr lvl="0" algn="just"/>
            <a:r>
              <a:rPr lang="vi-VN" sz="3200" dirty="0"/>
              <a:t>Hơn 1.500GB dữ liệu tại Việt Nam bị rò rỉ (19/4/2014) [9]. </a:t>
            </a:r>
            <a:endParaRPr lang="en-US" sz="3200" dirty="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lstStyle/>
          <a:p>
            <a:r>
              <a:rPr lang="en-US" dirty="0"/>
              <a:t>TỔNG QUAN</a:t>
            </a:r>
          </a:p>
        </p:txBody>
      </p:sp>
      <p:sp>
        <p:nvSpPr>
          <p:cNvPr id="6" name="Slide Number Placeholder 5"/>
          <p:cNvSpPr>
            <a:spLocks noGrp="1"/>
          </p:cNvSpPr>
          <p:nvPr>
            <p:ph type="sldNum" sz="quarter" idx="12"/>
          </p:nvPr>
        </p:nvSpPr>
        <p:spPr/>
        <p:txBody>
          <a:bodyPr/>
          <a:lstStyle/>
          <a:p>
            <a:fld id="{C5C3056E-1632-4A65-A24F-3F10A1450A6E}" type="slidenum">
              <a:rPr lang="en-US" smtClean="0"/>
              <a:t>14</a:t>
            </a:fld>
            <a:endParaRPr lang="en-US"/>
          </a:p>
        </p:txBody>
      </p:sp>
    </p:spTree>
    <p:extLst>
      <p:ext uri="{BB962C8B-B14F-4D97-AF65-F5344CB8AC3E}">
        <p14:creationId xmlns:p14="http://schemas.microsoft.com/office/powerpoint/2010/main" val="23265580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2" y="2180496"/>
            <a:ext cx="11029615" cy="4281949"/>
          </a:xfrm>
        </p:spPr>
        <p:txBody>
          <a:bodyPr>
            <a:normAutofit lnSpcReduction="10000"/>
          </a:bodyPr>
          <a:lstStyle/>
          <a:p>
            <a:pPr marL="0" indent="0" algn="just">
              <a:buNone/>
            </a:pPr>
            <a:r>
              <a:rPr lang="vi-VN" sz="3200" dirty="0"/>
              <a:t>Trên thực tế, các hệ quản trị CSDL ngày nay thường được chia thành hai dạng chính: </a:t>
            </a:r>
            <a:endParaRPr lang="en-US" sz="3200" dirty="0"/>
          </a:p>
          <a:p>
            <a:pPr algn="just"/>
            <a:r>
              <a:rPr lang="vi-VN" sz="3200" dirty="0"/>
              <a:t>Cơ sở dữ liệu quan hệ (Relational database) [12]: Một số hệ quản trị CSDL quan hệ điển hình là SQL Server [13], Oracle [14], DB2 [15], MySQL [16], …</a:t>
            </a:r>
            <a:endParaRPr lang="en-US" sz="3200" dirty="0"/>
          </a:p>
          <a:p>
            <a:pPr algn="just"/>
            <a:r>
              <a:rPr lang="vi-VN" sz="3200" dirty="0"/>
              <a:t>Cơ sở dữ liệu không quan hệ (Non-relational database hay NoSQL) [?]: Một số hệ quản trị CSDL NoSQL điển hình là MongoDB [17], Cassandra [18], Hbase [19], Redis [20], …  </a:t>
            </a:r>
            <a:endParaRPr lang="en-US" sz="3200" dirty="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lstStyle/>
          <a:p>
            <a:r>
              <a:rPr lang="en-US" b="1"/>
              <a:t>các hệ quản trị cơ sở dữ liệu</a:t>
            </a:r>
            <a:endParaRPr lang="en-US" dirty="0"/>
          </a:p>
        </p:txBody>
      </p:sp>
      <p:sp>
        <p:nvSpPr>
          <p:cNvPr id="6" name="Slide Number Placeholder 5"/>
          <p:cNvSpPr>
            <a:spLocks noGrp="1"/>
          </p:cNvSpPr>
          <p:nvPr>
            <p:ph type="sldNum" sz="quarter" idx="12"/>
          </p:nvPr>
        </p:nvSpPr>
        <p:spPr/>
        <p:txBody>
          <a:bodyPr/>
          <a:lstStyle/>
          <a:p>
            <a:fld id="{C5C3056E-1632-4A65-A24F-3F10A1450A6E}" type="slidenum">
              <a:rPr lang="en-US" smtClean="0"/>
              <a:t>15</a:t>
            </a:fld>
            <a:endParaRPr lang="en-US"/>
          </a:p>
        </p:txBody>
      </p:sp>
    </p:spTree>
    <p:extLst>
      <p:ext uri="{BB962C8B-B14F-4D97-AF65-F5344CB8AC3E}">
        <p14:creationId xmlns:p14="http://schemas.microsoft.com/office/powerpoint/2010/main" val="33578731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lstStyle/>
          <a:p>
            <a:r>
              <a:rPr lang="en-US" b="1"/>
              <a:t>các hệ quản trị cơ sở dữ liệu</a:t>
            </a:r>
            <a:endParaRPr lang="en-US" dirty="0"/>
          </a:p>
        </p:txBody>
      </p:sp>
      <p:pic>
        <p:nvPicPr>
          <p:cNvPr id="5" name="Content Placeholder 4" descr="Related image"/>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86600" y="1993188"/>
            <a:ext cx="7622478" cy="3951054"/>
          </a:xfrm>
          <a:prstGeom prst="rect">
            <a:avLst/>
          </a:prstGeom>
          <a:noFill/>
          <a:ln>
            <a:noFill/>
          </a:ln>
        </p:spPr>
      </p:pic>
      <p:sp>
        <p:nvSpPr>
          <p:cNvPr id="6" name="Slide Number Placeholder 5"/>
          <p:cNvSpPr>
            <a:spLocks noGrp="1"/>
          </p:cNvSpPr>
          <p:nvPr>
            <p:ph type="sldNum" sz="quarter" idx="12"/>
          </p:nvPr>
        </p:nvSpPr>
        <p:spPr/>
        <p:txBody>
          <a:bodyPr/>
          <a:lstStyle/>
          <a:p>
            <a:fld id="{C5C3056E-1632-4A65-A24F-3F10A1450A6E}" type="slidenum">
              <a:rPr lang="en-US" smtClean="0"/>
              <a:t>16</a:t>
            </a:fld>
            <a:endParaRPr lang="en-US"/>
          </a:p>
        </p:txBody>
      </p:sp>
    </p:spTree>
    <p:extLst>
      <p:ext uri="{BB962C8B-B14F-4D97-AF65-F5344CB8AC3E}">
        <p14:creationId xmlns:p14="http://schemas.microsoft.com/office/powerpoint/2010/main" val="32178044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lstStyle/>
          <a:p>
            <a:r>
              <a:rPr lang="en-US" b="1"/>
              <a:t>các hệ quản trị cơ sở dữ liệu</a:t>
            </a:r>
            <a:endParaRPr lang="en-US" dirty="0"/>
          </a:p>
        </p:txBody>
      </p:sp>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64835" y="2137025"/>
            <a:ext cx="5616828" cy="3914454"/>
          </a:xfrm>
          <a:prstGeom prst="rect">
            <a:avLst/>
          </a:prstGeom>
          <a:noFill/>
        </p:spPr>
      </p:pic>
      <p:sp>
        <p:nvSpPr>
          <p:cNvPr id="6" name="Slide Number Placeholder 5"/>
          <p:cNvSpPr>
            <a:spLocks noGrp="1"/>
          </p:cNvSpPr>
          <p:nvPr>
            <p:ph type="sldNum" sz="quarter" idx="12"/>
          </p:nvPr>
        </p:nvSpPr>
        <p:spPr/>
        <p:txBody>
          <a:bodyPr/>
          <a:lstStyle/>
          <a:p>
            <a:fld id="{C5C3056E-1632-4A65-A24F-3F10A1450A6E}" type="slidenum">
              <a:rPr lang="en-US" smtClean="0"/>
              <a:t>17</a:t>
            </a:fld>
            <a:endParaRPr lang="en-US"/>
          </a:p>
        </p:txBody>
      </p:sp>
    </p:spTree>
    <p:extLst>
      <p:ext uri="{BB962C8B-B14F-4D97-AF65-F5344CB8AC3E}">
        <p14:creationId xmlns:p14="http://schemas.microsoft.com/office/powerpoint/2010/main" val="33237753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2" y="2180496"/>
            <a:ext cx="11029615" cy="4281949"/>
          </a:xfrm>
        </p:spPr>
        <p:txBody>
          <a:bodyPr>
            <a:normAutofit fontScale="92500" lnSpcReduction="20000"/>
          </a:bodyPr>
          <a:lstStyle/>
          <a:p>
            <a:pPr marL="0" indent="0" algn="just">
              <a:buNone/>
            </a:pPr>
            <a:r>
              <a:rPr lang="vi-VN" sz="3200"/>
              <a:t>Theo yêu cầu của các quốc gia, CSDL cần phải đáp ứng các yêu cầu an toàn và tuân thủ các quy định:</a:t>
            </a:r>
            <a:endParaRPr lang="en-US" sz="3200"/>
          </a:p>
          <a:p>
            <a:pPr lvl="0" algn="just"/>
            <a:r>
              <a:rPr lang="vi-VN" sz="3200"/>
              <a:t>Các quy định của Liên minh Châu âu về Quy định bảo vệ dữ liệu chung (General Data Protection Regulation (GDPR)) [21]: Bắt đầu từ 25/05/2018 các tổ chức không tuân thủ các quy định này sẽ đối mặt với các nguy cơ phạm luật.</a:t>
            </a:r>
            <a:endParaRPr lang="en-US" sz="3200"/>
          </a:p>
          <a:p>
            <a:pPr lvl="0" algn="just"/>
            <a:r>
              <a:rPr lang="vi-VN" sz="3200"/>
              <a:t>Các quy định về PCI-DSS (Payment Card Industry Data Security Standard) [</a:t>
            </a:r>
            <a:r>
              <a:rPr lang="en-US" sz="3200"/>
              <a:t>22</a:t>
            </a:r>
            <a:r>
              <a:rPr lang="vi-VN" sz="3200"/>
              <a:t>]; HIPAA (Health Insurance Portability and Accountability Act) [</a:t>
            </a:r>
            <a:r>
              <a:rPr lang="en-US" sz="3200"/>
              <a:t>23</a:t>
            </a:r>
            <a:r>
              <a:rPr lang="vi-VN" sz="3200"/>
              <a:t>]; PHI (Personal Health Information) [</a:t>
            </a:r>
            <a:r>
              <a:rPr lang="en-US" sz="3200"/>
              <a:t>24</a:t>
            </a:r>
            <a:r>
              <a:rPr lang="vi-VN" sz="3200"/>
              <a:t>]</a:t>
            </a:r>
            <a:r>
              <a:rPr lang="en-US" sz="3200"/>
              <a:t>,</a:t>
            </a:r>
            <a:r>
              <a:rPr lang="vi-VN" sz="3200"/>
              <a:t> …</a:t>
            </a:r>
            <a:endParaRPr lang="en-US" sz="3200"/>
          </a:p>
          <a:p>
            <a:pPr algn="just"/>
            <a:endParaRPr lang="en-US" sz="32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lstStyle/>
          <a:p>
            <a:r>
              <a:rPr lang="en-US" b="1"/>
              <a:t>các hệ quản trị cơ sở dữ liệu</a:t>
            </a:r>
            <a:endParaRPr lang="en-US" dirty="0"/>
          </a:p>
        </p:txBody>
      </p:sp>
      <p:sp>
        <p:nvSpPr>
          <p:cNvPr id="6" name="Slide Number Placeholder 5"/>
          <p:cNvSpPr>
            <a:spLocks noGrp="1"/>
          </p:cNvSpPr>
          <p:nvPr>
            <p:ph type="sldNum" sz="quarter" idx="12"/>
          </p:nvPr>
        </p:nvSpPr>
        <p:spPr/>
        <p:txBody>
          <a:bodyPr/>
          <a:lstStyle/>
          <a:p>
            <a:fld id="{C5C3056E-1632-4A65-A24F-3F10A1450A6E}" type="slidenum">
              <a:rPr lang="en-US" smtClean="0"/>
              <a:t>18</a:t>
            </a:fld>
            <a:endParaRPr lang="en-US"/>
          </a:p>
        </p:txBody>
      </p:sp>
    </p:spTree>
    <p:extLst>
      <p:ext uri="{BB962C8B-B14F-4D97-AF65-F5344CB8AC3E}">
        <p14:creationId xmlns:p14="http://schemas.microsoft.com/office/powerpoint/2010/main" val="21923265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2" y="2180496"/>
            <a:ext cx="11029615" cy="4281949"/>
          </a:xfrm>
        </p:spPr>
        <p:txBody>
          <a:bodyPr>
            <a:normAutofit/>
          </a:bodyPr>
          <a:lstStyle/>
          <a:p>
            <a:pPr algn="just"/>
            <a:r>
              <a:rPr lang="vi-VN" sz="3200" b="1" i="1"/>
              <a:t>An toàn cơ sở dữ liệu</a:t>
            </a:r>
            <a:r>
              <a:rPr lang="vi-VN" sz="3200"/>
              <a:t> (Database security) liên quan đến việc sử dụng một loạt các biện pháp kiểm soát an ninh thông tin để bảo vệ cơ sở dữ liệu (bao gồm dữ liệu, các ứng dụng cơ sở dữ liệu hoặc các chức năng được lưu trữ, các hệ thống cơ sở dữ liệu, các máy chủ cơ sở dữ liệu và các liên kết mạng liên quan) để chống lại các nguy cơ xâm phạm đến tính bí mật, tính toàn vẹn và tính sẵn sàng. Nó bao gồm nhiều biện pháp kiểm soát, như kỹ thuật, thủ tục/hành chính và vật lý.</a:t>
            </a:r>
            <a:endParaRPr lang="en-US" sz="3200"/>
          </a:p>
          <a:p>
            <a:pPr algn="just"/>
            <a:endParaRPr lang="en-US" sz="32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b="1"/>
              <a:t>Tổng quan về vấn đề bảo mật csdl</a:t>
            </a:r>
            <a:endParaRPr lang="en-US" dirty="0"/>
          </a:p>
        </p:txBody>
      </p:sp>
      <p:sp>
        <p:nvSpPr>
          <p:cNvPr id="6" name="Slide Number Placeholder 5"/>
          <p:cNvSpPr>
            <a:spLocks noGrp="1"/>
          </p:cNvSpPr>
          <p:nvPr>
            <p:ph type="sldNum" sz="quarter" idx="12"/>
          </p:nvPr>
        </p:nvSpPr>
        <p:spPr/>
        <p:txBody>
          <a:bodyPr/>
          <a:lstStyle/>
          <a:p>
            <a:fld id="{C5C3056E-1632-4A65-A24F-3F10A1450A6E}" type="slidenum">
              <a:rPr lang="en-US" smtClean="0"/>
              <a:t>19</a:t>
            </a:fld>
            <a:endParaRPr lang="en-US"/>
          </a:p>
        </p:txBody>
      </p:sp>
    </p:spTree>
    <p:extLst>
      <p:ext uri="{BB962C8B-B14F-4D97-AF65-F5344CB8AC3E}">
        <p14:creationId xmlns:p14="http://schemas.microsoft.com/office/powerpoint/2010/main" val="16192504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pPr marL="0" indent="0" algn="just">
              <a:buNone/>
            </a:pPr>
            <a:r>
              <a:rPr lang="en-US" sz="3200"/>
              <a:t>Ba tính chất quan trọng được xem như nguyên tắc đánh giá an ninh cho một hệ thống:</a:t>
            </a:r>
          </a:p>
          <a:p>
            <a:pPr algn="just"/>
            <a:r>
              <a:rPr lang="en-US" sz="3200" b="1"/>
              <a:t>Tính bảo mật (confidentiality)</a:t>
            </a:r>
          </a:p>
          <a:p>
            <a:pPr algn="just"/>
            <a:r>
              <a:rPr lang="en-US" sz="3200" b="1"/>
              <a:t>Tính toàn vẹn (integrity)</a:t>
            </a:r>
          </a:p>
          <a:p>
            <a:pPr algn="just"/>
            <a:r>
              <a:rPr lang="en-US" sz="3200" b="1"/>
              <a:t>Tính sẵn sàng (availability)</a:t>
            </a:r>
            <a:endParaRPr lang="en-US" sz="3200" dirty="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các TÍNH CHẤT CỦA HỆ THỐNG AN TOÀN</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2</a:t>
            </a:fld>
            <a:endParaRPr lang="en-US"/>
          </a:p>
        </p:txBody>
      </p:sp>
    </p:spTree>
    <p:extLst>
      <p:ext uri="{BB962C8B-B14F-4D97-AF65-F5344CB8AC3E}">
        <p14:creationId xmlns:p14="http://schemas.microsoft.com/office/powerpoint/2010/main" val="10980360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2" y="2180496"/>
            <a:ext cx="11029615" cy="4281949"/>
          </a:xfrm>
        </p:spPr>
        <p:txBody>
          <a:bodyPr>
            <a:normAutofit fontScale="85000" lnSpcReduction="20000"/>
          </a:bodyPr>
          <a:lstStyle/>
          <a:p>
            <a:pPr marL="0" indent="0">
              <a:buNone/>
            </a:pPr>
            <a:r>
              <a:rPr lang="vi-VN" sz="3200"/>
              <a:t>Trong thực tế, tồn tại nhiều lớp và các biện pháp kiểm soát an ninh thông tin dành cho CSDL, bao gồm:</a:t>
            </a:r>
            <a:endParaRPr lang="en-US" sz="3200"/>
          </a:p>
          <a:p>
            <a:pPr lvl="0"/>
            <a:r>
              <a:rPr lang="vi-VN" sz="3200"/>
              <a:t>Kiểm soát truy nhập (Access control)</a:t>
            </a:r>
            <a:endParaRPr lang="en-US" sz="3200"/>
          </a:p>
          <a:p>
            <a:pPr lvl="0"/>
            <a:r>
              <a:rPr lang="vi-VN" sz="3200"/>
              <a:t>Kiểm toán (Auditing)</a:t>
            </a:r>
            <a:endParaRPr lang="en-US" sz="3200"/>
          </a:p>
          <a:p>
            <a:pPr lvl="0"/>
            <a:r>
              <a:rPr lang="vi-VN" sz="3200"/>
              <a:t>Xác thực (Authentication)</a:t>
            </a:r>
            <a:endParaRPr lang="en-US" sz="3200"/>
          </a:p>
          <a:p>
            <a:pPr lvl="0"/>
            <a:r>
              <a:rPr lang="vi-VN" sz="3200"/>
              <a:t>Mã hóa (Encryption)</a:t>
            </a:r>
            <a:endParaRPr lang="en-US" sz="3200"/>
          </a:p>
          <a:p>
            <a:pPr lvl="0"/>
            <a:r>
              <a:rPr lang="vi-VN" sz="3200"/>
              <a:t>Kiểm soát tính toàn vẹn (Integrity controls)</a:t>
            </a:r>
            <a:endParaRPr lang="en-US" sz="3200"/>
          </a:p>
          <a:p>
            <a:pPr lvl="0"/>
            <a:r>
              <a:rPr lang="vi-VN" sz="3200"/>
              <a:t>Sao lưu (Backups)</a:t>
            </a:r>
            <a:endParaRPr lang="en-US" sz="3200"/>
          </a:p>
          <a:p>
            <a:pPr lvl="0"/>
            <a:r>
              <a:rPr lang="vi-VN" sz="3200"/>
              <a:t>An toàn ứng dụng (Application security)</a:t>
            </a:r>
            <a:endParaRPr lang="en-US" sz="3200"/>
          </a:p>
          <a:p>
            <a:pPr algn="just"/>
            <a:endParaRPr lang="en-US" sz="32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b="1"/>
              <a:t>Tổng quan về vấn đề bảo mật csdl</a:t>
            </a:r>
            <a:endParaRPr lang="en-US" dirty="0"/>
          </a:p>
        </p:txBody>
      </p:sp>
      <p:sp>
        <p:nvSpPr>
          <p:cNvPr id="6" name="Slide Number Placeholder 5"/>
          <p:cNvSpPr>
            <a:spLocks noGrp="1"/>
          </p:cNvSpPr>
          <p:nvPr>
            <p:ph type="sldNum" sz="quarter" idx="12"/>
          </p:nvPr>
        </p:nvSpPr>
        <p:spPr/>
        <p:txBody>
          <a:bodyPr/>
          <a:lstStyle/>
          <a:p>
            <a:fld id="{C5C3056E-1632-4A65-A24F-3F10A1450A6E}" type="slidenum">
              <a:rPr lang="en-US" smtClean="0"/>
              <a:t>20</a:t>
            </a:fld>
            <a:endParaRPr lang="en-US"/>
          </a:p>
        </p:txBody>
      </p:sp>
    </p:spTree>
    <p:extLst>
      <p:ext uri="{BB962C8B-B14F-4D97-AF65-F5344CB8AC3E}">
        <p14:creationId xmlns:p14="http://schemas.microsoft.com/office/powerpoint/2010/main" val="34642433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2" y="2180496"/>
            <a:ext cx="11029615" cy="4281949"/>
          </a:xfrm>
        </p:spPr>
        <p:txBody>
          <a:bodyPr>
            <a:normAutofit fontScale="85000" lnSpcReduction="10000"/>
          </a:bodyPr>
          <a:lstStyle/>
          <a:p>
            <a:pPr marL="0" indent="0">
              <a:buNone/>
            </a:pPr>
            <a:r>
              <a:rPr lang="vi-VN" sz="2800"/>
              <a:t>Đối với CSDL thường tồn tại các nguy cơ rủi ro như sau:</a:t>
            </a:r>
            <a:endParaRPr lang="en-US" sz="2800"/>
          </a:p>
          <a:p>
            <a:pPr lvl="0"/>
            <a:r>
              <a:rPr lang="vi-VN" sz="2800"/>
              <a:t> Nguy cơ 1: Bị mất trộm hệ thống CSDL hoặc phương tiện lưu trữ. </a:t>
            </a:r>
            <a:endParaRPr lang="en-US" sz="2800"/>
          </a:p>
          <a:p>
            <a:pPr lvl="0"/>
            <a:r>
              <a:rPr lang="vi-VN" sz="2800"/>
              <a:t> Nguy cơ 2: Bị mất trộm hoặc làm mất thiết bị sao lưu CSDL.</a:t>
            </a:r>
            <a:endParaRPr lang="en-US" sz="2800"/>
          </a:p>
          <a:p>
            <a:pPr lvl="0"/>
            <a:r>
              <a:rPr lang="vi-VN" sz="2800"/>
              <a:t> Nguy cơ 3: Khai thác quyền truy cập trực tiếp CSDL. </a:t>
            </a:r>
            <a:endParaRPr lang="en-US" sz="2800"/>
          </a:p>
          <a:p>
            <a:pPr lvl="0"/>
            <a:r>
              <a:rPr lang="vi-VN" sz="2800"/>
              <a:t> Nguy cơ 4: Làm tổn thương hoặc lộ CSDL. </a:t>
            </a:r>
            <a:endParaRPr lang="en-US" sz="2800"/>
          </a:p>
          <a:p>
            <a:pPr lvl="0"/>
            <a:r>
              <a:rPr lang="vi-VN" sz="2800"/>
              <a:t> Nguy cơ 5: Làm tổn thương hoặc lộ tài khoản người quản trị CSDL. </a:t>
            </a:r>
            <a:endParaRPr lang="en-US" sz="2800"/>
          </a:p>
          <a:p>
            <a:pPr lvl="0"/>
            <a:r>
              <a:rPr lang="vi-VN" sz="2800"/>
              <a:t> Nguy cơ 6: Làm tổn thương hoặc lộ tài khoản người sử dụng CSDL hoặc ứng dụng. </a:t>
            </a:r>
            <a:endParaRPr lang="en-US" sz="2800"/>
          </a:p>
          <a:p>
            <a:pPr lvl="0"/>
            <a:r>
              <a:rPr lang="vi-VN" sz="2800"/>
              <a:t>Nguy cơ 7: Làm tổn thương hệ điều hành hoặc ứng dụng. </a:t>
            </a:r>
            <a:endParaRPr lang="en-US" sz="2800"/>
          </a:p>
          <a:p>
            <a:pPr lvl="0"/>
            <a:r>
              <a:rPr lang="vi-VN" sz="2800"/>
              <a:t>Nguy cơ 8: Khai thác ứng dụng với tài khoản giới hạn hoặc không giới hạn.</a:t>
            </a:r>
            <a:endParaRPr lang="en-US" sz="32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b="1"/>
              <a:t>Tổng quan về vấn đề bảo mật csdl</a:t>
            </a:r>
            <a:endParaRPr lang="en-US" dirty="0"/>
          </a:p>
        </p:txBody>
      </p:sp>
      <p:sp>
        <p:nvSpPr>
          <p:cNvPr id="6" name="Slide Number Placeholder 5"/>
          <p:cNvSpPr>
            <a:spLocks noGrp="1"/>
          </p:cNvSpPr>
          <p:nvPr>
            <p:ph type="sldNum" sz="quarter" idx="12"/>
          </p:nvPr>
        </p:nvSpPr>
        <p:spPr/>
        <p:txBody>
          <a:bodyPr/>
          <a:lstStyle/>
          <a:p>
            <a:fld id="{C5C3056E-1632-4A65-A24F-3F10A1450A6E}" type="slidenum">
              <a:rPr lang="en-US" smtClean="0"/>
              <a:t>21</a:t>
            </a:fld>
            <a:endParaRPr lang="en-US"/>
          </a:p>
        </p:txBody>
      </p:sp>
    </p:spTree>
    <p:extLst>
      <p:ext uri="{BB962C8B-B14F-4D97-AF65-F5344CB8AC3E}">
        <p14:creationId xmlns:p14="http://schemas.microsoft.com/office/powerpoint/2010/main" val="15680525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2" y="2180496"/>
            <a:ext cx="11029615" cy="4281949"/>
          </a:xfrm>
        </p:spPr>
        <p:txBody>
          <a:bodyPr>
            <a:normAutofit/>
          </a:bodyPr>
          <a:lstStyle/>
          <a:p>
            <a:pPr marL="0" indent="0">
              <a:buNone/>
            </a:pPr>
            <a:r>
              <a:rPr lang="vi-VN" sz="2800"/>
              <a:t>Các nhóm giải pháp mà các hệ quản trị CSDL thường hỗ trợ để bảo đảm an toàn CSDL:</a:t>
            </a:r>
            <a:endParaRPr lang="en-US" sz="2800"/>
          </a:p>
          <a:p>
            <a:pPr lvl="0"/>
            <a:r>
              <a:rPr lang="vi-VN" sz="2800"/>
              <a:t>Điều khiển truy nhập (Access Control).</a:t>
            </a:r>
            <a:endParaRPr lang="en-US" sz="2800"/>
          </a:p>
          <a:p>
            <a:pPr lvl="0"/>
            <a:r>
              <a:rPr lang="vi-VN" sz="2800"/>
              <a:t>Mã hóa dữ liệu (Encryption).</a:t>
            </a:r>
            <a:endParaRPr lang="en-US" sz="2800"/>
          </a:p>
          <a:p>
            <a:pPr lvl="0"/>
            <a:r>
              <a:rPr lang="vi-VN" sz="2800"/>
              <a:t>Kiểm toán và giám sát (Auditing and Monitoring).</a:t>
            </a:r>
            <a:endParaRPr lang="en-US" sz="2800"/>
          </a:p>
          <a:p>
            <a:pPr lvl="0"/>
            <a:r>
              <a:rPr lang="vi-VN" sz="2800"/>
              <a:t>Chặn và truy nhập (Blocking and Logging)</a:t>
            </a:r>
            <a:r>
              <a:rPr lang="en-US" sz="2800"/>
              <a:t>.</a:t>
            </a: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b="1"/>
              <a:t>Tổng quan về vấn đề bảo mật csdl</a:t>
            </a:r>
            <a:endParaRPr lang="en-US" dirty="0"/>
          </a:p>
        </p:txBody>
      </p:sp>
      <p:sp>
        <p:nvSpPr>
          <p:cNvPr id="6" name="Slide Number Placeholder 5"/>
          <p:cNvSpPr>
            <a:spLocks noGrp="1"/>
          </p:cNvSpPr>
          <p:nvPr>
            <p:ph type="sldNum" sz="quarter" idx="12"/>
          </p:nvPr>
        </p:nvSpPr>
        <p:spPr/>
        <p:txBody>
          <a:bodyPr/>
          <a:lstStyle/>
          <a:p>
            <a:fld id="{C5C3056E-1632-4A65-A24F-3F10A1450A6E}" type="slidenum">
              <a:rPr lang="en-US" smtClean="0"/>
              <a:t>22</a:t>
            </a:fld>
            <a:endParaRPr lang="en-US"/>
          </a:p>
        </p:txBody>
      </p:sp>
    </p:spTree>
    <p:extLst>
      <p:ext uri="{BB962C8B-B14F-4D97-AF65-F5344CB8AC3E}">
        <p14:creationId xmlns:p14="http://schemas.microsoft.com/office/powerpoint/2010/main" val="14396534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r>
              <a:rPr lang="en-US" sz="3200"/>
              <a:t>Giới thiệu về điều khiển truy cập</a:t>
            </a:r>
          </a:p>
          <a:p>
            <a:r>
              <a:rPr lang="en-US" sz="3200"/>
              <a:t>Mô hình điều khiển truy cập tùy quyền</a:t>
            </a:r>
          </a:p>
          <a:p>
            <a:r>
              <a:rPr lang="en-US" sz="3200"/>
              <a:t>Điều khiển dữ liệu với SQL</a:t>
            </a:r>
          </a:p>
          <a:p>
            <a:r>
              <a:rPr lang="en-US" sz="3200"/>
              <a:t>DAC và điều khiển dòng thông tin</a:t>
            </a:r>
            <a:endParaRPr lang="en-US" sz="3200" dirty="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Role trong sql server</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23</a:t>
            </a:fld>
            <a:endParaRPr lang="en-US"/>
          </a:p>
        </p:txBody>
      </p:sp>
    </p:spTree>
    <p:extLst>
      <p:ext uri="{BB962C8B-B14F-4D97-AF65-F5344CB8AC3E}">
        <p14:creationId xmlns:p14="http://schemas.microsoft.com/office/powerpoint/2010/main" val="16355404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endParaRPr lang="en-US" sz="4000" dirty="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Xử lý truy cập đến csdl của sql server</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24</a:t>
            </a:fld>
            <a:endParaRPr lang="en-US"/>
          </a:p>
        </p:txBody>
      </p:sp>
      <p:pic>
        <p:nvPicPr>
          <p:cNvPr id="5" name="Picture 4"/>
          <p:cNvPicPr>
            <a:picLocks noChangeAspect="1"/>
          </p:cNvPicPr>
          <p:nvPr/>
        </p:nvPicPr>
        <p:blipFill>
          <a:blip r:embed="rId4"/>
          <a:stretch>
            <a:fillRect/>
          </a:stretch>
        </p:blipFill>
        <p:spPr>
          <a:xfrm>
            <a:off x="1075975" y="2180496"/>
            <a:ext cx="10040047" cy="4384691"/>
          </a:xfrm>
          <a:prstGeom prst="rect">
            <a:avLst/>
          </a:prstGeom>
        </p:spPr>
      </p:pic>
    </p:spTree>
    <p:extLst>
      <p:ext uri="{BB962C8B-B14F-4D97-AF65-F5344CB8AC3E}">
        <p14:creationId xmlns:p14="http://schemas.microsoft.com/office/powerpoint/2010/main" val="28262318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fontScale="85000" lnSpcReduction="10000"/>
          </a:bodyPr>
          <a:lstStyle/>
          <a:p>
            <a:r>
              <a:rPr lang="en-US" sz="3000"/>
              <a:t>SQL server sử dụng quyền và vai trò để bảo mật CSDL</a:t>
            </a:r>
          </a:p>
          <a:p>
            <a:pPr lvl="1"/>
            <a:r>
              <a:rPr lang="en-US" sz="2800"/>
              <a:t>Quyền (permission): quy định các hành động (action) người dung có thể thực hiện trên CSDL hoặc các đối tượng CSDL cụ thể (table, view…)</a:t>
            </a:r>
          </a:p>
          <a:p>
            <a:pPr lvl="1"/>
            <a:r>
              <a:rPr lang="en-US" sz="2800"/>
              <a:t>Vai trò (role): là tập quyền được gán cho user.</a:t>
            </a:r>
          </a:p>
          <a:p>
            <a:r>
              <a:rPr lang="en-US" sz="3000"/>
              <a:t>Mỗi người dung hoặc nhóm người dung được gán các quyền và vai trò nhất định để truy cập tới CSDL.</a:t>
            </a:r>
          </a:p>
          <a:p>
            <a:r>
              <a:rPr lang="en-US" sz="3000"/>
              <a:t>SQL server dựa vào quyền và vai trò đã được cấp để xác định phạm vi hoạt động cho user (thao tác trên đối tượng nào, sử dụng được câu lệnh gì).</a:t>
            </a: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Role trong sql server</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25</a:t>
            </a:fld>
            <a:endParaRPr lang="en-US"/>
          </a:p>
        </p:txBody>
      </p:sp>
    </p:spTree>
    <p:extLst>
      <p:ext uri="{BB962C8B-B14F-4D97-AF65-F5344CB8AC3E}">
        <p14:creationId xmlns:p14="http://schemas.microsoft.com/office/powerpoint/2010/main" val="40130623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endParaRPr lang="en-US" sz="30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2 Chế độ xác thực</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26</a:t>
            </a:fld>
            <a:endParaRPr lang="en-US"/>
          </a:p>
        </p:txBody>
      </p:sp>
      <p:pic>
        <p:nvPicPr>
          <p:cNvPr id="5" name="Picture 4"/>
          <p:cNvPicPr>
            <a:picLocks noChangeAspect="1"/>
          </p:cNvPicPr>
          <p:nvPr/>
        </p:nvPicPr>
        <p:blipFill>
          <a:blip r:embed="rId4"/>
          <a:stretch>
            <a:fillRect/>
          </a:stretch>
        </p:blipFill>
        <p:spPr>
          <a:xfrm>
            <a:off x="3281361" y="2180496"/>
            <a:ext cx="5629276" cy="4446994"/>
          </a:xfrm>
          <a:prstGeom prst="rect">
            <a:avLst/>
          </a:prstGeom>
        </p:spPr>
      </p:pic>
    </p:spTree>
    <p:extLst>
      <p:ext uri="{BB962C8B-B14F-4D97-AF65-F5344CB8AC3E}">
        <p14:creationId xmlns:p14="http://schemas.microsoft.com/office/powerpoint/2010/main" val="34895574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r>
              <a:rPr lang="en-US" sz="3000"/>
              <a:t>Sử dụng T-SQL</a:t>
            </a:r>
          </a:p>
          <a:p>
            <a:r>
              <a:rPr lang="en-US" sz="3000"/>
              <a:t>Sử dụng Management Studio</a:t>
            </a: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Gán quyền cho user</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27</a:t>
            </a:fld>
            <a:endParaRPr lang="en-US"/>
          </a:p>
        </p:txBody>
      </p:sp>
    </p:spTree>
    <p:extLst>
      <p:ext uri="{BB962C8B-B14F-4D97-AF65-F5344CB8AC3E}">
        <p14:creationId xmlns:p14="http://schemas.microsoft.com/office/powerpoint/2010/main" val="29362470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r>
              <a:rPr lang="en-US" sz="3000"/>
              <a:t>Sử dụng T-SQL</a:t>
            </a:r>
          </a:p>
          <a:p>
            <a:r>
              <a:rPr lang="en-US" sz="3000"/>
              <a:t>Sử dụng Management Studio</a:t>
            </a: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Tạo và Gán quyền cho user</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28</a:t>
            </a:fld>
            <a:endParaRPr lang="en-US"/>
          </a:p>
        </p:txBody>
      </p:sp>
    </p:spTree>
    <p:extLst>
      <p:ext uri="{BB962C8B-B14F-4D97-AF65-F5344CB8AC3E}">
        <p14:creationId xmlns:p14="http://schemas.microsoft.com/office/powerpoint/2010/main" val="10701919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r>
              <a:rPr lang="en-US" sz="3000"/>
              <a:t>Thao tác bằng giao diện</a:t>
            </a:r>
          </a:p>
          <a:p>
            <a:r>
              <a:rPr lang="en-US" sz="3000"/>
              <a:t>Một số câu lệnh</a:t>
            </a:r>
          </a:p>
          <a:p>
            <a:pPr lvl="1"/>
            <a:r>
              <a:rPr lang="en-US" sz="2800"/>
              <a:t>Tạo user</a:t>
            </a:r>
          </a:p>
          <a:p>
            <a:pPr lvl="1"/>
            <a:endParaRPr lang="en-US" sz="28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Quản lý user</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29</a:t>
            </a:fld>
            <a:endParaRPr lang="en-US"/>
          </a:p>
        </p:txBody>
      </p:sp>
      <p:pic>
        <p:nvPicPr>
          <p:cNvPr id="5" name="Picture 4"/>
          <p:cNvPicPr>
            <a:picLocks noChangeAspect="1"/>
          </p:cNvPicPr>
          <p:nvPr/>
        </p:nvPicPr>
        <p:blipFill>
          <a:blip r:embed="rId4"/>
          <a:stretch>
            <a:fillRect/>
          </a:stretch>
        </p:blipFill>
        <p:spPr>
          <a:xfrm>
            <a:off x="2489457" y="4019647"/>
            <a:ext cx="7213083" cy="1352453"/>
          </a:xfrm>
          <a:prstGeom prst="rect">
            <a:avLst/>
          </a:prstGeom>
        </p:spPr>
      </p:pic>
    </p:spTree>
    <p:extLst>
      <p:ext uri="{BB962C8B-B14F-4D97-AF65-F5344CB8AC3E}">
        <p14:creationId xmlns:p14="http://schemas.microsoft.com/office/powerpoint/2010/main" val="20962691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fontScale="92500" lnSpcReduction="10000"/>
          </a:bodyPr>
          <a:lstStyle/>
          <a:p>
            <a:pPr marL="0" indent="0" algn="just">
              <a:buNone/>
            </a:pPr>
            <a:r>
              <a:rPr lang="en-US" sz="3200"/>
              <a:t>Cùng với sự phát triển của ngành công nghệ thông tin, ngày nay chúng ta đã quá quen thuộc với việc ứng dụng các hệ thống mạng, hệ thống phần mềm giúp giải quyết các công việc thường ngày cho con người. Lấy ví dụ rất phổ biến như việc nạp tiền cho điện thoại di động, trước đây việc mua thẻ cào để lấy số seri nhập cho điện thoại được coi là khá thuận tiện thì ngày nay càng thuận tiện hơn khi người dùng có thể nạp tiền cho điện thoại từ tài khoản ngân hàng bằng phần mềm được cài đặt trên chính điện thoại của mình. </a:t>
            </a:r>
            <a:endParaRPr lang="en-US" sz="3200" dirty="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Khái niệm hệ thống an toàn</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3</a:t>
            </a:fld>
            <a:endParaRPr lang="en-US"/>
          </a:p>
        </p:txBody>
      </p:sp>
    </p:spTree>
    <p:extLst>
      <p:ext uri="{BB962C8B-B14F-4D97-AF65-F5344CB8AC3E}">
        <p14:creationId xmlns:p14="http://schemas.microsoft.com/office/powerpoint/2010/main" val="28172612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r>
              <a:rPr lang="en-US" sz="3000"/>
              <a:t>Cú pháp sửa user</a:t>
            </a:r>
          </a:p>
          <a:p>
            <a:endParaRPr lang="en-US" sz="3000"/>
          </a:p>
          <a:p>
            <a:endParaRPr lang="en-US" sz="3000"/>
          </a:p>
          <a:p>
            <a:r>
              <a:rPr lang="en-US" sz="3000"/>
              <a:t>Cú pháp xóa user</a:t>
            </a: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Quản lý user</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30</a:t>
            </a:fld>
            <a:endParaRPr lang="en-US"/>
          </a:p>
        </p:txBody>
      </p:sp>
      <p:pic>
        <p:nvPicPr>
          <p:cNvPr id="7" name="Picture 6"/>
          <p:cNvPicPr>
            <a:picLocks noChangeAspect="1"/>
          </p:cNvPicPr>
          <p:nvPr/>
        </p:nvPicPr>
        <p:blipFill>
          <a:blip r:embed="rId4"/>
          <a:stretch>
            <a:fillRect/>
          </a:stretch>
        </p:blipFill>
        <p:spPr>
          <a:xfrm>
            <a:off x="3809025" y="2641772"/>
            <a:ext cx="7516371" cy="1525381"/>
          </a:xfrm>
          <a:prstGeom prst="rect">
            <a:avLst/>
          </a:prstGeom>
        </p:spPr>
      </p:pic>
      <p:pic>
        <p:nvPicPr>
          <p:cNvPr id="9" name="Picture 8"/>
          <p:cNvPicPr>
            <a:picLocks noChangeAspect="1"/>
          </p:cNvPicPr>
          <p:nvPr/>
        </p:nvPicPr>
        <p:blipFill>
          <a:blip r:embed="rId5"/>
          <a:stretch>
            <a:fillRect/>
          </a:stretch>
        </p:blipFill>
        <p:spPr>
          <a:xfrm>
            <a:off x="3809025" y="4782060"/>
            <a:ext cx="4910284" cy="723390"/>
          </a:xfrm>
          <a:prstGeom prst="rect">
            <a:avLst/>
          </a:prstGeom>
        </p:spPr>
      </p:pic>
    </p:spTree>
    <p:extLst>
      <p:ext uri="{BB962C8B-B14F-4D97-AF65-F5344CB8AC3E}">
        <p14:creationId xmlns:p14="http://schemas.microsoft.com/office/powerpoint/2010/main" val="30425916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r>
              <a:rPr lang="en-US" sz="3000"/>
              <a:t>Các quyền chuẩn trên các đối tượng của SQL server</a:t>
            </a: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Quyền</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31</a:t>
            </a:fld>
            <a:endParaRPr lang="en-US"/>
          </a:p>
        </p:txBody>
      </p:sp>
      <p:pic>
        <p:nvPicPr>
          <p:cNvPr id="5" name="Picture 4"/>
          <p:cNvPicPr>
            <a:picLocks noChangeAspect="1"/>
          </p:cNvPicPr>
          <p:nvPr/>
        </p:nvPicPr>
        <p:blipFill>
          <a:blip r:embed="rId4"/>
          <a:stretch>
            <a:fillRect/>
          </a:stretch>
        </p:blipFill>
        <p:spPr>
          <a:xfrm>
            <a:off x="2056177" y="2743296"/>
            <a:ext cx="8079644" cy="4019453"/>
          </a:xfrm>
          <a:prstGeom prst="rect">
            <a:avLst/>
          </a:prstGeom>
        </p:spPr>
      </p:pic>
    </p:spTree>
    <p:extLst>
      <p:ext uri="{BB962C8B-B14F-4D97-AF65-F5344CB8AC3E}">
        <p14:creationId xmlns:p14="http://schemas.microsoft.com/office/powerpoint/2010/main" val="293693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fontScale="92500" lnSpcReduction="10000"/>
          </a:bodyPr>
          <a:lstStyle/>
          <a:p>
            <a:r>
              <a:rPr lang="en-US" sz="3000"/>
              <a:t>Vai trò là một tập các quyền</a:t>
            </a:r>
          </a:p>
          <a:p>
            <a:pPr lvl="1"/>
            <a:r>
              <a:rPr lang="en-US" sz="2800"/>
              <a:t>Có thể dùng để gán cho một người dùng hoặc một nhóm người dùng.</a:t>
            </a:r>
          </a:p>
          <a:p>
            <a:r>
              <a:rPr lang="en-US" sz="3000"/>
              <a:t>SQL server đã xây dựng sẵn các vai trò mặc định gồm:</a:t>
            </a:r>
          </a:p>
          <a:p>
            <a:pPr lvl="1"/>
            <a:r>
              <a:rPr lang="en-US" sz="2800"/>
              <a:t>Vai trò server mặc định</a:t>
            </a:r>
          </a:p>
          <a:p>
            <a:pPr lvl="1"/>
            <a:r>
              <a:rPr lang="en-US" sz="2800"/>
              <a:t>Vai trò CSDL mặc định</a:t>
            </a:r>
          </a:p>
          <a:p>
            <a:r>
              <a:rPr lang="en-US" sz="3000"/>
              <a:t>Có thể định nghĩa thêm các vai trò mới</a:t>
            </a:r>
          </a:p>
          <a:p>
            <a:r>
              <a:rPr lang="en-US" sz="3000"/>
              <a:t>Mỗi vai trò được gán một tập quyền</a:t>
            </a: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Vai trò (role)</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32</a:t>
            </a:fld>
            <a:endParaRPr lang="en-US"/>
          </a:p>
        </p:txBody>
      </p:sp>
    </p:spTree>
    <p:extLst>
      <p:ext uri="{BB962C8B-B14F-4D97-AF65-F5344CB8AC3E}">
        <p14:creationId xmlns:p14="http://schemas.microsoft.com/office/powerpoint/2010/main" val="26720538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endParaRPr lang="en-US" sz="30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Vai trò server mặc định</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33</a:t>
            </a:fld>
            <a:endParaRPr lang="en-US"/>
          </a:p>
        </p:txBody>
      </p:sp>
      <p:pic>
        <p:nvPicPr>
          <p:cNvPr id="5" name="Picture 4"/>
          <p:cNvPicPr>
            <a:picLocks noChangeAspect="1"/>
          </p:cNvPicPr>
          <p:nvPr/>
        </p:nvPicPr>
        <p:blipFill>
          <a:blip r:embed="rId4"/>
          <a:stretch>
            <a:fillRect/>
          </a:stretch>
        </p:blipFill>
        <p:spPr>
          <a:xfrm>
            <a:off x="1046341" y="2199546"/>
            <a:ext cx="10175515" cy="4140766"/>
          </a:xfrm>
          <a:prstGeom prst="rect">
            <a:avLst/>
          </a:prstGeom>
        </p:spPr>
      </p:pic>
    </p:spTree>
    <p:extLst>
      <p:ext uri="{BB962C8B-B14F-4D97-AF65-F5344CB8AC3E}">
        <p14:creationId xmlns:p14="http://schemas.microsoft.com/office/powerpoint/2010/main" val="86344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endParaRPr lang="en-US" sz="30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Vai trò server mặc định</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34</a:t>
            </a:fld>
            <a:endParaRPr lang="en-US"/>
          </a:p>
        </p:txBody>
      </p:sp>
      <p:pic>
        <p:nvPicPr>
          <p:cNvPr id="7" name="Picture 6"/>
          <p:cNvPicPr>
            <a:picLocks noChangeAspect="1"/>
          </p:cNvPicPr>
          <p:nvPr/>
        </p:nvPicPr>
        <p:blipFill>
          <a:blip r:embed="rId4"/>
          <a:stretch>
            <a:fillRect/>
          </a:stretch>
        </p:blipFill>
        <p:spPr>
          <a:xfrm>
            <a:off x="1751589" y="2180496"/>
            <a:ext cx="8688820" cy="4140766"/>
          </a:xfrm>
          <a:prstGeom prst="rect">
            <a:avLst/>
          </a:prstGeom>
        </p:spPr>
      </p:pic>
    </p:spTree>
    <p:extLst>
      <p:ext uri="{BB962C8B-B14F-4D97-AF65-F5344CB8AC3E}">
        <p14:creationId xmlns:p14="http://schemas.microsoft.com/office/powerpoint/2010/main" val="1317183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endParaRPr lang="en-US" sz="30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Gán vai trò cho một user</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35</a:t>
            </a:fld>
            <a:endParaRPr lang="en-US"/>
          </a:p>
        </p:txBody>
      </p:sp>
      <p:pic>
        <p:nvPicPr>
          <p:cNvPr id="5" name="Picture 4"/>
          <p:cNvPicPr>
            <a:picLocks noChangeAspect="1"/>
          </p:cNvPicPr>
          <p:nvPr/>
        </p:nvPicPr>
        <p:blipFill>
          <a:blip r:embed="rId4"/>
          <a:stretch>
            <a:fillRect/>
          </a:stretch>
        </p:blipFill>
        <p:spPr>
          <a:xfrm>
            <a:off x="1289925" y="2180496"/>
            <a:ext cx="9671542" cy="4140766"/>
          </a:xfrm>
          <a:prstGeom prst="rect">
            <a:avLst/>
          </a:prstGeom>
        </p:spPr>
      </p:pic>
    </p:spTree>
    <p:extLst>
      <p:ext uri="{BB962C8B-B14F-4D97-AF65-F5344CB8AC3E}">
        <p14:creationId xmlns:p14="http://schemas.microsoft.com/office/powerpoint/2010/main" val="11645142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endParaRPr lang="en-US" sz="30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fontScale="90000"/>
          </a:bodyPr>
          <a:lstStyle/>
          <a:p>
            <a:r>
              <a:rPr lang="en-US" sz="3600"/>
              <a:t>Gán quyền truy cập các đối tượng cho một user</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36</a:t>
            </a:fld>
            <a:endParaRPr lang="en-US"/>
          </a:p>
        </p:txBody>
      </p:sp>
      <p:pic>
        <p:nvPicPr>
          <p:cNvPr id="7" name="Picture 6"/>
          <p:cNvPicPr>
            <a:picLocks noChangeAspect="1"/>
          </p:cNvPicPr>
          <p:nvPr/>
        </p:nvPicPr>
        <p:blipFill>
          <a:blip r:embed="rId4"/>
          <a:stretch>
            <a:fillRect/>
          </a:stretch>
        </p:blipFill>
        <p:spPr>
          <a:xfrm>
            <a:off x="2491314" y="2180496"/>
            <a:ext cx="7209369" cy="4140766"/>
          </a:xfrm>
          <a:prstGeom prst="rect">
            <a:avLst/>
          </a:prstGeom>
        </p:spPr>
      </p:pic>
    </p:spTree>
    <p:extLst>
      <p:ext uri="{BB962C8B-B14F-4D97-AF65-F5344CB8AC3E}">
        <p14:creationId xmlns:p14="http://schemas.microsoft.com/office/powerpoint/2010/main" val="27413677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endParaRPr lang="en-US" sz="30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Quản lý quyền và vai trò</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37</a:t>
            </a:fld>
            <a:endParaRPr lang="en-US"/>
          </a:p>
        </p:txBody>
      </p:sp>
      <p:pic>
        <p:nvPicPr>
          <p:cNvPr id="5" name="Picture 4"/>
          <p:cNvPicPr>
            <a:picLocks noChangeAspect="1"/>
          </p:cNvPicPr>
          <p:nvPr/>
        </p:nvPicPr>
        <p:blipFill>
          <a:blip r:embed="rId4"/>
          <a:stretch>
            <a:fillRect/>
          </a:stretch>
        </p:blipFill>
        <p:spPr>
          <a:xfrm>
            <a:off x="2061889" y="2180496"/>
            <a:ext cx="8068220" cy="4140766"/>
          </a:xfrm>
          <a:prstGeom prst="rect">
            <a:avLst/>
          </a:prstGeom>
        </p:spPr>
      </p:pic>
    </p:spTree>
    <p:extLst>
      <p:ext uri="{BB962C8B-B14F-4D97-AF65-F5344CB8AC3E}">
        <p14:creationId xmlns:p14="http://schemas.microsoft.com/office/powerpoint/2010/main" val="23332349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r>
              <a:rPr lang="en-US" sz="3000"/>
              <a:t>Tạo vai trò</a:t>
            </a: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Tự định nghĩa vai trò</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38</a:t>
            </a:fld>
            <a:endParaRPr lang="en-US"/>
          </a:p>
        </p:txBody>
      </p:sp>
      <p:pic>
        <p:nvPicPr>
          <p:cNvPr id="7" name="Picture 6"/>
          <p:cNvPicPr>
            <a:picLocks noChangeAspect="1"/>
          </p:cNvPicPr>
          <p:nvPr/>
        </p:nvPicPr>
        <p:blipFill>
          <a:blip r:embed="rId4"/>
          <a:stretch>
            <a:fillRect/>
          </a:stretch>
        </p:blipFill>
        <p:spPr>
          <a:xfrm>
            <a:off x="1999275" y="2725074"/>
            <a:ext cx="8214554" cy="4056726"/>
          </a:xfrm>
          <a:prstGeom prst="rect">
            <a:avLst/>
          </a:prstGeom>
        </p:spPr>
      </p:pic>
    </p:spTree>
    <p:extLst>
      <p:ext uri="{BB962C8B-B14F-4D97-AF65-F5344CB8AC3E}">
        <p14:creationId xmlns:p14="http://schemas.microsoft.com/office/powerpoint/2010/main" val="4813013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r>
              <a:rPr lang="en-US" sz="3000"/>
              <a:t>Cú pháp lệnh tạo vai trò</a:t>
            </a:r>
          </a:p>
          <a:p>
            <a:endParaRPr lang="en-US" sz="3000"/>
          </a:p>
          <a:p>
            <a:r>
              <a:rPr lang="en-US" sz="3000"/>
              <a:t>Cú pháp lệnh xóa vai trò</a:t>
            </a:r>
          </a:p>
          <a:p>
            <a:endParaRPr lang="en-US" sz="3000"/>
          </a:p>
          <a:p>
            <a:r>
              <a:rPr lang="en-US" sz="3000"/>
              <a:t>Ví dụ lệnh cấp quyền cho vai trò</a:t>
            </a: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Tự định nghĩa vai trò</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39</a:t>
            </a:fld>
            <a:endParaRPr lang="en-US"/>
          </a:p>
        </p:txBody>
      </p:sp>
      <p:pic>
        <p:nvPicPr>
          <p:cNvPr id="5" name="Picture 4"/>
          <p:cNvPicPr>
            <a:picLocks noChangeAspect="1"/>
          </p:cNvPicPr>
          <p:nvPr/>
        </p:nvPicPr>
        <p:blipFill>
          <a:blip r:embed="rId4"/>
          <a:stretch>
            <a:fillRect/>
          </a:stretch>
        </p:blipFill>
        <p:spPr>
          <a:xfrm>
            <a:off x="1988342" y="2734305"/>
            <a:ext cx="8215313" cy="633572"/>
          </a:xfrm>
          <a:prstGeom prst="rect">
            <a:avLst/>
          </a:prstGeom>
        </p:spPr>
      </p:pic>
      <p:pic>
        <p:nvPicPr>
          <p:cNvPr id="9" name="Picture 8"/>
          <p:cNvPicPr>
            <a:picLocks noChangeAspect="1"/>
          </p:cNvPicPr>
          <p:nvPr/>
        </p:nvPicPr>
        <p:blipFill>
          <a:blip r:embed="rId5"/>
          <a:stretch>
            <a:fillRect/>
          </a:stretch>
        </p:blipFill>
        <p:spPr>
          <a:xfrm>
            <a:off x="1988342" y="4035985"/>
            <a:ext cx="3950398" cy="514253"/>
          </a:xfrm>
          <a:prstGeom prst="rect">
            <a:avLst/>
          </a:prstGeom>
        </p:spPr>
      </p:pic>
      <p:pic>
        <p:nvPicPr>
          <p:cNvPr id="10" name="Picture 9"/>
          <p:cNvPicPr>
            <a:picLocks noChangeAspect="1"/>
          </p:cNvPicPr>
          <p:nvPr/>
        </p:nvPicPr>
        <p:blipFill>
          <a:blip r:embed="rId6"/>
          <a:stretch>
            <a:fillRect/>
          </a:stretch>
        </p:blipFill>
        <p:spPr>
          <a:xfrm>
            <a:off x="6338887" y="4706274"/>
            <a:ext cx="3128963" cy="1918867"/>
          </a:xfrm>
          <a:prstGeom prst="rect">
            <a:avLst/>
          </a:prstGeom>
        </p:spPr>
      </p:pic>
    </p:spTree>
    <p:extLst>
      <p:ext uri="{BB962C8B-B14F-4D97-AF65-F5344CB8AC3E}">
        <p14:creationId xmlns:p14="http://schemas.microsoft.com/office/powerpoint/2010/main" val="2346566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pPr marL="0" indent="0" algn="just">
              <a:buNone/>
            </a:pPr>
            <a:r>
              <a:rPr lang="en-US" sz="3200"/>
              <a:t>Dĩ nhiên chỉ vài thao tác đơn giản để hoàn thành nạp tiền thay vì phải đi ra ngoài mua thẻ cào như trước đây. Thuận lợi là như vậy tuy nhiên bên cạnh đó cũng đặt ra những thách thức về mặt an toàn cho hệ thống, trong trường hợp này tiền được xem như những con số và hệ thống sẽ ra sao nếu những con số này bị thay đổi một cách bất hợp pháp.</a:t>
            </a:r>
            <a:endParaRPr lang="en-US" sz="3200" dirty="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Khái niệm hệ thống an toàn</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4</a:t>
            </a:fld>
            <a:endParaRPr lang="en-US"/>
          </a:p>
        </p:txBody>
      </p:sp>
    </p:spTree>
    <p:extLst>
      <p:ext uri="{BB962C8B-B14F-4D97-AF65-F5344CB8AC3E}">
        <p14:creationId xmlns:p14="http://schemas.microsoft.com/office/powerpoint/2010/main" val="24221086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r>
              <a:rPr lang="en-US" sz="3200"/>
              <a:t>Nhắc lại hàm băm</a:t>
            </a:r>
          </a:p>
          <a:p>
            <a:r>
              <a:rPr lang="en-US" sz="3200"/>
              <a:t>Nhắc lại mã hóa đối xứng</a:t>
            </a: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fontScale="90000"/>
          </a:bodyPr>
          <a:lstStyle/>
          <a:p>
            <a:r>
              <a:rPr lang="en-US" sz="3600"/>
              <a:t>Mã hóa ĐƯỢC CUNG CẤP SẴN</a:t>
            </a:r>
            <a:br>
              <a:rPr lang="en-US" sz="3600"/>
            </a:br>
            <a:r>
              <a:rPr lang="en-US" sz="3600"/>
              <a:t>TRONG SQL SERVER</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40</a:t>
            </a:fld>
            <a:endParaRPr lang="en-US"/>
          </a:p>
        </p:txBody>
      </p:sp>
    </p:spTree>
    <p:extLst>
      <p:ext uri="{BB962C8B-B14F-4D97-AF65-F5344CB8AC3E}">
        <p14:creationId xmlns:p14="http://schemas.microsoft.com/office/powerpoint/2010/main" val="964861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r>
              <a:rPr lang="en-US" sz="3200"/>
              <a:t>Băm dữ liệu trong SQL Server</a:t>
            </a:r>
          </a:p>
          <a:p>
            <a:pPr lvl="1"/>
            <a:r>
              <a:rPr lang="en-US" sz="3200"/>
              <a:t>select bamdulieu=HASHBYTES('SHA2_512','123456')</a:t>
            </a:r>
          </a:p>
          <a:p>
            <a:pPr lvl="1"/>
            <a:endParaRPr lang="en-US" sz="3000" dirty="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fontScale="90000"/>
          </a:bodyPr>
          <a:lstStyle/>
          <a:p>
            <a:r>
              <a:rPr lang="en-US" sz="3600"/>
              <a:t>Mã hóa ĐƯỢC CUNG CẤP SẴN</a:t>
            </a:r>
            <a:br>
              <a:rPr lang="en-US" sz="3600"/>
            </a:br>
            <a:r>
              <a:rPr lang="en-US" sz="3600"/>
              <a:t>TRONG SQL SERVER</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41</a:t>
            </a:fld>
            <a:endParaRPr lang="en-US"/>
          </a:p>
        </p:txBody>
      </p:sp>
    </p:spTree>
    <p:extLst>
      <p:ext uri="{BB962C8B-B14F-4D97-AF65-F5344CB8AC3E}">
        <p14:creationId xmlns:p14="http://schemas.microsoft.com/office/powerpoint/2010/main" val="41542434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r>
              <a:rPr lang="en-US" sz="3200"/>
              <a:t>Mã hóa dữ liệu trong SQL Server</a:t>
            </a:r>
          </a:p>
          <a:p>
            <a:pPr lvl="1" algn="just"/>
            <a:r>
              <a:rPr lang="vi-VN" sz="3000"/>
              <a:t>“Mã hoá bằng mật khẩu” là phương pháp mã hoá dữ liệu cơ bản thông qua mật khẩu. Dữ liệu có thể được giải mã nếu nhập đúng mật khẩu đã sử dụng khi mã hoá.</a:t>
            </a:r>
            <a:endParaRPr lang="en-US" sz="3000" dirty="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fontScale="90000"/>
          </a:bodyPr>
          <a:lstStyle/>
          <a:p>
            <a:r>
              <a:rPr lang="en-US" sz="3600"/>
              <a:t>Mã hóa ĐƯỢC CUNG CẤP SẴN</a:t>
            </a:r>
            <a:br>
              <a:rPr lang="en-US" sz="3600"/>
            </a:br>
            <a:r>
              <a:rPr lang="en-US" sz="3600"/>
              <a:t>TRONG SQL SERVER</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42</a:t>
            </a:fld>
            <a:endParaRPr lang="en-US"/>
          </a:p>
        </p:txBody>
      </p:sp>
    </p:spTree>
    <p:extLst>
      <p:ext uri="{BB962C8B-B14F-4D97-AF65-F5344CB8AC3E}">
        <p14:creationId xmlns:p14="http://schemas.microsoft.com/office/powerpoint/2010/main" val="8257654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r>
              <a:rPr lang="en-US" sz="3200"/>
              <a:t>Ví dụ:</a:t>
            </a:r>
          </a:p>
          <a:p>
            <a:pPr lvl="1"/>
            <a:r>
              <a:rPr lang="en-US" sz="4000"/>
              <a:t>select tencotmahoa = </a:t>
            </a:r>
            <a:r>
              <a:rPr lang="en-US" sz="4000" b="1">
                <a:solidFill>
                  <a:srgbClr val="FF0000"/>
                </a:solidFill>
              </a:rPr>
              <a:t>EncryptByPassPhrase</a:t>
            </a:r>
            <a:r>
              <a:rPr lang="en-US" sz="4000"/>
              <a:t>('khoa', '123456789' )</a:t>
            </a: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Mã hóa đối xứng trong sql-server</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43</a:t>
            </a:fld>
            <a:endParaRPr lang="en-US"/>
          </a:p>
        </p:txBody>
      </p:sp>
    </p:spTree>
    <p:extLst>
      <p:ext uri="{BB962C8B-B14F-4D97-AF65-F5344CB8AC3E}">
        <p14:creationId xmlns:p14="http://schemas.microsoft.com/office/powerpoint/2010/main" val="22641437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r>
              <a:rPr lang="en-US" sz="3200"/>
              <a:t>Một phương pháp đơn giản giúp tăng độ phức tạp mã hóa?</a:t>
            </a:r>
          </a:p>
          <a:p>
            <a:endParaRPr lang="en-US" sz="40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Mã hóa đối xứng trong sql-server</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44</a:t>
            </a:fld>
            <a:endParaRPr lang="en-US"/>
          </a:p>
        </p:txBody>
      </p:sp>
    </p:spTree>
    <p:extLst>
      <p:ext uri="{BB962C8B-B14F-4D97-AF65-F5344CB8AC3E}">
        <p14:creationId xmlns:p14="http://schemas.microsoft.com/office/powerpoint/2010/main" val="2056885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Autofit/>
          </a:bodyPr>
          <a:lstStyle/>
          <a:p>
            <a:r>
              <a:rPr lang="en-US" sz="2000" b="1"/>
              <a:t>Mã hóa 3 lần bằng cách thực hiện script:</a:t>
            </a:r>
          </a:p>
          <a:p>
            <a:pPr lvl="1"/>
            <a:r>
              <a:rPr lang="en-US" sz="2000" b="1"/>
              <a:t>declare @count int</a:t>
            </a:r>
            <a:br>
              <a:rPr lang="en-US" sz="2000" b="1"/>
            </a:br>
            <a:r>
              <a:rPr lang="en-US" sz="2000" b="1"/>
              <a:t>declare @SocialSecurityNumber varchar(500)</a:t>
            </a:r>
            <a:br>
              <a:rPr lang="en-US" sz="2000" b="1"/>
            </a:br>
            <a:r>
              <a:rPr lang="en-US" sz="2000" b="1"/>
              <a:t>declare @password varchar(12)</a:t>
            </a:r>
            <a:br>
              <a:rPr lang="en-US" sz="2000" b="1"/>
            </a:br>
            <a:r>
              <a:rPr lang="en-US" sz="2000" b="1"/>
              <a:t>set @count =1</a:t>
            </a:r>
            <a:br>
              <a:rPr lang="en-US" sz="2000" b="1"/>
            </a:br>
            <a:r>
              <a:rPr lang="en-US" sz="2000" b="1"/>
              <a:t>while @count&lt;=3</a:t>
            </a:r>
            <a:br>
              <a:rPr lang="en-US" sz="2000" b="1"/>
            </a:br>
            <a:r>
              <a:rPr lang="en-US" sz="2000" b="1"/>
              <a:t>begin</a:t>
            </a:r>
            <a:br>
              <a:rPr lang="en-US" sz="2000" b="1"/>
            </a:br>
            <a:r>
              <a:rPr lang="en-US" sz="2000" b="1"/>
              <a:t>set @SocialSecurityNumber = '123456789'</a:t>
            </a:r>
            <a:br>
              <a:rPr lang="en-US" sz="2000" b="1"/>
            </a:br>
            <a:r>
              <a:rPr lang="en-US" sz="2000" b="1"/>
              <a:t>set @Password = 'MAK'</a:t>
            </a:r>
            <a:br>
              <a:rPr lang="en-US" sz="2000" b="1"/>
            </a:br>
            <a:r>
              <a:rPr lang="en-US" sz="2000" b="1"/>
              <a:t>select EncryptedData = EncryptByPassPhrase(@password, @SocialSecurityNumber )</a:t>
            </a:r>
            <a:br>
              <a:rPr lang="en-US" sz="2000" b="1"/>
            </a:br>
            <a:r>
              <a:rPr lang="en-US" sz="2000" b="1"/>
              <a:t>set @count=@count+1</a:t>
            </a:r>
            <a:br>
              <a:rPr lang="en-US" sz="2000" b="1"/>
            </a:br>
            <a:r>
              <a:rPr lang="en-US" sz="2000" b="1"/>
              <a:t>end</a:t>
            </a:r>
            <a:endParaRPr lang="en-US" sz="20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Mã hóa đối xứng trong sql-server</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45</a:t>
            </a:fld>
            <a:endParaRPr lang="en-US"/>
          </a:p>
        </p:txBody>
      </p:sp>
      <p:sp>
        <p:nvSpPr>
          <p:cNvPr id="5" name="Cloud Callout 4"/>
          <p:cNvSpPr/>
          <p:nvPr/>
        </p:nvSpPr>
        <p:spPr>
          <a:xfrm>
            <a:off x="7623426" y="2314137"/>
            <a:ext cx="4098128" cy="2001008"/>
          </a:xfrm>
          <a:prstGeom prst="cloudCallou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a:t>Số 123456789 là gì mà phải mã hóa phức tạp như vậy?</a:t>
            </a:r>
          </a:p>
        </p:txBody>
      </p:sp>
    </p:spTree>
    <p:extLst>
      <p:ext uri="{BB962C8B-B14F-4D97-AF65-F5344CB8AC3E}">
        <p14:creationId xmlns:p14="http://schemas.microsoft.com/office/powerpoint/2010/main" val="30993550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r>
              <a:rPr lang="en-US" sz="3200"/>
              <a:t>Phương pháp giải mã:</a:t>
            </a:r>
          </a:p>
          <a:p>
            <a:pPr lvl="1"/>
            <a:r>
              <a:rPr lang="en-US" sz="3200"/>
              <a:t>select convert(varchar(100),</a:t>
            </a:r>
            <a:r>
              <a:rPr lang="en-US" sz="3200" b="1">
                <a:solidFill>
                  <a:srgbClr val="FF0000"/>
                </a:solidFill>
              </a:rPr>
              <a:t>DecryptByPassPhrase</a:t>
            </a:r>
            <a:r>
              <a:rPr lang="en-US" sz="3200"/>
              <a:t>('khoa',0x010000009BA3B54D929AE29F044D3579611779F8A8C2434974376171D94086562452BA6A))</a:t>
            </a:r>
          </a:p>
          <a:p>
            <a:pPr lvl="1"/>
            <a:endParaRPr lang="en-US" sz="3000"/>
          </a:p>
          <a:p>
            <a:endParaRPr lang="en-US" sz="40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Mã hóa đối xứng trong sql-server</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46</a:t>
            </a:fld>
            <a:endParaRPr lang="en-US"/>
          </a:p>
        </p:txBody>
      </p:sp>
    </p:spTree>
    <p:extLst>
      <p:ext uri="{BB962C8B-B14F-4D97-AF65-F5344CB8AC3E}">
        <p14:creationId xmlns:p14="http://schemas.microsoft.com/office/powerpoint/2010/main" val="160947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fontScale="92500" lnSpcReduction="20000"/>
          </a:bodyPr>
          <a:lstStyle/>
          <a:p>
            <a:r>
              <a:rPr lang="en-US" sz="3200"/>
              <a:t>Truy vấn và giải mã một cột đã được mã hóa</a:t>
            </a:r>
          </a:p>
          <a:p>
            <a:pPr lvl="1"/>
            <a:r>
              <a:rPr lang="en-US" sz="3200" b="1"/>
              <a:t>select</a:t>
            </a:r>
            <a:br>
              <a:rPr lang="en-US" sz="3200" b="1"/>
            </a:br>
            <a:r>
              <a:rPr lang="en-US" sz="3200" b="1"/>
              <a:t>[customer id],</a:t>
            </a:r>
            <a:br>
              <a:rPr lang="en-US" sz="3200" b="1"/>
            </a:br>
            <a:r>
              <a:rPr lang="en-US" sz="3200" b="1"/>
              <a:t>convert(varchar(100),decryptbypassphrase('Credit Card',[Encrypted Credit Card Number]) ) as</a:t>
            </a:r>
            <a:br>
              <a:rPr lang="en-US" sz="3200" b="1"/>
            </a:br>
            <a:r>
              <a:rPr lang="en-US" sz="3200" b="1"/>
              <a:t>[Credit Card Number],</a:t>
            </a:r>
            <a:br>
              <a:rPr lang="en-US" sz="3200" b="1"/>
            </a:br>
            <a:r>
              <a:rPr lang="en-US" sz="3200" b="1"/>
              <a:t>convert(varchar(100),decryptbypassphrase('Social Security',[Encrypted Social Security Number] ) ) as</a:t>
            </a:r>
            <a:br>
              <a:rPr lang="en-US" sz="3200" b="1"/>
            </a:br>
            <a:r>
              <a:rPr lang="en-US" sz="3200" b="1"/>
              <a:t>[Social Security Number] from [customer data]</a:t>
            </a:r>
            <a:endParaRPr lang="en-US" sz="3000"/>
          </a:p>
          <a:p>
            <a:endParaRPr lang="en-US" sz="40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Mã hóa đối xứng trong sql-server</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47</a:t>
            </a:fld>
            <a:endParaRPr lang="en-US"/>
          </a:p>
        </p:txBody>
      </p:sp>
    </p:spTree>
    <p:extLst>
      <p:ext uri="{BB962C8B-B14F-4D97-AF65-F5344CB8AC3E}">
        <p14:creationId xmlns:p14="http://schemas.microsoft.com/office/powerpoint/2010/main" val="478630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r>
              <a:rPr lang="en-US" sz="3200"/>
              <a:t>Bài toán: chuyển đổi một bảng dữ liệu được lưu trữ dạng bản rõ sang bản mã</a:t>
            </a:r>
          </a:p>
          <a:p>
            <a:r>
              <a:rPr lang="en-US" sz="3200"/>
              <a:t>Phân tích các khó khăn khi thực hiện các câu truy vấn?</a:t>
            </a:r>
            <a:endParaRPr lang="en-US" sz="3000"/>
          </a:p>
          <a:p>
            <a:endParaRPr lang="en-US" sz="40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Mã hóa đối xứng trong sql-server</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48</a:t>
            </a:fld>
            <a:endParaRPr lang="en-US"/>
          </a:p>
        </p:txBody>
      </p:sp>
    </p:spTree>
    <p:extLst>
      <p:ext uri="{BB962C8B-B14F-4D97-AF65-F5344CB8AC3E}">
        <p14:creationId xmlns:p14="http://schemas.microsoft.com/office/powerpoint/2010/main" val="15089852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r>
              <a:rPr lang="en-US" sz="3200"/>
              <a:t>Giới thiệu về điều khiển truy cập</a:t>
            </a:r>
          </a:p>
          <a:p>
            <a:r>
              <a:rPr lang="en-US" sz="3200"/>
              <a:t>Mô hình điều khiển truy cập tùy quyền</a:t>
            </a:r>
          </a:p>
          <a:p>
            <a:r>
              <a:rPr lang="en-US" sz="3200"/>
              <a:t>Điều khiển dữ liệu với SQL</a:t>
            </a:r>
          </a:p>
          <a:p>
            <a:r>
              <a:rPr lang="en-US" sz="3200"/>
              <a:t>DAC và điều khiển dòng thông tin</a:t>
            </a:r>
            <a:endParaRPr lang="en-US" sz="3200" dirty="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fontScale="90000"/>
          </a:bodyPr>
          <a:lstStyle/>
          <a:p>
            <a:r>
              <a:rPr lang="en-US" sz="3600"/>
              <a:t>ĐIỀU KHIỂN TRUY CẬP</a:t>
            </a:r>
            <a:br>
              <a:rPr lang="en-US" sz="3200"/>
            </a:br>
            <a:r>
              <a:rPr lang="en-US" sz="3200"/>
              <a:t> Discretionary Access Controls (DAC)</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49</a:t>
            </a:fld>
            <a:endParaRPr lang="en-US"/>
          </a:p>
        </p:txBody>
      </p:sp>
    </p:spTree>
    <p:extLst>
      <p:ext uri="{BB962C8B-B14F-4D97-AF65-F5344CB8AC3E}">
        <p14:creationId xmlns:p14="http://schemas.microsoft.com/office/powerpoint/2010/main" val="11343555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2" y="2180496"/>
            <a:ext cx="7761424" cy="3678303"/>
          </a:xfrm>
        </p:spPr>
        <p:txBody>
          <a:bodyPr>
            <a:normAutofit/>
          </a:bodyPr>
          <a:lstStyle/>
          <a:p>
            <a:pPr marL="0" indent="0" algn="just">
              <a:buNone/>
            </a:pPr>
            <a:r>
              <a:rPr lang="en-US" sz="3200"/>
              <a:t>Nguyên tác khuôn mẫu dùng để đánh giá sự an toàn cho một hệ thống ứng dụng thường dựa trên ba tính chất: </a:t>
            </a:r>
            <a:r>
              <a:rPr lang="en-US" sz="3200" b="1"/>
              <a:t>tính bảo mật</a:t>
            </a:r>
            <a:r>
              <a:rPr lang="en-US" sz="3200"/>
              <a:t>, </a:t>
            </a:r>
            <a:r>
              <a:rPr lang="en-US" sz="3200" b="1"/>
              <a:t>tính toàn vẹn</a:t>
            </a:r>
            <a:r>
              <a:rPr lang="en-US" sz="3200"/>
              <a:t> và </a:t>
            </a:r>
            <a:r>
              <a:rPr lang="en-US" sz="3200" b="1"/>
              <a:t>tính sẵn sàng</a:t>
            </a:r>
            <a:r>
              <a:rPr lang="en-US" sz="3200"/>
              <a:t>. Tùy thuộc vào hoàn cảnh cụ thể của ứng dụng mà tính chất nào sẽ được đề cao hơn.</a:t>
            </a:r>
          </a:p>
          <a:p>
            <a:pPr marL="0" indent="0" algn="just">
              <a:buNone/>
            </a:pPr>
            <a:endParaRPr lang="en-US" sz="3200" dirty="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Khái niệm hệ thống an toàn</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5</a:t>
            </a:fld>
            <a:endParaRPr lang="en-US"/>
          </a:p>
        </p:txBody>
      </p:sp>
      <p:grpSp>
        <p:nvGrpSpPr>
          <p:cNvPr id="7" name="Group 6"/>
          <p:cNvGrpSpPr/>
          <p:nvPr/>
        </p:nvGrpSpPr>
        <p:grpSpPr>
          <a:xfrm>
            <a:off x="8535791" y="2180496"/>
            <a:ext cx="3219450" cy="3419016"/>
            <a:chOff x="0" y="0"/>
            <a:chExt cx="3219450" cy="3162300"/>
          </a:xfrm>
        </p:grpSpPr>
        <p:sp>
          <p:nvSpPr>
            <p:cNvPr id="8" name="Text Box 50"/>
            <p:cNvSpPr txBox="1"/>
            <p:nvPr/>
          </p:nvSpPr>
          <p:spPr>
            <a:xfrm>
              <a:off x="0" y="2857500"/>
              <a:ext cx="3219450" cy="3048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indent="0" algn="just">
                <a:lnSpc>
                  <a:spcPct val="120000"/>
                </a:lnSpc>
                <a:spcBef>
                  <a:spcPts val="0"/>
                </a:spcBef>
                <a:spcAft>
                  <a:spcPts val="600"/>
                </a:spcAft>
              </a:pPr>
              <a:r>
                <a:rPr lang="en-US" sz="1300" i="1">
                  <a:effectLst/>
                  <a:latin typeface="Times New Roman" panose="02020603050405020304" pitchFamily="18" charset="0"/>
                  <a:ea typeface="Calibri" panose="020F0502020204030204" pitchFamily="34" charset="0"/>
                  <a:cs typeface="Times New Roman" panose="02020603050405020304" pitchFamily="18" charset="0"/>
                </a:rPr>
                <a:t>Hình 1: bộ ba yêu cầu cho hệ thống an toàn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rotWithShape="1">
            <a:blip r:embed="rId5"/>
            <a:srcRect l="1153" t="6250" r="1441"/>
            <a:stretch/>
          </p:blipFill>
          <p:spPr bwMode="auto">
            <a:xfrm>
              <a:off x="0" y="0"/>
              <a:ext cx="3219450" cy="2857500"/>
            </a:xfrm>
            <a:prstGeom prst="rect">
              <a:avLst/>
            </a:prstGeom>
            <a:ln>
              <a:noFill/>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35946615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US"/>
          </a:p>
        </p:txBody>
      </p:sp>
      <p:sp>
        <p:nvSpPr>
          <p:cNvPr id="6" name="Subtitle 5"/>
          <p:cNvSpPr>
            <a:spLocks noGrp="1"/>
          </p:cNvSpPr>
          <p:nvPr>
            <p:ph type="subTitle" idx="1"/>
          </p:nvPr>
        </p:nvSpPr>
        <p:spPr>
          <a:xfrm>
            <a:off x="599229" y="3930630"/>
            <a:ext cx="10993546" cy="590321"/>
          </a:xfrm>
        </p:spPr>
        <p:txBody>
          <a:bodyPr>
            <a:normAutofit/>
          </a:bodyPr>
          <a:lstStyle/>
          <a:p>
            <a:r>
              <a:rPr lang="en-US" sz="3200" dirty="0" err="1">
                <a:solidFill>
                  <a:schemeClr val="bg1"/>
                </a:solidFill>
              </a:rPr>
              <a:t>Giới</a:t>
            </a:r>
            <a:r>
              <a:rPr lang="en-US" sz="3200" dirty="0">
                <a:solidFill>
                  <a:schemeClr val="bg1"/>
                </a:solidFill>
              </a:rPr>
              <a:t> </a:t>
            </a:r>
            <a:r>
              <a:rPr lang="en-US" sz="3200" dirty="0" err="1">
                <a:solidFill>
                  <a:schemeClr val="bg1"/>
                </a:solidFill>
              </a:rPr>
              <a:t>thiệu</a:t>
            </a:r>
            <a:r>
              <a:rPr lang="en-US" sz="3200" dirty="0">
                <a:solidFill>
                  <a:schemeClr val="bg1"/>
                </a:solidFill>
              </a:rPr>
              <a:t> </a:t>
            </a:r>
            <a:r>
              <a:rPr lang="en-US" sz="3200" dirty="0" err="1">
                <a:solidFill>
                  <a:schemeClr val="bg1"/>
                </a:solidFill>
              </a:rPr>
              <a:t>về</a:t>
            </a:r>
            <a:r>
              <a:rPr lang="en-US" sz="3200" dirty="0">
                <a:solidFill>
                  <a:schemeClr val="bg1"/>
                </a:solidFill>
              </a:rPr>
              <a:t> </a:t>
            </a:r>
            <a:r>
              <a:rPr lang="en-US" sz="3200" dirty="0" err="1">
                <a:solidFill>
                  <a:schemeClr val="bg1"/>
                </a:solidFill>
              </a:rPr>
              <a:t>điều</a:t>
            </a:r>
            <a:r>
              <a:rPr lang="en-US" sz="3200" dirty="0">
                <a:solidFill>
                  <a:schemeClr val="bg1"/>
                </a:solidFill>
              </a:rPr>
              <a:t> </a:t>
            </a:r>
            <a:r>
              <a:rPr lang="en-US" sz="3200" dirty="0" err="1">
                <a:solidFill>
                  <a:schemeClr val="bg1"/>
                </a:solidFill>
              </a:rPr>
              <a:t>khiển</a:t>
            </a:r>
            <a:r>
              <a:rPr lang="en-US" sz="3200" dirty="0">
                <a:solidFill>
                  <a:schemeClr val="bg1"/>
                </a:solidFill>
              </a:rPr>
              <a:t> </a:t>
            </a:r>
            <a:r>
              <a:rPr lang="en-US" sz="3200" dirty="0" err="1">
                <a:solidFill>
                  <a:schemeClr val="bg1"/>
                </a:solidFill>
              </a:rPr>
              <a:t>truy</a:t>
            </a:r>
            <a:r>
              <a:rPr lang="en-US" sz="3200" dirty="0">
                <a:solidFill>
                  <a:schemeClr val="bg1"/>
                </a:solidFill>
              </a:rPr>
              <a:t> </a:t>
            </a:r>
            <a:r>
              <a:rPr lang="en-US" sz="3200" dirty="0" err="1">
                <a:solidFill>
                  <a:schemeClr val="bg1"/>
                </a:solidFill>
              </a:rPr>
              <a:t>cập</a:t>
            </a:r>
            <a:endParaRPr lang="en-US" sz="3200" dirty="0">
              <a:solidFill>
                <a:schemeClr val="bg1"/>
              </a:solidFill>
            </a:endParaRPr>
          </a:p>
        </p:txBody>
      </p:sp>
      <p:sp>
        <p:nvSpPr>
          <p:cNvPr id="3" name="Slide Number Placeholder 2"/>
          <p:cNvSpPr>
            <a:spLocks noGrp="1"/>
          </p:cNvSpPr>
          <p:nvPr>
            <p:ph type="sldNum" sz="quarter" idx="12"/>
          </p:nvPr>
        </p:nvSpPr>
        <p:spPr/>
        <p:txBody>
          <a:bodyPr/>
          <a:lstStyle/>
          <a:p>
            <a:fld id="{C5C3056E-1632-4A65-A24F-3F10A1450A6E}" type="slidenum">
              <a:rPr lang="en-US" smtClean="0"/>
              <a:t>50</a:t>
            </a:fld>
            <a:endParaRPr lang="en-US"/>
          </a:p>
        </p:txBody>
      </p:sp>
    </p:spTree>
    <p:extLst>
      <p:ext uri="{BB962C8B-B14F-4D97-AF65-F5344CB8AC3E}">
        <p14:creationId xmlns:p14="http://schemas.microsoft.com/office/powerpoint/2010/main" val="41077386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r>
              <a:rPr lang="en-US" sz="3200"/>
              <a:t>Điều khiển truy cập</a:t>
            </a:r>
          </a:p>
          <a:p>
            <a:pPr lvl="1" fontAlgn="base"/>
            <a:r>
              <a:rPr lang="en-US" sz="3200"/>
              <a:t>Người dùng có thể bảo vệ những gì thuộc về mình</a:t>
            </a:r>
            <a:endParaRPr lang="en-US" sz="1200"/>
          </a:p>
          <a:p>
            <a:pPr lvl="1" fontAlgn="base"/>
            <a:r>
              <a:rPr lang="en-US" sz="3200"/>
              <a:t>Chủ của dữ liệu sẽ có toàn quyền trên dữ liệu đó</a:t>
            </a:r>
            <a:endParaRPr lang="en-US" sz="1200"/>
          </a:p>
          <a:p>
            <a:pPr lvl="1"/>
            <a:r>
              <a:rPr lang="en-US" sz="3200"/>
              <a:t>Chủ của dữ liệu có quyền định nghĩa các loại truy cập đọc/ghi/thực thi (read/write/execute/…) và gán những quyền đó cho những người dùng khác.</a:t>
            </a:r>
            <a:endParaRPr lang="en-US" sz="4000" dirty="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GIỚI THIỆU DAC</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51</a:t>
            </a:fld>
            <a:endParaRPr lang="en-US"/>
          </a:p>
        </p:txBody>
      </p:sp>
    </p:spTree>
    <p:extLst>
      <p:ext uri="{BB962C8B-B14F-4D97-AF65-F5344CB8AC3E}">
        <p14:creationId xmlns:p14="http://schemas.microsoft.com/office/powerpoint/2010/main" val="40647196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r>
              <a:rPr lang="en-US" sz="3200"/>
              <a:t>Cách thức cơ bản điều khiển truy cập của DAC trong một hệ cơ sở dữ liệu (HCSDL) là dựa vào 2 thao tác cơ bản:</a:t>
            </a:r>
          </a:p>
          <a:p>
            <a:pPr lvl="1"/>
            <a:r>
              <a:rPr lang="en-US" sz="3200" b="1" i="1"/>
              <a:t>Gán quyền (granting privileges</a:t>
            </a:r>
            <a:r>
              <a:rPr lang="en-US" sz="3200" b="1"/>
              <a:t>)</a:t>
            </a:r>
            <a:r>
              <a:rPr lang="en-US" sz="3200"/>
              <a:t>: cho phép người dùng khác được quyền truy cập lên đối tượng do mình làm chủ</a:t>
            </a:r>
          </a:p>
          <a:p>
            <a:pPr lvl="1"/>
            <a:r>
              <a:rPr lang="en-US" sz="3200" b="1" i="1"/>
              <a:t>Thu hồi quyền (revoking privileges)</a:t>
            </a:r>
            <a:r>
              <a:rPr lang="en-US" sz="3200"/>
              <a:t>: thu hồi lại quyền đã gán cho người dùng khác</a:t>
            </a:r>
            <a:endParaRPr lang="en-US" sz="30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GIỚI THIỆU DAC</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52</a:t>
            </a:fld>
            <a:endParaRPr lang="en-US"/>
          </a:p>
        </p:txBody>
      </p:sp>
    </p:spTree>
    <p:extLst>
      <p:ext uri="{BB962C8B-B14F-4D97-AF65-F5344CB8AC3E}">
        <p14:creationId xmlns:p14="http://schemas.microsoft.com/office/powerpoint/2010/main" val="9055753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r>
              <a:rPr lang="en-US" sz="3200"/>
              <a:t>Quyền ở cấp tài khoản/hệ thống: </a:t>
            </a:r>
            <a:r>
              <a:rPr lang="vi-VN" sz="3200"/>
              <a:t>những quyền này độc lập với các đối tượng trong HCSDL. Những quyền này do người quản trị hệ thống định nghĩa và</a:t>
            </a:r>
            <a:r>
              <a:rPr lang="en-US" sz="3200"/>
              <a:t> </a:t>
            </a:r>
            <a:r>
              <a:rPr lang="vi-VN" sz="3200"/>
              <a:t>gán cho mỗi người dùng</a:t>
            </a:r>
            <a:endParaRPr lang="en-US" sz="3200"/>
          </a:p>
          <a:p>
            <a:r>
              <a:rPr lang="vi-VN" sz="3200"/>
              <a:t>Quyền ở cấp đối tượng</a:t>
            </a:r>
            <a:r>
              <a:rPr lang="en-US" sz="3200"/>
              <a:t>: </a:t>
            </a:r>
            <a:r>
              <a:rPr lang="vi-VN" sz="3200"/>
              <a:t>những quyền trên</a:t>
            </a:r>
            <a:r>
              <a:rPr lang="en-US" sz="3200"/>
              <a:t> </a:t>
            </a:r>
            <a:r>
              <a:rPr lang="vi-VN" sz="3200"/>
              <a:t>mỗi đối tượng trong hệ CSDL. Người dùng tạo ra đối tượng</a:t>
            </a:r>
            <a:r>
              <a:rPr lang="en-US" sz="3200"/>
              <a:t> </a:t>
            </a:r>
            <a:r>
              <a:rPr lang="vi-VN" sz="3200"/>
              <a:t>nào thì sẽ có tất cả các quyền trên đối tượng đó.</a:t>
            </a:r>
            <a:endParaRPr lang="en-US" sz="32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CÁC QUYỀN TRONG ĐIỀU KHIỂN TRUY CẬP</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53</a:t>
            </a:fld>
            <a:endParaRPr lang="en-US"/>
          </a:p>
        </p:txBody>
      </p:sp>
    </p:spTree>
    <p:extLst>
      <p:ext uri="{BB962C8B-B14F-4D97-AF65-F5344CB8AC3E}">
        <p14:creationId xmlns:p14="http://schemas.microsoft.com/office/powerpoint/2010/main" val="5634664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fontScale="92500" lnSpcReduction="20000"/>
          </a:bodyPr>
          <a:lstStyle/>
          <a:p>
            <a:r>
              <a:rPr lang="en-US" sz="3200"/>
              <a:t>Quyền ở cấp tài khoản/hệ thống:</a:t>
            </a:r>
          </a:p>
          <a:p>
            <a:pPr lvl="1" fontAlgn="base"/>
            <a:r>
              <a:rPr lang="en-US" sz="2600" b="1"/>
              <a:t>CREATE SCHEMA</a:t>
            </a:r>
            <a:r>
              <a:rPr lang="en-US" sz="2600"/>
              <a:t>: tạo lược đồ CSDL</a:t>
            </a:r>
            <a:endParaRPr lang="en-US" sz="1200"/>
          </a:p>
          <a:p>
            <a:pPr lvl="1" fontAlgn="base"/>
            <a:r>
              <a:rPr lang="en-US" sz="2600" b="1"/>
              <a:t>CREATE TABLE</a:t>
            </a:r>
            <a:r>
              <a:rPr lang="en-US" sz="2600"/>
              <a:t>: tạo bảng dữ liệu/ quan hệ (relation)</a:t>
            </a:r>
            <a:endParaRPr lang="en-US" sz="1200"/>
          </a:p>
          <a:p>
            <a:pPr lvl="1" fontAlgn="base"/>
            <a:r>
              <a:rPr lang="en-US" sz="2600" b="1"/>
              <a:t>CREATE VIEW</a:t>
            </a:r>
            <a:r>
              <a:rPr lang="en-US" sz="2600"/>
              <a:t>: tạo view</a:t>
            </a:r>
            <a:endParaRPr lang="en-US" sz="1200"/>
          </a:p>
          <a:p>
            <a:pPr lvl="1" fontAlgn="base"/>
            <a:r>
              <a:rPr lang="en-US" sz="2600" b="1"/>
              <a:t>ALTER</a:t>
            </a:r>
            <a:r>
              <a:rPr lang="en-US" sz="2600"/>
              <a:t>: chỉnh sửa các schema/relation</a:t>
            </a:r>
            <a:endParaRPr lang="en-US" sz="1200"/>
          </a:p>
          <a:p>
            <a:pPr lvl="1" fontAlgn="base"/>
            <a:r>
              <a:rPr lang="en-US" sz="2600" b="1"/>
              <a:t>DROP</a:t>
            </a:r>
            <a:r>
              <a:rPr lang="en-US" sz="2600"/>
              <a:t>: xóa  relation/view</a:t>
            </a:r>
            <a:endParaRPr lang="en-US" sz="1200"/>
          </a:p>
          <a:p>
            <a:pPr lvl="1" fontAlgn="base"/>
            <a:r>
              <a:rPr lang="en-US" sz="2600" b="1"/>
              <a:t>MODIFY</a:t>
            </a:r>
            <a:r>
              <a:rPr lang="en-US" sz="2600"/>
              <a:t>: quyền thêm/ xóa/ sửa các hàng dữ liệu (record/ tuple)</a:t>
            </a:r>
            <a:endParaRPr lang="en-US" sz="1200"/>
          </a:p>
          <a:p>
            <a:pPr lvl="1"/>
            <a:r>
              <a:rPr lang="en-US" sz="2600" b="1"/>
              <a:t>SELECT</a:t>
            </a:r>
            <a:r>
              <a:rPr lang="en-US" sz="2600"/>
              <a:t>: quyền thực hiện câu truy vấn thông tin trong CSDL</a:t>
            </a:r>
            <a:endParaRPr lang="en-US" sz="35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CÁC QUYỀN TRONG ĐIỀU KHIỂN TRUY CẬP</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54</a:t>
            </a:fld>
            <a:endParaRPr lang="en-US"/>
          </a:p>
        </p:txBody>
      </p:sp>
    </p:spTree>
    <p:extLst>
      <p:ext uri="{BB962C8B-B14F-4D97-AF65-F5344CB8AC3E}">
        <p14:creationId xmlns:p14="http://schemas.microsoft.com/office/powerpoint/2010/main" val="31636450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r>
              <a:rPr lang="vi-VN" sz="3200"/>
              <a:t>Quyền ở cấp đối tượng: gồm các đối tượng dữ liệu và các</a:t>
            </a:r>
            <a:r>
              <a:rPr lang="en-US" sz="3200"/>
              <a:t> </a:t>
            </a:r>
            <a:r>
              <a:rPr lang="vi-VN" sz="3200"/>
              <a:t>loại truy cập mà người dùng được phép thực hiện trên đối</a:t>
            </a:r>
            <a:r>
              <a:rPr lang="en-US" sz="3200"/>
              <a:t> </a:t>
            </a:r>
            <a:r>
              <a:rPr lang="vi-VN" sz="3200"/>
              <a:t>tượng đó</a:t>
            </a:r>
            <a:r>
              <a:rPr lang="en-US" sz="3200"/>
              <a:t>.</a:t>
            </a:r>
          </a:p>
          <a:p>
            <a:pPr lvl="1"/>
            <a:r>
              <a:rPr lang="vi-VN" sz="3000"/>
              <a:t>Các đối tượng dữ liệu này gồm: các relation hoặc view</a:t>
            </a:r>
            <a:endParaRPr lang="en-US" sz="3000"/>
          </a:p>
          <a:p>
            <a:pPr lvl="1"/>
            <a:r>
              <a:rPr lang="en-US" sz="3000"/>
              <a:t>Các thao tác gồm: </a:t>
            </a:r>
            <a:r>
              <a:rPr lang="en-US" sz="1700" b="1"/>
              <a:t>INSERT, UPDATE, DELETE, REFERENCE (</a:t>
            </a:r>
            <a:r>
              <a:rPr lang="en-US" sz="1700"/>
              <a:t>tham chiếu đến dữ liệu trong relation)</a:t>
            </a:r>
            <a:endParaRPr lang="en-US" sz="52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CÁC QUYỀN TRONG ĐIỀU KHIỂN TRUY CẬP</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55</a:t>
            </a:fld>
            <a:endParaRPr lang="en-US"/>
          </a:p>
        </p:txBody>
      </p:sp>
    </p:spTree>
    <p:extLst>
      <p:ext uri="{BB962C8B-B14F-4D97-AF65-F5344CB8AC3E}">
        <p14:creationId xmlns:p14="http://schemas.microsoft.com/office/powerpoint/2010/main" val="1277448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2" name="Title 1">
            <a:extLst>
              <a:ext uri="{FF2B5EF4-FFF2-40B4-BE49-F238E27FC236}">
                <a16:creationId xmlns:a16="http://schemas.microsoft.com/office/drawing/2014/main" id="{AC93C0E1-1796-41B4-AF64-2A823C4C83E8}"/>
              </a:ext>
            </a:extLst>
          </p:cNvPr>
          <p:cNvSpPr>
            <a:spLocks noGrp="1"/>
          </p:cNvSpPr>
          <p:nvPr>
            <p:ph type="ctrTitle"/>
          </p:nvPr>
        </p:nvSpPr>
        <p:spPr/>
        <p:txBody>
          <a:bodyPr>
            <a:normAutofit/>
          </a:bodyPr>
          <a:lstStyle/>
          <a:p>
            <a:endParaRPr lang="en-US" sz="3600" dirty="0"/>
          </a:p>
        </p:txBody>
      </p:sp>
      <p:sp>
        <p:nvSpPr>
          <p:cNvPr id="3" name="Content Placeholder 2">
            <a:extLst>
              <a:ext uri="{FF2B5EF4-FFF2-40B4-BE49-F238E27FC236}">
                <a16:creationId xmlns:a16="http://schemas.microsoft.com/office/drawing/2014/main" id="{D5B13C35-702B-4BCE-824F-AAADB30905F6}"/>
              </a:ext>
            </a:extLst>
          </p:cNvPr>
          <p:cNvSpPr>
            <a:spLocks noGrp="1"/>
          </p:cNvSpPr>
          <p:nvPr>
            <p:ph type="subTitle" idx="1"/>
          </p:nvPr>
        </p:nvSpPr>
        <p:spPr>
          <a:xfrm>
            <a:off x="713925" y="4655428"/>
            <a:ext cx="10993546" cy="590321"/>
          </a:xfrm>
        </p:spPr>
        <p:txBody>
          <a:bodyPr>
            <a:normAutofit fontScale="70000" lnSpcReduction="20000"/>
          </a:bodyPr>
          <a:lstStyle/>
          <a:p>
            <a:r>
              <a:rPr lang="en-US" sz="5200">
                <a:solidFill>
                  <a:schemeClr val="bg1"/>
                </a:solidFill>
              </a:rPr>
              <a:t>MÔ HÌNH ĐIỀU KHIỂN TRUY CẬP</a:t>
            </a:r>
          </a:p>
        </p:txBody>
      </p:sp>
      <p:sp>
        <p:nvSpPr>
          <p:cNvPr id="6" name="Slide Number Placeholder 5"/>
          <p:cNvSpPr>
            <a:spLocks noGrp="1"/>
          </p:cNvSpPr>
          <p:nvPr>
            <p:ph type="sldNum" sz="quarter" idx="12"/>
          </p:nvPr>
        </p:nvSpPr>
        <p:spPr/>
        <p:txBody>
          <a:bodyPr/>
          <a:lstStyle/>
          <a:p>
            <a:fld id="{C5C3056E-1632-4A65-A24F-3F10A1450A6E}" type="slidenum">
              <a:rPr lang="en-US" smtClean="0"/>
              <a:t>56</a:t>
            </a:fld>
            <a:endParaRPr lang="en-US"/>
          </a:p>
        </p:txBody>
      </p:sp>
    </p:spTree>
    <p:extLst>
      <p:ext uri="{BB962C8B-B14F-4D97-AF65-F5344CB8AC3E}">
        <p14:creationId xmlns:p14="http://schemas.microsoft.com/office/powerpoint/2010/main" val="10154838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pPr lvl="0" fontAlgn="base"/>
            <a:r>
              <a:rPr lang="en-US" sz="3600"/>
              <a:t>Mô hình bảo mật (Security model)</a:t>
            </a:r>
          </a:p>
          <a:p>
            <a:pPr lvl="0" fontAlgn="base"/>
            <a:r>
              <a:rPr lang="en-US" sz="3600"/>
              <a:t>Mô hình ma trận truy cập (Access matrix model)</a:t>
            </a:r>
          </a:p>
          <a:p>
            <a:r>
              <a:rPr lang="en-US" sz="3600"/>
              <a:t>Mô hình Take-Grant (Take-Grant model)</a:t>
            </a:r>
            <a:endParaRPr lang="en-US" sz="32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MÔ HÌNH ĐIỀU KHIỂN TRUY CẬP</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57</a:t>
            </a:fld>
            <a:endParaRPr lang="en-US"/>
          </a:p>
        </p:txBody>
      </p:sp>
    </p:spTree>
    <p:extLst>
      <p:ext uri="{BB962C8B-B14F-4D97-AF65-F5344CB8AC3E}">
        <p14:creationId xmlns:p14="http://schemas.microsoft.com/office/powerpoint/2010/main" val="17737332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Autofit/>
          </a:bodyPr>
          <a:lstStyle/>
          <a:p>
            <a:pPr lvl="0" fontAlgn="base"/>
            <a:r>
              <a:rPr lang="en-US" sz="2400"/>
              <a:t>Mô hình bảo mật (Security model) cung cấp một cách biểu diễn giàu ngữ nghĩa cho các thuộc tính cấu trúc và thuộc tính chức năng (functional and structural properties) của một hệ thống bảo mật.</a:t>
            </a:r>
          </a:p>
          <a:p>
            <a:pPr lvl="0" fontAlgn="base"/>
            <a:r>
              <a:rPr lang="vi-VN" sz="2400"/>
              <a:t>Mô hình bảo mật giúp biểu diễn được các đặc tả yêu cầu về</a:t>
            </a:r>
            <a:r>
              <a:rPr lang="en-US" sz="2400"/>
              <a:t> </a:t>
            </a:r>
            <a:r>
              <a:rPr lang="vi-VN" sz="2400"/>
              <a:t>bảo mật cho một hệ thống.</a:t>
            </a:r>
            <a:endParaRPr lang="en-US" sz="2400"/>
          </a:p>
          <a:p>
            <a:pPr lvl="0" fontAlgn="base"/>
            <a:r>
              <a:rPr lang="en-US" sz="2400"/>
              <a:t>Mô hình bảo mật là mô hình ý niệm cấp cao (high-level  conceptual model) và độc lập với các phần mềm.</a:t>
            </a:r>
          </a:p>
          <a:p>
            <a:pPr lvl="0" fontAlgn="base"/>
            <a:r>
              <a:rPr lang="en-US" sz="2400"/>
              <a:t>Mô hình bảo mật có thể dùng để chứng minh các tính chất cần có của bảo mật hệ thống thông tin.</a:t>
            </a: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MÔ HÌNH ĐIỀU KHIỂN TRUY CẬP</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58</a:t>
            </a:fld>
            <a:endParaRPr lang="en-US"/>
          </a:p>
        </p:txBody>
      </p:sp>
    </p:spTree>
    <p:extLst>
      <p:ext uri="{BB962C8B-B14F-4D97-AF65-F5344CB8AC3E}">
        <p14:creationId xmlns:p14="http://schemas.microsoft.com/office/powerpoint/2010/main" val="23340573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Autofit/>
          </a:bodyPr>
          <a:lstStyle/>
          <a:p>
            <a:pPr lvl="0" fontAlgn="base"/>
            <a:r>
              <a:rPr lang="en-US" sz="3600"/>
              <a:t>Có 2 loại mô hình bảo mật:</a:t>
            </a:r>
          </a:p>
          <a:p>
            <a:pPr lvl="1" fontAlgn="base"/>
            <a:r>
              <a:rPr lang="en-US" sz="3200"/>
              <a:t>Mô hình bảo mật linh hoạt (tùy quyền, discretionary model)</a:t>
            </a:r>
          </a:p>
          <a:p>
            <a:pPr lvl="1" fontAlgn="base"/>
            <a:r>
              <a:rPr lang="en-US" sz="3200"/>
              <a:t>Mô hình bảo mật bắt buộc (non-discretionary model or mandatory model)</a:t>
            </a: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MÔ HÌNH ĐIỀU KHIỂN TRUY CẬP</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59</a:t>
            </a:fld>
            <a:endParaRPr lang="en-US"/>
          </a:p>
        </p:txBody>
      </p:sp>
    </p:spTree>
    <p:extLst>
      <p:ext uri="{BB962C8B-B14F-4D97-AF65-F5344CB8AC3E}">
        <p14:creationId xmlns:p14="http://schemas.microsoft.com/office/powerpoint/2010/main" val="27431215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fontScale="92500"/>
          </a:bodyPr>
          <a:lstStyle/>
          <a:p>
            <a:pPr marL="0" indent="0">
              <a:buNone/>
            </a:pPr>
            <a:r>
              <a:rPr lang="en-US" sz="3200" b="1"/>
              <a:t>Tính bảo mật:</a:t>
            </a:r>
            <a:r>
              <a:rPr lang="en-US" sz="3200"/>
              <a:t> sự ngăn chặn việc tiếp cận trái phép những thông tin không được cấp phép truy cập thường là những thông tin nhạy cảm, quan trọng được bao hàm bởi hai khái niệm:</a:t>
            </a:r>
          </a:p>
          <a:p>
            <a:pPr lvl="0"/>
            <a:r>
              <a:rPr lang="en-US" sz="3200" b="1"/>
              <a:t>Bảo mật dữ liệu (data confidentiality):</a:t>
            </a:r>
            <a:r>
              <a:rPr lang="en-US" sz="3200"/>
              <a:t> đảm bảo những thông tin cá nhân, riêng tư không bị tiết lộ cho những cá nhân trái phép.</a:t>
            </a:r>
            <a:endParaRPr lang="en-US" sz="3200" b="1"/>
          </a:p>
          <a:p>
            <a:pPr lvl="0"/>
            <a:r>
              <a:rPr lang="en-US" sz="3200" b="1"/>
              <a:t>Riêng tư (privacy):</a:t>
            </a:r>
            <a:r>
              <a:rPr lang="en-US" sz="3200"/>
              <a:t> đảm bảo những thông tin cá nhân, riêng tư không bị ảnh hưởng như bị thu thập hay lưu trữ trái phép.</a:t>
            </a:r>
            <a:endParaRPr lang="en-US" sz="3200" b="1"/>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Tính bảo mật, tính toàn vẹn, tính sẵn sàng</a:t>
            </a:r>
            <a:endParaRPr lang="en-US" sz="3600" b="1" dirty="0"/>
          </a:p>
        </p:txBody>
      </p:sp>
      <p:sp>
        <p:nvSpPr>
          <p:cNvPr id="6" name="Slide Number Placeholder 5"/>
          <p:cNvSpPr>
            <a:spLocks noGrp="1"/>
          </p:cNvSpPr>
          <p:nvPr>
            <p:ph type="sldNum" sz="quarter" idx="12"/>
          </p:nvPr>
        </p:nvSpPr>
        <p:spPr/>
        <p:txBody>
          <a:bodyPr/>
          <a:lstStyle/>
          <a:p>
            <a:fld id="{C5C3056E-1632-4A65-A24F-3F10A1450A6E}" type="slidenum">
              <a:rPr lang="en-US" smtClean="0"/>
              <a:t>6</a:t>
            </a:fld>
            <a:endParaRPr lang="en-US"/>
          </a:p>
        </p:txBody>
      </p:sp>
    </p:spTree>
    <p:extLst>
      <p:ext uri="{BB962C8B-B14F-4D97-AF65-F5344CB8AC3E}">
        <p14:creationId xmlns:p14="http://schemas.microsoft.com/office/powerpoint/2010/main" val="22356980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Autofit/>
          </a:bodyPr>
          <a:lstStyle/>
          <a:p>
            <a:pPr lvl="0" fontAlgn="base"/>
            <a:r>
              <a:rPr lang="vi-VN" sz="3200" dirty="0"/>
              <a:t>Mô hình bảo mật tùy quyền, hoặc mô hình điều khiển truy</a:t>
            </a:r>
            <a:r>
              <a:rPr lang="en-US" sz="3200" dirty="0"/>
              <a:t> </a:t>
            </a:r>
            <a:r>
              <a:rPr lang="vi-VN" sz="3200" dirty="0"/>
              <a:t>cập tùy quyền (DAC model), quản lý và điểu khiển các truy</a:t>
            </a:r>
            <a:r>
              <a:rPr lang="en-US" sz="3200" dirty="0"/>
              <a:t> </a:t>
            </a:r>
            <a:r>
              <a:rPr lang="vi-VN" sz="3200" dirty="0"/>
              <a:t>cập của người dùng đến các thông tin dựa vào định</a:t>
            </a:r>
            <a:r>
              <a:rPr lang="en-US" sz="3200" dirty="0"/>
              <a:t> </a:t>
            </a:r>
            <a:r>
              <a:rPr lang="en-US" sz="3200" dirty="0" err="1"/>
              <a:t>danh</a:t>
            </a:r>
            <a:r>
              <a:rPr lang="vi-VN" sz="3200" dirty="0"/>
              <a:t> của</a:t>
            </a:r>
            <a:r>
              <a:rPr lang="en-US" sz="3200" dirty="0"/>
              <a:t> </a:t>
            </a:r>
            <a:r>
              <a:rPr lang="vi-VN" sz="3200" dirty="0"/>
              <a:t>người dùng và tập các luật điều khiển truy cập. Luật điều</a:t>
            </a:r>
            <a:r>
              <a:rPr lang="en-US" sz="3200" dirty="0"/>
              <a:t> </a:t>
            </a:r>
            <a:r>
              <a:rPr lang="vi-VN" sz="3200" dirty="0"/>
              <a:t>khiển truy lập định nghĩa với mỗi người dùng và đối tượng</a:t>
            </a:r>
            <a:r>
              <a:rPr lang="en-US" sz="3200" dirty="0"/>
              <a:t> </a:t>
            </a:r>
            <a:r>
              <a:rPr lang="vi-VN" sz="3200" dirty="0"/>
              <a:t>(object), sẽ có quy định các loại truy cập mà người d</a:t>
            </a:r>
            <a:r>
              <a:rPr lang="en-US" sz="3200" dirty="0"/>
              <a:t>ù</a:t>
            </a:r>
            <a:r>
              <a:rPr lang="vi-VN" sz="3200" dirty="0"/>
              <a:t>ng</a:t>
            </a:r>
            <a:r>
              <a:rPr lang="en-US" sz="3200" dirty="0"/>
              <a:t> </a:t>
            </a:r>
            <a:r>
              <a:rPr lang="vi-VN" sz="3200" dirty="0"/>
              <a:t>được phép làm trên đối tượng đó.</a:t>
            </a:r>
            <a:endParaRPr lang="en-US" sz="2800" dirty="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Mô hình bảo mật linh hoạt (tùy quyền)</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60</a:t>
            </a:fld>
            <a:endParaRPr lang="en-US"/>
          </a:p>
        </p:txBody>
      </p:sp>
    </p:spTree>
    <p:extLst>
      <p:ext uri="{BB962C8B-B14F-4D97-AF65-F5344CB8AC3E}">
        <p14:creationId xmlns:p14="http://schemas.microsoft.com/office/powerpoint/2010/main" val="3214009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Autofit/>
          </a:bodyPr>
          <a:lstStyle/>
          <a:p>
            <a:pPr lvl="0" fontAlgn="base"/>
            <a:r>
              <a:rPr lang="vi-VN" sz="3200"/>
              <a:t>Khi người dùng yêu cầu truy cập đến một đối tượng, một bộ</a:t>
            </a:r>
            <a:r>
              <a:rPr lang="en-US" sz="3200"/>
              <a:t> </a:t>
            </a:r>
            <a:r>
              <a:rPr lang="vi-VN" sz="3200"/>
              <a:t>phận định quyền (authorization module) sẽ kiểm tra xem</a:t>
            </a:r>
            <a:r>
              <a:rPr lang="en-US" sz="3200"/>
              <a:t> </a:t>
            </a:r>
            <a:r>
              <a:rPr lang="vi-VN" sz="3200"/>
              <a:t>người dùng đó có được phép truy cập không. Nếu có thì cho</a:t>
            </a:r>
            <a:r>
              <a:rPr lang="en-US" sz="3200"/>
              <a:t> </a:t>
            </a:r>
            <a:r>
              <a:rPr lang="vi-VN" sz="3200"/>
              <a:t>phép, còn không thì từ chối</a:t>
            </a:r>
            <a:endParaRPr lang="en-US" sz="28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Mô hình bảo mật linh hoạt (tùy quyền)</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61</a:t>
            </a:fld>
            <a:endParaRPr lang="en-US"/>
          </a:p>
        </p:txBody>
      </p:sp>
    </p:spTree>
    <p:extLst>
      <p:ext uri="{BB962C8B-B14F-4D97-AF65-F5344CB8AC3E}">
        <p14:creationId xmlns:p14="http://schemas.microsoft.com/office/powerpoint/2010/main" val="3187053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Autofit/>
          </a:bodyPr>
          <a:lstStyle/>
          <a:p>
            <a:pPr lvl="0" fontAlgn="base"/>
            <a:r>
              <a:rPr lang="en-US" sz="2800"/>
              <a:t>Mô hình ma trận truy cập (Access matrix model)</a:t>
            </a:r>
          </a:p>
          <a:p>
            <a:pPr lvl="0" fontAlgn="base"/>
            <a:r>
              <a:rPr lang="en-US" sz="2800"/>
              <a:t>Mô hình Take-Grant (Take-Grant model)</a:t>
            </a:r>
          </a:p>
          <a:p>
            <a:pPr lvl="0" fontAlgn="base"/>
            <a:r>
              <a:rPr lang="en-US" sz="2800"/>
              <a:t>Mô hình Acten (Action-Entity model)</a:t>
            </a:r>
          </a:p>
          <a:p>
            <a:pPr lvl="0" fontAlgn="base"/>
            <a:r>
              <a:rPr lang="en-US" sz="2800"/>
              <a:t>Mô hình Wood và cộng sự (Wood et al. model)</a:t>
            </a: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Mô hình bảo mật linh hoạt (tùy quyền)</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62</a:t>
            </a:fld>
            <a:endParaRPr lang="en-US"/>
          </a:p>
        </p:txBody>
      </p:sp>
    </p:spTree>
    <p:extLst>
      <p:ext uri="{BB962C8B-B14F-4D97-AF65-F5344CB8AC3E}">
        <p14:creationId xmlns:p14="http://schemas.microsoft.com/office/powerpoint/2010/main" val="2284771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Autofit/>
          </a:bodyPr>
          <a:lstStyle/>
          <a:p>
            <a:pPr lvl="0" fontAlgn="base"/>
            <a:r>
              <a:rPr lang="vi-VN" sz="2800"/>
              <a:t>Là mô hình bảo mật được dùng cho cả cấp hệ điều hành và cấp cơ sở dữ liệu.</a:t>
            </a:r>
            <a:endParaRPr lang="en-US" sz="2800"/>
          </a:p>
          <a:p>
            <a:pPr lvl="0" fontAlgn="base"/>
            <a:r>
              <a:rPr lang="vi-VN" sz="2800"/>
              <a:t>Mô hình được đề nghị bởi Lampson (1971), và được Graham và Denning mở rộng (1972).</a:t>
            </a:r>
            <a:endParaRPr lang="en-US" sz="2800"/>
          </a:p>
          <a:p>
            <a:pPr lvl="0" fontAlgn="base"/>
            <a:r>
              <a:rPr lang="en-US" sz="2800"/>
              <a:t>1976, Harrison và các cộng sự đã trình bày mô hình ma trận truy cập một cách có hệ thống.</a:t>
            </a: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Mô hình ma trận truy cập</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63</a:t>
            </a:fld>
            <a:endParaRPr lang="en-US"/>
          </a:p>
        </p:txBody>
      </p:sp>
    </p:spTree>
    <p:extLst>
      <p:ext uri="{BB962C8B-B14F-4D97-AF65-F5344CB8AC3E}">
        <p14:creationId xmlns:p14="http://schemas.microsoft.com/office/powerpoint/2010/main" val="2554855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Autofit/>
          </a:bodyPr>
          <a:lstStyle/>
          <a:p>
            <a:pPr lvl="0" fontAlgn="base"/>
            <a:r>
              <a:rPr lang="vi-VN" sz="2800"/>
              <a:t>Ma trận truy cập là ma trận giữa các chủ thể (subject), các</a:t>
            </a:r>
            <a:r>
              <a:rPr lang="en-US" sz="2800"/>
              <a:t> </a:t>
            </a:r>
            <a:r>
              <a:rPr lang="vi-VN" sz="2800"/>
              <a:t>đối tượng (object) và các quyền tương ứng giữa của chủ thể</a:t>
            </a:r>
            <a:r>
              <a:rPr lang="en-US" sz="2800"/>
              <a:t> </a:t>
            </a:r>
            <a:r>
              <a:rPr lang="vi-VN" sz="2800"/>
              <a:t>với đối tượng.</a:t>
            </a:r>
            <a:endParaRPr lang="en-US" sz="2800"/>
          </a:p>
          <a:p>
            <a:pPr lvl="0" fontAlgn="base"/>
            <a:r>
              <a:rPr lang="en-US" sz="2800"/>
              <a:t>Trạng thái định quyền (Authorization state): </a:t>
            </a:r>
            <a:r>
              <a:rPr lang="en-US" sz="2800" b="1"/>
              <a:t>Q = (S, O, A)</a:t>
            </a:r>
          </a:p>
          <a:p>
            <a:pPr lvl="0" fontAlgn="base"/>
            <a:r>
              <a:rPr lang="en-US" sz="2800"/>
              <a:t>S (Subjects): là tập các chủ thể - các thực thể chủ động (active entity) sử dụng các nguồn tài nguyên của hệ thống.</a:t>
            </a:r>
          </a:p>
          <a:p>
            <a:pPr lvl="1" fontAlgn="base"/>
            <a:r>
              <a:rPr lang="vi-VN" sz="2600"/>
              <a:t>Ví dụ: người dùng, nhóm các người dùng (group), quá trình</a:t>
            </a:r>
            <a:r>
              <a:rPr lang="en-US" sz="2600"/>
              <a:t> </a:t>
            </a:r>
            <a:r>
              <a:rPr lang="vi-VN" sz="2600"/>
              <a:t>(process)</a:t>
            </a:r>
            <a:endParaRPr lang="en-US" sz="26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Mô hình ma trận truy cập</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64</a:t>
            </a:fld>
            <a:endParaRPr lang="en-US"/>
          </a:p>
        </p:txBody>
      </p:sp>
    </p:spTree>
    <p:extLst>
      <p:ext uri="{BB962C8B-B14F-4D97-AF65-F5344CB8AC3E}">
        <p14:creationId xmlns:p14="http://schemas.microsoft.com/office/powerpoint/2010/main" val="28158702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Autofit/>
          </a:bodyPr>
          <a:lstStyle/>
          <a:p>
            <a:pPr lvl="0" fontAlgn="base"/>
            <a:r>
              <a:rPr lang="vi-VN" sz="2600"/>
              <a:t>O (Objects): là tập các đối tượng - các thực thể cần được bảo</a:t>
            </a:r>
            <a:r>
              <a:rPr lang="en-US" sz="2600"/>
              <a:t> </a:t>
            </a:r>
            <a:r>
              <a:rPr lang="vi-VN" sz="2600"/>
              <a:t>vệ, bao gồm các thực thể bị động (passive object) như tài</a:t>
            </a:r>
            <a:r>
              <a:rPr lang="en-US" sz="2600"/>
              <a:t> </a:t>
            </a:r>
            <a:r>
              <a:rPr lang="vi-VN" sz="2600"/>
              <a:t>nguyên hệ thống và các chủ thể</a:t>
            </a:r>
            <a:endParaRPr lang="en-US" sz="2600"/>
          </a:p>
          <a:p>
            <a:pPr lvl="1" fontAlgn="base"/>
            <a:r>
              <a:rPr lang="vi-VN" sz="2400"/>
              <a:t>Ví dụ: ở cấp hệ điều hành: file, bộ nhớ, segments, quá trình</a:t>
            </a:r>
            <a:r>
              <a:rPr lang="en-US" sz="2400"/>
              <a:t> </a:t>
            </a:r>
            <a:r>
              <a:rPr lang="vi-VN" sz="2400"/>
              <a:t>ở cấp CSDL: CSDL, quan hệ, thuộc tính, hàng, trường</a:t>
            </a:r>
            <a:r>
              <a:rPr lang="en-US" sz="2400"/>
              <a:t> </a:t>
            </a:r>
            <a:r>
              <a:rPr lang="vi-VN" sz="2400"/>
              <a:t>dữ liệu của hàng</a:t>
            </a:r>
            <a:endParaRPr lang="en-US" sz="24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Mô hình ma trận truy cập</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65</a:t>
            </a:fld>
            <a:endParaRPr lang="en-US"/>
          </a:p>
        </p:txBody>
      </p:sp>
    </p:spTree>
    <p:extLst>
      <p:ext uri="{BB962C8B-B14F-4D97-AF65-F5344CB8AC3E}">
        <p14:creationId xmlns:p14="http://schemas.microsoft.com/office/powerpoint/2010/main" val="3792602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Autofit/>
          </a:bodyPr>
          <a:lstStyle/>
          <a:p>
            <a:pPr lvl="0" fontAlgn="base"/>
            <a:r>
              <a:rPr lang="vi-VN" sz="2400"/>
              <a:t>A (Access matrix): là ma trận truy cập.</a:t>
            </a:r>
          </a:p>
          <a:p>
            <a:pPr lvl="0" fontAlgn="base"/>
            <a:r>
              <a:rPr lang="vi-VN" sz="2400"/>
              <a:t>Hàng: các chủ thể</a:t>
            </a:r>
          </a:p>
          <a:p>
            <a:pPr lvl="0" fontAlgn="base"/>
            <a:r>
              <a:rPr lang="vi-VN" sz="2400"/>
              <a:t>Cột: các đối tượng</a:t>
            </a:r>
          </a:p>
          <a:p>
            <a:pPr lvl="0" fontAlgn="base"/>
            <a:r>
              <a:rPr lang="vi-VN" sz="2400"/>
              <a:t>Mỗi ô A[s,o] chứa các</a:t>
            </a:r>
            <a:r>
              <a:rPr lang="en-US" sz="2400"/>
              <a:t> </a:t>
            </a:r>
            <a:r>
              <a:rPr lang="vi-VN" sz="2400"/>
              <a:t>chế độ truy cập mà chủ</a:t>
            </a:r>
            <a:r>
              <a:rPr lang="en-US" sz="2400"/>
              <a:t> </a:t>
            </a:r>
            <a:r>
              <a:rPr lang="vi-VN" sz="2400"/>
              <a:t>thể s được quyền làm trên</a:t>
            </a:r>
            <a:r>
              <a:rPr lang="en-US" sz="2400"/>
              <a:t> </a:t>
            </a:r>
            <a:r>
              <a:rPr lang="vi-VN" sz="2400"/>
              <a:t>đối tượng o</a:t>
            </a:r>
            <a:endParaRPr lang="en-US" sz="24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Mô hình ma trận truy cập</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66</a:t>
            </a:fld>
            <a:endParaRPr lang="en-US"/>
          </a:p>
        </p:txBody>
      </p:sp>
    </p:spTree>
    <p:extLst>
      <p:ext uri="{BB962C8B-B14F-4D97-AF65-F5344CB8AC3E}">
        <p14:creationId xmlns:p14="http://schemas.microsoft.com/office/powerpoint/2010/main" val="14689097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Autofit/>
          </a:bodyPr>
          <a:lstStyle/>
          <a:p>
            <a:pPr lvl="0" fontAlgn="base"/>
            <a:endParaRPr lang="en-US" sz="24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Mô hình ma trận truy cập</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67</a:t>
            </a:fld>
            <a:endParaRPr lang="en-US"/>
          </a:p>
        </p:txBody>
      </p:sp>
      <p:pic>
        <p:nvPicPr>
          <p:cNvPr id="5" name="Picture 4"/>
          <p:cNvPicPr>
            <a:picLocks noChangeAspect="1"/>
          </p:cNvPicPr>
          <p:nvPr/>
        </p:nvPicPr>
        <p:blipFill>
          <a:blip r:embed="rId4"/>
          <a:stretch>
            <a:fillRect/>
          </a:stretch>
        </p:blipFill>
        <p:spPr>
          <a:xfrm>
            <a:off x="3486150" y="2178945"/>
            <a:ext cx="5067300" cy="4142317"/>
          </a:xfrm>
          <a:prstGeom prst="rect">
            <a:avLst/>
          </a:prstGeom>
        </p:spPr>
      </p:pic>
    </p:spTree>
    <p:extLst>
      <p:ext uri="{BB962C8B-B14F-4D97-AF65-F5344CB8AC3E}">
        <p14:creationId xmlns:p14="http://schemas.microsoft.com/office/powerpoint/2010/main" val="32661099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2" y="2180496"/>
            <a:ext cx="11029615" cy="4140766"/>
          </a:xfrm>
        </p:spPr>
        <p:txBody>
          <a:bodyPr>
            <a:noAutofit/>
          </a:bodyPr>
          <a:lstStyle/>
          <a:p>
            <a:pPr lvl="0" fontAlgn="base"/>
            <a:r>
              <a:rPr lang="vi-VN" sz="2400"/>
              <a:t>Trong hệ CSDL, A[s,o] còn chứa các điều kiện cần thỏa để chủ thể s có thể truy cập đối tượng o</a:t>
            </a:r>
            <a:endParaRPr lang="en-US" sz="2400"/>
          </a:p>
          <a:p>
            <a:pPr lvl="1" fontAlgn="base"/>
            <a:r>
              <a:rPr lang="vi-VN" sz="2200"/>
              <a:t>Phụ thuộc dữ liệu (data-dependent): chỉ xem được thông tin của các nhân viên có salary &lt; 1000 trong bảng Employee</a:t>
            </a:r>
            <a:endParaRPr lang="en-US" sz="2200"/>
          </a:p>
          <a:p>
            <a:pPr lvl="1" fontAlgn="base"/>
            <a:r>
              <a:rPr lang="vi-VN" sz="2200"/>
              <a:t>Phụ thuộc thời gian (time-dependent): chỉ được truy cập bảng Employee từ 8:00 sáng đến 5:00 chiều</a:t>
            </a:r>
            <a:endParaRPr lang="en-US" sz="2200"/>
          </a:p>
          <a:p>
            <a:pPr lvl="1" fontAlgn="base"/>
            <a:r>
              <a:rPr lang="vi-VN" sz="2200"/>
              <a:t>Phụ thuộc ngữ cảnh: có thể truy cập riêng từng thuộc tính name và salary trong bảng Employee, nhưng không thể truy cập cả 2 thuộc tính này cùng lúc</a:t>
            </a:r>
            <a:endParaRPr lang="en-US" sz="2200"/>
          </a:p>
          <a:p>
            <a:pPr lvl="1" fontAlgn="base"/>
            <a:r>
              <a:rPr lang="vi-VN" sz="2200"/>
              <a:t>Phụ thuộc lịch sử: chỉ xem được thuộc tính salary của các nhân viên nếu như trước đó chưa xem thuộc tính name của nhân viên.</a:t>
            </a:r>
            <a:endParaRPr lang="en-US" sz="22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Mô hình ma trận truy cập</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68</a:t>
            </a:fld>
            <a:endParaRPr lang="en-US"/>
          </a:p>
        </p:txBody>
      </p:sp>
    </p:spTree>
    <p:extLst>
      <p:ext uri="{BB962C8B-B14F-4D97-AF65-F5344CB8AC3E}">
        <p14:creationId xmlns:p14="http://schemas.microsoft.com/office/powerpoint/2010/main" val="17648515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2" y="2180496"/>
            <a:ext cx="11029615" cy="4140766"/>
          </a:xfrm>
        </p:spPr>
        <p:txBody>
          <a:bodyPr>
            <a:noAutofit/>
          </a:bodyPr>
          <a:lstStyle/>
          <a:p>
            <a:pPr lvl="0" fontAlgn="base"/>
            <a:r>
              <a:rPr lang="en-US" sz="2400"/>
              <a:t>Ví dụ</a:t>
            </a:r>
            <a:endParaRPr lang="en-US" sz="22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Mô hình ma trận truy cập</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69</a:t>
            </a:fld>
            <a:endParaRPr lang="en-US"/>
          </a:p>
        </p:txBody>
      </p:sp>
      <p:pic>
        <p:nvPicPr>
          <p:cNvPr id="5" name="Picture 4"/>
          <p:cNvPicPr>
            <a:picLocks noChangeAspect="1"/>
          </p:cNvPicPr>
          <p:nvPr/>
        </p:nvPicPr>
        <p:blipFill>
          <a:blip r:embed="rId4"/>
          <a:stretch>
            <a:fillRect/>
          </a:stretch>
        </p:blipFill>
        <p:spPr>
          <a:xfrm>
            <a:off x="2409825" y="2378084"/>
            <a:ext cx="6838950" cy="3943178"/>
          </a:xfrm>
          <a:prstGeom prst="rect">
            <a:avLst/>
          </a:prstGeom>
        </p:spPr>
      </p:pic>
    </p:spTree>
    <p:extLst>
      <p:ext uri="{BB962C8B-B14F-4D97-AF65-F5344CB8AC3E}">
        <p14:creationId xmlns:p14="http://schemas.microsoft.com/office/powerpoint/2010/main" val="1061966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lnSpcReduction="10000"/>
          </a:bodyPr>
          <a:lstStyle/>
          <a:p>
            <a:pPr marL="0" indent="0">
              <a:buNone/>
            </a:pPr>
            <a:r>
              <a:rPr lang="en-US" sz="3200" b="1" dirty="0" err="1"/>
              <a:t>Tính</a:t>
            </a:r>
            <a:r>
              <a:rPr lang="en-US" sz="3200" b="1" dirty="0"/>
              <a:t> </a:t>
            </a:r>
            <a:r>
              <a:rPr lang="en-US" sz="3200" b="1" dirty="0" err="1"/>
              <a:t>toàn</a:t>
            </a:r>
            <a:r>
              <a:rPr lang="en-US" sz="3200" b="1" dirty="0"/>
              <a:t> </a:t>
            </a:r>
            <a:r>
              <a:rPr lang="en-US" sz="3200" b="1" dirty="0" err="1"/>
              <a:t>vẹn</a:t>
            </a:r>
            <a:r>
              <a:rPr lang="en-US" sz="3200" b="1" dirty="0"/>
              <a:t>:</a:t>
            </a:r>
            <a:r>
              <a:rPr lang="en-US" sz="3200" dirty="0"/>
              <a:t> </a:t>
            </a:r>
            <a:r>
              <a:rPr lang="en-US" sz="3200" dirty="0" err="1"/>
              <a:t>sự</a:t>
            </a:r>
            <a:r>
              <a:rPr lang="en-US" sz="3200" dirty="0"/>
              <a:t> </a:t>
            </a:r>
            <a:r>
              <a:rPr lang="en-US" sz="3200" dirty="0" err="1"/>
              <a:t>phát</a:t>
            </a:r>
            <a:r>
              <a:rPr lang="en-US" sz="3200" dirty="0"/>
              <a:t> </a:t>
            </a:r>
            <a:r>
              <a:rPr lang="en-US" sz="3200" dirty="0" err="1"/>
              <a:t>hiện</a:t>
            </a:r>
            <a:r>
              <a:rPr lang="en-US" sz="3200" dirty="0"/>
              <a:t> </a:t>
            </a:r>
            <a:r>
              <a:rPr lang="en-US" sz="3200" dirty="0" err="1"/>
              <a:t>và</a:t>
            </a:r>
            <a:r>
              <a:rPr lang="en-US" sz="3200" dirty="0"/>
              <a:t> </a:t>
            </a:r>
            <a:r>
              <a:rPr lang="en-US" sz="3200" dirty="0" err="1"/>
              <a:t>ngăn</a:t>
            </a:r>
            <a:r>
              <a:rPr lang="en-US" sz="3200" dirty="0"/>
              <a:t> </a:t>
            </a:r>
            <a:r>
              <a:rPr lang="en-US" sz="3200" dirty="0" err="1"/>
              <a:t>ngừa</a:t>
            </a:r>
            <a:r>
              <a:rPr lang="en-US" sz="3200" dirty="0"/>
              <a:t> </a:t>
            </a:r>
            <a:r>
              <a:rPr lang="en-US" sz="3200" dirty="0" err="1"/>
              <a:t>việc</a:t>
            </a:r>
            <a:r>
              <a:rPr lang="en-US" sz="3200" dirty="0"/>
              <a:t> </a:t>
            </a:r>
            <a:r>
              <a:rPr lang="en-US" sz="3200" dirty="0" err="1"/>
              <a:t>sửa</a:t>
            </a:r>
            <a:r>
              <a:rPr lang="en-US" sz="3200" dirty="0"/>
              <a:t> </a:t>
            </a:r>
            <a:r>
              <a:rPr lang="en-US" sz="3200" dirty="0" err="1"/>
              <a:t>đổi</a:t>
            </a:r>
            <a:r>
              <a:rPr lang="en-US" sz="3200" dirty="0"/>
              <a:t> </a:t>
            </a:r>
            <a:r>
              <a:rPr lang="en-US" sz="3200" dirty="0" err="1"/>
              <a:t>trái</a:t>
            </a:r>
            <a:r>
              <a:rPr lang="en-US" sz="3200" dirty="0"/>
              <a:t> </a:t>
            </a:r>
            <a:r>
              <a:rPr lang="en-US" sz="3200" dirty="0" err="1"/>
              <a:t>phép</a:t>
            </a:r>
            <a:r>
              <a:rPr lang="en-US" sz="3200" dirty="0"/>
              <a:t> </a:t>
            </a:r>
            <a:r>
              <a:rPr lang="en-US" sz="3200" dirty="0" err="1"/>
              <a:t>dữ</a:t>
            </a:r>
            <a:r>
              <a:rPr lang="en-US" sz="3200" dirty="0"/>
              <a:t> </a:t>
            </a:r>
            <a:r>
              <a:rPr lang="en-US" sz="3200" dirty="0" err="1"/>
              <a:t>liệu</a:t>
            </a:r>
            <a:r>
              <a:rPr lang="en-US" sz="3200" dirty="0"/>
              <a:t> </a:t>
            </a:r>
            <a:r>
              <a:rPr lang="en-US" sz="3200" dirty="0" err="1"/>
              <a:t>của</a:t>
            </a:r>
            <a:r>
              <a:rPr lang="en-US" sz="3200" dirty="0"/>
              <a:t> </a:t>
            </a:r>
            <a:r>
              <a:rPr lang="en-US" sz="3200" dirty="0" err="1"/>
              <a:t>hệ</a:t>
            </a:r>
            <a:r>
              <a:rPr lang="en-US" sz="3200" dirty="0"/>
              <a:t> </a:t>
            </a:r>
            <a:r>
              <a:rPr lang="en-US" sz="3200" dirty="0" err="1"/>
              <a:t>thống</a:t>
            </a:r>
            <a:r>
              <a:rPr lang="en-US" sz="3200" dirty="0"/>
              <a:t> </a:t>
            </a:r>
            <a:r>
              <a:rPr lang="en-US" sz="3200" dirty="0" err="1"/>
              <a:t>bao</a:t>
            </a:r>
            <a:r>
              <a:rPr lang="en-US" sz="3200" dirty="0"/>
              <a:t> </a:t>
            </a:r>
            <a:r>
              <a:rPr lang="en-US" sz="3200" dirty="0" err="1"/>
              <a:t>hàm</a:t>
            </a:r>
            <a:r>
              <a:rPr lang="en-US" sz="3200" dirty="0"/>
              <a:t> </a:t>
            </a:r>
            <a:r>
              <a:rPr lang="en-US" sz="3200" dirty="0" err="1"/>
              <a:t>bởi</a:t>
            </a:r>
            <a:r>
              <a:rPr lang="en-US" sz="3200" dirty="0"/>
              <a:t> </a:t>
            </a:r>
            <a:r>
              <a:rPr lang="en-US" sz="3200" dirty="0" err="1"/>
              <a:t>hai</a:t>
            </a:r>
            <a:r>
              <a:rPr lang="en-US" sz="3200" dirty="0"/>
              <a:t> </a:t>
            </a:r>
            <a:r>
              <a:rPr lang="en-US" sz="3200" dirty="0" err="1"/>
              <a:t>khái</a:t>
            </a:r>
            <a:r>
              <a:rPr lang="en-US" sz="3200" dirty="0"/>
              <a:t> </a:t>
            </a:r>
            <a:r>
              <a:rPr lang="en-US" sz="3200" dirty="0" err="1"/>
              <a:t>niệm</a:t>
            </a:r>
            <a:r>
              <a:rPr lang="en-US" sz="3200" dirty="0"/>
              <a:t>:</a:t>
            </a:r>
          </a:p>
          <a:p>
            <a:pPr lvl="0"/>
            <a:r>
              <a:rPr lang="en-US" sz="3200" b="1" dirty="0" err="1"/>
              <a:t>Toàn</a:t>
            </a:r>
            <a:r>
              <a:rPr lang="en-US" sz="3200" b="1" dirty="0"/>
              <a:t> </a:t>
            </a:r>
            <a:r>
              <a:rPr lang="en-US" sz="3200" b="1" dirty="0" err="1"/>
              <a:t>vẹn</a:t>
            </a:r>
            <a:r>
              <a:rPr lang="en-US" sz="3200" b="1" dirty="0"/>
              <a:t> </a:t>
            </a:r>
            <a:r>
              <a:rPr lang="en-US" sz="3200" b="1" dirty="0" err="1"/>
              <a:t>dữ</a:t>
            </a:r>
            <a:r>
              <a:rPr lang="en-US" sz="3200" b="1" dirty="0"/>
              <a:t> </a:t>
            </a:r>
            <a:r>
              <a:rPr lang="en-US" sz="3200" b="1" dirty="0" err="1"/>
              <a:t>liệu</a:t>
            </a:r>
            <a:r>
              <a:rPr lang="en-US" sz="3200" b="1" dirty="0"/>
              <a:t> (data integrity): </a:t>
            </a:r>
            <a:r>
              <a:rPr lang="en-US" sz="3200" dirty="0" err="1"/>
              <a:t>đảm</a:t>
            </a:r>
            <a:r>
              <a:rPr lang="en-US" sz="3200" dirty="0"/>
              <a:t> </a:t>
            </a:r>
            <a:r>
              <a:rPr lang="en-US" sz="3200" dirty="0" err="1"/>
              <a:t>bảo</a:t>
            </a:r>
            <a:r>
              <a:rPr lang="en-US" sz="3200" dirty="0"/>
              <a:t> </a:t>
            </a:r>
            <a:r>
              <a:rPr lang="en-US" sz="3200" dirty="0" err="1"/>
              <a:t>thông</a:t>
            </a:r>
            <a:r>
              <a:rPr lang="en-US" sz="3200" dirty="0"/>
              <a:t> tin </a:t>
            </a:r>
            <a:r>
              <a:rPr lang="en-US" sz="3200" dirty="0" err="1"/>
              <a:t>được</a:t>
            </a:r>
            <a:r>
              <a:rPr lang="en-US" sz="3200" dirty="0"/>
              <a:t> </a:t>
            </a:r>
            <a:r>
              <a:rPr lang="en-US" sz="3200" dirty="0" err="1"/>
              <a:t>thay</a:t>
            </a:r>
            <a:r>
              <a:rPr lang="en-US" sz="3200" dirty="0"/>
              <a:t> </a:t>
            </a:r>
            <a:r>
              <a:rPr lang="en-US" sz="3200" dirty="0" err="1"/>
              <a:t>đổi</a:t>
            </a:r>
            <a:r>
              <a:rPr lang="en-US" sz="3200" dirty="0"/>
              <a:t> </a:t>
            </a:r>
            <a:r>
              <a:rPr lang="en-US" sz="3200" dirty="0" err="1"/>
              <a:t>đúng</a:t>
            </a:r>
            <a:r>
              <a:rPr lang="en-US" sz="3200" dirty="0"/>
              <a:t> </a:t>
            </a:r>
            <a:r>
              <a:rPr lang="en-US" sz="3200" dirty="0" err="1"/>
              <a:t>quy</a:t>
            </a:r>
            <a:r>
              <a:rPr lang="en-US" sz="3200" dirty="0"/>
              <a:t> </a:t>
            </a:r>
            <a:r>
              <a:rPr lang="en-US" sz="3200" dirty="0" err="1"/>
              <a:t>định</a:t>
            </a:r>
            <a:r>
              <a:rPr lang="en-US" sz="3200" dirty="0"/>
              <a:t> </a:t>
            </a:r>
            <a:r>
              <a:rPr lang="en-US" sz="3200" dirty="0" err="1"/>
              <a:t>và</a:t>
            </a:r>
            <a:r>
              <a:rPr lang="en-US" sz="3200" dirty="0"/>
              <a:t> </a:t>
            </a:r>
            <a:r>
              <a:rPr lang="en-US" sz="3200" dirty="0" err="1"/>
              <a:t>đúng</a:t>
            </a:r>
            <a:r>
              <a:rPr lang="en-US" sz="3200" dirty="0"/>
              <a:t> </a:t>
            </a:r>
            <a:r>
              <a:rPr lang="en-US" sz="3200" dirty="0" err="1"/>
              <a:t>quyền</a:t>
            </a:r>
            <a:r>
              <a:rPr lang="en-US" sz="3200" dirty="0"/>
              <a:t>.</a:t>
            </a:r>
            <a:endParaRPr lang="en-US" sz="3200" b="1" dirty="0"/>
          </a:p>
          <a:p>
            <a:pPr lvl="0"/>
            <a:r>
              <a:rPr lang="en-US" sz="3200" b="1" dirty="0" err="1"/>
              <a:t>Toàn</a:t>
            </a:r>
            <a:r>
              <a:rPr lang="en-US" sz="3200" b="1" dirty="0"/>
              <a:t> </a:t>
            </a:r>
            <a:r>
              <a:rPr lang="en-US" sz="3200" b="1" dirty="0" err="1"/>
              <a:t>vẹn</a:t>
            </a:r>
            <a:r>
              <a:rPr lang="en-US" sz="3200" b="1" dirty="0"/>
              <a:t> </a:t>
            </a:r>
            <a:r>
              <a:rPr lang="en-US" sz="3200" b="1" dirty="0" err="1"/>
              <a:t>hệ</a:t>
            </a:r>
            <a:r>
              <a:rPr lang="en-US" sz="3200" b="1" dirty="0"/>
              <a:t> </a:t>
            </a:r>
            <a:r>
              <a:rPr lang="en-US" sz="3200" b="1" dirty="0" err="1"/>
              <a:t>thống</a:t>
            </a:r>
            <a:r>
              <a:rPr lang="en-US" sz="3200" b="1" dirty="0"/>
              <a:t> (system integrity): </a:t>
            </a:r>
            <a:r>
              <a:rPr lang="en-US" sz="3200" dirty="0" err="1"/>
              <a:t>đảm</a:t>
            </a:r>
            <a:r>
              <a:rPr lang="en-US" sz="3200" dirty="0"/>
              <a:t> </a:t>
            </a:r>
            <a:r>
              <a:rPr lang="en-US" sz="3200" dirty="0" err="1"/>
              <a:t>bảo</a:t>
            </a:r>
            <a:r>
              <a:rPr lang="en-US" sz="3200" dirty="0"/>
              <a:t> </a:t>
            </a:r>
            <a:r>
              <a:rPr lang="en-US" sz="3200" dirty="0" err="1"/>
              <a:t>hệ</a:t>
            </a:r>
            <a:r>
              <a:rPr lang="en-US" sz="3200" dirty="0"/>
              <a:t> </a:t>
            </a:r>
            <a:r>
              <a:rPr lang="en-US" sz="3200" dirty="0" err="1"/>
              <a:t>thống</a:t>
            </a:r>
            <a:r>
              <a:rPr lang="en-US" sz="3200" dirty="0"/>
              <a:t> </a:t>
            </a:r>
            <a:r>
              <a:rPr lang="en-US" sz="3200" dirty="0" err="1"/>
              <a:t>thực</a:t>
            </a:r>
            <a:r>
              <a:rPr lang="en-US" sz="3200" dirty="0"/>
              <a:t> </a:t>
            </a:r>
            <a:r>
              <a:rPr lang="en-US" sz="3200" dirty="0" err="1"/>
              <a:t>hiện</a:t>
            </a:r>
            <a:r>
              <a:rPr lang="en-US" sz="3200" dirty="0"/>
              <a:t> </a:t>
            </a:r>
            <a:r>
              <a:rPr lang="en-US" sz="3200" dirty="0" err="1"/>
              <a:t>các</a:t>
            </a:r>
            <a:r>
              <a:rPr lang="en-US" sz="3200" dirty="0"/>
              <a:t> </a:t>
            </a:r>
            <a:r>
              <a:rPr lang="en-US" sz="3200" dirty="0" err="1"/>
              <a:t>chức</a:t>
            </a:r>
            <a:r>
              <a:rPr lang="en-US" sz="3200" dirty="0"/>
              <a:t> </a:t>
            </a:r>
            <a:r>
              <a:rPr lang="en-US" sz="3200" dirty="0" err="1"/>
              <a:t>năng</a:t>
            </a:r>
            <a:r>
              <a:rPr lang="en-US" sz="3200" dirty="0"/>
              <a:t> </a:t>
            </a:r>
            <a:r>
              <a:rPr lang="en-US" sz="3200" dirty="0" err="1"/>
              <a:t>đúng</a:t>
            </a:r>
            <a:r>
              <a:rPr lang="en-US" sz="3200" dirty="0"/>
              <a:t> </a:t>
            </a:r>
            <a:r>
              <a:rPr lang="en-US" sz="3200" dirty="0" err="1"/>
              <a:t>như</a:t>
            </a:r>
            <a:r>
              <a:rPr lang="en-US" sz="3200" dirty="0"/>
              <a:t> </a:t>
            </a:r>
            <a:r>
              <a:rPr lang="en-US" sz="3200" dirty="0" err="1"/>
              <a:t>thiết</a:t>
            </a:r>
            <a:r>
              <a:rPr lang="en-US" sz="3200" dirty="0"/>
              <a:t> </a:t>
            </a:r>
            <a:r>
              <a:rPr lang="en-US" sz="3200" dirty="0" err="1"/>
              <a:t>kế</a:t>
            </a:r>
            <a:r>
              <a:rPr lang="en-US" sz="3200" dirty="0"/>
              <a:t>, </a:t>
            </a:r>
            <a:r>
              <a:rPr lang="en-US" sz="3200" dirty="0" err="1"/>
              <a:t>không</a:t>
            </a:r>
            <a:r>
              <a:rPr lang="en-US" sz="3200" dirty="0"/>
              <a:t> </a:t>
            </a:r>
            <a:r>
              <a:rPr lang="en-US" sz="3200" dirty="0" err="1"/>
              <a:t>bị</a:t>
            </a:r>
            <a:r>
              <a:rPr lang="en-US" sz="3200" dirty="0"/>
              <a:t> </a:t>
            </a:r>
            <a:r>
              <a:rPr lang="en-US" sz="3200" dirty="0" err="1"/>
              <a:t>ảnh</a:t>
            </a:r>
            <a:r>
              <a:rPr lang="en-US" sz="3200" dirty="0"/>
              <a:t> </a:t>
            </a:r>
            <a:r>
              <a:rPr lang="en-US" sz="3200" dirty="0" err="1"/>
              <a:t>hưởng</a:t>
            </a:r>
            <a:r>
              <a:rPr lang="en-US" sz="3200" dirty="0"/>
              <a:t> </a:t>
            </a:r>
            <a:r>
              <a:rPr lang="en-US" sz="3200" dirty="0" err="1"/>
              <a:t>bởi</a:t>
            </a:r>
            <a:r>
              <a:rPr lang="en-US" sz="3200" dirty="0"/>
              <a:t> </a:t>
            </a:r>
            <a:r>
              <a:rPr lang="en-US" sz="3200" dirty="0" err="1"/>
              <a:t>các</a:t>
            </a:r>
            <a:r>
              <a:rPr lang="en-US" sz="3200" dirty="0"/>
              <a:t> </a:t>
            </a:r>
            <a:r>
              <a:rPr lang="en-US" sz="3200" dirty="0" err="1"/>
              <a:t>thao</a:t>
            </a:r>
            <a:r>
              <a:rPr lang="en-US" sz="3200" dirty="0"/>
              <a:t> </a:t>
            </a:r>
            <a:r>
              <a:rPr lang="en-US" sz="3200" dirty="0" err="1"/>
              <a:t>tác</a:t>
            </a:r>
            <a:r>
              <a:rPr lang="en-US" sz="3200" dirty="0"/>
              <a:t> </a:t>
            </a:r>
            <a:r>
              <a:rPr lang="en-US" sz="3200" dirty="0" err="1"/>
              <a:t>vô</a:t>
            </a:r>
            <a:r>
              <a:rPr lang="en-US" sz="3200" dirty="0"/>
              <a:t> ý hay </a:t>
            </a:r>
            <a:r>
              <a:rPr lang="en-US" sz="3200" dirty="0" err="1"/>
              <a:t>cố</a:t>
            </a:r>
            <a:r>
              <a:rPr lang="en-US" sz="3200" dirty="0"/>
              <a:t> ý </a:t>
            </a:r>
            <a:r>
              <a:rPr lang="en-US" sz="3200" dirty="0" err="1"/>
              <a:t>từ</a:t>
            </a:r>
            <a:r>
              <a:rPr lang="en-US" sz="3200" dirty="0"/>
              <a:t> </a:t>
            </a:r>
            <a:r>
              <a:rPr lang="en-US" sz="3200" dirty="0" err="1"/>
              <a:t>hệ</a:t>
            </a:r>
            <a:r>
              <a:rPr lang="en-US" sz="3200" dirty="0"/>
              <a:t> </a:t>
            </a:r>
            <a:r>
              <a:rPr lang="en-US" sz="3200" dirty="0" err="1"/>
              <a:t>thống</a:t>
            </a:r>
            <a:r>
              <a:rPr lang="en-US" sz="3200" dirty="0"/>
              <a:t>.</a:t>
            </a:r>
            <a:endParaRPr lang="en-US" sz="3200" b="1" dirty="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Tính bảo mật, tính toàn vẹn, tính sẵn sàng</a:t>
            </a:r>
            <a:endParaRPr lang="en-US" sz="3600" b="1" dirty="0"/>
          </a:p>
        </p:txBody>
      </p:sp>
      <p:sp>
        <p:nvSpPr>
          <p:cNvPr id="6" name="Slide Number Placeholder 5"/>
          <p:cNvSpPr>
            <a:spLocks noGrp="1"/>
          </p:cNvSpPr>
          <p:nvPr>
            <p:ph type="sldNum" sz="quarter" idx="12"/>
          </p:nvPr>
        </p:nvSpPr>
        <p:spPr/>
        <p:txBody>
          <a:bodyPr/>
          <a:lstStyle/>
          <a:p>
            <a:fld id="{C5C3056E-1632-4A65-A24F-3F10A1450A6E}" type="slidenum">
              <a:rPr lang="en-US" smtClean="0"/>
              <a:t>7</a:t>
            </a:fld>
            <a:endParaRPr lang="en-US"/>
          </a:p>
        </p:txBody>
      </p:sp>
    </p:spTree>
    <p:extLst>
      <p:ext uri="{BB962C8B-B14F-4D97-AF65-F5344CB8AC3E}">
        <p14:creationId xmlns:p14="http://schemas.microsoft.com/office/powerpoint/2010/main" val="27010622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2" y="2180496"/>
            <a:ext cx="11029615" cy="4140766"/>
          </a:xfrm>
        </p:spPr>
        <p:txBody>
          <a:bodyPr>
            <a:noAutofit/>
          </a:bodyPr>
          <a:lstStyle/>
          <a:p>
            <a:pPr lvl="0" fontAlgn="base"/>
            <a:r>
              <a:rPr lang="en-US" sz="2800"/>
              <a:t>Cách hiện thực mô hình:</a:t>
            </a:r>
          </a:p>
          <a:p>
            <a:pPr lvl="1" fontAlgn="base"/>
            <a:r>
              <a:rPr lang="en-US" sz="2800"/>
              <a:t>S -&gt; {(O,A)}: danh sách khả năng (capability list - CL)</a:t>
            </a:r>
          </a:p>
          <a:p>
            <a:pPr marL="324000" lvl="1" indent="0" fontAlgn="base">
              <a:buNone/>
            </a:pPr>
            <a:r>
              <a:rPr lang="en-US" sz="2800"/>
              <a:t>	Alice -&gt; {(file X, {read, delete}), (file Y, {update})}</a:t>
            </a:r>
          </a:p>
          <a:p>
            <a:pPr lvl="1" fontAlgn="base"/>
            <a:r>
              <a:rPr lang="en-US" sz="2800"/>
              <a:t>O -&gt; {(S,A)}: danh sách điều khiển truy cập (access control list - ACL)</a:t>
            </a:r>
          </a:p>
          <a:p>
            <a:pPr marL="324000" lvl="1" indent="0" fontAlgn="base">
              <a:buNone/>
            </a:pPr>
            <a:r>
              <a:rPr lang="en-US" sz="2800"/>
              <a:t>	File X -&gt; {(Alice, {read, delete}), (Bob, {read})}</a:t>
            </a: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Cách hiện thực mô hình ma trận truy cập</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70</a:t>
            </a:fld>
            <a:endParaRPr lang="en-US"/>
          </a:p>
        </p:txBody>
      </p:sp>
    </p:spTree>
    <p:extLst>
      <p:ext uri="{BB962C8B-B14F-4D97-AF65-F5344CB8AC3E}">
        <p14:creationId xmlns:p14="http://schemas.microsoft.com/office/powerpoint/2010/main" val="10007365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2" y="2180496"/>
            <a:ext cx="11029615" cy="4140766"/>
          </a:xfrm>
        </p:spPr>
        <p:txBody>
          <a:bodyPr>
            <a:noAutofit/>
          </a:bodyPr>
          <a:lstStyle/>
          <a:p>
            <a:pPr lvl="0" fontAlgn="base"/>
            <a:r>
              <a:rPr lang="en-US" sz="2800"/>
              <a:t>Ví dụ</a:t>
            </a: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Cách hiện thực mô hình ma trận truy cập</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71</a:t>
            </a:fld>
            <a:endParaRPr lang="en-US"/>
          </a:p>
        </p:txBody>
      </p:sp>
      <p:pic>
        <p:nvPicPr>
          <p:cNvPr id="7" name="Picture 6"/>
          <p:cNvPicPr>
            <a:picLocks noChangeAspect="1"/>
          </p:cNvPicPr>
          <p:nvPr/>
        </p:nvPicPr>
        <p:blipFill>
          <a:blip r:embed="rId4"/>
          <a:stretch>
            <a:fillRect/>
          </a:stretch>
        </p:blipFill>
        <p:spPr>
          <a:xfrm>
            <a:off x="2843212" y="2180496"/>
            <a:ext cx="6029325" cy="4524375"/>
          </a:xfrm>
          <a:prstGeom prst="rect">
            <a:avLst/>
          </a:prstGeom>
        </p:spPr>
      </p:pic>
    </p:spTree>
    <p:extLst>
      <p:ext uri="{BB962C8B-B14F-4D97-AF65-F5344CB8AC3E}">
        <p14:creationId xmlns:p14="http://schemas.microsoft.com/office/powerpoint/2010/main" val="2009992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2" y="2180496"/>
            <a:ext cx="11029615" cy="4248880"/>
          </a:xfrm>
        </p:spPr>
        <p:txBody>
          <a:bodyPr>
            <a:noAutofit/>
          </a:bodyPr>
          <a:lstStyle/>
          <a:p>
            <a:pPr lvl="0" fontAlgn="base"/>
            <a:r>
              <a:rPr lang="vi-VN" sz="2000"/>
              <a:t>Hệ thống có 3 người dùng:</a:t>
            </a:r>
            <a:endParaRPr lang="en-US" sz="2000"/>
          </a:p>
          <a:p>
            <a:pPr lvl="1" fontAlgn="base"/>
            <a:r>
              <a:rPr lang="en-US" sz="2000"/>
              <a:t>Alice: tạo ra file 1</a:t>
            </a:r>
          </a:p>
          <a:p>
            <a:pPr lvl="1" fontAlgn="base"/>
            <a:r>
              <a:rPr lang="en-US" sz="2000"/>
              <a:t>John: tạo ra file 2</a:t>
            </a:r>
          </a:p>
          <a:p>
            <a:pPr lvl="1" fontAlgn="base"/>
            <a:r>
              <a:rPr lang="en-US" sz="2000"/>
              <a:t>Sally: tạo ra file 3</a:t>
            </a:r>
          </a:p>
          <a:p>
            <a:pPr fontAlgn="base"/>
            <a:r>
              <a:rPr lang="en-US" sz="2000"/>
              <a:t>Một file có ba quyền là Đọc (R), Ghi (W), Thực thi (E)</a:t>
            </a:r>
          </a:p>
          <a:p>
            <a:pPr fontAlgn="base"/>
            <a:r>
              <a:rPr lang="vi-VN" sz="2000"/>
              <a:t>Các người dùng cấp quyền trên các file cho các người dùng khác:</a:t>
            </a:r>
            <a:endParaRPr lang="en-US" sz="2000"/>
          </a:p>
          <a:p>
            <a:pPr lvl="1" fontAlgn="base"/>
            <a:r>
              <a:rPr lang="en-US" sz="2000"/>
              <a:t>Alice cấp quyền đọc, ghi cho John trên file 1 và chỉ quyền đọc trên file này cho Sally.</a:t>
            </a:r>
          </a:p>
          <a:p>
            <a:pPr lvl="1" fontAlgn="base"/>
            <a:r>
              <a:rPr lang="en-US" sz="2000"/>
              <a:t>John cấp quyền đọc, thực thi trên file 2 cho Alice.</a:t>
            </a:r>
          </a:p>
          <a:p>
            <a:pPr lvl="1" fontAlgn="base"/>
            <a:r>
              <a:rPr lang="en-US" sz="2000"/>
              <a:t>Sally cấp quyền đọc, thực thi trên file 3 cho Alice và quyền đọc, thực thi trên file này.</a:t>
            </a: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VÍ DỤ</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72</a:t>
            </a:fld>
            <a:endParaRPr lang="en-US"/>
          </a:p>
        </p:txBody>
      </p:sp>
    </p:spTree>
    <p:extLst>
      <p:ext uri="{BB962C8B-B14F-4D97-AF65-F5344CB8AC3E}">
        <p14:creationId xmlns:p14="http://schemas.microsoft.com/office/powerpoint/2010/main" val="9500239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2" y="2180496"/>
            <a:ext cx="11029615" cy="4248880"/>
          </a:xfrm>
        </p:spPr>
        <p:txBody>
          <a:bodyPr>
            <a:noAutofit/>
          </a:bodyPr>
          <a:lstStyle/>
          <a:p>
            <a:pPr marL="0" lvl="0" indent="0" fontAlgn="base">
              <a:buNone/>
            </a:pPr>
            <a:r>
              <a:rPr lang="en-US" sz="2800"/>
              <a:t>Vẽ ma trận truy cập, danh sách khả năng, danh sách điều khiển truy cập?</a:t>
            </a: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BÀI TẬP</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73</a:t>
            </a:fld>
            <a:endParaRPr lang="en-US"/>
          </a:p>
        </p:txBody>
      </p:sp>
    </p:spTree>
    <p:extLst>
      <p:ext uri="{BB962C8B-B14F-4D97-AF65-F5344CB8AC3E}">
        <p14:creationId xmlns:p14="http://schemas.microsoft.com/office/powerpoint/2010/main" val="39377562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2" y="2180496"/>
            <a:ext cx="11029615" cy="4248880"/>
          </a:xfrm>
        </p:spPr>
        <p:txBody>
          <a:bodyPr>
            <a:noAutofit/>
          </a:bodyPr>
          <a:lstStyle/>
          <a:p>
            <a:r>
              <a:rPr lang="en-US" sz="3200"/>
              <a:t>Johns và các cộng sự đề nghị mô hình Take-Grant năm 1976</a:t>
            </a:r>
          </a:p>
          <a:p>
            <a:r>
              <a:rPr lang="vi-VN" sz="3200"/>
              <a:t>Sử dụng các cấu trúc hình học để biểu diễn mối quan hệ về quyền giữa các chủ thể với đối tượng, giữa chủ thể với chủ thể và giữa đối tượng với đối tượng</a:t>
            </a:r>
            <a:endParaRPr lang="en-US" sz="3200"/>
          </a:p>
          <a:p>
            <a:r>
              <a:rPr lang="vi-VN" sz="3200"/>
              <a:t>Có thể được xem là một dạng mở rộng của mô hình ma trận truy cập</a:t>
            </a:r>
          </a:p>
          <a:p>
            <a:endParaRPr lang="vi-VN" sz="2800"/>
          </a:p>
          <a:p>
            <a:endParaRPr lang="en-US" sz="2800"/>
          </a:p>
          <a:p>
            <a:pPr fontAlgn="base"/>
            <a:endParaRPr lang="en-US" sz="28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Mô hình Take-Grant</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74</a:t>
            </a:fld>
            <a:endParaRPr lang="en-US"/>
          </a:p>
        </p:txBody>
      </p:sp>
    </p:spTree>
    <p:extLst>
      <p:ext uri="{BB962C8B-B14F-4D97-AF65-F5344CB8AC3E}">
        <p14:creationId xmlns:p14="http://schemas.microsoft.com/office/powerpoint/2010/main" val="3070732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2" y="2180496"/>
                <a:ext cx="11029615" cy="4248880"/>
              </a:xfrm>
            </p:spPr>
            <p:txBody>
              <a:bodyPr>
                <a:noAutofit/>
              </a:bodyPr>
              <a:lstStyle/>
              <a:p>
                <a:r>
                  <a:rPr lang="en-US" sz="2800"/>
                  <a:t>Trạng thái định quyền: </a:t>
                </a:r>
                <a:r>
                  <a:rPr lang="en-US" sz="2800" b="1" i="1"/>
                  <a:t>G = (S, O, E)</a:t>
                </a:r>
              </a:p>
              <a:p>
                <a:pPr lvl="1"/>
                <a:r>
                  <a:rPr lang="en-US" sz="2600" b="1" i="1"/>
                  <a:t>S: tập các chủ thể (người dung, quá trình, chương trình)</a:t>
                </a:r>
              </a:p>
              <a:p>
                <a:pPr lvl="1"/>
                <a:r>
                  <a:rPr lang="en-US" sz="2600" b="1" i="1"/>
                  <a:t>O: tập các đối tượng bị động (file, bộ nhớ, CSDL, bảng, hàng, trường dữ liệu)</a:t>
                </a:r>
              </a:p>
              <a:p>
                <a:pPr lvl="1"/>
                <a:r>
                  <a:rPr lang="en-US" sz="2600" b="1" i="1"/>
                  <a:t>V=S </a:t>
                </a:r>
                <a14:m>
                  <m:oMath xmlns:m="http://schemas.openxmlformats.org/officeDocument/2006/math">
                    <m:r>
                      <a:rPr lang="en-US" sz="2800" i="1">
                        <a:latin typeface="Cambria Math" panose="02040503050406030204" pitchFamily="18" charset="0"/>
                      </a:rPr>
                      <m:t>∪</m:t>
                    </m:r>
                  </m:oMath>
                </a14:m>
                <a:r>
                  <a:rPr lang="en-US" sz="2600" b="1" i="1"/>
                  <a:t> </a:t>
                </a:r>
                <a:r>
                  <a:rPr lang="en-US" sz="2600"/>
                  <a:t>O: tập các đỉnh, S </a:t>
                </a:r>
                <a14:m>
                  <m:oMath xmlns:m="http://schemas.openxmlformats.org/officeDocument/2006/math">
                    <m:r>
                      <a:rPr lang="en-US" sz="2400" i="1">
                        <a:latin typeface="Cambria Math" panose="02040503050406030204" pitchFamily="18" charset="0"/>
                      </a:rPr>
                      <m:t>∩</m:t>
                    </m:r>
                  </m:oMath>
                </a14:m>
                <a:r>
                  <a:rPr lang="en-US" sz="2600"/>
                  <a:t> O = </a:t>
                </a:r>
                <a14:m>
                  <m:oMath xmlns:m="http://schemas.openxmlformats.org/officeDocument/2006/math">
                    <m:r>
                      <a:rPr lang="en-US" sz="2800" i="1">
                        <a:latin typeface="Cambria Math" panose="02040503050406030204" pitchFamily="18" charset="0"/>
                      </a:rPr>
                      <m:t>∅</m:t>
                    </m:r>
                  </m:oMath>
                </a14:m>
                <a:endParaRPr lang="en-US" sz="2600"/>
              </a:p>
              <a:p>
                <a:pPr lvl="1"/>
                <a:r>
                  <a:rPr lang="en-US" sz="2600"/>
                  <a:t>E: tập các cung được đánh nhãn</a:t>
                </a:r>
              </a:p>
              <a:p>
                <a:pPr lvl="1"/>
                <a:endParaRPr lang="vi-VN" sz="2600"/>
              </a:p>
              <a:p>
                <a:endParaRPr lang="en-US" sz="2800"/>
              </a:p>
              <a:p>
                <a:pPr fontAlgn="base"/>
                <a:endParaRPr lang="en-US" sz="2800"/>
              </a:p>
            </p:txBody>
          </p:sp>
        </mc:Choice>
        <mc:Fallback xmlns="">
          <p:sp>
            <p:nvSpPr>
              <p:cNvPr id="3" name="Content Placeholder 2">
                <a:extLst>
                  <a:ext uri="{FF2B5EF4-FFF2-40B4-BE49-F238E27FC236}">
                    <a16:creationId xmlns:a16="http://schemas.microsoft.com/office/drawing/2014/main" xmlns="" id="{D5B13C35-702B-4BCE-824F-AAADB30905F6}"/>
                  </a:ext>
                </a:extLst>
              </p:cNvPr>
              <p:cNvSpPr>
                <a:spLocks noGrp="1" noRot="1" noChangeAspect="1" noMove="1" noResize="1" noEditPoints="1" noAdjustHandles="1" noChangeArrowheads="1" noChangeShapeType="1" noTextEdit="1"/>
              </p:cNvSpPr>
              <p:nvPr>
                <p:ph idx="1"/>
              </p:nvPr>
            </p:nvSpPr>
            <p:spPr>
              <a:xfrm>
                <a:off x="581192" y="2180496"/>
                <a:ext cx="11029615" cy="4248880"/>
              </a:xfrm>
              <a:blipFill rotWithShape="0">
                <a:blip r:embed="rId5"/>
                <a:stretch>
                  <a:fillRect l="-773" t="-1435"/>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Mô hình Take-Grant</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75</a:t>
            </a:fld>
            <a:endParaRPr lang="en-US"/>
          </a:p>
        </p:txBody>
      </p:sp>
    </p:spTree>
    <p:extLst>
      <p:ext uri="{BB962C8B-B14F-4D97-AF65-F5344CB8AC3E}">
        <p14:creationId xmlns:p14="http://schemas.microsoft.com/office/powerpoint/2010/main" val="30236256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2" y="2180496"/>
            <a:ext cx="11029615" cy="4248880"/>
          </a:xfrm>
        </p:spPr>
        <p:txBody>
          <a:bodyPr>
            <a:noAutofit/>
          </a:bodyPr>
          <a:lstStyle/>
          <a:p>
            <a:r>
              <a:rPr lang="en-US" sz="3200" b="1"/>
              <a:t>take(d, s, x, y)</a:t>
            </a:r>
            <a:r>
              <a:rPr lang="en-US" sz="3200"/>
              <a:t>: chủ thể </a:t>
            </a:r>
            <a:r>
              <a:rPr lang="en-US" sz="3200" i="1"/>
              <a:t>s </a:t>
            </a:r>
            <a:r>
              <a:rPr lang="en-US" sz="3200"/>
              <a:t>lấy quyền </a:t>
            </a:r>
            <a:r>
              <a:rPr lang="en-US" sz="3200" i="1"/>
              <a:t>d </a:t>
            </a:r>
            <a:r>
              <a:rPr lang="en-US" sz="3200"/>
              <a:t>trên đối tượng/chủ thể </a:t>
            </a:r>
            <a:r>
              <a:rPr lang="en-US" sz="3200" i="1"/>
              <a:t>y </a:t>
            </a:r>
            <a:r>
              <a:rPr lang="en-US" sz="3200"/>
              <a:t>từ đối tượng/chủ thể </a:t>
            </a:r>
            <a:r>
              <a:rPr lang="en-US" sz="3200" i="1"/>
              <a:t>x</a:t>
            </a:r>
          </a:p>
          <a:p>
            <a:r>
              <a:rPr lang="en-US" sz="2800"/>
              <a:t>t: quyền take</a:t>
            </a:r>
            <a:endParaRPr lang="vi-VN" sz="2800"/>
          </a:p>
          <a:p>
            <a:endParaRPr lang="en-US" sz="2800"/>
          </a:p>
          <a:p>
            <a:pPr fontAlgn="base"/>
            <a:endParaRPr lang="en-US" sz="28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Thao tác Take và Grant</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76</a:t>
            </a:fld>
            <a:endParaRPr lang="en-US"/>
          </a:p>
        </p:txBody>
      </p:sp>
      <p:grpSp>
        <p:nvGrpSpPr>
          <p:cNvPr id="7" name="Group 6"/>
          <p:cNvGrpSpPr/>
          <p:nvPr/>
        </p:nvGrpSpPr>
        <p:grpSpPr>
          <a:xfrm>
            <a:off x="2108507" y="3808273"/>
            <a:ext cx="8279783" cy="2512989"/>
            <a:chOff x="0" y="0"/>
            <a:chExt cx="8279892" cy="2513505"/>
          </a:xfrm>
        </p:grpSpPr>
        <p:sp>
          <p:nvSpPr>
            <p:cNvPr id="8" name="Rectangle 7"/>
            <p:cNvSpPr/>
            <p:nvPr/>
          </p:nvSpPr>
          <p:spPr>
            <a:xfrm>
              <a:off x="1533398" y="99165"/>
              <a:ext cx="154305" cy="3602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200" b="1">
                  <a:solidFill>
                    <a:srgbClr val="000000"/>
                  </a:solidFill>
                  <a:effectLst/>
                  <a:latin typeface="Tahoma" panose="020B0604030504040204" pitchFamily="34" charset="0"/>
                  <a:ea typeface="Tahoma" panose="020B0604030504040204" pitchFamily="34" charset="0"/>
                </a:rPr>
                <a:t>t</a:t>
              </a:r>
              <a:endParaRPr lang="en-US" sz="1100">
                <a:solidFill>
                  <a:srgbClr val="000000"/>
                </a:solidFill>
                <a:effectLst/>
                <a:latin typeface="Calibri" panose="020F0502020204030204" pitchFamily="34" charset="0"/>
                <a:ea typeface="Calibri" panose="020F0502020204030204" pitchFamily="34" charset="0"/>
              </a:endParaRPr>
            </a:p>
          </p:txBody>
        </p:sp>
        <p:pic>
          <p:nvPicPr>
            <p:cNvPr id="9" name="Picture 8"/>
            <p:cNvPicPr/>
            <p:nvPr/>
          </p:nvPicPr>
          <p:blipFill>
            <a:blip r:embed="rId4"/>
            <a:stretch>
              <a:fillRect/>
            </a:stretch>
          </p:blipFill>
          <p:spPr>
            <a:xfrm>
              <a:off x="0" y="0"/>
              <a:ext cx="976884" cy="862584"/>
            </a:xfrm>
            <a:prstGeom prst="rect">
              <a:avLst/>
            </a:prstGeom>
          </p:spPr>
        </p:pic>
        <p:pic>
          <p:nvPicPr>
            <p:cNvPr id="10" name="Picture 9"/>
            <p:cNvPicPr/>
            <p:nvPr/>
          </p:nvPicPr>
          <p:blipFill>
            <a:blip r:embed="rId5"/>
            <a:stretch>
              <a:fillRect/>
            </a:stretch>
          </p:blipFill>
          <p:spPr>
            <a:xfrm>
              <a:off x="199644" y="699682"/>
              <a:ext cx="576072" cy="109562"/>
            </a:xfrm>
            <a:prstGeom prst="rect">
              <a:avLst/>
            </a:prstGeom>
          </p:spPr>
        </p:pic>
        <p:pic>
          <p:nvPicPr>
            <p:cNvPr id="11" name="Picture 10"/>
            <p:cNvPicPr/>
            <p:nvPr/>
          </p:nvPicPr>
          <p:blipFill>
            <a:blip r:embed="rId6"/>
            <a:stretch>
              <a:fillRect/>
            </a:stretch>
          </p:blipFill>
          <p:spPr>
            <a:xfrm>
              <a:off x="43180" y="22352"/>
              <a:ext cx="886968" cy="774192"/>
            </a:xfrm>
            <a:prstGeom prst="rect">
              <a:avLst/>
            </a:prstGeom>
          </p:spPr>
        </p:pic>
        <p:sp>
          <p:nvSpPr>
            <p:cNvPr id="12" name="Shape 2712"/>
            <p:cNvSpPr/>
            <p:nvPr/>
          </p:nvSpPr>
          <p:spPr>
            <a:xfrm>
              <a:off x="47244" y="27432"/>
              <a:ext cx="882396" cy="768096"/>
            </a:xfrm>
            <a:custGeom>
              <a:avLst/>
              <a:gdLst/>
              <a:ahLst/>
              <a:cxnLst/>
              <a:rect l="0" t="0" r="0" b="0"/>
              <a:pathLst>
                <a:path w="882396" h="768096">
                  <a:moveTo>
                    <a:pt x="0" y="384048"/>
                  </a:moveTo>
                  <a:cubicBezTo>
                    <a:pt x="0" y="171958"/>
                    <a:pt x="197536" y="0"/>
                    <a:pt x="441198" y="0"/>
                  </a:cubicBezTo>
                  <a:cubicBezTo>
                    <a:pt x="684860" y="0"/>
                    <a:pt x="882396" y="171958"/>
                    <a:pt x="882396" y="384048"/>
                  </a:cubicBezTo>
                  <a:cubicBezTo>
                    <a:pt x="882396" y="596138"/>
                    <a:pt x="684860" y="768096"/>
                    <a:pt x="441198" y="768096"/>
                  </a:cubicBezTo>
                  <a:cubicBezTo>
                    <a:pt x="197536" y="768096"/>
                    <a:pt x="0" y="596138"/>
                    <a:pt x="0" y="384048"/>
                  </a:cubicBezTo>
                  <a:close/>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3" name="Rectangle 12"/>
            <p:cNvSpPr/>
            <p:nvPr/>
          </p:nvSpPr>
          <p:spPr>
            <a:xfrm>
              <a:off x="410261" y="263074"/>
              <a:ext cx="206517" cy="4140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200" b="1">
                  <a:solidFill>
                    <a:srgbClr val="000000"/>
                  </a:solidFill>
                  <a:effectLst/>
                  <a:latin typeface="Arial" panose="020B0604020202020204" pitchFamily="34" charset="0"/>
                  <a:ea typeface="Arial" panose="020B0604020202020204" pitchFamily="34" charset="0"/>
                </a:rPr>
                <a:t>s</a:t>
              </a:r>
              <a:endParaRPr lang="en-US" sz="1100">
                <a:solidFill>
                  <a:srgbClr val="000000"/>
                </a:solidFill>
                <a:effectLst/>
                <a:latin typeface="Calibri" panose="020F0502020204030204" pitchFamily="34" charset="0"/>
                <a:ea typeface="Calibri" panose="020F0502020204030204" pitchFamily="34" charset="0"/>
              </a:endParaRPr>
            </a:p>
          </p:txBody>
        </p:sp>
        <p:sp>
          <p:nvSpPr>
            <p:cNvPr id="14" name="Shape 2714"/>
            <p:cNvSpPr/>
            <p:nvPr/>
          </p:nvSpPr>
          <p:spPr>
            <a:xfrm>
              <a:off x="2400300" y="1703832"/>
              <a:ext cx="882396" cy="768096"/>
            </a:xfrm>
            <a:custGeom>
              <a:avLst/>
              <a:gdLst/>
              <a:ahLst/>
              <a:cxnLst/>
              <a:rect l="0" t="0" r="0" b="0"/>
              <a:pathLst>
                <a:path w="882396" h="768096">
                  <a:moveTo>
                    <a:pt x="0" y="384048"/>
                  </a:moveTo>
                  <a:cubicBezTo>
                    <a:pt x="0" y="171958"/>
                    <a:pt x="197485" y="0"/>
                    <a:pt x="441198" y="0"/>
                  </a:cubicBezTo>
                  <a:cubicBezTo>
                    <a:pt x="684911" y="0"/>
                    <a:pt x="882396" y="171958"/>
                    <a:pt x="882396" y="384048"/>
                  </a:cubicBezTo>
                  <a:cubicBezTo>
                    <a:pt x="882396" y="596138"/>
                    <a:pt x="684911" y="768096"/>
                    <a:pt x="441198" y="768096"/>
                  </a:cubicBezTo>
                  <a:cubicBezTo>
                    <a:pt x="197485" y="768096"/>
                    <a:pt x="0" y="596138"/>
                    <a:pt x="0" y="384048"/>
                  </a:cubicBezTo>
                  <a:close/>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5" name="Rectangle 14"/>
            <p:cNvSpPr/>
            <p:nvPr/>
          </p:nvSpPr>
          <p:spPr>
            <a:xfrm>
              <a:off x="2844038" y="2153264"/>
              <a:ext cx="213654" cy="3602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200" b="1">
                  <a:solidFill>
                    <a:srgbClr val="000000"/>
                  </a:solidFill>
                  <a:effectLst/>
                  <a:latin typeface="Tahoma" panose="020B0604030504040204" pitchFamily="34" charset="0"/>
                  <a:ea typeface="Tahoma" panose="020B0604030504040204" pitchFamily="34" charset="0"/>
                </a:rPr>
                <a:t>y</a:t>
              </a:r>
              <a:endParaRPr lang="en-US" sz="1100">
                <a:solidFill>
                  <a:srgbClr val="000000"/>
                </a:solidFill>
                <a:effectLst/>
                <a:latin typeface="Calibri" panose="020F0502020204030204" pitchFamily="34" charset="0"/>
                <a:ea typeface="Calibri" panose="020F0502020204030204" pitchFamily="34" charset="0"/>
              </a:endParaRPr>
            </a:p>
          </p:txBody>
        </p:sp>
        <p:sp>
          <p:nvSpPr>
            <p:cNvPr id="16" name="Shape 2716"/>
            <p:cNvSpPr/>
            <p:nvPr/>
          </p:nvSpPr>
          <p:spPr>
            <a:xfrm>
              <a:off x="2325624" y="97536"/>
              <a:ext cx="882396" cy="768096"/>
            </a:xfrm>
            <a:custGeom>
              <a:avLst/>
              <a:gdLst/>
              <a:ahLst/>
              <a:cxnLst/>
              <a:rect l="0" t="0" r="0" b="0"/>
              <a:pathLst>
                <a:path w="882396" h="768096">
                  <a:moveTo>
                    <a:pt x="0" y="384048"/>
                  </a:moveTo>
                  <a:cubicBezTo>
                    <a:pt x="0" y="171958"/>
                    <a:pt x="197485" y="0"/>
                    <a:pt x="441198" y="0"/>
                  </a:cubicBezTo>
                  <a:cubicBezTo>
                    <a:pt x="684911" y="0"/>
                    <a:pt x="882396" y="171958"/>
                    <a:pt x="882396" y="384048"/>
                  </a:cubicBezTo>
                  <a:cubicBezTo>
                    <a:pt x="882396" y="596138"/>
                    <a:pt x="684911" y="768096"/>
                    <a:pt x="441198" y="768096"/>
                  </a:cubicBezTo>
                  <a:cubicBezTo>
                    <a:pt x="197485" y="768096"/>
                    <a:pt x="0" y="596138"/>
                    <a:pt x="0" y="384048"/>
                  </a:cubicBezTo>
                  <a:close/>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7" name="Rectangle 16"/>
            <p:cNvSpPr/>
            <p:nvPr/>
          </p:nvSpPr>
          <p:spPr>
            <a:xfrm>
              <a:off x="2766060" y="546333"/>
              <a:ext cx="224039" cy="3602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200" b="1">
                  <a:solidFill>
                    <a:srgbClr val="000000"/>
                  </a:solidFill>
                  <a:effectLst/>
                  <a:latin typeface="Tahoma" panose="020B0604030504040204" pitchFamily="34" charset="0"/>
                  <a:ea typeface="Tahoma" panose="020B0604030504040204" pitchFamily="34" charset="0"/>
                </a:rPr>
                <a:t>x</a:t>
              </a:r>
              <a:endParaRPr lang="en-US" sz="1100">
                <a:solidFill>
                  <a:srgbClr val="000000"/>
                </a:solidFill>
                <a:effectLst/>
                <a:latin typeface="Calibri" panose="020F0502020204030204" pitchFamily="34" charset="0"/>
                <a:ea typeface="Calibri" panose="020F0502020204030204" pitchFamily="34" charset="0"/>
              </a:endParaRPr>
            </a:p>
          </p:txBody>
        </p:sp>
        <p:sp>
          <p:nvSpPr>
            <p:cNvPr id="18" name="Shape 2718"/>
            <p:cNvSpPr/>
            <p:nvPr/>
          </p:nvSpPr>
          <p:spPr>
            <a:xfrm>
              <a:off x="2400300" y="97536"/>
              <a:ext cx="734568" cy="768096"/>
            </a:xfrm>
            <a:custGeom>
              <a:avLst/>
              <a:gdLst/>
              <a:ahLst/>
              <a:cxnLst/>
              <a:rect l="0" t="0" r="0" b="0"/>
              <a:pathLst>
                <a:path w="734568" h="768096">
                  <a:moveTo>
                    <a:pt x="734568" y="0"/>
                  </a:moveTo>
                  <a:lnTo>
                    <a:pt x="0" y="768096"/>
                  </a:lnTo>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9" name="Shape 2719"/>
            <p:cNvSpPr/>
            <p:nvPr/>
          </p:nvSpPr>
          <p:spPr>
            <a:xfrm>
              <a:off x="2473452" y="1703832"/>
              <a:ext cx="734568" cy="768096"/>
            </a:xfrm>
            <a:custGeom>
              <a:avLst/>
              <a:gdLst/>
              <a:ahLst/>
              <a:cxnLst/>
              <a:rect l="0" t="0" r="0" b="0"/>
              <a:pathLst>
                <a:path w="734568" h="768096">
                  <a:moveTo>
                    <a:pt x="734568" y="0"/>
                  </a:moveTo>
                  <a:lnTo>
                    <a:pt x="0" y="768096"/>
                  </a:lnTo>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0" name="Shape 2720"/>
            <p:cNvSpPr/>
            <p:nvPr/>
          </p:nvSpPr>
          <p:spPr>
            <a:xfrm>
              <a:off x="930402" y="338328"/>
              <a:ext cx="1470660" cy="77724"/>
            </a:xfrm>
            <a:custGeom>
              <a:avLst/>
              <a:gdLst/>
              <a:ahLst/>
              <a:cxnLst/>
              <a:rect l="0" t="0" r="0" b="0"/>
              <a:pathLst>
                <a:path w="1470660" h="77724">
                  <a:moveTo>
                    <a:pt x="1392936" y="0"/>
                  </a:moveTo>
                  <a:lnTo>
                    <a:pt x="1470660" y="38862"/>
                  </a:lnTo>
                  <a:lnTo>
                    <a:pt x="1392936" y="77724"/>
                  </a:lnTo>
                  <a:lnTo>
                    <a:pt x="1392936" y="51816"/>
                  </a:lnTo>
                  <a:lnTo>
                    <a:pt x="0" y="51816"/>
                  </a:lnTo>
                  <a:lnTo>
                    <a:pt x="0" y="25908"/>
                  </a:lnTo>
                  <a:lnTo>
                    <a:pt x="1392936" y="25908"/>
                  </a:lnTo>
                  <a:lnTo>
                    <a:pt x="1392936"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21" name="Shape 2721"/>
            <p:cNvSpPr/>
            <p:nvPr/>
          </p:nvSpPr>
          <p:spPr>
            <a:xfrm>
              <a:off x="2729484" y="866394"/>
              <a:ext cx="77724" cy="838200"/>
            </a:xfrm>
            <a:custGeom>
              <a:avLst/>
              <a:gdLst/>
              <a:ahLst/>
              <a:cxnLst/>
              <a:rect l="0" t="0" r="0" b="0"/>
              <a:pathLst>
                <a:path w="77724" h="838200">
                  <a:moveTo>
                    <a:pt x="25908" y="0"/>
                  </a:moveTo>
                  <a:lnTo>
                    <a:pt x="51816" y="0"/>
                  </a:lnTo>
                  <a:lnTo>
                    <a:pt x="51816" y="760476"/>
                  </a:lnTo>
                  <a:lnTo>
                    <a:pt x="77724" y="760476"/>
                  </a:lnTo>
                  <a:lnTo>
                    <a:pt x="38862" y="838200"/>
                  </a:lnTo>
                  <a:lnTo>
                    <a:pt x="0" y="760476"/>
                  </a:lnTo>
                  <a:lnTo>
                    <a:pt x="25908" y="760476"/>
                  </a:lnTo>
                  <a:lnTo>
                    <a:pt x="25908"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22" name="Rectangle 21"/>
            <p:cNvSpPr/>
            <p:nvPr/>
          </p:nvSpPr>
          <p:spPr>
            <a:xfrm>
              <a:off x="2826385" y="1077320"/>
              <a:ext cx="233313" cy="3602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200" b="1">
                  <a:solidFill>
                    <a:srgbClr val="000000"/>
                  </a:solidFill>
                  <a:effectLst/>
                  <a:latin typeface="Tahoma" panose="020B0604030504040204" pitchFamily="34" charset="0"/>
                  <a:ea typeface="Tahoma" panose="020B0604030504040204" pitchFamily="34" charset="0"/>
                </a:rPr>
                <a:t>d</a:t>
              </a:r>
              <a:endParaRPr lang="en-US" sz="1100">
                <a:solidFill>
                  <a:srgbClr val="000000"/>
                </a:solidFill>
                <a:effectLst/>
                <a:latin typeface="Calibri" panose="020F0502020204030204" pitchFamily="34" charset="0"/>
                <a:ea typeface="Calibri" panose="020F0502020204030204" pitchFamily="34" charset="0"/>
              </a:endParaRPr>
            </a:p>
          </p:txBody>
        </p:sp>
        <p:sp>
          <p:nvSpPr>
            <p:cNvPr id="23" name="Rectangle 22"/>
            <p:cNvSpPr/>
            <p:nvPr/>
          </p:nvSpPr>
          <p:spPr>
            <a:xfrm>
              <a:off x="6531611" y="99165"/>
              <a:ext cx="154306" cy="3602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200" b="1">
                  <a:solidFill>
                    <a:srgbClr val="000000"/>
                  </a:solidFill>
                  <a:effectLst/>
                  <a:latin typeface="Tahoma" panose="020B0604030504040204" pitchFamily="34" charset="0"/>
                  <a:ea typeface="Tahoma" panose="020B0604030504040204" pitchFamily="34" charset="0"/>
                </a:rPr>
                <a:t>t</a:t>
              </a:r>
              <a:endParaRPr lang="en-US" sz="1100">
                <a:solidFill>
                  <a:srgbClr val="000000"/>
                </a:solidFill>
                <a:effectLst/>
                <a:latin typeface="Calibri" panose="020F0502020204030204" pitchFamily="34" charset="0"/>
                <a:ea typeface="Calibri" panose="020F0502020204030204" pitchFamily="34" charset="0"/>
              </a:endParaRPr>
            </a:p>
          </p:txBody>
        </p:sp>
        <p:pic>
          <p:nvPicPr>
            <p:cNvPr id="24" name="Picture 23"/>
            <p:cNvPicPr/>
            <p:nvPr/>
          </p:nvPicPr>
          <p:blipFill>
            <a:blip r:embed="rId4"/>
            <a:stretch>
              <a:fillRect/>
            </a:stretch>
          </p:blipFill>
          <p:spPr>
            <a:xfrm>
              <a:off x="4997196" y="0"/>
              <a:ext cx="976884" cy="862584"/>
            </a:xfrm>
            <a:prstGeom prst="rect">
              <a:avLst/>
            </a:prstGeom>
          </p:spPr>
        </p:pic>
        <p:pic>
          <p:nvPicPr>
            <p:cNvPr id="25" name="Picture 24"/>
            <p:cNvPicPr/>
            <p:nvPr/>
          </p:nvPicPr>
          <p:blipFill>
            <a:blip r:embed="rId7"/>
            <a:stretch>
              <a:fillRect/>
            </a:stretch>
          </p:blipFill>
          <p:spPr>
            <a:xfrm>
              <a:off x="5196840" y="699697"/>
              <a:ext cx="576072" cy="109547"/>
            </a:xfrm>
            <a:prstGeom prst="rect">
              <a:avLst/>
            </a:prstGeom>
          </p:spPr>
        </p:pic>
        <p:pic>
          <p:nvPicPr>
            <p:cNvPr id="26" name="Picture 25"/>
            <p:cNvPicPr/>
            <p:nvPr/>
          </p:nvPicPr>
          <p:blipFill>
            <a:blip r:embed="rId8"/>
            <a:stretch>
              <a:fillRect/>
            </a:stretch>
          </p:blipFill>
          <p:spPr>
            <a:xfrm>
              <a:off x="5039868" y="22352"/>
              <a:ext cx="886968" cy="774192"/>
            </a:xfrm>
            <a:prstGeom prst="rect">
              <a:avLst/>
            </a:prstGeom>
          </p:spPr>
        </p:pic>
        <p:sp>
          <p:nvSpPr>
            <p:cNvPr id="27" name="Shape 2730"/>
            <p:cNvSpPr/>
            <p:nvPr/>
          </p:nvSpPr>
          <p:spPr>
            <a:xfrm>
              <a:off x="5044440" y="27432"/>
              <a:ext cx="882396" cy="768096"/>
            </a:xfrm>
            <a:custGeom>
              <a:avLst/>
              <a:gdLst/>
              <a:ahLst/>
              <a:cxnLst/>
              <a:rect l="0" t="0" r="0" b="0"/>
              <a:pathLst>
                <a:path w="882396" h="768096">
                  <a:moveTo>
                    <a:pt x="0" y="384048"/>
                  </a:moveTo>
                  <a:cubicBezTo>
                    <a:pt x="0" y="171958"/>
                    <a:pt x="197485" y="0"/>
                    <a:pt x="441198" y="0"/>
                  </a:cubicBezTo>
                  <a:cubicBezTo>
                    <a:pt x="684911" y="0"/>
                    <a:pt x="882396" y="171958"/>
                    <a:pt x="882396" y="384048"/>
                  </a:cubicBezTo>
                  <a:cubicBezTo>
                    <a:pt x="882396" y="596138"/>
                    <a:pt x="684911" y="768096"/>
                    <a:pt x="441198" y="768096"/>
                  </a:cubicBezTo>
                  <a:cubicBezTo>
                    <a:pt x="197485" y="768096"/>
                    <a:pt x="0" y="596138"/>
                    <a:pt x="0" y="384048"/>
                  </a:cubicBezTo>
                  <a:close/>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8" name="Rectangle 27"/>
            <p:cNvSpPr/>
            <p:nvPr/>
          </p:nvSpPr>
          <p:spPr>
            <a:xfrm>
              <a:off x="5408676" y="263074"/>
              <a:ext cx="206517" cy="4140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200" b="1">
                  <a:solidFill>
                    <a:srgbClr val="000000"/>
                  </a:solidFill>
                  <a:effectLst/>
                  <a:latin typeface="Arial" panose="020B0604020202020204" pitchFamily="34" charset="0"/>
                  <a:ea typeface="Arial" panose="020B0604020202020204" pitchFamily="34" charset="0"/>
                </a:rPr>
                <a:t>s</a:t>
              </a:r>
              <a:endParaRPr lang="en-US" sz="1100">
                <a:solidFill>
                  <a:srgbClr val="000000"/>
                </a:solidFill>
                <a:effectLst/>
                <a:latin typeface="Calibri" panose="020F0502020204030204" pitchFamily="34" charset="0"/>
                <a:ea typeface="Calibri" panose="020F0502020204030204" pitchFamily="34" charset="0"/>
              </a:endParaRPr>
            </a:p>
          </p:txBody>
        </p:sp>
        <p:sp>
          <p:nvSpPr>
            <p:cNvPr id="29" name="Shape 2732"/>
            <p:cNvSpPr/>
            <p:nvPr/>
          </p:nvSpPr>
          <p:spPr>
            <a:xfrm>
              <a:off x="7397496" y="1703832"/>
              <a:ext cx="882396" cy="768096"/>
            </a:xfrm>
            <a:custGeom>
              <a:avLst/>
              <a:gdLst/>
              <a:ahLst/>
              <a:cxnLst/>
              <a:rect l="0" t="0" r="0" b="0"/>
              <a:pathLst>
                <a:path w="882396" h="768096">
                  <a:moveTo>
                    <a:pt x="0" y="384048"/>
                  </a:moveTo>
                  <a:cubicBezTo>
                    <a:pt x="0" y="171958"/>
                    <a:pt x="197485" y="0"/>
                    <a:pt x="441198" y="0"/>
                  </a:cubicBezTo>
                  <a:cubicBezTo>
                    <a:pt x="684911" y="0"/>
                    <a:pt x="882396" y="171958"/>
                    <a:pt x="882396" y="384048"/>
                  </a:cubicBezTo>
                  <a:cubicBezTo>
                    <a:pt x="882396" y="596138"/>
                    <a:pt x="684911" y="768096"/>
                    <a:pt x="441198" y="768096"/>
                  </a:cubicBezTo>
                  <a:cubicBezTo>
                    <a:pt x="197485" y="768096"/>
                    <a:pt x="0" y="596138"/>
                    <a:pt x="0" y="384048"/>
                  </a:cubicBezTo>
                  <a:close/>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0" name="Rectangle 29"/>
            <p:cNvSpPr/>
            <p:nvPr/>
          </p:nvSpPr>
          <p:spPr>
            <a:xfrm>
              <a:off x="7883652" y="2153264"/>
              <a:ext cx="213654" cy="3602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200" b="1">
                  <a:solidFill>
                    <a:srgbClr val="000000"/>
                  </a:solidFill>
                  <a:effectLst/>
                  <a:latin typeface="Tahoma" panose="020B0604030504040204" pitchFamily="34" charset="0"/>
                  <a:ea typeface="Tahoma" panose="020B0604030504040204" pitchFamily="34" charset="0"/>
                </a:rPr>
                <a:t>y</a:t>
              </a:r>
              <a:endParaRPr lang="en-US" sz="1100">
                <a:solidFill>
                  <a:srgbClr val="000000"/>
                </a:solidFill>
                <a:effectLst/>
                <a:latin typeface="Calibri" panose="020F0502020204030204" pitchFamily="34" charset="0"/>
                <a:ea typeface="Calibri" panose="020F0502020204030204" pitchFamily="34" charset="0"/>
              </a:endParaRPr>
            </a:p>
          </p:txBody>
        </p:sp>
        <p:sp>
          <p:nvSpPr>
            <p:cNvPr id="31" name="Shape 2734"/>
            <p:cNvSpPr/>
            <p:nvPr/>
          </p:nvSpPr>
          <p:spPr>
            <a:xfrm>
              <a:off x="7324344" y="97536"/>
              <a:ext cx="882396" cy="768096"/>
            </a:xfrm>
            <a:custGeom>
              <a:avLst/>
              <a:gdLst/>
              <a:ahLst/>
              <a:cxnLst/>
              <a:rect l="0" t="0" r="0" b="0"/>
              <a:pathLst>
                <a:path w="882396" h="768096">
                  <a:moveTo>
                    <a:pt x="0" y="384048"/>
                  </a:moveTo>
                  <a:cubicBezTo>
                    <a:pt x="0" y="171958"/>
                    <a:pt x="197485" y="0"/>
                    <a:pt x="441198" y="0"/>
                  </a:cubicBezTo>
                  <a:cubicBezTo>
                    <a:pt x="684911" y="0"/>
                    <a:pt x="882396" y="171958"/>
                    <a:pt x="882396" y="384048"/>
                  </a:cubicBezTo>
                  <a:cubicBezTo>
                    <a:pt x="882396" y="596138"/>
                    <a:pt x="684911" y="768096"/>
                    <a:pt x="441198" y="768096"/>
                  </a:cubicBezTo>
                  <a:cubicBezTo>
                    <a:pt x="197485" y="768096"/>
                    <a:pt x="0" y="596138"/>
                    <a:pt x="0" y="384048"/>
                  </a:cubicBezTo>
                  <a:close/>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2" name="Rectangle 31"/>
            <p:cNvSpPr/>
            <p:nvPr/>
          </p:nvSpPr>
          <p:spPr>
            <a:xfrm>
              <a:off x="7764526" y="546333"/>
              <a:ext cx="224040" cy="3602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200" b="1">
                  <a:solidFill>
                    <a:srgbClr val="000000"/>
                  </a:solidFill>
                  <a:effectLst/>
                  <a:latin typeface="Tahoma" panose="020B0604030504040204" pitchFamily="34" charset="0"/>
                  <a:ea typeface="Tahoma" panose="020B0604030504040204" pitchFamily="34" charset="0"/>
                </a:rPr>
                <a:t>x</a:t>
              </a:r>
              <a:endParaRPr lang="en-US" sz="1100">
                <a:solidFill>
                  <a:srgbClr val="000000"/>
                </a:solidFill>
                <a:effectLst/>
                <a:latin typeface="Calibri" panose="020F0502020204030204" pitchFamily="34" charset="0"/>
                <a:ea typeface="Calibri" panose="020F0502020204030204" pitchFamily="34" charset="0"/>
              </a:endParaRPr>
            </a:p>
          </p:txBody>
        </p:sp>
        <p:sp>
          <p:nvSpPr>
            <p:cNvPr id="33" name="Shape 2736"/>
            <p:cNvSpPr/>
            <p:nvPr/>
          </p:nvSpPr>
          <p:spPr>
            <a:xfrm>
              <a:off x="7397496" y="97536"/>
              <a:ext cx="734568" cy="768096"/>
            </a:xfrm>
            <a:custGeom>
              <a:avLst/>
              <a:gdLst/>
              <a:ahLst/>
              <a:cxnLst/>
              <a:rect l="0" t="0" r="0" b="0"/>
              <a:pathLst>
                <a:path w="734568" h="768096">
                  <a:moveTo>
                    <a:pt x="734568" y="0"/>
                  </a:moveTo>
                  <a:lnTo>
                    <a:pt x="0" y="768096"/>
                  </a:lnTo>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4" name="Shape 2737"/>
            <p:cNvSpPr/>
            <p:nvPr/>
          </p:nvSpPr>
          <p:spPr>
            <a:xfrm>
              <a:off x="7470648" y="1703832"/>
              <a:ext cx="736092" cy="768096"/>
            </a:xfrm>
            <a:custGeom>
              <a:avLst/>
              <a:gdLst/>
              <a:ahLst/>
              <a:cxnLst/>
              <a:rect l="0" t="0" r="0" b="0"/>
              <a:pathLst>
                <a:path w="736092" h="768096">
                  <a:moveTo>
                    <a:pt x="736092" y="0"/>
                  </a:moveTo>
                  <a:lnTo>
                    <a:pt x="0" y="768096"/>
                  </a:lnTo>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5" name="Shape 2738"/>
            <p:cNvSpPr/>
            <p:nvPr/>
          </p:nvSpPr>
          <p:spPr>
            <a:xfrm>
              <a:off x="5927598" y="338328"/>
              <a:ext cx="1470660" cy="77724"/>
            </a:xfrm>
            <a:custGeom>
              <a:avLst/>
              <a:gdLst/>
              <a:ahLst/>
              <a:cxnLst/>
              <a:rect l="0" t="0" r="0" b="0"/>
              <a:pathLst>
                <a:path w="1470660" h="77724">
                  <a:moveTo>
                    <a:pt x="1392936" y="0"/>
                  </a:moveTo>
                  <a:lnTo>
                    <a:pt x="1470660" y="38862"/>
                  </a:lnTo>
                  <a:lnTo>
                    <a:pt x="1392936" y="77724"/>
                  </a:lnTo>
                  <a:lnTo>
                    <a:pt x="1392936" y="51816"/>
                  </a:lnTo>
                  <a:lnTo>
                    <a:pt x="0" y="51816"/>
                  </a:lnTo>
                  <a:lnTo>
                    <a:pt x="0" y="25908"/>
                  </a:lnTo>
                  <a:lnTo>
                    <a:pt x="1392936" y="25908"/>
                  </a:lnTo>
                  <a:lnTo>
                    <a:pt x="1392936"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36" name="Shape 2739"/>
            <p:cNvSpPr/>
            <p:nvPr/>
          </p:nvSpPr>
          <p:spPr>
            <a:xfrm>
              <a:off x="7726681" y="866394"/>
              <a:ext cx="77724" cy="838200"/>
            </a:xfrm>
            <a:custGeom>
              <a:avLst/>
              <a:gdLst/>
              <a:ahLst/>
              <a:cxnLst/>
              <a:rect l="0" t="0" r="0" b="0"/>
              <a:pathLst>
                <a:path w="77724" h="838200">
                  <a:moveTo>
                    <a:pt x="25908" y="0"/>
                  </a:moveTo>
                  <a:lnTo>
                    <a:pt x="51816" y="0"/>
                  </a:lnTo>
                  <a:lnTo>
                    <a:pt x="51816" y="760476"/>
                  </a:lnTo>
                  <a:lnTo>
                    <a:pt x="77724" y="760476"/>
                  </a:lnTo>
                  <a:lnTo>
                    <a:pt x="38862" y="838200"/>
                  </a:lnTo>
                  <a:lnTo>
                    <a:pt x="0" y="760476"/>
                  </a:lnTo>
                  <a:lnTo>
                    <a:pt x="25908" y="760476"/>
                  </a:lnTo>
                  <a:lnTo>
                    <a:pt x="25908"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37" name="Rectangle 36"/>
            <p:cNvSpPr/>
            <p:nvPr/>
          </p:nvSpPr>
          <p:spPr>
            <a:xfrm>
              <a:off x="7824851" y="1077320"/>
              <a:ext cx="233313" cy="3602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200" b="1">
                  <a:solidFill>
                    <a:srgbClr val="000000"/>
                  </a:solidFill>
                  <a:effectLst/>
                  <a:latin typeface="Tahoma" panose="020B0604030504040204" pitchFamily="34" charset="0"/>
                  <a:ea typeface="Tahoma" panose="020B0604030504040204" pitchFamily="34" charset="0"/>
                </a:rPr>
                <a:t>d</a:t>
              </a:r>
              <a:endParaRPr lang="en-US" sz="1100">
                <a:solidFill>
                  <a:srgbClr val="000000"/>
                </a:solidFill>
                <a:effectLst/>
                <a:latin typeface="Calibri" panose="020F0502020204030204" pitchFamily="34" charset="0"/>
                <a:ea typeface="Calibri" panose="020F0502020204030204" pitchFamily="34" charset="0"/>
              </a:endParaRPr>
            </a:p>
          </p:txBody>
        </p:sp>
        <p:sp>
          <p:nvSpPr>
            <p:cNvPr id="38" name="Shape 2741"/>
            <p:cNvSpPr/>
            <p:nvPr/>
          </p:nvSpPr>
          <p:spPr>
            <a:xfrm>
              <a:off x="5699633" y="715264"/>
              <a:ext cx="1771777" cy="1129538"/>
            </a:xfrm>
            <a:custGeom>
              <a:avLst/>
              <a:gdLst/>
              <a:ahLst/>
              <a:cxnLst/>
              <a:rect l="0" t="0" r="0" b="0"/>
              <a:pathLst>
                <a:path w="1771777" h="1129538">
                  <a:moveTo>
                    <a:pt x="13970" y="0"/>
                  </a:moveTo>
                  <a:lnTo>
                    <a:pt x="1713064" y="1076997"/>
                  </a:lnTo>
                  <a:lnTo>
                    <a:pt x="1726946" y="1055116"/>
                  </a:lnTo>
                  <a:lnTo>
                    <a:pt x="1771777" y="1129538"/>
                  </a:lnTo>
                  <a:lnTo>
                    <a:pt x="1685290" y="1120775"/>
                  </a:lnTo>
                  <a:lnTo>
                    <a:pt x="1699210" y="1098835"/>
                  </a:lnTo>
                  <a:lnTo>
                    <a:pt x="0" y="21844"/>
                  </a:lnTo>
                  <a:lnTo>
                    <a:pt x="13970" y="0"/>
                  </a:lnTo>
                  <a:close/>
                </a:path>
              </a:pathLst>
            </a:custGeom>
            <a:ln w="0" cap="flat">
              <a:round/>
            </a:ln>
          </p:spPr>
          <p:style>
            <a:lnRef idx="0">
              <a:srgbClr val="000000">
                <a:alpha val="0"/>
              </a:srgbClr>
            </a:lnRef>
            <a:fillRef idx="1">
              <a:srgbClr val="FF0000"/>
            </a:fillRef>
            <a:effectRef idx="0">
              <a:scrgbClr r="0" g="0" b="0"/>
            </a:effectRef>
            <a:fontRef idx="none"/>
          </p:style>
          <p:txBody>
            <a:bodyPr/>
            <a:lstStyle/>
            <a:p>
              <a:endParaRPr lang="en-US"/>
            </a:p>
          </p:txBody>
        </p:sp>
        <p:sp>
          <p:nvSpPr>
            <p:cNvPr id="39" name="Rectangle 38"/>
            <p:cNvSpPr/>
            <p:nvPr/>
          </p:nvSpPr>
          <p:spPr>
            <a:xfrm>
              <a:off x="6060059" y="1077320"/>
              <a:ext cx="233313" cy="3602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200" b="1">
                  <a:solidFill>
                    <a:srgbClr val="FF0000"/>
                  </a:solidFill>
                  <a:effectLst/>
                  <a:latin typeface="Tahoma" panose="020B0604030504040204" pitchFamily="34" charset="0"/>
                  <a:ea typeface="Tahoma" panose="020B0604030504040204" pitchFamily="34" charset="0"/>
                </a:rPr>
                <a:t>d</a:t>
              </a:r>
              <a:endParaRPr lang="en-US" sz="1100">
                <a:solidFill>
                  <a:srgbClr val="000000"/>
                </a:solidFill>
                <a:effectLst/>
                <a:latin typeface="Calibri" panose="020F0502020204030204" pitchFamily="34" charset="0"/>
                <a:ea typeface="Calibri" panose="020F0502020204030204" pitchFamily="34" charset="0"/>
              </a:endParaRPr>
            </a:p>
          </p:txBody>
        </p:sp>
        <p:sp>
          <p:nvSpPr>
            <p:cNvPr id="40" name="Shape 2743"/>
            <p:cNvSpPr/>
            <p:nvPr/>
          </p:nvSpPr>
          <p:spPr>
            <a:xfrm>
              <a:off x="3355848" y="1406652"/>
              <a:ext cx="2057400" cy="173736"/>
            </a:xfrm>
            <a:custGeom>
              <a:avLst/>
              <a:gdLst/>
              <a:ahLst/>
              <a:cxnLst/>
              <a:rect l="0" t="0" r="0" b="0"/>
              <a:pathLst>
                <a:path w="2057400" h="173736">
                  <a:moveTo>
                    <a:pt x="1883664" y="0"/>
                  </a:moveTo>
                  <a:lnTo>
                    <a:pt x="2057400" y="86868"/>
                  </a:lnTo>
                  <a:lnTo>
                    <a:pt x="1883664" y="173736"/>
                  </a:lnTo>
                  <a:lnTo>
                    <a:pt x="1883664" y="115824"/>
                  </a:lnTo>
                  <a:lnTo>
                    <a:pt x="0" y="115824"/>
                  </a:lnTo>
                  <a:lnTo>
                    <a:pt x="0" y="57912"/>
                  </a:lnTo>
                  <a:lnTo>
                    <a:pt x="1883664" y="57912"/>
                  </a:lnTo>
                  <a:lnTo>
                    <a:pt x="1883664" y="0"/>
                  </a:lnTo>
                  <a:close/>
                </a:path>
              </a:pathLst>
            </a:custGeom>
            <a:ln w="0" cap="flat">
              <a:round/>
            </a:ln>
          </p:spPr>
          <p:style>
            <a:lnRef idx="0">
              <a:srgbClr val="000000">
                <a:alpha val="0"/>
              </a:srgbClr>
            </a:lnRef>
            <a:fillRef idx="1">
              <a:srgbClr val="FF0000"/>
            </a:fillRef>
            <a:effectRef idx="0">
              <a:scrgbClr r="0" g="0" b="0"/>
            </a:effectRef>
            <a:fontRef idx="none"/>
          </p:style>
          <p:txBody>
            <a:bodyPr/>
            <a:lstStyle/>
            <a:p>
              <a:endParaRPr lang="en-US"/>
            </a:p>
          </p:txBody>
        </p:sp>
        <p:sp>
          <p:nvSpPr>
            <p:cNvPr id="41" name="Rectangle 40"/>
            <p:cNvSpPr/>
            <p:nvPr/>
          </p:nvSpPr>
          <p:spPr>
            <a:xfrm>
              <a:off x="3459226" y="1077320"/>
              <a:ext cx="2369478" cy="3602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200" b="1">
                  <a:solidFill>
                    <a:srgbClr val="C00000"/>
                  </a:solidFill>
                  <a:effectLst/>
                  <a:latin typeface="Tahoma" panose="020B0604030504040204" pitchFamily="34" charset="0"/>
                  <a:ea typeface="Tahoma" panose="020B0604030504040204" pitchFamily="34" charset="0"/>
                </a:rPr>
                <a:t>take(d,s,x,y)</a:t>
              </a:r>
              <a:endParaRPr lang="en-US" sz="1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38208069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2" y="2180496"/>
            <a:ext cx="11029615" cy="4248880"/>
          </a:xfrm>
        </p:spPr>
        <p:txBody>
          <a:bodyPr>
            <a:noAutofit/>
          </a:bodyPr>
          <a:lstStyle/>
          <a:p>
            <a:r>
              <a:rPr lang="en-US" sz="2800" b="1"/>
              <a:t>grant(d, s, x, y)</a:t>
            </a:r>
            <a:r>
              <a:rPr lang="en-US" sz="2800"/>
              <a:t>: chủ thể </a:t>
            </a:r>
            <a:r>
              <a:rPr lang="en-US" sz="2800" i="1"/>
              <a:t>s </a:t>
            </a:r>
            <a:r>
              <a:rPr lang="en-US" sz="2800"/>
              <a:t>gán quyền </a:t>
            </a:r>
            <a:r>
              <a:rPr lang="en-US" sz="2800" i="1"/>
              <a:t>d </a:t>
            </a:r>
            <a:r>
              <a:rPr lang="en-US" sz="2800"/>
              <a:t>trên đối tượng/chủ thể </a:t>
            </a:r>
            <a:r>
              <a:rPr lang="en-US" sz="2800" i="1"/>
              <a:t>y </a:t>
            </a:r>
            <a:r>
              <a:rPr lang="en-US" sz="2800"/>
              <a:t>cho đối tượng/chủ thể </a:t>
            </a:r>
            <a:r>
              <a:rPr lang="en-US" sz="2800" i="1"/>
              <a:t>x</a:t>
            </a:r>
          </a:p>
          <a:p>
            <a:r>
              <a:rPr lang="en-US" sz="2800" i="1"/>
              <a:t>g: quyền grant</a:t>
            </a:r>
          </a:p>
          <a:p>
            <a:endParaRPr lang="vi-VN" sz="2800"/>
          </a:p>
          <a:p>
            <a:endParaRPr lang="en-US" sz="2800"/>
          </a:p>
          <a:p>
            <a:pPr fontAlgn="base"/>
            <a:endParaRPr lang="en-US" sz="28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Thao tác Take và Grant</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77</a:t>
            </a:fld>
            <a:endParaRPr lang="en-US"/>
          </a:p>
        </p:txBody>
      </p:sp>
      <p:grpSp>
        <p:nvGrpSpPr>
          <p:cNvPr id="7" name="Group 6"/>
          <p:cNvGrpSpPr/>
          <p:nvPr/>
        </p:nvGrpSpPr>
        <p:grpSpPr>
          <a:xfrm>
            <a:off x="1865925" y="3717811"/>
            <a:ext cx="8581387" cy="2700776"/>
            <a:chOff x="0" y="0"/>
            <a:chExt cx="8581644" cy="2701210"/>
          </a:xfrm>
        </p:grpSpPr>
        <p:sp>
          <p:nvSpPr>
            <p:cNvPr id="8" name="Rectangle 7"/>
            <p:cNvSpPr/>
            <p:nvPr/>
          </p:nvSpPr>
          <p:spPr>
            <a:xfrm>
              <a:off x="1559941" y="115295"/>
              <a:ext cx="233313" cy="3602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200" b="1">
                  <a:solidFill>
                    <a:srgbClr val="000000"/>
                  </a:solidFill>
                  <a:effectLst/>
                  <a:latin typeface="Tahoma" panose="020B0604030504040204" pitchFamily="34" charset="0"/>
                  <a:ea typeface="Tahoma" panose="020B0604030504040204" pitchFamily="34" charset="0"/>
                </a:rPr>
                <a:t>g</a:t>
              </a:r>
              <a:endParaRPr lang="en-US" sz="1100">
                <a:solidFill>
                  <a:srgbClr val="000000"/>
                </a:solidFill>
                <a:effectLst/>
                <a:latin typeface="Calibri" panose="020F0502020204030204" pitchFamily="34" charset="0"/>
                <a:ea typeface="Calibri" panose="020F0502020204030204" pitchFamily="34" charset="0"/>
              </a:endParaRPr>
            </a:p>
          </p:txBody>
        </p:sp>
        <p:pic>
          <p:nvPicPr>
            <p:cNvPr id="9" name="Picture 8"/>
            <p:cNvPicPr/>
            <p:nvPr/>
          </p:nvPicPr>
          <p:blipFill>
            <a:blip r:embed="rId4"/>
            <a:stretch>
              <a:fillRect/>
            </a:stretch>
          </p:blipFill>
          <p:spPr>
            <a:xfrm>
              <a:off x="0" y="0"/>
              <a:ext cx="1008888" cy="932688"/>
            </a:xfrm>
            <a:prstGeom prst="rect">
              <a:avLst/>
            </a:prstGeom>
          </p:spPr>
        </p:pic>
        <p:pic>
          <p:nvPicPr>
            <p:cNvPr id="10" name="Picture 9"/>
            <p:cNvPicPr/>
            <p:nvPr/>
          </p:nvPicPr>
          <p:blipFill>
            <a:blip r:embed="rId5"/>
            <a:stretch>
              <a:fillRect/>
            </a:stretch>
          </p:blipFill>
          <p:spPr>
            <a:xfrm>
              <a:off x="216408" y="769561"/>
              <a:ext cx="576072" cy="74735"/>
            </a:xfrm>
            <a:prstGeom prst="rect">
              <a:avLst/>
            </a:prstGeom>
          </p:spPr>
        </p:pic>
        <p:pic>
          <p:nvPicPr>
            <p:cNvPr id="11" name="Picture 10"/>
            <p:cNvPicPr/>
            <p:nvPr/>
          </p:nvPicPr>
          <p:blipFill>
            <a:blip r:embed="rId6"/>
            <a:stretch>
              <a:fillRect/>
            </a:stretch>
          </p:blipFill>
          <p:spPr>
            <a:xfrm>
              <a:off x="43180" y="23368"/>
              <a:ext cx="920496" cy="844296"/>
            </a:xfrm>
            <a:prstGeom prst="rect">
              <a:avLst/>
            </a:prstGeom>
          </p:spPr>
        </p:pic>
        <p:sp>
          <p:nvSpPr>
            <p:cNvPr id="12" name="Shape 2812"/>
            <p:cNvSpPr/>
            <p:nvPr/>
          </p:nvSpPr>
          <p:spPr>
            <a:xfrm>
              <a:off x="47244" y="27432"/>
              <a:ext cx="914400" cy="838200"/>
            </a:xfrm>
            <a:custGeom>
              <a:avLst/>
              <a:gdLst/>
              <a:ahLst/>
              <a:cxnLst/>
              <a:rect l="0" t="0" r="0" b="0"/>
              <a:pathLst>
                <a:path w="914400" h="838200">
                  <a:moveTo>
                    <a:pt x="0" y="419100"/>
                  </a:moveTo>
                  <a:cubicBezTo>
                    <a:pt x="0" y="187579"/>
                    <a:pt x="204699" y="0"/>
                    <a:pt x="457200" y="0"/>
                  </a:cubicBezTo>
                  <a:cubicBezTo>
                    <a:pt x="709701" y="0"/>
                    <a:pt x="914400" y="187579"/>
                    <a:pt x="914400" y="419100"/>
                  </a:cubicBezTo>
                  <a:cubicBezTo>
                    <a:pt x="914400" y="650621"/>
                    <a:pt x="709701" y="838200"/>
                    <a:pt x="457200" y="838200"/>
                  </a:cubicBezTo>
                  <a:cubicBezTo>
                    <a:pt x="204699" y="838200"/>
                    <a:pt x="0" y="650621"/>
                    <a:pt x="0" y="419100"/>
                  </a:cubicBezTo>
                  <a:close/>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3" name="Rectangle 12"/>
            <p:cNvSpPr/>
            <p:nvPr/>
          </p:nvSpPr>
          <p:spPr>
            <a:xfrm>
              <a:off x="426720" y="298656"/>
              <a:ext cx="206292" cy="41358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200" b="1">
                  <a:solidFill>
                    <a:srgbClr val="000000"/>
                  </a:solidFill>
                  <a:effectLst/>
                  <a:latin typeface="Arial" panose="020B0604020202020204" pitchFamily="34" charset="0"/>
                  <a:ea typeface="Arial" panose="020B0604020202020204" pitchFamily="34" charset="0"/>
                </a:rPr>
                <a:t>s</a:t>
              </a:r>
              <a:endParaRPr lang="en-US" sz="1100">
                <a:solidFill>
                  <a:srgbClr val="000000"/>
                </a:solidFill>
                <a:effectLst/>
                <a:latin typeface="Calibri" panose="020F0502020204030204" pitchFamily="34" charset="0"/>
                <a:ea typeface="Calibri" panose="020F0502020204030204" pitchFamily="34" charset="0"/>
              </a:endParaRPr>
            </a:p>
          </p:txBody>
        </p:sp>
        <p:sp>
          <p:nvSpPr>
            <p:cNvPr id="14" name="Shape 2814"/>
            <p:cNvSpPr/>
            <p:nvPr/>
          </p:nvSpPr>
          <p:spPr>
            <a:xfrm>
              <a:off x="2485644" y="1856232"/>
              <a:ext cx="914400" cy="838200"/>
            </a:xfrm>
            <a:custGeom>
              <a:avLst/>
              <a:gdLst/>
              <a:ahLst/>
              <a:cxnLst/>
              <a:rect l="0" t="0" r="0" b="0"/>
              <a:pathLst>
                <a:path w="914400" h="838200">
                  <a:moveTo>
                    <a:pt x="0" y="419100"/>
                  </a:moveTo>
                  <a:cubicBezTo>
                    <a:pt x="0" y="187579"/>
                    <a:pt x="204724" y="0"/>
                    <a:pt x="457200" y="0"/>
                  </a:cubicBezTo>
                  <a:cubicBezTo>
                    <a:pt x="709676" y="0"/>
                    <a:pt x="914400" y="187579"/>
                    <a:pt x="914400" y="419100"/>
                  </a:cubicBezTo>
                  <a:cubicBezTo>
                    <a:pt x="914400" y="650621"/>
                    <a:pt x="709676" y="838200"/>
                    <a:pt x="457200" y="838200"/>
                  </a:cubicBezTo>
                  <a:cubicBezTo>
                    <a:pt x="204724" y="838200"/>
                    <a:pt x="0" y="650621"/>
                    <a:pt x="0" y="419100"/>
                  </a:cubicBezTo>
                  <a:close/>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5" name="Rectangle 14"/>
            <p:cNvSpPr/>
            <p:nvPr/>
          </p:nvSpPr>
          <p:spPr>
            <a:xfrm>
              <a:off x="2944622" y="2340970"/>
              <a:ext cx="213654" cy="3602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200" b="1">
                  <a:solidFill>
                    <a:srgbClr val="000000"/>
                  </a:solidFill>
                  <a:effectLst/>
                  <a:latin typeface="Tahoma" panose="020B0604030504040204" pitchFamily="34" charset="0"/>
                  <a:ea typeface="Tahoma" panose="020B0604030504040204" pitchFamily="34" charset="0"/>
                </a:rPr>
                <a:t>y</a:t>
              </a:r>
              <a:endParaRPr lang="en-US" sz="1100">
                <a:solidFill>
                  <a:srgbClr val="000000"/>
                </a:solidFill>
                <a:effectLst/>
                <a:latin typeface="Calibri" panose="020F0502020204030204" pitchFamily="34" charset="0"/>
                <a:ea typeface="Calibri" panose="020F0502020204030204" pitchFamily="34" charset="0"/>
              </a:endParaRPr>
            </a:p>
          </p:txBody>
        </p:sp>
        <p:sp>
          <p:nvSpPr>
            <p:cNvPr id="16" name="Shape 2816"/>
            <p:cNvSpPr/>
            <p:nvPr/>
          </p:nvSpPr>
          <p:spPr>
            <a:xfrm>
              <a:off x="2409444" y="103632"/>
              <a:ext cx="914400" cy="838200"/>
            </a:xfrm>
            <a:custGeom>
              <a:avLst/>
              <a:gdLst/>
              <a:ahLst/>
              <a:cxnLst/>
              <a:rect l="0" t="0" r="0" b="0"/>
              <a:pathLst>
                <a:path w="914400" h="838200">
                  <a:moveTo>
                    <a:pt x="0" y="419100"/>
                  </a:moveTo>
                  <a:cubicBezTo>
                    <a:pt x="0" y="187579"/>
                    <a:pt x="204724" y="0"/>
                    <a:pt x="457200" y="0"/>
                  </a:cubicBezTo>
                  <a:cubicBezTo>
                    <a:pt x="709676" y="0"/>
                    <a:pt x="914400" y="187579"/>
                    <a:pt x="914400" y="419100"/>
                  </a:cubicBezTo>
                  <a:cubicBezTo>
                    <a:pt x="914400" y="650621"/>
                    <a:pt x="709676" y="838200"/>
                    <a:pt x="457200" y="838200"/>
                  </a:cubicBezTo>
                  <a:cubicBezTo>
                    <a:pt x="204724" y="838200"/>
                    <a:pt x="0" y="650621"/>
                    <a:pt x="0" y="419100"/>
                  </a:cubicBezTo>
                  <a:close/>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7" name="Rectangle 16"/>
            <p:cNvSpPr/>
            <p:nvPr/>
          </p:nvSpPr>
          <p:spPr>
            <a:xfrm>
              <a:off x="2863850" y="587735"/>
              <a:ext cx="224039" cy="3602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200" b="1">
                  <a:solidFill>
                    <a:srgbClr val="000000"/>
                  </a:solidFill>
                  <a:effectLst/>
                  <a:latin typeface="Tahoma" panose="020B0604030504040204" pitchFamily="34" charset="0"/>
                  <a:ea typeface="Tahoma" panose="020B0604030504040204" pitchFamily="34" charset="0"/>
                </a:rPr>
                <a:t>x</a:t>
              </a:r>
              <a:endParaRPr lang="en-US" sz="1100">
                <a:solidFill>
                  <a:srgbClr val="000000"/>
                </a:solidFill>
                <a:effectLst/>
                <a:latin typeface="Calibri" panose="020F0502020204030204" pitchFamily="34" charset="0"/>
                <a:ea typeface="Calibri" panose="020F0502020204030204" pitchFamily="34" charset="0"/>
              </a:endParaRPr>
            </a:p>
          </p:txBody>
        </p:sp>
        <p:sp>
          <p:nvSpPr>
            <p:cNvPr id="18" name="Shape 2818"/>
            <p:cNvSpPr/>
            <p:nvPr/>
          </p:nvSpPr>
          <p:spPr>
            <a:xfrm>
              <a:off x="2485644" y="103632"/>
              <a:ext cx="762000" cy="838200"/>
            </a:xfrm>
            <a:custGeom>
              <a:avLst/>
              <a:gdLst/>
              <a:ahLst/>
              <a:cxnLst/>
              <a:rect l="0" t="0" r="0" b="0"/>
              <a:pathLst>
                <a:path w="762000" h="838200">
                  <a:moveTo>
                    <a:pt x="762000" y="0"/>
                  </a:moveTo>
                  <a:lnTo>
                    <a:pt x="0" y="838200"/>
                  </a:lnTo>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9" name="Shape 2819"/>
            <p:cNvSpPr/>
            <p:nvPr/>
          </p:nvSpPr>
          <p:spPr>
            <a:xfrm>
              <a:off x="2561844" y="1856232"/>
              <a:ext cx="762000" cy="838200"/>
            </a:xfrm>
            <a:custGeom>
              <a:avLst/>
              <a:gdLst/>
              <a:ahLst/>
              <a:cxnLst/>
              <a:rect l="0" t="0" r="0" b="0"/>
              <a:pathLst>
                <a:path w="762000" h="838200">
                  <a:moveTo>
                    <a:pt x="762000" y="0"/>
                  </a:moveTo>
                  <a:lnTo>
                    <a:pt x="0" y="838200"/>
                  </a:lnTo>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0" name="Shape 2820"/>
            <p:cNvSpPr/>
            <p:nvPr/>
          </p:nvSpPr>
          <p:spPr>
            <a:xfrm>
              <a:off x="962406" y="370332"/>
              <a:ext cx="1524000" cy="77724"/>
            </a:xfrm>
            <a:custGeom>
              <a:avLst/>
              <a:gdLst/>
              <a:ahLst/>
              <a:cxnLst/>
              <a:rect l="0" t="0" r="0" b="0"/>
              <a:pathLst>
                <a:path w="1524000" h="77724">
                  <a:moveTo>
                    <a:pt x="1446276" y="0"/>
                  </a:moveTo>
                  <a:lnTo>
                    <a:pt x="1524000" y="38862"/>
                  </a:lnTo>
                  <a:lnTo>
                    <a:pt x="1446276" y="77724"/>
                  </a:lnTo>
                  <a:lnTo>
                    <a:pt x="1446276" y="51816"/>
                  </a:lnTo>
                  <a:lnTo>
                    <a:pt x="0" y="51816"/>
                  </a:lnTo>
                  <a:lnTo>
                    <a:pt x="0" y="25908"/>
                  </a:lnTo>
                  <a:lnTo>
                    <a:pt x="1446276" y="25908"/>
                  </a:lnTo>
                  <a:lnTo>
                    <a:pt x="1446276"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21" name="Shape 2821"/>
            <p:cNvSpPr/>
            <p:nvPr/>
          </p:nvSpPr>
          <p:spPr>
            <a:xfrm>
              <a:off x="726313" y="779653"/>
              <a:ext cx="1836293" cy="1305941"/>
            </a:xfrm>
            <a:custGeom>
              <a:avLst/>
              <a:gdLst/>
              <a:ahLst/>
              <a:cxnLst/>
              <a:rect l="0" t="0" r="0" b="0"/>
              <a:pathLst>
                <a:path w="1836293" h="1305941">
                  <a:moveTo>
                    <a:pt x="14986" y="0"/>
                  </a:moveTo>
                  <a:lnTo>
                    <a:pt x="1780364" y="1250434"/>
                  </a:lnTo>
                  <a:lnTo>
                    <a:pt x="1795272" y="1229360"/>
                  </a:lnTo>
                  <a:lnTo>
                    <a:pt x="1836293" y="1305941"/>
                  </a:lnTo>
                  <a:lnTo>
                    <a:pt x="1750441" y="1292734"/>
                  </a:lnTo>
                  <a:lnTo>
                    <a:pt x="1765426" y="1271550"/>
                  </a:lnTo>
                  <a:lnTo>
                    <a:pt x="0" y="21082"/>
                  </a:lnTo>
                  <a:lnTo>
                    <a:pt x="14986"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22" name="Rectangle 21"/>
            <p:cNvSpPr/>
            <p:nvPr/>
          </p:nvSpPr>
          <p:spPr>
            <a:xfrm>
              <a:off x="1331341" y="1411076"/>
              <a:ext cx="233313" cy="3602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200" b="1">
                  <a:solidFill>
                    <a:srgbClr val="000000"/>
                  </a:solidFill>
                  <a:effectLst/>
                  <a:latin typeface="Tahoma" panose="020B0604030504040204" pitchFamily="34" charset="0"/>
                  <a:ea typeface="Tahoma" panose="020B0604030504040204" pitchFamily="34" charset="0"/>
                </a:rPr>
                <a:t>d</a:t>
              </a:r>
              <a:endParaRPr lang="en-US" sz="1100">
                <a:solidFill>
                  <a:srgbClr val="000000"/>
                </a:solidFill>
                <a:effectLst/>
                <a:latin typeface="Calibri" panose="020F0502020204030204" pitchFamily="34" charset="0"/>
                <a:ea typeface="Calibri" panose="020F0502020204030204" pitchFamily="34" charset="0"/>
              </a:endParaRPr>
            </a:p>
          </p:txBody>
        </p:sp>
        <p:sp>
          <p:nvSpPr>
            <p:cNvPr id="23" name="Rectangle 22"/>
            <p:cNvSpPr/>
            <p:nvPr/>
          </p:nvSpPr>
          <p:spPr>
            <a:xfrm>
              <a:off x="6742430" y="115295"/>
              <a:ext cx="233313" cy="3602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200" b="1">
                  <a:solidFill>
                    <a:srgbClr val="000000"/>
                  </a:solidFill>
                  <a:effectLst/>
                  <a:latin typeface="Tahoma" panose="020B0604030504040204" pitchFamily="34" charset="0"/>
                  <a:ea typeface="Tahoma" panose="020B0604030504040204" pitchFamily="34" charset="0"/>
                </a:rPr>
                <a:t>g</a:t>
              </a:r>
              <a:endParaRPr lang="en-US" sz="1100">
                <a:solidFill>
                  <a:srgbClr val="000000"/>
                </a:solidFill>
                <a:effectLst/>
                <a:latin typeface="Calibri" panose="020F0502020204030204" pitchFamily="34" charset="0"/>
                <a:ea typeface="Calibri" panose="020F0502020204030204" pitchFamily="34" charset="0"/>
              </a:endParaRPr>
            </a:p>
          </p:txBody>
        </p:sp>
        <p:pic>
          <p:nvPicPr>
            <p:cNvPr id="24" name="Picture 23"/>
            <p:cNvPicPr/>
            <p:nvPr/>
          </p:nvPicPr>
          <p:blipFill>
            <a:blip r:embed="rId4"/>
            <a:stretch>
              <a:fillRect/>
            </a:stretch>
          </p:blipFill>
          <p:spPr>
            <a:xfrm>
              <a:off x="5181600" y="0"/>
              <a:ext cx="1008888" cy="932688"/>
            </a:xfrm>
            <a:prstGeom prst="rect">
              <a:avLst/>
            </a:prstGeom>
          </p:spPr>
        </p:pic>
        <p:pic>
          <p:nvPicPr>
            <p:cNvPr id="25" name="Picture 24"/>
            <p:cNvPicPr/>
            <p:nvPr/>
          </p:nvPicPr>
          <p:blipFill>
            <a:blip r:embed="rId5"/>
            <a:stretch>
              <a:fillRect/>
            </a:stretch>
          </p:blipFill>
          <p:spPr>
            <a:xfrm>
              <a:off x="5398008" y="769553"/>
              <a:ext cx="576072" cy="74743"/>
            </a:xfrm>
            <a:prstGeom prst="rect">
              <a:avLst/>
            </a:prstGeom>
          </p:spPr>
        </p:pic>
        <p:pic>
          <p:nvPicPr>
            <p:cNvPr id="26" name="Picture 25"/>
            <p:cNvPicPr/>
            <p:nvPr/>
          </p:nvPicPr>
          <p:blipFill>
            <a:blip r:embed="rId6"/>
            <a:stretch>
              <a:fillRect/>
            </a:stretch>
          </p:blipFill>
          <p:spPr>
            <a:xfrm>
              <a:off x="5224780" y="23368"/>
              <a:ext cx="920496" cy="844296"/>
            </a:xfrm>
            <a:prstGeom prst="rect">
              <a:avLst/>
            </a:prstGeom>
          </p:spPr>
        </p:pic>
        <p:sp>
          <p:nvSpPr>
            <p:cNvPr id="27" name="Shape 2831"/>
            <p:cNvSpPr/>
            <p:nvPr/>
          </p:nvSpPr>
          <p:spPr>
            <a:xfrm>
              <a:off x="5228844" y="27432"/>
              <a:ext cx="914400" cy="838200"/>
            </a:xfrm>
            <a:custGeom>
              <a:avLst/>
              <a:gdLst/>
              <a:ahLst/>
              <a:cxnLst/>
              <a:rect l="0" t="0" r="0" b="0"/>
              <a:pathLst>
                <a:path w="914400" h="838200">
                  <a:moveTo>
                    <a:pt x="0" y="419100"/>
                  </a:moveTo>
                  <a:cubicBezTo>
                    <a:pt x="0" y="187579"/>
                    <a:pt x="204724" y="0"/>
                    <a:pt x="457200" y="0"/>
                  </a:cubicBezTo>
                  <a:cubicBezTo>
                    <a:pt x="709676" y="0"/>
                    <a:pt x="914400" y="187579"/>
                    <a:pt x="914400" y="419100"/>
                  </a:cubicBezTo>
                  <a:cubicBezTo>
                    <a:pt x="914400" y="650621"/>
                    <a:pt x="709676" y="838200"/>
                    <a:pt x="457200" y="838200"/>
                  </a:cubicBezTo>
                  <a:cubicBezTo>
                    <a:pt x="204724" y="838200"/>
                    <a:pt x="0" y="650621"/>
                    <a:pt x="0" y="419100"/>
                  </a:cubicBezTo>
                  <a:close/>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8" name="Rectangle 27"/>
            <p:cNvSpPr/>
            <p:nvPr/>
          </p:nvSpPr>
          <p:spPr>
            <a:xfrm>
              <a:off x="5609209" y="298656"/>
              <a:ext cx="206292" cy="41358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200" b="1">
                  <a:solidFill>
                    <a:srgbClr val="000000"/>
                  </a:solidFill>
                  <a:effectLst/>
                  <a:latin typeface="Arial" panose="020B0604020202020204" pitchFamily="34" charset="0"/>
                  <a:ea typeface="Arial" panose="020B0604020202020204" pitchFamily="34" charset="0"/>
                </a:rPr>
                <a:t>s</a:t>
              </a:r>
              <a:endParaRPr lang="en-US" sz="1100">
                <a:solidFill>
                  <a:srgbClr val="000000"/>
                </a:solidFill>
                <a:effectLst/>
                <a:latin typeface="Calibri" panose="020F0502020204030204" pitchFamily="34" charset="0"/>
                <a:ea typeface="Calibri" panose="020F0502020204030204" pitchFamily="34" charset="0"/>
              </a:endParaRPr>
            </a:p>
          </p:txBody>
        </p:sp>
        <p:sp>
          <p:nvSpPr>
            <p:cNvPr id="29" name="Shape 2833"/>
            <p:cNvSpPr/>
            <p:nvPr/>
          </p:nvSpPr>
          <p:spPr>
            <a:xfrm>
              <a:off x="7667244" y="1856232"/>
              <a:ext cx="914400" cy="838200"/>
            </a:xfrm>
            <a:custGeom>
              <a:avLst/>
              <a:gdLst/>
              <a:ahLst/>
              <a:cxnLst/>
              <a:rect l="0" t="0" r="0" b="0"/>
              <a:pathLst>
                <a:path w="914400" h="838200">
                  <a:moveTo>
                    <a:pt x="0" y="419100"/>
                  </a:moveTo>
                  <a:cubicBezTo>
                    <a:pt x="0" y="187579"/>
                    <a:pt x="204724" y="0"/>
                    <a:pt x="457200" y="0"/>
                  </a:cubicBezTo>
                  <a:cubicBezTo>
                    <a:pt x="709676" y="0"/>
                    <a:pt x="914400" y="187579"/>
                    <a:pt x="914400" y="419100"/>
                  </a:cubicBezTo>
                  <a:cubicBezTo>
                    <a:pt x="914400" y="650621"/>
                    <a:pt x="709676" y="838200"/>
                    <a:pt x="457200" y="838200"/>
                  </a:cubicBezTo>
                  <a:cubicBezTo>
                    <a:pt x="204724" y="838200"/>
                    <a:pt x="0" y="650621"/>
                    <a:pt x="0" y="419100"/>
                  </a:cubicBezTo>
                  <a:close/>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0" name="Rectangle 29"/>
            <p:cNvSpPr/>
            <p:nvPr/>
          </p:nvSpPr>
          <p:spPr>
            <a:xfrm>
              <a:off x="8127238" y="2340970"/>
              <a:ext cx="213654" cy="36024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200" b="1">
                  <a:solidFill>
                    <a:srgbClr val="000000"/>
                  </a:solidFill>
                  <a:effectLst/>
                  <a:latin typeface="Tahoma" panose="020B0604030504040204" pitchFamily="34" charset="0"/>
                  <a:ea typeface="Tahoma" panose="020B0604030504040204" pitchFamily="34" charset="0"/>
                </a:rPr>
                <a:t>y</a:t>
              </a:r>
              <a:endParaRPr lang="en-US" sz="1100">
                <a:solidFill>
                  <a:srgbClr val="000000"/>
                </a:solidFill>
                <a:effectLst/>
                <a:latin typeface="Calibri" panose="020F0502020204030204" pitchFamily="34" charset="0"/>
                <a:ea typeface="Calibri" panose="020F0502020204030204" pitchFamily="34" charset="0"/>
              </a:endParaRPr>
            </a:p>
          </p:txBody>
        </p:sp>
        <p:sp>
          <p:nvSpPr>
            <p:cNvPr id="31" name="Shape 2835"/>
            <p:cNvSpPr/>
            <p:nvPr/>
          </p:nvSpPr>
          <p:spPr>
            <a:xfrm>
              <a:off x="7591044" y="103632"/>
              <a:ext cx="914400" cy="838200"/>
            </a:xfrm>
            <a:custGeom>
              <a:avLst/>
              <a:gdLst/>
              <a:ahLst/>
              <a:cxnLst/>
              <a:rect l="0" t="0" r="0" b="0"/>
              <a:pathLst>
                <a:path w="914400" h="838200">
                  <a:moveTo>
                    <a:pt x="0" y="419100"/>
                  </a:moveTo>
                  <a:cubicBezTo>
                    <a:pt x="0" y="187579"/>
                    <a:pt x="204724" y="0"/>
                    <a:pt x="457200" y="0"/>
                  </a:cubicBezTo>
                  <a:cubicBezTo>
                    <a:pt x="709676" y="0"/>
                    <a:pt x="914400" y="187579"/>
                    <a:pt x="914400" y="419100"/>
                  </a:cubicBezTo>
                  <a:cubicBezTo>
                    <a:pt x="914400" y="650621"/>
                    <a:pt x="709676" y="838200"/>
                    <a:pt x="457200" y="838200"/>
                  </a:cubicBezTo>
                  <a:cubicBezTo>
                    <a:pt x="204724" y="838200"/>
                    <a:pt x="0" y="650621"/>
                    <a:pt x="0" y="419100"/>
                  </a:cubicBezTo>
                  <a:close/>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2" name="Rectangle 31"/>
            <p:cNvSpPr/>
            <p:nvPr/>
          </p:nvSpPr>
          <p:spPr>
            <a:xfrm>
              <a:off x="8046466" y="587735"/>
              <a:ext cx="224040" cy="3602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200" b="1">
                  <a:solidFill>
                    <a:srgbClr val="000000"/>
                  </a:solidFill>
                  <a:effectLst/>
                  <a:latin typeface="Tahoma" panose="020B0604030504040204" pitchFamily="34" charset="0"/>
                  <a:ea typeface="Tahoma" panose="020B0604030504040204" pitchFamily="34" charset="0"/>
                </a:rPr>
                <a:t>x</a:t>
              </a:r>
              <a:endParaRPr lang="en-US" sz="1100">
                <a:solidFill>
                  <a:srgbClr val="000000"/>
                </a:solidFill>
                <a:effectLst/>
                <a:latin typeface="Calibri" panose="020F0502020204030204" pitchFamily="34" charset="0"/>
                <a:ea typeface="Calibri" panose="020F0502020204030204" pitchFamily="34" charset="0"/>
              </a:endParaRPr>
            </a:p>
          </p:txBody>
        </p:sp>
        <p:sp>
          <p:nvSpPr>
            <p:cNvPr id="33" name="Shape 2837"/>
            <p:cNvSpPr/>
            <p:nvPr/>
          </p:nvSpPr>
          <p:spPr>
            <a:xfrm>
              <a:off x="7667244" y="103632"/>
              <a:ext cx="762000" cy="838200"/>
            </a:xfrm>
            <a:custGeom>
              <a:avLst/>
              <a:gdLst/>
              <a:ahLst/>
              <a:cxnLst/>
              <a:rect l="0" t="0" r="0" b="0"/>
              <a:pathLst>
                <a:path w="762000" h="838200">
                  <a:moveTo>
                    <a:pt x="762000" y="0"/>
                  </a:moveTo>
                  <a:lnTo>
                    <a:pt x="0" y="838200"/>
                  </a:lnTo>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4" name="Shape 2838"/>
            <p:cNvSpPr/>
            <p:nvPr/>
          </p:nvSpPr>
          <p:spPr>
            <a:xfrm>
              <a:off x="7743444" y="1856232"/>
              <a:ext cx="762000" cy="838200"/>
            </a:xfrm>
            <a:custGeom>
              <a:avLst/>
              <a:gdLst/>
              <a:ahLst/>
              <a:cxnLst/>
              <a:rect l="0" t="0" r="0" b="0"/>
              <a:pathLst>
                <a:path w="762000" h="838200">
                  <a:moveTo>
                    <a:pt x="762000" y="0"/>
                  </a:moveTo>
                  <a:lnTo>
                    <a:pt x="0" y="838200"/>
                  </a:lnTo>
                </a:path>
              </a:pathLst>
            </a:custGeom>
            <a:ln w="914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5" name="Shape 2839"/>
            <p:cNvSpPr/>
            <p:nvPr/>
          </p:nvSpPr>
          <p:spPr>
            <a:xfrm>
              <a:off x="6144006" y="370332"/>
              <a:ext cx="1524000" cy="77724"/>
            </a:xfrm>
            <a:custGeom>
              <a:avLst/>
              <a:gdLst/>
              <a:ahLst/>
              <a:cxnLst/>
              <a:rect l="0" t="0" r="0" b="0"/>
              <a:pathLst>
                <a:path w="1524000" h="77724">
                  <a:moveTo>
                    <a:pt x="1446276" y="0"/>
                  </a:moveTo>
                  <a:lnTo>
                    <a:pt x="1524000" y="38862"/>
                  </a:lnTo>
                  <a:lnTo>
                    <a:pt x="1446276" y="77724"/>
                  </a:lnTo>
                  <a:lnTo>
                    <a:pt x="1446276" y="51816"/>
                  </a:lnTo>
                  <a:lnTo>
                    <a:pt x="0" y="51816"/>
                  </a:lnTo>
                  <a:lnTo>
                    <a:pt x="0" y="25908"/>
                  </a:lnTo>
                  <a:lnTo>
                    <a:pt x="1446276" y="25908"/>
                  </a:lnTo>
                  <a:lnTo>
                    <a:pt x="1446276"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36" name="Shape 2840"/>
            <p:cNvSpPr/>
            <p:nvPr/>
          </p:nvSpPr>
          <p:spPr>
            <a:xfrm>
              <a:off x="8010144" y="942594"/>
              <a:ext cx="77724" cy="914400"/>
            </a:xfrm>
            <a:custGeom>
              <a:avLst/>
              <a:gdLst/>
              <a:ahLst/>
              <a:cxnLst/>
              <a:rect l="0" t="0" r="0" b="0"/>
              <a:pathLst>
                <a:path w="77724" h="914400">
                  <a:moveTo>
                    <a:pt x="25908" y="0"/>
                  </a:moveTo>
                  <a:lnTo>
                    <a:pt x="51816" y="0"/>
                  </a:lnTo>
                  <a:lnTo>
                    <a:pt x="51816" y="836676"/>
                  </a:lnTo>
                  <a:lnTo>
                    <a:pt x="77724" y="836676"/>
                  </a:lnTo>
                  <a:lnTo>
                    <a:pt x="38862" y="914400"/>
                  </a:lnTo>
                  <a:lnTo>
                    <a:pt x="0" y="836676"/>
                  </a:lnTo>
                  <a:lnTo>
                    <a:pt x="25908" y="836676"/>
                  </a:lnTo>
                  <a:lnTo>
                    <a:pt x="25908" y="0"/>
                  </a:lnTo>
                  <a:close/>
                </a:path>
              </a:pathLst>
            </a:custGeom>
            <a:ln w="0" cap="flat">
              <a:round/>
            </a:ln>
          </p:spPr>
          <p:style>
            <a:lnRef idx="0">
              <a:srgbClr val="000000">
                <a:alpha val="0"/>
              </a:srgbClr>
            </a:lnRef>
            <a:fillRef idx="1">
              <a:srgbClr val="FF0000"/>
            </a:fillRef>
            <a:effectRef idx="0">
              <a:scrgbClr r="0" g="0" b="0"/>
            </a:effectRef>
            <a:fontRef idx="none"/>
          </p:style>
          <p:txBody>
            <a:bodyPr/>
            <a:lstStyle/>
            <a:p>
              <a:endParaRPr lang="en-US"/>
            </a:p>
          </p:txBody>
        </p:sp>
        <p:sp>
          <p:nvSpPr>
            <p:cNvPr id="37" name="Rectangle 36"/>
            <p:cNvSpPr/>
            <p:nvPr/>
          </p:nvSpPr>
          <p:spPr>
            <a:xfrm>
              <a:off x="8114411" y="1182476"/>
              <a:ext cx="233313" cy="3602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200" b="1">
                  <a:solidFill>
                    <a:srgbClr val="FF0000"/>
                  </a:solidFill>
                  <a:effectLst/>
                  <a:latin typeface="Tahoma" panose="020B0604030504040204" pitchFamily="34" charset="0"/>
                  <a:ea typeface="Tahoma" panose="020B0604030504040204" pitchFamily="34" charset="0"/>
                </a:rPr>
                <a:t>d</a:t>
              </a:r>
              <a:endParaRPr lang="en-US" sz="1100">
                <a:solidFill>
                  <a:srgbClr val="000000"/>
                </a:solidFill>
                <a:effectLst/>
                <a:latin typeface="Calibri" panose="020F0502020204030204" pitchFamily="34" charset="0"/>
                <a:ea typeface="Calibri" panose="020F0502020204030204" pitchFamily="34" charset="0"/>
              </a:endParaRPr>
            </a:p>
          </p:txBody>
        </p:sp>
        <p:sp>
          <p:nvSpPr>
            <p:cNvPr id="38" name="Shape 2842"/>
            <p:cNvSpPr/>
            <p:nvPr/>
          </p:nvSpPr>
          <p:spPr>
            <a:xfrm>
              <a:off x="5908167" y="779399"/>
              <a:ext cx="1836039" cy="1229995"/>
            </a:xfrm>
            <a:custGeom>
              <a:avLst/>
              <a:gdLst/>
              <a:ahLst/>
              <a:cxnLst/>
              <a:rect l="0" t="0" r="0" b="0"/>
              <a:pathLst>
                <a:path w="1836039" h="1229995">
                  <a:moveTo>
                    <a:pt x="14478" y="0"/>
                  </a:moveTo>
                  <a:lnTo>
                    <a:pt x="1778586" y="1176114"/>
                  </a:lnTo>
                  <a:lnTo>
                    <a:pt x="1792986" y="1154557"/>
                  </a:lnTo>
                  <a:lnTo>
                    <a:pt x="1836039" y="1229995"/>
                  </a:lnTo>
                  <a:lnTo>
                    <a:pt x="1749806" y="1219200"/>
                  </a:lnTo>
                  <a:lnTo>
                    <a:pt x="1764186" y="1197672"/>
                  </a:lnTo>
                  <a:lnTo>
                    <a:pt x="0" y="21590"/>
                  </a:lnTo>
                  <a:lnTo>
                    <a:pt x="14478"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39" name="Rectangle 38"/>
            <p:cNvSpPr/>
            <p:nvPr/>
          </p:nvSpPr>
          <p:spPr>
            <a:xfrm>
              <a:off x="6285230" y="1182476"/>
              <a:ext cx="233313" cy="3602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200" b="1">
                  <a:solidFill>
                    <a:srgbClr val="000000"/>
                  </a:solidFill>
                  <a:effectLst/>
                  <a:latin typeface="Tahoma" panose="020B0604030504040204" pitchFamily="34" charset="0"/>
                  <a:ea typeface="Tahoma" panose="020B0604030504040204" pitchFamily="34" charset="0"/>
                </a:rPr>
                <a:t>d</a:t>
              </a:r>
              <a:endParaRPr lang="en-US" sz="1100">
                <a:solidFill>
                  <a:srgbClr val="000000"/>
                </a:solidFill>
                <a:effectLst/>
                <a:latin typeface="Calibri" panose="020F0502020204030204" pitchFamily="34" charset="0"/>
                <a:ea typeface="Calibri" panose="020F0502020204030204" pitchFamily="34" charset="0"/>
              </a:endParaRPr>
            </a:p>
          </p:txBody>
        </p:sp>
        <p:sp>
          <p:nvSpPr>
            <p:cNvPr id="40" name="Shape 2844"/>
            <p:cNvSpPr/>
            <p:nvPr/>
          </p:nvSpPr>
          <p:spPr>
            <a:xfrm>
              <a:off x="3476244" y="1540764"/>
              <a:ext cx="2133600" cy="173736"/>
            </a:xfrm>
            <a:custGeom>
              <a:avLst/>
              <a:gdLst/>
              <a:ahLst/>
              <a:cxnLst/>
              <a:rect l="0" t="0" r="0" b="0"/>
              <a:pathLst>
                <a:path w="2133600" h="173736">
                  <a:moveTo>
                    <a:pt x="1959864" y="0"/>
                  </a:moveTo>
                  <a:lnTo>
                    <a:pt x="2133600" y="86868"/>
                  </a:lnTo>
                  <a:lnTo>
                    <a:pt x="1959864" y="173736"/>
                  </a:lnTo>
                  <a:lnTo>
                    <a:pt x="1959864" y="115824"/>
                  </a:lnTo>
                  <a:lnTo>
                    <a:pt x="0" y="115824"/>
                  </a:lnTo>
                  <a:lnTo>
                    <a:pt x="0" y="57912"/>
                  </a:lnTo>
                  <a:lnTo>
                    <a:pt x="1959864" y="57912"/>
                  </a:lnTo>
                  <a:lnTo>
                    <a:pt x="1959864" y="0"/>
                  </a:lnTo>
                  <a:close/>
                </a:path>
              </a:pathLst>
            </a:custGeom>
            <a:ln w="0" cap="flat">
              <a:round/>
            </a:ln>
          </p:spPr>
          <p:style>
            <a:lnRef idx="0">
              <a:srgbClr val="000000">
                <a:alpha val="0"/>
              </a:srgbClr>
            </a:lnRef>
            <a:fillRef idx="1">
              <a:srgbClr val="FF0000"/>
            </a:fillRef>
            <a:effectRef idx="0">
              <a:scrgbClr r="0" g="0" b="0"/>
            </a:effectRef>
            <a:fontRef idx="none"/>
          </p:style>
          <p:txBody>
            <a:bodyPr/>
            <a:lstStyle/>
            <a:p>
              <a:endParaRPr lang="en-US"/>
            </a:p>
          </p:txBody>
        </p:sp>
        <p:sp>
          <p:nvSpPr>
            <p:cNvPr id="41" name="Rectangle 40"/>
            <p:cNvSpPr/>
            <p:nvPr/>
          </p:nvSpPr>
          <p:spPr>
            <a:xfrm>
              <a:off x="3546094" y="1182476"/>
              <a:ext cx="2552715" cy="3602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200" b="1">
                  <a:solidFill>
                    <a:srgbClr val="C00000"/>
                  </a:solidFill>
                  <a:effectLst/>
                  <a:latin typeface="Tahoma" panose="020B0604030504040204" pitchFamily="34" charset="0"/>
                  <a:ea typeface="Tahoma" panose="020B0604030504040204" pitchFamily="34" charset="0"/>
                </a:rPr>
                <a:t>grant(d,s,x,y)</a:t>
              </a:r>
              <a:endParaRPr lang="en-US" sz="1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39267765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2" y="2180496"/>
            <a:ext cx="11029615" cy="4248880"/>
          </a:xfrm>
        </p:spPr>
        <p:txBody>
          <a:bodyPr>
            <a:noAutofit/>
          </a:bodyPr>
          <a:lstStyle/>
          <a:p>
            <a:endParaRPr lang="en-US" sz="2800"/>
          </a:p>
          <a:p>
            <a:pPr marL="0" indent="0" algn="ctr">
              <a:buNone/>
            </a:pPr>
            <a:r>
              <a:rPr lang="en-US" sz="3600"/>
              <a:t>Điều khiển dữ liệu với SQL</a:t>
            </a:r>
            <a:endParaRPr lang="vi-VN" sz="3600"/>
          </a:p>
          <a:p>
            <a:endParaRPr lang="en-US" sz="2800"/>
          </a:p>
          <a:p>
            <a:pPr fontAlgn="base"/>
            <a:endParaRPr lang="en-US" sz="28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ĐIỀU KHIỂN TRUY CẬP</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78</a:t>
            </a:fld>
            <a:endParaRPr lang="en-US"/>
          </a:p>
        </p:txBody>
      </p:sp>
    </p:spTree>
    <p:extLst>
      <p:ext uri="{BB962C8B-B14F-4D97-AF65-F5344CB8AC3E}">
        <p14:creationId xmlns:p14="http://schemas.microsoft.com/office/powerpoint/2010/main" val="3083039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3" y="2181012"/>
            <a:ext cx="11029615" cy="4248880"/>
          </a:xfrm>
        </p:spPr>
        <p:txBody>
          <a:bodyPr>
            <a:noAutofit/>
          </a:bodyPr>
          <a:lstStyle/>
          <a:p>
            <a:r>
              <a:rPr lang="en-US" sz="2800"/>
              <a:t>Hai câu lện cơ bản:</a:t>
            </a:r>
          </a:p>
          <a:p>
            <a:pPr lvl="1"/>
            <a:r>
              <a:rPr lang="en-US" sz="2600"/>
              <a:t>Grant</a:t>
            </a:r>
          </a:p>
          <a:p>
            <a:pPr lvl="1"/>
            <a:r>
              <a:rPr lang="en-US" sz="2600"/>
              <a:t>Revoke</a:t>
            </a:r>
            <a:endParaRPr lang="vi-VN" sz="2600"/>
          </a:p>
          <a:p>
            <a:r>
              <a:rPr lang="en-US" sz="2800"/>
              <a:t>Dựa trên 3 đối tượng chính trong CSDL;</a:t>
            </a:r>
          </a:p>
          <a:p>
            <a:pPr lvl="1"/>
            <a:r>
              <a:rPr lang="en-US" sz="2600"/>
              <a:t>Người dùng (user)</a:t>
            </a:r>
          </a:p>
          <a:p>
            <a:pPr lvl="1"/>
            <a:r>
              <a:rPr lang="en-US" sz="2600"/>
              <a:t>Các đối tượng (table,…)</a:t>
            </a:r>
          </a:p>
          <a:p>
            <a:pPr lvl="1"/>
            <a:r>
              <a:rPr lang="en-US" sz="2600"/>
              <a:t>Các quyền: select, insert, update, delete và reference.</a:t>
            </a:r>
          </a:p>
          <a:p>
            <a:pPr fontAlgn="base"/>
            <a:endParaRPr lang="en-US" sz="28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Điều khiển dữ liệu với SQL</a:t>
            </a:r>
            <a:endParaRPr lang="vi-VN" sz="3600"/>
          </a:p>
        </p:txBody>
      </p:sp>
      <p:sp>
        <p:nvSpPr>
          <p:cNvPr id="6" name="Slide Number Placeholder 5"/>
          <p:cNvSpPr>
            <a:spLocks noGrp="1"/>
          </p:cNvSpPr>
          <p:nvPr>
            <p:ph type="sldNum" sz="quarter" idx="12"/>
          </p:nvPr>
        </p:nvSpPr>
        <p:spPr/>
        <p:txBody>
          <a:bodyPr/>
          <a:lstStyle/>
          <a:p>
            <a:fld id="{C5C3056E-1632-4A65-A24F-3F10A1450A6E}" type="slidenum">
              <a:rPr lang="en-US" smtClean="0"/>
              <a:t>79</a:t>
            </a:fld>
            <a:endParaRPr lang="en-US"/>
          </a:p>
        </p:txBody>
      </p:sp>
    </p:spTree>
    <p:extLst>
      <p:ext uri="{BB962C8B-B14F-4D97-AF65-F5344CB8AC3E}">
        <p14:creationId xmlns:p14="http://schemas.microsoft.com/office/powerpoint/2010/main" val="2167746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pPr marL="0" indent="0">
              <a:buNone/>
            </a:pPr>
            <a:r>
              <a:rPr lang="en-US" sz="3200" b="1"/>
              <a:t>Tính sẵn sàng:</a:t>
            </a:r>
            <a:r>
              <a:rPr lang="en-US" sz="3200"/>
              <a:t> đảm bảo rằng hệ thống làm việc </a:t>
            </a:r>
            <a:r>
              <a:rPr lang="en-US" sz="3200" b="1"/>
              <a:t>nhanh chóng</a:t>
            </a:r>
            <a:r>
              <a:rPr lang="en-US" sz="3200"/>
              <a:t>, các dịch vụ </a:t>
            </a:r>
            <a:r>
              <a:rPr lang="en-US" sz="3200" b="1"/>
              <a:t>không bị từ chối</a:t>
            </a:r>
            <a:r>
              <a:rPr lang="en-US" sz="3200"/>
              <a:t> đối với những người được ủy quyền.</a:t>
            </a: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Tính bảo mật, tính toàn vẹn, tính sẵn sàng</a:t>
            </a:r>
            <a:endParaRPr lang="en-US" sz="3600" b="1" dirty="0"/>
          </a:p>
        </p:txBody>
      </p:sp>
      <p:sp>
        <p:nvSpPr>
          <p:cNvPr id="6" name="Slide Number Placeholder 5"/>
          <p:cNvSpPr>
            <a:spLocks noGrp="1"/>
          </p:cNvSpPr>
          <p:nvPr>
            <p:ph type="sldNum" sz="quarter" idx="12"/>
          </p:nvPr>
        </p:nvSpPr>
        <p:spPr/>
        <p:txBody>
          <a:bodyPr/>
          <a:lstStyle/>
          <a:p>
            <a:fld id="{C5C3056E-1632-4A65-A24F-3F10A1450A6E}" type="slidenum">
              <a:rPr lang="en-US" smtClean="0"/>
              <a:t>8</a:t>
            </a:fld>
            <a:endParaRPr lang="en-US"/>
          </a:p>
        </p:txBody>
      </p:sp>
    </p:spTree>
    <p:extLst>
      <p:ext uri="{BB962C8B-B14F-4D97-AF65-F5344CB8AC3E}">
        <p14:creationId xmlns:p14="http://schemas.microsoft.com/office/powerpoint/2010/main" val="7682723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3" y="2181012"/>
            <a:ext cx="11029615" cy="4248880"/>
          </a:xfrm>
        </p:spPr>
        <p:txBody>
          <a:bodyPr>
            <a:noAutofit/>
          </a:bodyPr>
          <a:lstStyle/>
          <a:p>
            <a:r>
              <a:rPr lang="en-US" sz="2200"/>
              <a:t>Grant: truyền những quyền trên các đối tượng dữ liệu của mình cho những người dùng khác</a:t>
            </a:r>
          </a:p>
          <a:p>
            <a:pPr lvl="1"/>
            <a:r>
              <a:rPr lang="en-US" sz="2200"/>
              <a:t>Grant &lt;danh sách các quyền&gt;</a:t>
            </a:r>
          </a:p>
          <a:p>
            <a:pPr lvl="1"/>
            <a:r>
              <a:rPr lang="en-US" sz="2200"/>
              <a:t>On &lt;các đối tượng dữ liệu&gt;</a:t>
            </a:r>
          </a:p>
          <a:p>
            <a:pPr lvl="1"/>
            <a:r>
              <a:rPr lang="en-US" sz="2200"/>
              <a:t>To &lt;danh sách các người dung&gt;</a:t>
            </a:r>
          </a:p>
          <a:p>
            <a:r>
              <a:rPr lang="en-US" sz="2200"/>
              <a:t>Revoke: lấy lại (thu hồi) những quyền trên các đối tượng dữ liệu của mình từ những người dung khác</a:t>
            </a:r>
          </a:p>
          <a:p>
            <a:pPr lvl="1"/>
            <a:r>
              <a:rPr lang="en-US" sz="2200"/>
              <a:t>Revoke &lt;danh sách các quyền&gt;</a:t>
            </a:r>
          </a:p>
          <a:p>
            <a:pPr lvl="1"/>
            <a:r>
              <a:rPr lang="en-US" sz="2200"/>
              <a:t>On &lt;các đối tượng dữ liệu&gt;</a:t>
            </a:r>
          </a:p>
          <a:p>
            <a:pPr lvl="1"/>
            <a:r>
              <a:rPr lang="en-US" sz="2200"/>
              <a:t>From &lt;danh sách người dung&gt;</a:t>
            </a:r>
          </a:p>
          <a:p>
            <a:pPr fontAlgn="base"/>
            <a:endParaRPr lang="en-US" sz="28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Điều khiển dữ liệu với SQL</a:t>
            </a:r>
            <a:endParaRPr lang="vi-VN" sz="3600"/>
          </a:p>
        </p:txBody>
      </p:sp>
      <p:sp>
        <p:nvSpPr>
          <p:cNvPr id="6" name="Slide Number Placeholder 5"/>
          <p:cNvSpPr>
            <a:spLocks noGrp="1"/>
          </p:cNvSpPr>
          <p:nvPr>
            <p:ph type="sldNum" sz="quarter" idx="12"/>
          </p:nvPr>
        </p:nvSpPr>
        <p:spPr/>
        <p:txBody>
          <a:bodyPr/>
          <a:lstStyle/>
          <a:p>
            <a:fld id="{C5C3056E-1632-4A65-A24F-3F10A1450A6E}" type="slidenum">
              <a:rPr lang="en-US" smtClean="0"/>
              <a:t>80</a:t>
            </a:fld>
            <a:endParaRPr lang="en-US"/>
          </a:p>
        </p:txBody>
      </p:sp>
    </p:spTree>
    <p:extLst>
      <p:ext uri="{BB962C8B-B14F-4D97-AF65-F5344CB8AC3E}">
        <p14:creationId xmlns:p14="http://schemas.microsoft.com/office/powerpoint/2010/main" val="2049311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3" y="2181012"/>
            <a:ext cx="11029615" cy="4248880"/>
          </a:xfrm>
        </p:spPr>
        <p:txBody>
          <a:bodyPr>
            <a:noAutofit/>
          </a:bodyPr>
          <a:lstStyle/>
          <a:p>
            <a:r>
              <a:rPr lang="en-US" sz="2400"/>
              <a:t>T</a:t>
            </a:r>
            <a:r>
              <a:rPr lang="en-US" sz="2800"/>
              <a:t>rong SQL, những quyền sau đây có thể được gán cho một quan hệ R</a:t>
            </a:r>
          </a:p>
          <a:p>
            <a:pPr lvl="1"/>
            <a:r>
              <a:rPr lang="en-US" sz="2800"/>
              <a:t>Select: truy xuất dữ liệu trong R</a:t>
            </a:r>
          </a:p>
          <a:p>
            <a:pPr lvl="1"/>
            <a:r>
              <a:rPr lang="en-US" sz="2800"/>
              <a:t>Modify: chỉnh sửa dữ liệu trong R</a:t>
            </a:r>
          </a:p>
          <a:p>
            <a:pPr lvl="2"/>
            <a:r>
              <a:rPr lang="en-US" sz="2800"/>
              <a:t>Insert, update, delete</a:t>
            </a:r>
          </a:p>
          <a:p>
            <a:pPr lvl="2"/>
            <a:r>
              <a:rPr lang="en-US" sz="2800"/>
              <a:t>Insert và update có thể bị giới hạn trên một số thuộc tính nào đó</a:t>
            </a:r>
          </a:p>
          <a:p>
            <a:pPr lvl="1"/>
            <a:r>
              <a:rPr lang="en-US" sz="2800"/>
              <a:t>Reference: tham khảo đến R (khóa ngoại)</a:t>
            </a:r>
          </a:p>
          <a:p>
            <a:pPr lvl="2"/>
            <a:r>
              <a:rPr lang="en-US" sz="2800"/>
              <a:t>Reference cũng có thể bị giới hạn trên một số thuộc tính nào đó</a:t>
            </a:r>
          </a:p>
          <a:p>
            <a:pPr fontAlgn="base"/>
            <a:endParaRPr lang="en-US" sz="28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Điều khiển dữ liệu với SQL</a:t>
            </a:r>
            <a:endParaRPr lang="vi-VN" sz="3600"/>
          </a:p>
        </p:txBody>
      </p:sp>
      <p:sp>
        <p:nvSpPr>
          <p:cNvPr id="6" name="Slide Number Placeholder 5"/>
          <p:cNvSpPr>
            <a:spLocks noGrp="1"/>
          </p:cNvSpPr>
          <p:nvPr>
            <p:ph type="sldNum" sz="quarter" idx="12"/>
          </p:nvPr>
        </p:nvSpPr>
        <p:spPr/>
        <p:txBody>
          <a:bodyPr/>
          <a:lstStyle/>
          <a:p>
            <a:fld id="{C5C3056E-1632-4A65-A24F-3F10A1450A6E}" type="slidenum">
              <a:rPr lang="en-US" smtClean="0"/>
              <a:t>81</a:t>
            </a:fld>
            <a:endParaRPr lang="en-US"/>
          </a:p>
        </p:txBody>
      </p:sp>
    </p:spTree>
    <p:extLst>
      <p:ext uri="{BB962C8B-B14F-4D97-AF65-F5344CB8AC3E}">
        <p14:creationId xmlns:p14="http://schemas.microsoft.com/office/powerpoint/2010/main" val="24522855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3" y="2181012"/>
            <a:ext cx="11029615" cy="4248880"/>
          </a:xfrm>
        </p:spPr>
        <p:txBody>
          <a:bodyPr>
            <a:noAutofit/>
          </a:bodyPr>
          <a:lstStyle/>
          <a:p>
            <a:r>
              <a:rPr lang="en-US" sz="2800"/>
              <a:t>Lưu ý: </a:t>
            </a:r>
          </a:p>
          <a:p>
            <a:pPr lvl="1"/>
            <a:r>
              <a:rPr lang="en-US" sz="2600"/>
              <a:t>Việc người này được cấp quyền, sau đó người này lại đi cấp quyền cho người khác dẫn đến tình trạng lan truyền quyền mà người làm chủ của CSDL không hay biết.</a:t>
            </a:r>
          </a:p>
          <a:p>
            <a:pPr lvl="1"/>
            <a:r>
              <a:rPr lang="en-US" sz="2600"/>
              <a:t>Nếu chủ sở hữu của CSDL thu hồi lại quyền đã gán thì tất các các quyền lan truyền cũng phải được thu hồi lại.</a:t>
            </a:r>
          </a:p>
          <a:p>
            <a:endParaRPr lang="en-US" sz="2800"/>
          </a:p>
          <a:p>
            <a:pPr fontAlgn="base"/>
            <a:endParaRPr lang="en-US" sz="28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Điều khiển dữ liệu với SQL</a:t>
            </a:r>
            <a:endParaRPr lang="vi-VN" sz="3600"/>
          </a:p>
        </p:txBody>
      </p:sp>
      <p:sp>
        <p:nvSpPr>
          <p:cNvPr id="6" name="Slide Number Placeholder 5"/>
          <p:cNvSpPr>
            <a:spLocks noGrp="1"/>
          </p:cNvSpPr>
          <p:nvPr>
            <p:ph type="sldNum" sz="quarter" idx="12"/>
          </p:nvPr>
        </p:nvSpPr>
        <p:spPr/>
        <p:txBody>
          <a:bodyPr/>
          <a:lstStyle/>
          <a:p>
            <a:fld id="{C5C3056E-1632-4A65-A24F-3F10A1450A6E}" type="slidenum">
              <a:rPr lang="en-US" smtClean="0"/>
              <a:t>82</a:t>
            </a:fld>
            <a:endParaRPr lang="en-US"/>
          </a:p>
        </p:txBody>
      </p:sp>
    </p:spTree>
    <p:extLst>
      <p:ext uri="{BB962C8B-B14F-4D97-AF65-F5344CB8AC3E}">
        <p14:creationId xmlns:p14="http://schemas.microsoft.com/office/powerpoint/2010/main" val="20737152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3" y="2181012"/>
            <a:ext cx="11029615" cy="4248880"/>
          </a:xfrm>
        </p:spPr>
        <p:txBody>
          <a:bodyPr>
            <a:noAutofit/>
          </a:bodyPr>
          <a:lstStyle/>
          <a:p>
            <a:r>
              <a:rPr lang="en-US" sz="2800"/>
              <a:t>Giới hạn sự lan truyền quyền theo chiều ngang:</a:t>
            </a:r>
          </a:p>
          <a:p>
            <a:pPr marL="324000" lvl="1" indent="0">
              <a:buNone/>
            </a:pPr>
            <a:r>
              <a:rPr lang="en-US" sz="2400" i="1"/>
              <a:t>(chỉ được gán tối đa i=2 người khác)</a:t>
            </a:r>
          </a:p>
          <a:p>
            <a:endParaRPr lang="en-US" sz="2800"/>
          </a:p>
          <a:p>
            <a:pPr fontAlgn="base"/>
            <a:endParaRPr lang="en-US" sz="28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Giới hạn lan truyền</a:t>
            </a:r>
            <a:endParaRPr lang="vi-VN" sz="3600"/>
          </a:p>
        </p:txBody>
      </p:sp>
      <p:sp>
        <p:nvSpPr>
          <p:cNvPr id="6" name="Slide Number Placeholder 5"/>
          <p:cNvSpPr>
            <a:spLocks noGrp="1"/>
          </p:cNvSpPr>
          <p:nvPr>
            <p:ph type="sldNum" sz="quarter" idx="12"/>
          </p:nvPr>
        </p:nvSpPr>
        <p:spPr/>
        <p:txBody>
          <a:bodyPr/>
          <a:lstStyle/>
          <a:p>
            <a:fld id="{C5C3056E-1632-4A65-A24F-3F10A1450A6E}" type="slidenum">
              <a:rPr lang="en-US" smtClean="0"/>
              <a:t>83</a:t>
            </a:fld>
            <a:endParaRPr lang="en-US"/>
          </a:p>
        </p:txBody>
      </p:sp>
      <p:pic>
        <p:nvPicPr>
          <p:cNvPr id="5" name="Picture 4"/>
          <p:cNvPicPr>
            <a:picLocks noChangeAspect="1"/>
          </p:cNvPicPr>
          <p:nvPr/>
        </p:nvPicPr>
        <p:blipFill>
          <a:blip r:embed="rId4"/>
          <a:stretch>
            <a:fillRect/>
          </a:stretch>
        </p:blipFill>
        <p:spPr>
          <a:xfrm>
            <a:off x="7500284" y="2712195"/>
            <a:ext cx="3548716" cy="3844534"/>
          </a:xfrm>
          <a:prstGeom prst="rect">
            <a:avLst/>
          </a:prstGeom>
        </p:spPr>
      </p:pic>
    </p:spTree>
    <p:extLst>
      <p:ext uri="{BB962C8B-B14F-4D97-AF65-F5344CB8AC3E}">
        <p14:creationId xmlns:p14="http://schemas.microsoft.com/office/powerpoint/2010/main" val="234330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3" y="2181012"/>
            <a:ext cx="11029615" cy="4248880"/>
          </a:xfrm>
        </p:spPr>
        <p:txBody>
          <a:bodyPr>
            <a:noAutofit/>
          </a:bodyPr>
          <a:lstStyle/>
          <a:p>
            <a:r>
              <a:rPr lang="en-US" sz="2800"/>
              <a:t>Giới hạn sự lan truyền quyền theo chiều dọc:</a:t>
            </a:r>
          </a:p>
          <a:p>
            <a:pPr marL="324000" lvl="1" indent="0">
              <a:buNone/>
            </a:pPr>
            <a:r>
              <a:rPr lang="en-US" sz="2400" i="1"/>
              <a:t>(chỉ được gán tối đa i=2 cấp người dùng khác)</a:t>
            </a:r>
          </a:p>
          <a:p>
            <a:endParaRPr lang="en-US" sz="2800"/>
          </a:p>
          <a:p>
            <a:pPr fontAlgn="base"/>
            <a:endParaRPr lang="en-US" sz="28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Giới hạn lan truyền</a:t>
            </a:r>
            <a:endParaRPr lang="vi-VN" sz="3600"/>
          </a:p>
        </p:txBody>
      </p:sp>
      <p:sp>
        <p:nvSpPr>
          <p:cNvPr id="6" name="Slide Number Placeholder 5"/>
          <p:cNvSpPr>
            <a:spLocks noGrp="1"/>
          </p:cNvSpPr>
          <p:nvPr>
            <p:ph type="sldNum" sz="quarter" idx="12"/>
          </p:nvPr>
        </p:nvSpPr>
        <p:spPr/>
        <p:txBody>
          <a:bodyPr/>
          <a:lstStyle/>
          <a:p>
            <a:fld id="{C5C3056E-1632-4A65-A24F-3F10A1450A6E}" type="slidenum">
              <a:rPr lang="en-US" smtClean="0"/>
              <a:t>84</a:t>
            </a:fld>
            <a:endParaRPr lang="en-US"/>
          </a:p>
        </p:txBody>
      </p:sp>
      <p:pic>
        <p:nvPicPr>
          <p:cNvPr id="7" name="Picture 6"/>
          <p:cNvPicPr>
            <a:picLocks noChangeAspect="1"/>
          </p:cNvPicPr>
          <p:nvPr/>
        </p:nvPicPr>
        <p:blipFill>
          <a:blip r:embed="rId4"/>
          <a:stretch>
            <a:fillRect/>
          </a:stretch>
        </p:blipFill>
        <p:spPr>
          <a:xfrm>
            <a:off x="7061024" y="2773890"/>
            <a:ext cx="4206883" cy="3845692"/>
          </a:xfrm>
          <a:prstGeom prst="rect">
            <a:avLst/>
          </a:prstGeom>
        </p:spPr>
      </p:pic>
    </p:spTree>
    <p:extLst>
      <p:ext uri="{BB962C8B-B14F-4D97-AF65-F5344CB8AC3E}">
        <p14:creationId xmlns:p14="http://schemas.microsoft.com/office/powerpoint/2010/main" val="877105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3" y="2181012"/>
            <a:ext cx="11029615" cy="4248880"/>
          </a:xfrm>
        </p:spPr>
        <p:txBody>
          <a:bodyPr>
            <a:noAutofit/>
          </a:bodyPr>
          <a:lstStyle/>
          <a:p>
            <a:pPr algn="just"/>
            <a:r>
              <a:rPr lang="en-US" sz="2800"/>
              <a:t>Điều khiển truy cập tùy quyền bằng View (bảng ảo)</a:t>
            </a:r>
          </a:p>
          <a:p>
            <a:pPr lvl="1" algn="just"/>
            <a:r>
              <a:rPr lang="en-US" sz="2800"/>
              <a:t>Người dùng A có vai trò chủ sở hữu với quan hệ R, A muốn gán cho B quyền truy xuất trên R nhưng chỉ muốn cho B xem một số thuộc tính nhất định, A có thể tạo View V của R chỉ chứa những thuộc tính đó, sau A gán quyền select cho B trên View V.</a:t>
            </a:r>
          </a:p>
          <a:p>
            <a:pPr lvl="1" algn="just"/>
            <a:r>
              <a:rPr lang="en-US" sz="2800"/>
              <a:t>Tương tự, A cũng có thể tạo View V’ được giới hạn xem một số trường (…where a=a’…) để giới hạn quyền xem cho B.</a:t>
            </a:r>
          </a:p>
          <a:p>
            <a:endParaRPr lang="en-US" sz="2800"/>
          </a:p>
          <a:p>
            <a:pPr fontAlgn="base"/>
            <a:endParaRPr lang="en-US" sz="28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Điều khiển dữ liệu với Sql</a:t>
            </a:r>
            <a:endParaRPr lang="vi-VN" sz="3600"/>
          </a:p>
        </p:txBody>
      </p:sp>
      <p:sp>
        <p:nvSpPr>
          <p:cNvPr id="6" name="Slide Number Placeholder 5"/>
          <p:cNvSpPr>
            <a:spLocks noGrp="1"/>
          </p:cNvSpPr>
          <p:nvPr>
            <p:ph type="sldNum" sz="quarter" idx="12"/>
          </p:nvPr>
        </p:nvSpPr>
        <p:spPr/>
        <p:txBody>
          <a:bodyPr/>
          <a:lstStyle/>
          <a:p>
            <a:fld id="{C5C3056E-1632-4A65-A24F-3F10A1450A6E}" type="slidenum">
              <a:rPr lang="en-US" smtClean="0"/>
              <a:t>85</a:t>
            </a:fld>
            <a:endParaRPr lang="en-US"/>
          </a:p>
        </p:txBody>
      </p:sp>
    </p:spTree>
    <p:extLst>
      <p:ext uri="{BB962C8B-B14F-4D97-AF65-F5344CB8AC3E}">
        <p14:creationId xmlns:p14="http://schemas.microsoft.com/office/powerpoint/2010/main" val="2079840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3" y="2181012"/>
            <a:ext cx="11029615" cy="4248880"/>
          </a:xfrm>
        </p:spPr>
        <p:txBody>
          <a:bodyPr>
            <a:noAutofit/>
          </a:bodyPr>
          <a:lstStyle/>
          <a:p>
            <a:pPr algn="just"/>
            <a:r>
              <a:rPr lang="en-US" sz="2800"/>
              <a:t>Nhà quản trị CSDL (database administrator – DBA) tạo 4 người dùng: A1, A2, A3, A4</a:t>
            </a:r>
          </a:p>
          <a:p>
            <a:pPr algn="just"/>
            <a:r>
              <a:rPr lang="en-US" sz="2800"/>
              <a:t>DBA gán cho A1 quyền tạo các quan hệ</a:t>
            </a:r>
          </a:p>
          <a:p>
            <a:r>
              <a:rPr lang="en-US" sz="2600"/>
              <a:t>Grant CREATETAB  to A1</a:t>
            </a:r>
          </a:p>
          <a:p>
            <a:pPr algn="just"/>
            <a:r>
              <a:rPr lang="en-US" sz="2800"/>
              <a:t>DBA tạo ra schema example và cho phép A1 các quyền thao tác trên đó</a:t>
            </a:r>
          </a:p>
          <a:p>
            <a:pPr lvl="1" algn="just"/>
            <a:r>
              <a:rPr lang="en-US" sz="2600"/>
              <a:t>Create schema example authorization A1</a:t>
            </a:r>
          </a:p>
          <a:p>
            <a:pPr fontAlgn="base"/>
            <a:endParaRPr lang="en-US" sz="28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Xét ví dụ</a:t>
            </a:r>
            <a:endParaRPr lang="vi-VN" sz="3600"/>
          </a:p>
        </p:txBody>
      </p:sp>
      <p:sp>
        <p:nvSpPr>
          <p:cNvPr id="6" name="Slide Number Placeholder 5"/>
          <p:cNvSpPr>
            <a:spLocks noGrp="1"/>
          </p:cNvSpPr>
          <p:nvPr>
            <p:ph type="sldNum" sz="quarter" idx="12"/>
          </p:nvPr>
        </p:nvSpPr>
        <p:spPr/>
        <p:txBody>
          <a:bodyPr/>
          <a:lstStyle/>
          <a:p>
            <a:fld id="{C5C3056E-1632-4A65-A24F-3F10A1450A6E}" type="slidenum">
              <a:rPr lang="en-US" smtClean="0"/>
              <a:t>86</a:t>
            </a:fld>
            <a:endParaRPr lang="en-US"/>
          </a:p>
        </p:txBody>
      </p:sp>
    </p:spTree>
    <p:extLst>
      <p:ext uri="{BB962C8B-B14F-4D97-AF65-F5344CB8AC3E}">
        <p14:creationId xmlns:p14="http://schemas.microsoft.com/office/powerpoint/2010/main" val="2291330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3" y="2181012"/>
            <a:ext cx="11029615" cy="4248880"/>
          </a:xfrm>
        </p:spPr>
        <p:txBody>
          <a:bodyPr>
            <a:noAutofit/>
          </a:bodyPr>
          <a:lstStyle/>
          <a:p>
            <a:pPr algn="just"/>
            <a:r>
              <a:rPr lang="en-US" sz="2800"/>
              <a:t>A1 có thể tạo ra các quan hệ trong schema example</a:t>
            </a:r>
          </a:p>
          <a:p>
            <a:pPr algn="just"/>
            <a:r>
              <a:rPr lang="en-US" sz="2800"/>
              <a:t>A1 tạo ra 2 quan hệ employee và department</a:t>
            </a:r>
          </a:p>
          <a:p>
            <a:pPr lvl="1" algn="just"/>
            <a:r>
              <a:rPr lang="en-US" sz="2400"/>
              <a:t>A1 là chủ của 2 quan hệ employee và department nên A1 có tất cả các quyền trên 2 quan hệ này</a:t>
            </a:r>
          </a:p>
          <a:p>
            <a:pPr lvl="1"/>
            <a:endParaRPr lang="en-US" sz="2400"/>
          </a:p>
          <a:p>
            <a:pPr fontAlgn="base"/>
            <a:endParaRPr lang="en-US" sz="28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Xét ví dụ</a:t>
            </a:r>
            <a:endParaRPr lang="vi-VN" sz="3600"/>
          </a:p>
        </p:txBody>
      </p:sp>
      <p:sp>
        <p:nvSpPr>
          <p:cNvPr id="6" name="Slide Number Placeholder 5"/>
          <p:cNvSpPr>
            <a:spLocks noGrp="1"/>
          </p:cNvSpPr>
          <p:nvPr>
            <p:ph type="sldNum" sz="quarter" idx="12"/>
          </p:nvPr>
        </p:nvSpPr>
        <p:spPr/>
        <p:txBody>
          <a:bodyPr/>
          <a:lstStyle/>
          <a:p>
            <a:fld id="{C5C3056E-1632-4A65-A24F-3F10A1450A6E}" type="slidenum">
              <a:rPr lang="en-US" smtClean="0"/>
              <a:t>87</a:t>
            </a:fld>
            <a:endParaRPr lang="en-US"/>
          </a:p>
        </p:txBody>
      </p:sp>
      <p:pic>
        <p:nvPicPr>
          <p:cNvPr id="5" name="Picture 4"/>
          <p:cNvPicPr>
            <a:picLocks noChangeAspect="1"/>
          </p:cNvPicPr>
          <p:nvPr/>
        </p:nvPicPr>
        <p:blipFill>
          <a:blip r:embed="rId4"/>
          <a:stretch>
            <a:fillRect/>
          </a:stretch>
        </p:blipFill>
        <p:spPr>
          <a:xfrm>
            <a:off x="2170725" y="4305452"/>
            <a:ext cx="7568850" cy="2015810"/>
          </a:xfrm>
          <a:prstGeom prst="rect">
            <a:avLst/>
          </a:prstGeom>
        </p:spPr>
      </p:pic>
    </p:spTree>
    <p:extLst>
      <p:ext uri="{BB962C8B-B14F-4D97-AF65-F5344CB8AC3E}">
        <p14:creationId xmlns:p14="http://schemas.microsoft.com/office/powerpoint/2010/main" val="2952658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3" y="2181012"/>
            <a:ext cx="11029615" cy="4248880"/>
          </a:xfrm>
        </p:spPr>
        <p:txBody>
          <a:bodyPr>
            <a:noAutofit/>
          </a:bodyPr>
          <a:lstStyle/>
          <a:p>
            <a:pPr lvl="1" algn="just"/>
            <a:r>
              <a:rPr lang="en-US" sz="2400"/>
              <a:t>A1 muốn gán cho A2 quyền insert và delete trên cả 2 quan hệ trên, nhưng không cho phép A2 có thể truyền các quyền này cho những người khác</a:t>
            </a:r>
          </a:p>
          <a:p>
            <a:pPr lvl="2" algn="just"/>
            <a:r>
              <a:rPr lang="en-US" sz="2200"/>
              <a:t>Grant insert, delete on employee, department to A2</a:t>
            </a:r>
          </a:p>
          <a:p>
            <a:pPr lvl="1" algn="just"/>
            <a:r>
              <a:rPr lang="en-US" sz="2400"/>
              <a:t>A1 muốn cho phép A3 truy vấn thông tin từ cả 2 quan hệ, đồng thời có thể truyền quyền select cho những người dùng khác</a:t>
            </a:r>
          </a:p>
          <a:p>
            <a:pPr lvl="2" algn="just"/>
            <a:r>
              <a:rPr lang="en-US" sz="2200"/>
              <a:t>Grant select on employee, department to A3 with grant option</a:t>
            </a:r>
          </a:p>
          <a:p>
            <a:pPr lvl="1" algn="just"/>
            <a:r>
              <a:rPr lang="en-US" sz="2400"/>
              <a:t>A3 có thể gán quyền select trên quan hệ employee cho A4</a:t>
            </a:r>
          </a:p>
          <a:p>
            <a:pPr lvl="2" algn="just"/>
            <a:r>
              <a:rPr lang="en-US" sz="2200"/>
              <a:t>Grant select on employee to A4</a:t>
            </a:r>
          </a:p>
          <a:p>
            <a:pPr lvl="1" algn="just"/>
            <a:r>
              <a:rPr lang="en-US" sz="2400"/>
              <a:t>A4 không thể truyền quyền select cho người dùng khác vì không có grant option.</a:t>
            </a:r>
          </a:p>
          <a:p>
            <a:pPr fontAlgn="base"/>
            <a:endParaRPr lang="en-US" sz="28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Xét ví dụ</a:t>
            </a:r>
            <a:endParaRPr lang="vi-VN" sz="3600"/>
          </a:p>
        </p:txBody>
      </p:sp>
      <p:sp>
        <p:nvSpPr>
          <p:cNvPr id="6" name="Slide Number Placeholder 5"/>
          <p:cNvSpPr>
            <a:spLocks noGrp="1"/>
          </p:cNvSpPr>
          <p:nvPr>
            <p:ph type="sldNum" sz="quarter" idx="12"/>
          </p:nvPr>
        </p:nvSpPr>
        <p:spPr/>
        <p:txBody>
          <a:bodyPr/>
          <a:lstStyle/>
          <a:p>
            <a:fld id="{C5C3056E-1632-4A65-A24F-3F10A1450A6E}" type="slidenum">
              <a:rPr lang="en-US" smtClean="0"/>
              <a:t>88</a:t>
            </a:fld>
            <a:endParaRPr lang="en-US"/>
          </a:p>
        </p:txBody>
      </p:sp>
    </p:spTree>
    <p:extLst>
      <p:ext uri="{BB962C8B-B14F-4D97-AF65-F5344CB8AC3E}">
        <p14:creationId xmlns:p14="http://schemas.microsoft.com/office/powerpoint/2010/main" val="22069420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3" y="2181012"/>
            <a:ext cx="11029615" cy="4248880"/>
          </a:xfrm>
        </p:spPr>
        <p:txBody>
          <a:bodyPr>
            <a:noAutofit/>
          </a:bodyPr>
          <a:lstStyle/>
          <a:p>
            <a:pPr algn="just" fontAlgn="base"/>
            <a:r>
              <a:rPr lang="en-US" sz="2800"/>
              <a:t>Sau đó A1 quyết định thu hồi lại quyền select trên quan hệ employee của A3</a:t>
            </a:r>
          </a:p>
          <a:p>
            <a:pPr lvl="1" algn="just" fontAlgn="base"/>
            <a:r>
              <a:rPr lang="en-US" sz="2600"/>
              <a:t>Revoke select on employee from A3</a:t>
            </a:r>
          </a:p>
          <a:p>
            <a:pPr algn="just" fontAlgn="base"/>
            <a:r>
              <a:rPr lang="en-US" sz="2800"/>
              <a:t>Hệ quản trị CSDL (database management system – DBMS) cũng phải tự động thu hồi lại quyền select trên quan hệ employee của A4 vì A3 đã gán cho A4 quyền này. Nhưng hiện tại A3 không còn quyền này nữa.</a:t>
            </a: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Xét ví dụ</a:t>
            </a:r>
            <a:endParaRPr lang="vi-VN" sz="3600"/>
          </a:p>
        </p:txBody>
      </p:sp>
      <p:sp>
        <p:nvSpPr>
          <p:cNvPr id="6" name="Slide Number Placeholder 5"/>
          <p:cNvSpPr>
            <a:spLocks noGrp="1"/>
          </p:cNvSpPr>
          <p:nvPr>
            <p:ph type="sldNum" sz="quarter" idx="12"/>
          </p:nvPr>
        </p:nvSpPr>
        <p:spPr/>
        <p:txBody>
          <a:bodyPr/>
          <a:lstStyle/>
          <a:p>
            <a:fld id="{C5C3056E-1632-4A65-A24F-3F10A1450A6E}" type="slidenum">
              <a:rPr lang="en-US" smtClean="0"/>
              <a:t>89</a:t>
            </a:fld>
            <a:endParaRPr lang="en-US"/>
          </a:p>
        </p:txBody>
      </p:sp>
    </p:spTree>
    <p:extLst>
      <p:ext uri="{BB962C8B-B14F-4D97-AF65-F5344CB8AC3E}">
        <p14:creationId xmlns:p14="http://schemas.microsoft.com/office/powerpoint/2010/main" val="35217505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3" y="2180497"/>
            <a:ext cx="7155247" cy="3318680"/>
          </a:xfrm>
        </p:spPr>
        <p:txBody>
          <a:bodyPr>
            <a:normAutofit/>
          </a:bodyPr>
          <a:lstStyle/>
          <a:p>
            <a:r>
              <a:rPr lang="en-US" sz="3200"/>
              <a:t>Các nguy cơ mất an toàn thông tin thường đến từ những hành động bằng cách này hay cách khác nhằm phá vở tính bảo mật, tính toàn vẹn hay tính sẵn sàng của hệ thống thông tin.</a:t>
            </a: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MẤT AN TOÀN THÔNG TIN</a:t>
            </a:r>
            <a:endParaRPr lang="en-US" sz="3600" b="1" dirty="0"/>
          </a:p>
        </p:txBody>
      </p:sp>
      <p:sp>
        <p:nvSpPr>
          <p:cNvPr id="6" name="Slide Number Placeholder 5"/>
          <p:cNvSpPr>
            <a:spLocks noGrp="1"/>
          </p:cNvSpPr>
          <p:nvPr>
            <p:ph type="sldNum" sz="quarter" idx="12"/>
          </p:nvPr>
        </p:nvSpPr>
        <p:spPr/>
        <p:txBody>
          <a:bodyPr/>
          <a:lstStyle/>
          <a:p>
            <a:fld id="{C5C3056E-1632-4A65-A24F-3F10A1450A6E}" type="slidenum">
              <a:rPr lang="en-US" smtClean="0"/>
              <a:t>9</a:t>
            </a:fld>
            <a:endParaRPr lang="en-US"/>
          </a:p>
        </p:txBody>
      </p:sp>
      <p:grpSp>
        <p:nvGrpSpPr>
          <p:cNvPr id="7" name="Group 6"/>
          <p:cNvGrpSpPr/>
          <p:nvPr/>
        </p:nvGrpSpPr>
        <p:grpSpPr>
          <a:xfrm>
            <a:off x="7952196" y="2174951"/>
            <a:ext cx="3775982" cy="3266663"/>
            <a:chOff x="-463822" y="0"/>
            <a:chExt cx="3775982" cy="3603625"/>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822" y="0"/>
              <a:ext cx="3775982" cy="3298825"/>
            </a:xfrm>
            <a:prstGeom prst="rect">
              <a:avLst/>
            </a:prstGeom>
            <a:ln>
              <a:noFill/>
            </a:ln>
          </p:spPr>
        </p:pic>
        <p:sp>
          <p:nvSpPr>
            <p:cNvPr id="9" name="Text Box 2"/>
            <p:cNvSpPr txBox="1"/>
            <p:nvPr/>
          </p:nvSpPr>
          <p:spPr>
            <a:xfrm>
              <a:off x="-463822" y="3298825"/>
              <a:ext cx="3775982" cy="3048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indent="0" algn="ctr">
                <a:lnSpc>
                  <a:spcPct val="120000"/>
                </a:lnSpc>
                <a:spcBef>
                  <a:spcPts val="0"/>
                </a:spcBef>
                <a:spcAft>
                  <a:spcPts val="600"/>
                </a:spcAft>
              </a:pPr>
              <a:r>
                <a:rPr lang="en-US" sz="1300" i="1">
                  <a:effectLst/>
                  <a:latin typeface="Times New Roman" panose="02020603050405020304" pitchFamily="18" charset="0"/>
                  <a:ea typeface="Calibri" panose="020F0502020204030204" pitchFamily="34" charset="0"/>
                  <a:cs typeface="Times New Roman" panose="02020603050405020304" pitchFamily="18" charset="0"/>
                </a:rPr>
                <a:t>Hình 2: phá vỡ bộ ba yêu cầu cho hệ thống an toàn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474036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3" y="2181012"/>
            <a:ext cx="11029615" cy="4248880"/>
          </a:xfrm>
        </p:spPr>
        <p:txBody>
          <a:bodyPr>
            <a:noAutofit/>
          </a:bodyPr>
          <a:lstStyle/>
          <a:p>
            <a:pPr algn="just" fontAlgn="base"/>
            <a:r>
              <a:rPr lang="en-US" sz="2800"/>
              <a:t>Giả sử A1 muốn gán lại cho A3 quyền truy vấn có giới hạn trên quan hệ employee và cho phép A3 lan truyền quyền này</a:t>
            </a:r>
          </a:p>
          <a:p>
            <a:pPr lvl="1" algn="just" fontAlgn="base"/>
            <a:r>
              <a:rPr lang="en-US" sz="2600"/>
              <a:t>A3 chỉ có thể xem các thuộc tính name, bdate và address của những hàng có giá trị DNO=5</a:t>
            </a:r>
          </a:p>
          <a:p>
            <a:pPr algn="just" fontAlgn="base"/>
            <a:r>
              <a:rPr lang="en-US" sz="2800"/>
              <a:t>A1 tạo View a3employee như sau</a:t>
            </a:r>
          </a:p>
          <a:p>
            <a:pPr marL="324000" lvl="1" indent="0" algn="just" fontAlgn="base">
              <a:buNone/>
            </a:pPr>
            <a:r>
              <a:rPr lang="en-US" sz="2600"/>
              <a:t>Create view a3employee as</a:t>
            </a:r>
          </a:p>
          <a:p>
            <a:pPr marL="630000" lvl="2" indent="0" algn="just" fontAlgn="base">
              <a:buNone/>
            </a:pPr>
            <a:r>
              <a:rPr lang="en-US" sz="2400"/>
              <a:t>Select name, bdate, address</a:t>
            </a:r>
          </a:p>
          <a:p>
            <a:pPr marL="630000" lvl="2" indent="0" algn="just" fontAlgn="base">
              <a:buNone/>
            </a:pPr>
            <a:r>
              <a:rPr lang="en-US" sz="2400"/>
              <a:t>From employee</a:t>
            </a:r>
          </a:p>
          <a:p>
            <a:pPr marL="630000" lvl="2" indent="0" algn="just" fontAlgn="base">
              <a:buNone/>
            </a:pPr>
            <a:r>
              <a:rPr lang="en-US" sz="2400"/>
              <a:t>Where dno=5</a:t>
            </a: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Xét ví dụ</a:t>
            </a:r>
            <a:endParaRPr lang="vi-VN" sz="3600"/>
          </a:p>
        </p:txBody>
      </p:sp>
      <p:sp>
        <p:nvSpPr>
          <p:cNvPr id="6" name="Slide Number Placeholder 5"/>
          <p:cNvSpPr>
            <a:spLocks noGrp="1"/>
          </p:cNvSpPr>
          <p:nvPr>
            <p:ph type="sldNum" sz="quarter" idx="12"/>
          </p:nvPr>
        </p:nvSpPr>
        <p:spPr/>
        <p:txBody>
          <a:bodyPr/>
          <a:lstStyle/>
          <a:p>
            <a:fld id="{C5C3056E-1632-4A65-A24F-3F10A1450A6E}" type="slidenum">
              <a:rPr lang="en-US" smtClean="0"/>
              <a:t>90</a:t>
            </a:fld>
            <a:endParaRPr lang="en-US"/>
          </a:p>
        </p:txBody>
      </p:sp>
    </p:spTree>
    <p:extLst>
      <p:ext uri="{BB962C8B-B14F-4D97-AF65-F5344CB8AC3E}">
        <p14:creationId xmlns:p14="http://schemas.microsoft.com/office/powerpoint/2010/main" val="4119604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3" y="2181012"/>
            <a:ext cx="11029615" cy="4248880"/>
          </a:xfrm>
        </p:spPr>
        <p:txBody>
          <a:bodyPr>
            <a:noAutofit/>
          </a:bodyPr>
          <a:lstStyle/>
          <a:p>
            <a:pPr algn="just" fontAlgn="base"/>
            <a:r>
              <a:rPr lang="en-US" sz="2800"/>
              <a:t>Sau khi tạo View, A1 có thể gán quyền select trên View a3employee cho A3</a:t>
            </a:r>
          </a:p>
          <a:p>
            <a:pPr lvl="1" algn="just" fontAlgn="base"/>
            <a:r>
              <a:rPr lang="en-US" sz="2600"/>
              <a:t>Grant select on a3employee to A3 with grant option</a:t>
            </a:r>
          </a:p>
          <a:p>
            <a:pPr algn="just" fontAlgn="base"/>
            <a:r>
              <a:rPr lang="en-US" sz="2800"/>
              <a:t>Sau cùng, A1 muốn cho phép A4 chỉ cập nhật thuộc tính salary của quan hệ employee</a:t>
            </a:r>
          </a:p>
          <a:p>
            <a:pPr lvl="1" algn="just" fontAlgn="base"/>
            <a:r>
              <a:rPr lang="en-US" sz="2600"/>
              <a:t>Grant update on employee (salary) to A4</a:t>
            </a: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Xét ví dụ</a:t>
            </a:r>
            <a:endParaRPr lang="vi-VN" sz="3600"/>
          </a:p>
        </p:txBody>
      </p:sp>
      <p:sp>
        <p:nvSpPr>
          <p:cNvPr id="6" name="Slide Number Placeholder 5"/>
          <p:cNvSpPr>
            <a:spLocks noGrp="1"/>
          </p:cNvSpPr>
          <p:nvPr>
            <p:ph type="sldNum" sz="quarter" idx="12"/>
          </p:nvPr>
        </p:nvSpPr>
        <p:spPr/>
        <p:txBody>
          <a:bodyPr/>
          <a:lstStyle/>
          <a:p>
            <a:fld id="{C5C3056E-1632-4A65-A24F-3F10A1450A6E}" type="slidenum">
              <a:rPr lang="en-US" smtClean="0"/>
              <a:t>91</a:t>
            </a:fld>
            <a:endParaRPr lang="en-US"/>
          </a:p>
        </p:txBody>
      </p:sp>
    </p:spTree>
    <p:extLst>
      <p:ext uri="{BB962C8B-B14F-4D97-AF65-F5344CB8AC3E}">
        <p14:creationId xmlns:p14="http://schemas.microsoft.com/office/powerpoint/2010/main" val="2999748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3" y="2181012"/>
            <a:ext cx="11029615" cy="4248880"/>
          </a:xfrm>
        </p:spPr>
        <p:txBody>
          <a:bodyPr>
            <a:noAutofit/>
          </a:bodyPr>
          <a:lstStyle/>
          <a:p>
            <a:pPr marL="0" indent="0" algn="ctr" fontAlgn="base">
              <a:buNone/>
            </a:pPr>
            <a:r>
              <a:rPr lang="en-US" sz="3200"/>
              <a:t>Dac và điều khiển dòng thông tin</a:t>
            </a: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Điều khiển truy cập</a:t>
            </a:r>
            <a:endParaRPr lang="vi-VN" sz="3600"/>
          </a:p>
        </p:txBody>
      </p:sp>
      <p:sp>
        <p:nvSpPr>
          <p:cNvPr id="6" name="Slide Number Placeholder 5"/>
          <p:cNvSpPr>
            <a:spLocks noGrp="1"/>
          </p:cNvSpPr>
          <p:nvPr>
            <p:ph type="sldNum" sz="quarter" idx="12"/>
          </p:nvPr>
        </p:nvSpPr>
        <p:spPr/>
        <p:txBody>
          <a:bodyPr/>
          <a:lstStyle/>
          <a:p>
            <a:fld id="{C5C3056E-1632-4A65-A24F-3F10A1450A6E}" type="slidenum">
              <a:rPr lang="en-US" smtClean="0"/>
              <a:t>92</a:t>
            </a:fld>
            <a:endParaRPr lang="en-US"/>
          </a:p>
        </p:txBody>
      </p:sp>
    </p:spTree>
    <p:extLst>
      <p:ext uri="{BB962C8B-B14F-4D97-AF65-F5344CB8AC3E}">
        <p14:creationId xmlns:p14="http://schemas.microsoft.com/office/powerpoint/2010/main" val="30345127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3" y="2181012"/>
            <a:ext cx="11029615" cy="4248880"/>
          </a:xfrm>
        </p:spPr>
        <p:txBody>
          <a:bodyPr>
            <a:noAutofit/>
          </a:bodyPr>
          <a:lstStyle/>
          <a:p>
            <a:pPr algn="just" fontAlgn="base"/>
            <a:r>
              <a:rPr lang="en-US" sz="2600"/>
              <a:t>Khuyết điểm của DAC là cho phép dòng thông tin từ đối tượng này truyền sang đối tượng khác bằng cách đọc thông tin lên từ một đối tượng rồi ghi thông tin đó xuống đối tượng khác</a:t>
            </a:r>
          </a:p>
          <a:p>
            <a:pPr algn="just" fontAlgn="base"/>
            <a:r>
              <a:rPr lang="en-US" sz="2600"/>
              <a:t>Ví dụ: Bob không được phép xem file A, nên anh ta nhờ Alice copy nội dung của file a sang file B (Bob có thể xem được file B)</a:t>
            </a:r>
          </a:p>
          <a:p>
            <a:pPr algn="just" fontAlgn="base"/>
            <a:r>
              <a:rPr lang="en-US" sz="2600"/>
              <a:t>Giả sử các người dùng đều đáng tin cậy và không làm việc như trên thì cũng có thể một Trojan Horses sẽ làm việc sao chép thông tin từ đối tượng này sang đối tượng khác.</a:t>
            </a: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Dac và điều khiển dòng thông tin</a:t>
            </a:r>
            <a:endParaRPr lang="vi-VN" sz="3600"/>
          </a:p>
        </p:txBody>
      </p:sp>
      <p:sp>
        <p:nvSpPr>
          <p:cNvPr id="6" name="Slide Number Placeholder 5"/>
          <p:cNvSpPr>
            <a:spLocks noGrp="1"/>
          </p:cNvSpPr>
          <p:nvPr>
            <p:ph type="sldNum" sz="quarter" idx="12"/>
          </p:nvPr>
        </p:nvSpPr>
        <p:spPr/>
        <p:txBody>
          <a:bodyPr/>
          <a:lstStyle/>
          <a:p>
            <a:fld id="{C5C3056E-1632-4A65-A24F-3F10A1450A6E}" type="slidenum">
              <a:rPr lang="en-US" smtClean="0"/>
              <a:t>93</a:t>
            </a:fld>
            <a:endParaRPr lang="en-US"/>
          </a:p>
        </p:txBody>
      </p:sp>
    </p:spTree>
    <p:extLst>
      <p:ext uri="{BB962C8B-B14F-4D97-AF65-F5344CB8AC3E}">
        <p14:creationId xmlns:p14="http://schemas.microsoft.com/office/powerpoint/2010/main" val="8757790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3" y="2181012"/>
            <a:ext cx="11029615" cy="4248880"/>
          </a:xfrm>
        </p:spPr>
        <p:txBody>
          <a:bodyPr>
            <a:noAutofit/>
          </a:bodyPr>
          <a:lstStyle/>
          <a:p>
            <a:pPr algn="just" fontAlgn="base"/>
            <a:r>
              <a:rPr lang="en-US" sz="2600"/>
              <a:t>Bob không thể đọc được nội dung của file A</a:t>
            </a:r>
          </a:p>
          <a:p>
            <a:pPr algn="just" fontAlgn="base"/>
            <a:endParaRPr lang="en-US" sz="26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Dac và điều khiển dòng thông tin</a:t>
            </a:r>
            <a:endParaRPr lang="vi-VN" sz="3600"/>
          </a:p>
        </p:txBody>
      </p:sp>
      <p:sp>
        <p:nvSpPr>
          <p:cNvPr id="6" name="Slide Number Placeholder 5"/>
          <p:cNvSpPr>
            <a:spLocks noGrp="1"/>
          </p:cNvSpPr>
          <p:nvPr>
            <p:ph type="sldNum" sz="quarter" idx="12"/>
          </p:nvPr>
        </p:nvSpPr>
        <p:spPr/>
        <p:txBody>
          <a:bodyPr/>
          <a:lstStyle/>
          <a:p>
            <a:fld id="{C5C3056E-1632-4A65-A24F-3F10A1450A6E}" type="slidenum">
              <a:rPr lang="en-US" smtClean="0"/>
              <a:t>94</a:t>
            </a:fld>
            <a:endParaRPr lang="en-US"/>
          </a:p>
        </p:txBody>
      </p:sp>
      <p:pic>
        <p:nvPicPr>
          <p:cNvPr id="7" name="Picture 6"/>
          <p:cNvPicPr>
            <a:picLocks noChangeAspect="1"/>
          </p:cNvPicPr>
          <p:nvPr/>
        </p:nvPicPr>
        <p:blipFill>
          <a:blip r:embed="rId4"/>
          <a:stretch>
            <a:fillRect/>
          </a:stretch>
        </p:blipFill>
        <p:spPr>
          <a:xfrm>
            <a:off x="6429388" y="2662891"/>
            <a:ext cx="5200470" cy="3285121"/>
          </a:xfrm>
          <a:prstGeom prst="rect">
            <a:avLst/>
          </a:prstGeom>
        </p:spPr>
      </p:pic>
    </p:spTree>
    <p:extLst>
      <p:ext uri="{BB962C8B-B14F-4D97-AF65-F5344CB8AC3E}">
        <p14:creationId xmlns:p14="http://schemas.microsoft.com/office/powerpoint/2010/main" val="31130311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3" y="2181012"/>
            <a:ext cx="11029615" cy="4248880"/>
          </a:xfrm>
        </p:spPr>
        <p:txBody>
          <a:bodyPr>
            <a:noAutofit/>
          </a:bodyPr>
          <a:lstStyle/>
          <a:p>
            <a:pPr algn="just" fontAlgn="base"/>
            <a:r>
              <a:rPr lang="en-US" sz="2600"/>
              <a:t>Ví dụ về Trojan horse</a:t>
            </a:r>
          </a:p>
          <a:p>
            <a:pPr algn="just" fontAlgn="base"/>
            <a:endParaRPr lang="en-US" sz="2600"/>
          </a:p>
          <a:p>
            <a:pPr algn="just" fontAlgn="base"/>
            <a:endParaRPr lang="en-US" sz="26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Dac và điều khiển dòng thông tin</a:t>
            </a:r>
            <a:endParaRPr lang="vi-VN" sz="3600"/>
          </a:p>
        </p:txBody>
      </p:sp>
      <p:sp>
        <p:nvSpPr>
          <p:cNvPr id="6" name="Slide Number Placeholder 5"/>
          <p:cNvSpPr>
            <a:spLocks noGrp="1"/>
          </p:cNvSpPr>
          <p:nvPr>
            <p:ph type="sldNum" sz="quarter" idx="12"/>
          </p:nvPr>
        </p:nvSpPr>
        <p:spPr/>
        <p:txBody>
          <a:bodyPr/>
          <a:lstStyle/>
          <a:p>
            <a:fld id="{C5C3056E-1632-4A65-A24F-3F10A1450A6E}" type="slidenum">
              <a:rPr lang="en-US" smtClean="0"/>
              <a:t>95</a:t>
            </a:fld>
            <a:endParaRPr lang="en-US"/>
          </a:p>
        </p:txBody>
      </p:sp>
      <p:pic>
        <p:nvPicPr>
          <p:cNvPr id="5" name="Picture 4"/>
          <p:cNvPicPr>
            <a:picLocks noChangeAspect="1"/>
          </p:cNvPicPr>
          <p:nvPr/>
        </p:nvPicPr>
        <p:blipFill>
          <a:blip r:embed="rId4"/>
          <a:stretch>
            <a:fillRect/>
          </a:stretch>
        </p:blipFill>
        <p:spPr>
          <a:xfrm>
            <a:off x="5045490" y="2397475"/>
            <a:ext cx="5717760" cy="3815953"/>
          </a:xfrm>
          <a:prstGeom prst="rect">
            <a:avLst/>
          </a:prstGeom>
        </p:spPr>
      </p:pic>
    </p:spTree>
    <p:extLst>
      <p:ext uri="{BB962C8B-B14F-4D97-AF65-F5344CB8AC3E}">
        <p14:creationId xmlns:p14="http://schemas.microsoft.com/office/powerpoint/2010/main" val="18401626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a:xfrm>
            <a:off x="581193" y="2181012"/>
            <a:ext cx="11029615" cy="4248880"/>
          </a:xfrm>
        </p:spPr>
        <p:txBody>
          <a:bodyPr>
            <a:noAutofit/>
          </a:bodyPr>
          <a:lstStyle/>
          <a:p>
            <a:pPr algn="just" fontAlgn="base"/>
            <a:endParaRPr lang="en-US" sz="2600"/>
          </a:p>
          <a:p>
            <a:pPr algn="just" fontAlgn="base"/>
            <a:endParaRPr lang="en-US" sz="260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Dac và điều khiển dòng thông tin</a:t>
            </a:r>
            <a:endParaRPr lang="vi-VN" sz="3600"/>
          </a:p>
        </p:txBody>
      </p:sp>
      <p:sp>
        <p:nvSpPr>
          <p:cNvPr id="6" name="Slide Number Placeholder 5"/>
          <p:cNvSpPr>
            <a:spLocks noGrp="1"/>
          </p:cNvSpPr>
          <p:nvPr>
            <p:ph type="sldNum" sz="quarter" idx="12"/>
          </p:nvPr>
        </p:nvSpPr>
        <p:spPr/>
        <p:txBody>
          <a:bodyPr/>
          <a:lstStyle/>
          <a:p>
            <a:fld id="{C5C3056E-1632-4A65-A24F-3F10A1450A6E}" type="slidenum">
              <a:rPr lang="en-US" smtClean="0"/>
              <a:t>96</a:t>
            </a:fld>
            <a:endParaRPr lang="en-US"/>
          </a:p>
        </p:txBody>
      </p:sp>
      <p:pic>
        <p:nvPicPr>
          <p:cNvPr id="7" name="Picture 6"/>
          <p:cNvPicPr>
            <a:picLocks noChangeAspect="1"/>
          </p:cNvPicPr>
          <p:nvPr/>
        </p:nvPicPr>
        <p:blipFill>
          <a:blip r:embed="rId4"/>
          <a:stretch>
            <a:fillRect/>
          </a:stretch>
        </p:blipFill>
        <p:spPr>
          <a:xfrm>
            <a:off x="2974400" y="2181012"/>
            <a:ext cx="6243200" cy="4437455"/>
          </a:xfrm>
          <a:prstGeom prst="rect">
            <a:avLst/>
          </a:prstGeom>
        </p:spPr>
      </p:pic>
    </p:spTree>
    <p:extLst>
      <p:ext uri="{BB962C8B-B14F-4D97-AF65-F5344CB8AC3E}">
        <p14:creationId xmlns:p14="http://schemas.microsoft.com/office/powerpoint/2010/main" val="4672187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a:bodyPr>
          <a:lstStyle/>
          <a:p>
            <a:r>
              <a:rPr lang="en-US" sz="3200"/>
              <a:t>Trigger</a:t>
            </a:r>
          </a:p>
          <a:p>
            <a:r>
              <a:rPr lang="en-US" sz="3200"/>
              <a:t>SQL Server Audit</a:t>
            </a:r>
          </a:p>
          <a:p>
            <a:r>
              <a:rPr lang="en-US" sz="3200"/>
              <a:t>Change Data Capture (CDC)</a:t>
            </a:r>
          </a:p>
          <a:p>
            <a:r>
              <a:rPr lang="en-US" sz="3200"/>
              <a:t>Change Tracking (CT)</a:t>
            </a:r>
            <a:endParaRPr lang="en-US" sz="3200">
              <a:effectLst/>
            </a:endParaRPr>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200"/>
              <a:t>AUDIT (SQL SERVER)</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97</a:t>
            </a:fld>
            <a:endParaRPr lang="en-US"/>
          </a:p>
        </p:txBody>
      </p:sp>
    </p:spTree>
    <p:extLst>
      <p:ext uri="{BB962C8B-B14F-4D97-AF65-F5344CB8AC3E}">
        <p14:creationId xmlns:p14="http://schemas.microsoft.com/office/powerpoint/2010/main" val="16536928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fontScale="92500"/>
          </a:bodyPr>
          <a:lstStyle/>
          <a:p>
            <a:pPr marL="324000" lvl="1" indent="0">
              <a:buNone/>
            </a:pPr>
            <a:r>
              <a:rPr lang="vi-VN" sz="3200"/>
              <a:t>Trigger là 1 đối tượng (object) trong database cho phép chạy thủ tục lưu trữ (stored procedure) nào đó mỗi khi có 1 thay đổi xảy ra. Có 2 loại Trigger:</a:t>
            </a:r>
            <a:endParaRPr lang="en-US" sz="3200"/>
          </a:p>
          <a:p>
            <a:pPr lvl="1"/>
            <a:r>
              <a:rPr lang="vi-VN" sz="3200" b="1"/>
              <a:t>DDL Trigger</a:t>
            </a:r>
            <a:r>
              <a:rPr lang="vi-VN" sz="3200"/>
              <a:t>: áp dụng cho những thay đổi liên quan đến cấu trúc của database, như: ALTER DATABASE, CREATE TABLE, …</a:t>
            </a:r>
            <a:endParaRPr lang="en-US" sz="3200"/>
          </a:p>
          <a:p>
            <a:pPr lvl="1"/>
            <a:r>
              <a:rPr lang="vi-VN" sz="3200" b="1"/>
              <a:t>DML Trigger</a:t>
            </a:r>
            <a:r>
              <a:rPr lang="vi-VN" sz="3200"/>
              <a:t>: áp dụng cho những thay đổi liên quan trực tiếp đến dữ liệu, như: UPDATE, INSERT, DELETE.</a:t>
            </a:r>
            <a:endParaRPr lang="en-US" sz="3000" dirty="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Trigger</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98</a:t>
            </a:fld>
            <a:endParaRPr lang="en-US"/>
          </a:p>
        </p:txBody>
      </p:sp>
    </p:spTree>
    <p:extLst>
      <p:ext uri="{BB962C8B-B14F-4D97-AF65-F5344CB8AC3E}">
        <p14:creationId xmlns:p14="http://schemas.microsoft.com/office/powerpoint/2010/main" val="605786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25" y="633056"/>
            <a:ext cx="1152000" cy="1152000"/>
          </a:xfrm>
          <a:prstGeom prst="rect">
            <a:avLst/>
          </a:prstGeom>
        </p:spPr>
      </p:pic>
      <p:sp>
        <p:nvSpPr>
          <p:cNvPr id="3" name="Content Placeholder 2">
            <a:extLst>
              <a:ext uri="{FF2B5EF4-FFF2-40B4-BE49-F238E27FC236}">
                <a16:creationId xmlns:a16="http://schemas.microsoft.com/office/drawing/2014/main" id="{D5B13C35-702B-4BCE-824F-AAADB30905F6}"/>
              </a:ext>
            </a:extLst>
          </p:cNvPr>
          <p:cNvSpPr>
            <a:spLocks noGrp="1"/>
          </p:cNvSpPr>
          <p:nvPr>
            <p:ph idx="1"/>
          </p:nvPr>
        </p:nvSpPr>
        <p:spPr/>
        <p:txBody>
          <a:bodyPr>
            <a:normAutofit fontScale="92500" lnSpcReduction="20000"/>
          </a:bodyPr>
          <a:lstStyle/>
          <a:p>
            <a:pPr marL="324000" lvl="1" indent="0">
              <a:buNone/>
            </a:pPr>
            <a:r>
              <a:rPr lang="vi-VN" sz="3200"/>
              <a:t>Trigger có thể được sử dụng với nhiều mục đích khác nhau, ví dụ như:</a:t>
            </a:r>
            <a:endParaRPr lang="en-US" sz="3200"/>
          </a:p>
          <a:p>
            <a:pPr lvl="1"/>
            <a:r>
              <a:rPr lang="en-US" sz="3200"/>
              <a:t>Để ngăn không cho thay đổi cấu trúc của 1 Table nào đó (DDL Trigger cho ALTER TABLE)</a:t>
            </a:r>
          </a:p>
          <a:p>
            <a:pPr lvl="1"/>
            <a:r>
              <a:rPr lang="vi-VN" sz="3200"/>
              <a:t>Để định dạng lại giá trị trước khi chèn vào 1 Table nào đó (DML Trigger cho Insert với chế độ Instead hoặc After)</a:t>
            </a:r>
            <a:endParaRPr lang="en-US" sz="3200"/>
          </a:p>
          <a:p>
            <a:pPr lvl="1"/>
            <a:r>
              <a:rPr lang="en-US" sz="3200"/>
              <a:t>Để log lại những thay đổi về mặc cấu trúc hay dữ liệu của 1 Table (DDL Trigger hoặc DML Trigger)</a:t>
            </a:r>
            <a:endParaRPr lang="en-US" sz="3000" dirty="0"/>
          </a:p>
        </p:txBody>
      </p:sp>
      <p:sp>
        <p:nvSpPr>
          <p:cNvPr id="2" name="Title 1">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a:t>Trigger</a:t>
            </a:r>
            <a:endParaRPr lang="en-US" sz="3600" dirty="0"/>
          </a:p>
        </p:txBody>
      </p:sp>
      <p:sp>
        <p:nvSpPr>
          <p:cNvPr id="6" name="Slide Number Placeholder 5"/>
          <p:cNvSpPr>
            <a:spLocks noGrp="1"/>
          </p:cNvSpPr>
          <p:nvPr>
            <p:ph type="sldNum" sz="quarter" idx="12"/>
          </p:nvPr>
        </p:nvSpPr>
        <p:spPr/>
        <p:txBody>
          <a:bodyPr/>
          <a:lstStyle/>
          <a:p>
            <a:fld id="{C5C3056E-1632-4A65-A24F-3F10A1450A6E}" type="slidenum">
              <a:rPr lang="en-US" smtClean="0"/>
              <a:t>99</a:t>
            </a:fld>
            <a:endParaRPr lang="en-US"/>
          </a:p>
        </p:txBody>
      </p:sp>
    </p:spTree>
    <p:extLst>
      <p:ext uri="{BB962C8B-B14F-4D97-AF65-F5344CB8AC3E}">
        <p14:creationId xmlns:p14="http://schemas.microsoft.com/office/powerpoint/2010/main" val="31096806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theme/theme1.xml><?xml version="1.0" encoding="utf-8"?>
<a:theme xmlns:a="http://schemas.openxmlformats.org/drawingml/2006/main" name="Dividend">
  <a:themeElements>
    <a:clrScheme name="Custom 11">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Custom 2">
      <a:majorFont>
        <a:latin typeface="Candara"/>
        <a:ea typeface=""/>
        <a:cs typeface=""/>
      </a:majorFont>
      <a:minorFont>
        <a:latin typeface="Candara"/>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spDef>
      <a:spPr>
        <a:ln>
          <a:noFill/>
        </a:ln>
      </a:spPr>
      <a:bodyPr rtlCol="0" anchor="ctr"/>
      <a:lstStyle>
        <a:defPPr algn="ctr">
          <a:defRPr/>
        </a:defPPr>
      </a:lstStyle>
      <a:style>
        <a:lnRef idx="2">
          <a:schemeClr val="accent2">
            <a:shade val="50000"/>
          </a:schemeClr>
        </a:lnRef>
        <a:fillRef idx="1">
          <a:schemeClr val="accent2"/>
        </a:fillRef>
        <a:effectRef idx="0">
          <a:schemeClr val="accent2"/>
        </a:effectRef>
        <a:fontRef idx="minor">
          <a:schemeClr val="lt1"/>
        </a:fontRef>
      </a:style>
    </a:spDef>
  </a:objectDefaults>
  <a:extraClrSchemeLst/>
  <a:extLst>
    <a:ext uri="{05A4C25C-085E-4340-85A3-A5531E510DB2}">
      <thm15:themeFamily xmlns:thm15="http://schemas.microsoft.com/office/thememl/2012/main" name="Looks Like Sounds Like_SL - v3" id="{E3ECE504-E934-434A-B252-9F8751131BB2}" vid="{76AB4270-AF04-4BCB-B7F5-83CC51E69B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64422F-17B0-4AEF-B93C-AD2FEF49E0E1}">
  <ds:schemaRefs>
    <ds:schemaRef ds:uri="6dc4bcd6-49db-4c07-9060-8acfc67cef9f"/>
    <ds:schemaRef ds:uri="http://schemas.microsoft.com/office/2006/documentManagement/types"/>
    <ds:schemaRef ds:uri="http://purl.org/dc/terms/"/>
    <ds:schemaRef ds:uri="http://www.w3.org/XML/1998/namespace"/>
    <ds:schemaRef ds:uri="http://schemas.openxmlformats.org/package/2006/metadata/core-properties"/>
    <ds:schemaRef ds:uri="http://purl.org/dc/dcmitype/"/>
    <ds:schemaRef ds:uri="http://purl.org/dc/elements/1.1/"/>
    <ds:schemaRef ds:uri="http://schemas.microsoft.com/office/infopath/2007/PartnerControls"/>
    <ds:schemaRef ds:uri="fb0879af-3eba-417a-a55a-ffe6dcd6ca77"/>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924C8532-2865-4282-B40D-4E4447BC4E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FC920B0-5FC1-45C1-910C-BC386AF03C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Looks like sounds like presentation</Template>
  <TotalTime>0</TotalTime>
  <Words>7665</Words>
  <Application>Microsoft Office PowerPoint</Application>
  <PresentationFormat>Widescreen</PresentationFormat>
  <Paragraphs>720</Paragraphs>
  <Slides>122</Slides>
  <Notes>111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122</vt:i4>
      </vt:variant>
    </vt:vector>
  </HeadingPairs>
  <TitlesOfParts>
    <vt:vector size="132" baseType="lpstr">
      <vt:lpstr>Arial Unicode MS</vt:lpstr>
      <vt:lpstr>Arial</vt:lpstr>
      <vt:lpstr>Calibri</vt:lpstr>
      <vt:lpstr>Cambria Math</vt:lpstr>
      <vt:lpstr>Candara</vt:lpstr>
      <vt:lpstr>Tahoma</vt:lpstr>
      <vt:lpstr>Times New Roman</vt:lpstr>
      <vt:lpstr>Verdana</vt:lpstr>
      <vt:lpstr>Wingdings 2</vt:lpstr>
      <vt:lpstr>Dividend</vt:lpstr>
      <vt:lpstr>MỘT SỐ KHÁI NIỆM CHUNG (DẪN NHẬP)</vt:lpstr>
      <vt:lpstr>các TÍNH CHẤT CỦA HỆ THỐNG AN TOÀN</vt:lpstr>
      <vt:lpstr>Khái niệm hệ thống an toàn</vt:lpstr>
      <vt:lpstr>Khái niệm hệ thống an toàn</vt:lpstr>
      <vt:lpstr>Khái niệm hệ thống an toàn</vt:lpstr>
      <vt:lpstr>Tính bảo mật, tính toàn vẹn, tính sẵn sàng</vt:lpstr>
      <vt:lpstr>Tính bảo mật, tính toàn vẹn, tính sẵn sàng</vt:lpstr>
      <vt:lpstr>Tính bảo mật, tính toàn vẹn, tính sẵn sàng</vt:lpstr>
      <vt:lpstr>MẤT AN TOÀN THÔNG TIN</vt:lpstr>
      <vt:lpstr>MỘT SỐ KHÁI NIỆM CƠ BẢN</vt:lpstr>
      <vt:lpstr>MỘT SỐ KHÁI NIỆM CƠ BẢN</vt:lpstr>
      <vt:lpstr>TỔNG QUAN</vt:lpstr>
      <vt:lpstr>TỔNG QUAN</vt:lpstr>
      <vt:lpstr>TỔNG QUAN</vt:lpstr>
      <vt:lpstr>các hệ quản trị cơ sở dữ liệu</vt:lpstr>
      <vt:lpstr>các hệ quản trị cơ sở dữ liệu</vt:lpstr>
      <vt:lpstr>các hệ quản trị cơ sở dữ liệu</vt:lpstr>
      <vt:lpstr>các hệ quản trị cơ sở dữ liệu</vt:lpstr>
      <vt:lpstr>Tổng quan về vấn đề bảo mật csdl</vt:lpstr>
      <vt:lpstr>Tổng quan về vấn đề bảo mật csdl</vt:lpstr>
      <vt:lpstr>Tổng quan về vấn đề bảo mật csdl</vt:lpstr>
      <vt:lpstr>Tổng quan về vấn đề bảo mật csdl</vt:lpstr>
      <vt:lpstr>Role trong sql server</vt:lpstr>
      <vt:lpstr>Xử lý truy cập đến csdl của sql server</vt:lpstr>
      <vt:lpstr>Role trong sql server</vt:lpstr>
      <vt:lpstr>2 Chế độ xác thực</vt:lpstr>
      <vt:lpstr>Gán quyền cho user</vt:lpstr>
      <vt:lpstr>Tạo và Gán quyền cho user</vt:lpstr>
      <vt:lpstr>Quản lý user</vt:lpstr>
      <vt:lpstr>Quản lý user</vt:lpstr>
      <vt:lpstr>Quyền</vt:lpstr>
      <vt:lpstr>Vai trò (role)</vt:lpstr>
      <vt:lpstr>Vai trò server mặc định</vt:lpstr>
      <vt:lpstr>Vai trò server mặc định</vt:lpstr>
      <vt:lpstr>Gán vai trò cho một user</vt:lpstr>
      <vt:lpstr>Gán quyền truy cập các đối tượng cho một user</vt:lpstr>
      <vt:lpstr>Quản lý quyền và vai trò</vt:lpstr>
      <vt:lpstr>Tự định nghĩa vai trò</vt:lpstr>
      <vt:lpstr>Tự định nghĩa vai trò</vt:lpstr>
      <vt:lpstr>Mã hóa ĐƯỢC CUNG CẤP SẴN TRONG SQL SERVER</vt:lpstr>
      <vt:lpstr>Mã hóa ĐƯỢC CUNG CẤP SẴN TRONG SQL SERVER</vt:lpstr>
      <vt:lpstr>Mã hóa ĐƯỢC CUNG CẤP SẴN TRONG SQL SERVER</vt:lpstr>
      <vt:lpstr>Mã hóa đối xứng trong sql-server</vt:lpstr>
      <vt:lpstr>Mã hóa đối xứng trong sql-server</vt:lpstr>
      <vt:lpstr>Mã hóa đối xứng trong sql-server</vt:lpstr>
      <vt:lpstr>Mã hóa đối xứng trong sql-server</vt:lpstr>
      <vt:lpstr>Mã hóa đối xứng trong sql-server</vt:lpstr>
      <vt:lpstr>Mã hóa đối xứng trong sql-server</vt:lpstr>
      <vt:lpstr>ĐIỀU KHIỂN TRUY CẬP  Discretionary Access Controls (DAC)</vt:lpstr>
      <vt:lpstr>PowerPoint Presentation</vt:lpstr>
      <vt:lpstr>GIỚI THIỆU DAC</vt:lpstr>
      <vt:lpstr>GIỚI THIỆU DAC</vt:lpstr>
      <vt:lpstr>CÁC QUYỀN TRONG ĐIỀU KHIỂN TRUY CẬP</vt:lpstr>
      <vt:lpstr>CÁC QUYỀN TRONG ĐIỀU KHIỂN TRUY CẬP</vt:lpstr>
      <vt:lpstr>CÁC QUYỀN TRONG ĐIỀU KHIỂN TRUY CẬP</vt:lpstr>
      <vt:lpstr>PowerPoint Presentation</vt:lpstr>
      <vt:lpstr>MÔ HÌNH ĐIỀU KHIỂN TRUY CẬP</vt:lpstr>
      <vt:lpstr>MÔ HÌNH ĐIỀU KHIỂN TRUY CẬP</vt:lpstr>
      <vt:lpstr>MÔ HÌNH ĐIỀU KHIỂN TRUY CẬP</vt:lpstr>
      <vt:lpstr>Mô hình bảo mật linh hoạt (tùy quyền)</vt:lpstr>
      <vt:lpstr>Mô hình bảo mật linh hoạt (tùy quyền)</vt:lpstr>
      <vt:lpstr>Mô hình bảo mật linh hoạt (tùy quyền)</vt:lpstr>
      <vt:lpstr>Mô hình ma trận truy cập</vt:lpstr>
      <vt:lpstr>Mô hình ma trận truy cập</vt:lpstr>
      <vt:lpstr>Mô hình ma trận truy cập</vt:lpstr>
      <vt:lpstr>Mô hình ma trận truy cập</vt:lpstr>
      <vt:lpstr>Mô hình ma trận truy cập</vt:lpstr>
      <vt:lpstr>Mô hình ma trận truy cập</vt:lpstr>
      <vt:lpstr>Mô hình ma trận truy cập</vt:lpstr>
      <vt:lpstr>Cách hiện thực mô hình ma trận truy cập</vt:lpstr>
      <vt:lpstr>Cách hiện thực mô hình ma trận truy cập</vt:lpstr>
      <vt:lpstr>VÍ DỤ</vt:lpstr>
      <vt:lpstr>BÀI TẬP</vt:lpstr>
      <vt:lpstr>Mô hình Take-Grant</vt:lpstr>
      <vt:lpstr>Mô hình Take-Grant</vt:lpstr>
      <vt:lpstr>Thao tác Take và Grant</vt:lpstr>
      <vt:lpstr>Thao tác Take và Grant</vt:lpstr>
      <vt:lpstr>ĐIỀU KHIỂN TRUY CẬP</vt:lpstr>
      <vt:lpstr>Điều khiển dữ liệu với SQL</vt:lpstr>
      <vt:lpstr>Điều khiển dữ liệu với SQL</vt:lpstr>
      <vt:lpstr>Điều khiển dữ liệu với SQL</vt:lpstr>
      <vt:lpstr>Điều khiển dữ liệu với SQL</vt:lpstr>
      <vt:lpstr>Giới hạn lan truyền</vt:lpstr>
      <vt:lpstr>Giới hạn lan truyền</vt:lpstr>
      <vt:lpstr>Điều khiển dữ liệu với Sql</vt:lpstr>
      <vt:lpstr>Xét ví dụ</vt:lpstr>
      <vt:lpstr>Xét ví dụ</vt:lpstr>
      <vt:lpstr>Xét ví dụ</vt:lpstr>
      <vt:lpstr>Xét ví dụ</vt:lpstr>
      <vt:lpstr>Xét ví dụ</vt:lpstr>
      <vt:lpstr>Xét ví dụ</vt:lpstr>
      <vt:lpstr>Điều khiển truy cập</vt:lpstr>
      <vt:lpstr>Dac và điều khiển dòng thông tin</vt:lpstr>
      <vt:lpstr>Dac và điều khiển dòng thông tin</vt:lpstr>
      <vt:lpstr>Dac và điều khiển dòng thông tin</vt:lpstr>
      <vt:lpstr>Dac và điều khiển dòng thông tin</vt:lpstr>
      <vt:lpstr>AUDIT (SQL SERVER)</vt:lpstr>
      <vt:lpstr>Trigger</vt:lpstr>
      <vt:lpstr>Trigger</vt:lpstr>
      <vt:lpstr>Trigger</vt:lpstr>
      <vt:lpstr>Trigger</vt:lpstr>
      <vt:lpstr>Trigger</vt:lpstr>
      <vt:lpstr>SQL Server Audit</vt:lpstr>
      <vt:lpstr>SQL Server Audit</vt:lpstr>
      <vt:lpstr>SQL Server Audit</vt:lpstr>
      <vt:lpstr>SQL Server Audit</vt:lpstr>
      <vt:lpstr>SQL Server Audit</vt:lpstr>
      <vt:lpstr>Change Data Capture (CDC)</vt:lpstr>
      <vt:lpstr>Change Data Capture (CDC)</vt:lpstr>
      <vt:lpstr>Change Data Capture (CDC)</vt:lpstr>
      <vt:lpstr>Change Data Capture (CDC)</vt:lpstr>
      <vt:lpstr>Change Tracking (CT)</vt:lpstr>
      <vt:lpstr>Change Tracking (CT)</vt:lpstr>
      <vt:lpstr>Change Tracking (CT)</vt:lpstr>
      <vt:lpstr>User-Defined Audit</vt:lpstr>
      <vt:lpstr>User-Defined Audit</vt:lpstr>
      <vt:lpstr>User-Defined Audit</vt:lpstr>
      <vt:lpstr>Audit Filtering</vt:lpstr>
      <vt:lpstr>Audit Filtering</vt:lpstr>
      <vt:lpstr>Audit Resilience</vt:lpstr>
      <vt:lpstr>Audit Resilience</vt:lpstr>
      <vt:lpstr>Audit Resilience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2018-07-30T03:59:24Z</dcterms:created>
  <dcterms:modified xsi:type="dcterms:W3CDTF">2024-03-11T01:23:03Z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