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4" r:id="rId1"/>
    <p:sldMasterId id="2147483922" r:id="rId2"/>
  </p:sldMasterIdLst>
  <p:notesMasterIdLst>
    <p:notesMasterId r:id="rId117"/>
  </p:notesMasterIdLst>
  <p:handoutMasterIdLst>
    <p:handoutMasterId r:id="rId118"/>
  </p:handoutMasterIdLst>
  <p:sldIdLst>
    <p:sldId id="256" r:id="rId3"/>
    <p:sldId id="788" r:id="rId4"/>
    <p:sldId id="550" r:id="rId5"/>
    <p:sldId id="541" r:id="rId6"/>
    <p:sldId id="679" r:id="rId7"/>
    <p:sldId id="680" r:id="rId8"/>
    <p:sldId id="681" r:id="rId9"/>
    <p:sldId id="682" r:id="rId10"/>
    <p:sldId id="683" r:id="rId11"/>
    <p:sldId id="685" r:id="rId12"/>
    <p:sldId id="686" r:id="rId13"/>
    <p:sldId id="804" r:id="rId14"/>
    <p:sldId id="796" r:id="rId15"/>
    <p:sldId id="797" r:id="rId16"/>
    <p:sldId id="798" r:id="rId17"/>
    <p:sldId id="571" r:id="rId18"/>
    <p:sldId id="655" r:id="rId19"/>
    <p:sldId id="687" r:id="rId20"/>
    <p:sldId id="693" r:id="rId21"/>
    <p:sldId id="689" r:id="rId22"/>
    <p:sldId id="690" r:id="rId23"/>
    <p:sldId id="803" r:id="rId24"/>
    <p:sldId id="787" r:id="rId25"/>
    <p:sldId id="692" r:id="rId26"/>
    <p:sldId id="694" r:id="rId27"/>
    <p:sldId id="695" r:id="rId28"/>
    <p:sldId id="799" r:id="rId29"/>
    <p:sldId id="800" r:id="rId30"/>
    <p:sldId id="801" r:id="rId31"/>
    <p:sldId id="802" r:id="rId32"/>
    <p:sldId id="553" r:id="rId33"/>
    <p:sldId id="584" r:id="rId34"/>
    <p:sldId id="698" r:id="rId35"/>
    <p:sldId id="699" r:id="rId36"/>
    <p:sldId id="583" r:id="rId37"/>
    <p:sldId id="701" r:id="rId38"/>
    <p:sldId id="704" r:id="rId39"/>
    <p:sldId id="702" r:id="rId40"/>
    <p:sldId id="703" r:id="rId41"/>
    <p:sldId id="705" r:id="rId42"/>
    <p:sldId id="707" r:id="rId43"/>
    <p:sldId id="708" r:id="rId44"/>
    <p:sldId id="709" r:id="rId45"/>
    <p:sldId id="710" r:id="rId46"/>
    <p:sldId id="711" r:id="rId47"/>
    <p:sldId id="712" r:id="rId48"/>
    <p:sldId id="713" r:id="rId49"/>
    <p:sldId id="714" r:id="rId50"/>
    <p:sldId id="715" r:id="rId51"/>
    <p:sldId id="716" r:id="rId52"/>
    <p:sldId id="717" r:id="rId53"/>
    <p:sldId id="718" r:id="rId54"/>
    <p:sldId id="719" r:id="rId55"/>
    <p:sldId id="720" r:id="rId56"/>
    <p:sldId id="793" r:id="rId57"/>
    <p:sldId id="721" r:id="rId58"/>
    <p:sldId id="722" r:id="rId59"/>
    <p:sldId id="726" r:id="rId60"/>
    <p:sldId id="727" r:id="rId61"/>
    <p:sldId id="728" r:id="rId62"/>
    <p:sldId id="731" r:id="rId63"/>
    <p:sldId id="732" r:id="rId64"/>
    <p:sldId id="733" r:id="rId65"/>
    <p:sldId id="734" r:id="rId66"/>
    <p:sldId id="735" r:id="rId67"/>
    <p:sldId id="736" r:id="rId68"/>
    <p:sldId id="737" r:id="rId69"/>
    <p:sldId id="738" r:id="rId70"/>
    <p:sldId id="739" r:id="rId71"/>
    <p:sldId id="740" r:id="rId72"/>
    <p:sldId id="741" r:id="rId73"/>
    <p:sldId id="742" r:id="rId74"/>
    <p:sldId id="743" r:id="rId75"/>
    <p:sldId id="744" r:id="rId76"/>
    <p:sldId id="745" r:id="rId77"/>
    <p:sldId id="746" r:id="rId78"/>
    <p:sldId id="747" r:id="rId79"/>
    <p:sldId id="748" r:id="rId80"/>
    <p:sldId id="749" r:id="rId81"/>
    <p:sldId id="750" r:id="rId82"/>
    <p:sldId id="751" r:id="rId83"/>
    <p:sldId id="752" r:id="rId84"/>
    <p:sldId id="753" r:id="rId85"/>
    <p:sldId id="754" r:id="rId86"/>
    <p:sldId id="755" r:id="rId87"/>
    <p:sldId id="756" r:id="rId88"/>
    <p:sldId id="757" r:id="rId89"/>
    <p:sldId id="758" r:id="rId90"/>
    <p:sldId id="759" r:id="rId91"/>
    <p:sldId id="760" r:id="rId92"/>
    <p:sldId id="761" r:id="rId93"/>
    <p:sldId id="762" r:id="rId94"/>
    <p:sldId id="763" r:id="rId95"/>
    <p:sldId id="764" r:id="rId96"/>
    <p:sldId id="765" r:id="rId97"/>
    <p:sldId id="766" r:id="rId98"/>
    <p:sldId id="767" r:id="rId99"/>
    <p:sldId id="768" r:id="rId100"/>
    <p:sldId id="769" r:id="rId101"/>
    <p:sldId id="795" r:id="rId102"/>
    <p:sldId id="794" r:id="rId103"/>
    <p:sldId id="770" r:id="rId104"/>
    <p:sldId id="771" r:id="rId105"/>
    <p:sldId id="772" r:id="rId106"/>
    <p:sldId id="773" r:id="rId107"/>
    <p:sldId id="774" r:id="rId108"/>
    <p:sldId id="785" r:id="rId109"/>
    <p:sldId id="776" r:id="rId110"/>
    <p:sldId id="777" r:id="rId111"/>
    <p:sldId id="779" r:id="rId112"/>
    <p:sldId id="782" r:id="rId113"/>
    <p:sldId id="783" r:id="rId114"/>
    <p:sldId id="780" r:id="rId115"/>
    <p:sldId id="678" r:id="rId116"/>
  </p:sldIdLst>
  <p:sldSz cx="9144000" cy="6858000" type="letter"/>
  <p:notesSz cx="6991350" cy="9282113"/>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DC"/>
    <a:srgbClr val="FFFF8C"/>
    <a:srgbClr val="666666"/>
    <a:srgbClr val="003366"/>
    <a:srgbClr val="000066"/>
    <a:srgbClr val="CC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7234" autoAdjust="0"/>
  </p:normalViewPr>
  <p:slideViewPr>
    <p:cSldViewPr snapToGrid="0">
      <p:cViewPr>
        <p:scale>
          <a:sx n="62" d="100"/>
          <a:sy n="62" d="100"/>
        </p:scale>
        <p:origin x="672" y="1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75" d="100"/>
        <a:sy n="75" d="100"/>
      </p:scale>
      <p:origin x="0" y="-21572"/>
    </p:cViewPr>
  </p:sorterViewPr>
  <p:notesViewPr>
    <p:cSldViewPr snapToGrid="0">
      <p:cViewPr>
        <p:scale>
          <a:sx n="100" d="100"/>
          <a:sy n="100" d="100"/>
        </p:scale>
        <p:origin x="-418" y="374"/>
      </p:cViewPr>
      <p:guideLst>
        <p:guide orient="horz" pos="2923"/>
        <p:guide pos="220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23.xml"/><Relationship Id="rId1" Type="http://schemas.openxmlformats.org/officeDocument/2006/relationships/slide" Target="slides/slide19.xml"/><Relationship Id="rId5" Type="http://schemas.openxmlformats.org/officeDocument/2006/relationships/slide" Target="slides/slide26.xml"/><Relationship Id="rId4"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7468F-48A7-4B66-A3DE-32BCD5460F0D}" type="doc">
      <dgm:prSet loTypeId="urn:microsoft.com/office/officeart/2005/8/layout/hList1" loCatId="list" qsTypeId="urn:microsoft.com/office/officeart/2005/8/quickstyle/3d2" qsCatId="3D" csTypeId="urn:microsoft.com/office/officeart/2005/8/colors/accent6_2" csCatId="accent6" phldr="1"/>
      <dgm:spPr/>
      <dgm:t>
        <a:bodyPr/>
        <a:lstStyle/>
        <a:p>
          <a:endParaRPr lang="en-US"/>
        </a:p>
      </dgm:t>
    </dgm:pt>
    <dgm:pt modelId="{B343CB3E-1A58-41F0-9ABC-146B3512612D}">
      <dgm:prSet phldrT="[Text]"/>
      <dgm:spPr/>
      <dgm:t>
        <a:bodyPr/>
        <a:lstStyle/>
        <a:p>
          <a:r>
            <a:rPr lang="en-US" dirty="0"/>
            <a:t>Tables</a:t>
          </a:r>
        </a:p>
      </dgm:t>
    </dgm:pt>
    <dgm:pt modelId="{9E74AACB-6227-4E8B-9E1A-C6A7AC878804}" type="parTrans" cxnId="{BB96AA4E-FDD4-4192-A0DA-174342832C76}">
      <dgm:prSet/>
      <dgm:spPr/>
      <dgm:t>
        <a:bodyPr/>
        <a:lstStyle/>
        <a:p>
          <a:endParaRPr lang="en-US"/>
        </a:p>
      </dgm:t>
    </dgm:pt>
    <dgm:pt modelId="{16C9D3F5-A5D0-4B19-AD39-2518923F4195}" type="sibTrans" cxnId="{BB96AA4E-FDD4-4192-A0DA-174342832C76}">
      <dgm:prSet/>
      <dgm:spPr/>
      <dgm:t>
        <a:bodyPr/>
        <a:lstStyle/>
        <a:p>
          <a:endParaRPr lang="en-US"/>
        </a:p>
      </dgm:t>
    </dgm:pt>
    <dgm:pt modelId="{11FD8259-2B6D-4652-923B-0C9B6022DC7D}">
      <dgm:prSet phldrT="[Text]"/>
      <dgm:spPr/>
      <dgm:t>
        <a:bodyPr/>
        <a:lstStyle/>
        <a:p>
          <a:r>
            <a:rPr lang="en-US" dirty="0"/>
            <a:t>Data storage &amp; Retrieval</a:t>
          </a:r>
        </a:p>
      </dgm:t>
    </dgm:pt>
    <dgm:pt modelId="{192A1C35-2487-46E5-B7FA-791BA5F2EFAD}" type="parTrans" cxnId="{AB902BDF-1B36-4EC6-90DE-21048C7F628D}">
      <dgm:prSet/>
      <dgm:spPr/>
      <dgm:t>
        <a:bodyPr/>
        <a:lstStyle/>
        <a:p>
          <a:endParaRPr lang="en-US"/>
        </a:p>
      </dgm:t>
    </dgm:pt>
    <dgm:pt modelId="{A3572F2E-9F0B-4485-8552-A3CD606E1B43}" type="sibTrans" cxnId="{AB902BDF-1B36-4EC6-90DE-21048C7F628D}">
      <dgm:prSet/>
      <dgm:spPr/>
      <dgm:t>
        <a:bodyPr/>
        <a:lstStyle/>
        <a:p>
          <a:endParaRPr lang="en-US"/>
        </a:p>
      </dgm:t>
    </dgm:pt>
    <dgm:pt modelId="{2E0CFC43-DCFA-4594-A314-B2C52C8EA54E}">
      <dgm:prSet phldrT="[Text]"/>
      <dgm:spPr/>
      <dgm:t>
        <a:bodyPr/>
        <a:lstStyle/>
        <a:p>
          <a:r>
            <a:rPr lang="en-US" dirty="0"/>
            <a:t>Referential integrity</a:t>
          </a:r>
        </a:p>
      </dgm:t>
    </dgm:pt>
    <dgm:pt modelId="{4B111614-1AB3-4FA5-8649-A5B6D518CDF6}" type="parTrans" cxnId="{07329DC8-47E2-45C6-ACDE-3FE5207DE919}">
      <dgm:prSet/>
      <dgm:spPr/>
      <dgm:t>
        <a:bodyPr/>
        <a:lstStyle/>
        <a:p>
          <a:endParaRPr lang="en-US"/>
        </a:p>
      </dgm:t>
    </dgm:pt>
    <dgm:pt modelId="{10F3BA06-810A-43FB-A25D-89F34D48AD54}" type="sibTrans" cxnId="{07329DC8-47E2-45C6-ACDE-3FE5207DE919}">
      <dgm:prSet/>
      <dgm:spPr/>
      <dgm:t>
        <a:bodyPr/>
        <a:lstStyle/>
        <a:p>
          <a:endParaRPr lang="en-US"/>
        </a:p>
      </dgm:t>
    </dgm:pt>
    <dgm:pt modelId="{D8B2D29A-95AC-4E02-A841-69E284C3C1ED}">
      <dgm:prSet phldrT="[Text]"/>
      <dgm:spPr/>
      <dgm:t>
        <a:bodyPr/>
        <a:lstStyle/>
        <a:p>
          <a:r>
            <a:rPr lang="en-US" dirty="0"/>
            <a:t>Views</a:t>
          </a:r>
        </a:p>
      </dgm:t>
    </dgm:pt>
    <dgm:pt modelId="{562522F1-2B7E-4C19-B204-6954F5A8360C}" type="parTrans" cxnId="{70DA3853-214C-48C7-97BA-2C0B38E76E7F}">
      <dgm:prSet/>
      <dgm:spPr/>
      <dgm:t>
        <a:bodyPr/>
        <a:lstStyle/>
        <a:p>
          <a:endParaRPr lang="en-US"/>
        </a:p>
      </dgm:t>
    </dgm:pt>
    <dgm:pt modelId="{36EA614A-E58A-46B8-91EB-77011031F8EA}" type="sibTrans" cxnId="{70DA3853-214C-48C7-97BA-2C0B38E76E7F}">
      <dgm:prSet/>
      <dgm:spPr/>
      <dgm:t>
        <a:bodyPr/>
        <a:lstStyle/>
        <a:p>
          <a:endParaRPr lang="en-US"/>
        </a:p>
      </dgm:t>
    </dgm:pt>
    <dgm:pt modelId="{6410B362-3320-4D96-862C-9ABE61E80AB9}">
      <dgm:prSet phldrT="[Text]"/>
      <dgm:spPr/>
      <dgm:t>
        <a:bodyPr/>
        <a:lstStyle/>
        <a:p>
          <a:r>
            <a:rPr lang="en-US" dirty="0"/>
            <a:t>Logical result sets</a:t>
          </a:r>
        </a:p>
      </dgm:t>
    </dgm:pt>
    <dgm:pt modelId="{BF311E1C-4AA4-4852-BE63-F1C93A8CCB77}" type="parTrans" cxnId="{B2D21D48-ACFD-4F50-9C5E-7BCD72E2B9F5}">
      <dgm:prSet/>
      <dgm:spPr/>
      <dgm:t>
        <a:bodyPr/>
        <a:lstStyle/>
        <a:p>
          <a:endParaRPr lang="en-US"/>
        </a:p>
      </dgm:t>
    </dgm:pt>
    <dgm:pt modelId="{3B3AB083-0711-4E39-848B-CC66E620CFF0}" type="sibTrans" cxnId="{B2D21D48-ACFD-4F50-9C5E-7BCD72E2B9F5}">
      <dgm:prSet/>
      <dgm:spPr/>
      <dgm:t>
        <a:bodyPr/>
        <a:lstStyle/>
        <a:p>
          <a:endParaRPr lang="en-US"/>
        </a:p>
      </dgm:t>
    </dgm:pt>
    <dgm:pt modelId="{08BD1BD2-1747-4632-88DE-02581BBECA9D}">
      <dgm:prSet phldrT="[Text]"/>
      <dgm:spPr/>
      <dgm:t>
        <a:bodyPr/>
        <a:lstStyle/>
        <a:p>
          <a:r>
            <a:rPr lang="en-US" dirty="0"/>
            <a:t>Based on SELECT queries</a:t>
          </a:r>
        </a:p>
      </dgm:t>
    </dgm:pt>
    <dgm:pt modelId="{3769F955-4BEB-4C01-8031-4053078F3FE6}" type="parTrans" cxnId="{89268D57-3484-4E45-B482-BDAD71575285}">
      <dgm:prSet/>
      <dgm:spPr/>
      <dgm:t>
        <a:bodyPr/>
        <a:lstStyle/>
        <a:p>
          <a:endParaRPr lang="en-US"/>
        </a:p>
      </dgm:t>
    </dgm:pt>
    <dgm:pt modelId="{CDF154C0-12EC-4F53-AE2A-FBAC83EA52C7}" type="sibTrans" cxnId="{89268D57-3484-4E45-B482-BDAD71575285}">
      <dgm:prSet/>
      <dgm:spPr/>
      <dgm:t>
        <a:bodyPr/>
        <a:lstStyle/>
        <a:p>
          <a:endParaRPr lang="en-US"/>
        </a:p>
      </dgm:t>
    </dgm:pt>
    <dgm:pt modelId="{90F510DB-3785-41AB-88EB-0DAA0863C74C}">
      <dgm:prSet phldrT="[Text]"/>
      <dgm:spPr/>
      <dgm:t>
        <a:bodyPr/>
        <a:lstStyle/>
        <a:p>
          <a:r>
            <a:rPr lang="en-US" dirty="0"/>
            <a:t>Programmability</a:t>
          </a:r>
        </a:p>
      </dgm:t>
    </dgm:pt>
    <dgm:pt modelId="{6C9D9FC2-76A4-4A5F-B137-9D41AC94C69D}" type="parTrans" cxnId="{CC42358F-2EA6-4903-BBAC-065902B15068}">
      <dgm:prSet/>
      <dgm:spPr/>
      <dgm:t>
        <a:bodyPr/>
        <a:lstStyle/>
        <a:p>
          <a:endParaRPr lang="en-US"/>
        </a:p>
      </dgm:t>
    </dgm:pt>
    <dgm:pt modelId="{7C2CDE4E-6301-4095-8089-4DA50B8E7865}" type="sibTrans" cxnId="{CC42358F-2EA6-4903-BBAC-065902B15068}">
      <dgm:prSet/>
      <dgm:spPr/>
      <dgm:t>
        <a:bodyPr/>
        <a:lstStyle/>
        <a:p>
          <a:endParaRPr lang="en-US"/>
        </a:p>
      </dgm:t>
    </dgm:pt>
    <dgm:pt modelId="{E94E7FDC-E4D3-4346-9538-ACDF74D8D28B}">
      <dgm:prSet phldrT="[Text]"/>
      <dgm:spPr/>
      <dgm:t>
        <a:bodyPr/>
        <a:lstStyle/>
        <a:p>
          <a:r>
            <a:rPr lang="en-US" dirty="0"/>
            <a:t>Stored Procedures</a:t>
          </a:r>
        </a:p>
      </dgm:t>
    </dgm:pt>
    <dgm:pt modelId="{D5567657-7CA1-4619-BB01-F0992376356E}" type="parTrans" cxnId="{6D03CCB3-3EE8-4F87-926D-2789FF08FB83}">
      <dgm:prSet/>
      <dgm:spPr/>
      <dgm:t>
        <a:bodyPr/>
        <a:lstStyle/>
        <a:p>
          <a:endParaRPr lang="en-US"/>
        </a:p>
      </dgm:t>
    </dgm:pt>
    <dgm:pt modelId="{DA557DF6-C1DF-4259-95BE-E3D84B328D88}" type="sibTrans" cxnId="{6D03CCB3-3EE8-4F87-926D-2789FF08FB83}">
      <dgm:prSet/>
      <dgm:spPr/>
      <dgm:t>
        <a:bodyPr/>
        <a:lstStyle/>
        <a:p>
          <a:endParaRPr lang="en-US"/>
        </a:p>
      </dgm:t>
    </dgm:pt>
    <dgm:pt modelId="{6012CC85-00F6-4369-8E0B-4974D5E00A62}">
      <dgm:prSet phldrT="[Text]"/>
      <dgm:spPr/>
      <dgm:t>
        <a:bodyPr/>
        <a:lstStyle/>
        <a:p>
          <a:r>
            <a:rPr lang="en-US" dirty="0"/>
            <a:t>Triggers</a:t>
          </a:r>
        </a:p>
      </dgm:t>
    </dgm:pt>
    <dgm:pt modelId="{99E78F68-BA44-435E-9410-7299D24F1347}" type="parTrans" cxnId="{0B39CF42-17AC-4666-9E72-2CEE75D6B6CD}">
      <dgm:prSet/>
      <dgm:spPr/>
      <dgm:t>
        <a:bodyPr/>
        <a:lstStyle/>
        <a:p>
          <a:endParaRPr lang="en-US"/>
        </a:p>
      </dgm:t>
    </dgm:pt>
    <dgm:pt modelId="{E2A17480-F2C0-4FA2-A3DB-5F6230F2F698}" type="sibTrans" cxnId="{0B39CF42-17AC-4666-9E72-2CEE75D6B6CD}">
      <dgm:prSet/>
      <dgm:spPr/>
      <dgm:t>
        <a:bodyPr/>
        <a:lstStyle/>
        <a:p>
          <a:endParaRPr lang="en-US"/>
        </a:p>
      </dgm:t>
    </dgm:pt>
    <dgm:pt modelId="{57257625-23B8-492C-9708-7E9AA7796F67}">
      <dgm:prSet phldrT="[Text]"/>
      <dgm:spPr/>
      <dgm:t>
        <a:bodyPr/>
        <a:lstStyle/>
        <a:p>
          <a:r>
            <a:rPr lang="en-US" dirty="0"/>
            <a:t>Functions</a:t>
          </a:r>
        </a:p>
      </dgm:t>
    </dgm:pt>
    <dgm:pt modelId="{D23A7DA5-1CB7-469C-ACAA-FEF2DC85BD87}" type="parTrans" cxnId="{148E6377-CB7C-488E-A13B-DF5650006FE9}">
      <dgm:prSet/>
      <dgm:spPr/>
      <dgm:t>
        <a:bodyPr/>
        <a:lstStyle/>
        <a:p>
          <a:endParaRPr lang="en-US"/>
        </a:p>
      </dgm:t>
    </dgm:pt>
    <dgm:pt modelId="{DBA7A684-C0EB-4FE5-9B3A-BA7CC79A6D40}" type="sibTrans" cxnId="{148E6377-CB7C-488E-A13B-DF5650006FE9}">
      <dgm:prSet/>
      <dgm:spPr/>
      <dgm:t>
        <a:bodyPr/>
        <a:lstStyle/>
        <a:p>
          <a:endParaRPr lang="en-US"/>
        </a:p>
      </dgm:t>
    </dgm:pt>
    <dgm:pt modelId="{6AF8524D-AEF3-4E94-AB25-65169BA088DE}">
      <dgm:prSet phldrT="[Text]"/>
      <dgm:spPr/>
      <dgm:t>
        <a:bodyPr/>
        <a:lstStyle/>
        <a:p>
          <a:r>
            <a:rPr lang="en-US" dirty="0"/>
            <a:t>Constraints</a:t>
          </a:r>
        </a:p>
      </dgm:t>
    </dgm:pt>
    <dgm:pt modelId="{7EF3606E-5B06-4544-8836-6B40467CEC0F}" type="parTrans" cxnId="{0A877771-B3AA-4E91-96B2-025152B99D5D}">
      <dgm:prSet/>
      <dgm:spPr/>
      <dgm:t>
        <a:bodyPr/>
        <a:lstStyle/>
        <a:p>
          <a:endParaRPr lang="en-US"/>
        </a:p>
      </dgm:t>
    </dgm:pt>
    <dgm:pt modelId="{6E617AED-5A95-4060-88C4-04E7C8C18342}" type="sibTrans" cxnId="{0A877771-B3AA-4E91-96B2-025152B99D5D}">
      <dgm:prSet/>
      <dgm:spPr/>
      <dgm:t>
        <a:bodyPr/>
        <a:lstStyle/>
        <a:p>
          <a:endParaRPr lang="en-US"/>
        </a:p>
      </dgm:t>
    </dgm:pt>
    <dgm:pt modelId="{F43A85FD-92DD-4BE1-A226-26A2609F94ED}">
      <dgm:prSet phldrT="[Text]"/>
      <dgm:spPr/>
      <dgm:t>
        <a:bodyPr/>
        <a:lstStyle/>
        <a:p>
          <a:r>
            <a:rPr lang="en-US" dirty="0"/>
            <a:t>Indexes</a:t>
          </a:r>
        </a:p>
      </dgm:t>
    </dgm:pt>
    <dgm:pt modelId="{3E15D460-AE77-4F82-ACDA-9CF73A67BD10}" type="parTrans" cxnId="{BE1548A6-0CC5-4E3B-AC15-29CAE9678B1C}">
      <dgm:prSet/>
      <dgm:spPr/>
      <dgm:t>
        <a:bodyPr/>
        <a:lstStyle/>
        <a:p>
          <a:endParaRPr lang="en-US"/>
        </a:p>
      </dgm:t>
    </dgm:pt>
    <dgm:pt modelId="{32DB6A63-5BFF-434A-9A9D-19412AD4F301}" type="sibTrans" cxnId="{BE1548A6-0CC5-4E3B-AC15-29CAE9678B1C}">
      <dgm:prSet/>
      <dgm:spPr/>
      <dgm:t>
        <a:bodyPr/>
        <a:lstStyle/>
        <a:p>
          <a:endParaRPr lang="en-US"/>
        </a:p>
      </dgm:t>
    </dgm:pt>
    <dgm:pt modelId="{69C9360A-45E8-403F-8F47-88512B81DFD5}">
      <dgm:prSet phldrT="[Text]"/>
      <dgm:spPr/>
      <dgm:t>
        <a:bodyPr/>
        <a:lstStyle/>
        <a:p>
          <a:r>
            <a:rPr lang="en-US" dirty="0"/>
            <a:t>Improves query performance</a:t>
          </a:r>
        </a:p>
      </dgm:t>
    </dgm:pt>
    <dgm:pt modelId="{CEBA20ED-121D-4483-9725-5A83C60CC794}" type="parTrans" cxnId="{CE78A65C-0DC8-4410-971E-AD9DC9F10300}">
      <dgm:prSet/>
      <dgm:spPr/>
    </dgm:pt>
    <dgm:pt modelId="{BF81F0D9-881D-4970-A0C4-293ACE96FD58}" type="sibTrans" cxnId="{CE78A65C-0DC8-4410-971E-AD9DC9F10300}">
      <dgm:prSet/>
      <dgm:spPr/>
    </dgm:pt>
    <dgm:pt modelId="{F8A96CB8-FACD-4DD0-8319-91667A556151}">
      <dgm:prSet phldrT="[Text]"/>
      <dgm:spPr/>
      <dgm:t>
        <a:bodyPr/>
        <a:lstStyle/>
        <a:p>
          <a:r>
            <a:rPr lang="en-US" dirty="0"/>
            <a:t>Non-clustered</a:t>
          </a:r>
        </a:p>
      </dgm:t>
    </dgm:pt>
    <dgm:pt modelId="{81DB7A89-1120-404C-8E30-2C80FD4C0225}" type="parTrans" cxnId="{A674B921-7613-406B-BB52-6BF45F4ABC1D}">
      <dgm:prSet/>
      <dgm:spPr/>
    </dgm:pt>
    <dgm:pt modelId="{FA9F6D50-1B33-4506-91EA-2414D8A02D5E}" type="sibTrans" cxnId="{A674B921-7613-406B-BB52-6BF45F4ABC1D}">
      <dgm:prSet/>
      <dgm:spPr/>
    </dgm:pt>
    <dgm:pt modelId="{30356B13-F77A-4A0E-9536-110A75C28AAC}">
      <dgm:prSet phldrT="[Text]"/>
      <dgm:spPr/>
      <dgm:t>
        <a:bodyPr/>
        <a:lstStyle/>
        <a:p>
          <a:r>
            <a:rPr lang="en-US" dirty="0"/>
            <a:t>Clustered</a:t>
          </a:r>
        </a:p>
      </dgm:t>
    </dgm:pt>
    <dgm:pt modelId="{63F2D492-438A-46C8-824F-3A4A6D831BED}" type="parTrans" cxnId="{5A4E8CC5-F207-4CDD-857B-F726D29589E8}">
      <dgm:prSet/>
      <dgm:spPr/>
    </dgm:pt>
    <dgm:pt modelId="{FCF91F63-F9D2-4FD0-8F06-25E0D831A899}" type="sibTrans" cxnId="{5A4E8CC5-F207-4CDD-857B-F726D29589E8}">
      <dgm:prSet/>
      <dgm:spPr/>
    </dgm:pt>
    <dgm:pt modelId="{6F37B3C0-CAD5-445D-B6B3-C5DCF68B69D9}" type="pres">
      <dgm:prSet presAssocID="{0627468F-48A7-4B66-A3DE-32BCD5460F0D}" presName="Name0" presStyleCnt="0">
        <dgm:presLayoutVars>
          <dgm:dir/>
          <dgm:animLvl val="lvl"/>
          <dgm:resizeHandles val="exact"/>
        </dgm:presLayoutVars>
      </dgm:prSet>
      <dgm:spPr/>
    </dgm:pt>
    <dgm:pt modelId="{55598DCC-F0D3-4FE3-87EB-3B00E4DC139E}" type="pres">
      <dgm:prSet presAssocID="{B343CB3E-1A58-41F0-9ABC-146B3512612D}" presName="composite" presStyleCnt="0"/>
      <dgm:spPr/>
    </dgm:pt>
    <dgm:pt modelId="{B9CBF714-0925-4E94-B3AD-6EB3A02CBEB8}" type="pres">
      <dgm:prSet presAssocID="{B343CB3E-1A58-41F0-9ABC-146B3512612D}" presName="parTx" presStyleLbl="alignNode1" presStyleIdx="0" presStyleCnt="4">
        <dgm:presLayoutVars>
          <dgm:chMax val="0"/>
          <dgm:chPref val="0"/>
          <dgm:bulletEnabled val="1"/>
        </dgm:presLayoutVars>
      </dgm:prSet>
      <dgm:spPr/>
    </dgm:pt>
    <dgm:pt modelId="{A9F0EAA7-CD14-4081-96D0-E679A2A0CF6F}" type="pres">
      <dgm:prSet presAssocID="{B343CB3E-1A58-41F0-9ABC-146B3512612D}" presName="desTx" presStyleLbl="alignAccFollowNode1" presStyleIdx="0" presStyleCnt="4">
        <dgm:presLayoutVars>
          <dgm:bulletEnabled val="1"/>
        </dgm:presLayoutVars>
      </dgm:prSet>
      <dgm:spPr/>
    </dgm:pt>
    <dgm:pt modelId="{8F41C983-B6B9-4D72-913E-20EE22D47C01}" type="pres">
      <dgm:prSet presAssocID="{16C9D3F5-A5D0-4B19-AD39-2518923F4195}" presName="space" presStyleCnt="0"/>
      <dgm:spPr/>
    </dgm:pt>
    <dgm:pt modelId="{DEE96EEC-D43E-4B64-AB52-9BE3450E9FA1}" type="pres">
      <dgm:prSet presAssocID="{F43A85FD-92DD-4BE1-A226-26A2609F94ED}" presName="composite" presStyleCnt="0"/>
      <dgm:spPr/>
    </dgm:pt>
    <dgm:pt modelId="{C2C91E93-160B-4BBF-94F4-B5D8FDBF9993}" type="pres">
      <dgm:prSet presAssocID="{F43A85FD-92DD-4BE1-A226-26A2609F94ED}" presName="parTx" presStyleLbl="alignNode1" presStyleIdx="1" presStyleCnt="4">
        <dgm:presLayoutVars>
          <dgm:chMax val="0"/>
          <dgm:chPref val="0"/>
          <dgm:bulletEnabled val="1"/>
        </dgm:presLayoutVars>
      </dgm:prSet>
      <dgm:spPr/>
    </dgm:pt>
    <dgm:pt modelId="{C401331A-6F8F-414D-8173-DB96E259B88B}" type="pres">
      <dgm:prSet presAssocID="{F43A85FD-92DD-4BE1-A226-26A2609F94ED}" presName="desTx" presStyleLbl="alignAccFollowNode1" presStyleIdx="1" presStyleCnt="4">
        <dgm:presLayoutVars>
          <dgm:bulletEnabled val="1"/>
        </dgm:presLayoutVars>
      </dgm:prSet>
      <dgm:spPr/>
    </dgm:pt>
    <dgm:pt modelId="{61E49ED0-125A-4C42-B4AD-506C9E10EC1B}" type="pres">
      <dgm:prSet presAssocID="{32DB6A63-5BFF-434A-9A9D-19412AD4F301}" presName="space" presStyleCnt="0"/>
      <dgm:spPr/>
    </dgm:pt>
    <dgm:pt modelId="{69C0643F-6196-4092-8720-494B9872100B}" type="pres">
      <dgm:prSet presAssocID="{D8B2D29A-95AC-4E02-A841-69E284C3C1ED}" presName="composite" presStyleCnt="0"/>
      <dgm:spPr/>
    </dgm:pt>
    <dgm:pt modelId="{993F5C9C-2B15-4E31-8A58-686F703D834C}" type="pres">
      <dgm:prSet presAssocID="{D8B2D29A-95AC-4E02-A841-69E284C3C1ED}" presName="parTx" presStyleLbl="alignNode1" presStyleIdx="2" presStyleCnt="4">
        <dgm:presLayoutVars>
          <dgm:chMax val="0"/>
          <dgm:chPref val="0"/>
          <dgm:bulletEnabled val="1"/>
        </dgm:presLayoutVars>
      </dgm:prSet>
      <dgm:spPr/>
    </dgm:pt>
    <dgm:pt modelId="{F716D46E-FF1D-4FDC-AFE4-12C8A599269D}" type="pres">
      <dgm:prSet presAssocID="{D8B2D29A-95AC-4E02-A841-69E284C3C1ED}" presName="desTx" presStyleLbl="alignAccFollowNode1" presStyleIdx="2" presStyleCnt="4">
        <dgm:presLayoutVars>
          <dgm:bulletEnabled val="1"/>
        </dgm:presLayoutVars>
      </dgm:prSet>
      <dgm:spPr/>
    </dgm:pt>
    <dgm:pt modelId="{D546A7FE-A3F2-4C3E-AFAD-7041C5FEB04E}" type="pres">
      <dgm:prSet presAssocID="{36EA614A-E58A-46B8-91EB-77011031F8EA}" presName="space" presStyleCnt="0"/>
      <dgm:spPr/>
    </dgm:pt>
    <dgm:pt modelId="{F1A88B59-5422-40F7-A8ED-A09988A50140}" type="pres">
      <dgm:prSet presAssocID="{90F510DB-3785-41AB-88EB-0DAA0863C74C}" presName="composite" presStyleCnt="0"/>
      <dgm:spPr/>
    </dgm:pt>
    <dgm:pt modelId="{18767982-7410-44A9-AF9D-8196903FC77F}" type="pres">
      <dgm:prSet presAssocID="{90F510DB-3785-41AB-88EB-0DAA0863C74C}" presName="parTx" presStyleLbl="alignNode1" presStyleIdx="3" presStyleCnt="4">
        <dgm:presLayoutVars>
          <dgm:chMax val="0"/>
          <dgm:chPref val="0"/>
          <dgm:bulletEnabled val="1"/>
        </dgm:presLayoutVars>
      </dgm:prSet>
      <dgm:spPr/>
    </dgm:pt>
    <dgm:pt modelId="{6F85BCA5-705C-4E5C-835F-51A9A05906CF}" type="pres">
      <dgm:prSet presAssocID="{90F510DB-3785-41AB-88EB-0DAA0863C74C}" presName="desTx" presStyleLbl="alignAccFollowNode1" presStyleIdx="3" presStyleCnt="4">
        <dgm:presLayoutVars>
          <dgm:bulletEnabled val="1"/>
        </dgm:presLayoutVars>
      </dgm:prSet>
      <dgm:spPr/>
    </dgm:pt>
  </dgm:ptLst>
  <dgm:cxnLst>
    <dgm:cxn modelId="{A674B921-7613-406B-BB52-6BF45F4ABC1D}" srcId="{F43A85FD-92DD-4BE1-A226-26A2609F94ED}" destId="{F8A96CB8-FACD-4DD0-8319-91667A556151}" srcOrd="2" destOrd="0" parTransId="{81DB7A89-1120-404C-8E30-2C80FD4C0225}" sibTransId="{FA9F6D50-1B33-4506-91EA-2414D8A02D5E}"/>
    <dgm:cxn modelId="{FFABA238-6D1A-4BA8-91C3-4F55F811EAA6}" type="presOf" srcId="{B343CB3E-1A58-41F0-9ABC-146B3512612D}" destId="{B9CBF714-0925-4E94-B3AD-6EB3A02CBEB8}" srcOrd="0" destOrd="0" presId="urn:microsoft.com/office/officeart/2005/8/layout/hList1"/>
    <dgm:cxn modelId="{CE78A65C-0DC8-4410-971E-AD9DC9F10300}" srcId="{F43A85FD-92DD-4BE1-A226-26A2609F94ED}" destId="{69C9360A-45E8-403F-8F47-88512B81DFD5}" srcOrd="0" destOrd="0" parTransId="{CEBA20ED-121D-4483-9725-5A83C60CC794}" sibTransId="{BF81F0D9-881D-4970-A0C4-293ACE96FD58}"/>
    <dgm:cxn modelId="{BA689942-EBBA-408D-8127-A3AD0E63CFEB}" type="presOf" srcId="{90F510DB-3785-41AB-88EB-0DAA0863C74C}" destId="{18767982-7410-44A9-AF9D-8196903FC77F}" srcOrd="0" destOrd="0" presId="urn:microsoft.com/office/officeart/2005/8/layout/hList1"/>
    <dgm:cxn modelId="{0B39CF42-17AC-4666-9E72-2CEE75D6B6CD}" srcId="{90F510DB-3785-41AB-88EB-0DAA0863C74C}" destId="{6012CC85-00F6-4369-8E0B-4974D5E00A62}" srcOrd="2" destOrd="0" parTransId="{99E78F68-BA44-435E-9410-7299D24F1347}" sibTransId="{E2A17480-F2C0-4FA2-A3DB-5F6230F2F698}"/>
    <dgm:cxn modelId="{159BF743-BE00-4555-8BA1-44FADA86DD7A}" type="presOf" srcId="{57257625-23B8-492C-9708-7E9AA7796F67}" destId="{6F85BCA5-705C-4E5C-835F-51A9A05906CF}" srcOrd="0" destOrd="1" presId="urn:microsoft.com/office/officeart/2005/8/layout/hList1"/>
    <dgm:cxn modelId="{B2D21D48-ACFD-4F50-9C5E-7BCD72E2B9F5}" srcId="{D8B2D29A-95AC-4E02-A841-69E284C3C1ED}" destId="{6410B362-3320-4D96-862C-9ABE61E80AB9}" srcOrd="0" destOrd="0" parTransId="{BF311E1C-4AA4-4852-BE63-F1C93A8CCB77}" sibTransId="{3B3AB083-0711-4E39-848B-CC66E620CFF0}"/>
    <dgm:cxn modelId="{BB96AA4E-FDD4-4192-A0DA-174342832C76}" srcId="{0627468F-48A7-4B66-A3DE-32BCD5460F0D}" destId="{B343CB3E-1A58-41F0-9ABC-146B3512612D}" srcOrd="0" destOrd="0" parTransId="{9E74AACB-6227-4E8B-9E1A-C6A7AC878804}" sibTransId="{16C9D3F5-A5D0-4B19-AD39-2518923F4195}"/>
    <dgm:cxn modelId="{7831A26F-6C2C-4245-874C-D902A80E2251}" type="presOf" srcId="{6AF8524D-AEF3-4E94-AB25-65169BA088DE}" destId="{6F85BCA5-705C-4E5C-835F-51A9A05906CF}" srcOrd="0" destOrd="3" presId="urn:microsoft.com/office/officeart/2005/8/layout/hList1"/>
    <dgm:cxn modelId="{0A877771-B3AA-4E91-96B2-025152B99D5D}" srcId="{90F510DB-3785-41AB-88EB-0DAA0863C74C}" destId="{6AF8524D-AEF3-4E94-AB25-65169BA088DE}" srcOrd="3" destOrd="0" parTransId="{7EF3606E-5B06-4544-8836-6B40467CEC0F}" sibTransId="{6E617AED-5A95-4060-88C4-04E7C8C18342}"/>
    <dgm:cxn modelId="{79F69A72-BA22-4F85-9DA6-F2FEC859958D}" type="presOf" srcId="{E94E7FDC-E4D3-4346-9538-ACDF74D8D28B}" destId="{6F85BCA5-705C-4E5C-835F-51A9A05906CF}" srcOrd="0" destOrd="0" presId="urn:microsoft.com/office/officeart/2005/8/layout/hList1"/>
    <dgm:cxn modelId="{70DA3853-214C-48C7-97BA-2C0B38E76E7F}" srcId="{0627468F-48A7-4B66-A3DE-32BCD5460F0D}" destId="{D8B2D29A-95AC-4E02-A841-69E284C3C1ED}" srcOrd="2" destOrd="0" parTransId="{562522F1-2B7E-4C19-B204-6954F5A8360C}" sibTransId="{36EA614A-E58A-46B8-91EB-77011031F8EA}"/>
    <dgm:cxn modelId="{51320F76-CCD6-41CC-8E8D-3F85B3750635}" type="presOf" srcId="{6410B362-3320-4D96-862C-9ABE61E80AB9}" destId="{F716D46E-FF1D-4FDC-AFE4-12C8A599269D}" srcOrd="0" destOrd="0" presId="urn:microsoft.com/office/officeart/2005/8/layout/hList1"/>
    <dgm:cxn modelId="{148E6377-CB7C-488E-A13B-DF5650006FE9}" srcId="{90F510DB-3785-41AB-88EB-0DAA0863C74C}" destId="{57257625-23B8-492C-9708-7E9AA7796F67}" srcOrd="1" destOrd="0" parTransId="{D23A7DA5-1CB7-469C-ACAA-FEF2DC85BD87}" sibTransId="{DBA7A684-C0EB-4FE5-9B3A-BA7CC79A6D40}"/>
    <dgm:cxn modelId="{89268D57-3484-4E45-B482-BDAD71575285}" srcId="{D8B2D29A-95AC-4E02-A841-69E284C3C1ED}" destId="{08BD1BD2-1747-4632-88DE-02581BBECA9D}" srcOrd="1" destOrd="0" parTransId="{3769F955-4BEB-4C01-8031-4053078F3FE6}" sibTransId="{CDF154C0-12EC-4F53-AE2A-FBAC83EA52C7}"/>
    <dgm:cxn modelId="{36158F86-EED6-4279-B228-B5BEF6A24C26}" type="presOf" srcId="{F8A96CB8-FACD-4DD0-8319-91667A556151}" destId="{C401331A-6F8F-414D-8173-DB96E259B88B}" srcOrd="0" destOrd="2" presId="urn:microsoft.com/office/officeart/2005/8/layout/hList1"/>
    <dgm:cxn modelId="{CC42358F-2EA6-4903-BBAC-065902B15068}" srcId="{0627468F-48A7-4B66-A3DE-32BCD5460F0D}" destId="{90F510DB-3785-41AB-88EB-0DAA0863C74C}" srcOrd="3" destOrd="0" parTransId="{6C9D9FC2-76A4-4A5F-B137-9D41AC94C69D}" sibTransId="{7C2CDE4E-6301-4095-8089-4DA50B8E7865}"/>
    <dgm:cxn modelId="{10058C9C-3A05-4414-AADD-2FCDD0BE10B3}" type="presOf" srcId="{11FD8259-2B6D-4652-923B-0C9B6022DC7D}" destId="{A9F0EAA7-CD14-4081-96D0-E679A2A0CF6F}" srcOrd="0" destOrd="0" presId="urn:microsoft.com/office/officeart/2005/8/layout/hList1"/>
    <dgm:cxn modelId="{BE1548A6-0CC5-4E3B-AC15-29CAE9678B1C}" srcId="{0627468F-48A7-4B66-A3DE-32BCD5460F0D}" destId="{F43A85FD-92DD-4BE1-A226-26A2609F94ED}" srcOrd="1" destOrd="0" parTransId="{3E15D460-AE77-4F82-ACDA-9CF73A67BD10}" sibTransId="{32DB6A63-5BFF-434A-9A9D-19412AD4F301}"/>
    <dgm:cxn modelId="{422723AA-F09A-4398-9F45-8CC09FBF0CB4}" type="presOf" srcId="{2E0CFC43-DCFA-4594-A314-B2C52C8EA54E}" destId="{A9F0EAA7-CD14-4081-96D0-E679A2A0CF6F}" srcOrd="0" destOrd="1" presId="urn:microsoft.com/office/officeart/2005/8/layout/hList1"/>
    <dgm:cxn modelId="{18ED7DAC-E850-4AFC-A8DC-6AAC120F55A7}" type="presOf" srcId="{F43A85FD-92DD-4BE1-A226-26A2609F94ED}" destId="{C2C91E93-160B-4BBF-94F4-B5D8FDBF9993}" srcOrd="0" destOrd="0" presId="urn:microsoft.com/office/officeart/2005/8/layout/hList1"/>
    <dgm:cxn modelId="{D6E5BEAD-D457-4CB2-A39B-1063276B7D10}" type="presOf" srcId="{69C9360A-45E8-403F-8F47-88512B81DFD5}" destId="{C401331A-6F8F-414D-8173-DB96E259B88B}" srcOrd="0" destOrd="0" presId="urn:microsoft.com/office/officeart/2005/8/layout/hList1"/>
    <dgm:cxn modelId="{6D03CCB3-3EE8-4F87-926D-2789FF08FB83}" srcId="{90F510DB-3785-41AB-88EB-0DAA0863C74C}" destId="{E94E7FDC-E4D3-4346-9538-ACDF74D8D28B}" srcOrd="0" destOrd="0" parTransId="{D5567657-7CA1-4619-BB01-F0992376356E}" sibTransId="{DA557DF6-C1DF-4259-95BE-E3D84B328D88}"/>
    <dgm:cxn modelId="{DA901CB7-6471-42ED-89D0-FB3C8C5A0E02}" type="presOf" srcId="{30356B13-F77A-4A0E-9536-110A75C28AAC}" destId="{C401331A-6F8F-414D-8173-DB96E259B88B}" srcOrd="0" destOrd="1" presId="urn:microsoft.com/office/officeart/2005/8/layout/hList1"/>
    <dgm:cxn modelId="{5A4E8CC5-F207-4CDD-857B-F726D29589E8}" srcId="{F43A85FD-92DD-4BE1-A226-26A2609F94ED}" destId="{30356B13-F77A-4A0E-9536-110A75C28AAC}" srcOrd="1" destOrd="0" parTransId="{63F2D492-438A-46C8-824F-3A4A6D831BED}" sibTransId="{FCF91F63-F9D2-4FD0-8F06-25E0D831A899}"/>
    <dgm:cxn modelId="{07329DC8-47E2-45C6-ACDE-3FE5207DE919}" srcId="{B343CB3E-1A58-41F0-9ABC-146B3512612D}" destId="{2E0CFC43-DCFA-4594-A314-B2C52C8EA54E}" srcOrd="1" destOrd="0" parTransId="{4B111614-1AB3-4FA5-8649-A5B6D518CDF6}" sibTransId="{10F3BA06-810A-43FB-A25D-89F34D48AD54}"/>
    <dgm:cxn modelId="{B8051CD6-AE75-4B91-8D61-B5BB76C2C716}" type="presOf" srcId="{6012CC85-00F6-4369-8E0B-4974D5E00A62}" destId="{6F85BCA5-705C-4E5C-835F-51A9A05906CF}" srcOrd="0" destOrd="2" presId="urn:microsoft.com/office/officeart/2005/8/layout/hList1"/>
    <dgm:cxn modelId="{A915CCDA-DE0A-4ACA-8EBB-534771797696}" type="presOf" srcId="{0627468F-48A7-4B66-A3DE-32BCD5460F0D}" destId="{6F37B3C0-CAD5-445D-B6B3-C5DCF68B69D9}" srcOrd="0" destOrd="0" presId="urn:microsoft.com/office/officeart/2005/8/layout/hList1"/>
    <dgm:cxn modelId="{E8E087DE-3DB4-4403-981E-6D5A34DE917A}" type="presOf" srcId="{08BD1BD2-1747-4632-88DE-02581BBECA9D}" destId="{F716D46E-FF1D-4FDC-AFE4-12C8A599269D}" srcOrd="0" destOrd="1" presId="urn:microsoft.com/office/officeart/2005/8/layout/hList1"/>
    <dgm:cxn modelId="{AB902BDF-1B36-4EC6-90DE-21048C7F628D}" srcId="{B343CB3E-1A58-41F0-9ABC-146B3512612D}" destId="{11FD8259-2B6D-4652-923B-0C9B6022DC7D}" srcOrd="0" destOrd="0" parTransId="{192A1C35-2487-46E5-B7FA-791BA5F2EFAD}" sibTransId="{A3572F2E-9F0B-4485-8552-A3CD606E1B43}"/>
    <dgm:cxn modelId="{6C2F18E1-89BA-4C41-8E20-6446A1A8CE49}" type="presOf" srcId="{D8B2D29A-95AC-4E02-A841-69E284C3C1ED}" destId="{993F5C9C-2B15-4E31-8A58-686F703D834C}" srcOrd="0" destOrd="0" presId="urn:microsoft.com/office/officeart/2005/8/layout/hList1"/>
    <dgm:cxn modelId="{F67DDD49-7169-476C-91AF-6F988686E2B3}" type="presParOf" srcId="{6F37B3C0-CAD5-445D-B6B3-C5DCF68B69D9}" destId="{55598DCC-F0D3-4FE3-87EB-3B00E4DC139E}" srcOrd="0" destOrd="0" presId="urn:microsoft.com/office/officeart/2005/8/layout/hList1"/>
    <dgm:cxn modelId="{09861713-35ED-44E1-A407-0B49C5BAF7E4}" type="presParOf" srcId="{55598DCC-F0D3-4FE3-87EB-3B00E4DC139E}" destId="{B9CBF714-0925-4E94-B3AD-6EB3A02CBEB8}" srcOrd="0" destOrd="0" presId="urn:microsoft.com/office/officeart/2005/8/layout/hList1"/>
    <dgm:cxn modelId="{98F63BA1-3505-43FE-AB6E-A99EAF55911F}" type="presParOf" srcId="{55598DCC-F0D3-4FE3-87EB-3B00E4DC139E}" destId="{A9F0EAA7-CD14-4081-96D0-E679A2A0CF6F}" srcOrd="1" destOrd="0" presId="urn:microsoft.com/office/officeart/2005/8/layout/hList1"/>
    <dgm:cxn modelId="{A26A664F-C09C-4D8E-AF06-B0C0D0BECC0D}" type="presParOf" srcId="{6F37B3C0-CAD5-445D-B6B3-C5DCF68B69D9}" destId="{8F41C983-B6B9-4D72-913E-20EE22D47C01}" srcOrd="1" destOrd="0" presId="urn:microsoft.com/office/officeart/2005/8/layout/hList1"/>
    <dgm:cxn modelId="{FF260D87-594D-47F6-A57B-9E63D5D08CCD}" type="presParOf" srcId="{6F37B3C0-CAD5-445D-B6B3-C5DCF68B69D9}" destId="{DEE96EEC-D43E-4B64-AB52-9BE3450E9FA1}" srcOrd="2" destOrd="0" presId="urn:microsoft.com/office/officeart/2005/8/layout/hList1"/>
    <dgm:cxn modelId="{62165BD6-4274-464A-95CC-C7A55C2AF66E}" type="presParOf" srcId="{DEE96EEC-D43E-4B64-AB52-9BE3450E9FA1}" destId="{C2C91E93-160B-4BBF-94F4-B5D8FDBF9993}" srcOrd="0" destOrd="0" presId="urn:microsoft.com/office/officeart/2005/8/layout/hList1"/>
    <dgm:cxn modelId="{31AE90E8-AA69-4D6C-935D-3B1697FA86F2}" type="presParOf" srcId="{DEE96EEC-D43E-4B64-AB52-9BE3450E9FA1}" destId="{C401331A-6F8F-414D-8173-DB96E259B88B}" srcOrd="1" destOrd="0" presId="urn:microsoft.com/office/officeart/2005/8/layout/hList1"/>
    <dgm:cxn modelId="{68CBF504-AA6F-4F1C-BFA0-5EB7006ADE69}" type="presParOf" srcId="{6F37B3C0-CAD5-445D-B6B3-C5DCF68B69D9}" destId="{61E49ED0-125A-4C42-B4AD-506C9E10EC1B}" srcOrd="3" destOrd="0" presId="urn:microsoft.com/office/officeart/2005/8/layout/hList1"/>
    <dgm:cxn modelId="{D4BB7FCA-4ECB-49BC-B599-F37FE4F716B9}" type="presParOf" srcId="{6F37B3C0-CAD5-445D-B6B3-C5DCF68B69D9}" destId="{69C0643F-6196-4092-8720-494B9872100B}" srcOrd="4" destOrd="0" presId="urn:microsoft.com/office/officeart/2005/8/layout/hList1"/>
    <dgm:cxn modelId="{6340AD11-8679-4608-9BE2-7F1849F67D60}" type="presParOf" srcId="{69C0643F-6196-4092-8720-494B9872100B}" destId="{993F5C9C-2B15-4E31-8A58-686F703D834C}" srcOrd="0" destOrd="0" presId="urn:microsoft.com/office/officeart/2005/8/layout/hList1"/>
    <dgm:cxn modelId="{1B7F9C98-13DD-492F-A5F9-816676B72F08}" type="presParOf" srcId="{69C0643F-6196-4092-8720-494B9872100B}" destId="{F716D46E-FF1D-4FDC-AFE4-12C8A599269D}" srcOrd="1" destOrd="0" presId="urn:microsoft.com/office/officeart/2005/8/layout/hList1"/>
    <dgm:cxn modelId="{8440382E-2978-41C2-8DFE-97309111908F}" type="presParOf" srcId="{6F37B3C0-CAD5-445D-B6B3-C5DCF68B69D9}" destId="{D546A7FE-A3F2-4C3E-AFAD-7041C5FEB04E}" srcOrd="5" destOrd="0" presId="urn:microsoft.com/office/officeart/2005/8/layout/hList1"/>
    <dgm:cxn modelId="{ECCB58C6-4E23-472F-93DD-CD1556428A9A}" type="presParOf" srcId="{6F37B3C0-CAD5-445D-B6B3-C5DCF68B69D9}" destId="{F1A88B59-5422-40F7-A8ED-A09988A50140}" srcOrd="6" destOrd="0" presId="urn:microsoft.com/office/officeart/2005/8/layout/hList1"/>
    <dgm:cxn modelId="{1536F79A-9AF3-4402-AACB-66286170DDCF}" type="presParOf" srcId="{F1A88B59-5422-40F7-A8ED-A09988A50140}" destId="{18767982-7410-44A9-AF9D-8196903FC77F}" srcOrd="0" destOrd="0" presId="urn:microsoft.com/office/officeart/2005/8/layout/hList1"/>
    <dgm:cxn modelId="{B15FEE73-545C-4DC1-ADF4-2278FE5C5462}" type="presParOf" srcId="{F1A88B59-5422-40F7-A8ED-A09988A50140}" destId="{6F85BCA5-705C-4E5C-835F-51A9A05906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BF714-0925-4E94-B3AD-6EB3A02CBEB8}">
      <dsp:nvSpPr>
        <dsp:cNvPr id="0" name=""/>
        <dsp:cNvSpPr/>
      </dsp:nvSpPr>
      <dsp:spPr>
        <a:xfrm>
          <a:off x="3231"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Tables</a:t>
          </a:r>
        </a:p>
      </dsp:txBody>
      <dsp:txXfrm>
        <a:off x="3231" y="1449649"/>
        <a:ext cx="1943063" cy="518400"/>
      </dsp:txXfrm>
    </dsp:sp>
    <dsp:sp modelId="{A9F0EAA7-CD14-4081-96D0-E679A2A0CF6F}">
      <dsp:nvSpPr>
        <dsp:cNvPr id="0" name=""/>
        <dsp:cNvSpPr/>
      </dsp:nvSpPr>
      <dsp:spPr>
        <a:xfrm>
          <a:off x="3231"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storage &amp; Retrieval</a:t>
          </a:r>
        </a:p>
        <a:p>
          <a:pPr marL="171450" lvl="1" indent="-171450" algn="l" defTabSz="800100">
            <a:lnSpc>
              <a:spcPct val="90000"/>
            </a:lnSpc>
            <a:spcBef>
              <a:spcPct val="0"/>
            </a:spcBef>
            <a:spcAft>
              <a:spcPct val="15000"/>
            </a:spcAft>
            <a:buChar char="•"/>
          </a:pPr>
          <a:r>
            <a:rPr lang="en-US" sz="1800" kern="1200" dirty="0"/>
            <a:t>Referential integrity</a:t>
          </a:r>
        </a:p>
      </dsp:txBody>
      <dsp:txXfrm>
        <a:off x="3231" y="1968049"/>
        <a:ext cx="1943063" cy="1552506"/>
      </dsp:txXfrm>
    </dsp:sp>
    <dsp:sp modelId="{C2C91E93-160B-4BBF-94F4-B5D8FDBF9993}">
      <dsp:nvSpPr>
        <dsp:cNvPr id="0" name=""/>
        <dsp:cNvSpPr/>
      </dsp:nvSpPr>
      <dsp:spPr>
        <a:xfrm>
          <a:off x="2218324"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Indexes</a:t>
          </a:r>
        </a:p>
      </dsp:txBody>
      <dsp:txXfrm>
        <a:off x="2218324" y="1449649"/>
        <a:ext cx="1943063" cy="518400"/>
      </dsp:txXfrm>
    </dsp:sp>
    <dsp:sp modelId="{C401331A-6F8F-414D-8173-DB96E259B88B}">
      <dsp:nvSpPr>
        <dsp:cNvPr id="0" name=""/>
        <dsp:cNvSpPr/>
      </dsp:nvSpPr>
      <dsp:spPr>
        <a:xfrm>
          <a:off x="2218324"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Improves query performance</a:t>
          </a:r>
        </a:p>
        <a:p>
          <a:pPr marL="171450" lvl="1" indent="-171450" algn="l" defTabSz="800100">
            <a:lnSpc>
              <a:spcPct val="90000"/>
            </a:lnSpc>
            <a:spcBef>
              <a:spcPct val="0"/>
            </a:spcBef>
            <a:spcAft>
              <a:spcPct val="15000"/>
            </a:spcAft>
            <a:buChar char="•"/>
          </a:pPr>
          <a:r>
            <a:rPr lang="en-US" sz="1800" kern="1200" dirty="0"/>
            <a:t>Clustered</a:t>
          </a:r>
        </a:p>
        <a:p>
          <a:pPr marL="171450" lvl="1" indent="-171450" algn="l" defTabSz="800100">
            <a:lnSpc>
              <a:spcPct val="90000"/>
            </a:lnSpc>
            <a:spcBef>
              <a:spcPct val="0"/>
            </a:spcBef>
            <a:spcAft>
              <a:spcPct val="15000"/>
            </a:spcAft>
            <a:buChar char="•"/>
          </a:pPr>
          <a:r>
            <a:rPr lang="en-US" sz="1800" kern="1200" dirty="0"/>
            <a:t>Non-clustered</a:t>
          </a:r>
        </a:p>
      </dsp:txBody>
      <dsp:txXfrm>
        <a:off x="2218324" y="1968049"/>
        <a:ext cx="1943063" cy="1552506"/>
      </dsp:txXfrm>
    </dsp:sp>
    <dsp:sp modelId="{993F5C9C-2B15-4E31-8A58-686F703D834C}">
      <dsp:nvSpPr>
        <dsp:cNvPr id="0" name=""/>
        <dsp:cNvSpPr/>
      </dsp:nvSpPr>
      <dsp:spPr>
        <a:xfrm>
          <a:off x="4433416"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Views</a:t>
          </a:r>
        </a:p>
      </dsp:txBody>
      <dsp:txXfrm>
        <a:off x="4433416" y="1449649"/>
        <a:ext cx="1943063" cy="518400"/>
      </dsp:txXfrm>
    </dsp:sp>
    <dsp:sp modelId="{F716D46E-FF1D-4FDC-AFE4-12C8A599269D}">
      <dsp:nvSpPr>
        <dsp:cNvPr id="0" name=""/>
        <dsp:cNvSpPr/>
      </dsp:nvSpPr>
      <dsp:spPr>
        <a:xfrm>
          <a:off x="4433416"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Logical result sets</a:t>
          </a:r>
        </a:p>
        <a:p>
          <a:pPr marL="171450" lvl="1" indent="-171450" algn="l" defTabSz="800100">
            <a:lnSpc>
              <a:spcPct val="90000"/>
            </a:lnSpc>
            <a:spcBef>
              <a:spcPct val="0"/>
            </a:spcBef>
            <a:spcAft>
              <a:spcPct val="15000"/>
            </a:spcAft>
            <a:buChar char="•"/>
          </a:pPr>
          <a:r>
            <a:rPr lang="en-US" sz="1800" kern="1200" dirty="0"/>
            <a:t>Based on SELECT queries</a:t>
          </a:r>
        </a:p>
      </dsp:txBody>
      <dsp:txXfrm>
        <a:off x="4433416" y="1968049"/>
        <a:ext cx="1943063" cy="1552506"/>
      </dsp:txXfrm>
    </dsp:sp>
    <dsp:sp modelId="{18767982-7410-44A9-AF9D-8196903FC77F}">
      <dsp:nvSpPr>
        <dsp:cNvPr id="0" name=""/>
        <dsp:cNvSpPr/>
      </dsp:nvSpPr>
      <dsp:spPr>
        <a:xfrm>
          <a:off x="6648509"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Programmability</a:t>
          </a:r>
        </a:p>
      </dsp:txBody>
      <dsp:txXfrm>
        <a:off x="6648509" y="1449649"/>
        <a:ext cx="1943063" cy="518400"/>
      </dsp:txXfrm>
    </dsp:sp>
    <dsp:sp modelId="{6F85BCA5-705C-4E5C-835F-51A9A05906CF}">
      <dsp:nvSpPr>
        <dsp:cNvPr id="0" name=""/>
        <dsp:cNvSpPr/>
      </dsp:nvSpPr>
      <dsp:spPr>
        <a:xfrm>
          <a:off x="6648509"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Stored Procedures</a:t>
          </a:r>
        </a:p>
        <a:p>
          <a:pPr marL="171450" lvl="1" indent="-171450" algn="l" defTabSz="800100">
            <a:lnSpc>
              <a:spcPct val="90000"/>
            </a:lnSpc>
            <a:spcBef>
              <a:spcPct val="0"/>
            </a:spcBef>
            <a:spcAft>
              <a:spcPct val="15000"/>
            </a:spcAft>
            <a:buChar char="•"/>
          </a:pPr>
          <a:r>
            <a:rPr lang="en-US" sz="1800" kern="1200" dirty="0"/>
            <a:t>Functions</a:t>
          </a:r>
        </a:p>
        <a:p>
          <a:pPr marL="171450" lvl="1" indent="-171450" algn="l" defTabSz="800100">
            <a:lnSpc>
              <a:spcPct val="90000"/>
            </a:lnSpc>
            <a:spcBef>
              <a:spcPct val="0"/>
            </a:spcBef>
            <a:spcAft>
              <a:spcPct val="15000"/>
            </a:spcAft>
            <a:buChar char="•"/>
          </a:pPr>
          <a:r>
            <a:rPr lang="en-US" sz="1800" kern="1200" dirty="0"/>
            <a:t>Triggers</a:t>
          </a:r>
        </a:p>
        <a:p>
          <a:pPr marL="171450" lvl="1" indent="-171450" algn="l" defTabSz="800100">
            <a:lnSpc>
              <a:spcPct val="90000"/>
            </a:lnSpc>
            <a:spcBef>
              <a:spcPct val="0"/>
            </a:spcBef>
            <a:spcAft>
              <a:spcPct val="15000"/>
            </a:spcAft>
            <a:buChar char="•"/>
          </a:pPr>
          <a:r>
            <a:rPr lang="en-US" sz="1800" kern="1200" dirty="0"/>
            <a:t>Constraints</a:t>
          </a:r>
        </a:p>
      </dsp:txBody>
      <dsp:txXfrm>
        <a:off x="6648509" y="1968049"/>
        <a:ext cx="1943063" cy="155250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6"/>
          <p:cNvSpPr>
            <a:spLocks noChangeArrowheads="1"/>
          </p:cNvSpPr>
          <p:nvPr/>
        </p:nvSpPr>
        <p:spPr bwMode="auto">
          <a:xfrm>
            <a:off x="1863725" y="230188"/>
            <a:ext cx="3030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200">
                <a:latin typeface="Verdana" pitchFamily="34" charset="0"/>
              </a:rPr>
              <a:t>3. Data Types</a:t>
            </a:r>
          </a:p>
        </p:txBody>
      </p:sp>
      <p:sp>
        <p:nvSpPr>
          <p:cNvPr id="125955" name="Rectangle 7"/>
          <p:cNvSpPr>
            <a:spLocks noChangeArrowheads="1"/>
          </p:cNvSpPr>
          <p:nvPr/>
        </p:nvSpPr>
        <p:spPr bwMode="auto">
          <a:xfrm>
            <a:off x="1863725" y="458788"/>
            <a:ext cx="30305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000" b="0">
                <a:latin typeface="Century Schoolbook" pitchFamily="18" charset="0"/>
              </a:rPr>
              <a:t>2003</a:t>
            </a:r>
          </a:p>
        </p:txBody>
      </p:sp>
      <p:sp>
        <p:nvSpPr>
          <p:cNvPr id="125956" name="Rectangle 8"/>
          <p:cNvSpPr>
            <a:spLocks noChangeArrowheads="1"/>
          </p:cNvSpPr>
          <p:nvPr/>
        </p:nvSpPr>
        <p:spPr bwMode="auto">
          <a:xfrm>
            <a:off x="2019300" y="8972550"/>
            <a:ext cx="3030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600" b="0">
                <a:latin typeface="Century Schoolbook" pitchFamily="18" charset="0"/>
              </a:rPr>
              <a:t>© 2003 Microsoft</a:t>
            </a:r>
          </a:p>
        </p:txBody>
      </p:sp>
      <p:sp>
        <p:nvSpPr>
          <p:cNvPr id="125957" name="Rectangle 9"/>
          <p:cNvSpPr>
            <a:spLocks noChangeArrowheads="1"/>
          </p:cNvSpPr>
          <p:nvPr/>
        </p:nvSpPr>
        <p:spPr bwMode="auto">
          <a:xfrm>
            <a:off x="2019300" y="8804275"/>
            <a:ext cx="3030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panose="020B0604020202020204" pitchFamily="34" charset="0"/>
              </a:defRPr>
            </a:lvl1pPr>
            <a:lvl2pPr marL="742950" indent="-285750" defTabSz="923925">
              <a:defRPr sz="2400" b="1">
                <a:solidFill>
                  <a:schemeClr val="tx1"/>
                </a:solidFill>
                <a:latin typeface="Arial" panose="020B0604020202020204" pitchFamily="34" charset="0"/>
              </a:defRPr>
            </a:lvl2pPr>
            <a:lvl3pPr marL="1143000" indent="-228600" defTabSz="923925">
              <a:defRPr sz="2400" b="1">
                <a:solidFill>
                  <a:schemeClr val="tx1"/>
                </a:solidFill>
                <a:latin typeface="Arial" panose="020B0604020202020204" pitchFamily="34" charset="0"/>
              </a:defRPr>
            </a:lvl3pPr>
            <a:lvl4pPr marL="1600200" indent="-228600" defTabSz="923925">
              <a:defRPr sz="2400" b="1">
                <a:solidFill>
                  <a:schemeClr val="tx1"/>
                </a:solidFill>
                <a:latin typeface="Arial" panose="020B0604020202020204" pitchFamily="34" charset="0"/>
              </a:defRPr>
            </a:lvl4pPr>
            <a:lvl5pPr marL="2057400" indent="-228600" defTabSz="923925">
              <a:defRPr sz="2400" b="1">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b="1">
                <a:solidFill>
                  <a:schemeClr val="tx1"/>
                </a:solidFill>
                <a:latin typeface="Arial" panose="020B0604020202020204" pitchFamily="34" charset="0"/>
              </a:defRPr>
            </a:lvl9pPr>
          </a:lstStyle>
          <a:p>
            <a:pPr algn="ctr"/>
            <a:fld id="{BA1446EA-A007-4FF3-8D29-0EE70B95FF48}" type="slidenum">
              <a:rPr lang="en-US" altLang="en-US" sz="1000">
                <a:latin typeface="Verdana" panose="020B0604030504040204" pitchFamily="34" charset="0"/>
              </a:rPr>
              <a:pPr algn="ctr"/>
              <a:t>‹#›</a:t>
            </a:fld>
            <a:endParaRPr lang="en-US" altLang="en-US" sz="1000">
              <a:latin typeface="Verdana" panose="020B0604030504040204" pitchFamily="34" charset="0"/>
            </a:endParaRPr>
          </a:p>
        </p:txBody>
      </p:sp>
    </p:spTree>
    <p:extLst>
      <p:ext uri="{BB962C8B-B14F-4D97-AF65-F5344CB8AC3E}">
        <p14:creationId xmlns:p14="http://schemas.microsoft.com/office/powerpoint/2010/main" val="10185552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4"/>
          <p:cNvSpPr>
            <a:spLocks noGrp="1" noRot="1" noChangeAspect="1" noChangeArrowheads="1" noTextEdit="1"/>
          </p:cNvSpPr>
          <p:nvPr>
            <p:ph type="sldImg" idx="2"/>
          </p:nvPr>
        </p:nvSpPr>
        <p:spPr bwMode="auto">
          <a:xfrm>
            <a:off x="1123950" y="884238"/>
            <a:ext cx="4697413" cy="35226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4" name="Rectangle 8"/>
          <p:cNvSpPr>
            <a:spLocks noGrp="1" noChangeArrowheads="1"/>
          </p:cNvSpPr>
          <p:nvPr>
            <p:ph type="hdr" sz="quarter"/>
          </p:nvPr>
        </p:nvSpPr>
        <p:spPr bwMode="auto">
          <a:xfrm>
            <a:off x="1131888" y="228600"/>
            <a:ext cx="4125912"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200">
                <a:latin typeface="Arial" charset="0"/>
              </a:defRPr>
            </a:lvl1pPr>
          </a:lstStyle>
          <a:p>
            <a:pPr>
              <a:defRPr/>
            </a:pPr>
            <a:r>
              <a:rPr lang="en-US" altLang="en-US"/>
              <a:t>3. Data Types</a:t>
            </a:r>
          </a:p>
        </p:txBody>
      </p:sp>
      <p:sp>
        <p:nvSpPr>
          <p:cNvPr id="4105" name="Rectangle 9"/>
          <p:cNvSpPr>
            <a:spLocks noGrp="1" noChangeArrowheads="1"/>
          </p:cNvSpPr>
          <p:nvPr>
            <p:ph type="dt" idx="1"/>
          </p:nvPr>
        </p:nvSpPr>
        <p:spPr bwMode="auto">
          <a:xfrm>
            <a:off x="1130300" y="514350"/>
            <a:ext cx="1770063" cy="190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000" b="0">
                <a:latin typeface="Arial" charset="0"/>
              </a:defRPr>
            </a:lvl1pPr>
          </a:lstStyle>
          <a:p>
            <a:pPr>
              <a:defRPr/>
            </a:pPr>
            <a:r>
              <a:rPr lang="en-US"/>
              <a:t>2008</a:t>
            </a:r>
            <a:endParaRPr lang="en-US" altLang="en-US"/>
          </a:p>
        </p:txBody>
      </p:sp>
      <p:sp>
        <p:nvSpPr>
          <p:cNvPr id="4106" name="Rectangle 10"/>
          <p:cNvSpPr>
            <a:spLocks noGrp="1" noChangeArrowheads="1"/>
          </p:cNvSpPr>
          <p:nvPr>
            <p:ph type="ftr" sz="quarter" idx="4"/>
          </p:nvPr>
        </p:nvSpPr>
        <p:spPr bwMode="auto">
          <a:xfrm>
            <a:off x="1143000" y="8929688"/>
            <a:ext cx="1855788" cy="1428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600" b="0">
                <a:latin typeface="Arial" charset="0"/>
              </a:defRPr>
            </a:lvl1pPr>
          </a:lstStyle>
          <a:p>
            <a:pPr>
              <a:defRPr/>
            </a:pPr>
            <a:r>
              <a:rPr lang="en-US" altLang="en-US"/>
              <a:t>© 2008 Microsoft</a:t>
            </a:r>
          </a:p>
        </p:txBody>
      </p:sp>
      <p:sp>
        <p:nvSpPr>
          <p:cNvPr id="4107" name="Rectangle 11"/>
          <p:cNvSpPr>
            <a:spLocks noGrp="1" noChangeArrowheads="1"/>
          </p:cNvSpPr>
          <p:nvPr>
            <p:ph type="sldNum" sz="quarter" idx="5"/>
          </p:nvPr>
        </p:nvSpPr>
        <p:spPr bwMode="auto">
          <a:xfrm>
            <a:off x="5081588" y="8878888"/>
            <a:ext cx="7175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901700">
              <a:defRPr sz="1000"/>
            </a:lvl1pPr>
          </a:lstStyle>
          <a:p>
            <a:fld id="{F4794780-F61E-4F01-AB85-EE94F6BF53EF}" type="slidenum">
              <a:rPr lang="en-US" altLang="en-US"/>
              <a:pPr/>
              <a:t>‹#›</a:t>
            </a:fld>
            <a:endParaRPr lang="en-US" altLang="en-US" b="0"/>
          </a:p>
        </p:txBody>
      </p:sp>
      <p:sp>
        <p:nvSpPr>
          <p:cNvPr id="4116" name="Rectangle 20"/>
          <p:cNvSpPr>
            <a:spLocks noGrp="1" noChangeArrowheads="1"/>
          </p:cNvSpPr>
          <p:nvPr>
            <p:ph type="body" sz="quarter" idx="3"/>
          </p:nvPr>
        </p:nvSpPr>
        <p:spPr bwMode="auto">
          <a:xfrm>
            <a:off x="1138238" y="4756150"/>
            <a:ext cx="4687887" cy="38211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en-US" noProof="0"/>
              <a:t>Click to edit Master text styles</a:t>
            </a:r>
          </a:p>
          <a:p>
            <a:pPr lvl="1"/>
            <a:r>
              <a:rPr lang="en-US" altLang="en-US" noProof="0"/>
              <a:t>Second level</a:t>
            </a:r>
          </a:p>
        </p:txBody>
      </p:sp>
    </p:spTree>
    <p:extLst>
      <p:ext uri="{BB962C8B-B14F-4D97-AF65-F5344CB8AC3E}">
        <p14:creationId xmlns:p14="http://schemas.microsoft.com/office/powerpoint/2010/main" val="7228697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buChar char="•"/>
      <a:tabLst>
        <a:tab pos="457200" algn="l"/>
        <a:tab pos="685800" algn="l"/>
        <a:tab pos="914400" algn="l"/>
        <a:tab pos="1143000" algn="l"/>
        <a:tab pos="1371600" algn="l"/>
      </a:tabLst>
      <a:defRPr sz="1000" b="1" kern="1200">
        <a:solidFill>
          <a:schemeClr val="tx1"/>
        </a:solidFill>
        <a:latin typeface="Times New Roman" pitchFamily="18" charset="0"/>
        <a:ea typeface="+mn-ea"/>
        <a:cs typeface="+mn-cs"/>
      </a:defRPr>
    </a:lvl1pPr>
    <a:lvl2pPr marL="228600" algn="l" rtl="0" eaLnBrk="0" fontAlgn="base" hangingPunct="0">
      <a:spcBef>
        <a:spcPct val="0"/>
      </a:spcBef>
      <a:spcAft>
        <a:spcPct val="0"/>
      </a:spcAft>
      <a:tabLst>
        <a:tab pos="457200" algn="l"/>
        <a:tab pos="685800" algn="l"/>
        <a:tab pos="914400" algn="l"/>
        <a:tab pos="1143000" algn="l"/>
        <a:tab pos="1371600" algn="l"/>
      </a:tabLst>
      <a:defRPr sz="1000" kern="1200">
        <a:solidFill>
          <a:schemeClr val="tx1"/>
        </a:solidFill>
        <a:latin typeface="Courier New" pitchFamily="49" charset="0"/>
        <a:ea typeface="+mn-ea"/>
        <a:cs typeface="+mn-cs"/>
      </a:defRPr>
    </a:lvl2pPr>
    <a:lvl3pPr marL="1143000" indent="-228600" algn="l" rtl="0" eaLnBrk="0" fontAlgn="base" hangingPunct="0">
      <a:spcBef>
        <a:spcPct val="30000"/>
      </a:spcBef>
      <a:spcAft>
        <a:spcPct val="0"/>
      </a:spcAft>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3. Data Types</a:t>
            </a:r>
          </a:p>
        </p:txBody>
      </p:sp>
      <p:sp>
        <p:nvSpPr>
          <p:cNvPr id="12595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b="0">
                <a:latin typeface="Arial" panose="020B0604020202020204" pitchFamily="34" charset="0"/>
              </a:rPr>
              <a:t>2008</a:t>
            </a:r>
          </a:p>
        </p:txBody>
      </p:sp>
      <p:sp>
        <p:nvSpPr>
          <p:cNvPr id="125956" name="Rectangle 4"/>
          <p:cNvSpPr>
            <a:spLocks noGrp="1" noRot="1" noChangeAspect="1" noChangeArrowheads="1" noTextEdit="1"/>
          </p:cNvSpPr>
          <p:nvPr>
            <p:ph type="sldImg"/>
          </p:nvPr>
        </p:nvSpPr>
        <p:spPr>
          <a:xfrm>
            <a:off x="1125538" y="884238"/>
            <a:ext cx="4694237" cy="3522662"/>
          </a:xfrm>
          <a:ln/>
        </p:spPr>
      </p:sp>
      <p:sp>
        <p:nvSpPr>
          <p:cNvPr id="12595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fld id="{49C8B7CC-8279-406A-84C6-D5B6C92A3D10}" type="slidenum">
              <a:rPr lang="en-US" altLang="en-US">
                <a:latin typeface="Arial" panose="020B0604020202020204" pitchFamily="34" charset="0"/>
              </a:rPr>
              <a:pPr>
                <a:spcBef>
                  <a:spcPct val="0"/>
                </a:spcBef>
                <a:buFontTx/>
                <a:buNone/>
              </a:pPr>
              <a:t>1</a:t>
            </a:fld>
            <a:endParaRPr lang="en-US" altLang="en-US" b="0">
              <a:latin typeface="Arial" panose="020B0604020202020204" pitchFamily="34" charset="0"/>
            </a:endParaRPr>
          </a:p>
        </p:txBody>
      </p:sp>
      <p:sp>
        <p:nvSpPr>
          <p:cNvPr id="12595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600" b="0">
                <a:latin typeface="Arial" panose="020B0604020202020204" pitchFamily="34" charset="0"/>
              </a:rPr>
              <a:t>© 2008 Microsoft</a:t>
            </a:r>
          </a:p>
        </p:txBody>
      </p:sp>
    </p:spTree>
    <p:extLst>
      <p:ext uri="{BB962C8B-B14F-4D97-AF65-F5344CB8AC3E}">
        <p14:creationId xmlns:p14="http://schemas.microsoft.com/office/powerpoint/2010/main" val="30507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74750" y="695325"/>
            <a:ext cx="4641850" cy="3481388"/>
          </a:xfrm>
          <a:ln/>
        </p:spPr>
      </p:sp>
      <p:sp>
        <p:nvSpPr>
          <p:cNvPr id="12697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140756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74750" y="695325"/>
            <a:ext cx="4641850" cy="3481388"/>
          </a:xfrm>
          <a:ln/>
        </p:spPr>
      </p:sp>
      <p:sp>
        <p:nvSpPr>
          <p:cNvPr id="12800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270962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74750" y="695325"/>
            <a:ext cx="4641850" cy="3481388"/>
          </a:xfrm>
          <a:ln/>
        </p:spPr>
      </p:sp>
      <p:sp>
        <p:nvSpPr>
          <p:cNvPr id="129027"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218286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74750" y="695325"/>
            <a:ext cx="4641850" cy="3481388"/>
          </a:xfrm>
          <a:ln/>
        </p:spPr>
      </p:sp>
      <p:sp>
        <p:nvSpPr>
          <p:cNvPr id="130051"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32270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74750" y="695325"/>
            <a:ext cx="4641850" cy="3481388"/>
          </a:xfrm>
          <a:ln/>
        </p:spPr>
      </p:sp>
      <p:sp>
        <p:nvSpPr>
          <p:cNvPr id="131075"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41777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76338" y="696913"/>
            <a:ext cx="4641850" cy="3481387"/>
          </a:xfrm>
          <a:ln/>
        </p:spPr>
      </p:sp>
      <p:sp>
        <p:nvSpPr>
          <p:cNvPr id="13209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4829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76338" y="696913"/>
            <a:ext cx="4641850" cy="3481387"/>
          </a:xfrm>
          <a:ln/>
        </p:spPr>
      </p:sp>
      <p:sp>
        <p:nvSpPr>
          <p:cNvPr id="13312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48121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lt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lt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392C60E4-BF09-47AC-B451-03C1A2D3E900}" type="slidenum">
              <a:rPr lang="en-US" smtClean="0"/>
              <a:pPr/>
              <a:t>‹#›</a:t>
            </a:fld>
            <a:endParaRPr lang="en-US"/>
          </a:p>
        </p:txBody>
      </p:sp>
    </p:spTree>
    <p:extLst>
      <p:ext uri="{BB962C8B-B14F-4D97-AF65-F5344CB8AC3E}">
        <p14:creationId xmlns:p14="http://schemas.microsoft.com/office/powerpoint/2010/main" val="308150572"/>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9628313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8318468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361D8292-7A5A-44EB-ADEC-AA767D00200F}" type="datetimeFigureOut">
              <a:rPr lang="en-US" smtClean="0"/>
              <a:t>12/30/2022</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EF787E30-C875-4747-ADF7-80F9BAEEF953}" type="slidenum">
              <a:rPr lang="en-US" smtClean="0"/>
              <a:pPr/>
              <a:t>‹#›</a:t>
            </a:fld>
            <a:endParaRPr lang="en-US"/>
          </a:p>
        </p:txBody>
      </p:sp>
    </p:spTree>
    <p:extLst>
      <p:ext uri="{BB962C8B-B14F-4D97-AF65-F5344CB8AC3E}">
        <p14:creationId xmlns:p14="http://schemas.microsoft.com/office/powerpoint/2010/main" val="2805212333"/>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DEACD-722F-4835-8C36-350D1156C46F}" type="datetimeFigureOut">
              <a:rPr lang="en-US" smtClean="0"/>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24C919-0F85-4759-9BE1-431035B692CF}" type="slidenum">
              <a:rPr lang="en-US" smtClean="0"/>
              <a:pPr/>
              <a:t>‹#›</a:t>
            </a:fld>
            <a:endParaRPr lang="en-US"/>
          </a:p>
        </p:txBody>
      </p:sp>
    </p:spTree>
    <p:extLst>
      <p:ext uri="{BB962C8B-B14F-4D97-AF65-F5344CB8AC3E}">
        <p14:creationId xmlns:p14="http://schemas.microsoft.com/office/powerpoint/2010/main" val="2833816375"/>
      </p:ext>
    </p:extLst>
  </p:cSld>
  <p:clrMapOvr>
    <a:masterClrMapping/>
  </p:clrMapOvr>
  <p:transition>
    <p:randomBa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DC829D4D-0BFC-4907-B876-8D0F29D25B8B}" type="datetimeFigureOut">
              <a:rPr lang="en-US" smtClean="0"/>
              <a:t>12/30/2022</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ACE45F6E-0645-4038-869D-C94A9C5850B3}" type="slidenum">
              <a:rPr lang="en-US" smtClean="0"/>
              <a:pPr/>
              <a:t>‹#›</a:t>
            </a:fld>
            <a:endParaRPr lang="en-US"/>
          </a:p>
        </p:txBody>
      </p:sp>
    </p:spTree>
    <p:extLst>
      <p:ext uri="{BB962C8B-B14F-4D97-AF65-F5344CB8AC3E}">
        <p14:creationId xmlns:p14="http://schemas.microsoft.com/office/powerpoint/2010/main" val="458856780"/>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4F713-3024-4B60-8C85-AB19FBDEA5C9}" type="datetimeFigureOut">
              <a:rPr lang="en-US" smtClean="0"/>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BF29DC-7AAA-4CE8-8836-B0FB1F452E9A}" type="slidenum">
              <a:rPr lang="en-US" smtClean="0"/>
              <a:pPr/>
              <a:t>‹#›</a:t>
            </a:fld>
            <a:endParaRPr lang="en-US"/>
          </a:p>
        </p:txBody>
      </p:sp>
    </p:spTree>
    <p:extLst>
      <p:ext uri="{BB962C8B-B14F-4D97-AF65-F5344CB8AC3E}">
        <p14:creationId xmlns:p14="http://schemas.microsoft.com/office/powerpoint/2010/main" val="858918170"/>
      </p:ext>
    </p:extLst>
  </p:cSld>
  <p:clrMapOvr>
    <a:masterClrMapping/>
  </p:clrMapOvr>
  <p:transition>
    <p:randomBa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70D8C-FEE3-44E4-9FC3-58ECB605B60D}" type="datetimeFigureOut">
              <a:rPr lang="en-US" smtClean="0"/>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5F0C53-EC9E-49EA-8A39-90DFCA9E7867}" type="slidenum">
              <a:rPr lang="en-US" smtClean="0"/>
              <a:pPr/>
              <a:t>‹#›</a:t>
            </a:fld>
            <a:endParaRPr lang="en-US"/>
          </a:p>
        </p:txBody>
      </p:sp>
    </p:spTree>
    <p:extLst>
      <p:ext uri="{BB962C8B-B14F-4D97-AF65-F5344CB8AC3E}">
        <p14:creationId xmlns:p14="http://schemas.microsoft.com/office/powerpoint/2010/main" val="1835364504"/>
      </p:ext>
    </p:extLst>
  </p:cSld>
  <p:clrMapOvr>
    <a:masterClrMapping/>
  </p:clrMapOvr>
  <p:transition>
    <p:randomBa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AFF06-CDBB-4575-A3CF-D3C40F356B44}" type="datetimeFigureOut">
              <a:rPr lang="en-US" smtClean="0"/>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36F20-6502-4541-B668-8D2943D5AB0A}" type="slidenum">
              <a:rPr lang="en-US" smtClean="0"/>
              <a:pPr/>
              <a:t>‹#›</a:t>
            </a:fld>
            <a:endParaRPr lang="en-US"/>
          </a:p>
        </p:txBody>
      </p:sp>
    </p:spTree>
    <p:extLst>
      <p:ext uri="{BB962C8B-B14F-4D97-AF65-F5344CB8AC3E}">
        <p14:creationId xmlns:p14="http://schemas.microsoft.com/office/powerpoint/2010/main" val="3321859392"/>
      </p:ext>
    </p:extLst>
  </p:cSld>
  <p:clrMapOvr>
    <a:masterClrMapping/>
  </p:clrMapOvr>
  <p:transition>
    <p:randomBa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23BA-8BFA-4D1F-A6AD-B650E27402E6}" type="datetimeFigureOut">
              <a:rPr lang="en-US" smtClean="0"/>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D44249-E22E-4CAF-B31A-47027B1D76FA}" type="slidenum">
              <a:rPr lang="en-US" smtClean="0"/>
              <a:pPr/>
              <a:t>‹#›</a:t>
            </a:fld>
            <a:endParaRPr lang="en-US"/>
          </a:p>
        </p:txBody>
      </p:sp>
    </p:spTree>
    <p:extLst>
      <p:ext uri="{BB962C8B-B14F-4D97-AF65-F5344CB8AC3E}">
        <p14:creationId xmlns:p14="http://schemas.microsoft.com/office/powerpoint/2010/main" val="1277904380"/>
      </p:ext>
    </p:extLst>
  </p:cSld>
  <p:clrMapOvr>
    <a:masterClrMapping/>
  </p:clrMapOvr>
  <p:transition>
    <p:randomBa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5F43E8C-8E71-4ACB-A6F3-3C86F80AFB02}" type="datetimeFigureOut">
              <a:rPr lang="en-US" smtClean="0"/>
              <a:t>12/30/2022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0C91610B-E77F-4DF9-95F9-D5084B4B0BDD}"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9599582"/>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3391741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5ABCC35-AE37-4B74-AFDC-2B5B2D807A04}" type="datetimeFigureOut">
              <a:rPr lang="en-US" smtClean="0"/>
              <a:t>12/30/2022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C1FFC357-CAFE-4DB9-8BAB-F906D955A85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8706905"/>
      </p:ext>
    </p:extLst>
  </p:cSld>
  <p:clrMapOvr>
    <a:masterClrMapping/>
  </p:clrMapOvr>
  <p:transition>
    <p:randomBa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1D73B-AC12-4256-9E12-E45AB393862B}"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A1EB39-D6C1-4512-91BF-636AC7022432}" type="slidenum">
              <a:rPr lang="en-US" smtClean="0"/>
              <a:pPr/>
              <a:t>‹#›</a:t>
            </a:fld>
            <a:endParaRPr lang="en-US"/>
          </a:p>
        </p:txBody>
      </p:sp>
    </p:spTree>
    <p:extLst>
      <p:ext uri="{BB962C8B-B14F-4D97-AF65-F5344CB8AC3E}">
        <p14:creationId xmlns:p14="http://schemas.microsoft.com/office/powerpoint/2010/main" val="2978440633"/>
      </p:ext>
    </p:extLst>
  </p:cSld>
  <p:clrMapOvr>
    <a:masterClrMapping/>
  </p:clrMapOvr>
  <p:transition>
    <p:randomBa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1E8A7-06A9-4796-98A4-479CF7079753}" type="datetimeFigureOut">
              <a:rPr lang="en-US" smtClean="0"/>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2D8E4-AAE5-497A-A606-4CA31509F45E}" type="slidenum">
              <a:rPr lang="en-US" smtClean="0"/>
              <a:pPr/>
              <a:t>‹#›</a:t>
            </a:fld>
            <a:endParaRPr lang="en-US"/>
          </a:p>
        </p:txBody>
      </p:sp>
    </p:spTree>
    <p:extLst>
      <p:ext uri="{BB962C8B-B14F-4D97-AF65-F5344CB8AC3E}">
        <p14:creationId xmlns:p14="http://schemas.microsoft.com/office/powerpoint/2010/main" val="770463836"/>
      </p:ext>
    </p:extLst>
  </p:cSld>
  <p:clrMapOvr>
    <a:masterClrMapping/>
  </p:clrMapOvr>
  <p:transition>
    <p:randomBa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93C00A10-1055-4CE9-97F8-995D2D91D3D4}" type="slidenum">
              <a:rPr lang="en-US"/>
              <a:pPr/>
              <a:t>‹#›</a:t>
            </a:fld>
            <a:endParaRPr lang="en-US"/>
          </a:p>
        </p:txBody>
      </p:sp>
    </p:spTree>
    <p:extLst>
      <p:ext uri="{BB962C8B-B14F-4D97-AF65-F5344CB8AC3E}">
        <p14:creationId xmlns:p14="http://schemas.microsoft.com/office/powerpoint/2010/main" val="233778777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ltLang="en-US"/>
          </a:p>
        </p:txBody>
      </p:sp>
      <p:sp>
        <p:nvSpPr>
          <p:cNvPr id="6" name="Slide Number Placeholder 5"/>
          <p:cNvSpPr>
            <a:spLocks noGrp="1"/>
          </p:cNvSpPr>
          <p:nvPr>
            <p:ph type="sldNum" sz="quarter" idx="12"/>
          </p:nvPr>
        </p:nvSpPr>
        <p:spPr>
          <a:xfrm>
            <a:off x="6453378" y="5211060"/>
            <a:ext cx="1584198" cy="228600"/>
          </a:xfrm>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1512728175"/>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24946837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5413675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40622784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6681281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a:defRPr/>
            </a:pPr>
            <a:endParaRPr lang="en-US" altLang="en-US"/>
          </a:p>
        </p:txBody>
      </p:sp>
      <p:sp>
        <p:nvSpPr>
          <p:cNvPr id="9" name="Footer Placeholder 8"/>
          <p:cNvSpPr>
            <a:spLocks noGrp="1"/>
          </p:cNvSpPr>
          <p:nvPr>
            <p:ph type="ftr" sz="quarter" idx="11"/>
          </p:nvPr>
        </p:nvSpPr>
        <p:spPr/>
        <p:txBody>
          <a:bodyPr/>
          <a:lstStyle>
            <a:lvl1pPr algn="r">
              <a:defRPr/>
            </a:lvl1pPr>
          </a:lstStyle>
          <a:p>
            <a:pPr>
              <a:defRPr/>
            </a:pPr>
            <a:endParaRPr lang="en-US" alt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9418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6959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dirty="0"/>
              <a:t>12/30/2022</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5656753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p:randomBar/>
  </p:transition>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smtClean="0"/>
              <a:t>12/30/2022</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1387984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Lst>
  <p:transition>
    <p:randomBar/>
  </p:transition>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283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 y="6291263"/>
            <a:ext cx="2433638"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1" name="WordArt 10"/>
          <p:cNvSpPr>
            <a:spLocks noChangeArrowheads="1" noChangeShapeType="1" noTextEdit="1"/>
          </p:cNvSpPr>
          <p:nvPr/>
        </p:nvSpPr>
        <p:spPr bwMode="auto">
          <a:xfrm>
            <a:off x="1244601" y="2616329"/>
            <a:ext cx="6794500" cy="1012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ln w="22225">
                  <a:solidFill>
                    <a:schemeClr val="accent2"/>
                  </a:solidFill>
                  <a:prstDash val="solid"/>
                </a:ln>
                <a:solidFill>
                  <a:schemeClr val="accent2">
                    <a:lumMod val="40000"/>
                    <a:lumOff val="60000"/>
                  </a:schemeClr>
                </a:solidFill>
                <a:cs typeface="Arial" panose="020B0604020202020204" pitchFamily="34" charset="0"/>
              </a:rPr>
              <a:t>TẠO VÀ QUẢN TRỊ CSDL</a:t>
            </a:r>
          </a:p>
        </p:txBody>
      </p:sp>
      <p:sp>
        <p:nvSpPr>
          <p:cNvPr id="4" name="Slide Number Placeholder 3"/>
          <p:cNvSpPr>
            <a:spLocks noGrp="1"/>
          </p:cNvSpPr>
          <p:nvPr>
            <p:ph type="sldNum" sz="quarter" idx="12"/>
          </p:nvPr>
        </p:nvSpPr>
        <p:spPr/>
        <p:txBody>
          <a:bodyPr/>
          <a:lstStyle/>
          <a:p>
            <a:fld id="{392C60E4-BF09-47AC-B451-03C1A2D3E900}" type="slidenum">
              <a:rPr lang="en-US" smtClean="0"/>
              <a:pPr/>
              <a:t>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Files and Filegroups</a:t>
            </a:r>
          </a:p>
        </p:txBody>
      </p:sp>
      <p:sp>
        <p:nvSpPr>
          <p:cNvPr id="18435" name="Rectangle 3"/>
          <p:cNvSpPr>
            <a:spLocks noChangeArrowheads="1"/>
          </p:cNvSpPr>
          <p:nvPr/>
        </p:nvSpPr>
        <p:spPr bwMode="auto">
          <a:xfrm>
            <a:off x="614363" y="1265238"/>
            <a:ext cx="81819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dirty="0"/>
              <a:t>Khi </a:t>
            </a:r>
            <a:r>
              <a:rPr lang="en-US" altLang="en-US" b="0" dirty="0" err="1"/>
              <a:t>tạo</a:t>
            </a:r>
            <a:r>
              <a:rPr lang="en-US" altLang="en-US" b="0" dirty="0"/>
              <a:t> 1 CSDL, </a:t>
            </a:r>
            <a:r>
              <a:rPr lang="en-US" altLang="en-US" b="0" dirty="0" err="1"/>
              <a:t>thì</a:t>
            </a:r>
            <a:r>
              <a:rPr lang="en-US" altLang="en-US" b="0" dirty="0"/>
              <a:t> </a:t>
            </a:r>
            <a:r>
              <a:rPr lang="en-US" altLang="en-US" b="0" dirty="0" err="1"/>
              <a:t>các</a:t>
            </a:r>
            <a:r>
              <a:rPr lang="en-US" altLang="en-US" b="0" dirty="0"/>
              <a:t> file </a:t>
            </a:r>
            <a:r>
              <a:rPr lang="en-US" altLang="en-US" b="0" dirty="0" err="1"/>
              <a:t>dữ</a:t>
            </a:r>
            <a:r>
              <a:rPr lang="en-US" altLang="en-US" b="0" dirty="0"/>
              <a:t> </a:t>
            </a:r>
            <a:r>
              <a:rPr lang="en-US" altLang="en-US" b="0" dirty="0" err="1"/>
              <a:t>liệu</a:t>
            </a:r>
            <a:r>
              <a:rPr lang="en-US" altLang="en-US" b="0" dirty="0"/>
              <a:t> </a:t>
            </a:r>
            <a:r>
              <a:rPr lang="en-US" altLang="en-US" b="0" dirty="0" err="1"/>
              <a:t>và</a:t>
            </a:r>
            <a:r>
              <a:rPr lang="en-US" altLang="en-US" b="0" dirty="0"/>
              <a:t> log </a:t>
            </a:r>
            <a:r>
              <a:rPr lang="en-US" altLang="en-US" b="0" dirty="0" err="1"/>
              <a:t>được</a:t>
            </a:r>
            <a:r>
              <a:rPr lang="en-US" altLang="en-US" b="0" dirty="0"/>
              <a:t> </a:t>
            </a:r>
            <a:r>
              <a:rPr lang="en-US" altLang="en-US" b="0" dirty="0" err="1"/>
              <a:t>tạo</a:t>
            </a:r>
            <a:r>
              <a:rPr lang="en-US" altLang="en-US" b="0" dirty="0"/>
              <a:t> </a:t>
            </a:r>
            <a:r>
              <a:rPr lang="en-US" altLang="en-US" b="0" dirty="0" err="1"/>
              <a:t>ra</a:t>
            </a:r>
            <a:r>
              <a:rPr lang="en-US" altLang="en-US" b="0" dirty="0"/>
              <a:t> </a:t>
            </a:r>
            <a:r>
              <a:rPr lang="en-US" altLang="en-US" b="0" dirty="0" err="1"/>
              <a:t>tại</a:t>
            </a:r>
            <a:r>
              <a:rPr lang="en-US" altLang="en-US" b="0" dirty="0"/>
              <a:t> </a:t>
            </a:r>
            <a:r>
              <a:rPr lang="en-US" altLang="en-US" b="0" dirty="0" err="1"/>
              <a:t>vị</a:t>
            </a:r>
            <a:r>
              <a:rPr lang="en-US" altLang="en-US" b="0" dirty="0"/>
              <a:t> </a:t>
            </a:r>
            <a:r>
              <a:rPr lang="en-US" altLang="en-US" b="0" dirty="0" err="1"/>
              <a:t>trí</a:t>
            </a:r>
            <a:r>
              <a:rPr lang="en-US" altLang="en-US" b="0" dirty="0"/>
              <a:t> do ta </a:t>
            </a:r>
            <a:r>
              <a:rPr lang="en-US" altLang="en-US" b="0" dirty="0" err="1"/>
              <a:t>xác</a:t>
            </a:r>
            <a:r>
              <a:rPr lang="en-US" altLang="en-US" b="0" dirty="0"/>
              <a:t> </a:t>
            </a:r>
            <a:r>
              <a:rPr lang="en-US" altLang="en-US" b="0" dirty="0" err="1"/>
              <a:t>định</a:t>
            </a:r>
            <a:r>
              <a:rPr lang="en-US" altLang="en-US" b="0" dirty="0"/>
              <a:t>.</a:t>
            </a:r>
          </a:p>
          <a:p>
            <a:pPr algn="just">
              <a:lnSpc>
                <a:spcPct val="105000"/>
              </a:lnSpc>
              <a:spcBef>
                <a:spcPct val="0"/>
              </a:spcBef>
              <a:buClrTx/>
              <a:buSzTx/>
              <a:buFontTx/>
              <a:buChar char="•"/>
            </a:pPr>
            <a:r>
              <a:rPr lang="en-US" altLang="en-US" b="0" dirty="0" err="1"/>
              <a:t>Các</a:t>
            </a:r>
            <a:r>
              <a:rPr lang="en-US" altLang="en-US" b="0" dirty="0"/>
              <a:t> file </a:t>
            </a:r>
            <a:r>
              <a:rPr lang="en-US" altLang="en-US" b="0" dirty="0" err="1"/>
              <a:t>này</a:t>
            </a:r>
            <a:r>
              <a:rPr lang="en-US" altLang="en-US" b="0" dirty="0"/>
              <a:t> có </a:t>
            </a:r>
            <a:r>
              <a:rPr lang="en-US" altLang="en-US" b="0" dirty="0" err="1"/>
              <a:t>nằm</a:t>
            </a:r>
            <a:r>
              <a:rPr lang="en-US" altLang="en-US" b="0" dirty="0"/>
              <a:t> </a:t>
            </a:r>
            <a:r>
              <a:rPr lang="en-US" altLang="en-US" b="0" dirty="0" err="1"/>
              <a:t>trên</a:t>
            </a:r>
            <a:r>
              <a:rPr lang="en-US" altLang="en-US" b="0" dirty="0"/>
              <a:t> </a:t>
            </a:r>
            <a:r>
              <a:rPr lang="en-US" altLang="en-US" b="0" dirty="0" err="1"/>
              <a:t>những</a:t>
            </a:r>
            <a:r>
              <a:rPr lang="en-US" altLang="en-US" b="0" dirty="0"/>
              <a:t> </a:t>
            </a:r>
            <a:r>
              <a:rPr lang="en-US" altLang="en-US" b="0" dirty="0" err="1"/>
              <a:t>đĩa</a:t>
            </a:r>
            <a:r>
              <a:rPr lang="en-US" altLang="en-US" b="0" dirty="0"/>
              <a:t> </a:t>
            </a:r>
            <a:r>
              <a:rPr lang="en-US" altLang="en-US" b="0" dirty="0" err="1"/>
              <a:t>vật</a:t>
            </a:r>
            <a:r>
              <a:rPr lang="en-US" altLang="en-US" b="0" dirty="0"/>
              <a:t> </a:t>
            </a:r>
            <a:r>
              <a:rPr lang="en-US" altLang="en-US" b="0" dirty="0" err="1"/>
              <a:t>lý</a:t>
            </a:r>
            <a:r>
              <a:rPr lang="en-US" altLang="en-US" b="0" dirty="0"/>
              <a:t> </a:t>
            </a:r>
            <a:r>
              <a:rPr lang="en-US" altLang="en-US" b="0" dirty="0" err="1"/>
              <a:t>khác</a:t>
            </a:r>
            <a:r>
              <a:rPr lang="en-US" altLang="en-US" b="0" dirty="0"/>
              <a:t> </a:t>
            </a:r>
            <a:r>
              <a:rPr lang="en-US" altLang="en-US" b="0" dirty="0" err="1"/>
              <a:t>nhau</a:t>
            </a:r>
            <a:r>
              <a:rPr lang="en-US" altLang="en-US" b="0" dirty="0"/>
              <a:t> </a:t>
            </a:r>
            <a:r>
              <a:rPr lang="en-US" altLang="en-US" b="0" dirty="0" err="1"/>
              <a:t>để</a:t>
            </a:r>
            <a:r>
              <a:rPr lang="en-US" altLang="en-US" b="0" dirty="0"/>
              <a:t> </a:t>
            </a:r>
            <a:r>
              <a:rPr lang="en-US" altLang="en-US" b="0" dirty="0" err="1"/>
              <a:t>cải</a:t>
            </a:r>
            <a:r>
              <a:rPr lang="en-US" altLang="en-US" b="0" dirty="0"/>
              <a:t> </a:t>
            </a:r>
            <a:r>
              <a:rPr lang="en-US" altLang="en-US" b="0" dirty="0" err="1"/>
              <a:t>thiện</a:t>
            </a:r>
            <a:r>
              <a:rPr lang="en-US" altLang="en-US" b="0" dirty="0"/>
              <a:t> </a:t>
            </a:r>
            <a:r>
              <a:rPr lang="en-US" altLang="en-US" b="0" dirty="0" err="1"/>
              <a:t>việc</a:t>
            </a:r>
            <a:r>
              <a:rPr lang="en-US" altLang="en-US" b="0" dirty="0"/>
              <a:t> </a:t>
            </a:r>
            <a:r>
              <a:rPr lang="en-US" altLang="en-US" b="0" dirty="0" err="1"/>
              <a:t>thực</a:t>
            </a:r>
            <a:r>
              <a:rPr lang="en-US" altLang="en-US" b="0" dirty="0"/>
              <a:t> </a:t>
            </a:r>
            <a:r>
              <a:rPr lang="en-US" altLang="en-US" b="0" dirty="0" err="1"/>
              <a:t>thi</a:t>
            </a:r>
            <a:r>
              <a:rPr lang="en-US" altLang="en-US" b="0" dirty="0"/>
              <a:t> </a:t>
            </a:r>
            <a:r>
              <a:rPr lang="en-US" altLang="en-US" b="0" dirty="0" err="1"/>
              <a:t>của</a:t>
            </a:r>
            <a:r>
              <a:rPr lang="en-US" altLang="en-US" b="0" dirty="0"/>
              <a:t> </a:t>
            </a:r>
            <a:r>
              <a:rPr lang="en-US" altLang="en-US" b="0" dirty="0" err="1"/>
              <a:t>hệ</a:t>
            </a:r>
            <a:r>
              <a:rPr lang="en-US" altLang="en-US" b="0" dirty="0"/>
              <a:t> </a:t>
            </a:r>
            <a:r>
              <a:rPr lang="en-US" altLang="en-US" b="0" dirty="0" err="1"/>
              <a:t>thống</a:t>
            </a:r>
            <a:r>
              <a:rPr lang="en-US" altLang="en-US" b="0" dirty="0"/>
              <a:t>.</a:t>
            </a:r>
          </a:p>
          <a:p>
            <a:pPr algn="just">
              <a:lnSpc>
                <a:spcPct val="105000"/>
              </a:lnSpc>
              <a:spcBef>
                <a:spcPct val="0"/>
              </a:spcBef>
              <a:buClrTx/>
              <a:buSzTx/>
              <a:buFontTx/>
              <a:buChar char="•"/>
            </a:pPr>
            <a:r>
              <a:rPr lang="en-US" altLang="en-US" b="0" dirty="0"/>
              <a:t>Filegroup có </a:t>
            </a:r>
            <a:r>
              <a:rPr lang="en-US" altLang="en-US" b="0" dirty="0" err="1"/>
              <a:t>thể</a:t>
            </a:r>
            <a:r>
              <a:rPr lang="en-US" altLang="en-US" b="0" dirty="0"/>
              <a:t> </a:t>
            </a:r>
            <a:r>
              <a:rPr lang="en-US" altLang="en-US" b="0" dirty="0" err="1"/>
              <a:t>chứa</a:t>
            </a:r>
            <a:r>
              <a:rPr lang="en-US" altLang="en-US" b="0" dirty="0"/>
              <a:t> 1 hay </a:t>
            </a:r>
            <a:r>
              <a:rPr lang="en-US" altLang="en-US" b="0" dirty="0" err="1"/>
              <a:t>nhiều</a:t>
            </a:r>
            <a:r>
              <a:rPr lang="en-US" altLang="en-US" b="0" dirty="0"/>
              <a:t> file. </a:t>
            </a:r>
            <a:r>
              <a:rPr lang="en-US" altLang="en-US" b="0" dirty="0" err="1"/>
              <a:t>Một</a:t>
            </a:r>
            <a:r>
              <a:rPr lang="en-US" altLang="en-US" b="0" dirty="0"/>
              <a:t> CSDL có </a:t>
            </a:r>
            <a:r>
              <a:rPr lang="en-US" altLang="en-US" b="0" dirty="0" err="1"/>
              <a:t>thể</a:t>
            </a:r>
            <a:r>
              <a:rPr lang="en-US" altLang="en-US" b="0" dirty="0"/>
              <a:t> </a:t>
            </a:r>
            <a:r>
              <a:rPr lang="en-US" altLang="en-US" b="0" dirty="0" err="1"/>
              <a:t>được</a:t>
            </a:r>
            <a:r>
              <a:rPr lang="en-US" altLang="en-US" b="0" dirty="0"/>
              <a:t> </a:t>
            </a:r>
            <a:r>
              <a:rPr lang="en-US" altLang="en-US" b="0" dirty="0" err="1"/>
              <a:t>chứa</a:t>
            </a:r>
            <a:r>
              <a:rPr lang="en-US" altLang="en-US" b="0" dirty="0"/>
              <a:t> </a:t>
            </a:r>
            <a:r>
              <a:rPr lang="en-US" altLang="en-US" b="0" dirty="0" err="1"/>
              <a:t>trong</a:t>
            </a:r>
            <a:r>
              <a:rPr lang="en-US" altLang="en-US" b="0" dirty="0"/>
              <a:t> 1 hay 1 </a:t>
            </a:r>
            <a:r>
              <a:rPr lang="en-US" altLang="en-US" b="0" dirty="0" err="1"/>
              <a:t>số</a:t>
            </a:r>
            <a:r>
              <a:rPr lang="en-US" altLang="en-US" b="0" dirty="0"/>
              <a:t> filegroup. Có 3 </a:t>
            </a:r>
            <a:r>
              <a:rPr lang="en-US" altLang="en-US" b="0" dirty="0" err="1"/>
              <a:t>loại</a:t>
            </a:r>
            <a:r>
              <a:rPr lang="en-US" altLang="en-US" b="0" dirty="0"/>
              <a:t>: Primary filegroup, user-define filegroups </a:t>
            </a:r>
            <a:r>
              <a:rPr lang="en-US" altLang="en-US" b="0" dirty="0" err="1"/>
              <a:t>và</a:t>
            </a:r>
            <a:r>
              <a:rPr lang="en-US" altLang="en-US" b="0" dirty="0"/>
              <a:t> default filegroup</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4202113"/>
            <a:ext cx="579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10</a:t>
            </a:fld>
            <a:endParaRPr lang="en-US"/>
          </a:p>
        </p:txBody>
      </p:sp>
    </p:spTree>
  </p:cSld>
  <p:clrMapOvr>
    <a:masterClrMapping/>
  </p:clrMapOvr>
  <p:transition>
    <p:randomBa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41325" y="82550"/>
            <a:ext cx="8229600" cy="1371600"/>
          </a:xfrm>
        </p:spPr>
        <p:txBody>
          <a:bodyPr/>
          <a:lstStyle/>
          <a:p>
            <a:pPr eaLnBrk="1" hangingPunct="1"/>
            <a:r>
              <a:rPr lang="en-US" altLang="en-US" sz="2800">
                <a:solidFill>
                  <a:srgbClr val="800000"/>
                </a:solidFill>
                <a:cs typeface="Courier New" panose="02070309020205020404" pitchFamily="49" charset="0"/>
              </a:rPr>
              <a:t>Câu hỏi:</a:t>
            </a:r>
          </a:p>
        </p:txBody>
      </p:sp>
      <p:sp>
        <p:nvSpPr>
          <p:cNvPr id="715779" name="Rectangle 3"/>
          <p:cNvSpPr>
            <a:spLocks noGrp="1" noChangeArrowheads="1"/>
          </p:cNvSpPr>
          <p:nvPr>
            <p:ph idx="1"/>
          </p:nvPr>
        </p:nvSpPr>
        <p:spPr>
          <a:xfrm>
            <a:off x="247135" y="1190711"/>
            <a:ext cx="8229600" cy="4495800"/>
          </a:xfrm>
          <a:extLst>
            <a:ext uri="{909E8E84-426E-40DD-AFC4-6F175D3DCCD1}">
              <a14:hiddenFill xmlns:a14="http://schemas.microsoft.com/office/drawing/2010/main">
                <a:solidFill>
                  <a:srgbClr val="00FFCC"/>
                </a:solidFill>
              </a14:hiddenFill>
            </a:ext>
          </a:extLst>
        </p:spPr>
        <p:txBody>
          <a:bodyPr/>
          <a:lstStyle/>
          <a:p>
            <a:pPr algn="just"/>
            <a:r>
              <a:rPr lang="en-US" altLang="en-US" sz="2800"/>
              <a:t>Vẽ sơ đồ thực thể kết hợp</a:t>
            </a:r>
          </a:p>
          <a:p>
            <a:pPr algn="just"/>
            <a:r>
              <a:rPr lang="en-US" altLang="en-US" sz="2800"/>
              <a:t>Chuyển ERD sang lược đồ quan hệ</a:t>
            </a:r>
          </a:p>
          <a:p>
            <a:pPr algn="just"/>
            <a:r>
              <a:rPr lang="en-US" altLang="en-US" sz="2800"/>
              <a:t>Tạo các bảng bao gồm cả các ràng buộc trên các bảng này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100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z="2800">
                <a:solidFill>
                  <a:srgbClr val="800000"/>
                </a:solidFill>
                <a:cs typeface="Courier New" panose="02070309020205020404" pitchFamily="49" charset="0"/>
              </a:rPr>
              <a:t>B</a:t>
            </a:r>
            <a:r>
              <a:rPr lang="en-US" altLang="en-US" sz="2800">
                <a:solidFill>
                  <a:srgbClr val="800000"/>
                </a:solidFill>
                <a:latin typeface="Arial Narrow" panose="020B0606020202030204" pitchFamily="34" charset="0"/>
                <a:cs typeface="Courier New" panose="02070309020205020404" pitchFamily="49" charset="0"/>
              </a:rPr>
              <a:t>à</a:t>
            </a:r>
            <a:r>
              <a:rPr lang="en-US" altLang="en-US" sz="2800">
                <a:solidFill>
                  <a:srgbClr val="800000"/>
                </a:solidFill>
                <a:cs typeface="Courier New" panose="02070309020205020404" pitchFamily="49" charset="0"/>
              </a:rPr>
              <a:t>i tập</a:t>
            </a:r>
          </a:p>
        </p:txBody>
      </p:sp>
      <p:sp>
        <p:nvSpPr>
          <p:cNvPr id="715779" name="Rectangle 3"/>
          <p:cNvSpPr>
            <a:spLocks noGrp="1" noChangeArrowheads="1"/>
          </p:cNvSpPr>
          <p:nvPr>
            <p:ph idx="1"/>
          </p:nvPr>
        </p:nvSpPr>
        <p:spPr>
          <a:xfrm>
            <a:off x="512173" y="2014194"/>
            <a:ext cx="7391400" cy="4495800"/>
          </a:xfrm>
          <a:extLst>
            <a:ext uri="{909E8E84-426E-40DD-AFC4-6F175D3DCCD1}">
              <a14:hiddenFill xmlns:a14="http://schemas.microsoft.com/office/drawing/2010/main">
                <a:solidFill>
                  <a:srgbClr val="00FFCC"/>
                </a:solidFill>
              </a14:hiddenFill>
            </a:ext>
          </a:extLst>
        </p:spPr>
        <p:txBody>
          <a:bodyPr>
            <a:normAutofit/>
          </a:bodyPr>
          <a:lstStyle/>
          <a:p>
            <a:pPr lvl="1" eaLnBrk="1" hangingPunct="1">
              <a:lnSpc>
                <a:spcPct val="90000"/>
              </a:lnSpc>
              <a:spcAft>
                <a:spcPct val="20000"/>
              </a:spcAft>
              <a:buFont typeface="Wingdings" panose="05000000000000000000" pitchFamily="2" charset="2"/>
              <a:buNone/>
            </a:pPr>
            <a:r>
              <a:rPr lang="en-US" altLang="en-US" sz="2000" b="1">
                <a:cs typeface="Courier New" panose="02070309020205020404" pitchFamily="49" charset="0"/>
              </a:rPr>
              <a:t>a) Tạo Table c</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 kh</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a ch</a:t>
            </a:r>
            <a:r>
              <a:rPr lang="en-US" altLang="en-US" sz="2000" b="1">
                <a:latin typeface="Times New Roman" panose="02020603050405020304" pitchFamily="18" charset="0"/>
                <a:cs typeface="Courier New" panose="02070309020205020404" pitchFamily="49" charset="0"/>
              </a:rPr>
              <a:t>í</a:t>
            </a:r>
            <a:r>
              <a:rPr lang="en-US" altLang="en-US" sz="2000" b="1">
                <a:cs typeface="Courier New" panose="02070309020205020404" pitchFamily="49" charset="0"/>
              </a:rPr>
              <a:t>nh</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CREATE TABLE KhachHang</a:t>
            </a:r>
            <a:endParaRPr lang="en-US" altLang="en-US" sz="2400" i="1">
              <a:cs typeface="Courier New" panose="02070309020205020404" pitchFamily="49" charset="0"/>
            </a:endParaRP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(Makh char(5), Tenkh Varchar(40), DiaChi </a:t>
            </a:r>
            <a:r>
              <a:rPr lang="en-US" altLang="en-US" sz="2400" i="1">
                <a:cs typeface="Courier New" panose="02070309020205020404" pitchFamily="49" charset="0"/>
              </a:rPr>
              <a:t> </a:t>
            </a:r>
            <a:r>
              <a:rPr lang="en-US" altLang="en-US" sz="2400">
                <a:cs typeface="Courier New" panose="02070309020205020404" pitchFamily="49" charset="0"/>
              </a:rPr>
              <a:t>Varchar(50), DienThoai Nvarchar(10) CONSTRAINT Makh_pk Primary key(Makh))</a:t>
            </a:r>
          </a:p>
          <a:p>
            <a:pPr eaLnBrk="1" hangingPunct="1">
              <a:lnSpc>
                <a:spcPct val="90000"/>
              </a:lnSpc>
              <a:spcAft>
                <a:spcPct val="20000"/>
              </a:spcAft>
              <a:buFont typeface="Wingdings" panose="05000000000000000000" pitchFamily="2" charset="2"/>
              <a:buNone/>
            </a:pPr>
            <a:r>
              <a:rPr lang="en-US" altLang="en-US" sz="2000">
                <a:cs typeface="Courier New" panose="02070309020205020404" pitchFamily="49" charset="0"/>
              </a:rPr>
              <a:t> </a:t>
            </a:r>
            <a:r>
              <a:rPr lang="en-US" altLang="en-US" sz="2000" b="1">
                <a:cs typeface="Courier New" panose="02070309020205020404" pitchFamily="49" charset="0"/>
              </a:rPr>
              <a:t>	b) Tạo Table c</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 kh</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a ngoại</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CREATE TABLE  HoaDon</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(Mahd Char(5), NgayLap Datetime, Makh Char(5)  CONSTRAINT Mahd_pk Primary key(Mahd)</a:t>
            </a:r>
          </a:p>
          <a:p>
            <a:pPr lvl="1" eaLnBrk="1" hangingPunct="1">
              <a:lnSpc>
                <a:spcPct val="90000"/>
              </a:lnSpc>
              <a:spcAft>
                <a:spcPct val="20000"/>
              </a:spcAft>
              <a:buFont typeface="Wingdings" panose="05000000000000000000" pitchFamily="2" charset="2"/>
              <a:buNone/>
            </a:pPr>
            <a:r>
              <a:rPr lang="en-US" altLang="en-US" sz="2400" i="1">
                <a:cs typeface="Courier New" panose="02070309020205020404" pitchFamily="49" charset="0"/>
              </a:rPr>
              <a:t>	</a:t>
            </a:r>
            <a:r>
              <a:rPr lang="en-US" altLang="en-US" sz="2400" b="1">
                <a:cs typeface="Courier New" panose="02070309020205020404" pitchFamily="49" charset="0"/>
              </a:rPr>
              <a:t>CONSTRAINT </a:t>
            </a:r>
            <a:r>
              <a:rPr lang="en-US" altLang="en-US" sz="2400">
                <a:cs typeface="Courier New" panose="02070309020205020404" pitchFamily="49" charset="0"/>
              </a:rPr>
              <a:t>Makh_fk Foreign key References KhachHang (Makh))</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101</a:t>
            </a:fld>
            <a:endParaRPr lang="en-US"/>
          </a:p>
        </p:txBody>
      </p:sp>
      <p:sp>
        <p:nvSpPr>
          <p:cNvPr id="715780" name="Text Box 4"/>
          <p:cNvSpPr txBox="1">
            <a:spLocks noChangeArrowheads="1"/>
          </p:cNvSpPr>
          <p:nvPr/>
        </p:nvSpPr>
        <p:spPr bwMode="auto">
          <a:xfrm>
            <a:off x="654050" y="1454150"/>
            <a:ext cx="134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Example </a:t>
            </a:r>
            <a:endParaRPr lang="en-US" altLang="en-US" b="0">
              <a:solidFill>
                <a:schemeClr val="tx2"/>
              </a:solidFill>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anim calcmode="lin" valueType="num">
                                      <p:cBhvr additive="base">
                                        <p:cTn id="7" dur="500" fill="hold"/>
                                        <p:tgtEl>
                                          <p:spTgt spid="715780"/>
                                        </p:tgtEl>
                                        <p:attrNameLst>
                                          <p:attrName>ppt_x</p:attrName>
                                        </p:attrNameLst>
                                      </p:cBhvr>
                                      <p:tavLst>
                                        <p:tav tm="0">
                                          <p:val>
                                            <p:strVal val="0-#ppt_w/2"/>
                                          </p:val>
                                        </p:tav>
                                        <p:tav tm="100000">
                                          <p:val>
                                            <p:strVal val="#ppt_x"/>
                                          </p:val>
                                        </p:tav>
                                      </p:tavLst>
                                    </p:anim>
                                    <p:anim calcmode="lin" valueType="num">
                                      <p:cBhvr additive="base">
                                        <p:cTn id="8" dur="500" fill="hold"/>
                                        <p:tgtEl>
                                          <p:spTgt spid="715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5779">
                                            <p:txEl>
                                              <p:pRg st="0" end="0"/>
                                            </p:txEl>
                                          </p:spTgt>
                                        </p:tgtEl>
                                        <p:attrNameLst>
                                          <p:attrName>style.visibility</p:attrName>
                                        </p:attrNameLst>
                                      </p:cBhvr>
                                      <p:to>
                                        <p:strVal val="visible"/>
                                      </p:to>
                                    </p:set>
                                    <p:animEffect transition="in" filter="dissolve">
                                      <p:cBhvr>
                                        <p:cTn id="13" dur="500"/>
                                        <p:tgtEl>
                                          <p:spTgt spid="715779">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5779">
                                            <p:txEl>
                                              <p:pRg st="1" end="1"/>
                                            </p:txEl>
                                          </p:spTgt>
                                        </p:tgtEl>
                                        <p:attrNameLst>
                                          <p:attrName>style.visibility</p:attrName>
                                        </p:attrNameLst>
                                      </p:cBhvr>
                                      <p:to>
                                        <p:strVal val="visible"/>
                                      </p:to>
                                    </p:set>
                                    <p:animEffect transition="in" filter="dissolve">
                                      <p:cBhvr>
                                        <p:cTn id="16" dur="500"/>
                                        <p:tgtEl>
                                          <p:spTgt spid="715779">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5779">
                                            <p:txEl>
                                              <p:pRg st="2" end="2"/>
                                            </p:txEl>
                                          </p:spTgt>
                                        </p:tgtEl>
                                        <p:attrNameLst>
                                          <p:attrName>style.visibility</p:attrName>
                                        </p:attrNameLst>
                                      </p:cBhvr>
                                      <p:to>
                                        <p:strVal val="visible"/>
                                      </p:to>
                                    </p:set>
                                    <p:animEffect transition="in" filter="dissolve">
                                      <p:cBhvr>
                                        <p:cTn id="19" dur="500"/>
                                        <p:tgtEl>
                                          <p:spTgt spid="71577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15779">
                                            <p:txEl>
                                              <p:pRg st="3" end="3"/>
                                            </p:txEl>
                                          </p:spTgt>
                                        </p:tgtEl>
                                        <p:attrNameLst>
                                          <p:attrName>style.visibility</p:attrName>
                                        </p:attrNameLst>
                                      </p:cBhvr>
                                      <p:to>
                                        <p:strVal val="visible"/>
                                      </p:to>
                                    </p:set>
                                    <p:animEffect transition="in" filter="dissolve">
                                      <p:cBhvr>
                                        <p:cTn id="24" dur="500"/>
                                        <p:tgtEl>
                                          <p:spTgt spid="71577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15779">
                                            <p:txEl>
                                              <p:pRg st="4" end="4"/>
                                            </p:txEl>
                                          </p:spTgt>
                                        </p:tgtEl>
                                        <p:attrNameLst>
                                          <p:attrName>style.visibility</p:attrName>
                                        </p:attrNameLst>
                                      </p:cBhvr>
                                      <p:to>
                                        <p:strVal val="visible"/>
                                      </p:to>
                                    </p:set>
                                    <p:animEffect transition="in" filter="dissolve">
                                      <p:cBhvr>
                                        <p:cTn id="27" dur="500"/>
                                        <p:tgtEl>
                                          <p:spTgt spid="71577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15779">
                                            <p:txEl>
                                              <p:pRg st="5" end="5"/>
                                            </p:txEl>
                                          </p:spTgt>
                                        </p:tgtEl>
                                        <p:attrNameLst>
                                          <p:attrName>style.visibility</p:attrName>
                                        </p:attrNameLst>
                                      </p:cBhvr>
                                      <p:to>
                                        <p:strVal val="visible"/>
                                      </p:to>
                                    </p:set>
                                    <p:animEffect transition="in" filter="dissolve">
                                      <p:cBhvr>
                                        <p:cTn id="30" dur="500"/>
                                        <p:tgtEl>
                                          <p:spTgt spid="715779">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15779">
                                            <p:txEl>
                                              <p:pRg st="6" end="6"/>
                                            </p:txEl>
                                          </p:spTgt>
                                        </p:tgtEl>
                                        <p:attrNameLst>
                                          <p:attrName>style.visibility</p:attrName>
                                        </p:attrNameLst>
                                      </p:cBhvr>
                                      <p:to>
                                        <p:strVal val="visible"/>
                                      </p:to>
                                    </p:set>
                                    <p:animEffect transition="in" filter="dissolve">
                                      <p:cBhvr>
                                        <p:cTn id="33" dur="500"/>
                                        <p:tgtEl>
                                          <p:spTgt spid="715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P spid="715780"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idx="1"/>
          </p:nvPr>
        </p:nvSpPr>
        <p:spPr>
          <a:xfrm>
            <a:off x="431982" y="2011680"/>
            <a:ext cx="7391400" cy="4572000"/>
          </a:xfrm>
          <a:extLst>
            <a:ext uri="{909E8E84-426E-40DD-AFC4-6F175D3DCCD1}">
              <a14:hiddenFill xmlns:a14="http://schemas.microsoft.com/office/drawing/2010/main">
                <a:solidFill>
                  <a:srgbClr val="00FFCC"/>
                </a:solidFill>
              </a14:hiddenFill>
            </a:ext>
          </a:extLst>
        </p:spPr>
        <p:txBody>
          <a:bodyPr>
            <a:normAutofit/>
          </a:bodyPr>
          <a:lstStyle/>
          <a:p>
            <a:pPr eaLnBrk="1" hangingPunct="1">
              <a:lnSpc>
                <a:spcPct val="90000"/>
              </a:lnSpc>
              <a:buFont typeface="Wingdings" panose="05000000000000000000" pitchFamily="2" charset="2"/>
              <a:buNone/>
            </a:pPr>
            <a:r>
              <a:rPr lang="en-US" altLang="en-US" sz="2400">
                <a:cs typeface="Courier New" panose="02070309020205020404" pitchFamily="49" charset="0"/>
              </a:rPr>
              <a:t>	 a) ALTER TABLE Sanpham</a:t>
            </a:r>
            <a:endParaRPr lang="en-US" altLang="en-US" sz="24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ADD CONSTRAINT Masp_pk Primary 	key(Masp)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b)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Masp_Mahd_pk Primary key(Mahd,Masp)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70000"/>
              </a:lnSpc>
              <a:buFont typeface="Wingdings" panose="05000000000000000000" pitchFamily="2" charset="2"/>
              <a:buNone/>
            </a:pPr>
            <a:r>
              <a:rPr lang="en-US" altLang="en-US" sz="2000">
                <a:cs typeface="Courier New" panose="02070309020205020404" pitchFamily="49" charset="0"/>
              </a:rPr>
              <a:t>c)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Masp_fk Foregin key (Masp) References Sanpham(Masp)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d)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Mahd_fk Foregin key(Mahd) References HoaDon(Mahd)</a:t>
            </a:r>
          </a:p>
          <a:p>
            <a:pPr lvl="1" eaLnBrk="1" hangingPunct="1">
              <a:lnSpc>
                <a:spcPct val="90000"/>
              </a:lnSpc>
              <a:buFont typeface="Wingdings" panose="05000000000000000000" pitchFamily="2" charset="2"/>
              <a:buNone/>
            </a:pPr>
            <a:endParaRPr lang="en-US" altLang="en-US" sz="200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102</a:t>
            </a:fld>
            <a:endParaRPr lang="en-US"/>
          </a:p>
        </p:txBody>
      </p:sp>
      <p:sp>
        <p:nvSpPr>
          <p:cNvPr id="716803" name="Text Box 3"/>
          <p:cNvSpPr txBox="1">
            <a:spLocks noChangeArrowheads="1"/>
          </p:cNvSpPr>
          <p:nvPr/>
        </p:nvSpPr>
        <p:spPr bwMode="auto">
          <a:xfrm>
            <a:off x="471616" y="1466271"/>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u="sng">
                <a:solidFill>
                  <a:srgbClr val="0000CC"/>
                </a:solidFill>
                <a:latin typeface="Times New Roman" panose="02020603050405020304" pitchFamily="18" charset="0"/>
                <a:cs typeface="Courier New" panose="02070309020205020404" pitchFamily="49" charset="0"/>
              </a:rPr>
              <a:t>Example</a:t>
            </a:r>
          </a:p>
        </p:txBody>
      </p:sp>
      <p:sp>
        <p:nvSpPr>
          <p:cNvPr id="111620" name="Rectangle 4"/>
          <p:cNvSpPr>
            <a:spLocks noChangeArrowheads="1"/>
          </p:cNvSpPr>
          <p:nvPr/>
        </p:nvSpPr>
        <p:spPr bwMode="auto">
          <a:xfrm>
            <a:off x="955547" y="98855"/>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800000"/>
                </a:solidFill>
                <a:latin typeface="Times New Roman" panose="02020603050405020304" pitchFamily="18" charset="0"/>
                <a:cs typeface="Courier New" panose="02070309020205020404" pitchFamily="49" charset="0"/>
              </a:rPr>
              <a:t>Modifyling Table_Defining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03"/>
                                        </p:tgtEl>
                                        <p:attrNameLst>
                                          <p:attrName>style.visibility</p:attrName>
                                        </p:attrNameLst>
                                      </p:cBhvr>
                                      <p:to>
                                        <p:strVal val="visible"/>
                                      </p:to>
                                    </p:set>
                                    <p:anim calcmode="lin" valueType="num">
                                      <p:cBhvr additive="base">
                                        <p:cTn id="7" dur="500" fill="hold"/>
                                        <p:tgtEl>
                                          <p:spTgt spid="716803"/>
                                        </p:tgtEl>
                                        <p:attrNameLst>
                                          <p:attrName>ppt_x</p:attrName>
                                        </p:attrNameLst>
                                      </p:cBhvr>
                                      <p:tavLst>
                                        <p:tav tm="0">
                                          <p:val>
                                            <p:strVal val="0-#ppt_w/2"/>
                                          </p:val>
                                        </p:tav>
                                        <p:tav tm="100000">
                                          <p:val>
                                            <p:strVal val="#ppt_x"/>
                                          </p:val>
                                        </p:tav>
                                      </p:tavLst>
                                    </p:anim>
                                    <p:anim calcmode="lin" valueType="num">
                                      <p:cBhvr additive="base">
                                        <p:cTn id="8" dur="500" fill="hold"/>
                                        <p:tgtEl>
                                          <p:spTgt spid="716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6802">
                                            <p:txEl>
                                              <p:pRg st="0" end="0"/>
                                            </p:txEl>
                                          </p:spTgt>
                                        </p:tgtEl>
                                        <p:attrNameLst>
                                          <p:attrName>style.visibility</p:attrName>
                                        </p:attrNameLst>
                                      </p:cBhvr>
                                      <p:to>
                                        <p:strVal val="visible"/>
                                      </p:to>
                                    </p:set>
                                    <p:animEffect transition="in" filter="dissolve">
                                      <p:cBhvr>
                                        <p:cTn id="13" dur="500"/>
                                        <p:tgtEl>
                                          <p:spTgt spid="716802">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6802">
                                            <p:txEl>
                                              <p:pRg st="1" end="1"/>
                                            </p:txEl>
                                          </p:spTgt>
                                        </p:tgtEl>
                                        <p:attrNameLst>
                                          <p:attrName>style.visibility</p:attrName>
                                        </p:attrNameLst>
                                      </p:cBhvr>
                                      <p:to>
                                        <p:strVal val="visible"/>
                                      </p:to>
                                    </p:set>
                                    <p:animEffect transition="in" filter="dissolve">
                                      <p:cBhvr>
                                        <p:cTn id="16" dur="500"/>
                                        <p:tgtEl>
                                          <p:spTgt spid="716802">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6802">
                                            <p:txEl>
                                              <p:pRg st="3" end="3"/>
                                            </p:txEl>
                                          </p:spTgt>
                                        </p:tgtEl>
                                        <p:attrNameLst>
                                          <p:attrName>style.visibility</p:attrName>
                                        </p:attrNameLst>
                                      </p:cBhvr>
                                      <p:to>
                                        <p:strVal val="visible"/>
                                      </p:to>
                                    </p:set>
                                    <p:animEffect transition="in" filter="dissolve">
                                      <p:cBhvr>
                                        <p:cTn id="19" dur="500"/>
                                        <p:tgtEl>
                                          <p:spTgt spid="716802">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6802">
                                            <p:txEl>
                                              <p:pRg st="4" end="4"/>
                                            </p:txEl>
                                          </p:spTgt>
                                        </p:tgtEl>
                                        <p:attrNameLst>
                                          <p:attrName>style.visibility</p:attrName>
                                        </p:attrNameLst>
                                      </p:cBhvr>
                                      <p:to>
                                        <p:strVal val="visible"/>
                                      </p:to>
                                    </p:set>
                                    <p:animEffect transition="in" filter="dissolve">
                                      <p:cBhvr>
                                        <p:cTn id="22" dur="500"/>
                                        <p:tgtEl>
                                          <p:spTgt spid="716802">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6802">
                                            <p:txEl>
                                              <p:pRg st="6" end="6"/>
                                            </p:txEl>
                                          </p:spTgt>
                                        </p:tgtEl>
                                        <p:attrNameLst>
                                          <p:attrName>style.visibility</p:attrName>
                                        </p:attrNameLst>
                                      </p:cBhvr>
                                      <p:to>
                                        <p:strVal val="visible"/>
                                      </p:to>
                                    </p:set>
                                    <p:animEffect transition="in" filter="dissolve">
                                      <p:cBhvr>
                                        <p:cTn id="25" dur="500"/>
                                        <p:tgtEl>
                                          <p:spTgt spid="716802">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6802">
                                            <p:txEl>
                                              <p:pRg st="7" end="7"/>
                                            </p:txEl>
                                          </p:spTgt>
                                        </p:tgtEl>
                                        <p:attrNameLst>
                                          <p:attrName>style.visibility</p:attrName>
                                        </p:attrNameLst>
                                      </p:cBhvr>
                                      <p:to>
                                        <p:strVal val="visible"/>
                                      </p:to>
                                    </p:set>
                                    <p:animEffect transition="in" filter="dissolve">
                                      <p:cBhvr>
                                        <p:cTn id="28" dur="500"/>
                                        <p:tgtEl>
                                          <p:spTgt spid="716802">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6802">
                                            <p:txEl>
                                              <p:pRg st="9" end="9"/>
                                            </p:txEl>
                                          </p:spTgt>
                                        </p:tgtEl>
                                        <p:attrNameLst>
                                          <p:attrName>style.visibility</p:attrName>
                                        </p:attrNameLst>
                                      </p:cBhvr>
                                      <p:to>
                                        <p:strVal val="visible"/>
                                      </p:to>
                                    </p:set>
                                    <p:animEffect transition="in" filter="dissolve">
                                      <p:cBhvr>
                                        <p:cTn id="31" dur="500"/>
                                        <p:tgtEl>
                                          <p:spTgt spid="716802">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16802">
                                            <p:txEl>
                                              <p:pRg st="10" end="10"/>
                                            </p:txEl>
                                          </p:spTgt>
                                        </p:tgtEl>
                                        <p:attrNameLst>
                                          <p:attrName>style.visibility</p:attrName>
                                        </p:attrNameLst>
                                      </p:cBhvr>
                                      <p:to>
                                        <p:strVal val="visible"/>
                                      </p:to>
                                    </p:set>
                                    <p:animEffect transition="in" filter="dissolve">
                                      <p:cBhvr>
                                        <p:cTn id="34" dur="500"/>
                                        <p:tgtEl>
                                          <p:spTgt spid="716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build="p" autoUpdateAnimBg="0"/>
      <p:bldP spid="716803"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a:solidFill>
                  <a:srgbClr val="800000"/>
                </a:solidFill>
                <a:cs typeface="Courier New" panose="02070309020205020404" pitchFamily="49" charset="0"/>
              </a:rPr>
              <a:t>X</a:t>
            </a:r>
            <a:r>
              <a:rPr lang="en-US" altLang="en-US">
                <a:solidFill>
                  <a:srgbClr val="800000"/>
                </a:solidFill>
                <a:latin typeface="Arial Narrow" panose="020B0606020202030204" pitchFamily="34" charset="0"/>
                <a:cs typeface="Courier New" panose="02070309020205020404" pitchFamily="49" charset="0"/>
              </a:rPr>
              <a:t>ó</a:t>
            </a:r>
            <a:r>
              <a:rPr lang="en-US" altLang="en-US">
                <a:solidFill>
                  <a:srgbClr val="800000"/>
                </a:solidFill>
                <a:cs typeface="Courier New" panose="02070309020205020404" pitchFamily="49" charset="0"/>
              </a:rPr>
              <a:t>a Constraints</a:t>
            </a:r>
          </a:p>
        </p:txBody>
      </p:sp>
      <p:sp>
        <p:nvSpPr>
          <p:cNvPr id="717827" name="Rectangle 3"/>
          <p:cNvSpPr>
            <a:spLocks noGrp="1" noChangeArrowheads="1"/>
          </p:cNvSpPr>
          <p:nvPr>
            <p:ph idx="1"/>
          </p:nvPr>
        </p:nvSpPr>
        <p:spPr>
          <a:xfrm>
            <a:off x="638432" y="1834979"/>
            <a:ext cx="7407275" cy="4114800"/>
          </a:xfrm>
        </p:spPr>
        <p:txBody>
          <a:bodyPr>
            <a:normAutofit/>
          </a:bodyPr>
          <a:lstStyle/>
          <a:p>
            <a:pPr eaLnBrk="1" hangingPunct="1"/>
            <a:r>
              <a:rPr lang="en-US" altLang="en-US" sz="2000" b="1">
                <a:cs typeface="Courier New" panose="02070309020205020404" pitchFamily="49" charset="0"/>
              </a:rPr>
              <a:t> </a:t>
            </a:r>
            <a:r>
              <a:rPr lang="en-US" altLang="en-US" sz="2000" b="1">
                <a:solidFill>
                  <a:srgbClr val="0000CC"/>
                </a:solidFill>
                <a:cs typeface="Courier New" panose="02070309020205020404" pitchFamily="49" charset="0"/>
              </a:rPr>
              <a:t>Viewing Constraints</a:t>
            </a:r>
          </a:p>
          <a:p>
            <a:pPr lvl="1" eaLnBrk="1" hangingPunct="1">
              <a:buFont typeface="Wingdings" panose="05000000000000000000" pitchFamily="2" charset="2"/>
              <a:buNone/>
            </a:pPr>
            <a:r>
              <a:rPr lang="en-US" altLang="en-US" sz="2000" b="1">
                <a:cs typeface="Courier New" panose="02070309020205020404" pitchFamily="49" charset="0"/>
              </a:rPr>
              <a:t>sp_helpconstraint  </a:t>
            </a:r>
            <a:r>
              <a:rPr lang="en-US" altLang="en-US" sz="2000" b="1" i="1">
                <a:cs typeface="Courier New" panose="02070309020205020404" pitchFamily="49" charset="0"/>
              </a:rPr>
              <a:t>tablename</a:t>
            </a:r>
          </a:p>
          <a:p>
            <a:pPr eaLnBrk="1" hangingPunct="1"/>
            <a:r>
              <a:rPr lang="en-US" altLang="en-US" sz="2000" b="1">
                <a:solidFill>
                  <a:srgbClr val="0000CC"/>
                </a:solidFill>
                <a:cs typeface="Courier New" panose="02070309020205020404" pitchFamily="49" charset="0"/>
              </a:rPr>
              <a:t>Dropping Constraints</a:t>
            </a:r>
          </a:p>
          <a:p>
            <a:pPr lvl="1" eaLnBrk="1" hangingPunct="1">
              <a:buFont typeface="Wingdings" panose="05000000000000000000" pitchFamily="2" charset="2"/>
              <a:buNone/>
            </a:pPr>
            <a:r>
              <a:rPr lang="en-US" altLang="en-US" sz="2000" b="1">
                <a:cs typeface="Courier New" panose="02070309020205020404" pitchFamily="49" charset="0"/>
              </a:rPr>
              <a:t>ALTER TABLE </a:t>
            </a:r>
            <a:r>
              <a:rPr lang="en-US" altLang="en-US" sz="2000" b="1" i="1">
                <a:cs typeface="Courier New" panose="02070309020205020404" pitchFamily="49" charset="0"/>
              </a:rPr>
              <a:t>tablename</a:t>
            </a:r>
            <a:br>
              <a:rPr lang="en-US" altLang="en-US" sz="2000" b="1" i="1">
                <a:cs typeface="Courier New" panose="02070309020205020404" pitchFamily="49" charset="0"/>
              </a:rPr>
            </a:br>
            <a:r>
              <a:rPr lang="en-US" altLang="en-US" sz="2000" b="1">
                <a:cs typeface="Courier New" panose="02070309020205020404" pitchFamily="49" charset="0"/>
              </a:rPr>
              <a:t>DROP [CONSTRAINT] </a:t>
            </a:r>
            <a:r>
              <a:rPr lang="en-US" altLang="en-US" sz="2000" b="1" i="1">
                <a:cs typeface="Courier New" panose="02070309020205020404" pitchFamily="49" charset="0"/>
              </a:rPr>
              <a:t>constraintname</a:t>
            </a:r>
            <a:endParaRPr lang="en-US" altLang="en-US" sz="2000" b="1">
              <a:cs typeface="Courier New" panose="02070309020205020404" pitchFamily="49" charset="0"/>
            </a:endParaRPr>
          </a:p>
          <a:p>
            <a:pPr eaLnBrk="1" hangingPunct="1"/>
            <a:r>
              <a:rPr lang="en-US" altLang="en-US" sz="2000" b="1">
                <a:solidFill>
                  <a:srgbClr val="0000CC"/>
                </a:solidFill>
                <a:cs typeface="Courier New" panose="02070309020205020404" pitchFamily="49" charset="0"/>
              </a:rPr>
              <a:t>Disabling Constraints</a:t>
            </a:r>
          </a:p>
          <a:p>
            <a:pPr lvl="1" eaLnBrk="1" hangingPunct="1">
              <a:buFont typeface="Wingdings" panose="05000000000000000000" pitchFamily="2" charset="2"/>
              <a:buNone/>
            </a:pPr>
            <a:r>
              <a:rPr lang="en-US" altLang="en-US" sz="2000" b="1">
                <a:cs typeface="Courier New" panose="02070309020205020404" pitchFamily="49" charset="0"/>
              </a:rPr>
              <a:t>ALTER TABLE </a:t>
            </a:r>
            <a:r>
              <a:rPr lang="en-US" altLang="en-US" sz="2000" b="1" i="1">
                <a:cs typeface="Courier New" panose="02070309020205020404" pitchFamily="49" charset="0"/>
              </a:rPr>
              <a:t>tablename </a:t>
            </a:r>
            <a:br>
              <a:rPr lang="en-US" altLang="en-US" sz="2000" b="1" i="1">
                <a:cs typeface="Courier New" panose="02070309020205020404" pitchFamily="49" charset="0"/>
              </a:rPr>
            </a:br>
            <a:r>
              <a:rPr lang="en-US" altLang="en-US" sz="2000" b="1">
                <a:cs typeface="Courier New" panose="02070309020205020404" pitchFamily="49" charset="0"/>
              </a:rPr>
              <a:t>NOCHECK CONSTRAINT {ALL | </a:t>
            </a:r>
            <a:r>
              <a:rPr lang="en-US" altLang="en-US" sz="2000" b="1" i="1">
                <a:cs typeface="Courier New" panose="02070309020205020404" pitchFamily="49" charset="0"/>
              </a:rPr>
              <a:t>constraintname </a:t>
            </a:r>
            <a:r>
              <a:rPr lang="en-US" altLang="en-US" sz="2000" b="1">
                <a:cs typeface="Courier New" panose="02070309020205020404" pitchFamily="49" charset="0"/>
              </a:rPr>
              <a:t>[,...]}</a:t>
            </a:r>
            <a:endParaRPr lang="en-US" altLang="en-US" sz="2000" b="1" i="1">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randombar(horizontal)">
                                      <p:cBhvr>
                                        <p:cTn id="7" dur="500"/>
                                        <p:tgtEl>
                                          <p:spTgt spid="71782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17827">
                                            <p:txEl>
                                              <p:pRg st="1" end="1"/>
                                            </p:txEl>
                                          </p:spTgt>
                                        </p:tgtEl>
                                        <p:attrNameLst>
                                          <p:attrName>style.visibility</p:attrName>
                                        </p:attrNameLst>
                                      </p:cBhvr>
                                      <p:to>
                                        <p:strVal val="visible"/>
                                      </p:to>
                                    </p:set>
                                    <p:animEffect transition="in" filter="randombar(horizontal)">
                                      <p:cBhvr>
                                        <p:cTn id="10" dur="500"/>
                                        <p:tgtEl>
                                          <p:spTgt spid="7178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17827">
                                            <p:txEl>
                                              <p:pRg st="2" end="2"/>
                                            </p:txEl>
                                          </p:spTgt>
                                        </p:tgtEl>
                                        <p:attrNameLst>
                                          <p:attrName>style.visibility</p:attrName>
                                        </p:attrNameLst>
                                      </p:cBhvr>
                                      <p:to>
                                        <p:strVal val="visible"/>
                                      </p:to>
                                    </p:set>
                                    <p:animEffect transition="in" filter="randombar(horizontal)">
                                      <p:cBhvr>
                                        <p:cTn id="15" dur="500"/>
                                        <p:tgtEl>
                                          <p:spTgt spid="717827">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17827">
                                            <p:txEl>
                                              <p:pRg st="3" end="3"/>
                                            </p:txEl>
                                          </p:spTgt>
                                        </p:tgtEl>
                                        <p:attrNameLst>
                                          <p:attrName>style.visibility</p:attrName>
                                        </p:attrNameLst>
                                      </p:cBhvr>
                                      <p:to>
                                        <p:strVal val="visible"/>
                                      </p:to>
                                    </p:set>
                                    <p:animEffect transition="in" filter="randombar(horizontal)">
                                      <p:cBhvr>
                                        <p:cTn id="18" dur="500"/>
                                        <p:tgtEl>
                                          <p:spTgt spid="7178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17827">
                                            <p:txEl>
                                              <p:pRg st="4" end="4"/>
                                            </p:txEl>
                                          </p:spTgt>
                                        </p:tgtEl>
                                        <p:attrNameLst>
                                          <p:attrName>style.visibility</p:attrName>
                                        </p:attrNameLst>
                                      </p:cBhvr>
                                      <p:to>
                                        <p:strVal val="visible"/>
                                      </p:to>
                                    </p:set>
                                    <p:animEffect transition="in" filter="randombar(horizontal)">
                                      <p:cBhvr>
                                        <p:cTn id="23" dur="500"/>
                                        <p:tgtEl>
                                          <p:spTgt spid="717827">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17827">
                                            <p:txEl>
                                              <p:pRg st="5" end="5"/>
                                            </p:txEl>
                                          </p:spTgt>
                                        </p:tgtEl>
                                        <p:attrNameLst>
                                          <p:attrName>style.visibility</p:attrName>
                                        </p:attrNameLst>
                                      </p:cBhvr>
                                      <p:to>
                                        <p:strVal val="visible"/>
                                      </p:to>
                                    </p:set>
                                    <p:animEffect transition="in" filter="randombar(horizontal)">
                                      <p:cBhvr>
                                        <p:cTn id="26" dur="500"/>
                                        <p:tgtEl>
                                          <p:spTgt spid="71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104</a:t>
            </a:fld>
            <a:endParaRPr lang="en-US"/>
          </a:p>
        </p:txBody>
      </p:sp>
      <p:sp>
        <p:nvSpPr>
          <p:cNvPr id="113666" name="Title 1"/>
          <p:cNvSpPr>
            <a:spLocks noGrp="1"/>
          </p:cNvSpPr>
          <p:nvPr>
            <p:ph type="title" idx="4294967295"/>
          </p:nvPr>
        </p:nvSpPr>
        <p:spPr>
          <a:xfrm>
            <a:off x="383060" y="247136"/>
            <a:ext cx="8229600" cy="1014413"/>
          </a:xfrm>
        </p:spPr>
        <p:txBody>
          <a:bodyPr anchor="b"/>
          <a:lstStyle/>
          <a:p>
            <a:pPr eaLnBrk="1" hangingPunct="1"/>
            <a:r>
              <a:rPr lang="en-US" altLang="en-US" sz="3200" b="1">
                <a:solidFill>
                  <a:srgbClr val="800000"/>
                </a:solidFill>
              </a:rPr>
              <a:t>Chỉ mục INDEX</a:t>
            </a:r>
          </a:p>
        </p:txBody>
      </p:sp>
      <p:sp>
        <p:nvSpPr>
          <p:cNvPr id="113667" name="Content Placeholder 2"/>
          <p:cNvSpPr>
            <a:spLocks noGrp="1"/>
          </p:cNvSpPr>
          <p:nvPr>
            <p:ph idx="4294967295"/>
          </p:nvPr>
        </p:nvSpPr>
        <p:spPr>
          <a:xfrm>
            <a:off x="459260" y="1423254"/>
            <a:ext cx="8077200" cy="4724400"/>
          </a:xfrm>
        </p:spPr>
        <p:txBody>
          <a:bodyPr lIns="182880" tIns="91440">
            <a:normAutofit/>
          </a:bodyPr>
          <a:lstStyle/>
          <a:p>
            <a:pPr marL="265113" indent="-265113" algn="just" eaLnBrk="1" hangingPunct="1">
              <a:lnSpc>
                <a:spcPct val="110000"/>
              </a:lnSpc>
              <a:buFont typeface="Wingdings" panose="05000000000000000000" pitchFamily="2" charset="2"/>
              <a:buNone/>
            </a:pPr>
            <a:r>
              <a:rPr lang="en-US" altLang="en-US" sz="2400" b="1"/>
              <a:t>Cơ bản về chỉ mục</a:t>
            </a:r>
          </a:p>
          <a:p>
            <a:pPr marL="265113" indent="-265113" algn="just" eaLnBrk="1" hangingPunct="1">
              <a:lnSpc>
                <a:spcPct val="110000"/>
              </a:lnSpc>
            </a:pPr>
            <a:r>
              <a:rPr lang="en-US" altLang="en-US" sz="2400"/>
              <a:t>Chỉ mục được tạo ra dựa theo các giá trị được xếp thứ tự từ 1 hay nhiều cột được chọn.</a:t>
            </a:r>
          </a:p>
          <a:p>
            <a:pPr marL="265113" indent="-265113" algn="just" eaLnBrk="1" hangingPunct="1">
              <a:lnSpc>
                <a:spcPct val="110000"/>
              </a:lnSpc>
            </a:pPr>
            <a:r>
              <a:rPr lang="en-US" altLang="en-US" sz="2400"/>
              <a:t>Chỉ mục được tạo tự động bất cứ lúc nào ta xác định khoá chính hay ràng buộc unique.</a:t>
            </a:r>
          </a:p>
          <a:p>
            <a:pPr marL="265113" indent="-265113" algn="just" eaLnBrk="1" hangingPunct="1">
              <a:lnSpc>
                <a:spcPct val="110000"/>
              </a:lnSpc>
            </a:pPr>
            <a:r>
              <a:rPr lang="en-US" altLang="en-US" sz="2400"/>
              <a:t>Mỗi bảng chỉ có thể có duy nhất 1 chỉ mục clustered nhưng không bắt buộc là phải có chỉ mục này.</a:t>
            </a:r>
          </a:p>
          <a:p>
            <a:pPr marL="265113" indent="-265113" algn="just" eaLnBrk="1" hangingPunct="1">
              <a:lnSpc>
                <a:spcPct val="110000"/>
              </a:lnSpc>
            </a:pPr>
            <a:r>
              <a:rPr lang="en-US" altLang="en-US" sz="2400"/>
              <a:t>Một bảng có thể có tới 249 chỉ mục nonclustered</a:t>
            </a:r>
          </a:p>
        </p:txBody>
      </p:sp>
    </p:spTree>
  </p:cSld>
  <p:clrMapOvr>
    <a:masterClrMapping/>
  </p:clrMapOvr>
  <p:transition>
    <p:randomBa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105</a:t>
            </a:fld>
            <a:endParaRPr lang="en-US"/>
          </a:p>
        </p:txBody>
      </p:sp>
      <p:sp>
        <p:nvSpPr>
          <p:cNvPr id="114690" name="Title 1"/>
          <p:cNvSpPr>
            <a:spLocks noGrp="1"/>
          </p:cNvSpPr>
          <p:nvPr>
            <p:ph type="title" idx="4294967295"/>
          </p:nvPr>
        </p:nvSpPr>
        <p:spPr>
          <a:xfrm>
            <a:off x="395416" y="256540"/>
            <a:ext cx="8229600" cy="984250"/>
          </a:xfrm>
        </p:spPr>
        <p:txBody>
          <a:bodyPr anchor="b"/>
          <a:lstStyle/>
          <a:p>
            <a:pPr eaLnBrk="1" hangingPunct="1"/>
            <a:r>
              <a:rPr lang="en-US" altLang="en-US" sz="3200" b="1">
                <a:solidFill>
                  <a:srgbClr val="800000"/>
                </a:solidFill>
              </a:rPr>
              <a:t>Chỉ mục INDEX</a:t>
            </a:r>
          </a:p>
        </p:txBody>
      </p:sp>
      <p:sp>
        <p:nvSpPr>
          <p:cNvPr id="114691" name="Content Placeholder 2"/>
          <p:cNvSpPr>
            <a:spLocks noGrp="1"/>
          </p:cNvSpPr>
          <p:nvPr>
            <p:ph idx="4294967295"/>
          </p:nvPr>
        </p:nvSpPr>
        <p:spPr>
          <a:xfrm>
            <a:off x="441454" y="1412875"/>
            <a:ext cx="8183562" cy="4724400"/>
          </a:xfrm>
        </p:spPr>
        <p:txBody>
          <a:bodyPr lIns="182880" tIns="91440">
            <a:normAutofit/>
          </a:bodyPr>
          <a:lstStyle/>
          <a:p>
            <a:pPr marL="265113" indent="-265113" eaLnBrk="1" hangingPunct="1"/>
            <a:r>
              <a:rPr lang="en-US" altLang="en-US" sz="2400"/>
              <a:t>Nếu bảng không dùng chỉ mục:</a:t>
            </a:r>
          </a:p>
          <a:p>
            <a:pPr lvl="1" eaLnBrk="1" hangingPunct="1"/>
            <a:r>
              <a:rPr lang="en-US" altLang="en-US" sz="3200"/>
              <a:t>Các hàng không lưu trữ theo 1 thứ tự đặc biệt nào.</a:t>
            </a:r>
          </a:p>
          <a:p>
            <a:pPr lvl="1" eaLnBrk="1" hangingPunct="1"/>
            <a:r>
              <a:rPr lang="en-US" altLang="en-US" sz="3200"/>
              <a:t>Các trang dữ liệu cũng không sắp xếp tuần tự.</a:t>
            </a:r>
          </a:p>
        </p:txBody>
      </p:sp>
    </p:spTree>
  </p:cSld>
  <p:clrMapOvr>
    <a:masterClrMapping/>
  </p:clrMapOvr>
  <p:transition>
    <p:randomBa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106</a:t>
            </a:fld>
            <a:endParaRPr lang="en-US"/>
          </a:p>
        </p:txBody>
      </p:sp>
      <p:sp>
        <p:nvSpPr>
          <p:cNvPr id="115714" name="Title 1"/>
          <p:cNvSpPr>
            <a:spLocks noGrp="1"/>
          </p:cNvSpPr>
          <p:nvPr>
            <p:ph type="title" idx="4294967295"/>
          </p:nvPr>
        </p:nvSpPr>
        <p:spPr>
          <a:xfrm>
            <a:off x="345990" y="330114"/>
            <a:ext cx="8229600" cy="892175"/>
          </a:xfrm>
        </p:spPr>
        <p:txBody>
          <a:bodyPr anchor="b"/>
          <a:lstStyle/>
          <a:p>
            <a:pPr eaLnBrk="1" hangingPunct="1"/>
            <a:r>
              <a:rPr lang="en-US" altLang="en-US" sz="3200" b="1">
                <a:solidFill>
                  <a:srgbClr val="800000"/>
                </a:solidFill>
              </a:rPr>
              <a:t>Chỉ mục INDEX</a:t>
            </a:r>
          </a:p>
        </p:txBody>
      </p:sp>
      <p:sp>
        <p:nvSpPr>
          <p:cNvPr id="115715" name="Content Placeholder 2"/>
          <p:cNvSpPr>
            <a:spLocks noGrp="1"/>
          </p:cNvSpPr>
          <p:nvPr>
            <p:ph idx="4294967295"/>
          </p:nvPr>
        </p:nvSpPr>
        <p:spPr>
          <a:xfrm>
            <a:off x="422190" y="1403624"/>
            <a:ext cx="8077200" cy="4724400"/>
          </a:xfrm>
        </p:spPr>
        <p:txBody>
          <a:bodyPr lIns="182880" tIns="91440">
            <a:noAutofit/>
          </a:bodyPr>
          <a:lstStyle/>
          <a:p>
            <a:pPr marL="265113" indent="-265113" algn="just" eaLnBrk="1" hangingPunct="1">
              <a:buFont typeface="Wingdings" panose="05000000000000000000" pitchFamily="2" charset="2"/>
              <a:buNone/>
            </a:pPr>
            <a:r>
              <a:rPr lang="en-US" altLang="en-US" sz="2400" b="1"/>
              <a:t>Mục đích sử dụng chỉ mục</a:t>
            </a:r>
          </a:p>
          <a:p>
            <a:pPr marL="265113" indent="-265113" algn="just" eaLnBrk="1" hangingPunct="1"/>
            <a:r>
              <a:rPr lang="en-US" altLang="en-US" sz="2400"/>
              <a:t>Cải thiện việc thực thi khi sắp xếp hay nhóm dữ liệu</a:t>
            </a:r>
          </a:p>
          <a:p>
            <a:pPr marL="265113" indent="-265113" algn="just" eaLnBrk="1" hangingPunct="1"/>
            <a:r>
              <a:rPr lang="en-US" altLang="en-US" sz="2400"/>
              <a:t>Cải thiện việc thực thi các truy vấn có kết nối giữa các bảng</a:t>
            </a:r>
          </a:p>
          <a:p>
            <a:pPr marL="265113" indent="-265113" algn="just" eaLnBrk="1" hangingPunct="1"/>
            <a:r>
              <a:rPr lang="en-US" altLang="en-US" sz="2400"/>
              <a:t>Cải thiện tính duy nhất của 1 cột hay nhiều cột</a:t>
            </a:r>
          </a:p>
          <a:p>
            <a:pPr marL="265113" indent="-265113" algn="just" eaLnBrk="1" hangingPunct="1"/>
            <a:r>
              <a:rPr lang="en-US" altLang="en-US" sz="2400"/>
              <a:t>Mục đích chính của index là để tăng tốc việc truy xuất dữ liệu.</a:t>
            </a:r>
          </a:p>
          <a:p>
            <a:pPr marL="265113" indent="-265113" algn="just" eaLnBrk="1" hangingPunct="1"/>
            <a:r>
              <a:rPr lang="en-US" altLang="en-US" sz="2400"/>
              <a:t>Hai loại chỉ mục:</a:t>
            </a:r>
          </a:p>
          <a:p>
            <a:pPr lvl="1" algn="just" eaLnBrk="1" hangingPunct="1"/>
            <a:r>
              <a:rPr lang="en-US" altLang="en-US" sz="3200"/>
              <a:t>Clustered index</a:t>
            </a:r>
          </a:p>
          <a:p>
            <a:pPr lvl="1" algn="just" eaLnBrk="1" hangingPunct="1"/>
            <a:r>
              <a:rPr lang="en-US" altLang="en-US" sz="3200"/>
              <a:t>Nonclustered index</a:t>
            </a:r>
          </a:p>
          <a:p>
            <a:pPr marL="265113" indent="-265113" algn="just" eaLnBrk="1" hangingPunct="1"/>
            <a:endParaRPr lang="en-US" altLang="en-US" sz="2400"/>
          </a:p>
        </p:txBody>
      </p:sp>
    </p:spTree>
  </p:cSld>
  <p:clrMapOvr>
    <a:masterClrMapping/>
  </p:clrMapOvr>
  <p:transition>
    <p:randomBa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74345" y="0"/>
            <a:ext cx="7680960" cy="1371600"/>
          </a:xfrm>
        </p:spPr>
        <p:txBody>
          <a:bodyPr/>
          <a:lstStyle/>
          <a:p>
            <a:pPr eaLnBrk="1" hangingPunct="1"/>
            <a:r>
              <a:rPr lang="en-US" altLang="en-US" sz="3500">
                <a:solidFill>
                  <a:srgbClr val="800000"/>
                </a:solidFill>
              </a:rPr>
              <a:t>Creating Index</a:t>
            </a:r>
          </a:p>
        </p:txBody>
      </p:sp>
      <p:graphicFrame>
        <p:nvGraphicFramePr>
          <p:cNvPr id="116741" name="Object 5"/>
          <p:cNvGraphicFramePr>
            <a:graphicFrameLocks noGrp="1" noChangeAspect="1"/>
          </p:cNvGraphicFramePr>
          <p:nvPr>
            <p:ph idx="1"/>
            <p:extLst>
              <p:ext uri="{D42A27DB-BD31-4B8C-83A1-F6EECF244321}">
                <p14:modId xmlns:p14="http://schemas.microsoft.com/office/powerpoint/2010/main" val="3224323165"/>
              </p:ext>
            </p:extLst>
          </p:nvPr>
        </p:nvGraphicFramePr>
        <p:xfrm>
          <a:off x="307975" y="1638661"/>
          <a:ext cx="8510588" cy="2695575"/>
        </p:xfrm>
        <a:graphic>
          <a:graphicData uri="http://schemas.openxmlformats.org/presentationml/2006/ole">
            <mc:AlternateContent xmlns:mc="http://schemas.openxmlformats.org/markup-compatibility/2006">
              <mc:Choice xmlns:v="urn:schemas-microsoft-com:vml" Requires="v">
                <p:oleObj name="Bitmap Image" r:id="rId2" imgW="6466667" imgH="2048161" progId="Paint.Picture">
                  <p:embed/>
                </p:oleObj>
              </mc:Choice>
              <mc:Fallback>
                <p:oleObj name="Bitmap Image" r:id="rId2" imgW="6466667" imgH="2048161"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638661"/>
                        <a:ext cx="8510588"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ED24C919-0F85-4759-9BE1-431035B692CF}" type="slidenum">
              <a:rPr lang="en-US" smtClean="0"/>
              <a:pPr/>
              <a:t>107</a:t>
            </a:fld>
            <a:endParaRPr lang="en-US"/>
          </a:p>
        </p:txBody>
      </p:sp>
      <p:sp>
        <p:nvSpPr>
          <p:cNvPr id="116739" name="Rectangle 3"/>
          <p:cNvSpPr>
            <a:spLocks noGrp="1" noChangeArrowheads="1"/>
          </p:cNvSpPr>
          <p:nvPr>
            <p:ph type="body" idx="4294967295"/>
          </p:nvPr>
        </p:nvSpPr>
        <p:spPr>
          <a:xfrm>
            <a:off x="307975" y="1168487"/>
            <a:ext cx="8229600" cy="3886200"/>
          </a:xfrm>
        </p:spPr>
        <p:txBody>
          <a:bodyPr/>
          <a:lstStyle/>
          <a:p>
            <a:pPr eaLnBrk="1" hangingPunct="1"/>
            <a:r>
              <a:rPr lang="en-US" altLang="en-US"/>
              <a:t>Using the </a:t>
            </a:r>
            <a:r>
              <a:rPr lang="en-US" altLang="en-US">
                <a:latin typeface="Courier" panose="02020500000000000000" pitchFamily="18" charset="0"/>
              </a:rPr>
              <a:t>CREATE INDEX</a:t>
            </a:r>
            <a:r>
              <a:rPr lang="en-US" altLang="en-US"/>
              <a:t> Statement</a:t>
            </a:r>
          </a:p>
          <a:p>
            <a:pPr lvl="1" eaLnBrk="1" hangingPunct="1">
              <a:lnSpc>
                <a:spcPct val="50000"/>
              </a:lnSpc>
            </a:pPr>
            <a:endParaRPr lang="en-US" altLang="en-US"/>
          </a:p>
          <a:p>
            <a:pPr lvl="1" eaLnBrk="1" hangingPunct="1">
              <a:lnSpc>
                <a:spcPct val="50000"/>
              </a:lnSpc>
            </a:pPr>
            <a:endParaRPr lang="en-US" altLang="en-US"/>
          </a:p>
          <a:p>
            <a:pPr lvl="1" eaLnBrk="1" hangingPunct="1">
              <a:lnSpc>
                <a:spcPct val="50000"/>
              </a:lnSpc>
            </a:pPr>
            <a:endParaRPr lang="en-US" altLang="en-US"/>
          </a:p>
          <a:p>
            <a:pPr eaLnBrk="1" hangingPunct="1">
              <a:lnSpc>
                <a:spcPct val="50000"/>
              </a:lnSpc>
            </a:pPr>
            <a:endParaRPr lang="en-US" altLang="en-US"/>
          </a:p>
          <a:p>
            <a:pPr eaLnBrk="1" hangingPunct="1">
              <a:lnSpc>
                <a:spcPct val="50000"/>
              </a:lnSpc>
            </a:pPr>
            <a:endParaRPr lang="en-US" altLang="en-US"/>
          </a:p>
        </p:txBody>
      </p:sp>
      <p:sp>
        <p:nvSpPr>
          <p:cNvPr id="116740" name="Rectangle 2"/>
          <p:cNvSpPr>
            <a:spLocks noChangeArrowheads="1"/>
          </p:cNvSpPr>
          <p:nvPr/>
        </p:nvSpPr>
        <p:spPr bwMode="auto">
          <a:xfrm>
            <a:off x="962025" y="4768850"/>
            <a:ext cx="6705600" cy="10858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noProof="1">
                <a:latin typeface="Courier" panose="02020500000000000000" pitchFamily="18" charset="0"/>
              </a:rPr>
              <a:t>USE library</a:t>
            </a:r>
          </a:p>
          <a:p>
            <a:pPr>
              <a:lnSpc>
                <a:spcPct val="96000"/>
              </a:lnSpc>
              <a:spcBef>
                <a:spcPct val="0"/>
              </a:spcBef>
              <a:buClrTx/>
              <a:buSzTx/>
              <a:buFontTx/>
              <a:buNone/>
            </a:pPr>
            <a:r>
              <a:rPr lang="en-US" altLang="en-US" sz="2000" noProof="1">
                <a:latin typeface="Courier" panose="02020500000000000000" pitchFamily="18" charset="0"/>
              </a:rPr>
              <a:t>CREATE CLUSTERED INDEX</a:t>
            </a:r>
            <a:r>
              <a:rPr lang="en-US" altLang="en-US" sz="2000" b="0" noProof="1">
                <a:latin typeface="Courier" panose="02020500000000000000" pitchFamily="18" charset="0"/>
              </a:rPr>
              <a:t> cl_lastname</a:t>
            </a:r>
            <a:br>
              <a:rPr lang="en-US" altLang="en-US" sz="2000" b="0" noProof="1">
                <a:latin typeface="Courier" panose="02020500000000000000" pitchFamily="18" charset="0"/>
              </a:rPr>
            </a:br>
            <a:r>
              <a:rPr lang="en-US" altLang="en-US" sz="2000" b="0" noProof="1">
                <a:latin typeface="Courier" panose="02020500000000000000" pitchFamily="18" charset="0"/>
              </a:rPr>
              <a:t>ON library..member (lastname)</a:t>
            </a:r>
            <a:endParaRPr lang="en-US" altLang="en-US" sz="2000" b="0" dirty="0">
              <a:latin typeface="Courier" panose="02020500000000000000" pitchFamily="18" charset="0"/>
            </a:endParaRPr>
          </a:p>
        </p:txBody>
      </p:sp>
    </p:spTree>
  </p:cSld>
  <p:clrMapOvr>
    <a:masterClrMapping/>
  </p:clrMapOvr>
  <p:transition>
    <p:randomBa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108</a:t>
            </a:fld>
            <a:endParaRPr lang="en-US"/>
          </a:p>
        </p:txBody>
      </p:sp>
      <p:sp>
        <p:nvSpPr>
          <p:cNvPr id="117762" name="Title 1"/>
          <p:cNvSpPr>
            <a:spLocks noGrp="1"/>
          </p:cNvSpPr>
          <p:nvPr>
            <p:ph type="title" idx="4294967295"/>
          </p:nvPr>
        </p:nvSpPr>
        <p:spPr>
          <a:xfrm>
            <a:off x="481913" y="358346"/>
            <a:ext cx="8229600" cy="844550"/>
          </a:xfrm>
        </p:spPr>
        <p:txBody>
          <a:bodyPr anchor="b">
            <a:normAutofit fontScale="90000"/>
          </a:bodyPr>
          <a:lstStyle/>
          <a:p>
            <a:pPr eaLnBrk="1" hangingPunct="1"/>
            <a:r>
              <a:rPr lang="en-US" altLang="en-US" b="1">
                <a:solidFill>
                  <a:srgbClr val="800000"/>
                </a:solidFill>
              </a:rPr>
              <a:t>Chỉ mục Clustered và Nonclustered</a:t>
            </a:r>
          </a:p>
        </p:txBody>
      </p:sp>
      <p:sp>
        <p:nvSpPr>
          <p:cNvPr id="117763" name="Content Placeholder 2"/>
          <p:cNvSpPr>
            <a:spLocks noGrp="1"/>
          </p:cNvSpPr>
          <p:nvPr>
            <p:ph idx="4294967295"/>
          </p:nvPr>
        </p:nvSpPr>
        <p:spPr>
          <a:xfrm>
            <a:off x="481913" y="1355296"/>
            <a:ext cx="8183562" cy="4724400"/>
          </a:xfrm>
        </p:spPr>
        <p:txBody>
          <a:bodyPr lIns="182880" tIns="91440">
            <a:normAutofit/>
          </a:bodyPr>
          <a:lstStyle/>
          <a:p>
            <a:pPr marL="265113" indent="-265113" algn="just" eaLnBrk="1" hangingPunct="1"/>
            <a:r>
              <a:rPr lang="en-US" altLang="en-US" sz="2000"/>
              <a:t>Chỉ mục </a:t>
            </a:r>
            <a:r>
              <a:rPr lang="en-US" altLang="en-US" sz="2000" i="1"/>
              <a:t>clustered:</a:t>
            </a:r>
          </a:p>
          <a:p>
            <a:pPr lvl="1" algn="just" eaLnBrk="1" hangingPunct="1"/>
            <a:r>
              <a:rPr lang="en-US" altLang="en-US" sz="2800" i="1"/>
              <a:t>Dữ liệu được sắp xếp vật lý</a:t>
            </a:r>
            <a:r>
              <a:rPr lang="en-US" altLang="en-US" sz="2800"/>
              <a:t>.</a:t>
            </a:r>
          </a:p>
          <a:p>
            <a:pPr lvl="1" algn="just" eaLnBrk="1" hangingPunct="1"/>
            <a:r>
              <a:rPr lang="en-US" altLang="en-US" sz="2800"/>
              <a:t>Chỉ có 1 chỉ mục clustered trong mỗi bảng.</a:t>
            </a:r>
          </a:p>
          <a:p>
            <a:pPr lvl="1" algn="just" eaLnBrk="1" hangingPunct="1"/>
            <a:r>
              <a:rPr lang="en-US" altLang="en-US" sz="2800"/>
              <a:t>Tương tự như danh bạ điện thoại (telephone directory) trong đó dữ liệu được sắp xếp bởi tên thuê bao</a:t>
            </a:r>
          </a:p>
        </p:txBody>
      </p:sp>
      <p:sp>
        <p:nvSpPr>
          <p:cNvPr id="722948" name="Text Box 4"/>
          <p:cNvSpPr txBox="1">
            <a:spLocks noChangeArrowheads="1"/>
          </p:cNvSpPr>
          <p:nvPr/>
        </p:nvSpPr>
        <p:spPr bwMode="auto">
          <a:xfrm>
            <a:off x="990600" y="426720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
        <p:nvSpPr>
          <p:cNvPr id="722949" name="Rectangle 5"/>
          <p:cNvSpPr>
            <a:spLocks noChangeArrowheads="1"/>
          </p:cNvSpPr>
          <p:nvPr/>
        </p:nvSpPr>
        <p:spPr bwMode="auto">
          <a:xfrm>
            <a:off x="990600" y="4876800"/>
            <a:ext cx="7391400" cy="1425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CREATE CLUSTERED INDEX Customerid_ndx </a:t>
            </a:r>
            <a:endParaRPr lang="en-GB"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	ON Orders (Customerid)</a:t>
            </a:r>
            <a:r>
              <a:rPr lang="en-US" altLang="en-US" b="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948"/>
                                        </p:tgtEl>
                                        <p:attrNameLst>
                                          <p:attrName>style.visibility</p:attrName>
                                        </p:attrNameLst>
                                      </p:cBhvr>
                                      <p:to>
                                        <p:strVal val="visible"/>
                                      </p:to>
                                    </p:set>
                                    <p:anim calcmode="lin" valueType="num">
                                      <p:cBhvr additive="base">
                                        <p:cTn id="7" dur="500" fill="hold"/>
                                        <p:tgtEl>
                                          <p:spTgt spid="722948"/>
                                        </p:tgtEl>
                                        <p:attrNameLst>
                                          <p:attrName>ppt_x</p:attrName>
                                        </p:attrNameLst>
                                      </p:cBhvr>
                                      <p:tavLst>
                                        <p:tav tm="0">
                                          <p:val>
                                            <p:strVal val="0-#ppt_w/2"/>
                                          </p:val>
                                        </p:tav>
                                        <p:tav tm="100000">
                                          <p:val>
                                            <p:strVal val="#ppt_x"/>
                                          </p:val>
                                        </p:tav>
                                      </p:tavLst>
                                    </p:anim>
                                    <p:anim calcmode="lin" valueType="num">
                                      <p:cBhvr additive="base">
                                        <p:cTn id="8" dur="500" fill="hold"/>
                                        <p:tgtEl>
                                          <p:spTgt spid="7229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2949"/>
                                        </p:tgtEl>
                                        <p:attrNameLst>
                                          <p:attrName>style.visibility</p:attrName>
                                        </p:attrNameLst>
                                      </p:cBhvr>
                                      <p:to>
                                        <p:strVal val="visible"/>
                                      </p:to>
                                    </p:set>
                                    <p:animEffect transition="in" filter="dissolve">
                                      <p:cBhvr>
                                        <p:cTn id="13"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8" grpId="0" autoUpdateAnimBg="0"/>
      <p:bldP spid="722949"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109</a:t>
            </a:fld>
            <a:endParaRPr lang="en-US"/>
          </a:p>
        </p:txBody>
      </p:sp>
      <p:sp>
        <p:nvSpPr>
          <p:cNvPr id="118786" name="Title 1"/>
          <p:cNvSpPr>
            <a:spLocks noGrp="1"/>
          </p:cNvSpPr>
          <p:nvPr>
            <p:ph type="title" idx="4294967295"/>
          </p:nvPr>
        </p:nvSpPr>
        <p:spPr>
          <a:xfrm>
            <a:off x="481914" y="304166"/>
            <a:ext cx="8229600" cy="844550"/>
          </a:xfrm>
        </p:spPr>
        <p:txBody>
          <a:bodyPr anchor="b">
            <a:normAutofit fontScale="90000"/>
          </a:bodyPr>
          <a:lstStyle/>
          <a:p>
            <a:pPr eaLnBrk="1" hangingPunct="1"/>
            <a:r>
              <a:rPr lang="en-US" altLang="en-US" b="1">
                <a:solidFill>
                  <a:srgbClr val="800000"/>
                </a:solidFill>
              </a:rPr>
              <a:t>Chỉ mục Clustered và Nonclustered</a:t>
            </a:r>
          </a:p>
        </p:txBody>
      </p:sp>
      <p:sp>
        <p:nvSpPr>
          <p:cNvPr id="118787" name="Content Placeholder 2"/>
          <p:cNvSpPr>
            <a:spLocks noGrp="1"/>
          </p:cNvSpPr>
          <p:nvPr>
            <p:ph idx="4294967295"/>
          </p:nvPr>
        </p:nvSpPr>
        <p:spPr>
          <a:xfrm>
            <a:off x="409576" y="1448461"/>
            <a:ext cx="8183562" cy="4724400"/>
          </a:xfrm>
        </p:spPr>
        <p:txBody>
          <a:bodyPr lIns="182880" tIns="91440">
            <a:normAutofit/>
          </a:bodyPr>
          <a:lstStyle/>
          <a:p>
            <a:pPr marL="265113" indent="-265113" algn="just" eaLnBrk="1" hangingPunct="1">
              <a:lnSpc>
                <a:spcPct val="110000"/>
              </a:lnSpc>
            </a:pPr>
            <a:r>
              <a:rPr lang="en-US" altLang="en-US" sz="2000" dirty="0" err="1"/>
              <a:t>Chỉ</a:t>
            </a:r>
            <a:r>
              <a:rPr lang="en-US" altLang="en-US" sz="2000" dirty="0"/>
              <a:t> </a:t>
            </a:r>
            <a:r>
              <a:rPr lang="en-US" altLang="en-US" sz="2000" dirty="0" err="1"/>
              <a:t>mục</a:t>
            </a:r>
            <a:r>
              <a:rPr lang="en-US" altLang="en-US" sz="2000" dirty="0"/>
              <a:t> </a:t>
            </a:r>
            <a:r>
              <a:rPr lang="en-US" altLang="en-US" sz="2000" i="1" dirty="0" err="1"/>
              <a:t>nonclustered</a:t>
            </a:r>
            <a:r>
              <a:rPr lang="en-US" altLang="en-US" sz="2000" dirty="0"/>
              <a:t>: </a:t>
            </a:r>
            <a:r>
              <a:rPr lang="en-US" altLang="en-US" sz="2000" dirty="0" err="1"/>
              <a:t>là</a:t>
            </a:r>
            <a:r>
              <a:rPr lang="en-US" altLang="en-US" sz="2000" dirty="0"/>
              <a:t> </a:t>
            </a:r>
            <a:r>
              <a:rPr lang="en-US" altLang="en-US" sz="2000" dirty="0" err="1"/>
              <a:t>chỉ</a:t>
            </a:r>
            <a:r>
              <a:rPr lang="en-US" altLang="en-US" sz="2000" dirty="0"/>
              <a:t> </a:t>
            </a:r>
            <a:r>
              <a:rPr lang="en-US" altLang="en-US" sz="2000" dirty="0" err="1"/>
              <a:t>mục</a:t>
            </a:r>
            <a:r>
              <a:rPr lang="en-US" altLang="en-US" sz="2000" dirty="0"/>
              <a:t> có </a:t>
            </a:r>
            <a:r>
              <a:rPr lang="en-US" altLang="en-US" sz="2000" dirty="0" err="1"/>
              <a:t>cấu</a:t>
            </a:r>
            <a:r>
              <a:rPr lang="en-US" altLang="en-US" sz="2000" dirty="0"/>
              <a:t> </a:t>
            </a:r>
            <a:r>
              <a:rPr lang="en-US" altLang="en-US" sz="2000" dirty="0" err="1"/>
              <a:t>trúc</a:t>
            </a:r>
            <a:r>
              <a:rPr lang="en-US" altLang="en-US" sz="2000" dirty="0"/>
              <a:t> </a:t>
            </a:r>
            <a:r>
              <a:rPr lang="en-US" altLang="en-US" sz="2000" dirty="0" err="1"/>
              <a:t>riêng</a:t>
            </a:r>
            <a:r>
              <a:rPr lang="en-US" altLang="en-US" sz="2000" dirty="0"/>
              <a:t> </a:t>
            </a:r>
            <a:r>
              <a:rPr lang="en-US" altLang="en-US" sz="2000" dirty="0" err="1"/>
              <a:t>biệt</a:t>
            </a:r>
            <a:r>
              <a:rPr lang="en-US" altLang="en-US" sz="2000" dirty="0"/>
              <a:t> </a:t>
            </a:r>
            <a:r>
              <a:rPr lang="en-US" altLang="en-US" sz="2000" dirty="0" err="1"/>
              <a:t>độc</a:t>
            </a:r>
            <a:r>
              <a:rPr lang="en-US" altLang="en-US" sz="2000" dirty="0"/>
              <a:t> </a:t>
            </a:r>
            <a:r>
              <a:rPr lang="en-US" altLang="en-US" sz="2000" dirty="0" err="1"/>
              <a:t>lập</a:t>
            </a:r>
            <a:r>
              <a:rPr lang="en-US" altLang="en-US" sz="2000" dirty="0"/>
              <a:t> </a:t>
            </a:r>
            <a:r>
              <a:rPr lang="en-US" altLang="en-US" sz="2000" dirty="0" err="1"/>
              <a:t>với</a:t>
            </a:r>
            <a:r>
              <a:rPr lang="en-US" altLang="en-US" sz="2000" dirty="0"/>
              <a:t> </a:t>
            </a:r>
            <a:r>
              <a:rPr lang="en-US" altLang="en-US" sz="2000" dirty="0" err="1"/>
              <a:t>thứ</a:t>
            </a:r>
            <a:r>
              <a:rPr lang="en-US" altLang="en-US" sz="2000" dirty="0"/>
              <a:t> </a:t>
            </a:r>
            <a:r>
              <a:rPr lang="en-US" altLang="en-US" sz="2000" dirty="0" err="1"/>
              <a:t>tự</a:t>
            </a:r>
            <a:r>
              <a:rPr lang="en-US" altLang="en-US" sz="2000" dirty="0"/>
              <a:t> </a:t>
            </a:r>
            <a:r>
              <a:rPr lang="en-US" altLang="en-US" sz="2000" dirty="0" err="1"/>
              <a:t>vật</a:t>
            </a:r>
            <a:r>
              <a:rPr lang="en-US" altLang="en-US" sz="2000" dirty="0"/>
              <a:t> </a:t>
            </a:r>
            <a:r>
              <a:rPr lang="en-US" altLang="en-US" sz="2000" dirty="0" err="1"/>
              <a:t>lý</a:t>
            </a:r>
            <a:r>
              <a:rPr lang="en-US" altLang="en-US" sz="2000" dirty="0"/>
              <a:t> </a:t>
            </a:r>
            <a:r>
              <a:rPr lang="en-US" altLang="en-US" sz="2000" dirty="0" err="1"/>
              <a:t>của</a:t>
            </a:r>
            <a:r>
              <a:rPr lang="en-US" altLang="en-US" sz="2000" dirty="0"/>
              <a:t> </a:t>
            </a:r>
            <a:r>
              <a:rPr lang="en-US" altLang="en-US" sz="2000" dirty="0" err="1"/>
              <a:t>bảng</a:t>
            </a:r>
            <a:r>
              <a:rPr lang="en-US" altLang="en-US" sz="2000" dirty="0"/>
              <a:t> </a:t>
            </a:r>
            <a:r>
              <a:rPr lang="en-US" altLang="en-US" sz="2000" dirty="0" err="1"/>
              <a:t>dữ</a:t>
            </a:r>
            <a:r>
              <a:rPr lang="en-US" altLang="en-US" sz="2000" dirty="0"/>
              <a:t> </a:t>
            </a:r>
            <a:r>
              <a:rPr lang="en-US" altLang="en-US" sz="2000" dirty="0" err="1"/>
              <a:t>liệu</a:t>
            </a:r>
            <a:r>
              <a:rPr lang="en-US" altLang="en-US" sz="2000" dirty="0"/>
              <a:t>.</a:t>
            </a:r>
          </a:p>
          <a:p>
            <a:pPr lvl="1" algn="just" eaLnBrk="1" hangingPunct="1">
              <a:lnSpc>
                <a:spcPct val="110000"/>
              </a:lnSpc>
            </a:pPr>
            <a:r>
              <a:rPr lang="en-US" altLang="en-US" sz="2000" dirty="0" err="1"/>
              <a:t>Thứ</a:t>
            </a:r>
            <a:r>
              <a:rPr lang="en-US" altLang="en-US" sz="2000" dirty="0"/>
              <a:t> </a:t>
            </a:r>
            <a:r>
              <a:rPr lang="en-US" altLang="en-US" sz="2000" dirty="0" err="1"/>
              <a:t>tự</a:t>
            </a:r>
            <a:r>
              <a:rPr lang="en-US" altLang="en-US" sz="2000" dirty="0"/>
              <a:t> </a:t>
            </a:r>
            <a:r>
              <a:rPr lang="en-US" altLang="en-US" sz="2000" dirty="0" err="1"/>
              <a:t>vật</a:t>
            </a:r>
            <a:r>
              <a:rPr lang="en-US" altLang="en-US" sz="2000" dirty="0"/>
              <a:t> </a:t>
            </a:r>
            <a:r>
              <a:rPr lang="en-US" altLang="en-US" sz="2000" dirty="0" err="1"/>
              <a:t>lý</a:t>
            </a:r>
            <a:r>
              <a:rPr lang="en-US" altLang="en-US" sz="2000" dirty="0"/>
              <a:t> </a:t>
            </a:r>
            <a:r>
              <a:rPr lang="en-US" altLang="en-US" sz="2000" dirty="0" err="1"/>
              <a:t>của</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nonclustered</a:t>
            </a:r>
            <a:r>
              <a:rPr lang="en-US" altLang="en-US" sz="2000" dirty="0"/>
              <a:t> </a:t>
            </a:r>
            <a:r>
              <a:rPr lang="en-US" altLang="en-US" sz="2000" dirty="0" err="1"/>
              <a:t>không</a:t>
            </a:r>
            <a:r>
              <a:rPr lang="en-US" altLang="en-US" sz="2000" dirty="0"/>
              <a:t> </a:t>
            </a:r>
            <a:r>
              <a:rPr lang="en-US" altLang="en-US" sz="2000" dirty="0" err="1"/>
              <a:t>trùng</a:t>
            </a:r>
            <a:r>
              <a:rPr lang="en-US" altLang="en-US" sz="2000" dirty="0"/>
              <a:t> </a:t>
            </a:r>
            <a:r>
              <a:rPr lang="en-US" altLang="en-US" sz="2000" dirty="0" err="1"/>
              <a:t>với</a:t>
            </a:r>
            <a:r>
              <a:rPr lang="en-US" altLang="en-US" sz="2000" dirty="0"/>
              <a:t> </a:t>
            </a:r>
            <a:r>
              <a:rPr lang="en-US" altLang="en-US" sz="2000" dirty="0" err="1"/>
              <a:t>thứ</a:t>
            </a:r>
            <a:r>
              <a:rPr lang="en-US" altLang="en-US" sz="2000" dirty="0"/>
              <a:t> </a:t>
            </a:r>
            <a:r>
              <a:rPr lang="en-US" altLang="en-US" sz="2000" dirty="0" err="1"/>
              <a:t>tự</a:t>
            </a:r>
            <a:r>
              <a:rPr lang="en-US" altLang="en-US" sz="2000" dirty="0"/>
              <a:t> </a:t>
            </a:r>
            <a:r>
              <a:rPr lang="en-US" altLang="en-US" sz="2000" dirty="0" err="1"/>
              <a:t>các</a:t>
            </a:r>
            <a:r>
              <a:rPr lang="en-US" altLang="en-US" sz="2000" dirty="0"/>
              <a:t> </a:t>
            </a:r>
            <a:r>
              <a:rPr lang="en-US" altLang="en-US" sz="2000" dirty="0" err="1"/>
              <a:t>bản</a:t>
            </a:r>
            <a:r>
              <a:rPr lang="en-US" altLang="en-US" sz="2000" dirty="0"/>
              <a:t> </a:t>
            </a:r>
            <a:r>
              <a:rPr lang="en-US" altLang="en-US" sz="2000" dirty="0" err="1"/>
              <a:t>ghi</a:t>
            </a:r>
            <a:r>
              <a:rPr lang="en-US" altLang="en-US" sz="2000" dirty="0"/>
              <a:t> </a:t>
            </a:r>
            <a:r>
              <a:rPr lang="en-US" altLang="en-US" sz="2000" dirty="0" err="1"/>
              <a:t>trong</a:t>
            </a:r>
            <a:r>
              <a:rPr lang="en-US" altLang="en-US" sz="2000" dirty="0"/>
              <a:t> </a:t>
            </a:r>
            <a:r>
              <a:rPr lang="en-US" altLang="en-US" sz="2000" dirty="0" err="1"/>
              <a:t>bảng</a:t>
            </a:r>
            <a:r>
              <a:rPr lang="en-US" altLang="en-US" sz="2000" dirty="0"/>
              <a:t> </a:t>
            </a:r>
            <a:r>
              <a:rPr lang="en-US" altLang="en-US" sz="2000" dirty="0" err="1"/>
              <a:t>dữ</a:t>
            </a:r>
            <a:r>
              <a:rPr lang="en-US" altLang="en-US" sz="2000" dirty="0"/>
              <a:t> </a:t>
            </a:r>
            <a:r>
              <a:rPr lang="en-US" altLang="en-US" sz="2000" dirty="0" err="1"/>
              <a:t>liệu</a:t>
            </a:r>
            <a:endParaRPr lang="en-US" altLang="en-US" sz="2000" dirty="0"/>
          </a:p>
          <a:p>
            <a:pPr lvl="1" algn="just" eaLnBrk="1" hangingPunct="1">
              <a:lnSpc>
                <a:spcPct val="110000"/>
              </a:lnSpc>
            </a:pPr>
            <a:r>
              <a:rPr lang="en-US" altLang="en-US" sz="2000" dirty="0" err="1"/>
              <a:t>Tương</a:t>
            </a:r>
            <a:r>
              <a:rPr lang="en-US" altLang="en-US" sz="2000" dirty="0"/>
              <a:t> </a:t>
            </a:r>
            <a:r>
              <a:rPr lang="en-US" altLang="en-US" sz="2000" dirty="0" err="1"/>
              <a:t>tự</a:t>
            </a:r>
            <a:r>
              <a:rPr lang="en-US" altLang="en-US" sz="2000" dirty="0"/>
              <a:t> </a:t>
            </a:r>
            <a:r>
              <a:rPr lang="en-US" altLang="en-US" sz="2000" dirty="0" err="1"/>
              <a:t>như</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trong</a:t>
            </a:r>
            <a:r>
              <a:rPr lang="en-US" altLang="en-US" sz="2000" dirty="0"/>
              <a:t> textbook</a:t>
            </a:r>
          </a:p>
          <a:p>
            <a:pPr marL="265113" indent="-265113" algn="just" eaLnBrk="1" hangingPunct="1">
              <a:lnSpc>
                <a:spcPct val="110000"/>
              </a:lnSpc>
            </a:pPr>
            <a:r>
              <a:rPr lang="en-US" altLang="en-US" sz="2000" dirty="0" err="1"/>
              <a:t>Nên</a:t>
            </a:r>
            <a:r>
              <a:rPr lang="en-US" altLang="en-US" sz="2000" dirty="0"/>
              <a:t> </a:t>
            </a:r>
            <a:r>
              <a:rPr lang="en-US" altLang="en-US" sz="2000" dirty="0" err="1"/>
              <a:t>tạo</a:t>
            </a:r>
            <a:r>
              <a:rPr lang="en-US" altLang="en-US" sz="2000" dirty="0"/>
              <a:t> </a:t>
            </a:r>
            <a:r>
              <a:rPr lang="en-US" altLang="en-US" sz="2000" dirty="0" err="1"/>
              <a:t>chỉ</a:t>
            </a:r>
            <a:r>
              <a:rPr lang="en-US" altLang="en-US" sz="2000" dirty="0"/>
              <a:t> </a:t>
            </a:r>
            <a:r>
              <a:rPr lang="en-US" altLang="en-US" sz="2000" dirty="0" err="1"/>
              <a:t>mục</a:t>
            </a:r>
            <a:r>
              <a:rPr lang="en-US" altLang="en-US" sz="2000" dirty="0"/>
              <a:t> clustered </a:t>
            </a:r>
            <a:r>
              <a:rPr lang="en-US" altLang="en-US" sz="2000" dirty="0" err="1"/>
              <a:t>trước</a:t>
            </a:r>
            <a:r>
              <a:rPr lang="en-US" altLang="en-US" sz="2000" dirty="0"/>
              <a:t> </a:t>
            </a:r>
            <a:r>
              <a:rPr lang="en-US" altLang="en-US" sz="2000" dirty="0" err="1"/>
              <a:t>khi</a:t>
            </a:r>
            <a:r>
              <a:rPr lang="en-US" altLang="en-US" sz="2000" dirty="0"/>
              <a:t> </a:t>
            </a:r>
            <a:r>
              <a:rPr lang="en-US" altLang="en-US" sz="2000" dirty="0" err="1"/>
              <a:t>tạo</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nonclustered</a:t>
            </a:r>
            <a:r>
              <a:rPr lang="en-US" altLang="en-US" sz="2000" dirty="0"/>
              <a:t> </a:t>
            </a:r>
            <a:r>
              <a:rPr lang="en-US" altLang="en-US" sz="2000" dirty="0" err="1"/>
              <a:t>để</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nonclustered</a:t>
            </a:r>
            <a:r>
              <a:rPr lang="en-US" altLang="en-US" sz="2000" dirty="0"/>
              <a:t> </a:t>
            </a:r>
            <a:r>
              <a:rPr lang="en-US" altLang="en-US" sz="2000" dirty="0" err="1"/>
              <a:t>không</a:t>
            </a:r>
            <a:r>
              <a:rPr lang="en-US" altLang="en-US" sz="2000" dirty="0"/>
              <a:t> </a:t>
            </a:r>
            <a:r>
              <a:rPr lang="en-US" altLang="en-US" sz="2000" dirty="0" err="1"/>
              <a:t>cần</a:t>
            </a:r>
            <a:r>
              <a:rPr lang="en-US" altLang="en-US" sz="2000" dirty="0"/>
              <a:t> </a:t>
            </a:r>
            <a:r>
              <a:rPr lang="en-US" altLang="en-US" sz="2000" dirty="0" err="1"/>
              <a:t>phải</a:t>
            </a:r>
            <a:r>
              <a:rPr lang="en-US" altLang="en-US" sz="2000" dirty="0"/>
              <a:t> </a:t>
            </a:r>
            <a:r>
              <a:rPr lang="en-US" altLang="en-US" sz="2000" dirty="0" err="1"/>
              <a:t>tạo</a:t>
            </a:r>
            <a:r>
              <a:rPr lang="en-US" altLang="en-US" sz="2000" dirty="0"/>
              <a:t> </a:t>
            </a:r>
            <a:r>
              <a:rPr lang="en-US" altLang="en-US" sz="2000" dirty="0" err="1"/>
              <a:t>lại</a:t>
            </a:r>
            <a:r>
              <a:rPr lang="en-US" altLang="en-US" sz="2000" dirty="0"/>
              <a:t>.</a:t>
            </a:r>
          </a:p>
          <a:p>
            <a:pPr marL="265113" indent="-265113" algn="just" eaLnBrk="1" hangingPunct="1">
              <a:lnSpc>
                <a:spcPct val="110000"/>
              </a:lnSpc>
            </a:pPr>
            <a:r>
              <a:rPr lang="en-US" altLang="en-US" sz="2000" dirty="0" err="1"/>
              <a:t>Chỉ</a:t>
            </a:r>
            <a:r>
              <a:rPr lang="en-US" altLang="en-US" sz="2000" dirty="0"/>
              <a:t> </a:t>
            </a:r>
            <a:r>
              <a:rPr lang="en-US" altLang="en-US" sz="2000" dirty="0" err="1"/>
              <a:t>mục</a:t>
            </a:r>
            <a:r>
              <a:rPr lang="en-US" altLang="en-US" sz="2000" dirty="0"/>
              <a:t> clustered </a:t>
            </a:r>
            <a:r>
              <a:rPr lang="en-US" altLang="en-US" sz="2000" dirty="0" err="1"/>
              <a:t>thực</a:t>
            </a:r>
            <a:r>
              <a:rPr lang="en-US" altLang="en-US" sz="2000" dirty="0"/>
              <a:t> </a:t>
            </a:r>
            <a:r>
              <a:rPr lang="en-US" altLang="en-US" sz="2000" dirty="0" err="1"/>
              <a:t>thi</a:t>
            </a:r>
            <a:r>
              <a:rPr lang="en-US" altLang="en-US" sz="2000" dirty="0"/>
              <a:t> </a:t>
            </a:r>
            <a:r>
              <a:rPr lang="en-US" altLang="en-US" sz="2000" dirty="0" err="1"/>
              <a:t>nhanh</a:t>
            </a:r>
            <a:r>
              <a:rPr lang="en-US" altLang="en-US" sz="2000" dirty="0"/>
              <a:t> </a:t>
            </a:r>
            <a:r>
              <a:rPr lang="en-US" altLang="en-US" sz="2000" dirty="0" err="1"/>
              <a:t>hơn</a:t>
            </a:r>
            <a:r>
              <a:rPr lang="en-US" altLang="en-US" sz="2000" dirty="0"/>
              <a:t> </a:t>
            </a:r>
            <a:r>
              <a:rPr lang="en-US" altLang="en-US" sz="2000" dirty="0" err="1"/>
              <a:t>chỉ</a:t>
            </a:r>
            <a:r>
              <a:rPr lang="en-US" altLang="en-US" sz="2000" dirty="0"/>
              <a:t> </a:t>
            </a:r>
            <a:r>
              <a:rPr lang="en-US" altLang="en-US" sz="2000" dirty="0" err="1"/>
              <a:t>mục</a:t>
            </a:r>
            <a:r>
              <a:rPr lang="en-US" altLang="en-US" sz="2000" dirty="0"/>
              <a:t> </a:t>
            </a:r>
            <a:r>
              <a:rPr lang="en-US" altLang="en-US" sz="2000" dirty="0" err="1"/>
              <a:t>nonclustered</a:t>
            </a:r>
            <a:r>
              <a:rPr lang="en-US" altLang="en-US" sz="2000" dirty="0"/>
              <a:t>.</a:t>
            </a:r>
          </a:p>
        </p:txBody>
      </p:sp>
      <p:sp>
        <p:nvSpPr>
          <p:cNvPr id="723972" name="Rectangle 4"/>
          <p:cNvSpPr>
            <a:spLocks noChangeArrowheads="1"/>
          </p:cNvSpPr>
          <p:nvPr/>
        </p:nvSpPr>
        <p:spPr bwMode="auto">
          <a:xfrm>
            <a:off x="1174750" y="5419725"/>
            <a:ext cx="7418388" cy="1044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dirty="0">
                <a:latin typeface="Times New Roman" panose="02020603050405020304" pitchFamily="18" charset="0"/>
                <a:cs typeface="Courier New" panose="02070309020205020404" pitchFamily="49" charset="0"/>
              </a:rPr>
              <a:t>CREATE NONCLUSTERED INDEX </a:t>
            </a:r>
            <a:r>
              <a:rPr lang="en-GB" altLang="en-US" b="0" dirty="0" err="1">
                <a:latin typeface="Times New Roman" panose="02020603050405020304" pitchFamily="18" charset="0"/>
                <a:cs typeface="Courier New" panose="02070309020205020404" pitchFamily="49" charset="0"/>
              </a:rPr>
              <a:t>Manv_ndx</a:t>
            </a:r>
            <a:endParaRPr lang="en-GB" altLang="en-US" b="0" dirty="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dirty="0">
                <a:latin typeface="Times New Roman" panose="02020603050405020304" pitchFamily="18" charset="0"/>
                <a:cs typeface="Courier New" panose="02070309020205020404" pitchFamily="49" charset="0"/>
              </a:rPr>
              <a:t>	ON </a:t>
            </a:r>
            <a:r>
              <a:rPr lang="en-GB" altLang="en-US" b="0" dirty="0" err="1">
                <a:latin typeface="Times New Roman" panose="02020603050405020304" pitchFamily="18" charset="0"/>
                <a:cs typeface="Courier New" panose="02070309020205020404" pitchFamily="49" charset="0"/>
              </a:rPr>
              <a:t>Nhanvien</a:t>
            </a:r>
            <a:r>
              <a:rPr lang="en-GB" altLang="en-US" b="0" dirty="0">
                <a:latin typeface="Times New Roman" panose="02020603050405020304" pitchFamily="18" charset="0"/>
                <a:cs typeface="Courier New" panose="02070309020205020404" pitchFamily="49" charset="0"/>
              </a:rPr>
              <a:t> (</a:t>
            </a:r>
            <a:r>
              <a:rPr lang="en-GB" altLang="en-US" b="0" dirty="0" err="1">
                <a:latin typeface="Times New Roman" panose="02020603050405020304" pitchFamily="18" charset="0"/>
                <a:cs typeface="Courier New" panose="02070309020205020404" pitchFamily="49" charset="0"/>
              </a:rPr>
              <a:t>Manv</a:t>
            </a:r>
            <a:r>
              <a:rPr lang="en-GB" altLang="en-US" b="0" dirty="0">
                <a:latin typeface="Times New Roman" panose="02020603050405020304" pitchFamily="18" charset="0"/>
                <a:cs typeface="Courier New" panose="02070309020205020404" pitchFamily="49" charset="0"/>
              </a:rPr>
              <a:t>)</a:t>
            </a:r>
            <a:r>
              <a:rPr lang="en-US" altLang="en-US" b="0" dirty="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3972"/>
                                        </p:tgtEl>
                                        <p:attrNameLst>
                                          <p:attrName>style.visibility</p:attrName>
                                        </p:attrNameLst>
                                      </p:cBhvr>
                                      <p:to>
                                        <p:strVal val="visible"/>
                                      </p:to>
                                    </p:set>
                                    <p:animEffect transition="in" filter="dissolve">
                                      <p:cBhvr>
                                        <p:cTn id="7" dur="500"/>
                                        <p:tgtEl>
                                          <p:spTgt spid="72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124426"/>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dirty="0">
                <a:solidFill>
                  <a:srgbClr val="A50021"/>
                </a:solidFill>
              </a:rPr>
              <a:t>Files and Filegroups</a:t>
            </a:r>
          </a:p>
        </p:txBody>
      </p:sp>
      <p:sp>
        <p:nvSpPr>
          <p:cNvPr id="619523" name="Rectangle 3"/>
          <p:cNvSpPr>
            <a:spLocks noChangeArrowheads="1"/>
          </p:cNvSpPr>
          <p:nvPr/>
        </p:nvSpPr>
        <p:spPr bwMode="auto">
          <a:xfrm>
            <a:off x="559594" y="918728"/>
            <a:ext cx="8024812" cy="586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6075" indent="-346075" algn="just">
              <a:lnSpc>
                <a:spcPct val="120000"/>
              </a:lnSpc>
              <a:spcBef>
                <a:spcPct val="5000"/>
              </a:spcBef>
              <a:buFontTx/>
              <a:buChar char="•"/>
              <a:defRPr/>
            </a:pPr>
            <a:r>
              <a:rPr lang="en-US" b="0" dirty="0">
                <a:solidFill>
                  <a:srgbClr val="FF0000"/>
                </a:solidFill>
                <a:latin typeface="Arial" charset="0"/>
              </a:rPr>
              <a:t>Primary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err="1">
                <a:latin typeface="Arial" charset="0"/>
              </a:rPr>
              <a:t>chứa</a:t>
            </a:r>
            <a:r>
              <a:rPr lang="en-US" b="0" dirty="0">
                <a:latin typeface="Arial" charset="0"/>
              </a:rPr>
              <a:t> file </a:t>
            </a:r>
            <a:r>
              <a:rPr lang="en-US" b="0" dirty="0" err="1">
                <a:latin typeface="Arial" charset="0"/>
              </a:rPr>
              <a:t>dữ</a:t>
            </a:r>
            <a:r>
              <a:rPr lang="en-US" b="0" dirty="0">
                <a:latin typeface="Arial" charset="0"/>
              </a:rPr>
              <a:t> </a:t>
            </a:r>
            <a:r>
              <a:rPr lang="en-US" b="0" dirty="0" err="1">
                <a:latin typeface="Arial" charset="0"/>
              </a:rPr>
              <a:t>liệu</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mdf</a:t>
            </a:r>
            <a:r>
              <a:rPr lang="en-US" b="0" dirty="0">
                <a:latin typeface="Arial" charset="0"/>
              </a:rPr>
              <a:t>) </a:t>
            </a:r>
            <a:r>
              <a:rPr lang="en-US" b="0" dirty="0" err="1">
                <a:latin typeface="Arial" charset="0"/>
              </a:rPr>
              <a:t>và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cứ</a:t>
            </a:r>
            <a:r>
              <a:rPr lang="en-US" b="0" dirty="0">
                <a:latin typeface="Arial" charset="0"/>
              </a:rPr>
              <a:t> file </a:t>
            </a:r>
            <a:r>
              <a:rPr lang="en-US" b="0" dirty="0" err="1">
                <a:latin typeface="Arial" charset="0"/>
              </a:rPr>
              <a:t>thứ</a:t>
            </a:r>
            <a:r>
              <a:rPr lang="en-US" b="0" dirty="0">
                <a:latin typeface="Arial" charset="0"/>
              </a:rPr>
              <a:t> </a:t>
            </a:r>
            <a:r>
              <a:rPr lang="en-US" b="0" dirty="0" err="1">
                <a:latin typeface="Arial" charset="0"/>
              </a:rPr>
              <a:t>cấp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ndf</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các</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hệ</a:t>
            </a:r>
            <a:r>
              <a:rPr lang="en-US" b="0" dirty="0">
                <a:latin typeface="Arial" charset="0"/>
              </a:rPr>
              <a:t> </a:t>
            </a:r>
            <a:r>
              <a:rPr lang="en-US" b="0" dirty="0" err="1">
                <a:latin typeface="Arial" charset="0"/>
              </a:rPr>
              <a:t>thống</a:t>
            </a:r>
            <a:r>
              <a:rPr lang="en-US" b="0" dirty="0">
                <a:latin typeface="Arial" charset="0"/>
              </a:rPr>
              <a:t> </a:t>
            </a:r>
            <a:r>
              <a:rPr lang="en-US" b="0" dirty="0" err="1">
                <a:latin typeface="Arial" charset="0"/>
              </a:rPr>
              <a:t>phải</a:t>
            </a:r>
            <a:r>
              <a:rPr lang="en-US" b="0" dirty="0">
                <a:latin typeface="Arial" charset="0"/>
              </a:rPr>
              <a:t> </a:t>
            </a:r>
            <a:r>
              <a:rPr lang="en-US" b="0" dirty="0" err="1">
                <a:latin typeface="Arial" charset="0"/>
              </a:rPr>
              <a:t>nằm</a:t>
            </a:r>
            <a:r>
              <a:rPr lang="en-US" b="0" dirty="0">
                <a:latin typeface="Arial" charset="0"/>
              </a:rPr>
              <a:t> </a:t>
            </a:r>
            <a:r>
              <a:rPr lang="en-US" b="0" dirty="0" err="1">
                <a:latin typeface="Arial" charset="0"/>
              </a:rPr>
              <a:t>trong</a:t>
            </a:r>
            <a:r>
              <a:rPr lang="en-US" b="0" dirty="0">
                <a:latin typeface="Arial" charset="0"/>
              </a:rPr>
              <a:t> primary </a:t>
            </a:r>
            <a:r>
              <a:rPr lang="en-US" b="0" dirty="0" err="1">
                <a:latin typeface="Arial" charset="0"/>
              </a:rPr>
              <a:t>filegroup</a:t>
            </a:r>
            <a:r>
              <a:rPr lang="en-US" b="0" dirty="0">
                <a:latin typeface="Arial" charset="0"/>
              </a:rPr>
              <a:t>.</a:t>
            </a:r>
          </a:p>
          <a:p>
            <a:pPr marL="346075" indent="-346075" algn="just">
              <a:lnSpc>
                <a:spcPct val="120000"/>
              </a:lnSpc>
              <a:spcBef>
                <a:spcPct val="5000"/>
              </a:spcBef>
              <a:buFontTx/>
              <a:buChar char="•"/>
              <a:defRPr/>
            </a:pPr>
            <a:r>
              <a:rPr lang="en-US" b="0" dirty="0">
                <a:solidFill>
                  <a:srgbClr val="FF0000"/>
                </a:solidFill>
                <a:latin typeface="Arial" charset="0"/>
              </a:rPr>
              <a:t>User-defined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a:latin typeface="Arial" charset="0"/>
              </a:rPr>
              <a:t>do </a:t>
            </a:r>
            <a:r>
              <a:rPr lang="en-US" b="0" dirty="0" err="1">
                <a:latin typeface="Arial" charset="0"/>
              </a:rPr>
              <a:t>người</a:t>
            </a:r>
            <a:r>
              <a:rPr lang="en-US" b="0" dirty="0">
                <a:latin typeface="Arial" charset="0"/>
              </a:rPr>
              <a:t> </a:t>
            </a:r>
            <a:r>
              <a:rPr lang="en-US" b="0" dirty="0" err="1">
                <a:latin typeface="Arial" charset="0"/>
              </a:rPr>
              <a:t>dùng</a:t>
            </a:r>
            <a:r>
              <a:rPr lang="en-US" b="0" dirty="0">
                <a:latin typeface="Arial" charset="0"/>
              </a:rPr>
              <a:t> </a:t>
            </a:r>
            <a:r>
              <a:rPr lang="en-US" b="0" dirty="0" err="1">
                <a:latin typeface="Arial" charset="0"/>
              </a:rPr>
              <a:t>xác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trong</a:t>
            </a:r>
            <a:r>
              <a:rPr lang="en-US" b="0" dirty="0">
                <a:latin typeface="Arial" charset="0"/>
              </a:rPr>
              <a:t> </a:t>
            </a:r>
            <a:r>
              <a:rPr lang="en-US" b="0" dirty="0" err="1">
                <a:latin typeface="Arial" charset="0"/>
              </a:rPr>
              <a:t>lệnh</a:t>
            </a:r>
            <a:r>
              <a:rPr lang="en-US" b="0" dirty="0">
                <a:latin typeface="Arial" charset="0"/>
              </a:rPr>
              <a:t> CREATE/ALTER DATABASE</a:t>
            </a:r>
          </a:p>
          <a:p>
            <a:pPr marL="346075" indent="-346075" algn="just">
              <a:lnSpc>
                <a:spcPct val="120000"/>
              </a:lnSpc>
              <a:spcBef>
                <a:spcPct val="5000"/>
              </a:spcBef>
              <a:buFontTx/>
              <a:buChar char="•"/>
              <a:defRPr/>
            </a:pPr>
            <a:r>
              <a:rPr lang="en-US" b="0" dirty="0">
                <a:solidFill>
                  <a:srgbClr val="FF0000"/>
                </a:solidFill>
                <a:latin typeface="Arial" charset="0"/>
              </a:rPr>
              <a:t>Default </a:t>
            </a:r>
            <a:r>
              <a:rPr lang="en-US" b="0" dirty="0" err="1">
                <a:solidFill>
                  <a:srgbClr val="FF0000"/>
                </a:solidFill>
                <a:latin typeface="Arial" charset="0"/>
              </a:rPr>
              <a:t>filegroup</a:t>
            </a:r>
            <a:r>
              <a:rPr lang="en-US" b="0" dirty="0">
                <a:solidFill>
                  <a:srgbClr val="FF0000"/>
                </a:solidFill>
                <a:latin typeface="Arial" charset="0"/>
              </a:rPr>
              <a:t>:</a:t>
            </a:r>
            <a:r>
              <a:rPr lang="en-US" b="0" dirty="0">
                <a:solidFill>
                  <a:schemeClr val="bg2">
                    <a:lumMod val="60000"/>
                    <a:lumOff val="40000"/>
                  </a:schemeClr>
                </a:solidFill>
                <a:latin typeface="Arial" charset="0"/>
              </a:rPr>
              <a:t> </a:t>
            </a:r>
            <a:r>
              <a:rPr lang="en-US" b="0" dirty="0" err="1">
                <a:latin typeface="Arial" charset="0"/>
              </a:rPr>
              <a:t>là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kỳ</a:t>
            </a:r>
            <a:r>
              <a:rPr lang="en-US" b="0" dirty="0">
                <a:latin typeface="Arial" charset="0"/>
              </a:rPr>
              <a:t> </a:t>
            </a:r>
            <a:r>
              <a:rPr lang="en-US" b="0" dirty="0" err="1">
                <a:latin typeface="Arial" charset="0"/>
              </a:rPr>
              <a:t>filegroup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trong</a:t>
            </a:r>
            <a:r>
              <a:rPr lang="en-US" b="0" dirty="0">
                <a:latin typeface="Arial" charset="0"/>
              </a:rPr>
              <a:t> DB. </a:t>
            </a:r>
            <a:r>
              <a:rPr lang="en-US" b="0" dirty="0" err="1">
                <a:latin typeface="Arial" charset="0"/>
              </a:rPr>
              <a:t>Thường</a:t>
            </a:r>
            <a:r>
              <a:rPr lang="en-US" b="0" dirty="0">
                <a:latin typeface="Arial" charset="0"/>
              </a:rPr>
              <a:t> </a:t>
            </a:r>
            <a:r>
              <a:rPr lang="en-US" b="0" dirty="0" err="1">
                <a:latin typeface="Arial" charset="0"/>
              </a:rPr>
              <a:t>thì</a:t>
            </a:r>
            <a:r>
              <a:rPr lang="en-US" b="0" dirty="0">
                <a:latin typeface="Arial" charset="0"/>
              </a:rPr>
              <a:t> primary </a:t>
            </a:r>
            <a:r>
              <a:rPr lang="en-US" b="0" dirty="0" err="1">
                <a:latin typeface="Arial" charset="0"/>
              </a:rPr>
              <a:t>filegroup</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là</a:t>
            </a:r>
            <a:r>
              <a:rPr lang="en-US" b="0" dirty="0">
                <a:latin typeface="Arial" charset="0"/>
              </a:rPr>
              <a:t> default </a:t>
            </a:r>
            <a:r>
              <a:rPr lang="en-US" b="0" dirty="0" err="1">
                <a:latin typeface="Arial" charset="0"/>
              </a:rPr>
              <a:t>filegroup</a:t>
            </a:r>
            <a:r>
              <a:rPr lang="en-US" b="0" dirty="0">
                <a:latin typeface="Arial" charset="0"/>
              </a:rPr>
              <a:t> </a:t>
            </a:r>
            <a:r>
              <a:rPr lang="en-US" b="0" dirty="0" err="1">
                <a:latin typeface="Arial" charset="0"/>
              </a:rPr>
              <a:t>nhưng</a:t>
            </a:r>
            <a:r>
              <a:rPr lang="en-US" b="0" dirty="0">
                <a:latin typeface="Arial" charset="0"/>
              </a:rPr>
              <a:t> owner </a:t>
            </a:r>
            <a:r>
              <a:rPr lang="en-US" b="0" dirty="0" err="1">
                <a:latin typeface="Arial" charset="0"/>
              </a:rPr>
              <a:t>có</a:t>
            </a:r>
            <a:r>
              <a:rPr lang="en-US" b="0" dirty="0">
                <a:latin typeface="Arial" charset="0"/>
              </a:rPr>
              <a:t> </a:t>
            </a:r>
            <a:r>
              <a:rPr lang="en-US" b="0" dirty="0" err="1">
                <a:latin typeface="Arial" charset="0"/>
              </a:rPr>
              <a:t>quyền</a:t>
            </a:r>
            <a:r>
              <a:rPr lang="en-US" b="0" dirty="0">
                <a:latin typeface="Arial" charset="0"/>
              </a:rPr>
              <a:t> </a:t>
            </a:r>
            <a:r>
              <a:rPr lang="en-US" b="0" dirty="0" err="1">
                <a:latin typeface="Arial" charset="0"/>
              </a:rPr>
              <a:t>thay</a:t>
            </a:r>
            <a:r>
              <a:rPr lang="en-US" b="0" dirty="0">
                <a:latin typeface="Arial" charset="0"/>
              </a:rPr>
              <a:t> </a:t>
            </a:r>
            <a:r>
              <a:rPr lang="en-US" b="0" dirty="0" err="1">
                <a:latin typeface="Arial" charset="0"/>
              </a:rPr>
              <a:t>đổi</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và</a:t>
            </a:r>
            <a:r>
              <a:rPr lang="en-US" b="0" dirty="0">
                <a:latin typeface="Arial" charset="0"/>
              </a:rPr>
              <a:t> index </a:t>
            </a:r>
            <a:r>
              <a:rPr lang="en-US" b="0" dirty="0" err="1">
                <a:latin typeface="Arial" charset="0"/>
              </a:rPr>
              <a:t>mặc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đều</a:t>
            </a:r>
            <a:r>
              <a:rPr lang="en-US" b="0" dirty="0">
                <a:latin typeface="Arial" charset="0"/>
              </a:rPr>
              <a:t> </a:t>
            </a:r>
            <a:r>
              <a:rPr lang="en-US" b="0" dirty="0" err="1">
                <a:latin typeface="Arial" charset="0"/>
              </a:rPr>
              <a:t>được</a:t>
            </a:r>
            <a:r>
              <a:rPr lang="en-US" b="0" dirty="0">
                <a:latin typeface="Arial" charset="0"/>
              </a:rPr>
              <a:t> </a:t>
            </a:r>
            <a:r>
              <a:rPr lang="en-US" b="0" dirty="0" err="1">
                <a:latin typeface="Arial" charset="0"/>
              </a:rPr>
              <a:t>tạo</a:t>
            </a:r>
            <a:r>
              <a:rPr lang="en-US" b="0" dirty="0">
                <a:latin typeface="Arial" charset="0"/>
              </a:rPr>
              <a:t> </a:t>
            </a:r>
            <a:r>
              <a:rPr lang="en-US" b="0" dirty="0" err="1">
                <a:latin typeface="Arial" charset="0"/>
              </a:rPr>
              <a:t>ra</a:t>
            </a:r>
            <a:r>
              <a:rPr lang="en-US" b="0" dirty="0">
                <a:latin typeface="Arial" charset="0"/>
              </a:rPr>
              <a:t> </a:t>
            </a:r>
            <a:r>
              <a:rPr lang="en-US" b="0" dirty="0" err="1">
                <a:latin typeface="Arial" charset="0"/>
              </a:rPr>
              <a:t>trong</a:t>
            </a:r>
            <a:r>
              <a:rPr lang="en-US" b="0" dirty="0">
                <a:latin typeface="Arial" charset="0"/>
              </a:rPr>
              <a:t> default filegroup.</a:t>
            </a:r>
          </a:p>
          <a:p>
            <a:pPr marL="346075" indent="-346075" algn="just">
              <a:lnSpc>
                <a:spcPct val="120000"/>
              </a:lnSpc>
              <a:spcBef>
                <a:spcPct val="5000"/>
              </a:spcBef>
              <a:buFontTx/>
              <a:buChar char="•"/>
              <a:defRPr/>
            </a:pPr>
            <a:r>
              <a:rPr lang="en-US" b="0" dirty="0">
                <a:latin typeface="Arial" charset="0"/>
              </a:rPr>
              <a:t>Filegroup </a:t>
            </a:r>
            <a:r>
              <a:rPr lang="en-US" b="0" dirty="0" err="1">
                <a:latin typeface="Arial" charset="0"/>
              </a:rPr>
              <a:t>là</a:t>
            </a:r>
            <a:r>
              <a:rPr lang="en-US" b="0" dirty="0">
                <a:latin typeface="Arial" charset="0"/>
              </a:rPr>
              <a:t> </a:t>
            </a:r>
            <a:r>
              <a:rPr lang="en-US" b="0" dirty="0" err="1">
                <a:latin typeface="Arial" charset="0"/>
              </a:rPr>
              <a:t>cách</a:t>
            </a:r>
            <a:r>
              <a:rPr lang="en-US" b="0" dirty="0">
                <a:latin typeface="Arial" charset="0"/>
              </a:rPr>
              <a:t> </a:t>
            </a:r>
            <a:r>
              <a:rPr lang="en-US" b="0" dirty="0" err="1">
                <a:latin typeface="Arial" charset="0"/>
              </a:rPr>
              <a:t>gọi</a:t>
            </a:r>
            <a:r>
              <a:rPr lang="en-US" b="0" dirty="0">
                <a:latin typeface="Arial" charset="0"/>
              </a:rPr>
              <a:t> </a:t>
            </a:r>
            <a:r>
              <a:rPr lang="en-US" b="0" dirty="0" err="1">
                <a:latin typeface="Arial" charset="0"/>
              </a:rPr>
              <a:t>cho</a:t>
            </a:r>
            <a:r>
              <a:rPr lang="en-US" b="0" dirty="0">
                <a:latin typeface="Arial" charset="0"/>
              </a:rPr>
              <a:t> </a:t>
            </a:r>
            <a:r>
              <a:rPr lang="en-US" b="0" dirty="0" err="1">
                <a:latin typeface="Arial" charset="0"/>
              </a:rPr>
              <a:t>một</a:t>
            </a:r>
            <a:r>
              <a:rPr lang="en-US" b="0" dirty="0">
                <a:latin typeface="Arial" charset="0"/>
              </a:rPr>
              <a:t> </a:t>
            </a:r>
            <a:r>
              <a:rPr lang="en-US" b="0" dirty="0" err="1">
                <a:latin typeface="Arial" charset="0"/>
              </a:rPr>
              <a:t>nhóm</a:t>
            </a:r>
            <a:r>
              <a:rPr lang="en-US" b="0" dirty="0">
                <a:latin typeface="Arial" charset="0"/>
              </a:rPr>
              <a:t> data file </a:t>
            </a:r>
            <a:r>
              <a:rPr lang="en-US" b="0" dirty="0" err="1">
                <a:latin typeface="Arial" charset="0"/>
              </a:rPr>
              <a:t>trong</a:t>
            </a:r>
            <a:r>
              <a:rPr lang="en-US" b="0" dirty="0">
                <a:latin typeface="Arial" charset="0"/>
              </a:rPr>
              <a:t> SQL </a:t>
            </a:r>
            <a:r>
              <a:rPr lang="en-US" b="0" dirty="0" err="1">
                <a:latin typeface="Arial" charset="0"/>
              </a:rPr>
              <a:t>Server.Filegroup</a:t>
            </a:r>
            <a:r>
              <a:rPr lang="en-US" b="0" dirty="0">
                <a:latin typeface="Arial" charset="0"/>
              </a:rPr>
              <a:t> </a:t>
            </a:r>
            <a:r>
              <a:rPr lang="en-US" b="0" dirty="0" err="1">
                <a:latin typeface="Arial" charset="0"/>
              </a:rPr>
              <a:t>không</a:t>
            </a:r>
            <a:r>
              <a:rPr lang="en-US" b="0" dirty="0">
                <a:latin typeface="Arial" charset="0"/>
              </a:rPr>
              <a:t> </a:t>
            </a:r>
            <a:r>
              <a:rPr lang="en-US" b="0" dirty="0" err="1">
                <a:latin typeface="Arial" charset="0"/>
              </a:rPr>
              <a:t>phải</a:t>
            </a:r>
            <a:r>
              <a:rPr lang="en-US" b="0" dirty="0">
                <a:latin typeface="Arial" charset="0"/>
              </a:rPr>
              <a:t> </a:t>
            </a:r>
            <a:r>
              <a:rPr lang="en-US" b="0" dirty="0" err="1">
                <a:latin typeface="Arial" charset="0"/>
              </a:rPr>
              <a:t>là</a:t>
            </a:r>
            <a:r>
              <a:rPr lang="en-US" b="0" dirty="0">
                <a:latin typeface="Arial" charset="0"/>
              </a:rPr>
              <a:t> </a:t>
            </a:r>
            <a:r>
              <a:rPr lang="en-US" b="0" dirty="0" err="1">
                <a:latin typeface="Arial" charset="0"/>
              </a:rPr>
              <a:t>nơi</a:t>
            </a:r>
            <a:r>
              <a:rPr lang="en-US" b="0" dirty="0">
                <a:latin typeface="Arial" charset="0"/>
              </a:rPr>
              <a:t> </a:t>
            </a:r>
            <a:r>
              <a:rPr lang="en-US" b="0" dirty="0" err="1">
                <a:latin typeface="Arial" charset="0"/>
              </a:rPr>
              <a:t>trực</a:t>
            </a:r>
            <a:r>
              <a:rPr lang="en-US" b="0" dirty="0">
                <a:latin typeface="Arial" charset="0"/>
              </a:rPr>
              <a:t> </a:t>
            </a:r>
            <a:r>
              <a:rPr lang="en-US" b="0" dirty="0" err="1">
                <a:latin typeface="Arial" charset="0"/>
              </a:rPr>
              <a:t>tiếp</a:t>
            </a:r>
            <a:r>
              <a:rPr lang="en-US" b="0" dirty="0">
                <a:latin typeface="Arial" charset="0"/>
              </a:rPr>
              <a:t> </a:t>
            </a:r>
            <a:r>
              <a:rPr lang="en-US" b="0" dirty="0" err="1">
                <a:latin typeface="Arial" charset="0"/>
              </a:rPr>
              <a:t>chứa</a:t>
            </a:r>
            <a:r>
              <a:rPr lang="en-US" b="0" dirty="0">
                <a:latin typeface="Arial" charset="0"/>
              </a:rPr>
              <a:t> </a:t>
            </a:r>
            <a:r>
              <a:rPr lang="en-US" b="0" dirty="0" err="1">
                <a:latin typeface="Arial" charset="0"/>
              </a:rPr>
              <a:t>dữ</a:t>
            </a:r>
            <a:r>
              <a:rPr lang="en-US" b="0" dirty="0">
                <a:latin typeface="Arial" charset="0"/>
              </a:rPr>
              <a:t> </a:t>
            </a:r>
            <a:r>
              <a:rPr lang="en-US" b="0" dirty="0" err="1">
                <a:latin typeface="Arial" charset="0"/>
              </a:rPr>
              <a:t>liệu</a:t>
            </a:r>
            <a:r>
              <a:rPr lang="en-US" b="0" dirty="0">
                <a:latin typeface="Arial" charset="0"/>
              </a:rPr>
              <a:t> </a:t>
            </a:r>
            <a:r>
              <a:rPr lang="en-US" b="0" dirty="0" err="1">
                <a:latin typeface="Arial" charset="0"/>
              </a:rPr>
              <a:t>mà</a:t>
            </a:r>
            <a:r>
              <a:rPr lang="en-US" b="0" dirty="0">
                <a:latin typeface="Arial" charset="0"/>
              </a:rPr>
              <a:t> </a:t>
            </a:r>
            <a:r>
              <a:rPr lang="en-US" b="0" dirty="0" err="1">
                <a:latin typeface="Arial" charset="0"/>
              </a:rPr>
              <a:t>nó</a:t>
            </a:r>
            <a:r>
              <a:rPr lang="en-US" b="0" dirty="0">
                <a:latin typeface="Arial" charset="0"/>
              </a:rPr>
              <a:t> </a:t>
            </a:r>
            <a:r>
              <a:rPr lang="en-US" b="0" dirty="0" err="1">
                <a:latin typeface="Arial" charset="0"/>
              </a:rPr>
              <a:t>chỉ</a:t>
            </a:r>
            <a:r>
              <a:rPr lang="en-US" b="0" dirty="0">
                <a:latin typeface="Arial" charset="0"/>
              </a:rPr>
              <a:t> </a:t>
            </a:r>
            <a:r>
              <a:rPr lang="en-US" b="0" dirty="0" err="1">
                <a:latin typeface="Arial" charset="0"/>
              </a:rPr>
              <a:t>là</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nghĩa</a:t>
            </a:r>
            <a:r>
              <a:rPr lang="en-US" b="0" dirty="0">
                <a:latin typeface="Arial" charset="0"/>
              </a:rPr>
              <a:t> ở </a:t>
            </a:r>
            <a:r>
              <a:rPr lang="en-US" b="0" dirty="0" err="1">
                <a:latin typeface="Arial" charset="0"/>
              </a:rPr>
              <a:t>mức</a:t>
            </a:r>
            <a:r>
              <a:rPr lang="en-US" b="0" dirty="0">
                <a:latin typeface="Arial" charset="0"/>
              </a:rPr>
              <a:t> logic </a:t>
            </a:r>
            <a:r>
              <a:rPr lang="en-US" b="0" dirty="0" err="1">
                <a:latin typeface="Arial" charset="0"/>
              </a:rPr>
              <a:t>về</a:t>
            </a:r>
            <a:r>
              <a:rPr lang="en-US" b="0" dirty="0">
                <a:latin typeface="Arial" charset="0"/>
              </a:rPr>
              <a:t> </a:t>
            </a:r>
            <a:r>
              <a:rPr lang="en-US" b="0" dirty="0" err="1">
                <a:latin typeface="Arial" charset="0"/>
              </a:rPr>
              <a:t>các</a:t>
            </a:r>
            <a:r>
              <a:rPr lang="en-US" b="0" dirty="0">
                <a:latin typeface="Arial" charset="0"/>
              </a:rPr>
              <a:t> data file </a:t>
            </a:r>
            <a:r>
              <a:rPr lang="en-US" b="0" dirty="0" err="1">
                <a:latin typeface="Arial" charset="0"/>
              </a:rPr>
              <a:t>nằm</a:t>
            </a:r>
            <a:r>
              <a:rPr lang="en-US" b="0" dirty="0">
                <a:latin typeface="Arial" charset="0"/>
              </a:rPr>
              <a:t> </a:t>
            </a:r>
            <a:r>
              <a:rPr lang="en-US" b="0" dirty="0" err="1">
                <a:latin typeface="Arial" charset="0"/>
              </a:rPr>
              <a:t>trong</a:t>
            </a:r>
            <a:r>
              <a:rPr lang="en-US" b="0" dirty="0">
                <a:latin typeface="Arial" charset="0"/>
              </a:rPr>
              <a:t> </a:t>
            </a:r>
            <a:r>
              <a:rPr lang="en-US" b="0" dirty="0" err="1">
                <a:latin typeface="Arial" charset="0"/>
              </a:rPr>
              <a:t>nó</a:t>
            </a:r>
            <a:endParaRPr lang="en-US" b="0" dirty="0">
              <a:latin typeface="Arial" charset="0"/>
            </a:endParaRPr>
          </a:p>
        </p:txBody>
      </p:sp>
      <p:sp>
        <p:nvSpPr>
          <p:cNvPr id="2" name="Slide Number Placeholder 1"/>
          <p:cNvSpPr>
            <a:spLocks noGrp="1"/>
          </p:cNvSpPr>
          <p:nvPr>
            <p:ph type="sldNum" sz="quarter" idx="12"/>
          </p:nvPr>
        </p:nvSpPr>
        <p:spPr/>
        <p:txBody>
          <a:bodyPr/>
          <a:lstStyle/>
          <a:p>
            <a:fld id="{62D44249-E22E-4CAF-B31A-47027B1D76FA}" type="slidenum">
              <a:rPr lang="en-US" smtClean="0"/>
              <a:pPr/>
              <a:t>11</a:t>
            </a:fld>
            <a:endParaRPr lang="en-US"/>
          </a:p>
        </p:txBody>
      </p:sp>
    </p:spTree>
  </p:cSld>
  <p:clrMapOvr>
    <a:masterClrMapping/>
  </p:clrMapOvr>
  <p:transition>
    <p:randomBa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71488" y="439738"/>
            <a:ext cx="7793037" cy="1143000"/>
          </a:xfrm>
        </p:spPr>
        <p:txBody>
          <a:bodyPr/>
          <a:lstStyle/>
          <a:p>
            <a:pPr eaLnBrk="1" hangingPunct="1"/>
            <a:r>
              <a:rPr lang="en-GB" altLang="en-US" sz="4000">
                <a:solidFill>
                  <a:srgbClr val="800000"/>
                </a:solidFill>
                <a:cs typeface="Times New Roman" panose="02020603050405020304" pitchFamily="18" charset="0"/>
              </a:rPr>
              <a:t>Thuộc tính của Indexes</a:t>
            </a:r>
            <a:r>
              <a:rPr lang="en-US" altLang="en-US" sz="4000">
                <a:solidFill>
                  <a:srgbClr val="800000"/>
                </a:solidFill>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110</a:t>
            </a:fld>
            <a:endParaRPr lang="en-US"/>
          </a:p>
        </p:txBody>
      </p:sp>
      <p:sp>
        <p:nvSpPr>
          <p:cNvPr id="726019" name="Rectangle 3"/>
          <p:cNvSpPr>
            <a:spLocks noChangeArrowheads="1"/>
          </p:cNvSpPr>
          <p:nvPr/>
        </p:nvSpPr>
        <p:spPr bwMode="auto">
          <a:xfrm>
            <a:off x="698500" y="1535113"/>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Unique: Không cho giá trị trùng nhau trong cột chỉ mục</a:t>
            </a:r>
          </a:p>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Composite: cho phép hai hay nhiều cột được sử dụng để tạo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6019">
                                            <p:txEl>
                                              <p:pRg st="1" end="1"/>
                                            </p:txEl>
                                          </p:spTgt>
                                        </p:tgtEl>
                                        <p:attrNameLst>
                                          <p:attrName>style.visibility</p:attrName>
                                        </p:attrNameLst>
                                      </p:cBhvr>
                                      <p:to>
                                        <p:strVal val="visible"/>
                                      </p:to>
                                    </p:set>
                                    <p:anim calcmode="lin" valueType="num">
                                      <p:cBhvr additive="base">
                                        <p:cTn id="13" dur="500" fill="hold"/>
                                        <p:tgtEl>
                                          <p:spTgt spid="72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60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111</a:t>
            </a:fld>
            <a:endParaRPr lang="en-US"/>
          </a:p>
        </p:txBody>
      </p:sp>
      <p:sp>
        <p:nvSpPr>
          <p:cNvPr id="120834" name="Rectangle 2"/>
          <p:cNvSpPr>
            <a:spLocks noGrp="1" noChangeArrowheads="1"/>
          </p:cNvSpPr>
          <p:nvPr>
            <p:ph type="title" idx="4294967295"/>
          </p:nvPr>
        </p:nvSpPr>
        <p:spPr>
          <a:xfrm>
            <a:off x="533400" y="227083"/>
            <a:ext cx="8229600" cy="781050"/>
          </a:xfrm>
        </p:spPr>
        <p:txBody>
          <a:bodyPr lIns="0" rIns="0" bIns="0" anchor="b"/>
          <a:lstStyle/>
          <a:p>
            <a:pPr eaLnBrk="1" hangingPunct="1"/>
            <a:r>
              <a:rPr lang="en-US" altLang="en-US" sz="3500">
                <a:solidFill>
                  <a:srgbClr val="C00000"/>
                </a:solidFill>
              </a:rPr>
              <a:t>Creating Unique Indexes</a:t>
            </a:r>
          </a:p>
        </p:txBody>
      </p:sp>
      <p:grpSp>
        <p:nvGrpSpPr>
          <p:cNvPr id="120835" name="Group 3"/>
          <p:cNvGrpSpPr>
            <a:grpSpLocks/>
          </p:cNvGrpSpPr>
          <p:nvPr/>
        </p:nvGrpSpPr>
        <p:grpSpPr bwMode="auto">
          <a:xfrm>
            <a:off x="533400" y="1143000"/>
            <a:ext cx="7467600" cy="4953000"/>
            <a:chOff x="336" y="672"/>
            <a:chExt cx="4704" cy="3216"/>
          </a:xfrm>
        </p:grpSpPr>
        <p:sp>
          <p:nvSpPr>
            <p:cNvPr id="120836" name="Rectangle 4"/>
            <p:cNvSpPr>
              <a:spLocks noChangeArrowheads="1"/>
            </p:cNvSpPr>
            <p:nvPr/>
          </p:nvSpPr>
          <p:spPr bwMode="auto">
            <a:xfrm>
              <a:off x="912" y="672"/>
              <a:ext cx="2780" cy="572"/>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lvl1pPr defTabSz="5143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defTabSz="5143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defTabSz="51435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defTabSz="51435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defTabSz="51435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800" b="0" noProof="1">
                  <a:latin typeface="Lucida Sans Typewriter" panose="020B0509030504030204" pitchFamily="49" charset="0"/>
                </a:rPr>
                <a:t>USE library</a:t>
              </a:r>
            </a:p>
            <a:p>
              <a:pPr>
                <a:lnSpc>
                  <a:spcPct val="96000"/>
                </a:lnSpc>
                <a:spcBef>
                  <a:spcPct val="0"/>
                </a:spcBef>
                <a:buClrTx/>
                <a:buSzTx/>
                <a:buFontTx/>
                <a:buNone/>
              </a:pPr>
              <a:r>
                <a:rPr lang="en-US" altLang="en-US" sz="1800" b="0" noProof="1">
                  <a:latin typeface="Lucida Sans Typewriter" panose="020B0509030504030204" pitchFamily="49" charset="0"/>
                </a:rPr>
                <a:t>CREATE UNIQUE INDEX title_ident</a:t>
              </a:r>
            </a:p>
            <a:p>
              <a:pPr>
                <a:lnSpc>
                  <a:spcPct val="96000"/>
                </a:lnSpc>
                <a:spcBef>
                  <a:spcPct val="0"/>
                </a:spcBef>
                <a:buClrTx/>
                <a:buSzTx/>
                <a:buFontTx/>
                <a:buNone/>
              </a:pPr>
              <a:r>
                <a:rPr lang="en-US" altLang="en-US" sz="1800" b="0" noProof="1">
                  <a:latin typeface="Lucida Sans Typewriter" panose="020B0509030504030204" pitchFamily="49" charset="0"/>
                </a:rPr>
                <a:t>	ON title (title_no)</a:t>
              </a:r>
              <a:endParaRPr lang="en-US" altLang="en-US" sz="1600" b="0"/>
            </a:p>
          </p:txBody>
        </p:sp>
        <p:grpSp>
          <p:nvGrpSpPr>
            <p:cNvPr id="120837" name="Group 5"/>
            <p:cNvGrpSpPr>
              <a:grpSpLocks/>
            </p:cNvGrpSpPr>
            <p:nvPr/>
          </p:nvGrpSpPr>
          <p:grpSpPr bwMode="auto">
            <a:xfrm>
              <a:off x="912" y="3648"/>
              <a:ext cx="3744" cy="240"/>
              <a:chOff x="1680" y="1920"/>
              <a:chExt cx="3744" cy="240"/>
            </a:xfrm>
          </p:grpSpPr>
          <p:sp>
            <p:nvSpPr>
              <p:cNvPr id="120859" name="Rectangle 6"/>
              <p:cNvSpPr>
                <a:spLocks noChangeArrowheads="1"/>
              </p:cNvSpPr>
              <p:nvPr/>
            </p:nvSpPr>
            <p:spPr bwMode="auto">
              <a:xfrm>
                <a:off x="1680" y="1924"/>
                <a:ext cx="38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60" name="Rectangle 7"/>
              <p:cNvSpPr>
                <a:spLocks noChangeArrowheads="1"/>
              </p:cNvSpPr>
              <p:nvPr/>
            </p:nvSpPr>
            <p:spPr bwMode="auto">
              <a:xfrm>
                <a:off x="2064" y="1924"/>
                <a:ext cx="110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Le Petit Prince</a:t>
                </a:r>
              </a:p>
            </p:txBody>
          </p:sp>
          <p:sp>
            <p:nvSpPr>
              <p:cNvPr id="120861" name="Rectangle 8"/>
              <p:cNvSpPr>
                <a:spLocks noChangeArrowheads="1"/>
              </p:cNvSpPr>
              <p:nvPr/>
            </p:nvSpPr>
            <p:spPr bwMode="auto">
              <a:xfrm>
                <a:off x="3168" y="1924"/>
                <a:ext cx="182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Antoine de Saint-Exupery</a:t>
                </a:r>
              </a:p>
            </p:txBody>
          </p:sp>
          <p:sp>
            <p:nvSpPr>
              <p:cNvPr id="120862" name="Rectangle 9"/>
              <p:cNvSpPr>
                <a:spLocks noChangeArrowheads="1"/>
              </p:cNvSpPr>
              <p:nvPr/>
            </p:nvSpPr>
            <p:spPr bwMode="auto">
              <a:xfrm>
                <a:off x="4992" y="1920"/>
                <a:ext cx="432"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grpSp>
        <p:sp>
          <p:nvSpPr>
            <p:cNvPr id="120838" name="Text Box 10"/>
            <p:cNvSpPr txBox="1">
              <a:spLocks noChangeArrowheads="1"/>
            </p:cNvSpPr>
            <p:nvPr/>
          </p:nvSpPr>
          <p:spPr bwMode="auto">
            <a:xfrm>
              <a:off x="336" y="2832"/>
              <a:ext cx="2832" cy="54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137160" rIns="90488" bIns="137160">
              <a:spAutoFit/>
            </a:bodyPr>
            <a:lstStyle>
              <a:lvl1pPr marL="228600">
                <a:spcBef>
                  <a:spcPct val="20000"/>
                </a:spcBef>
                <a:buClr>
                  <a:schemeClr val="bg2"/>
                </a:buClr>
                <a:buSzPct val="75000"/>
                <a:buFont typeface="Wingdings" panose="05000000000000000000" pitchFamily="2" charset="2"/>
                <a:buChar char="n"/>
                <a:tabLst>
                  <a:tab pos="2800350" algn="l"/>
                </a:tabLst>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tabLst>
                  <a:tab pos="2800350" algn="l"/>
                </a:tabLst>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tabLst>
                  <a:tab pos="2800350" algn="l"/>
                </a:tabLst>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tabLst>
                  <a:tab pos="2800350" algn="l"/>
                </a:tabLst>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9pPr>
            </a:lstStyle>
            <a:p>
              <a:pPr>
                <a:spcBef>
                  <a:spcPct val="0"/>
                </a:spcBef>
                <a:buClrTx/>
                <a:buSzTx/>
                <a:buFontTx/>
                <a:buNone/>
              </a:pPr>
              <a:r>
                <a:rPr lang="en-US" altLang="en-US" sz="1800" b="0" i="1"/>
                <a:t>Duplicate key values are not allowed when a new row is added to the table</a:t>
              </a:r>
            </a:p>
          </p:txBody>
        </p:sp>
        <p:grpSp>
          <p:nvGrpSpPr>
            <p:cNvPr id="120839" name="Group 11"/>
            <p:cNvGrpSpPr>
              <a:grpSpLocks/>
            </p:cNvGrpSpPr>
            <p:nvPr/>
          </p:nvGrpSpPr>
          <p:grpSpPr bwMode="auto">
            <a:xfrm>
              <a:off x="912" y="1344"/>
              <a:ext cx="4128" cy="1248"/>
              <a:chOff x="912" y="1296"/>
              <a:chExt cx="4128" cy="1248"/>
            </a:xfrm>
          </p:grpSpPr>
          <p:sp>
            <p:nvSpPr>
              <p:cNvPr id="32780" name="Rectangle 12"/>
              <p:cNvSpPr>
                <a:spLocks noChangeArrowheads="1"/>
              </p:cNvSpPr>
              <p:nvPr/>
            </p:nvSpPr>
            <p:spPr bwMode="auto">
              <a:xfrm>
                <a:off x="912" y="1296"/>
                <a:ext cx="4128"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title</a:t>
                </a:r>
                <a:endParaRPr lang="en-US">
                  <a:solidFill>
                    <a:schemeClr val="bg1"/>
                  </a:solidFill>
                  <a:effectLst>
                    <a:outerShdw blurRad="38100" dist="38100" dir="2700000" algn="tl">
                      <a:srgbClr val="000000"/>
                    </a:outerShdw>
                  </a:effectLst>
                  <a:latin typeface="Arial" charset="0"/>
                </a:endParaRPr>
              </a:p>
            </p:txBody>
          </p:sp>
          <p:sp>
            <p:nvSpPr>
              <p:cNvPr id="120843" name="Rectangle 13"/>
              <p:cNvSpPr>
                <a:spLocks noChangeArrowheads="1"/>
              </p:cNvSpPr>
              <p:nvPr/>
            </p:nvSpPr>
            <p:spPr bwMode="auto">
              <a:xfrm>
                <a:off x="912" y="1584"/>
                <a:ext cx="720"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0844" name="Rectangle 14"/>
              <p:cNvSpPr>
                <a:spLocks noChangeArrowheads="1"/>
              </p:cNvSpPr>
              <p:nvPr/>
            </p:nvSpPr>
            <p:spPr bwMode="auto">
              <a:xfrm>
                <a:off x="1632" y="1584"/>
                <a:ext cx="1152"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a:t>
                </a:r>
              </a:p>
            </p:txBody>
          </p:sp>
          <p:sp>
            <p:nvSpPr>
              <p:cNvPr id="120845" name="Rectangle 15"/>
              <p:cNvSpPr>
                <a:spLocks noChangeArrowheads="1"/>
              </p:cNvSpPr>
              <p:nvPr/>
            </p:nvSpPr>
            <p:spPr bwMode="auto">
              <a:xfrm>
                <a:off x="2784" y="1584"/>
                <a:ext cx="148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author</a:t>
                </a:r>
              </a:p>
            </p:txBody>
          </p:sp>
          <p:sp>
            <p:nvSpPr>
              <p:cNvPr id="120846" name="Rectangle 16"/>
              <p:cNvSpPr>
                <a:spLocks noChangeArrowheads="1"/>
              </p:cNvSpPr>
              <p:nvPr/>
            </p:nvSpPr>
            <p:spPr bwMode="auto">
              <a:xfrm>
                <a:off x="4272" y="1584"/>
                <a:ext cx="76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synopsis</a:t>
                </a:r>
              </a:p>
            </p:txBody>
          </p:sp>
          <p:sp>
            <p:nvSpPr>
              <p:cNvPr id="120847" name="Rectangle 17"/>
              <p:cNvSpPr>
                <a:spLocks noChangeArrowheads="1"/>
              </p:cNvSpPr>
              <p:nvPr/>
            </p:nvSpPr>
            <p:spPr bwMode="auto">
              <a:xfrm>
                <a:off x="912" y="1872"/>
                <a:ext cx="72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10</a:t>
                </a:r>
              </a:p>
              <a:p>
                <a:pPr>
                  <a:spcBef>
                    <a:spcPct val="0"/>
                  </a:spcBef>
                  <a:buClrTx/>
                  <a:buSzTx/>
                  <a:buFontTx/>
                  <a:buNone/>
                </a:pPr>
                <a:r>
                  <a:rPr lang="en-US" altLang="en-US" sz="1800" b="0"/>
                  <a:t>11</a:t>
                </a:r>
              </a:p>
              <a:p>
                <a:pPr>
                  <a:spcBef>
                    <a:spcPct val="0"/>
                  </a:spcBef>
                  <a:buClrTx/>
                  <a:buSzTx/>
                  <a:buFontTx/>
                  <a:buNone/>
                </a:pPr>
                <a:r>
                  <a:rPr lang="en-US" altLang="en-US" sz="1800" b="0"/>
                  <a:t>12</a:t>
                </a:r>
              </a:p>
            </p:txBody>
          </p:sp>
          <p:sp>
            <p:nvSpPr>
              <p:cNvPr id="120848" name="Rectangle 18"/>
              <p:cNvSpPr>
                <a:spLocks noChangeArrowheads="1"/>
              </p:cNvSpPr>
              <p:nvPr/>
            </p:nvSpPr>
            <p:spPr bwMode="auto">
              <a:xfrm>
                <a:off x="1632" y="1872"/>
                <a:ext cx="115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The Night-Born</a:t>
                </a:r>
              </a:p>
              <a:p>
                <a:pPr>
                  <a:spcBef>
                    <a:spcPct val="0"/>
                  </a:spcBef>
                  <a:buClrTx/>
                  <a:buSzTx/>
                  <a:buFontTx/>
                  <a:buNone/>
                </a:pPr>
                <a:r>
                  <a:rPr lang="en-US" altLang="en-US" sz="1800" b="0"/>
                  <a:t>Lemon</a:t>
                </a:r>
              </a:p>
              <a:p>
                <a:pPr>
                  <a:spcBef>
                    <a:spcPct val="0"/>
                  </a:spcBef>
                  <a:buClrTx/>
                  <a:buSzTx/>
                  <a:buFontTx/>
                  <a:buNone/>
                </a:pPr>
                <a:r>
                  <a:rPr lang="en-US" altLang="en-US" sz="1800" b="0"/>
                  <a:t>Walking</a:t>
                </a:r>
              </a:p>
            </p:txBody>
          </p:sp>
          <p:sp>
            <p:nvSpPr>
              <p:cNvPr id="120849" name="Rectangle 19"/>
              <p:cNvSpPr>
                <a:spLocks noChangeArrowheads="1"/>
              </p:cNvSpPr>
              <p:nvPr/>
            </p:nvSpPr>
            <p:spPr bwMode="auto">
              <a:xfrm>
                <a:off x="2784" y="1872"/>
                <a:ext cx="148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Jack London</a:t>
                </a:r>
              </a:p>
              <a:p>
                <a:pPr>
                  <a:spcBef>
                    <a:spcPct val="0"/>
                  </a:spcBef>
                  <a:buClrTx/>
                  <a:buSzTx/>
                  <a:buFontTx/>
                  <a:buNone/>
                </a:pPr>
                <a:r>
                  <a:rPr lang="en-US" altLang="en-US" sz="1800" b="0"/>
                  <a:t>Motojirou</a:t>
                </a:r>
              </a:p>
              <a:p>
                <a:pPr>
                  <a:spcBef>
                    <a:spcPct val="0"/>
                  </a:spcBef>
                  <a:buClrTx/>
                  <a:buSzTx/>
                  <a:buFontTx/>
                  <a:buNone/>
                </a:pPr>
                <a:r>
                  <a:rPr lang="en-US" altLang="en-US" sz="1800" b="0"/>
                  <a:t>Henry David Thoreau</a:t>
                </a:r>
              </a:p>
            </p:txBody>
          </p:sp>
          <p:sp>
            <p:nvSpPr>
              <p:cNvPr id="120850" name="Rectangle 20"/>
              <p:cNvSpPr>
                <a:spLocks noChangeArrowheads="1"/>
              </p:cNvSpPr>
              <p:nvPr/>
            </p:nvSpPr>
            <p:spPr bwMode="auto">
              <a:xfrm>
                <a:off x="4272" y="1872"/>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a:p>
                <a:pPr>
                  <a:spcBef>
                    <a:spcPct val="0"/>
                  </a:spcBef>
                  <a:buClrTx/>
                  <a:buSzTx/>
                  <a:buFontTx/>
                  <a:buNone/>
                </a:pPr>
                <a:r>
                  <a:rPr lang="en-US" altLang="en-US" sz="1800" b="0"/>
                  <a:t>~ ~ ~</a:t>
                </a:r>
              </a:p>
              <a:p>
                <a:pPr>
                  <a:spcBef>
                    <a:spcPct val="0"/>
                  </a:spcBef>
                  <a:buClrTx/>
                  <a:buSzTx/>
                  <a:buFontTx/>
                  <a:buNone/>
                </a:pPr>
                <a:r>
                  <a:rPr lang="en-US" altLang="en-US" sz="1800" b="0"/>
                  <a:t>~ ~ ~</a:t>
                </a:r>
              </a:p>
            </p:txBody>
          </p:sp>
          <p:sp>
            <p:nvSpPr>
              <p:cNvPr id="120851" name="Rectangle 21"/>
              <p:cNvSpPr>
                <a:spLocks noChangeArrowheads="1"/>
              </p:cNvSpPr>
              <p:nvPr/>
            </p:nvSpPr>
            <p:spPr bwMode="auto">
              <a:xfrm>
                <a:off x="912" y="2256"/>
                <a:ext cx="720"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52" name="Rectangle 22"/>
              <p:cNvSpPr>
                <a:spLocks noChangeArrowheads="1"/>
              </p:cNvSpPr>
              <p:nvPr/>
            </p:nvSpPr>
            <p:spPr bwMode="auto">
              <a:xfrm>
                <a:off x="1632" y="2256"/>
                <a:ext cx="1152"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Walking</a:t>
                </a:r>
              </a:p>
            </p:txBody>
          </p:sp>
          <p:sp>
            <p:nvSpPr>
              <p:cNvPr id="120853" name="Rectangle 23"/>
              <p:cNvSpPr>
                <a:spLocks noChangeArrowheads="1"/>
              </p:cNvSpPr>
              <p:nvPr/>
            </p:nvSpPr>
            <p:spPr bwMode="auto">
              <a:xfrm>
                <a:off x="2784" y="2256"/>
                <a:ext cx="148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Henry David Thoreau</a:t>
                </a:r>
              </a:p>
            </p:txBody>
          </p:sp>
          <p:sp>
            <p:nvSpPr>
              <p:cNvPr id="120854" name="Rectangle 24"/>
              <p:cNvSpPr>
                <a:spLocks noChangeArrowheads="1"/>
              </p:cNvSpPr>
              <p:nvPr/>
            </p:nvSpPr>
            <p:spPr bwMode="auto">
              <a:xfrm>
                <a:off x="4272" y="2256"/>
                <a:ext cx="76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sp>
            <p:nvSpPr>
              <p:cNvPr id="120855" name="Rectangle 25"/>
              <p:cNvSpPr>
                <a:spLocks noChangeArrowheads="1"/>
              </p:cNvSpPr>
              <p:nvPr/>
            </p:nvSpPr>
            <p:spPr bwMode="auto">
              <a:xfrm>
                <a:off x="912" y="1872"/>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6" name="Rectangle 26"/>
              <p:cNvSpPr>
                <a:spLocks noChangeArrowheads="1"/>
              </p:cNvSpPr>
              <p:nvPr/>
            </p:nvSpPr>
            <p:spPr bwMode="auto">
              <a:xfrm>
                <a:off x="1632" y="1872"/>
                <a:ext cx="115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7" name="Rectangle 27"/>
              <p:cNvSpPr>
                <a:spLocks noChangeArrowheads="1"/>
              </p:cNvSpPr>
              <p:nvPr/>
            </p:nvSpPr>
            <p:spPr bwMode="auto">
              <a:xfrm>
                <a:off x="2784" y="1872"/>
                <a:ext cx="148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8" name="Rectangle 28"/>
              <p:cNvSpPr>
                <a:spLocks noChangeArrowheads="1"/>
              </p:cNvSpPr>
              <p:nvPr/>
            </p:nvSpPr>
            <p:spPr bwMode="auto">
              <a:xfrm>
                <a:off x="4272" y="1872"/>
                <a:ext cx="76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grpSp>
        <p:sp>
          <p:nvSpPr>
            <p:cNvPr id="120840" name="Freeform 29"/>
            <p:cNvSpPr>
              <a:spLocks/>
            </p:cNvSpPr>
            <p:nvPr/>
          </p:nvSpPr>
          <p:spPr bwMode="auto">
            <a:xfrm rot="5400000">
              <a:off x="3581" y="3041"/>
              <a:ext cx="1008" cy="397"/>
            </a:xfrm>
            <a:custGeom>
              <a:avLst/>
              <a:gdLst>
                <a:gd name="T0" fmla="*/ 0 w 1134"/>
                <a:gd name="T1" fmla="*/ 7286 h 253"/>
                <a:gd name="T2" fmla="*/ 72 w 1134"/>
                <a:gd name="T3" fmla="*/ 402 h 253"/>
                <a:gd name="T4" fmla="*/ 82 w 1134"/>
                <a:gd name="T5" fmla="*/ 2790 h 253"/>
                <a:gd name="T6" fmla="*/ 92 w 1134"/>
                <a:gd name="T7" fmla="*/ 2388 h 253"/>
                <a:gd name="T8" fmla="*/ 110 w 1134"/>
                <a:gd name="T9" fmla="*/ 1684 h 253"/>
                <a:gd name="T10" fmla="*/ 130 w 1134"/>
                <a:gd name="T11" fmla="*/ 1224 h 253"/>
                <a:gd name="T12" fmla="*/ 153 w 1134"/>
                <a:gd name="T13" fmla="*/ 734 h 253"/>
                <a:gd name="T14" fmla="*/ 163 w 1134"/>
                <a:gd name="T15" fmla="*/ 468 h 253"/>
                <a:gd name="T16" fmla="*/ 184 w 1134"/>
                <a:gd name="T17" fmla="*/ 256 h 253"/>
                <a:gd name="T18" fmla="*/ 209 w 1134"/>
                <a:gd name="T19" fmla="*/ 77 h 253"/>
                <a:gd name="T20" fmla="*/ 232 w 1134"/>
                <a:gd name="T21" fmla="*/ 0 h 253"/>
                <a:gd name="T22" fmla="*/ 256 w 1134"/>
                <a:gd name="T23" fmla="*/ 0 h 253"/>
                <a:gd name="T24" fmla="*/ 268 w 1134"/>
                <a:gd name="T25" fmla="*/ 77 h 253"/>
                <a:gd name="T26" fmla="*/ 292 w 1134"/>
                <a:gd name="T27" fmla="*/ 333 h 253"/>
                <a:gd name="T28" fmla="*/ 317 w 1134"/>
                <a:gd name="T29" fmla="*/ 571 h 253"/>
                <a:gd name="T30" fmla="*/ 340 w 1134"/>
                <a:gd name="T31" fmla="*/ 1025 h 253"/>
                <a:gd name="T32" fmla="*/ 352 w 1134"/>
                <a:gd name="T33" fmla="*/ 1288 h 253"/>
                <a:gd name="T34" fmla="*/ 375 w 1134"/>
                <a:gd name="T35" fmla="*/ 1757 h 253"/>
                <a:gd name="T36" fmla="*/ 397 w 1134"/>
                <a:gd name="T37" fmla="*/ 2462 h 253"/>
                <a:gd name="T38" fmla="*/ 420 w 1134"/>
                <a:gd name="T39" fmla="*/ 3206 h 253"/>
                <a:gd name="T40" fmla="*/ 442 w 1134"/>
                <a:gd name="T41" fmla="*/ 4006 h 253"/>
                <a:gd name="T42" fmla="*/ 428 w 1134"/>
                <a:gd name="T43" fmla="*/ 3747 h 253"/>
                <a:gd name="T44" fmla="*/ 403 w 1134"/>
                <a:gd name="T45" fmla="*/ 3280 h 253"/>
                <a:gd name="T46" fmla="*/ 380 w 1134"/>
                <a:gd name="T47" fmla="*/ 2959 h 253"/>
                <a:gd name="T48" fmla="*/ 356 w 1134"/>
                <a:gd name="T49" fmla="*/ 2578 h 253"/>
                <a:gd name="T50" fmla="*/ 331 w 1134"/>
                <a:gd name="T51" fmla="*/ 2388 h 253"/>
                <a:gd name="T52" fmla="*/ 307 w 1134"/>
                <a:gd name="T53" fmla="*/ 2255 h 253"/>
                <a:gd name="T54" fmla="*/ 284 w 1134"/>
                <a:gd name="T55" fmla="*/ 2175 h 253"/>
                <a:gd name="T56" fmla="*/ 261 w 1134"/>
                <a:gd name="T57" fmla="*/ 2175 h 253"/>
                <a:gd name="T58" fmla="*/ 251 w 1134"/>
                <a:gd name="T59" fmla="*/ 2255 h 253"/>
                <a:gd name="T60" fmla="*/ 228 w 1134"/>
                <a:gd name="T61" fmla="*/ 2388 h 253"/>
                <a:gd name="T62" fmla="*/ 207 w 1134"/>
                <a:gd name="T63" fmla="*/ 2642 h 253"/>
                <a:gd name="T64" fmla="*/ 188 w 1134"/>
                <a:gd name="T65" fmla="*/ 3046 h 253"/>
                <a:gd name="T66" fmla="*/ 167 w 1134"/>
                <a:gd name="T67" fmla="*/ 3538 h 253"/>
                <a:gd name="T68" fmla="*/ 148 w 1134"/>
                <a:gd name="T69" fmla="*/ 4146 h 253"/>
                <a:gd name="T70" fmla="*/ 132 w 1134"/>
                <a:gd name="T71" fmla="*/ 4976 h 253"/>
                <a:gd name="T72" fmla="*/ 115 w 1134"/>
                <a:gd name="T73" fmla="*/ 5839 h 253"/>
                <a:gd name="T74" fmla="*/ 98 w 1134"/>
                <a:gd name="T75" fmla="*/ 6788 h 253"/>
                <a:gd name="T76" fmla="*/ 108 w 1134"/>
                <a:gd name="T77" fmla="*/ 9258 h 253"/>
                <a:gd name="T78" fmla="*/ 0 w 1134"/>
                <a:gd name="T79" fmla="*/ 7286 h 2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53">
                  <a:moveTo>
                    <a:pt x="0" y="198"/>
                  </a:moveTo>
                  <a:lnTo>
                    <a:pt x="183" y="11"/>
                  </a:lnTo>
                  <a:lnTo>
                    <a:pt x="209" y="76"/>
                  </a:lnTo>
                  <a:lnTo>
                    <a:pt x="233" y="65"/>
                  </a:lnTo>
                  <a:lnTo>
                    <a:pt x="281" y="46"/>
                  </a:lnTo>
                  <a:lnTo>
                    <a:pt x="333" y="33"/>
                  </a:lnTo>
                  <a:lnTo>
                    <a:pt x="389" y="20"/>
                  </a:lnTo>
                  <a:lnTo>
                    <a:pt x="418" y="13"/>
                  </a:lnTo>
                  <a:lnTo>
                    <a:pt x="474" y="7"/>
                  </a:lnTo>
                  <a:lnTo>
                    <a:pt x="535" y="2"/>
                  </a:lnTo>
                  <a:lnTo>
                    <a:pt x="596" y="0"/>
                  </a:lnTo>
                  <a:lnTo>
                    <a:pt x="657" y="0"/>
                  </a:lnTo>
                  <a:lnTo>
                    <a:pt x="687" y="2"/>
                  </a:lnTo>
                  <a:lnTo>
                    <a:pt x="750" y="9"/>
                  </a:lnTo>
                  <a:lnTo>
                    <a:pt x="813" y="15"/>
                  </a:lnTo>
                  <a:lnTo>
                    <a:pt x="874" y="28"/>
                  </a:lnTo>
                  <a:lnTo>
                    <a:pt x="905" y="35"/>
                  </a:lnTo>
                  <a:lnTo>
                    <a:pt x="963" y="48"/>
                  </a:lnTo>
                  <a:lnTo>
                    <a:pt x="1022" y="67"/>
                  </a:lnTo>
                  <a:lnTo>
                    <a:pt x="1079" y="87"/>
                  </a:lnTo>
                  <a:lnTo>
                    <a:pt x="1133" y="109"/>
                  </a:lnTo>
                  <a:lnTo>
                    <a:pt x="1100" y="102"/>
                  </a:lnTo>
                  <a:lnTo>
                    <a:pt x="1035" y="89"/>
                  </a:lnTo>
                  <a:lnTo>
                    <a:pt x="974" y="80"/>
                  </a:lnTo>
                  <a:lnTo>
                    <a:pt x="911" y="70"/>
                  </a:lnTo>
                  <a:lnTo>
                    <a:pt x="848" y="65"/>
                  </a:lnTo>
                  <a:lnTo>
                    <a:pt x="787" y="61"/>
                  </a:lnTo>
                  <a:lnTo>
                    <a:pt x="729" y="59"/>
                  </a:lnTo>
                  <a:lnTo>
                    <a:pt x="670" y="59"/>
                  </a:lnTo>
                  <a:lnTo>
                    <a:pt x="642" y="61"/>
                  </a:lnTo>
                  <a:lnTo>
                    <a:pt x="587" y="65"/>
                  </a:lnTo>
                  <a:lnTo>
                    <a:pt x="533" y="72"/>
                  </a:lnTo>
                  <a:lnTo>
                    <a:pt x="481" y="83"/>
                  </a:lnTo>
                  <a:lnTo>
                    <a:pt x="431" y="96"/>
                  </a:lnTo>
                  <a:lnTo>
                    <a:pt x="383" y="113"/>
                  </a:lnTo>
                  <a:lnTo>
                    <a:pt x="337" y="135"/>
                  </a:lnTo>
                  <a:lnTo>
                    <a:pt x="294" y="159"/>
                  </a:lnTo>
                  <a:lnTo>
                    <a:pt x="252" y="185"/>
                  </a:lnTo>
                  <a:lnTo>
                    <a:pt x="276" y="252"/>
                  </a:lnTo>
                  <a:lnTo>
                    <a:pt x="0" y="198"/>
                  </a:lnTo>
                </a:path>
              </a:pathLst>
            </a:custGeom>
            <a:solidFill>
              <a:srgbClr val="D60093"/>
            </a:soli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endParaRPr lang="en-US"/>
            </a:p>
          </p:txBody>
        </p:sp>
        <p:sp>
          <p:nvSpPr>
            <p:cNvPr id="120841" name="AutoShape 30"/>
            <p:cNvSpPr>
              <a:spLocks noChangeArrowheads="1"/>
            </p:cNvSpPr>
            <p:nvPr/>
          </p:nvSpPr>
          <p:spPr bwMode="auto">
            <a:xfrm>
              <a:off x="3696" y="2448"/>
              <a:ext cx="432"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ransition>
    <p:randomBa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112</a:t>
            </a:fld>
            <a:endParaRPr lang="en-US"/>
          </a:p>
        </p:txBody>
      </p:sp>
      <p:sp>
        <p:nvSpPr>
          <p:cNvPr id="121858" name="Rectangle 2"/>
          <p:cNvSpPr>
            <a:spLocks noGrp="1" noChangeArrowheads="1"/>
          </p:cNvSpPr>
          <p:nvPr>
            <p:ph type="title" idx="4294967295"/>
          </p:nvPr>
        </p:nvSpPr>
        <p:spPr>
          <a:xfrm>
            <a:off x="407773" y="123825"/>
            <a:ext cx="8229600" cy="933450"/>
          </a:xfrm>
        </p:spPr>
        <p:txBody>
          <a:bodyPr lIns="0" rIns="0" bIns="0" anchor="b"/>
          <a:lstStyle/>
          <a:p>
            <a:pPr eaLnBrk="1" hangingPunct="1"/>
            <a:r>
              <a:rPr lang="en-US" altLang="en-US">
                <a:solidFill>
                  <a:srgbClr val="800000"/>
                </a:solidFill>
              </a:rPr>
              <a:t>Creating Composite Indexes</a:t>
            </a:r>
          </a:p>
        </p:txBody>
      </p:sp>
      <p:sp>
        <p:nvSpPr>
          <p:cNvPr id="121859" name="Rectangle 3"/>
          <p:cNvSpPr>
            <a:spLocks noChangeArrowheads="1"/>
          </p:cNvSpPr>
          <p:nvPr/>
        </p:nvSpPr>
        <p:spPr bwMode="auto">
          <a:xfrm>
            <a:off x="609600" y="1098550"/>
            <a:ext cx="4724400" cy="10207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latin typeface="Lucida Sans Typewriter" panose="020B0509030504030204" pitchFamily="49" charset="0"/>
              </a:rPr>
              <a:t>USE library</a:t>
            </a:r>
          </a:p>
          <a:p>
            <a:pPr>
              <a:spcBef>
                <a:spcPct val="0"/>
              </a:spcBef>
              <a:buClrTx/>
              <a:buSzTx/>
              <a:buFontTx/>
              <a:buNone/>
            </a:pPr>
            <a:r>
              <a:rPr lang="en-US" altLang="en-US" sz="1800" b="0">
                <a:latin typeface="Lucida Sans Typewriter" panose="020B0509030504030204" pitchFamily="49" charset="0"/>
              </a:rPr>
              <a:t>CREATE UNIQUE INDEX loan_ident</a:t>
            </a:r>
          </a:p>
          <a:p>
            <a:pPr>
              <a:spcBef>
                <a:spcPct val="0"/>
              </a:spcBef>
              <a:buClrTx/>
              <a:buSzTx/>
              <a:buFontTx/>
              <a:buNone/>
            </a:pPr>
            <a:r>
              <a:rPr lang="en-US" altLang="en-US" sz="1800" b="0">
                <a:latin typeface="Lucida Sans Typewriter" panose="020B0509030504030204" pitchFamily="49" charset="0"/>
              </a:rPr>
              <a:t>ON loan (isbn, copy_no)</a:t>
            </a:r>
            <a:endParaRPr lang="en-US" altLang="en-US" sz="2000" b="0">
              <a:latin typeface="Courier New" panose="02070309020205020404" pitchFamily="49" charset="0"/>
            </a:endParaRPr>
          </a:p>
        </p:txBody>
      </p:sp>
      <p:sp>
        <p:nvSpPr>
          <p:cNvPr id="121860" name="Rectangle 4"/>
          <p:cNvSpPr>
            <a:spLocks noChangeArrowheads="1"/>
          </p:cNvSpPr>
          <p:nvPr/>
        </p:nvSpPr>
        <p:spPr bwMode="auto">
          <a:xfrm>
            <a:off x="2095500" y="5257800"/>
            <a:ext cx="2019300" cy="471488"/>
          </a:xfrm>
          <a:prstGeom prst="rect">
            <a:avLst/>
          </a:prstGeom>
          <a:solidFill>
            <a:srgbClr val="CCFFFF"/>
          </a:solidFill>
          <a:ln w="12700">
            <a:solidFill>
              <a:schemeClr val="tx1"/>
            </a:solidFill>
            <a:miter lim="800000"/>
            <a:headEnd/>
            <a:tailEnd/>
          </a:ln>
          <a:effectLst>
            <a:outerShdw dist="107763" dir="2700000" algn="ctr" rotWithShape="0">
              <a:schemeClr val="bg2"/>
            </a:outerShdw>
          </a:effectLst>
        </p:spPr>
        <p:txBody>
          <a:bodyPr tIns="92075"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a:t>Composite Key</a:t>
            </a:r>
          </a:p>
        </p:txBody>
      </p:sp>
      <p:sp>
        <p:nvSpPr>
          <p:cNvPr id="121861" name="Text Box 5"/>
          <p:cNvSpPr txBox="1">
            <a:spLocks noChangeArrowheads="1"/>
          </p:cNvSpPr>
          <p:nvPr/>
        </p:nvSpPr>
        <p:spPr bwMode="auto">
          <a:xfrm>
            <a:off x="14478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1</a:t>
            </a:r>
            <a:endParaRPr lang="en-US" altLang="en-US" sz="1800">
              <a:latin typeface="Times New Roman" panose="02020603050405020304" pitchFamily="18" charset="0"/>
            </a:endParaRPr>
          </a:p>
        </p:txBody>
      </p:sp>
      <p:sp>
        <p:nvSpPr>
          <p:cNvPr id="121862" name="Text Box 6"/>
          <p:cNvSpPr txBox="1">
            <a:spLocks noChangeArrowheads="1"/>
          </p:cNvSpPr>
          <p:nvPr/>
        </p:nvSpPr>
        <p:spPr bwMode="auto">
          <a:xfrm>
            <a:off x="38862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2</a:t>
            </a:r>
            <a:endParaRPr lang="en-US" altLang="en-US" sz="1800">
              <a:latin typeface="Times New Roman" panose="02020603050405020304" pitchFamily="18" charset="0"/>
            </a:endParaRPr>
          </a:p>
        </p:txBody>
      </p:sp>
      <p:grpSp>
        <p:nvGrpSpPr>
          <p:cNvPr id="121863" name="Group 7"/>
          <p:cNvGrpSpPr>
            <a:grpSpLocks/>
          </p:cNvGrpSpPr>
          <p:nvPr/>
        </p:nvGrpSpPr>
        <p:grpSpPr bwMode="auto">
          <a:xfrm>
            <a:off x="2133600" y="2286000"/>
            <a:ext cx="6324600" cy="1981200"/>
            <a:chOff x="1296" y="1440"/>
            <a:chExt cx="3984" cy="1248"/>
          </a:xfrm>
        </p:grpSpPr>
        <p:sp>
          <p:nvSpPr>
            <p:cNvPr id="33800" name="Rectangle 8"/>
            <p:cNvSpPr>
              <a:spLocks noChangeArrowheads="1"/>
            </p:cNvSpPr>
            <p:nvPr/>
          </p:nvSpPr>
          <p:spPr bwMode="auto">
            <a:xfrm>
              <a:off x="1296" y="1440"/>
              <a:ext cx="3984"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loan</a:t>
              </a:r>
            </a:p>
          </p:txBody>
        </p:sp>
        <p:sp>
          <p:nvSpPr>
            <p:cNvPr id="121866" name="Rectangle 9"/>
            <p:cNvSpPr>
              <a:spLocks noChangeArrowheads="1"/>
            </p:cNvSpPr>
            <p:nvPr/>
          </p:nvSpPr>
          <p:spPr bwMode="auto">
            <a:xfrm>
              <a:off x="129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isbn</a:t>
              </a:r>
            </a:p>
          </p:txBody>
        </p:sp>
        <p:sp>
          <p:nvSpPr>
            <p:cNvPr id="121867" name="Rectangle 10"/>
            <p:cNvSpPr>
              <a:spLocks noChangeArrowheads="1"/>
            </p:cNvSpPr>
            <p:nvPr/>
          </p:nvSpPr>
          <p:spPr bwMode="auto">
            <a:xfrm>
              <a:off x="1968" y="1728"/>
              <a:ext cx="768"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copy_no</a:t>
              </a:r>
            </a:p>
          </p:txBody>
        </p:sp>
        <p:sp>
          <p:nvSpPr>
            <p:cNvPr id="121868" name="Rectangle 11"/>
            <p:cNvSpPr>
              <a:spLocks noChangeArrowheads="1"/>
            </p:cNvSpPr>
            <p:nvPr/>
          </p:nvSpPr>
          <p:spPr bwMode="auto">
            <a:xfrm>
              <a:off x="273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1869" name="Rectangle 12"/>
            <p:cNvSpPr>
              <a:spLocks noChangeArrowheads="1"/>
            </p:cNvSpPr>
            <p:nvPr/>
          </p:nvSpPr>
          <p:spPr bwMode="auto">
            <a:xfrm>
              <a:off x="3408" y="1728"/>
              <a:ext cx="921"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member_no</a:t>
              </a:r>
            </a:p>
          </p:txBody>
        </p:sp>
        <p:sp>
          <p:nvSpPr>
            <p:cNvPr id="121870" name="Rectangle 13"/>
            <p:cNvSpPr>
              <a:spLocks noChangeArrowheads="1"/>
            </p:cNvSpPr>
            <p:nvPr/>
          </p:nvSpPr>
          <p:spPr bwMode="auto">
            <a:xfrm>
              <a:off x="129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342</a:t>
              </a:r>
            </a:p>
            <a:p>
              <a:pPr algn="ctr">
                <a:spcBef>
                  <a:spcPct val="0"/>
                </a:spcBef>
                <a:buClrTx/>
                <a:buSzTx/>
                <a:buFontTx/>
                <a:buNone/>
              </a:pPr>
              <a:r>
                <a:rPr lang="en-US" altLang="en-US" sz="1800" b="0"/>
                <a:t>342</a:t>
              </a:r>
            </a:p>
            <a:p>
              <a:pPr algn="ctr">
                <a:spcBef>
                  <a:spcPct val="0"/>
                </a:spcBef>
                <a:buClrTx/>
                <a:buSzTx/>
                <a:buFontTx/>
                <a:buNone/>
              </a:pPr>
              <a:r>
                <a:rPr lang="en-US" altLang="en-US" sz="1800" b="0"/>
                <a:t>343</a:t>
              </a:r>
            </a:p>
          </p:txBody>
        </p:sp>
        <p:sp>
          <p:nvSpPr>
            <p:cNvPr id="121871" name="Rectangle 14"/>
            <p:cNvSpPr>
              <a:spLocks noChangeArrowheads="1"/>
            </p:cNvSpPr>
            <p:nvPr/>
          </p:nvSpPr>
          <p:spPr bwMode="auto">
            <a:xfrm>
              <a:off x="1968" y="2016"/>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5</a:t>
              </a:r>
            </a:p>
            <a:p>
              <a:pPr>
                <a:spcBef>
                  <a:spcPct val="0"/>
                </a:spcBef>
                <a:buClrTx/>
                <a:buSzTx/>
                <a:buFontTx/>
                <a:buNone/>
              </a:pPr>
              <a:r>
                <a:rPr lang="en-US" altLang="en-US" sz="1800" b="0"/>
                <a:t>10</a:t>
              </a:r>
            </a:p>
            <a:p>
              <a:pPr>
                <a:spcBef>
                  <a:spcPct val="0"/>
                </a:spcBef>
                <a:buClrTx/>
                <a:buSzTx/>
                <a:buFontTx/>
                <a:buNone/>
              </a:pPr>
              <a:r>
                <a:rPr lang="en-US" altLang="en-US" sz="1800" b="0"/>
                <a:t>4</a:t>
              </a:r>
            </a:p>
          </p:txBody>
        </p:sp>
        <p:sp>
          <p:nvSpPr>
            <p:cNvPr id="121872" name="Rectangle 15"/>
            <p:cNvSpPr>
              <a:spLocks noChangeArrowheads="1"/>
            </p:cNvSpPr>
            <p:nvPr/>
          </p:nvSpPr>
          <p:spPr bwMode="auto">
            <a:xfrm>
              <a:off x="273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35</a:t>
              </a:r>
            </a:p>
            <a:p>
              <a:pPr>
                <a:spcBef>
                  <a:spcPct val="0"/>
                </a:spcBef>
                <a:buClrTx/>
                <a:buSzTx/>
                <a:buFontTx/>
                <a:buNone/>
              </a:pPr>
              <a:r>
                <a:rPr lang="en-US" altLang="en-US" sz="1800" b="0"/>
                <a:t>35</a:t>
              </a:r>
            </a:p>
            <a:p>
              <a:pPr>
                <a:spcBef>
                  <a:spcPct val="0"/>
                </a:spcBef>
                <a:buClrTx/>
                <a:buSzTx/>
                <a:buFontTx/>
                <a:buNone/>
              </a:pPr>
              <a:r>
                <a:rPr lang="en-US" altLang="en-US" sz="1800" b="0"/>
                <a:t>35</a:t>
              </a:r>
            </a:p>
          </p:txBody>
        </p:sp>
        <p:sp>
          <p:nvSpPr>
            <p:cNvPr id="121873" name="Rectangle 16"/>
            <p:cNvSpPr>
              <a:spLocks noChangeArrowheads="1"/>
            </p:cNvSpPr>
            <p:nvPr/>
          </p:nvSpPr>
          <p:spPr bwMode="auto">
            <a:xfrm>
              <a:off x="3408" y="2016"/>
              <a:ext cx="921"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3744</a:t>
              </a:r>
            </a:p>
            <a:p>
              <a:pPr algn="ctr">
                <a:spcBef>
                  <a:spcPct val="0"/>
                </a:spcBef>
                <a:buClrTx/>
                <a:buSzTx/>
                <a:buFontTx/>
                <a:buNone/>
              </a:pPr>
              <a:r>
                <a:rPr lang="en-US" altLang="en-US" sz="1800" b="0"/>
                <a:t>5278</a:t>
              </a:r>
            </a:p>
            <a:p>
              <a:pPr algn="ctr">
                <a:spcBef>
                  <a:spcPct val="0"/>
                </a:spcBef>
                <a:buClrTx/>
                <a:buSzTx/>
                <a:buFontTx/>
                <a:buNone/>
              </a:pPr>
              <a:r>
                <a:rPr lang="en-US" altLang="en-US" sz="1800" b="0"/>
                <a:t>3445</a:t>
              </a:r>
            </a:p>
          </p:txBody>
        </p:sp>
        <p:sp>
          <p:nvSpPr>
            <p:cNvPr id="121874" name="Rectangle 17"/>
            <p:cNvSpPr>
              <a:spLocks noChangeArrowheads="1"/>
            </p:cNvSpPr>
            <p:nvPr/>
          </p:nvSpPr>
          <p:spPr bwMode="auto">
            <a:xfrm>
              <a:off x="4320" y="1728"/>
              <a:ext cx="960"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out_date</a:t>
              </a:r>
            </a:p>
          </p:txBody>
        </p:sp>
        <p:sp>
          <p:nvSpPr>
            <p:cNvPr id="121875" name="Rectangle 18"/>
            <p:cNvSpPr>
              <a:spLocks noChangeArrowheads="1"/>
            </p:cNvSpPr>
            <p:nvPr/>
          </p:nvSpPr>
          <p:spPr bwMode="auto">
            <a:xfrm>
              <a:off x="4320" y="2016"/>
              <a:ext cx="96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1998-01-06</a:t>
              </a:r>
            </a:p>
            <a:p>
              <a:pPr algn="ctr">
                <a:spcBef>
                  <a:spcPct val="0"/>
                </a:spcBef>
                <a:buClrTx/>
                <a:buSzTx/>
                <a:buFontTx/>
                <a:buNone/>
              </a:pPr>
              <a:r>
                <a:rPr lang="en-US" altLang="en-US" sz="1800" b="0"/>
                <a:t>1998-01-04</a:t>
              </a:r>
            </a:p>
            <a:p>
              <a:pPr algn="ctr">
                <a:spcBef>
                  <a:spcPct val="0"/>
                </a:spcBef>
                <a:buClrTx/>
                <a:buSzTx/>
                <a:buFontTx/>
                <a:buNone/>
              </a:pPr>
              <a:r>
                <a:rPr lang="en-US" altLang="en-US" sz="1800" b="0"/>
                <a:t>1998-01-04</a:t>
              </a:r>
            </a:p>
          </p:txBody>
        </p:sp>
      </p:grpSp>
      <p:sp>
        <p:nvSpPr>
          <p:cNvPr id="121864" name="Freeform 19"/>
          <p:cNvSpPr>
            <a:spLocks/>
          </p:cNvSpPr>
          <p:nvPr/>
        </p:nvSpPr>
        <p:spPr bwMode="auto">
          <a:xfrm>
            <a:off x="2286000" y="4095750"/>
            <a:ext cx="1752600" cy="933450"/>
          </a:xfrm>
          <a:custGeom>
            <a:avLst/>
            <a:gdLst>
              <a:gd name="T0" fmla="*/ 2147483647 w 1152"/>
              <a:gd name="T1" fmla="*/ 2147483647 h 636"/>
              <a:gd name="T2" fmla="*/ 0 w 1152"/>
              <a:gd name="T3" fmla="*/ 2147483647 h 636"/>
              <a:gd name="T4" fmla="*/ 2147483647 w 1152"/>
              <a:gd name="T5" fmla="*/ 2147483647 h 636"/>
              <a:gd name="T6" fmla="*/ 2147483647 w 1152"/>
              <a:gd name="T7" fmla="*/ 2147483647 h 636"/>
              <a:gd name="T8" fmla="*/ 2147483647 w 1152"/>
              <a:gd name="T9" fmla="*/ 2147483647 h 636"/>
              <a:gd name="T10" fmla="*/ 2147483647 w 1152"/>
              <a:gd name="T11" fmla="*/ 2147483647 h 636"/>
              <a:gd name="T12" fmla="*/ 2147483647 w 1152"/>
              <a:gd name="T13" fmla="*/ 2147483647 h 636"/>
              <a:gd name="T14" fmla="*/ 2147483647 w 1152"/>
              <a:gd name="T15" fmla="*/ 0 h 636"/>
              <a:gd name="T16" fmla="*/ 2147483647 w 1152"/>
              <a:gd name="T17" fmla="*/ 2147483647 h 636"/>
              <a:gd name="T18" fmla="*/ 2147483647 w 1152"/>
              <a:gd name="T19" fmla="*/ 2147483647 h 636"/>
              <a:gd name="T20" fmla="*/ 2147483647 w 1152"/>
              <a:gd name="T21" fmla="*/ 2147483647 h 636"/>
              <a:gd name="T22" fmla="*/ 2147483647 w 1152"/>
              <a:gd name="T23" fmla="*/ 2147483647 h 636"/>
              <a:gd name="T24" fmla="*/ 2147483647 w 1152"/>
              <a:gd name="T25" fmla="*/ 2147483647 h 636"/>
              <a:gd name="T26" fmla="*/ 2147483647 w 1152"/>
              <a:gd name="T27" fmla="*/ 2147483647 h 636"/>
              <a:gd name="T28" fmla="*/ 2147483647 w 1152"/>
              <a:gd name="T29" fmla="*/ 2147483647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52" h="636">
                <a:moveTo>
                  <a:pt x="144" y="12"/>
                </a:moveTo>
                <a:lnTo>
                  <a:pt x="0" y="300"/>
                </a:lnTo>
                <a:lnTo>
                  <a:pt x="96" y="300"/>
                </a:lnTo>
                <a:lnTo>
                  <a:pt x="96" y="636"/>
                </a:lnTo>
                <a:lnTo>
                  <a:pt x="1056" y="636"/>
                </a:lnTo>
                <a:lnTo>
                  <a:pt x="1056" y="300"/>
                </a:lnTo>
                <a:lnTo>
                  <a:pt x="1152" y="300"/>
                </a:lnTo>
                <a:lnTo>
                  <a:pt x="1008" y="0"/>
                </a:lnTo>
                <a:lnTo>
                  <a:pt x="864" y="300"/>
                </a:lnTo>
                <a:lnTo>
                  <a:pt x="960" y="300"/>
                </a:lnTo>
                <a:lnTo>
                  <a:pt x="960" y="540"/>
                </a:lnTo>
                <a:lnTo>
                  <a:pt x="192" y="540"/>
                </a:lnTo>
                <a:lnTo>
                  <a:pt x="192" y="300"/>
                </a:lnTo>
                <a:lnTo>
                  <a:pt x="288" y="300"/>
                </a:lnTo>
                <a:lnTo>
                  <a:pt x="144" y="12"/>
                </a:lnTo>
                <a:close/>
              </a:path>
            </a:pathLst>
          </a:custGeom>
          <a:solidFill>
            <a:srgbClr val="D60093"/>
          </a:solidFill>
          <a:ln w="9525" cap="flat" cmpd="sng">
            <a:solidFill>
              <a:schemeClr val="tx1"/>
            </a:solidFill>
            <a:prstDash val="solid"/>
            <a:round/>
            <a:headEnd type="none" w="med" len="med"/>
            <a:tailEnd type="none" w="med" len="med"/>
          </a:ln>
          <a:effectLst>
            <a:outerShdw dist="71842" dir="2700000" algn="ctr" rotWithShape="0">
              <a:schemeClr val="folHlink"/>
            </a:outerShdw>
          </a:effectLst>
        </p:spPr>
        <p:txBody>
          <a:bodyPr wrap="none" anchor="ctr"/>
          <a:lstStyle/>
          <a:p>
            <a:endParaRPr lang="en-US"/>
          </a:p>
        </p:txBody>
      </p:sp>
    </p:spTree>
  </p:cSld>
  <p:clrMapOvr>
    <a:masterClrMapping/>
  </p:clrMapOvr>
  <p:transition>
    <p:randomBa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8313" y="581025"/>
            <a:ext cx="7793037" cy="765175"/>
          </a:xfrm>
        </p:spPr>
        <p:txBody>
          <a:bodyPr/>
          <a:lstStyle/>
          <a:p>
            <a:pPr eaLnBrk="1" hangingPunct="1"/>
            <a:r>
              <a:rPr lang="en-US" altLang="en-US" sz="4000">
                <a:solidFill>
                  <a:srgbClr val="800000"/>
                </a:solidFill>
              </a:rPr>
              <a:t>Xem - Xóa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113</a:t>
            </a:fld>
            <a:endParaRPr lang="en-US"/>
          </a:p>
        </p:txBody>
      </p:sp>
      <p:sp>
        <p:nvSpPr>
          <p:cNvPr id="727043" name="Text Box 3"/>
          <p:cNvSpPr txBox="1">
            <a:spLocks noChangeArrowheads="1"/>
          </p:cNvSpPr>
          <p:nvPr/>
        </p:nvSpPr>
        <p:spPr bwMode="auto">
          <a:xfrm>
            <a:off x="2057400" y="2133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4" name="Text Box 4"/>
          <p:cNvSpPr txBox="1">
            <a:spLocks noChangeArrowheads="1"/>
          </p:cNvSpPr>
          <p:nvPr/>
        </p:nvSpPr>
        <p:spPr bwMode="auto">
          <a:xfrm>
            <a:off x="4038600" y="22098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5" name="Text Box 5"/>
          <p:cNvSpPr txBox="1">
            <a:spLocks noChangeArrowheads="1"/>
          </p:cNvSpPr>
          <p:nvPr/>
        </p:nvSpPr>
        <p:spPr bwMode="auto">
          <a:xfrm>
            <a:off x="2090738" y="3175000"/>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46" name="Rectangle 6"/>
          <p:cNvSpPr>
            <a:spLocks noChangeArrowheads="1"/>
          </p:cNvSpPr>
          <p:nvPr/>
        </p:nvSpPr>
        <p:spPr bwMode="auto">
          <a:xfrm>
            <a:off x="4038600" y="32004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727047" name="Text Box 7"/>
          <p:cNvSpPr txBox="1">
            <a:spLocks noChangeArrowheads="1"/>
          </p:cNvSpPr>
          <p:nvPr/>
        </p:nvSpPr>
        <p:spPr bwMode="auto">
          <a:xfrm>
            <a:off x="2133600" y="4405313"/>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8" name="Text Box 8"/>
          <p:cNvSpPr txBox="1">
            <a:spLocks noChangeArrowheads="1"/>
          </p:cNvSpPr>
          <p:nvPr/>
        </p:nvSpPr>
        <p:spPr bwMode="auto">
          <a:xfrm>
            <a:off x="4191000" y="44196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9" name="Text Box 9"/>
          <p:cNvSpPr txBox="1">
            <a:spLocks noChangeArrowheads="1"/>
          </p:cNvSpPr>
          <p:nvPr/>
        </p:nvSpPr>
        <p:spPr bwMode="auto">
          <a:xfrm>
            <a:off x="2209800" y="5334000"/>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50" name="Rectangle 10"/>
          <p:cNvSpPr>
            <a:spLocks noChangeArrowheads="1"/>
          </p:cNvSpPr>
          <p:nvPr/>
        </p:nvSpPr>
        <p:spPr bwMode="auto">
          <a:xfrm>
            <a:off x="4114800" y="57912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122891" name="Text Box 11"/>
          <p:cNvSpPr txBox="1">
            <a:spLocks noChangeArrowheads="1"/>
          </p:cNvSpPr>
          <p:nvPr/>
        </p:nvSpPr>
        <p:spPr bwMode="auto">
          <a:xfrm>
            <a:off x="365125" y="3775075"/>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Xóa chỉ mục</a:t>
            </a:r>
          </a:p>
        </p:txBody>
      </p:sp>
      <p:sp>
        <p:nvSpPr>
          <p:cNvPr id="122892" name="Text Box 12"/>
          <p:cNvSpPr txBox="1">
            <a:spLocks noChangeArrowheads="1"/>
          </p:cNvSpPr>
          <p:nvPr/>
        </p:nvSpPr>
        <p:spPr bwMode="auto">
          <a:xfrm>
            <a:off x="381000" y="1905000"/>
            <a:ext cx="182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Xem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43"/>
                                        </p:tgtEl>
                                        <p:attrNameLst>
                                          <p:attrName>style.visibility</p:attrName>
                                        </p:attrNameLst>
                                      </p:cBhvr>
                                      <p:to>
                                        <p:strVal val="visible"/>
                                      </p:to>
                                    </p:set>
                                    <p:anim calcmode="lin" valueType="num">
                                      <p:cBhvr additive="base">
                                        <p:cTn id="7" dur="500" fill="hold"/>
                                        <p:tgtEl>
                                          <p:spTgt spid="727043"/>
                                        </p:tgtEl>
                                        <p:attrNameLst>
                                          <p:attrName>ppt_x</p:attrName>
                                        </p:attrNameLst>
                                      </p:cBhvr>
                                      <p:tavLst>
                                        <p:tav tm="0">
                                          <p:val>
                                            <p:strVal val="0-#ppt_w/2"/>
                                          </p:val>
                                        </p:tav>
                                        <p:tav tm="100000">
                                          <p:val>
                                            <p:strVal val="#ppt_x"/>
                                          </p:val>
                                        </p:tav>
                                      </p:tavLst>
                                    </p:anim>
                                    <p:anim calcmode="lin" valueType="num">
                                      <p:cBhvr additive="base">
                                        <p:cTn id="8" dur="500" fill="hold"/>
                                        <p:tgtEl>
                                          <p:spTgt spid="727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7044"/>
                                        </p:tgtEl>
                                        <p:attrNameLst>
                                          <p:attrName>style.visibility</p:attrName>
                                        </p:attrNameLst>
                                      </p:cBhvr>
                                      <p:to>
                                        <p:strVal val="visible"/>
                                      </p:to>
                                    </p:set>
                                    <p:animEffect transition="in" filter="dissolve">
                                      <p:cBhvr>
                                        <p:cTn id="13" dur="500"/>
                                        <p:tgtEl>
                                          <p:spTgt spid="7270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27045"/>
                                        </p:tgtEl>
                                        <p:attrNameLst>
                                          <p:attrName>style.visibility</p:attrName>
                                        </p:attrNameLst>
                                      </p:cBhvr>
                                      <p:to>
                                        <p:strVal val="visible"/>
                                      </p:to>
                                    </p:set>
                                    <p:anim calcmode="lin" valueType="num">
                                      <p:cBhvr additive="base">
                                        <p:cTn id="18" dur="500" fill="hold"/>
                                        <p:tgtEl>
                                          <p:spTgt spid="727045"/>
                                        </p:tgtEl>
                                        <p:attrNameLst>
                                          <p:attrName>ppt_x</p:attrName>
                                        </p:attrNameLst>
                                      </p:cBhvr>
                                      <p:tavLst>
                                        <p:tav tm="0">
                                          <p:val>
                                            <p:strVal val="0-#ppt_w/2"/>
                                          </p:val>
                                        </p:tav>
                                        <p:tav tm="100000">
                                          <p:val>
                                            <p:strVal val="#ppt_x"/>
                                          </p:val>
                                        </p:tav>
                                      </p:tavLst>
                                    </p:anim>
                                    <p:anim calcmode="lin" valueType="num">
                                      <p:cBhvr additive="base">
                                        <p:cTn id="19" dur="500" fill="hold"/>
                                        <p:tgtEl>
                                          <p:spTgt spid="7270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27046"/>
                                        </p:tgtEl>
                                        <p:attrNameLst>
                                          <p:attrName>style.visibility</p:attrName>
                                        </p:attrNameLst>
                                      </p:cBhvr>
                                      <p:to>
                                        <p:strVal val="visible"/>
                                      </p:to>
                                    </p:set>
                                    <p:animEffect transition="in" filter="dissolve">
                                      <p:cBhvr>
                                        <p:cTn id="24" dur="500"/>
                                        <p:tgtEl>
                                          <p:spTgt spid="7270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27047"/>
                                        </p:tgtEl>
                                        <p:attrNameLst>
                                          <p:attrName>style.visibility</p:attrName>
                                        </p:attrNameLst>
                                      </p:cBhvr>
                                      <p:to>
                                        <p:strVal val="visible"/>
                                      </p:to>
                                    </p:set>
                                    <p:anim calcmode="lin" valueType="num">
                                      <p:cBhvr additive="base">
                                        <p:cTn id="29" dur="500" fill="hold"/>
                                        <p:tgtEl>
                                          <p:spTgt spid="727047"/>
                                        </p:tgtEl>
                                        <p:attrNameLst>
                                          <p:attrName>ppt_x</p:attrName>
                                        </p:attrNameLst>
                                      </p:cBhvr>
                                      <p:tavLst>
                                        <p:tav tm="0">
                                          <p:val>
                                            <p:strVal val="0-#ppt_w/2"/>
                                          </p:val>
                                        </p:tav>
                                        <p:tav tm="100000">
                                          <p:val>
                                            <p:strVal val="#ppt_x"/>
                                          </p:val>
                                        </p:tav>
                                      </p:tavLst>
                                    </p:anim>
                                    <p:anim calcmode="lin" valueType="num">
                                      <p:cBhvr additive="base">
                                        <p:cTn id="30" dur="500" fill="hold"/>
                                        <p:tgtEl>
                                          <p:spTgt spid="72704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7048"/>
                                        </p:tgtEl>
                                        <p:attrNameLst>
                                          <p:attrName>style.visibility</p:attrName>
                                        </p:attrNameLst>
                                      </p:cBhvr>
                                      <p:to>
                                        <p:strVal val="visible"/>
                                      </p:to>
                                    </p:set>
                                    <p:animEffect transition="in" filter="dissolve">
                                      <p:cBhvr>
                                        <p:cTn id="35" dur="500"/>
                                        <p:tgtEl>
                                          <p:spTgt spid="7270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27049"/>
                                        </p:tgtEl>
                                        <p:attrNameLst>
                                          <p:attrName>style.visibility</p:attrName>
                                        </p:attrNameLst>
                                      </p:cBhvr>
                                      <p:to>
                                        <p:strVal val="visible"/>
                                      </p:to>
                                    </p:set>
                                    <p:anim calcmode="lin" valueType="num">
                                      <p:cBhvr additive="base">
                                        <p:cTn id="40" dur="500" fill="hold"/>
                                        <p:tgtEl>
                                          <p:spTgt spid="727049"/>
                                        </p:tgtEl>
                                        <p:attrNameLst>
                                          <p:attrName>ppt_x</p:attrName>
                                        </p:attrNameLst>
                                      </p:cBhvr>
                                      <p:tavLst>
                                        <p:tav tm="0">
                                          <p:val>
                                            <p:strVal val="0-#ppt_w/2"/>
                                          </p:val>
                                        </p:tav>
                                        <p:tav tm="100000">
                                          <p:val>
                                            <p:strVal val="#ppt_x"/>
                                          </p:val>
                                        </p:tav>
                                      </p:tavLst>
                                    </p:anim>
                                    <p:anim calcmode="lin" valueType="num">
                                      <p:cBhvr additive="base">
                                        <p:cTn id="41" dur="500" fill="hold"/>
                                        <p:tgtEl>
                                          <p:spTgt spid="727049"/>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27050"/>
                                        </p:tgtEl>
                                        <p:attrNameLst>
                                          <p:attrName>style.visibility</p:attrName>
                                        </p:attrNameLst>
                                      </p:cBhvr>
                                      <p:to>
                                        <p:strVal val="visible"/>
                                      </p:to>
                                    </p:set>
                                    <p:animEffect transition="in" filter="dissolve">
                                      <p:cBhvr>
                                        <p:cTn id="46" dur="500"/>
                                        <p:tgtEl>
                                          <p:spTgt spid="72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autoUpdateAnimBg="0"/>
      <p:bldP spid="727044" grpId="0" animBg="1" autoUpdateAnimBg="0"/>
      <p:bldP spid="727045" grpId="0" autoUpdateAnimBg="0"/>
      <p:bldP spid="727046" grpId="0" animBg="1" autoUpdateAnimBg="0"/>
      <p:bldP spid="727047" grpId="0" autoUpdateAnimBg="0"/>
      <p:bldP spid="727048" grpId="0" animBg="1" autoUpdateAnimBg="0"/>
      <p:bldP spid="727049" grpId="0" autoUpdateAnimBg="0"/>
      <p:bldP spid="727050"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90800" y="1828800"/>
            <a:ext cx="3733800" cy="4267200"/>
            <a:chOff x="1776" y="624"/>
            <a:chExt cx="2352" cy="2688"/>
          </a:xfrm>
        </p:grpSpPr>
        <p:sp>
          <p:nvSpPr>
            <p:cNvPr id="123907" name="AutoShape 3"/>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08" name="Freeform 4"/>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09" name="Freeform 5"/>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0" name="Freeform 6"/>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1" name="Freeform 7"/>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2" name="Freeform 8"/>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3" name="Freeform 9"/>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4" name="Freeform 10"/>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Slide Number Placeholder 2"/>
          <p:cNvSpPr>
            <a:spLocks noGrp="1"/>
          </p:cNvSpPr>
          <p:nvPr>
            <p:ph type="sldNum" sz="quarter" idx="12"/>
          </p:nvPr>
        </p:nvSpPr>
        <p:spPr/>
        <p:txBody>
          <a:bodyPr/>
          <a:lstStyle/>
          <a:p>
            <a:fld id="{62D44249-E22E-4CAF-B31A-47027B1D76FA}" type="slidenum">
              <a:rPr lang="en-US" smtClean="0"/>
              <a:pPr/>
              <a:t>114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124426"/>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dirty="0">
                <a:solidFill>
                  <a:srgbClr val="A50021"/>
                </a:solidFill>
              </a:rPr>
              <a:t>Files and Filegroups</a:t>
            </a:r>
          </a:p>
        </p:txBody>
      </p:sp>
      <p:sp>
        <p:nvSpPr>
          <p:cNvPr id="2" name="Slide Number Placeholder 1"/>
          <p:cNvSpPr>
            <a:spLocks noGrp="1"/>
          </p:cNvSpPr>
          <p:nvPr>
            <p:ph type="sldNum" sz="quarter" idx="12"/>
          </p:nvPr>
        </p:nvSpPr>
        <p:spPr/>
        <p:txBody>
          <a:bodyPr/>
          <a:lstStyle/>
          <a:p>
            <a:fld id="{62D44249-E22E-4CAF-B31A-47027B1D76FA}" type="slidenum">
              <a:rPr lang="en-US" smtClean="0"/>
              <a:pPr/>
              <a:t>12</a:t>
            </a:fld>
            <a:endParaRPr lang="en-US"/>
          </a:p>
        </p:txBody>
      </p:sp>
      <p:grpSp>
        <p:nvGrpSpPr>
          <p:cNvPr id="3" name="Group 2">
            <a:extLst>
              <a:ext uri="{FF2B5EF4-FFF2-40B4-BE49-F238E27FC236}">
                <a16:creationId xmlns:a16="http://schemas.microsoft.com/office/drawing/2014/main" id="{31B1627E-BA8A-9EFD-E33D-1F5E7C89435B}"/>
              </a:ext>
            </a:extLst>
          </p:cNvPr>
          <p:cNvGrpSpPr/>
          <p:nvPr/>
        </p:nvGrpSpPr>
        <p:grpSpPr>
          <a:xfrm>
            <a:off x="1247821" y="3300031"/>
            <a:ext cx="6248400" cy="2159000"/>
            <a:chOff x="545177" y="4699000"/>
            <a:chExt cx="6248400" cy="2159000"/>
          </a:xfrm>
        </p:grpSpPr>
        <p:pic>
          <p:nvPicPr>
            <p:cNvPr id="4" name="Picture 3">
              <a:extLst>
                <a:ext uri="{FF2B5EF4-FFF2-40B4-BE49-F238E27FC236}">
                  <a16:creationId xmlns:a16="http://schemas.microsoft.com/office/drawing/2014/main" id="{E9126B6A-4851-252E-F90E-2D6517B31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77" y="4699000"/>
              <a:ext cx="6248400"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7919B645-DDD9-F0C3-F45F-4AB100C6B683}"/>
                </a:ext>
              </a:extLst>
            </p:cNvPr>
            <p:cNvCxnSpPr/>
            <p:nvPr/>
          </p:nvCxnSpPr>
          <p:spPr>
            <a:xfrm>
              <a:off x="2133600" y="5867400"/>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4C4F2C2-55CF-7785-4CEE-2AB6C1039459}"/>
                </a:ext>
              </a:extLst>
            </p:cNvPr>
            <p:cNvCxnSpPr/>
            <p:nvPr/>
          </p:nvCxnSpPr>
          <p:spPr>
            <a:xfrm>
              <a:off x="3505200" y="5838009"/>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177F56D-3F35-97D8-373B-F94745E55F8A}"/>
                </a:ext>
              </a:extLst>
            </p:cNvPr>
            <p:cNvCxnSpPr/>
            <p:nvPr/>
          </p:nvCxnSpPr>
          <p:spPr>
            <a:xfrm>
              <a:off x="4724400" y="5867400"/>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922BFC-266B-5C6A-2B44-A51FFAC559BC}"/>
                </a:ext>
              </a:extLst>
            </p:cNvPr>
            <p:cNvCxnSpPr/>
            <p:nvPr/>
          </p:nvCxnSpPr>
          <p:spPr>
            <a:xfrm>
              <a:off x="5562600" y="5867400"/>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7F0EF9B-AED5-E2EC-A8D6-E3354BBC4AE6}"/>
                </a:ext>
              </a:extLst>
            </p:cNvPr>
            <p:cNvCxnSpPr/>
            <p:nvPr/>
          </p:nvCxnSpPr>
          <p:spPr>
            <a:xfrm>
              <a:off x="6400800" y="5867400"/>
              <a:ext cx="0" cy="381000"/>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651D9C84-E10D-252A-7DD3-9C9B267A153E}"/>
              </a:ext>
            </a:extLst>
          </p:cNvPr>
          <p:cNvSpPr txBox="1"/>
          <p:nvPr/>
        </p:nvSpPr>
        <p:spPr>
          <a:xfrm>
            <a:off x="1438977" y="1091380"/>
            <a:ext cx="4572000" cy="1569660"/>
          </a:xfrm>
          <a:prstGeom prst="rect">
            <a:avLst/>
          </a:prstGeom>
          <a:noFill/>
        </p:spPr>
        <p:txBody>
          <a:bodyPr wrap="square">
            <a:spAutoFit/>
          </a:bodyPr>
          <a:lstStyle/>
          <a:p>
            <a:r>
              <a:rPr lang="en-US" b="1" dirty="0"/>
              <a:t>CREATE TABLE dbo.Table1</a:t>
            </a:r>
            <a:br>
              <a:rPr lang="en-US" b="1" dirty="0"/>
            </a:br>
            <a:r>
              <a:rPr lang="en-US" dirty="0"/>
              <a:t>(</a:t>
            </a:r>
            <a:r>
              <a:rPr lang="en-US" dirty="0" err="1"/>
              <a:t>TableId</a:t>
            </a:r>
            <a:r>
              <a:rPr lang="en-US" dirty="0"/>
              <a:t> int NULL,</a:t>
            </a:r>
            <a:br>
              <a:rPr lang="en-US" dirty="0"/>
            </a:br>
            <a:r>
              <a:rPr lang="en-US" dirty="0" err="1"/>
              <a:t>TableDesc</a:t>
            </a:r>
            <a:r>
              <a:rPr lang="en-US" dirty="0"/>
              <a:t> varchar(50) NULL)</a:t>
            </a:r>
            <a:br>
              <a:rPr lang="en-US" dirty="0"/>
            </a:br>
            <a:r>
              <a:rPr lang="en-US" b="1" dirty="0"/>
              <a:t>ON [</a:t>
            </a:r>
            <a:r>
              <a:rPr lang="en-US" b="1" dirty="0" err="1"/>
              <a:t>UserData_FG</a:t>
            </a:r>
            <a:r>
              <a:rPr lang="en-US" b="1" dirty="0"/>
              <a:t>]</a:t>
            </a:r>
          </a:p>
        </p:txBody>
      </p:sp>
    </p:spTree>
    <p:extLst>
      <p:ext uri="{BB962C8B-B14F-4D97-AF65-F5344CB8AC3E}">
        <p14:creationId xmlns:p14="http://schemas.microsoft.com/office/powerpoint/2010/main" val="3700614458"/>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35" y="1225826"/>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364435" y="2226365"/>
            <a:ext cx="8229600" cy="3886200"/>
          </a:xfrm>
        </p:spPr>
        <p:txBody>
          <a:bodyPr/>
          <a:lstStyle/>
          <a:p>
            <a:r>
              <a:rPr lang="en-US" dirty="0" err="1"/>
              <a:t>Trong</a:t>
            </a:r>
            <a:r>
              <a:rPr lang="en-US" dirty="0"/>
              <a:t> </a:t>
            </a:r>
            <a:r>
              <a:rPr lang="en-US" b="1" dirty="0"/>
              <a:t>Object explorer</a:t>
            </a:r>
            <a:r>
              <a:rPr lang="en-US" dirty="0"/>
              <a:t>, click </a:t>
            </a:r>
            <a:r>
              <a:rPr lang="en-US" dirty="0" err="1"/>
              <a:t>phải</a:t>
            </a:r>
            <a:r>
              <a:rPr lang="en-US" dirty="0"/>
              <a:t> </a:t>
            </a:r>
            <a:r>
              <a:rPr lang="en-US" dirty="0" err="1"/>
              <a:t>trên</a:t>
            </a:r>
            <a:r>
              <a:rPr lang="en-US" dirty="0"/>
              <a:t> </a:t>
            </a:r>
            <a:r>
              <a:rPr lang="en-US" b="1" dirty="0"/>
              <a:t>Database</a:t>
            </a:r>
            <a:r>
              <a:rPr lang="en-US" dirty="0"/>
              <a:t> </a:t>
            </a:r>
            <a:r>
              <a:rPr lang="en-US" dirty="0" err="1"/>
              <a:t>chọn</a:t>
            </a:r>
            <a:r>
              <a:rPr lang="en-US" dirty="0"/>
              <a:t> </a:t>
            </a:r>
            <a:r>
              <a:rPr lang="en-US" b="1" dirty="0"/>
              <a:t>New Database</a:t>
            </a:r>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13</a:t>
            </a:fld>
            <a:endParaRPr lang="en-US"/>
          </a:p>
        </p:txBody>
      </p:sp>
      <p:pic>
        <p:nvPicPr>
          <p:cNvPr id="4" name="Picture 3"/>
          <p:cNvPicPr>
            <a:picLocks noChangeAspect="1"/>
          </p:cNvPicPr>
          <p:nvPr/>
        </p:nvPicPr>
        <p:blipFill>
          <a:blip r:embed="rId2"/>
          <a:stretch>
            <a:fillRect/>
          </a:stretch>
        </p:blipFill>
        <p:spPr>
          <a:xfrm>
            <a:off x="2565878" y="2794983"/>
            <a:ext cx="3970846" cy="3788697"/>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3217537170"/>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37" y="1470793"/>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1075529" y="2725806"/>
            <a:ext cx="7068016" cy="3545288"/>
          </a:xfrm>
        </p:spPr>
        <p:txBody>
          <a:bodyPr>
            <a:normAutofit/>
          </a:bodyPr>
          <a:lstStyle/>
          <a:p>
            <a:r>
              <a:rPr lang="en-US" sz="2700" dirty="0" err="1"/>
              <a:t>Xuất</a:t>
            </a:r>
            <a:r>
              <a:rPr lang="en-US" sz="2700" dirty="0"/>
              <a:t> </a:t>
            </a:r>
            <a:r>
              <a:rPr lang="en-US" sz="2700" dirty="0" err="1"/>
              <a:t>hiện</a:t>
            </a:r>
            <a:r>
              <a:rPr lang="en-US" sz="2700" dirty="0"/>
              <a:t> </a:t>
            </a:r>
            <a:r>
              <a:rPr lang="en-US" sz="2700" dirty="0" err="1"/>
              <a:t>cửa</a:t>
            </a:r>
            <a:r>
              <a:rPr lang="en-US" sz="2700" dirty="0"/>
              <a:t> </a:t>
            </a:r>
            <a:r>
              <a:rPr lang="en-US" sz="2700" dirty="0" err="1"/>
              <a:t>sổ</a:t>
            </a:r>
            <a:r>
              <a:rPr lang="en-US" sz="2700" dirty="0"/>
              <a:t> New Data base</a:t>
            </a:r>
          </a:p>
          <a:p>
            <a:endParaRPr lang="en-US" dirty="0"/>
          </a:p>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14</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29" y="3461302"/>
            <a:ext cx="6876262" cy="2523578"/>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369971939"/>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22" y="1517374"/>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284922" y="2819400"/>
            <a:ext cx="8229600" cy="3886200"/>
          </a:xfrm>
        </p:spPr>
        <p:txBody>
          <a:bodyPr/>
          <a:lstStyle/>
          <a:p>
            <a:pPr lvl="1"/>
            <a:r>
              <a:rPr lang="en-US" sz="2400" b="1" dirty="0"/>
              <a:t>Database name</a:t>
            </a:r>
            <a:r>
              <a:rPr lang="en-US" sz="2400" dirty="0"/>
              <a:t>: </a:t>
            </a:r>
            <a:r>
              <a:rPr lang="en-US" sz="2400" dirty="0" err="1"/>
              <a:t>nhập</a:t>
            </a:r>
            <a:r>
              <a:rPr lang="en-US" sz="2400" dirty="0"/>
              <a:t> </a:t>
            </a:r>
            <a:r>
              <a:rPr lang="en-US" sz="2400" dirty="0" err="1"/>
              <a:t>tên</a:t>
            </a:r>
            <a:r>
              <a:rPr lang="en-US" sz="2400" dirty="0"/>
              <a:t> Database</a:t>
            </a:r>
          </a:p>
          <a:p>
            <a:pPr lvl="1"/>
            <a:r>
              <a:rPr lang="en-US" sz="2400" b="1" dirty="0"/>
              <a:t>Owner</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a:t>
            </a:r>
            <a:r>
              <a:rPr lang="en-US" sz="2400" dirty="0" err="1"/>
              <a:t>tên</a:t>
            </a:r>
            <a:r>
              <a:rPr lang="en-US" sz="2400" dirty="0"/>
              <a:t> login </a:t>
            </a:r>
            <a:r>
              <a:rPr lang="en-US" sz="2400" dirty="0" err="1"/>
              <a:t>hiện</a:t>
            </a:r>
            <a:r>
              <a:rPr lang="en-US" sz="2400" dirty="0"/>
              <a:t> </a:t>
            </a:r>
            <a:r>
              <a:rPr lang="en-US" sz="2400" dirty="0" err="1"/>
              <a:t>tại</a:t>
            </a:r>
            <a:r>
              <a:rPr lang="en-US" sz="2400" dirty="0"/>
              <a:t> </a:t>
            </a:r>
            <a:r>
              <a:rPr lang="en-US" sz="2400" dirty="0" err="1"/>
              <a:t>thường</a:t>
            </a:r>
            <a:r>
              <a:rPr lang="en-US" sz="2400" dirty="0"/>
              <a:t> </a:t>
            </a:r>
            <a:r>
              <a:rPr lang="en-US" sz="2400" dirty="0" err="1"/>
              <a:t>là</a:t>
            </a:r>
            <a:r>
              <a:rPr lang="en-US" sz="2400" dirty="0"/>
              <a:t> </a:t>
            </a:r>
            <a:r>
              <a:rPr lang="en-US" sz="2400" b="1" dirty="0" err="1">
                <a:solidFill>
                  <a:srgbClr val="C00000"/>
                </a:solidFill>
              </a:rPr>
              <a:t>sa</a:t>
            </a:r>
            <a:endParaRPr lang="en-US" sz="2400" b="1" dirty="0">
              <a:solidFill>
                <a:srgbClr val="C00000"/>
              </a:solidFill>
            </a:endParaRPr>
          </a:p>
          <a:p>
            <a:pPr lvl="1"/>
            <a:r>
              <a:rPr lang="en-US" sz="2400" dirty="0" err="1"/>
              <a:t>Chọn</a:t>
            </a:r>
            <a:r>
              <a:rPr lang="en-US" sz="2400" dirty="0"/>
              <a:t> </a:t>
            </a:r>
            <a:r>
              <a:rPr lang="en-US" sz="2400" dirty="0" err="1"/>
              <a:t>vị</a:t>
            </a:r>
            <a:r>
              <a:rPr lang="en-US" sz="2400" dirty="0"/>
              <a:t> </a:t>
            </a:r>
            <a:r>
              <a:rPr lang="en-US" sz="2400" dirty="0" err="1"/>
              <a:t>trí</a:t>
            </a:r>
            <a:r>
              <a:rPr lang="en-US" sz="2400" dirty="0"/>
              <a:t> </a:t>
            </a:r>
            <a:r>
              <a:rPr lang="en-US" sz="2400" dirty="0" err="1"/>
              <a:t>lưu</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nếu</a:t>
            </a:r>
            <a:r>
              <a:rPr lang="en-US" sz="2400" dirty="0"/>
              <a:t> </a:t>
            </a:r>
            <a:r>
              <a:rPr lang="en-US" sz="2400" dirty="0" err="1"/>
              <a:t>không</a:t>
            </a:r>
            <a:r>
              <a:rPr lang="en-US" sz="2400" dirty="0"/>
              <a:t> </a:t>
            </a:r>
            <a:r>
              <a:rPr lang="en-US" sz="2400" dirty="0" err="1"/>
              <a:t>chỉ</a:t>
            </a:r>
            <a:r>
              <a:rPr lang="en-US" sz="2400" dirty="0"/>
              <a:t> </a:t>
            </a:r>
            <a:r>
              <a:rPr lang="en-US" sz="2400" dirty="0" err="1"/>
              <a:t>định</a:t>
            </a:r>
            <a:r>
              <a:rPr lang="en-US" sz="2400" dirty="0"/>
              <a:t> </a:t>
            </a:r>
            <a:r>
              <a:rPr lang="en-US" sz="2400" dirty="0" err="1"/>
              <a:t>thì</a:t>
            </a:r>
            <a:r>
              <a:rPr lang="en-US" sz="2400" dirty="0"/>
              <a:t> </a:t>
            </a:r>
            <a:r>
              <a:rPr lang="en-US" sz="2400" dirty="0" err="1"/>
              <a:t>tập</a:t>
            </a:r>
            <a:r>
              <a:rPr lang="en-US" sz="2400" dirty="0"/>
              <a:t> tin </a:t>
            </a:r>
            <a:r>
              <a:rPr lang="en-US" sz="2400" dirty="0" err="1"/>
              <a:t>được</a:t>
            </a:r>
            <a:r>
              <a:rPr lang="en-US" sz="2400" dirty="0"/>
              <a:t> </a:t>
            </a:r>
            <a:r>
              <a:rPr lang="en-US" sz="2400" dirty="0" err="1"/>
              <a:t>lưu</a:t>
            </a:r>
            <a:r>
              <a:rPr lang="en-US" sz="2400" dirty="0"/>
              <a:t> </a:t>
            </a:r>
            <a:r>
              <a:rPr lang="en-US" sz="2400" dirty="0" err="1"/>
              <a:t>mặc</a:t>
            </a:r>
            <a:r>
              <a:rPr lang="en-US" sz="2400" dirty="0"/>
              <a:t> </a:t>
            </a:r>
            <a:r>
              <a:rPr lang="en-US" sz="2400" dirty="0" err="1"/>
              <a:t>định</a:t>
            </a:r>
            <a:r>
              <a:rPr lang="en-US" sz="2400" dirty="0"/>
              <a:t> </a:t>
            </a:r>
            <a:r>
              <a:rPr lang="en-US" sz="2400" dirty="0" err="1"/>
              <a:t>theo</a:t>
            </a:r>
            <a:r>
              <a:rPr lang="en-US" sz="2400" dirty="0"/>
              <a:t> </a:t>
            </a:r>
            <a:r>
              <a:rPr lang="en-US" sz="2400" dirty="0" err="1"/>
              <a:t>đường</a:t>
            </a:r>
            <a:r>
              <a:rPr lang="en-US" sz="2400" dirty="0"/>
              <a:t> </a:t>
            </a:r>
            <a:r>
              <a:rPr lang="en-US" sz="2400" dirty="0" err="1"/>
              <a:t>dẫn</a:t>
            </a:r>
            <a:r>
              <a:rPr lang="en-US" sz="2400" dirty="0"/>
              <a:t>:</a:t>
            </a:r>
          </a:p>
          <a:p>
            <a:pPr marL="342900" lvl="1" indent="0">
              <a:buNone/>
            </a:pPr>
            <a:r>
              <a:rPr lang="en-US" sz="2400" dirty="0"/>
              <a:t>C:\ProgramFiles\MicrosoftSQLServer\MSSQL10.MSSQLSERVER\MSSQL\DATA\</a:t>
            </a:r>
          </a:p>
        </p:txBody>
      </p:sp>
      <p:sp>
        <p:nvSpPr>
          <p:cNvPr id="5" name="Slide Number Placeholder 4"/>
          <p:cNvSpPr>
            <a:spLocks noGrp="1"/>
          </p:cNvSpPr>
          <p:nvPr>
            <p:ph type="sldNum" sz="quarter" idx="12"/>
          </p:nvPr>
        </p:nvSpPr>
        <p:spPr/>
        <p:txBody>
          <a:bodyPr/>
          <a:lstStyle/>
          <a:p>
            <a:fld id="{ED24C919-0F85-4759-9BE1-431035B692CF}" type="slidenum">
              <a:rPr lang="en-US" smtClean="0"/>
              <a:pPr/>
              <a:t>15</a:t>
            </a:fld>
            <a:endParaRPr lang="en-US"/>
          </a:p>
        </p:txBody>
      </p:sp>
      <p:sp>
        <p:nvSpPr>
          <p:cNvPr id="4"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1924469918"/>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pPr eaLnBrk="1" hangingPunct="1"/>
            <a:r>
              <a:rPr lang="en-US" altLang="en-US">
                <a:solidFill>
                  <a:srgbClr val="A50021"/>
                </a:solidFill>
              </a:rPr>
              <a:t>Creating a New Database</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16</a:t>
            </a:fld>
            <a:endParaRPr lang="en-US"/>
          </a:p>
        </p:txBody>
      </p:sp>
      <p:sp>
        <p:nvSpPr>
          <p:cNvPr id="20483" name="Rectangle 3"/>
          <p:cNvSpPr>
            <a:spLocks noChangeArrowheads="1"/>
          </p:cNvSpPr>
          <p:nvPr/>
        </p:nvSpPr>
        <p:spPr bwMode="auto">
          <a:xfrm>
            <a:off x="514350" y="15240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000" b="0">
                <a:solidFill>
                  <a:srgbClr val="990000"/>
                </a:solidFill>
              </a:rPr>
              <a:t>Cú pháp lệnh tạo CSDL :</a:t>
            </a:r>
          </a:p>
          <a:p>
            <a:pPr lvl="1" eaLnBrk="1" hangingPunct="1">
              <a:buFont typeface="Wingdings" panose="05000000000000000000" pitchFamily="2" charset="2"/>
              <a:buNone/>
            </a:pPr>
            <a:r>
              <a:rPr lang="en-US" altLang="en-US">
                <a:solidFill>
                  <a:srgbClr val="0000FF"/>
                </a:solidFill>
              </a:rPr>
              <a:t>CREATE DATABASE</a:t>
            </a:r>
            <a:r>
              <a:rPr lang="en-US" altLang="en-US"/>
              <a:t> </a:t>
            </a:r>
            <a:r>
              <a:rPr lang="en-US" altLang="en-US" i="1"/>
              <a:t>database_name</a:t>
            </a:r>
          </a:p>
          <a:p>
            <a:pPr lvl="1" eaLnBrk="1" hangingPunct="1">
              <a:buFont typeface="Wingdings" panose="05000000000000000000" pitchFamily="2" charset="2"/>
              <a:buNone/>
            </a:pPr>
            <a:r>
              <a:rPr lang="en-US" altLang="en-US"/>
              <a:t>[ </a:t>
            </a:r>
            <a:r>
              <a:rPr lang="en-US" altLang="en-US">
                <a:solidFill>
                  <a:srgbClr val="0000FF"/>
                </a:solidFill>
              </a:rPr>
              <a:t>ON</a:t>
            </a:r>
          </a:p>
          <a:p>
            <a:pPr lvl="1" eaLnBrk="1" hangingPunct="1">
              <a:buFont typeface="Wingdings" panose="05000000000000000000" pitchFamily="2" charset="2"/>
              <a:buNone/>
            </a:pPr>
            <a:r>
              <a:rPr lang="en-US" altLang="en-US"/>
              <a:t>[ &lt; filespec &gt; [ ,...</a:t>
            </a:r>
            <a:r>
              <a:rPr lang="en-US" altLang="en-US" i="1"/>
              <a:t>n </a:t>
            </a:r>
            <a:r>
              <a:rPr lang="en-US" altLang="en-US"/>
              <a:t>] ]</a:t>
            </a:r>
          </a:p>
          <a:p>
            <a:pPr lvl="1" eaLnBrk="1" hangingPunct="1">
              <a:buFont typeface="Wingdings" panose="05000000000000000000" pitchFamily="2" charset="2"/>
              <a:buNone/>
            </a:pPr>
            <a:r>
              <a:rPr lang="en-US" altLang="en-US"/>
              <a:t>[ , &lt; filegroup &gt; [ ,...</a:t>
            </a:r>
            <a:r>
              <a:rPr lang="en-US" altLang="en-US" i="1"/>
              <a:t>n </a:t>
            </a:r>
            <a:r>
              <a:rPr lang="en-US" altLang="en-US"/>
              <a:t>] ]</a:t>
            </a:r>
          </a:p>
          <a:p>
            <a:pPr lvl="1" eaLnBrk="1" hangingPunct="1">
              <a:buFont typeface="Wingdings" panose="05000000000000000000" pitchFamily="2" charset="2"/>
              <a:buNone/>
            </a:pPr>
            <a:r>
              <a:rPr lang="en-US" altLang="en-US"/>
              <a:t>]</a:t>
            </a:r>
          </a:p>
          <a:p>
            <a:pPr lvl="1" eaLnBrk="1" hangingPunct="1">
              <a:buFont typeface="Wingdings" panose="05000000000000000000" pitchFamily="2" charset="2"/>
              <a:buNone/>
            </a:pPr>
            <a:r>
              <a:rPr lang="en-US" altLang="en-US"/>
              <a:t>[ </a:t>
            </a:r>
            <a:r>
              <a:rPr lang="en-US" altLang="en-US">
                <a:solidFill>
                  <a:srgbClr val="0000FF"/>
                </a:solidFill>
              </a:rPr>
              <a:t>LOG ON</a:t>
            </a:r>
            <a:r>
              <a:rPr lang="en-US" altLang="en-US"/>
              <a:t> { &lt; filespec &gt; [ ,...</a:t>
            </a:r>
            <a:r>
              <a:rPr lang="en-US" altLang="en-US" i="1"/>
              <a:t>n </a:t>
            </a:r>
            <a:r>
              <a:rPr lang="en-US" altLang="en-US"/>
              <a:t>] } ]</a:t>
            </a:r>
          </a:p>
          <a:p>
            <a:pPr eaLnBrk="1" hangingPunct="1"/>
            <a:r>
              <a:rPr lang="en-US" altLang="en-US" sz="2000" b="0">
                <a:solidFill>
                  <a:srgbClr val="990000"/>
                </a:solidFill>
              </a:rPr>
              <a:t>Cú pháp Filespec:</a:t>
            </a:r>
          </a:p>
          <a:p>
            <a:pPr lvl="1" eaLnBrk="1" hangingPunct="1">
              <a:buFont typeface="Wingdings" panose="05000000000000000000" pitchFamily="2" charset="2"/>
              <a:buNone/>
            </a:pPr>
            <a:r>
              <a:rPr lang="en-US" altLang="en-US"/>
              <a:t>(</a:t>
            </a:r>
            <a:r>
              <a:rPr lang="en-US" altLang="en-US">
                <a:solidFill>
                  <a:srgbClr val="0000FF"/>
                </a:solidFill>
              </a:rPr>
              <a:t>NAME</a:t>
            </a:r>
            <a:r>
              <a:rPr lang="en-US" altLang="en-US"/>
              <a:t> = </a:t>
            </a:r>
            <a:r>
              <a:rPr lang="en-US" altLang="en-US" i="1"/>
              <a:t>logical_name</a:t>
            </a:r>
            <a:r>
              <a:rPr lang="en-US" altLang="en-US"/>
              <a:t>,</a:t>
            </a:r>
          </a:p>
          <a:p>
            <a:pPr lvl="1" eaLnBrk="1" hangingPunct="1">
              <a:buFont typeface="Wingdings" panose="05000000000000000000" pitchFamily="2" charset="2"/>
              <a:buNone/>
            </a:pPr>
            <a:r>
              <a:rPr lang="en-US" altLang="en-US">
                <a:solidFill>
                  <a:srgbClr val="0000FF"/>
                </a:solidFill>
              </a:rPr>
              <a:t>FILENAME</a:t>
            </a:r>
            <a:r>
              <a:rPr lang="en-US" altLang="en-US"/>
              <a:t> = '</a:t>
            </a:r>
            <a:r>
              <a:rPr lang="en-US" altLang="en-US" i="1"/>
              <a:t>path\filename</a:t>
            </a:r>
            <a:r>
              <a:rPr lang="en-US" altLang="en-US"/>
              <a:t>',</a:t>
            </a:r>
          </a:p>
          <a:p>
            <a:pPr lvl="1" eaLnBrk="1" hangingPunct="1">
              <a:buFont typeface="Wingdings" panose="05000000000000000000" pitchFamily="2" charset="2"/>
              <a:buNone/>
            </a:pPr>
            <a:r>
              <a:rPr lang="en-US" altLang="en-US">
                <a:solidFill>
                  <a:srgbClr val="0000FF"/>
                </a:solidFill>
              </a:rPr>
              <a:t>SIZE</a:t>
            </a:r>
            <a:r>
              <a:rPr lang="en-US" altLang="en-US"/>
              <a:t> = </a:t>
            </a:r>
            <a:r>
              <a:rPr lang="en-US" altLang="en-US" i="1"/>
              <a:t>size_in_MB</a:t>
            </a:r>
            <a:r>
              <a:rPr lang="en-US" altLang="en-US"/>
              <a:t>,</a:t>
            </a:r>
          </a:p>
          <a:p>
            <a:pPr lvl="1" eaLnBrk="1" hangingPunct="1">
              <a:buFont typeface="Wingdings" panose="05000000000000000000" pitchFamily="2" charset="2"/>
              <a:buNone/>
            </a:pPr>
            <a:r>
              <a:rPr lang="en-US" altLang="en-US">
                <a:solidFill>
                  <a:srgbClr val="0000FF"/>
                </a:solidFill>
              </a:rPr>
              <a:t>MAXSIZE </a:t>
            </a:r>
            <a:r>
              <a:rPr lang="en-US" altLang="en-US"/>
              <a:t>= </a:t>
            </a:r>
            <a:r>
              <a:rPr lang="en-US" altLang="en-US" i="1"/>
              <a:t>size_in_MB </a:t>
            </a:r>
            <a:r>
              <a:rPr lang="en-US" altLang="en-US"/>
              <a:t>| UNLIMITED,</a:t>
            </a:r>
          </a:p>
          <a:p>
            <a:pPr lvl="1" eaLnBrk="1" hangingPunct="1">
              <a:buFont typeface="Wingdings" panose="05000000000000000000" pitchFamily="2" charset="2"/>
              <a:buNone/>
            </a:pPr>
            <a:r>
              <a:rPr lang="en-US" altLang="en-US">
                <a:solidFill>
                  <a:srgbClr val="0000FF"/>
                </a:solidFill>
              </a:rPr>
              <a:t>FILEGROWTH </a:t>
            </a:r>
            <a:r>
              <a:rPr lang="en-US" altLang="en-US"/>
              <a:t>= </a:t>
            </a:r>
            <a:r>
              <a:rPr lang="en-US" altLang="en-US" i="1"/>
              <a:t>%_or_MB</a:t>
            </a:r>
            <a:r>
              <a:rPr lang="en-US" altLang="en-US"/>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84163"/>
            <a:ext cx="8229600" cy="1371600"/>
          </a:xfrm>
        </p:spPr>
        <p:txBody>
          <a:bodyPr/>
          <a:lstStyle/>
          <a:p>
            <a:pPr eaLnBrk="1" hangingPunct="1"/>
            <a:r>
              <a:rPr lang="en-US" altLang="en-US">
                <a:solidFill>
                  <a:srgbClr val="A50021"/>
                </a:solidFill>
              </a:rPr>
              <a:t>Creating a New Database</a:t>
            </a:r>
          </a:p>
        </p:txBody>
      </p:sp>
      <p:sp>
        <p:nvSpPr>
          <p:cNvPr id="21507" name="Rectangle 3"/>
          <p:cNvSpPr>
            <a:spLocks noGrp="1" noChangeArrowheads="1"/>
          </p:cNvSpPr>
          <p:nvPr>
            <p:ph idx="1"/>
          </p:nvPr>
        </p:nvSpPr>
        <p:spPr>
          <a:xfrm>
            <a:off x="473075" y="1366838"/>
            <a:ext cx="8229600" cy="3886200"/>
          </a:xfrm>
        </p:spPr>
        <p:txBody>
          <a:bodyPr/>
          <a:lstStyle/>
          <a:p>
            <a:pPr eaLnBrk="1" hangingPunct="1"/>
            <a:r>
              <a:rPr lang="en-US" altLang="en-US"/>
              <a:t>Some arguments: </a:t>
            </a:r>
          </a:p>
          <a:p>
            <a:pPr lvl="1" eaLnBrk="1" hangingPunct="1">
              <a:lnSpc>
                <a:spcPct val="75000"/>
              </a:lnSpc>
            </a:pPr>
            <a:r>
              <a:rPr lang="en-US" altLang="en-US"/>
              <a:t>The name of the database</a:t>
            </a:r>
          </a:p>
          <a:p>
            <a:pPr lvl="1" eaLnBrk="1" hangingPunct="1">
              <a:lnSpc>
                <a:spcPct val="75000"/>
              </a:lnSpc>
            </a:pPr>
            <a:r>
              <a:rPr lang="en-US" altLang="en-US"/>
              <a:t>The size of the database</a:t>
            </a:r>
          </a:p>
          <a:p>
            <a:pPr lvl="1" eaLnBrk="1" hangingPunct="1">
              <a:lnSpc>
                <a:spcPct val="75000"/>
              </a:lnSpc>
            </a:pPr>
            <a:r>
              <a:rPr lang="en-US" altLang="en-US"/>
              <a:t>The files where the database will reside</a:t>
            </a:r>
          </a:p>
          <a:p>
            <a:pPr marL="274320" lvl="1" indent="0" eaLnBrk="1" hangingPunct="1">
              <a:lnSpc>
                <a:spcPct val="75000"/>
              </a:lnSpc>
              <a:buNone/>
            </a:pPr>
            <a:r>
              <a:rPr lang="en-US" altLang="en-US"/>
              <a:t>Ví dụ: Tạo CSDL QLST có các thông số tùy ý</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17</a:t>
            </a:fld>
            <a:endParaRPr lang="en-US"/>
          </a:p>
        </p:txBody>
      </p:sp>
      <p:sp>
        <p:nvSpPr>
          <p:cNvPr id="21508" name="Text Box 4"/>
          <p:cNvSpPr txBox="1">
            <a:spLocks noChangeArrowheads="1"/>
          </p:cNvSpPr>
          <p:nvPr/>
        </p:nvSpPr>
        <p:spPr bwMode="auto">
          <a:xfrm>
            <a:off x="1206500" y="2868613"/>
            <a:ext cx="6781800" cy="3401187"/>
          </a:xfrm>
          <a:prstGeom prst="rect">
            <a:avLst/>
          </a:prstGeom>
          <a:solidFill>
            <a:schemeClr val="bg1"/>
          </a:solidFill>
          <a:ln w="3175">
            <a:solidFill>
              <a:schemeClr val="tx1"/>
            </a:solidFill>
            <a:miter lim="800000"/>
            <a:headEnd/>
            <a:tailEnd/>
          </a:ln>
          <a:effectLst>
            <a:outerShdw dist="107763" dir="2700000" algn="ctr" rotWithShape="0">
              <a:srgbClr val="0099CC"/>
            </a:outerShdw>
          </a:effec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600" b="0" noProof="1">
                <a:latin typeface="Lucida Sans Typewriter" panose="020B0509030504030204" pitchFamily="49" charset="0"/>
              </a:rPr>
              <a:t>CREATE DATABASE </a:t>
            </a:r>
            <a:r>
              <a:rPr lang="en-US" altLang="en-US" sz="1600" b="0">
                <a:latin typeface="Lucida Sans Typewriter" panose="020B0509030504030204" pitchFamily="49" charset="0"/>
              </a:rPr>
              <a:t>QLST</a:t>
            </a:r>
          </a:p>
          <a:p>
            <a:pPr>
              <a:lnSpc>
                <a:spcPct val="96000"/>
              </a:lnSpc>
              <a:spcBef>
                <a:spcPct val="0"/>
              </a:spcBef>
              <a:buClrTx/>
              <a:buSzTx/>
              <a:buFontTx/>
              <a:buNone/>
            </a:pPr>
            <a:r>
              <a:rPr lang="en-US" altLang="en-US" sz="1600" b="0" noProof="1">
                <a:latin typeface="Lucida Sans Typewriter" panose="020B0509030504030204" pitchFamily="49" charset="0"/>
              </a:rPr>
              <a:t>ON</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PRIMARY (NAME=</a:t>
            </a:r>
            <a:r>
              <a:rPr lang="en-US" altLang="en-US" sz="1600" b="0">
                <a:latin typeface="Lucida Sans Typewriter" panose="020B0509030504030204" pitchFamily="49" charset="0"/>
              </a:rPr>
              <a:t>QLSTData</a:t>
            </a:r>
            <a:r>
              <a:rPr lang="en-US" altLang="en-US" sz="1600" b="0" noProof="1">
                <a:latin typeface="Lucida Sans Typewriter" panose="020B0509030504030204" pitchFamily="49" charset="0"/>
              </a:rPr>
              <a:t>,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FILENAME=‘D:\QLST.mdf',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SIZE=5MB,</a:t>
            </a:r>
          </a:p>
          <a:p>
            <a:pPr>
              <a:lnSpc>
                <a:spcPct val="96000"/>
              </a:lnSpc>
              <a:spcBef>
                <a:spcPct val="0"/>
              </a:spcBef>
              <a:buClrTx/>
              <a:buSzTx/>
              <a:buFontTx/>
              <a:buNone/>
            </a:pPr>
            <a:r>
              <a:rPr lang="en-US" altLang="en-US" sz="1600" b="0" noProof="1">
                <a:latin typeface="Lucida Sans Typewriter" panose="020B0509030504030204" pitchFamily="49" charset="0"/>
              </a:rPr>
              <a:t>  MAXSIZE=10MB,</a:t>
            </a:r>
          </a:p>
          <a:p>
            <a:pPr>
              <a:lnSpc>
                <a:spcPct val="96000"/>
              </a:lnSpc>
              <a:spcBef>
                <a:spcPct val="0"/>
              </a:spcBef>
              <a:buClrTx/>
              <a:buSzTx/>
              <a:buFontTx/>
              <a:buNone/>
            </a:pPr>
            <a:r>
              <a:rPr lang="en-US" altLang="en-US" sz="1600" b="0" noProof="1">
                <a:latin typeface="Lucida Sans Typewriter" panose="020B0509030504030204" pitchFamily="49" charset="0"/>
              </a:rPr>
              <a:t>  FILEGROWTH=10%)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LOG ON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 NAME=QLSTLOG,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 ‘D:\QLST.ldf',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SIZE=3MB,</a:t>
            </a:r>
          </a:p>
          <a:p>
            <a:pPr>
              <a:lnSpc>
                <a:spcPct val="96000"/>
              </a:lnSpc>
              <a:spcBef>
                <a:spcPct val="0"/>
              </a:spcBef>
              <a:buClrTx/>
              <a:buSzTx/>
              <a:buFontTx/>
              <a:buNone/>
            </a:pPr>
            <a:r>
              <a:rPr lang="en-US" altLang="en-US" sz="1600" b="0" noProof="1">
                <a:latin typeface="Lucida Sans Typewriter" panose="020B0509030504030204" pitchFamily="49" charset="0"/>
              </a:rPr>
              <a:t>  MAXSIZE=5MB,</a:t>
            </a:r>
          </a:p>
          <a:p>
            <a:pPr>
              <a:lnSpc>
                <a:spcPct val="96000"/>
              </a:lnSpc>
              <a:spcBef>
                <a:spcPct val="0"/>
              </a:spcBef>
              <a:buClrTx/>
              <a:buSzTx/>
              <a:buFontTx/>
              <a:buNone/>
            </a:pPr>
            <a:r>
              <a:rPr lang="en-US" altLang="en-US" sz="1600" b="0" noProof="1">
                <a:latin typeface="Lucida Sans Typewriter" panose="020B0509030504030204" pitchFamily="49" charset="0"/>
              </a:rPr>
              <a:t>  FILEGROWTH=1MB)</a:t>
            </a:r>
            <a:br>
              <a:rPr lang="en-US" altLang="en-US" sz="1600" b="0">
                <a:latin typeface="Lucida Sans Typewriter" panose="020B0509030504030204" pitchFamily="49" charset="0"/>
              </a:rPr>
            </a:br>
            <a:r>
              <a:rPr lang="en-US" altLang="en-US" sz="1600" b="0">
                <a:latin typeface="Lucida Sans Typewriter" panose="020B0509030504030204" pitchFamily="49" charset="0"/>
              </a:rPr>
              <a:t>COLLATE SQL_Latin1_General_Cp1_CI_AS</a:t>
            </a:r>
            <a:endParaRPr lang="en-US" altLang="en-US" sz="1600" b="0" noProof="1">
              <a:latin typeface="Lucida Sans Typewriter" panose="020B0509030504030204" pitchFamily="49"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84163"/>
            <a:ext cx="8229600" cy="1371600"/>
          </a:xfrm>
        </p:spPr>
        <p:txBody>
          <a:bodyPr/>
          <a:lstStyle/>
          <a:p>
            <a:pPr eaLnBrk="1" hangingPunct="1"/>
            <a:r>
              <a:rPr lang="en-US" altLang="en-US">
                <a:solidFill>
                  <a:srgbClr val="A50021"/>
                </a:solidFill>
              </a:rPr>
              <a:t>Creating a New Database</a:t>
            </a:r>
          </a:p>
        </p:txBody>
      </p:sp>
      <p:sp>
        <p:nvSpPr>
          <p:cNvPr id="22531" name="Rectangle 3"/>
          <p:cNvSpPr>
            <a:spLocks noGrp="1" noChangeArrowheads="1"/>
          </p:cNvSpPr>
          <p:nvPr>
            <p:ph idx="1"/>
          </p:nvPr>
        </p:nvSpPr>
        <p:spPr>
          <a:xfrm>
            <a:off x="600074" y="1287462"/>
            <a:ext cx="8320587" cy="5021897"/>
          </a:xfrm>
        </p:spPr>
        <p:txBody>
          <a:bodyPr>
            <a:normAutofit fontScale="92500" lnSpcReduction="10000"/>
          </a:bodyPr>
          <a:lstStyle/>
          <a:p>
            <a:pPr eaLnBrk="1" hangingPunct="1">
              <a:lnSpc>
                <a:spcPct val="80000"/>
              </a:lnSpc>
              <a:spcBef>
                <a:spcPct val="5000"/>
              </a:spcBef>
              <a:buFont typeface="Wingdings" panose="05000000000000000000" pitchFamily="2" charset="2"/>
              <a:buNone/>
            </a:pPr>
            <a:r>
              <a:rPr lang="en-US" altLang="en-US" sz="2000"/>
              <a:t>CREATE DATABASE Sales</a:t>
            </a:r>
          </a:p>
          <a:p>
            <a:pPr eaLnBrk="1" hangingPunct="1">
              <a:lnSpc>
                <a:spcPct val="80000"/>
              </a:lnSpc>
              <a:spcBef>
                <a:spcPct val="5000"/>
              </a:spcBef>
              <a:buFont typeface="Wingdings" panose="05000000000000000000" pitchFamily="2" charset="2"/>
              <a:buNone/>
            </a:pPr>
            <a:r>
              <a:rPr lang="en-US" altLang="en-US" sz="2000"/>
              <a:t>ON PRIMARY</a:t>
            </a:r>
            <a:r>
              <a:rPr lang="en-US" altLang="en-US" sz="2000">
                <a:solidFill>
                  <a:srgbClr val="FF0000"/>
                </a:solidFill>
              </a:rPr>
              <a:t>( NAME = Sales1_dat, FILENAME = ‘D:\BTSQL\Sales_dat.mdf',</a:t>
            </a:r>
          </a:p>
          <a:p>
            <a:pPr eaLnBrk="1" hangingPunct="1">
              <a:lnSpc>
                <a:spcPct val="80000"/>
              </a:lnSpc>
              <a:spcBef>
                <a:spcPct val="5000"/>
              </a:spcBef>
              <a:buFont typeface="Wingdings" panose="05000000000000000000" pitchFamily="2" charset="2"/>
              <a:buNone/>
            </a:pPr>
            <a:r>
              <a:rPr lang="en-US" altLang="en-US" sz="2000">
                <a:solidFill>
                  <a:srgbClr val="FF0000"/>
                </a:solidFill>
              </a:rPr>
              <a:t>	SIZE = 10, MAXSIZE = 50, FILEGROWTH = 15% ),</a:t>
            </a:r>
          </a:p>
          <a:p>
            <a:pPr eaLnBrk="1" hangingPunct="1">
              <a:lnSpc>
                <a:spcPct val="80000"/>
              </a:lnSpc>
              <a:spcBef>
                <a:spcPct val="5000"/>
              </a:spcBef>
              <a:buFont typeface="Wingdings" panose="05000000000000000000" pitchFamily="2" charset="2"/>
              <a:buNone/>
            </a:pPr>
            <a:r>
              <a:rPr lang="en-US" altLang="en-US" sz="2000">
                <a:solidFill>
                  <a:srgbClr val="0000FF"/>
                </a:solidFill>
              </a:rPr>
              <a:t>( NAME = Sales2_dat, FILENAME = ‘D:\Sales2_dat.ndf',</a:t>
            </a:r>
          </a:p>
          <a:p>
            <a:pPr eaLnBrk="1" hangingPunct="1">
              <a:lnSpc>
                <a:spcPct val="80000"/>
              </a:lnSpc>
              <a:spcBef>
                <a:spcPct val="5000"/>
              </a:spcBef>
              <a:buFont typeface="Wingdings" panose="05000000000000000000" pitchFamily="2" charset="2"/>
              <a:buNone/>
            </a:pPr>
            <a:r>
              <a:rPr lang="en-US" altLang="en-US" sz="2000">
                <a:solidFill>
                  <a:srgbClr val="0000FF"/>
                </a:solidFill>
              </a:rPr>
              <a:t>	SIZE = 10, MAXSIZE = 50, FILEGROWTH = 15% ),</a:t>
            </a:r>
          </a:p>
          <a:p>
            <a:pPr eaLnBrk="1" hangingPunct="1">
              <a:lnSpc>
                <a:spcPct val="80000"/>
              </a:lnSpc>
              <a:spcBef>
                <a:spcPct val="5000"/>
              </a:spcBef>
              <a:buFont typeface="Wingdings" panose="05000000000000000000" pitchFamily="2" charset="2"/>
              <a:buNone/>
            </a:pPr>
            <a:r>
              <a:rPr lang="en-US" altLang="en-US" sz="2000">
                <a:solidFill>
                  <a:srgbClr val="FF0000"/>
                </a:solidFill>
              </a:rPr>
              <a:t>FILEGROUP SalesGroup1</a:t>
            </a:r>
          </a:p>
          <a:p>
            <a:pPr eaLnBrk="1" hangingPunct="1">
              <a:lnSpc>
                <a:spcPct val="80000"/>
              </a:lnSpc>
              <a:spcBef>
                <a:spcPct val="5000"/>
              </a:spcBef>
              <a:buFont typeface="Wingdings" panose="05000000000000000000" pitchFamily="2" charset="2"/>
              <a:buNone/>
            </a:pPr>
            <a:r>
              <a:rPr lang="en-US" altLang="en-US" sz="2000">
                <a:solidFill>
                  <a:srgbClr val="008000"/>
                </a:solidFill>
              </a:rPr>
              <a:t>( NAME = Sales3_dat, FILENAME = ‘</a:t>
            </a:r>
            <a:r>
              <a:rPr lang="en-US" altLang="en-US" sz="2000">
                <a:solidFill>
                  <a:schemeClr val="hlink"/>
                </a:solidFill>
              </a:rPr>
              <a:t>D:\</a:t>
            </a:r>
            <a:r>
              <a:rPr lang="en-US" altLang="en-US" sz="2000">
                <a:solidFill>
                  <a:srgbClr val="008000"/>
                </a:solidFill>
              </a:rPr>
              <a:t>Sales3_dat.ndf',</a:t>
            </a:r>
          </a:p>
          <a:p>
            <a:pPr eaLnBrk="1" hangingPunct="1">
              <a:lnSpc>
                <a:spcPct val="80000"/>
              </a:lnSpc>
              <a:spcBef>
                <a:spcPct val="5000"/>
              </a:spcBef>
              <a:buFont typeface="Wingdings" panose="05000000000000000000" pitchFamily="2" charset="2"/>
              <a:buNone/>
            </a:pPr>
            <a:r>
              <a:rPr lang="en-US" altLang="en-US" sz="2000">
                <a:solidFill>
                  <a:srgbClr val="008000"/>
                </a:solidFill>
              </a:rPr>
              <a:t>	SIZE = 10, MAXSIZE = 50, FILEGROWTH = 5 )</a:t>
            </a:r>
          </a:p>
          <a:p>
            <a:pPr eaLnBrk="1" hangingPunct="1">
              <a:lnSpc>
                <a:spcPct val="80000"/>
              </a:lnSpc>
              <a:buFont typeface="Wingdings" panose="05000000000000000000" pitchFamily="2" charset="2"/>
              <a:buNone/>
            </a:pPr>
            <a:r>
              <a:rPr lang="en-US" altLang="en-US" sz="2000"/>
              <a:t>( NAME = Sales4_dat, </a:t>
            </a:r>
          </a:p>
          <a:p>
            <a:pPr eaLnBrk="1" hangingPunct="1">
              <a:lnSpc>
                <a:spcPct val="80000"/>
              </a:lnSpc>
              <a:buFont typeface="Wingdings" panose="05000000000000000000" pitchFamily="2" charset="2"/>
              <a:buNone/>
            </a:pPr>
            <a:r>
              <a:rPr lang="en-US" altLang="en-US" sz="2000"/>
              <a:t>	FILENAME = ‘D:\Sales4_dat.ndf',</a:t>
            </a:r>
          </a:p>
          <a:p>
            <a:pPr eaLnBrk="1" hangingPunct="1">
              <a:lnSpc>
                <a:spcPct val="80000"/>
              </a:lnSpc>
              <a:buFont typeface="Wingdings" panose="05000000000000000000" pitchFamily="2" charset="2"/>
              <a:buNone/>
            </a:pPr>
            <a:r>
              <a:rPr lang="en-US" altLang="en-US" sz="2000"/>
              <a:t>	SIZE = 10, MAXSIZE = 50, FILEGROWTH = 5 )</a:t>
            </a:r>
          </a:p>
          <a:p>
            <a:pPr eaLnBrk="1" hangingPunct="1">
              <a:lnSpc>
                <a:spcPct val="80000"/>
              </a:lnSpc>
              <a:buFont typeface="Wingdings" panose="05000000000000000000" pitchFamily="2" charset="2"/>
              <a:buNone/>
            </a:pPr>
            <a:r>
              <a:rPr lang="en-US" altLang="en-US" sz="2000">
                <a:solidFill>
                  <a:srgbClr val="FF0000"/>
                </a:solidFill>
              </a:rPr>
              <a:t>LOG ON</a:t>
            </a:r>
          </a:p>
          <a:p>
            <a:pPr eaLnBrk="1" hangingPunct="1">
              <a:lnSpc>
                <a:spcPct val="80000"/>
              </a:lnSpc>
              <a:buFont typeface="Wingdings" panose="05000000000000000000" pitchFamily="2" charset="2"/>
              <a:buNone/>
            </a:pPr>
            <a:r>
              <a:rPr lang="en-US" altLang="en-US" sz="2000">
                <a:solidFill>
                  <a:srgbClr val="FF0000"/>
                </a:solidFill>
              </a:rPr>
              <a:t>( NAME = 'Sales_log',</a:t>
            </a:r>
          </a:p>
          <a:p>
            <a:pPr eaLnBrk="1" hangingPunct="1">
              <a:lnSpc>
                <a:spcPct val="80000"/>
              </a:lnSpc>
              <a:buFont typeface="Wingdings" panose="05000000000000000000" pitchFamily="2" charset="2"/>
              <a:buNone/>
            </a:pPr>
            <a:r>
              <a:rPr lang="en-US" altLang="en-US" sz="2000">
                <a:solidFill>
                  <a:srgbClr val="FF0000"/>
                </a:solidFill>
              </a:rPr>
              <a:t>	FILENAME = ‘D:\BTSQL\salelog.ldf',</a:t>
            </a:r>
          </a:p>
          <a:p>
            <a:pPr eaLnBrk="1" hangingPunct="1">
              <a:lnSpc>
                <a:spcPct val="80000"/>
              </a:lnSpc>
              <a:buFont typeface="Wingdings" panose="05000000000000000000" pitchFamily="2" charset="2"/>
              <a:buNone/>
            </a:pPr>
            <a:r>
              <a:rPr lang="en-US" altLang="en-US" sz="2000">
                <a:solidFill>
                  <a:srgbClr val="FF0000"/>
                </a:solidFill>
              </a:rPr>
              <a:t>	SIZE = 5MB,</a:t>
            </a:r>
          </a:p>
          <a:p>
            <a:pPr eaLnBrk="1" hangingPunct="1">
              <a:lnSpc>
                <a:spcPct val="80000"/>
              </a:lnSpc>
              <a:buFont typeface="Wingdings" panose="05000000000000000000" pitchFamily="2" charset="2"/>
              <a:buNone/>
            </a:pPr>
            <a:r>
              <a:rPr lang="en-US" altLang="en-US" sz="2000">
                <a:solidFill>
                  <a:srgbClr val="FF0000"/>
                </a:solidFill>
              </a:rPr>
              <a:t>	MAXSIZE = 25MB,</a:t>
            </a:r>
          </a:p>
          <a:p>
            <a:pPr eaLnBrk="1" hangingPunct="1">
              <a:lnSpc>
                <a:spcPct val="80000"/>
              </a:lnSpc>
              <a:buFont typeface="Wingdings" panose="05000000000000000000" pitchFamily="2" charset="2"/>
              <a:buNone/>
            </a:pPr>
            <a:r>
              <a:rPr lang="en-US" altLang="en-US" sz="2000">
                <a:solidFill>
                  <a:srgbClr val="FF0000"/>
                </a:solidFill>
              </a:rPr>
              <a:t>	FILEGROWTH = 5MB )</a:t>
            </a:r>
          </a:p>
          <a:p>
            <a:pPr eaLnBrk="1" hangingPunct="1">
              <a:lnSpc>
                <a:spcPct val="80000"/>
              </a:lnSpc>
              <a:buFont typeface="Wingdings" panose="05000000000000000000" pitchFamily="2" charset="2"/>
              <a:buNone/>
            </a:pPr>
            <a:endParaRPr lang="en-US" altLang="en-US" sz="2000"/>
          </a:p>
          <a:p>
            <a:pPr eaLnBrk="1" hangingPunct="1">
              <a:lnSpc>
                <a:spcPct val="80000"/>
              </a:lnSpc>
              <a:spcBef>
                <a:spcPct val="5000"/>
              </a:spcBef>
              <a:buFont typeface="Wingdings" panose="05000000000000000000" pitchFamily="2" charset="2"/>
              <a:buNone/>
            </a:pPr>
            <a:endParaRPr lang="en-US" altLang="en-US" sz="2000">
              <a:solidFill>
                <a:srgbClr val="008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18</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531">
                                            <p:txEl>
                                              <p:pRg st="7" end="7"/>
                                            </p:txEl>
                                          </p:spTgt>
                                        </p:tgtEl>
                                        <p:attrNameLst>
                                          <p:attrName>style.visibility</p:attrName>
                                        </p:attrNameLst>
                                      </p:cBhvr>
                                      <p:to>
                                        <p:strVal val="visible"/>
                                      </p:to>
                                    </p:set>
                                    <p:anim calcmode="lin" valueType="num">
                                      <p:cBhvr additive="base">
                                        <p:cTn id="49"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2531">
                                            <p:txEl>
                                              <p:pRg st="8" end="8"/>
                                            </p:txEl>
                                          </p:spTgt>
                                        </p:tgtEl>
                                        <p:attrNameLst>
                                          <p:attrName>style.visibility</p:attrName>
                                        </p:attrNameLst>
                                      </p:cBhvr>
                                      <p:to>
                                        <p:strVal val="visible"/>
                                      </p:to>
                                    </p:set>
                                    <p:anim calcmode="lin" valueType="num">
                                      <p:cBhvr additive="base">
                                        <p:cTn id="55" dur="500" fill="hold"/>
                                        <p:tgtEl>
                                          <p:spTgt spid="225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25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2531">
                                            <p:txEl>
                                              <p:pRg st="9" end="9"/>
                                            </p:txEl>
                                          </p:spTgt>
                                        </p:tgtEl>
                                        <p:attrNameLst>
                                          <p:attrName>style.visibility</p:attrName>
                                        </p:attrNameLst>
                                      </p:cBhvr>
                                      <p:to>
                                        <p:strVal val="visible"/>
                                      </p:to>
                                    </p:set>
                                    <p:anim calcmode="lin" valueType="num">
                                      <p:cBhvr additive="base">
                                        <p:cTn id="61" dur="500" fill="hold"/>
                                        <p:tgtEl>
                                          <p:spTgt spid="2253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25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2531">
                                            <p:txEl>
                                              <p:pRg st="10" end="10"/>
                                            </p:txEl>
                                          </p:spTgt>
                                        </p:tgtEl>
                                        <p:attrNameLst>
                                          <p:attrName>style.visibility</p:attrName>
                                        </p:attrNameLst>
                                      </p:cBhvr>
                                      <p:to>
                                        <p:strVal val="visible"/>
                                      </p:to>
                                    </p:set>
                                    <p:anim calcmode="lin" valueType="num">
                                      <p:cBhvr additive="base">
                                        <p:cTn id="67" dur="500" fill="hold"/>
                                        <p:tgtEl>
                                          <p:spTgt spid="2253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253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2531">
                                            <p:txEl>
                                              <p:pRg st="11" end="11"/>
                                            </p:txEl>
                                          </p:spTgt>
                                        </p:tgtEl>
                                        <p:attrNameLst>
                                          <p:attrName>style.visibility</p:attrName>
                                        </p:attrNameLst>
                                      </p:cBhvr>
                                      <p:to>
                                        <p:strVal val="visible"/>
                                      </p:to>
                                    </p:set>
                                    <p:anim calcmode="lin" valueType="num">
                                      <p:cBhvr additive="base">
                                        <p:cTn id="73" dur="500" fill="hold"/>
                                        <p:tgtEl>
                                          <p:spTgt spid="2253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253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2531">
                                            <p:txEl>
                                              <p:pRg st="12" end="12"/>
                                            </p:txEl>
                                          </p:spTgt>
                                        </p:tgtEl>
                                        <p:attrNameLst>
                                          <p:attrName>style.visibility</p:attrName>
                                        </p:attrNameLst>
                                      </p:cBhvr>
                                      <p:to>
                                        <p:strVal val="visible"/>
                                      </p:to>
                                    </p:set>
                                    <p:anim calcmode="lin" valueType="num">
                                      <p:cBhvr additive="base">
                                        <p:cTn id="79" dur="500" fill="hold"/>
                                        <p:tgtEl>
                                          <p:spTgt spid="2253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25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2531">
                                            <p:txEl>
                                              <p:pRg st="13" end="13"/>
                                            </p:txEl>
                                          </p:spTgt>
                                        </p:tgtEl>
                                        <p:attrNameLst>
                                          <p:attrName>style.visibility</p:attrName>
                                        </p:attrNameLst>
                                      </p:cBhvr>
                                      <p:to>
                                        <p:strVal val="visible"/>
                                      </p:to>
                                    </p:set>
                                    <p:anim calcmode="lin" valueType="num">
                                      <p:cBhvr additive="base">
                                        <p:cTn id="85" dur="500" fill="hold"/>
                                        <p:tgtEl>
                                          <p:spTgt spid="2253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2531">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2531">
                                            <p:txEl>
                                              <p:pRg st="14" end="14"/>
                                            </p:txEl>
                                          </p:spTgt>
                                        </p:tgtEl>
                                        <p:attrNameLst>
                                          <p:attrName>style.visibility</p:attrName>
                                        </p:attrNameLst>
                                      </p:cBhvr>
                                      <p:to>
                                        <p:strVal val="visible"/>
                                      </p:to>
                                    </p:set>
                                    <p:anim calcmode="lin" valueType="num">
                                      <p:cBhvr additive="base">
                                        <p:cTn id="91" dur="500" fill="hold"/>
                                        <p:tgtEl>
                                          <p:spTgt spid="22531">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2531">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2531">
                                            <p:txEl>
                                              <p:pRg st="15" end="15"/>
                                            </p:txEl>
                                          </p:spTgt>
                                        </p:tgtEl>
                                        <p:attrNameLst>
                                          <p:attrName>style.visibility</p:attrName>
                                        </p:attrNameLst>
                                      </p:cBhvr>
                                      <p:to>
                                        <p:strVal val="visible"/>
                                      </p:to>
                                    </p:set>
                                    <p:anim calcmode="lin" valueType="num">
                                      <p:cBhvr additive="base">
                                        <p:cTn id="97" dur="500" fill="hold"/>
                                        <p:tgtEl>
                                          <p:spTgt spid="22531">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2531">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22531">
                                            <p:txEl>
                                              <p:pRg st="16" end="16"/>
                                            </p:txEl>
                                          </p:spTgt>
                                        </p:tgtEl>
                                        <p:attrNameLst>
                                          <p:attrName>style.visibility</p:attrName>
                                        </p:attrNameLst>
                                      </p:cBhvr>
                                      <p:to>
                                        <p:strVal val="visible"/>
                                      </p:to>
                                    </p:set>
                                    <p:anim calcmode="lin" valueType="num">
                                      <p:cBhvr additive="base">
                                        <p:cTn id="103" dur="500" fill="hold"/>
                                        <p:tgtEl>
                                          <p:spTgt spid="22531">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2531">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Database</a:t>
            </a:r>
          </a:p>
        </p:txBody>
      </p:sp>
      <p:sp>
        <p:nvSpPr>
          <p:cNvPr id="27651"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279400" indent="-279400" eaLnBrk="1" hangingPunct="1">
              <a:lnSpc>
                <a:spcPct val="105000"/>
              </a:lnSpc>
            </a:pPr>
            <a:r>
              <a:rPr lang="en-US" altLang="en-US" sz="2200">
                <a:cs typeface="Courier New" panose="02070309020205020404" pitchFamily="49" charset="0"/>
              </a:rPr>
              <a:t>Mở (SU DỤNG)CSDL</a:t>
            </a:r>
          </a:p>
          <a:p>
            <a:pPr marL="690563" lvl="1" indent="-296863" eaLnBrk="1" hangingPunct="1">
              <a:lnSpc>
                <a:spcPct val="105000"/>
              </a:lnSpc>
              <a:buFont typeface="Wingdings" panose="05000000000000000000" pitchFamily="2" charset="2"/>
              <a:buNone/>
            </a:pPr>
            <a:r>
              <a:rPr lang="en-US" altLang="en-US" sz="2200">
                <a:cs typeface="Courier New" panose="02070309020205020404" pitchFamily="49" charset="0"/>
              </a:rPr>
              <a:t>USE TenCSDl</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Ví dụ:</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use Sales</a:t>
            </a:r>
            <a:endParaRPr lang="en-US" altLang="en-US" sz="2200">
              <a:cs typeface="Courier New" panose="02070309020205020404" pitchFamily="49" charset="0"/>
            </a:endParaRPr>
          </a:p>
          <a:p>
            <a:pPr marL="279400" indent="-279400" eaLnBrk="1" hangingPunct="1">
              <a:lnSpc>
                <a:spcPct val="105000"/>
              </a:lnSpc>
            </a:pPr>
            <a:r>
              <a:rPr lang="en-US" altLang="en-US" sz="2200">
                <a:cs typeface="Courier New" panose="02070309020205020404" pitchFamily="49" charset="0"/>
              </a:rPr>
              <a:t>Kiểm tra sự tồn tại của CSDL</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a:t>
            </a:r>
            <a:r>
              <a:rPr lang="en-US" altLang="en-US" sz="2200">
                <a:solidFill>
                  <a:srgbClr val="990000"/>
                </a:solidFill>
                <a:cs typeface="Courier New" panose="02070309020205020404" pitchFamily="49" charset="0"/>
              </a:rPr>
              <a:t>sp_helpdb  TenCSDL</a:t>
            </a:r>
          </a:p>
          <a:p>
            <a:pPr marL="279400" indent="-279400" eaLnBrk="1" hangingPunct="1">
              <a:lnSpc>
                <a:spcPct val="105000"/>
              </a:lnSpc>
            </a:pPr>
            <a:r>
              <a:rPr lang="en-US" altLang="en-US" sz="2200">
                <a:cs typeface="Courier New" panose="02070309020205020404" pitchFamily="49" charset="0"/>
              </a:rPr>
              <a:t>Kiểm tra không gian sử dụng của CSDL</a:t>
            </a:r>
          </a:p>
          <a:p>
            <a:pPr marL="279400" indent="-279400" eaLnBrk="1" hangingPunct="1">
              <a:lnSpc>
                <a:spcPct val="105000"/>
              </a:lnSpc>
              <a:buFont typeface="Wingdings" panose="05000000000000000000" pitchFamily="2" charset="2"/>
              <a:buNone/>
            </a:pPr>
            <a:r>
              <a:rPr lang="en-US" altLang="en-US" sz="2200">
                <a:cs typeface="Courier New" panose="02070309020205020404" pitchFamily="49" charset="0"/>
              </a:rPr>
              <a:t>			</a:t>
            </a:r>
            <a:r>
              <a:rPr lang="en-US" altLang="en-US" sz="2200">
                <a:solidFill>
                  <a:srgbClr val="990000"/>
                </a:solidFill>
                <a:cs typeface="Courier New" panose="02070309020205020404" pitchFamily="49" charset="0"/>
              </a:rPr>
              <a:t>sp_spaceused</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19</a:t>
            </a:fld>
            <a:endParaRPr lang="en-US"/>
          </a:p>
        </p:txBody>
      </p:sp>
      <p:sp>
        <p:nvSpPr>
          <p:cNvPr id="27652" name="Text Box 4"/>
          <p:cNvSpPr txBox="1">
            <a:spLocks noChangeArrowheads="1"/>
          </p:cNvSpPr>
          <p:nvPr/>
        </p:nvSpPr>
        <p:spPr bwMode="auto">
          <a:xfrm>
            <a:off x="458788" y="1157288"/>
            <a:ext cx="320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Hiển thị thông tin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NỘI DUNG</a:t>
            </a:r>
          </a:p>
        </p:txBody>
      </p:sp>
      <p:sp>
        <p:nvSpPr>
          <p:cNvPr id="10243" name="Rectangle 3"/>
          <p:cNvSpPr>
            <a:spLocks noGrp="1" noChangeArrowheads="1"/>
          </p:cNvSpPr>
          <p:nvPr>
            <p:ph idx="1"/>
          </p:nvPr>
        </p:nvSpPr>
        <p:spPr/>
        <p:txBody>
          <a:bodyPr/>
          <a:lstStyle/>
          <a:p>
            <a:pPr eaLnBrk="1" hangingPunct="1">
              <a:buFont typeface="Symbol" panose="05050102010706020507" pitchFamily="18" charset="2"/>
              <a:buChar char="Ö"/>
            </a:pPr>
            <a:r>
              <a:rPr lang="en-US" altLang="en-US" sz="2800">
                <a:solidFill>
                  <a:schemeClr val="accent2"/>
                </a:solidFill>
              </a:rPr>
              <a:t>CSDL trong SQL - Database in SQL Server</a:t>
            </a:r>
          </a:p>
          <a:p>
            <a:pPr eaLnBrk="1" hangingPunct="1"/>
            <a:r>
              <a:rPr lang="en-US" altLang="en-US" sz="2800"/>
              <a:t>Quản lý CSDL - Managing Databases</a:t>
            </a:r>
          </a:p>
          <a:p>
            <a:pPr eaLnBrk="1" hangingPunct="1"/>
            <a:r>
              <a:rPr lang="en-US" altLang="en-US" sz="2800"/>
              <a:t>Kiểu dữ liệu - Data Types </a:t>
            </a:r>
          </a:p>
          <a:p>
            <a:pPr eaLnBrk="1" hangingPunct="1"/>
            <a:r>
              <a:rPr lang="en-US" altLang="en-US" sz="2800"/>
              <a:t>Quản lý Table - Managing Tables </a:t>
            </a:r>
          </a:p>
          <a:p>
            <a:pPr eaLnBrk="1" hangingPunct="1"/>
            <a:r>
              <a:rPr lang="en-US" altLang="en-US" sz="2800"/>
              <a:t>Toàn vẹn dữ liệu - DataIntegrity</a:t>
            </a:r>
          </a:p>
          <a:p>
            <a:pPr eaLnBrk="1" hangingPunct="1"/>
            <a:r>
              <a:rPr lang="en-US" altLang="en-US" sz="2800"/>
              <a:t>Chỉ mục - Index</a:t>
            </a:r>
          </a:p>
          <a:p>
            <a:pPr eaLnBrk="1" hangingPunct="1"/>
            <a:endParaRPr lang="en-US" altLang="en-US" sz="2800"/>
          </a:p>
        </p:txBody>
      </p:sp>
      <p:sp>
        <p:nvSpPr>
          <p:cNvPr id="2" name="Slide Number Placeholder 1"/>
          <p:cNvSpPr>
            <a:spLocks noGrp="1"/>
          </p:cNvSpPr>
          <p:nvPr>
            <p:ph type="sldNum" sz="quarter" idx="12"/>
          </p:nvPr>
        </p:nvSpPr>
        <p:spPr/>
        <p:txBody>
          <a:bodyPr/>
          <a:lstStyle/>
          <a:p>
            <a:fld id="{ED24C919-0F85-4759-9BE1-431035B692CF}" type="slidenum">
              <a:rPr lang="en-US" smtClean="0"/>
              <a:pPr/>
              <a:t>2</a:t>
            </a:fld>
            <a:endParaRPr lang="en-US"/>
          </a:p>
        </p:txBody>
      </p:sp>
    </p:spTree>
  </p:cSld>
  <p:clrMapOvr>
    <a:masterClrMapping/>
  </p:clrMapOvr>
  <p:transition>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8675" name="Rectangle 3"/>
          <p:cNvSpPr>
            <a:spLocks noGrp="1" noChangeArrowheads="1"/>
          </p:cNvSpPr>
          <p:nvPr>
            <p:ph idx="1"/>
          </p:nvPr>
        </p:nvSpPr>
        <p:spPr>
          <a:xfrm>
            <a:off x="614363" y="2122488"/>
            <a:ext cx="8229600" cy="3886200"/>
          </a:xfrm>
        </p:spPr>
        <p:txBody>
          <a:bodyPr>
            <a:normAutofit fontScale="92500" lnSpcReduction="10000"/>
          </a:bodyPr>
          <a:lstStyle/>
          <a:p>
            <a:pPr marL="279400" indent="-279400" eaLnBrk="1" hangingPunct="1">
              <a:buFont typeface="Wingdings" panose="05000000000000000000" pitchFamily="2" charset="2"/>
              <a:buNone/>
            </a:pPr>
            <a:r>
              <a:rPr lang="en-US" altLang="en-US" sz="2000" b="1">
                <a:solidFill>
                  <a:srgbClr val="0000FF"/>
                </a:solidFill>
              </a:rPr>
              <a:t>ALTER DATABASE</a:t>
            </a:r>
            <a:r>
              <a:rPr lang="en-US" altLang="en-US" sz="2000" b="1"/>
              <a:t> </a:t>
            </a:r>
            <a:r>
              <a:rPr lang="en-US" altLang="en-US" sz="2000" b="1" i="1"/>
              <a:t>database_name</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ADD FILE </a:t>
            </a:r>
            <a:r>
              <a:rPr lang="en-US" altLang="en-US" sz="2000" b="1" i="1"/>
              <a:t>filespec </a:t>
            </a:r>
            <a:r>
              <a:rPr lang="en-US" altLang="en-US" sz="2000" b="1"/>
              <a:t>[</a:t>
            </a:r>
            <a:r>
              <a:rPr lang="en-US" altLang="en-US" sz="2000" b="1">
                <a:solidFill>
                  <a:schemeClr val="hlink"/>
                </a:solidFill>
              </a:rPr>
              <a:t>TO FILEGROUP</a:t>
            </a:r>
            <a:r>
              <a:rPr lang="en-US" altLang="en-US" sz="2000" b="1"/>
              <a:t> </a:t>
            </a:r>
            <a:r>
              <a:rPr lang="en-US" altLang="en-US" sz="2000" b="1" i="1"/>
              <a:t>filegroup_name</a:t>
            </a:r>
            <a:r>
              <a:rPr lang="en-US" altLang="en-US" sz="2000" b="1"/>
              <a:t>]</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ADD LOG FILE</a:t>
            </a:r>
            <a:r>
              <a:rPr lang="en-US" altLang="en-US" sz="2000" b="1"/>
              <a:t> </a:t>
            </a:r>
            <a:r>
              <a:rPr lang="en-US" altLang="en-US" sz="2000" b="1" i="1"/>
              <a:t>filespec</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REMOVE FILE</a:t>
            </a:r>
            <a:r>
              <a:rPr lang="en-US" altLang="en-US" sz="2000" b="1"/>
              <a:t> </a:t>
            </a:r>
            <a:r>
              <a:rPr lang="en-US" altLang="en-US" sz="2000" b="1" i="1"/>
              <a:t>logical_filename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ADD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REMOVE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MODIFY FILE</a:t>
            </a:r>
            <a:r>
              <a:rPr lang="en-US" altLang="en-US" sz="2000" b="1"/>
              <a:t> </a:t>
            </a:r>
            <a:r>
              <a:rPr lang="en-US" altLang="en-US" sz="2000" b="1" i="1"/>
              <a:t>filespec</a:t>
            </a:r>
          </a:p>
          <a:p>
            <a:pPr marL="279400" indent="-279400" eaLnBrk="1" hangingPunct="1">
              <a:buFont typeface="Wingdings" panose="05000000000000000000" pitchFamily="2" charset="2"/>
              <a:buNone/>
            </a:pPr>
            <a:r>
              <a:rPr lang="en-US" altLang="en-US" sz="2000" b="1"/>
              <a:t>	| </a:t>
            </a:r>
            <a:r>
              <a:rPr lang="en-US" altLang="en-US" sz="2000" b="1">
                <a:solidFill>
                  <a:srgbClr val="0000FF"/>
                </a:solidFill>
              </a:rPr>
              <a:t>MODIFY FILEGROUP</a:t>
            </a:r>
            <a:r>
              <a:rPr lang="en-US" altLang="en-US" sz="2000" b="1"/>
              <a:t> </a:t>
            </a:r>
            <a:r>
              <a:rPr lang="en-US" altLang="en-US" sz="2000" b="1" i="1"/>
              <a:t>filegroup_name</a:t>
            </a:r>
          </a:p>
          <a:p>
            <a:pPr marL="279400" indent="-279400" eaLnBrk="1" hangingPunct="1">
              <a:buFont typeface="Wingdings" panose="05000000000000000000" pitchFamily="2" charset="2"/>
              <a:buNone/>
            </a:pPr>
            <a:r>
              <a:rPr lang="en-US" altLang="en-US" sz="2000" b="1" i="1"/>
              <a:t>	filegroup_property</a:t>
            </a:r>
          </a:p>
          <a:p>
            <a:pPr marL="279400" indent="-279400" eaLnBrk="1" hangingPunct="1">
              <a:buFont typeface="Wingdings" panose="05000000000000000000" pitchFamily="2" charset="2"/>
              <a:buNone/>
            </a:pPr>
            <a:r>
              <a:rPr lang="en-US" altLang="en-US" sz="2000" b="1"/>
              <a:t>	|</a:t>
            </a:r>
            <a:r>
              <a:rPr lang="en-US" altLang="en-US" sz="2000" b="1">
                <a:solidFill>
                  <a:srgbClr val="0000FF"/>
                </a:solidFill>
              </a:rPr>
              <a:t>SET</a:t>
            </a:r>
            <a:r>
              <a:rPr lang="en-US" altLang="en-US" sz="2000" b="1"/>
              <a:t> </a:t>
            </a:r>
            <a:r>
              <a:rPr lang="en-US" altLang="en-US" sz="2000" b="1" i="1"/>
              <a:t>optionspec </a:t>
            </a:r>
            <a:r>
              <a:rPr lang="en-US" altLang="en-US" sz="2000" b="1"/>
              <a:t>[</a:t>
            </a:r>
            <a:r>
              <a:rPr lang="en-US" altLang="en-US" sz="2000" b="1">
                <a:solidFill>
                  <a:schemeClr val="hlink"/>
                </a:solidFill>
              </a:rPr>
              <a:t>WITH</a:t>
            </a:r>
            <a:r>
              <a:rPr lang="en-US" altLang="en-US" sz="2000" b="1"/>
              <a:t> </a:t>
            </a:r>
            <a:r>
              <a:rPr lang="en-US" altLang="en-US" sz="2000" b="1" i="1"/>
              <a:t>termination</a:t>
            </a:r>
            <a:r>
              <a:rPr lang="en-US" altLang="en-US" sz="2000" b="1"/>
              <a:t>]</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20</a:t>
            </a:fld>
            <a:endParaRPr lang="en-US"/>
          </a:p>
        </p:txBody>
      </p:sp>
      <p:sp>
        <p:nvSpPr>
          <p:cNvPr id="28676" name="Text Box 4"/>
          <p:cNvSpPr txBox="1">
            <a:spLocks noChangeArrowheads="1"/>
          </p:cNvSpPr>
          <p:nvPr/>
        </p:nvSpPr>
        <p:spPr bwMode="auto">
          <a:xfrm>
            <a:off x="665163" y="1376363"/>
            <a:ext cx="554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Cú pháp lệnh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5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500"/>
                                        <p:tgtEl>
                                          <p:spTgt spid="28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500"/>
                                        <p:tgtEl>
                                          <p:spTgt spid="28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500"/>
                                        <p:tgtEl>
                                          <p:spTgt spid="28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675">
                                            <p:txEl>
                                              <p:pRg st="9" end="9"/>
                                            </p:txEl>
                                          </p:spTgt>
                                        </p:tgtEl>
                                        <p:attrNameLst>
                                          <p:attrName>style.visibility</p:attrName>
                                        </p:attrNameLst>
                                      </p:cBhvr>
                                      <p:to>
                                        <p:strVal val="visible"/>
                                      </p:to>
                                    </p:set>
                                    <p:animEffect transition="in" filter="fade">
                                      <p:cBhvr>
                                        <p:cTn id="52"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a:cs typeface="Courier New" panose="02070309020205020404" pitchFamily="49" charset="0"/>
              </a:rPr>
              <a:t>a) Chỉnh sửa Size của tập tin</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MODIFY FILE (NAME = </a:t>
            </a:r>
            <a:r>
              <a:rPr lang="en-US" altLang="en-US">
                <a:latin typeface="Times New Roman" panose="02020603050405020304" pitchFamily="18" charset="0"/>
                <a:cs typeface="Courier New" panose="02070309020205020404" pitchFamily="49" charset="0"/>
              </a:rPr>
              <a:t>‘</a:t>
            </a:r>
            <a:r>
              <a:rPr lang="en-US" altLang="en-US"/>
              <a:t>Sales_log</a:t>
            </a:r>
            <a:r>
              <a:rPr lang="en-US" altLang="en-US">
                <a:latin typeface="Times New Roman" panose="02020603050405020304" pitchFamily="18" charset="0"/>
                <a:cs typeface="Courier New" panose="02070309020205020404" pitchFamily="49" charset="0"/>
              </a:rPr>
              <a:t>’</a:t>
            </a:r>
            <a:r>
              <a:rPr lang="en-US" altLang="en-US">
                <a:cs typeface="Courier New" panose="02070309020205020404" pitchFamily="49" charset="0"/>
              </a:rPr>
              <a:t>, size =10MB)</a:t>
            </a:r>
          </a:p>
          <a:p>
            <a:pPr marL="279400" indent="-279400" eaLnBrk="1" hangingPunct="1">
              <a:buFont typeface="Wingdings" panose="05000000000000000000" pitchFamily="2" charset="2"/>
              <a:buNone/>
            </a:pPr>
            <a:endParaRPr lang="en-US" altLang="en-US">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b) Bổ sung thêm một tập tin dữ liệu </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ADD File (Name =Sales_data2, Filename =</a:t>
            </a:r>
            <a:r>
              <a:rPr lang="en-US" altLang="en-US">
                <a:latin typeface="Times New Roman" panose="02020603050405020304" pitchFamily="18" charset="0"/>
                <a:cs typeface="Courier New" panose="02070309020205020404" pitchFamily="49" charset="0"/>
              </a:rPr>
              <a:t>‘</a:t>
            </a:r>
            <a:r>
              <a:rPr lang="en-US" altLang="en-US">
                <a:solidFill>
                  <a:schemeClr val="hlink"/>
                </a:solidFill>
              </a:rPr>
              <a:t>D:\BTSQL\</a:t>
            </a:r>
            <a:r>
              <a:rPr lang="en-US" altLang="en-US">
                <a:cs typeface="Courier New" panose="02070309020205020404" pitchFamily="49" charset="0"/>
              </a:rPr>
              <a:t>Sales_data2.mdf,SIZE =10 MB, Maxsize =20MB)</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21</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699">
                                            <p:txEl>
                                              <p:pRg st="2" end="2"/>
                                            </p:txEl>
                                          </p:spTgt>
                                        </p:tgtEl>
                                        <p:attrNameLst>
                                          <p:attrName>style.visibility</p:attrName>
                                        </p:attrNameLst>
                                      </p:cBhvr>
                                      <p:to>
                                        <p:strVal val="visible"/>
                                      </p:to>
                                    </p:set>
                                    <p:animEffect transition="in" filter="fade">
                                      <p:cBhvr>
                                        <p:cTn id="21" dur="1000"/>
                                        <p:tgtEl>
                                          <p:spTgt spid="29699">
                                            <p:txEl>
                                              <p:pRg st="2" end="2"/>
                                            </p:txEl>
                                          </p:spTgt>
                                        </p:tgtEl>
                                      </p:cBhvr>
                                    </p:animEffect>
                                    <p:anim calcmode="lin" valueType="num">
                                      <p:cBhvr>
                                        <p:cTn id="22"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6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699">
                                            <p:txEl>
                                              <p:pRg st="4" end="4"/>
                                            </p:txEl>
                                          </p:spTgt>
                                        </p:tgtEl>
                                        <p:attrNameLst>
                                          <p:attrName>style.visibility</p:attrName>
                                        </p:attrNameLst>
                                      </p:cBhvr>
                                      <p:to>
                                        <p:strVal val="visible"/>
                                      </p:to>
                                    </p:set>
                                    <p:animEffect transition="in" filter="fade">
                                      <p:cBhvr>
                                        <p:cTn id="28" dur="1000"/>
                                        <p:tgtEl>
                                          <p:spTgt spid="29699">
                                            <p:txEl>
                                              <p:pRg st="4" end="4"/>
                                            </p:txEl>
                                          </p:spTgt>
                                        </p:tgtEl>
                                      </p:cBhvr>
                                    </p:animEffect>
                                    <p:anim calcmode="lin" valueType="num">
                                      <p:cBhvr>
                                        <p:cTn id="29"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96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699">
                                            <p:txEl>
                                              <p:pRg st="5" end="5"/>
                                            </p:txEl>
                                          </p:spTgt>
                                        </p:tgtEl>
                                        <p:attrNameLst>
                                          <p:attrName>style.visibility</p:attrName>
                                        </p:attrNameLst>
                                      </p:cBhvr>
                                      <p:to>
                                        <p:strVal val="visible"/>
                                      </p:to>
                                    </p:set>
                                    <p:animEffect transition="in" filter="fade">
                                      <p:cBhvr>
                                        <p:cTn id="35" dur="1000"/>
                                        <p:tgtEl>
                                          <p:spTgt spid="29699">
                                            <p:txEl>
                                              <p:pRg st="5" end="5"/>
                                            </p:txEl>
                                          </p:spTgt>
                                        </p:tgtEl>
                                      </p:cBhvr>
                                    </p:animEffect>
                                    <p:anim calcmode="lin" valueType="num">
                                      <p:cBhvr>
                                        <p:cTn id="36" dur="10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9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699">
                                            <p:txEl>
                                              <p:pRg st="6" end="6"/>
                                            </p:txEl>
                                          </p:spTgt>
                                        </p:tgtEl>
                                        <p:attrNameLst>
                                          <p:attrName>style.visibility</p:attrName>
                                        </p:attrNameLst>
                                      </p:cBhvr>
                                      <p:to>
                                        <p:strVal val="visible"/>
                                      </p:to>
                                    </p:set>
                                    <p:animEffect transition="in" filter="fade">
                                      <p:cBhvr>
                                        <p:cTn id="42" dur="1000"/>
                                        <p:tgtEl>
                                          <p:spTgt spid="29699">
                                            <p:txEl>
                                              <p:pRg st="6" end="6"/>
                                            </p:txEl>
                                          </p:spTgt>
                                        </p:tgtEl>
                                      </p:cBhvr>
                                    </p:animEffect>
                                    <p:anim calcmode="lin" valueType="num">
                                      <p:cBhvr>
                                        <p:cTn id="43" dur="10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969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a:cs typeface="Courier New" panose="02070309020205020404" pitchFamily="49" charset="0"/>
              </a:rPr>
              <a:t>c) Xóa file</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REMOVE FILE  </a:t>
            </a:r>
            <a:r>
              <a:rPr lang="en-US" altLang="en-US">
                <a:latin typeface="Times New Roman" panose="02020603050405020304" pitchFamily="18" charset="0"/>
                <a:cs typeface="Courier New" panose="02070309020205020404" pitchFamily="49" charset="0"/>
              </a:rPr>
              <a:t>‘</a:t>
            </a:r>
            <a:r>
              <a:rPr lang="en-US" altLang="en-US"/>
              <a:t>Sales_data2’</a:t>
            </a:r>
            <a:endParaRPr lang="en-US" altLang="en-US">
              <a:cs typeface="Courier New" panose="02070309020205020404" pitchFamily="49" charset="0"/>
            </a:endParaRPr>
          </a:p>
          <a:p>
            <a:pPr marL="279400" indent="-279400" eaLnBrk="1" hangingPunct="1">
              <a:buFont typeface="Wingdings" panose="05000000000000000000" pitchFamily="2" charset="2"/>
              <a:buNone/>
            </a:pPr>
            <a:endParaRPr lang="en-US" altLang="en-US">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d) Xóa file group</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REMOVE FILEGROUP TenfileGroup</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22</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extLst>
      <p:ext uri="{BB962C8B-B14F-4D97-AF65-F5344CB8AC3E}">
        <p14:creationId xmlns:p14="http://schemas.microsoft.com/office/powerpoint/2010/main" val="32932846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699">
                                            <p:txEl>
                                              <p:pRg st="5" end="5"/>
                                            </p:txEl>
                                          </p:spTgt>
                                        </p:tgtEl>
                                        <p:attrNameLst>
                                          <p:attrName>style.visibility</p:attrName>
                                        </p:attrNameLst>
                                      </p:cBhvr>
                                      <p:to>
                                        <p:strVal val="visible"/>
                                      </p:to>
                                    </p:set>
                                    <p:anim calcmode="lin" valueType="num">
                                      <p:cBhvr additive="base">
                                        <p:cTn id="31"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 calcmode="lin" valueType="num">
                                      <p:cBhvr additive="base">
                                        <p:cTn id="37" dur="500" fill="hold"/>
                                        <p:tgtEl>
                                          <p:spTgt spid="296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Database</a:t>
            </a:r>
          </a:p>
        </p:txBody>
      </p:sp>
      <p:sp>
        <p:nvSpPr>
          <p:cNvPr id="31747"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79400" indent="-279400" eaLnBrk="1" hangingPunct="1">
              <a:lnSpc>
                <a:spcPct val="105000"/>
              </a:lnSpc>
            </a:pPr>
            <a:r>
              <a:rPr lang="en-US" altLang="en-US" sz="2200">
                <a:cs typeface="Courier New" panose="02070309020205020404" pitchFamily="49" charset="0"/>
              </a:rPr>
              <a:t>Xem các thuộc tính của CSDL</a:t>
            </a:r>
          </a:p>
          <a:p>
            <a:pPr marL="690563" lvl="1" indent="-296863" eaLnBrk="1" hangingPunct="1">
              <a:lnSpc>
                <a:spcPct val="105000"/>
              </a:lnSpc>
              <a:buFont typeface="Wingdings" panose="05000000000000000000" pitchFamily="2" charset="2"/>
              <a:buNone/>
            </a:pPr>
            <a:r>
              <a:rPr lang="en-US" altLang="en-US" sz="2200">
                <a:cs typeface="Courier New" panose="02070309020205020404" pitchFamily="49" charset="0"/>
              </a:rPr>
              <a:t>SELECT DATABASEPROPERTYEX(‘databasename’, ‘property’)</a:t>
            </a:r>
          </a:p>
          <a:p>
            <a:pPr marL="279400" indent="-279400" eaLnBrk="1" hangingPunct="1">
              <a:lnSpc>
                <a:spcPct val="105000"/>
              </a:lnSpc>
              <a:buFont typeface="Wingdings" panose="05000000000000000000" pitchFamily="2" charset="2"/>
              <a:buNone/>
            </a:pPr>
            <a:r>
              <a:rPr lang="en-US" altLang="en-US" sz="2200" b="1">
                <a:cs typeface="Courier New" panose="02070309020205020404" pitchFamily="49" charset="0"/>
              </a:rPr>
              <a:t>	</a:t>
            </a:r>
            <a:r>
              <a:rPr lang="en-US" altLang="en-US" sz="2200">
                <a:cs typeface="Courier New" panose="02070309020205020404" pitchFamily="49" charset="0"/>
              </a:rPr>
              <a:t>Property: IsAutoShrink, IsCloseCursorsOnCommitEnabled, Recovery, Updateability, UserAccess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3074" y="284163"/>
            <a:ext cx="8670925"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32771" name="Rectangle 4"/>
          <p:cNvSpPr>
            <a:spLocks noGrp="1" noChangeArrowheads="1"/>
          </p:cNvSpPr>
          <p:nvPr>
            <p:ph idx="1"/>
          </p:nvPr>
        </p:nvSpPr>
        <p:spPr>
          <a:xfrm>
            <a:off x="792782" y="2038668"/>
            <a:ext cx="7579240" cy="427069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ALTER DATABASE database_name</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SET option [, status]</a:t>
            </a:r>
          </a:p>
          <a:p>
            <a:pPr marL="279400" indent="-279400" eaLnBrk="1" hangingPunct="1">
              <a:lnSpc>
                <a:spcPct val="80000"/>
              </a:lnSpc>
              <a:buFont typeface="Wingdings" panose="05000000000000000000" pitchFamily="2" charset="2"/>
              <a:buNone/>
            </a:pPr>
            <a:r>
              <a:rPr lang="en-US" altLang="en-US" sz="2800" b="1">
                <a:cs typeface="Courier New" panose="02070309020205020404" pitchFamily="49" charset="0"/>
              </a:rPr>
              <a:t>Option</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AUTO_SHRINK</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CURSOR_CLOSE_ON_COMMIT</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RECOVERY FULL | BULK_LOGGED | SIMPLE</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SINGLE_USER | RESTRICTED_USER | MULTI_USER</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READ_ONLY | READ_WRITE</a:t>
            </a:r>
          </a:p>
          <a:p>
            <a:pPr marL="279400" indent="-279400" eaLnBrk="1" hangingPunct="1">
              <a:lnSpc>
                <a:spcPct val="80000"/>
              </a:lnSpc>
              <a:buFont typeface="Wingdings" panose="05000000000000000000" pitchFamily="2" charset="2"/>
              <a:buNone/>
            </a:pPr>
            <a:r>
              <a:rPr lang="en-US" altLang="en-US" sz="2800" b="1">
                <a:cs typeface="Courier New" panose="02070309020205020404" pitchFamily="49" charset="0"/>
              </a:rPr>
              <a:t> Example:</a:t>
            </a:r>
          </a:p>
          <a:p>
            <a:pPr marL="690563" lvl="1" indent="-296863" eaLnBrk="1" hangingPunct="1">
              <a:lnSpc>
                <a:spcPct val="80000"/>
              </a:lnSpc>
              <a:buFont typeface="Wingdings" panose="05000000000000000000" pitchFamily="2" charset="2"/>
              <a:buNone/>
            </a:pPr>
            <a:r>
              <a:rPr lang="en-US" altLang="en-US" sz="2000">
                <a:cs typeface="Courier New" panose="02070309020205020404" pitchFamily="49" charset="0"/>
              </a:rPr>
              <a:t>ALTER DATABASE Sales</a:t>
            </a:r>
          </a:p>
          <a:p>
            <a:pPr marL="690563" lvl="1" indent="-296863" eaLnBrk="1" hangingPunct="1">
              <a:lnSpc>
                <a:spcPct val="80000"/>
              </a:lnSpc>
              <a:buFont typeface="Wingdings" panose="05000000000000000000" pitchFamily="2" charset="2"/>
              <a:buNone/>
            </a:pPr>
            <a:r>
              <a:rPr lang="en-US" altLang="en-US" sz="2000">
                <a:cs typeface="Courier New" panose="02070309020205020404" pitchFamily="49" charset="0"/>
              </a:rPr>
              <a:t>SET Read_Only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24</a:t>
            </a:fld>
            <a:endParaRPr lang="en-US"/>
          </a:p>
        </p:txBody>
      </p:sp>
      <p:sp>
        <p:nvSpPr>
          <p:cNvPr id="32772" name="Text Box 6"/>
          <p:cNvSpPr txBox="1">
            <a:spLocks noChangeArrowheads="1"/>
          </p:cNvSpPr>
          <p:nvPr/>
        </p:nvSpPr>
        <p:spPr bwMode="auto">
          <a:xfrm>
            <a:off x="538163" y="1441450"/>
            <a:ext cx="351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Thay đổi thuộc tính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33795"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pPr>
            <a:r>
              <a:rPr lang="en-US" altLang="en-US" sz="2400"/>
              <a:t>Đổi tên cơ sở dữ liệu:</a:t>
            </a:r>
          </a:p>
          <a:p>
            <a:pPr marL="690563" lvl="1" indent="-296863" eaLnBrk="1" hangingPunct="1">
              <a:lnSpc>
                <a:spcPct val="90000"/>
              </a:lnSpc>
              <a:buFont typeface="Wingdings" panose="05000000000000000000" pitchFamily="2" charset="2"/>
              <a:buNone/>
            </a:pPr>
            <a:r>
              <a:rPr lang="en-US" altLang="en-US" sz="3200"/>
              <a:t>sp_renamedb [ @dbname = ] 'old_name', [</a:t>
            </a:r>
          </a:p>
          <a:p>
            <a:pPr marL="690563" lvl="1" indent="-296863" eaLnBrk="1" hangingPunct="1">
              <a:lnSpc>
                <a:spcPct val="90000"/>
              </a:lnSpc>
              <a:buFont typeface="Wingdings" panose="05000000000000000000" pitchFamily="2" charset="2"/>
              <a:buNone/>
            </a:pPr>
            <a:r>
              <a:rPr lang="en-US" altLang="en-US" sz="3200"/>
              <a:t>@newname = ] 'new_name‘</a:t>
            </a:r>
          </a:p>
          <a:p>
            <a:pPr marL="279400" indent="-279400" eaLnBrk="1" hangingPunct="1">
              <a:lnSpc>
                <a:spcPct val="90000"/>
              </a:lnSpc>
              <a:buFont typeface="Wingdings" panose="05000000000000000000" pitchFamily="2" charset="2"/>
              <a:buNone/>
            </a:pPr>
            <a:r>
              <a:rPr lang="en-US" altLang="en-US" sz="2400"/>
              <a:t>		VD: </a:t>
            </a:r>
            <a:r>
              <a:rPr lang="en-GB" altLang="en-US" sz="2400"/>
              <a:t>Sp_ReNamedb ‘Sales’,  ‘Banhang’</a:t>
            </a:r>
          </a:p>
          <a:p>
            <a:pPr marL="279400" indent="-279400" eaLnBrk="1" hangingPunct="1">
              <a:lnSpc>
                <a:spcPct val="90000"/>
              </a:lnSpc>
            </a:pPr>
            <a:endParaRPr lang="en-GB" altLang="en-US" sz="2400"/>
          </a:p>
        </p:txBody>
      </p:sp>
      <p:sp>
        <p:nvSpPr>
          <p:cNvPr id="2" name="Slide Number Placeholder 1"/>
          <p:cNvSpPr>
            <a:spLocks noGrp="1"/>
          </p:cNvSpPr>
          <p:nvPr>
            <p:ph type="sldNum" sz="quarter" idx="12"/>
          </p:nvPr>
        </p:nvSpPr>
        <p:spPr/>
        <p:txBody>
          <a:bodyPr/>
          <a:lstStyle/>
          <a:p>
            <a:fld id="{ED24C919-0F85-4759-9BE1-431035B692CF}" type="slidenum">
              <a:rPr lang="en-US" smtClean="0"/>
              <a:pPr/>
              <a:t>25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randombar(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randombar(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629763"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buFont typeface="Wingdings" panose="05000000000000000000" pitchFamily="2" charset="2"/>
              <a:buNone/>
              <a:defRPr/>
            </a:pPr>
            <a:r>
              <a:rPr lang="en-US" dirty="0" err="1"/>
              <a:t>Xóa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a:p>
            <a:pPr marL="279400" indent="-279400" eaLnBrk="1" hangingPunct="1">
              <a:lnSpc>
                <a:spcPct val="90000"/>
              </a:lnSpc>
              <a:defRPr/>
            </a:pPr>
            <a:r>
              <a:rPr lang="en-US" dirty="0" err="1"/>
              <a:t>Khi</a:t>
            </a:r>
            <a:r>
              <a:rPr lang="en-US" dirty="0"/>
              <a:t> 1 CSDL </a:t>
            </a:r>
            <a:r>
              <a:rPr lang="en-US" dirty="0" err="1"/>
              <a:t>bị</a:t>
            </a:r>
            <a:r>
              <a:rPr lang="en-US" dirty="0"/>
              <a:t> </a:t>
            </a:r>
            <a:r>
              <a:rPr lang="en-US" dirty="0" err="1"/>
              <a:t>xóa</a:t>
            </a:r>
            <a:r>
              <a:rPr lang="en-US" dirty="0"/>
              <a:t> </a:t>
            </a:r>
            <a:r>
              <a:rPr lang="en-US" dirty="0" err="1"/>
              <a:t>thì</a:t>
            </a:r>
            <a:r>
              <a:rPr lang="en-US" dirty="0"/>
              <a:t> </a:t>
            </a:r>
            <a:r>
              <a:rPr lang="en-US" dirty="0" err="1"/>
              <a:t>tất</a:t>
            </a:r>
            <a:r>
              <a:rPr lang="en-US" dirty="0"/>
              <a:t> </a:t>
            </a:r>
            <a:r>
              <a:rPr lang="en-US" dirty="0" err="1"/>
              <a:t>cả</a:t>
            </a:r>
            <a:r>
              <a:rPr lang="en-US" dirty="0"/>
              <a:t> </a:t>
            </a:r>
            <a:r>
              <a:rPr lang="en-US" dirty="0" err="1"/>
              <a:t>các</a:t>
            </a:r>
            <a:r>
              <a:rPr lang="en-US" dirty="0"/>
              <a:t> file </a:t>
            </a:r>
            <a:r>
              <a:rPr lang="en-US" dirty="0" err="1"/>
              <a:t>vật</a:t>
            </a:r>
            <a:r>
              <a:rPr lang="en-US" dirty="0"/>
              <a:t> </a:t>
            </a:r>
            <a:r>
              <a:rPr lang="en-US" dirty="0" err="1"/>
              <a:t>lý</a:t>
            </a:r>
            <a:r>
              <a:rPr lang="en-US" dirty="0"/>
              <a:t> </a:t>
            </a:r>
            <a:r>
              <a:rPr lang="en-US" dirty="0" err="1"/>
              <a:t>của</a:t>
            </a:r>
            <a:r>
              <a:rPr lang="en-US" dirty="0"/>
              <a:t> </a:t>
            </a:r>
            <a:r>
              <a:rPr lang="en-US" dirty="0" err="1"/>
              <a:t>nó</a:t>
            </a:r>
            <a:r>
              <a:rPr lang="en-US" dirty="0"/>
              <a:t> </a:t>
            </a:r>
            <a:r>
              <a:rPr lang="en-US" dirty="0" err="1"/>
              <a:t>sẽ</a:t>
            </a:r>
            <a:r>
              <a:rPr lang="en-US" dirty="0"/>
              <a:t> </a:t>
            </a:r>
            <a:r>
              <a:rPr lang="en-US" dirty="0" err="1"/>
              <a:t>bị</a:t>
            </a:r>
            <a:r>
              <a:rPr lang="en-US" dirty="0"/>
              <a:t> </a:t>
            </a:r>
            <a:r>
              <a:rPr lang="en-US" dirty="0" err="1"/>
              <a:t>xóa</a:t>
            </a:r>
            <a:endParaRPr lang="en-US" dirty="0"/>
          </a:p>
          <a:p>
            <a:pPr marL="279400" indent="-279400" eaLnBrk="1" hangingPunct="1">
              <a:lnSpc>
                <a:spcPct val="90000"/>
              </a:lnSpc>
              <a:defRPr/>
            </a:pPr>
            <a:r>
              <a:rPr lang="en-US" b="1" dirty="0" err="1"/>
              <a:t>Cú</a:t>
            </a:r>
            <a:r>
              <a:rPr lang="en-US" b="1" dirty="0"/>
              <a:t> </a:t>
            </a:r>
            <a:r>
              <a:rPr lang="en-US" b="1" dirty="0" err="1"/>
              <a:t>pháp</a:t>
            </a:r>
            <a:r>
              <a:rPr lang="en-US" b="1" dirty="0"/>
              <a:t>:</a:t>
            </a:r>
          </a:p>
          <a:p>
            <a:pPr marL="279400" indent="-279400" eaLnBrk="1" hangingPunct="1">
              <a:lnSpc>
                <a:spcPct val="90000"/>
              </a:lnSpc>
              <a:buFont typeface="Wingdings" panose="05000000000000000000" pitchFamily="2" charset="2"/>
              <a:buNone/>
              <a:defRPr/>
            </a:pPr>
            <a:r>
              <a:rPr lang="en-US" b="1" dirty="0"/>
              <a:t>		</a:t>
            </a:r>
            <a:r>
              <a:rPr lang="en-US" b="1" dirty="0">
                <a:solidFill>
                  <a:srgbClr val="990000"/>
                </a:solidFill>
              </a:rPr>
              <a:t>DROP DATABASE </a:t>
            </a:r>
            <a:r>
              <a:rPr lang="en-US" b="1" i="1" dirty="0" err="1">
                <a:solidFill>
                  <a:srgbClr val="990000"/>
                </a:solidFill>
              </a:rPr>
              <a:t>database_name</a:t>
            </a:r>
            <a:endParaRPr lang="en-US" b="1" i="1" dirty="0">
              <a:solidFill>
                <a:srgbClr val="990000"/>
              </a:solidFill>
            </a:endParaRPr>
          </a:p>
          <a:p>
            <a:pPr marL="279400" indent="-279400" eaLnBrk="1" hangingPunct="1">
              <a:lnSpc>
                <a:spcPct val="90000"/>
              </a:lnSpc>
              <a:defRPr/>
            </a:pPr>
            <a:r>
              <a:rPr lang="en-US" b="1" dirty="0" err="1"/>
              <a:t>Ví</a:t>
            </a:r>
            <a:r>
              <a:rPr lang="en-US" b="1" dirty="0"/>
              <a:t> </a:t>
            </a:r>
            <a:r>
              <a:rPr lang="en-US" b="1" dirty="0" err="1"/>
              <a:t>dụ</a:t>
            </a:r>
            <a:r>
              <a:rPr lang="en-US" b="1" dirty="0"/>
              <a:t>:</a:t>
            </a:r>
          </a:p>
          <a:p>
            <a:pPr marL="279400" indent="-279400" algn="just" eaLnBrk="1" hangingPunct="1">
              <a:lnSpc>
                <a:spcPct val="90000"/>
              </a:lnSpc>
              <a:buClr>
                <a:schemeClr val="tx1"/>
              </a:buClr>
              <a:buFont typeface="Wingdings" panose="05000000000000000000" pitchFamily="2" charset="2"/>
              <a:buNone/>
              <a:defRPr/>
            </a:pPr>
            <a:r>
              <a:rPr lang="en-GB" dirty="0"/>
              <a:t>		Drop database </a:t>
            </a:r>
            <a:r>
              <a:rPr lang="en-GB" dirty="0" err="1"/>
              <a:t>Banhang</a:t>
            </a:r>
            <a:endParaRPr lang="en-GB" dirty="0"/>
          </a:p>
          <a:p>
            <a:pPr marL="279400" indent="-279400" algn="just" eaLnBrk="1" hangingPunct="1">
              <a:lnSpc>
                <a:spcPct val="90000"/>
              </a:lnSpc>
              <a:buClr>
                <a:schemeClr val="tx1"/>
              </a:buClr>
              <a:buFont typeface="Wingdings" panose="05000000000000000000" pitchFamily="2" charset="2"/>
              <a:buNone/>
              <a:defRPr/>
            </a:pPr>
            <a:endParaRPr lang="en-GB" dirty="0"/>
          </a:p>
          <a:p>
            <a:pPr marL="279400" indent="-279400" algn="just" eaLnBrk="1" hangingPunct="1">
              <a:lnSpc>
                <a:spcPct val="90000"/>
              </a:lnSpc>
              <a:buClr>
                <a:schemeClr val="tx1"/>
              </a:buClr>
              <a:buFont typeface="Wingdings" panose="05000000000000000000" pitchFamily="2" charset="2"/>
              <a:buNone/>
              <a:defRPr/>
            </a:pPr>
            <a:endParaRPr lang="en-GB" dirty="0"/>
          </a:p>
          <a:p>
            <a:pPr marL="279400" indent="-279400" eaLnBrk="1" hangingPunct="1">
              <a:lnSpc>
                <a:spcPct val="90000"/>
              </a:lnSpc>
              <a:buClr>
                <a:schemeClr val="tx1"/>
              </a:buClr>
              <a:buFont typeface="Wingdings" panose="05000000000000000000" pitchFamily="2" charset="2"/>
              <a:buNone/>
              <a:defRPr/>
            </a:pPr>
            <a:r>
              <a:rPr lang="en-GB" dirty="0">
                <a:solidFill>
                  <a:schemeClr val="bg2">
                    <a:lumMod val="60000"/>
                    <a:lumOff val="40000"/>
                  </a:schemeClr>
                </a:solidFill>
              </a:rPr>
              <a:t>	</a:t>
            </a:r>
            <a:r>
              <a:rPr lang="en-GB" dirty="0" err="1">
                <a:solidFill>
                  <a:srgbClr val="C00000"/>
                </a:solidFill>
              </a:rPr>
              <a:t>Chú</a:t>
            </a:r>
            <a:r>
              <a:rPr lang="en-GB" dirty="0">
                <a:solidFill>
                  <a:srgbClr val="C00000"/>
                </a:solidFill>
              </a:rPr>
              <a:t> ý: </a:t>
            </a:r>
            <a:r>
              <a:rPr lang="en-GB" dirty="0" err="1">
                <a:solidFill>
                  <a:srgbClr val="C00000"/>
                </a:solidFill>
              </a:rPr>
              <a:t>Không</a:t>
            </a:r>
            <a:r>
              <a:rPr lang="en-GB" dirty="0">
                <a:solidFill>
                  <a:srgbClr val="C00000"/>
                </a:solidFill>
              </a:rPr>
              <a:t> </a:t>
            </a:r>
            <a:r>
              <a:rPr lang="en-GB" dirty="0" err="1">
                <a:solidFill>
                  <a:srgbClr val="C00000"/>
                </a:solidFill>
              </a:rPr>
              <a:t>thể</a:t>
            </a:r>
            <a:r>
              <a:rPr lang="en-GB" dirty="0">
                <a:solidFill>
                  <a:srgbClr val="C00000"/>
                </a:solidFill>
              </a:rPr>
              <a:t> </a:t>
            </a:r>
            <a:r>
              <a:rPr lang="en-GB" dirty="0" err="1">
                <a:solidFill>
                  <a:srgbClr val="C00000"/>
                </a:solidFill>
              </a:rPr>
              <a:t>xóa</a:t>
            </a:r>
            <a:r>
              <a:rPr lang="en-GB" dirty="0">
                <a:solidFill>
                  <a:srgbClr val="C00000"/>
                </a:solidFill>
              </a:rPr>
              <a:t> </a:t>
            </a:r>
            <a:r>
              <a:rPr lang="en-GB" dirty="0" err="1">
                <a:solidFill>
                  <a:srgbClr val="C00000"/>
                </a:solidFill>
              </a:rPr>
              <a:t>các</a:t>
            </a:r>
            <a:r>
              <a:rPr lang="en-GB" dirty="0">
                <a:solidFill>
                  <a:srgbClr val="C00000"/>
                </a:solidFill>
              </a:rPr>
              <a:t> CSDL master, model, </a:t>
            </a:r>
            <a:r>
              <a:rPr lang="en-GB" dirty="0" err="1">
                <a:solidFill>
                  <a:srgbClr val="C00000"/>
                </a:solidFill>
              </a:rPr>
              <a:t>tempdb</a:t>
            </a:r>
            <a:endParaRPr lang="en-GB" dirty="0">
              <a:solidFill>
                <a:srgbClr val="C00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26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animEffect transition="in" filter="fade">
                                      <p:cBhvr>
                                        <p:cTn id="7" dur="1000"/>
                                        <p:tgtEl>
                                          <p:spTgt spid="629763">
                                            <p:txEl>
                                              <p:pRg st="1" end="1"/>
                                            </p:txEl>
                                          </p:spTgt>
                                        </p:tgtEl>
                                      </p:cBhvr>
                                    </p:animEffect>
                                    <p:anim calcmode="lin" valueType="num">
                                      <p:cBhvr>
                                        <p:cTn id="8" dur="10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297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9763">
                                            <p:txEl>
                                              <p:pRg st="2" end="2"/>
                                            </p:txEl>
                                          </p:spTgt>
                                        </p:tgtEl>
                                        <p:attrNameLst>
                                          <p:attrName>style.visibility</p:attrName>
                                        </p:attrNameLst>
                                      </p:cBhvr>
                                      <p:to>
                                        <p:strVal val="visible"/>
                                      </p:to>
                                    </p:set>
                                    <p:animEffect transition="in" filter="fade">
                                      <p:cBhvr>
                                        <p:cTn id="14" dur="1000"/>
                                        <p:tgtEl>
                                          <p:spTgt spid="629763">
                                            <p:txEl>
                                              <p:pRg st="2" end="2"/>
                                            </p:txEl>
                                          </p:spTgt>
                                        </p:tgtEl>
                                      </p:cBhvr>
                                    </p:animEffect>
                                    <p:anim calcmode="lin" valueType="num">
                                      <p:cBhvr>
                                        <p:cTn id="15" dur="10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297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29763">
                                            <p:txEl>
                                              <p:pRg st="3" end="3"/>
                                            </p:txEl>
                                          </p:spTgt>
                                        </p:tgtEl>
                                        <p:attrNameLst>
                                          <p:attrName>style.visibility</p:attrName>
                                        </p:attrNameLst>
                                      </p:cBhvr>
                                      <p:to>
                                        <p:strVal val="visible"/>
                                      </p:to>
                                    </p:set>
                                    <p:animEffect transition="in" filter="fade">
                                      <p:cBhvr>
                                        <p:cTn id="21" dur="1000"/>
                                        <p:tgtEl>
                                          <p:spTgt spid="629763">
                                            <p:txEl>
                                              <p:pRg st="3" end="3"/>
                                            </p:txEl>
                                          </p:spTgt>
                                        </p:tgtEl>
                                      </p:cBhvr>
                                    </p:animEffect>
                                    <p:anim calcmode="lin" valueType="num">
                                      <p:cBhvr>
                                        <p:cTn id="22" dur="1000" fill="hold"/>
                                        <p:tgtEl>
                                          <p:spTgt spid="6297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297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29763">
                                            <p:txEl>
                                              <p:pRg st="4" end="4"/>
                                            </p:txEl>
                                          </p:spTgt>
                                        </p:tgtEl>
                                        <p:attrNameLst>
                                          <p:attrName>style.visibility</p:attrName>
                                        </p:attrNameLst>
                                      </p:cBhvr>
                                      <p:to>
                                        <p:strVal val="visible"/>
                                      </p:to>
                                    </p:set>
                                    <p:animEffect transition="in" filter="fade">
                                      <p:cBhvr>
                                        <p:cTn id="28" dur="1000"/>
                                        <p:tgtEl>
                                          <p:spTgt spid="629763">
                                            <p:txEl>
                                              <p:pRg st="4" end="4"/>
                                            </p:txEl>
                                          </p:spTgt>
                                        </p:tgtEl>
                                      </p:cBhvr>
                                    </p:animEffect>
                                    <p:anim calcmode="lin" valueType="num">
                                      <p:cBhvr>
                                        <p:cTn id="29" dur="1000" fill="hold"/>
                                        <p:tgtEl>
                                          <p:spTgt spid="6297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297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29763">
                                            <p:txEl>
                                              <p:pRg st="5" end="5"/>
                                            </p:txEl>
                                          </p:spTgt>
                                        </p:tgtEl>
                                        <p:attrNameLst>
                                          <p:attrName>style.visibility</p:attrName>
                                        </p:attrNameLst>
                                      </p:cBhvr>
                                      <p:to>
                                        <p:strVal val="visible"/>
                                      </p:to>
                                    </p:set>
                                    <p:animEffect transition="in" filter="fade">
                                      <p:cBhvr>
                                        <p:cTn id="35" dur="1000"/>
                                        <p:tgtEl>
                                          <p:spTgt spid="629763">
                                            <p:txEl>
                                              <p:pRg st="5" end="5"/>
                                            </p:txEl>
                                          </p:spTgt>
                                        </p:tgtEl>
                                      </p:cBhvr>
                                    </p:animEffect>
                                    <p:anim calcmode="lin" valueType="num">
                                      <p:cBhvr>
                                        <p:cTn id="36" dur="1000" fill="hold"/>
                                        <p:tgtEl>
                                          <p:spTgt spid="6297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297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29763">
                                            <p:txEl>
                                              <p:pRg st="8" end="8"/>
                                            </p:txEl>
                                          </p:spTgt>
                                        </p:tgtEl>
                                        <p:attrNameLst>
                                          <p:attrName>style.visibility</p:attrName>
                                        </p:attrNameLst>
                                      </p:cBhvr>
                                      <p:to>
                                        <p:strVal val="visible"/>
                                      </p:to>
                                    </p:set>
                                    <p:animEffect transition="in" filter="fade">
                                      <p:cBhvr>
                                        <p:cTn id="42" dur="1000"/>
                                        <p:tgtEl>
                                          <p:spTgt spid="629763">
                                            <p:txEl>
                                              <p:pRg st="8" end="8"/>
                                            </p:txEl>
                                          </p:spTgt>
                                        </p:tgtEl>
                                      </p:cBhvr>
                                    </p:animEffect>
                                    <p:anim calcmode="lin" valueType="num">
                                      <p:cBhvr>
                                        <p:cTn id="43" dur="1000" fill="hold"/>
                                        <p:tgtEl>
                                          <p:spTgt spid="62976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6297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672547" y="1612624"/>
            <a:ext cx="8014253" cy="3282398"/>
          </a:xfrm>
        </p:spPr>
        <p:txBody>
          <a:bodyPr>
            <a:noAutofit/>
          </a:bodyPr>
          <a:lstStyle/>
          <a:p>
            <a:r>
              <a:rPr lang="en-US" sz="2800" b="1" dirty="0" err="1"/>
              <a:t>Sử</a:t>
            </a:r>
            <a:r>
              <a:rPr lang="en-US" sz="2800" b="1" dirty="0"/>
              <a:t> </a:t>
            </a:r>
            <a:r>
              <a:rPr lang="en-US" sz="2800" b="1" dirty="0" err="1"/>
              <a:t>dụng</a:t>
            </a:r>
            <a:r>
              <a:rPr lang="en-US" sz="2800" b="1" dirty="0"/>
              <a:t> SSMS</a:t>
            </a:r>
          </a:p>
          <a:p>
            <a:pPr lvl="1"/>
            <a:r>
              <a:rPr lang="en-US" sz="2400" dirty="0" err="1"/>
              <a:t>Trong</a:t>
            </a:r>
            <a:r>
              <a:rPr lang="en-US" sz="2400" dirty="0"/>
              <a:t> </a:t>
            </a:r>
            <a:r>
              <a:rPr lang="en-US" sz="2400" dirty="0" err="1"/>
              <a:t>cửa</a:t>
            </a:r>
            <a:r>
              <a:rPr lang="en-US" sz="2400" dirty="0"/>
              <a:t> </a:t>
            </a:r>
            <a:r>
              <a:rPr lang="en-US" sz="2400" dirty="0" err="1"/>
              <a:t>sổ</a:t>
            </a:r>
            <a:r>
              <a:rPr lang="en-US" sz="2400" dirty="0"/>
              <a:t> </a:t>
            </a:r>
            <a:r>
              <a:rPr lang="en-US" sz="2400" b="1" dirty="0"/>
              <a:t>Object Explorer</a:t>
            </a:r>
            <a:r>
              <a:rPr lang="en-US" sz="2400" dirty="0"/>
              <a:t>.</a:t>
            </a:r>
          </a:p>
          <a:p>
            <a:pPr lvl="1"/>
            <a:r>
              <a:rPr lang="en-US" sz="2400" dirty="0"/>
              <a:t>Click server </a:t>
            </a:r>
            <a:r>
              <a:rPr lang="en-US" sz="2400" dirty="0">
                <a:sym typeface="Wingdings" panose="05000000000000000000" pitchFamily="2" charset="2"/>
              </a:rPr>
              <a:t> </a:t>
            </a:r>
            <a:r>
              <a:rPr lang="en-US" sz="2400" dirty="0" err="1">
                <a:sym typeface="Wingdings" panose="05000000000000000000" pitchFamily="2" charset="2"/>
              </a:rPr>
              <a:t>mở</a:t>
            </a:r>
            <a:r>
              <a:rPr lang="en-US" sz="2400" dirty="0"/>
              <a:t> Databases folder.</a:t>
            </a:r>
          </a:p>
          <a:p>
            <a:pPr lvl="1"/>
            <a:r>
              <a:rPr lang="en-US" sz="2400" dirty="0"/>
              <a:t>Click </a:t>
            </a:r>
            <a:r>
              <a:rPr lang="en-US" sz="2400" dirty="0" err="1"/>
              <a:t>phải</a:t>
            </a:r>
            <a:r>
              <a:rPr lang="en-US" sz="2400" dirty="0"/>
              <a:t> </a:t>
            </a:r>
            <a:r>
              <a:rPr lang="en-US" sz="2400" dirty="0" err="1"/>
              <a:t>trên</a:t>
            </a:r>
            <a:r>
              <a:rPr lang="en-US" sz="2400" dirty="0"/>
              <a:t> </a:t>
            </a:r>
            <a:r>
              <a:rPr lang="en-US" sz="2400" dirty="0" err="1"/>
              <a:t>tên</a:t>
            </a:r>
            <a:r>
              <a:rPr lang="en-US" sz="2400" dirty="0"/>
              <a:t> database </a:t>
            </a:r>
            <a:r>
              <a:rPr lang="en-US" sz="2400" dirty="0" err="1"/>
              <a:t>cần</a:t>
            </a:r>
            <a:r>
              <a:rPr lang="en-US" sz="2400" dirty="0"/>
              <a:t> detach</a:t>
            </a:r>
          </a:p>
          <a:p>
            <a:pPr lvl="1"/>
            <a:r>
              <a:rPr lang="en-US" sz="2400" dirty="0" err="1"/>
              <a:t>Chọn</a:t>
            </a:r>
            <a:r>
              <a:rPr lang="en-US" sz="2400" dirty="0"/>
              <a:t> Tasks | Detach.</a:t>
            </a:r>
          </a:p>
          <a:p>
            <a:pPr lvl="1"/>
            <a:r>
              <a:rPr lang="en-US" sz="2400" dirty="0" err="1"/>
              <a:t>Trong</a:t>
            </a:r>
            <a:r>
              <a:rPr lang="en-US" sz="2400" dirty="0"/>
              <a:t> </a:t>
            </a:r>
            <a:r>
              <a:rPr lang="en-US" sz="2400" dirty="0" err="1"/>
              <a:t>hộp</a:t>
            </a:r>
            <a:r>
              <a:rPr lang="en-US" sz="2400" dirty="0"/>
              <a:t> </a:t>
            </a:r>
            <a:r>
              <a:rPr lang="en-US" sz="2400" dirty="0" err="1"/>
              <a:t>thoại</a:t>
            </a:r>
            <a:r>
              <a:rPr lang="en-US" sz="2400" dirty="0"/>
              <a:t> Detach Database, </a:t>
            </a:r>
            <a:r>
              <a:rPr lang="en-US" sz="2400" dirty="0" err="1"/>
              <a:t>đánh</a:t>
            </a:r>
            <a:r>
              <a:rPr lang="en-US" sz="2400" dirty="0"/>
              <a:t> </a:t>
            </a:r>
            <a:r>
              <a:rPr lang="en-US" sz="2400" dirty="0" err="1"/>
              <a:t>dấu</a:t>
            </a:r>
            <a:r>
              <a:rPr lang="en-US" sz="2400" dirty="0"/>
              <a:t> check </a:t>
            </a:r>
            <a:r>
              <a:rPr lang="en-US" sz="2400" dirty="0" err="1"/>
              <a:t>vào</a:t>
            </a:r>
            <a:r>
              <a:rPr lang="en-US" sz="2400" dirty="0"/>
              <a:t> </a:t>
            </a:r>
            <a:r>
              <a:rPr lang="en-US" sz="2400" dirty="0" err="1"/>
              <a:t>mục</a:t>
            </a:r>
            <a:r>
              <a:rPr lang="en-US" sz="2400" dirty="0"/>
              <a:t> </a:t>
            </a:r>
            <a:r>
              <a:rPr lang="en-US" sz="2400" b="1" dirty="0"/>
              <a:t>Drop Connections </a:t>
            </a:r>
            <a:r>
              <a:rPr lang="en-US" sz="2400" dirty="0" err="1"/>
              <a:t>và</a:t>
            </a:r>
            <a:r>
              <a:rPr lang="en-US" sz="2400" dirty="0"/>
              <a:t> </a:t>
            </a:r>
            <a:r>
              <a:rPr lang="en-US" sz="2400" b="1" dirty="0"/>
              <a:t>Update Statistics </a:t>
            </a:r>
            <a:r>
              <a:rPr lang="en-US" sz="2400" dirty="0">
                <a:sym typeface="Wingdings" panose="05000000000000000000" pitchFamily="2" charset="2"/>
              </a:rPr>
              <a:t> Click OK</a:t>
            </a:r>
            <a:endParaRPr lang="en-US" sz="2400" dirty="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27</a:t>
            </a:fld>
            <a:endParaRPr lang="en-US"/>
          </a:p>
        </p:txBody>
      </p:sp>
    </p:spTree>
    <p:extLst>
      <p:ext uri="{BB962C8B-B14F-4D97-AF65-F5344CB8AC3E}">
        <p14:creationId xmlns:p14="http://schemas.microsoft.com/office/powerpoint/2010/main" val="2146760398"/>
      </p:ext>
    </p:extLst>
  </p:cSld>
  <p:clrMapOvr>
    <a:masterClrMapping/>
  </p:clrMapOvr>
  <p:transition>
    <p:randomBa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en-US" sz="2800" b="1" dirty="0"/>
              <a:t>Use T-SQL</a:t>
            </a:r>
          </a:p>
          <a:p>
            <a:pPr marL="388144" lvl="1" indent="0">
              <a:buNone/>
            </a:pPr>
            <a:r>
              <a:rPr lang="en-US" sz="2400" dirty="0">
                <a:solidFill>
                  <a:srgbClr val="C00000"/>
                </a:solidFill>
              </a:rPr>
              <a:t>USE Master;</a:t>
            </a:r>
          </a:p>
          <a:p>
            <a:pPr marL="388144" lvl="1" indent="0">
              <a:buNone/>
            </a:pPr>
            <a:r>
              <a:rPr lang="en-US" sz="2400" dirty="0">
                <a:solidFill>
                  <a:srgbClr val="C00000"/>
                </a:solidFill>
              </a:rPr>
              <a:t>EXEC </a:t>
            </a:r>
            <a:r>
              <a:rPr lang="en-US" sz="2400" dirty="0" err="1">
                <a:solidFill>
                  <a:srgbClr val="C00000"/>
                </a:solidFill>
              </a:rPr>
              <a:t>sp_detach_db</a:t>
            </a:r>
            <a:r>
              <a:rPr lang="en-US" sz="2400" dirty="0">
                <a:solidFill>
                  <a:srgbClr val="C00000"/>
                </a:solidFill>
              </a:rPr>
              <a:t> @</a:t>
            </a:r>
            <a:r>
              <a:rPr lang="en-US" sz="2400" dirty="0" err="1">
                <a:solidFill>
                  <a:srgbClr val="C00000"/>
                </a:solidFill>
              </a:rPr>
              <a:t>dbname</a:t>
            </a:r>
            <a:r>
              <a:rPr lang="en-US" sz="2400" dirty="0">
                <a:solidFill>
                  <a:srgbClr val="C00000"/>
                </a:solidFill>
              </a:rPr>
              <a:t> = ‘</a:t>
            </a:r>
            <a:r>
              <a:rPr lang="en-US" sz="2400" dirty="0" err="1">
                <a:solidFill>
                  <a:srgbClr val="C00000"/>
                </a:solidFill>
              </a:rPr>
              <a:t>Database_name</a:t>
            </a:r>
            <a:r>
              <a:rPr lang="en-US" sz="2400" dirty="0">
                <a:solidFill>
                  <a:srgbClr val="C00000"/>
                </a:solidFill>
              </a:rPr>
              <a:t>'; </a:t>
            </a:r>
          </a:p>
          <a:p>
            <a:pPr marL="342900" lvl="1" indent="-342900">
              <a:buClr>
                <a:schemeClr val="bg2"/>
              </a:buClr>
              <a:buSzPct val="75000"/>
              <a:buFont typeface="Wingdings" panose="05000000000000000000" pitchFamily="2" charset="2"/>
              <a:buChar char="n"/>
            </a:pPr>
            <a:r>
              <a:rPr lang="en-GB" sz="2400" dirty="0" err="1"/>
              <a:t>Ví</a:t>
            </a:r>
            <a:r>
              <a:rPr lang="en-GB" sz="2400" dirty="0"/>
              <a:t> </a:t>
            </a:r>
            <a:r>
              <a:rPr lang="en-GB" sz="2400" dirty="0" err="1"/>
              <a:t>dụ</a:t>
            </a:r>
            <a:r>
              <a:rPr lang="en-GB" sz="2400" dirty="0"/>
              <a:t>:</a:t>
            </a:r>
          </a:p>
          <a:p>
            <a:pPr marL="0" lvl="1" indent="0">
              <a:buClr>
                <a:schemeClr val="bg2"/>
              </a:buClr>
              <a:buSzPct val="75000"/>
              <a:buNone/>
            </a:pPr>
            <a:r>
              <a:rPr lang="en-GB" sz="2400" dirty="0"/>
              <a:t>	EXEC </a:t>
            </a:r>
            <a:r>
              <a:rPr lang="en-GB" sz="2400" dirty="0" err="1"/>
              <a:t>master.dbo.sp_detach_db</a:t>
            </a:r>
            <a:r>
              <a:rPr lang="en-GB" sz="2400" dirty="0"/>
              <a:t> @dbname = 	N’AdventureWorks2008’, 	@keepfulltextindexfile=N’false’ </a:t>
            </a:r>
            <a:endParaRPr lang="en-US" sz="2400" dirty="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28</a:t>
            </a:fld>
            <a:endParaRPr lang="en-US"/>
          </a:p>
        </p:txBody>
      </p:sp>
    </p:spTree>
    <p:extLst>
      <p:ext uri="{BB962C8B-B14F-4D97-AF65-F5344CB8AC3E}">
        <p14:creationId xmlns:p14="http://schemas.microsoft.com/office/powerpoint/2010/main" val="32042673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689652"/>
            <a:ext cx="8229600" cy="3886200"/>
          </a:xfrm>
        </p:spPr>
        <p:txBody>
          <a:bodyPr>
            <a:normAutofit/>
          </a:bodyPr>
          <a:lstStyle/>
          <a:p>
            <a:r>
              <a:rPr lang="en-US" sz="3200" b="1" dirty="0" err="1"/>
              <a:t>Sử</a:t>
            </a:r>
            <a:r>
              <a:rPr lang="en-US" sz="3200" b="1" dirty="0"/>
              <a:t> </a:t>
            </a:r>
            <a:r>
              <a:rPr lang="en-US" sz="3200" b="1" dirty="0" err="1"/>
              <a:t>dụng</a:t>
            </a:r>
            <a:r>
              <a:rPr lang="en-US" sz="3200" b="1" dirty="0"/>
              <a:t> SSMS</a:t>
            </a:r>
          </a:p>
          <a:p>
            <a:pPr lvl="1"/>
            <a:r>
              <a:rPr lang="en-US" sz="2800" dirty="0" err="1"/>
              <a:t>Trong</a:t>
            </a:r>
            <a:r>
              <a:rPr lang="en-US" sz="2800" dirty="0"/>
              <a:t> Object Explorer, </a:t>
            </a:r>
            <a:r>
              <a:rPr lang="en-US" sz="2800" dirty="0" err="1"/>
              <a:t>chọn</a:t>
            </a:r>
            <a:r>
              <a:rPr lang="en-US" sz="2800" dirty="0"/>
              <a:t> server</a:t>
            </a:r>
          </a:p>
          <a:p>
            <a:pPr lvl="1"/>
            <a:r>
              <a:rPr lang="en-US" sz="2800" dirty="0"/>
              <a:t>Click </a:t>
            </a:r>
            <a:r>
              <a:rPr lang="en-US" sz="2800" dirty="0" err="1"/>
              <a:t>phải</a:t>
            </a:r>
            <a:r>
              <a:rPr lang="en-US" sz="2800" dirty="0"/>
              <a:t> </a:t>
            </a:r>
            <a:r>
              <a:rPr lang="en-US" sz="2800" dirty="0" err="1"/>
              <a:t>trên</a:t>
            </a:r>
            <a:r>
              <a:rPr lang="en-US" sz="2800" dirty="0"/>
              <a:t> Databases folder.</a:t>
            </a:r>
          </a:p>
          <a:p>
            <a:pPr lvl="1"/>
            <a:r>
              <a:rPr lang="en-US" sz="2800" dirty="0"/>
              <a:t>Click Attach</a:t>
            </a:r>
            <a:r>
              <a:rPr lang="en-US" sz="2800" dirty="0">
                <a:sym typeface="Wingdings" panose="05000000000000000000" pitchFamily="2" charset="2"/>
              </a:rPr>
              <a:t> Click </a:t>
            </a:r>
            <a:r>
              <a:rPr lang="en-US" sz="2800" dirty="0" err="1">
                <a:sym typeface="Wingdings" panose="05000000000000000000" pitchFamily="2" charset="2"/>
              </a:rPr>
              <a:t>nút</a:t>
            </a:r>
            <a:r>
              <a:rPr lang="en-US" sz="2800" dirty="0">
                <a:sym typeface="Wingdings" panose="05000000000000000000" pitchFamily="2" charset="2"/>
              </a:rPr>
              <a:t> </a:t>
            </a:r>
            <a:r>
              <a:rPr lang="en-US" sz="2800" dirty="0"/>
              <a:t>Add</a:t>
            </a:r>
          </a:p>
          <a:p>
            <a:pPr lvl="1"/>
            <a:r>
              <a:rPr lang="en-US" sz="2800" dirty="0" err="1"/>
              <a:t>Trong</a:t>
            </a:r>
            <a:r>
              <a:rPr lang="en-US" sz="2800" dirty="0"/>
              <a:t> </a:t>
            </a:r>
            <a:r>
              <a:rPr lang="en-US" sz="2800" dirty="0" err="1"/>
              <a:t>hộp</a:t>
            </a:r>
            <a:r>
              <a:rPr lang="en-US" sz="2800" dirty="0"/>
              <a:t> </a:t>
            </a:r>
            <a:r>
              <a:rPr lang="en-US" sz="2800" dirty="0" err="1"/>
              <a:t>thoại</a:t>
            </a:r>
            <a:r>
              <a:rPr lang="en-US" sz="2800" dirty="0"/>
              <a:t> Locate Database Files, </a:t>
            </a:r>
            <a:r>
              <a:rPr lang="en-US" sz="2800" dirty="0" err="1"/>
              <a:t>chọn</a:t>
            </a:r>
            <a:r>
              <a:rPr lang="en-US" sz="2800" dirty="0"/>
              <a:t> </a:t>
            </a:r>
            <a:r>
              <a:rPr lang="en-US" sz="2800" dirty="0" err="1"/>
              <a:t>Database_name.mdf</a:t>
            </a:r>
            <a:r>
              <a:rPr lang="en-US" sz="2800" dirty="0"/>
              <a:t> file. Click OK</a:t>
            </a:r>
          </a:p>
          <a:p>
            <a:endParaRPr lang="en-US" sz="32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29</a:t>
            </a:fld>
            <a:endParaRPr lang="en-US"/>
          </a:p>
        </p:txBody>
      </p:sp>
    </p:spTree>
    <p:extLst>
      <p:ext uri="{BB962C8B-B14F-4D97-AF65-F5344CB8AC3E}">
        <p14:creationId xmlns:p14="http://schemas.microsoft.com/office/powerpoint/2010/main" val="220107264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Databases  in SQL Server</a:t>
            </a:r>
          </a:p>
        </p:txBody>
      </p:sp>
      <p:sp>
        <p:nvSpPr>
          <p:cNvPr id="11267" name="Rectangle 3"/>
          <p:cNvSpPr>
            <a:spLocks noGrp="1" noChangeArrowheads="1"/>
          </p:cNvSpPr>
          <p:nvPr>
            <p:ph type="body" sz="half" idx="1"/>
          </p:nvPr>
        </p:nvSpPr>
        <p:spPr>
          <a:xfrm>
            <a:off x="457200" y="1981200"/>
            <a:ext cx="5022850" cy="3886200"/>
          </a:xfrm>
        </p:spPr>
        <p:txBody>
          <a:bodyPr>
            <a:normAutofit/>
          </a:bodyPr>
          <a:lstStyle/>
          <a:p>
            <a:pPr eaLnBrk="1" hangingPunct="1"/>
            <a:r>
              <a:rPr lang="en-US" altLang="en-US" sz="2800"/>
              <a:t>Database</a:t>
            </a:r>
          </a:p>
          <a:p>
            <a:pPr lvl="1" eaLnBrk="1" hangingPunct="1"/>
            <a:r>
              <a:rPr lang="en-US" altLang="en-US" sz="2400"/>
              <a:t>Lưu trữ dữ liệu và các đối tượng khác của CSDL</a:t>
            </a:r>
          </a:p>
          <a:p>
            <a:pPr lvl="1" eaLnBrk="1" hangingPunct="1"/>
            <a:endParaRPr lang="en-US" altLang="en-US" sz="2400"/>
          </a:p>
          <a:p>
            <a:pPr eaLnBrk="1" hangingPunct="1"/>
            <a:r>
              <a:rPr lang="en-US" altLang="en-US" sz="2800"/>
              <a:t>Database Snapshot </a:t>
            </a:r>
          </a:p>
          <a:p>
            <a:pPr lvl="1" eaLnBrk="1" hangingPunct="1"/>
            <a:r>
              <a:rPr lang="en-US" altLang="en-US" sz="2400"/>
              <a:t>Duy trì lịch sử dữ liệu để phát sinh các report.</a:t>
            </a:r>
          </a:p>
          <a:p>
            <a:pPr lvl="1" eaLnBrk="1" hangingPunct="1"/>
            <a:r>
              <a:rPr lang="en-US" altLang="en-US" sz="2400"/>
              <a:t>Bảo vệ dữ liệu khi bị lỗi bởi người quản trị và người dùng</a:t>
            </a:r>
          </a:p>
        </p:txBody>
      </p:sp>
      <p:sp>
        <p:nvSpPr>
          <p:cNvPr id="2" name="Slide Number Placeholder 1"/>
          <p:cNvSpPr>
            <a:spLocks noGrp="1"/>
          </p:cNvSpPr>
          <p:nvPr>
            <p:ph type="sldNum" sz="quarter" idx="10"/>
          </p:nvPr>
        </p:nvSpPr>
        <p:spPr/>
        <p:txBody>
          <a:bodyPr/>
          <a:lstStyle/>
          <a:p>
            <a:fld id="{93C00A10-1055-4CE9-97F8-995D2D91D3D4}" type="slidenum">
              <a:rPr lang="en-US" smtClean="0"/>
              <a:pPr/>
              <a:t>3</a:t>
            </a:fld>
            <a:endParaRPr lang="en-US"/>
          </a:p>
        </p:txBody>
      </p:sp>
      <p:grpSp>
        <p:nvGrpSpPr>
          <p:cNvPr id="11268" name="Group 8"/>
          <p:cNvGrpSpPr>
            <a:grpSpLocks/>
          </p:cNvGrpSpPr>
          <p:nvPr/>
        </p:nvGrpSpPr>
        <p:grpSpPr bwMode="auto">
          <a:xfrm>
            <a:off x="4346575" y="1004888"/>
            <a:ext cx="4679950" cy="3883025"/>
            <a:chOff x="1789" y="125"/>
            <a:chExt cx="3804" cy="3227"/>
          </a:xfrm>
        </p:grpSpPr>
        <p:pic>
          <p:nvPicPr>
            <p:cNvPr id="11269" name="Picture 2" descr="small round yellow g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 y="125"/>
              <a:ext cx="1858"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descr="cam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 y="845"/>
              <a:ext cx="40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6"/>
            <p:cNvGrpSpPr>
              <a:grpSpLocks/>
            </p:cNvGrpSpPr>
            <p:nvPr/>
          </p:nvGrpSpPr>
          <p:grpSpPr bwMode="auto">
            <a:xfrm>
              <a:off x="1789" y="1212"/>
              <a:ext cx="3804" cy="2140"/>
              <a:chOff x="907" y="1548"/>
              <a:chExt cx="3804" cy="2140"/>
            </a:xfrm>
          </p:grpSpPr>
          <p:pic>
            <p:nvPicPr>
              <p:cNvPr id="11273" name="Picture 7" descr="Site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 y="1548"/>
                <a:ext cx="2361" cy="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8" descr="Server SQL databa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9" y="1694"/>
                <a:ext cx="71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9" descr="Fold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2" y="1853"/>
                <a:ext cx="740"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0" descr="monitor c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 y="1694"/>
                <a:ext cx="813"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1" descr="user_back_gre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 y="1923"/>
                <a:ext cx="593"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 Box 12"/>
              <p:cNvSpPr txBox="1">
                <a:spLocks noChangeArrowheads="1"/>
              </p:cNvSpPr>
              <p:nvPr/>
            </p:nvSpPr>
            <p:spPr bwMode="auto">
              <a:xfrm>
                <a:off x="2604" y="3005"/>
                <a:ext cx="2107"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t>SQL Server </a:t>
                </a:r>
                <a:br>
                  <a:rPr lang="en-US" altLang="en-US" b="0"/>
                </a:br>
                <a:r>
                  <a:rPr lang="en-US" altLang="en-US" b="0"/>
                  <a:t>Enterprise Edition</a:t>
                </a:r>
              </a:p>
            </p:txBody>
          </p:sp>
        </p:grpSp>
        <p:pic>
          <p:nvPicPr>
            <p:cNvPr id="11272" name="Picture 16" descr="Database blu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4" y="1455"/>
              <a:ext cx="326"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Ba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828800"/>
            <a:ext cx="8229600" cy="3886200"/>
          </a:xfrm>
        </p:spPr>
        <p:txBody>
          <a:bodyPr>
            <a:normAutofit/>
          </a:bodyPr>
          <a:lstStyle/>
          <a:p>
            <a:r>
              <a:rPr lang="en-US" sz="2800" b="1" dirty="0" err="1"/>
              <a:t>Sử</a:t>
            </a:r>
            <a:r>
              <a:rPr lang="en-US" sz="2800" b="1" dirty="0"/>
              <a:t> </a:t>
            </a:r>
            <a:r>
              <a:rPr lang="en-US" sz="2800" b="1" dirty="0" err="1"/>
              <a:t>dụng</a:t>
            </a:r>
            <a:r>
              <a:rPr lang="en-US" sz="2800" b="1" dirty="0"/>
              <a:t> T-SQL</a:t>
            </a:r>
          </a:p>
          <a:p>
            <a:pPr marL="388144" lvl="1" indent="0">
              <a:buNone/>
            </a:pPr>
            <a:r>
              <a:rPr lang="en-US" sz="2400" dirty="0"/>
              <a:t>USE master;</a:t>
            </a:r>
          </a:p>
          <a:p>
            <a:pPr marL="388144" lvl="1" indent="0">
              <a:buNone/>
            </a:pPr>
            <a:r>
              <a:rPr lang="en-US" sz="2400" dirty="0"/>
              <a:t>CREATE DATABASE </a:t>
            </a:r>
            <a:r>
              <a:rPr lang="en-US" sz="2400" dirty="0" err="1"/>
              <a:t>Database_Name</a:t>
            </a:r>
            <a:r>
              <a:rPr lang="en-US" sz="2400" dirty="0"/>
              <a:t> </a:t>
            </a:r>
          </a:p>
          <a:p>
            <a:pPr marL="388144" lvl="1" indent="0">
              <a:buNone/>
            </a:pPr>
            <a:r>
              <a:rPr lang="en-US" sz="2400" dirty="0"/>
              <a:t>ON</a:t>
            </a:r>
          </a:p>
          <a:p>
            <a:pPr marL="646510" lvl="2" indent="0">
              <a:buNone/>
            </a:pPr>
            <a:r>
              <a:rPr lang="en-US" dirty="0"/>
              <a:t>(FILENAME = ‘Path\</a:t>
            </a:r>
            <a:r>
              <a:rPr lang="en-US" dirty="0" err="1"/>
              <a:t>filename.mdf</a:t>
            </a:r>
            <a:r>
              <a:rPr lang="en-US" dirty="0"/>
              <a:t>’),</a:t>
            </a:r>
          </a:p>
          <a:p>
            <a:pPr marL="646510" lvl="2" indent="0">
              <a:buNone/>
            </a:pPr>
            <a:r>
              <a:rPr lang="en-US" dirty="0"/>
              <a:t>(FILENAME = ‘Path\</a:t>
            </a:r>
            <a:r>
              <a:rPr lang="en-US" dirty="0" err="1"/>
              <a:t>filename.ndf</a:t>
            </a:r>
            <a:r>
              <a:rPr lang="en-US" dirty="0"/>
              <a:t>’),</a:t>
            </a:r>
          </a:p>
          <a:p>
            <a:pPr marL="646510" lvl="2" indent="0">
              <a:buNone/>
            </a:pPr>
            <a:r>
              <a:rPr lang="en-US" dirty="0"/>
              <a:t>(FILENAME = ‘Path\</a:t>
            </a:r>
            <a:r>
              <a:rPr lang="en-US" dirty="0" err="1"/>
              <a:t>filename_Log.ldf</a:t>
            </a:r>
            <a:r>
              <a:rPr lang="en-US" dirty="0"/>
              <a:t>’)</a:t>
            </a:r>
          </a:p>
          <a:p>
            <a:pPr marL="388144" lvl="1" indent="0">
              <a:buNone/>
            </a:pPr>
            <a:r>
              <a:rPr lang="en-US" sz="2400" b="1" dirty="0">
                <a:solidFill>
                  <a:srgbClr val="C00000"/>
                </a:solidFill>
              </a:rPr>
              <a:t>FOR ATTACH</a:t>
            </a:r>
            <a:r>
              <a:rPr lang="en-US" sz="2400" dirty="0"/>
              <a:t>;</a:t>
            </a:r>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30</a:t>
            </a:fld>
            <a:endParaRPr lang="en-US"/>
          </a:p>
        </p:txBody>
      </p:sp>
    </p:spTree>
    <p:extLst>
      <p:ext uri="{BB962C8B-B14F-4D97-AF65-F5344CB8AC3E}">
        <p14:creationId xmlns:p14="http://schemas.microsoft.com/office/powerpoint/2010/main" val="3154831798"/>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Outline</a:t>
            </a:r>
          </a:p>
        </p:txBody>
      </p:sp>
      <p:sp>
        <p:nvSpPr>
          <p:cNvPr id="35843" name="Rectangle 3"/>
          <p:cNvSpPr>
            <a:spLocks noGrp="1" noChangeArrowheads="1"/>
          </p:cNvSpPr>
          <p:nvPr>
            <p:ph idx="1"/>
          </p:nvPr>
        </p:nvSpPr>
        <p:spPr/>
        <p:txBody>
          <a:bodyPr>
            <a:normAutofit/>
          </a:bodyPr>
          <a:lstStyle/>
          <a:p>
            <a:pPr eaLnBrk="1" hangingPunct="1">
              <a:buFont typeface="Symbol" panose="05050102010706020507" pitchFamily="18" charset="2"/>
              <a:buChar char="Ö"/>
            </a:pPr>
            <a:r>
              <a:rPr lang="en-US" altLang="en-US" sz="3200">
                <a:solidFill>
                  <a:schemeClr val="accent2"/>
                </a:solidFill>
              </a:rPr>
              <a:t>Data Definition Language</a:t>
            </a:r>
          </a:p>
          <a:p>
            <a:pPr eaLnBrk="1" hangingPunct="1">
              <a:buFont typeface="Symbol" panose="05050102010706020507" pitchFamily="18" charset="2"/>
              <a:buChar char="Ö"/>
            </a:pPr>
            <a:r>
              <a:rPr lang="en-US" altLang="en-US" sz="3200">
                <a:solidFill>
                  <a:schemeClr val="accent2"/>
                </a:solidFill>
              </a:rPr>
              <a:t>Managing Databases</a:t>
            </a:r>
          </a:p>
          <a:p>
            <a:pPr eaLnBrk="1" hangingPunct="1"/>
            <a:r>
              <a:rPr lang="en-US" altLang="en-US" sz="3200"/>
              <a:t>Data Types </a:t>
            </a:r>
          </a:p>
          <a:p>
            <a:pPr eaLnBrk="1" hangingPunct="1"/>
            <a:r>
              <a:rPr lang="en-US" altLang="en-US" sz="3200"/>
              <a:t>Managing Tables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31</a:t>
            </a:fld>
            <a:endParaRPr lang="en-US"/>
          </a:p>
        </p:txBody>
      </p:sp>
    </p:spTree>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solidFill>
                  <a:srgbClr val="800000"/>
                </a:solidFill>
              </a:rPr>
              <a:t>System Data Types</a:t>
            </a:r>
          </a:p>
        </p:txBody>
      </p:sp>
      <p:sp>
        <p:nvSpPr>
          <p:cNvPr id="36867" name="Rectangle 3"/>
          <p:cNvSpPr>
            <a:spLocks noGrp="1" noChangeArrowheads="1"/>
          </p:cNvSpPr>
          <p:nvPr>
            <p:ph idx="1"/>
          </p:nvPr>
        </p:nvSpPr>
        <p:spPr>
          <a:xfrm>
            <a:off x="457200" y="1895475"/>
            <a:ext cx="8056563" cy="3886200"/>
          </a:xfrm>
        </p:spPr>
        <p:txBody>
          <a:bodyPr>
            <a:normAutofit/>
          </a:bodyPr>
          <a:lstStyle/>
          <a:p>
            <a:pPr algn="just" eaLnBrk="1" hangingPunct="1">
              <a:lnSpc>
                <a:spcPct val="105000"/>
              </a:lnSpc>
              <a:buFont typeface="Wingdings" panose="05000000000000000000" pitchFamily="2" charset="2"/>
              <a:buNone/>
            </a:pPr>
            <a:r>
              <a:rPr lang="en-US" altLang="en-US" sz="2800">
                <a:cs typeface="Times New Roman" panose="02020603050405020304" pitchFamily="18" charset="0"/>
              </a:rPr>
              <a:t>Có 2 nhóm: </a:t>
            </a:r>
          </a:p>
          <a:p>
            <a:pPr algn="just" eaLnBrk="1" hangingPunct="1">
              <a:lnSpc>
                <a:spcPct val="105000"/>
              </a:lnSpc>
            </a:pPr>
            <a:r>
              <a:rPr lang="en-US" altLang="en-US" sz="2800" b="1"/>
              <a:t>System-Supplied datatype:</a:t>
            </a:r>
            <a:r>
              <a:rPr lang="en-US" altLang="en-US" sz="2800"/>
              <a:t> Các kiểu dữ liệu cơ bản được hỗ trợ bởi SQL Server.</a:t>
            </a:r>
          </a:p>
          <a:p>
            <a:pPr algn="just" eaLnBrk="1" hangingPunct="1">
              <a:lnSpc>
                <a:spcPct val="105000"/>
              </a:lnSpc>
            </a:pPr>
            <a:r>
              <a:rPr lang="en-US" altLang="en-US" sz="2800" b="1"/>
              <a:t>User-defined datatype:</a:t>
            </a:r>
            <a:r>
              <a:rPr lang="en-US" altLang="en-US" sz="2800"/>
              <a:t> Các kiểu dữ liệu của người dùng tự định nghĩa dựa trên các kiểu dữ liệu cơ bản.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32</a:t>
            </a:fld>
            <a:endParaRPr lang="en-US"/>
          </a:p>
        </p:txBody>
      </p:sp>
    </p:spTree>
  </p:cSld>
  <p:clrMapOvr>
    <a:masterClrMapping/>
  </p:clrMapOvr>
  <p:transition>
    <p:randomBa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52413"/>
            <a:ext cx="8229600" cy="1371600"/>
          </a:xfrm>
        </p:spPr>
        <p:txBody>
          <a:bodyPr/>
          <a:lstStyle/>
          <a:p>
            <a:pPr eaLnBrk="1" hangingPunct="1"/>
            <a:r>
              <a:rPr lang="en-US" altLang="en-US">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33</a:t>
            </a:fld>
            <a:endParaRPr lang="en-US"/>
          </a:p>
        </p:txBody>
      </p:sp>
      <p:graphicFrame>
        <p:nvGraphicFramePr>
          <p:cNvPr id="6" name="Group 348"/>
          <p:cNvGraphicFramePr>
            <a:graphicFrameLocks noGrp="1"/>
          </p:cNvGraphicFramePr>
          <p:nvPr>
            <p:extLst>
              <p:ext uri="{D42A27DB-BD31-4B8C-83A1-F6EECF244321}">
                <p14:modId xmlns:p14="http://schemas.microsoft.com/office/powerpoint/2010/main" val="3528931048"/>
              </p:ext>
            </p:extLst>
          </p:nvPr>
        </p:nvGraphicFramePr>
        <p:xfrm>
          <a:off x="573157" y="1480930"/>
          <a:ext cx="7961244" cy="4767469"/>
        </p:xfrm>
        <a:graphic>
          <a:graphicData uri="http://schemas.openxmlformats.org/drawingml/2006/table">
            <a:tbl>
              <a:tblPr/>
              <a:tblGrid>
                <a:gridCol w="1226379">
                  <a:extLst>
                    <a:ext uri="{9D8B030D-6E8A-4147-A177-3AD203B41FA5}">
                      <a16:colId xmlns:a16="http://schemas.microsoft.com/office/drawing/2014/main" val="20000"/>
                    </a:ext>
                  </a:extLst>
                </a:gridCol>
                <a:gridCol w="1584073">
                  <a:extLst>
                    <a:ext uri="{9D8B030D-6E8A-4147-A177-3AD203B41FA5}">
                      <a16:colId xmlns:a16="http://schemas.microsoft.com/office/drawing/2014/main" val="20001"/>
                    </a:ext>
                  </a:extLst>
                </a:gridCol>
                <a:gridCol w="1880448">
                  <a:extLst>
                    <a:ext uri="{9D8B030D-6E8A-4147-A177-3AD203B41FA5}">
                      <a16:colId xmlns:a16="http://schemas.microsoft.com/office/drawing/2014/main" val="20002"/>
                    </a:ext>
                  </a:extLst>
                </a:gridCol>
                <a:gridCol w="3270344">
                  <a:extLst>
                    <a:ext uri="{9D8B030D-6E8A-4147-A177-3AD203B41FA5}">
                      <a16:colId xmlns:a16="http://schemas.microsoft.com/office/drawing/2014/main" val="20003"/>
                    </a:ext>
                  </a:extLst>
                </a:gridCol>
              </a:tblGrid>
              <a:tr h="357539">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Binary</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379">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Varbinary</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Image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2^31 -1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Character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1..8000 characters</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Varchar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1..8000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Text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2^31-1 characters (2147483647)</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1194">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Unicode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NVarchar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NText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2^30-1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7060">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Date and Time</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Datetime</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01/01/1753-&gt;31/12/9999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Smalldatetime</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1/1/1900 -&gt; 6/6/2079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2938">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Decimal</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Decimal</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Numeric</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randomBa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52413"/>
            <a:ext cx="8229600" cy="1371600"/>
          </a:xfrm>
        </p:spPr>
        <p:txBody>
          <a:bodyPr/>
          <a:lstStyle/>
          <a:p>
            <a:pPr eaLnBrk="1" hangingPunct="1"/>
            <a:r>
              <a:rPr lang="en-US" altLang="en-US">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34</a:t>
            </a:fld>
            <a:endParaRPr lang="en-US"/>
          </a:p>
        </p:txBody>
      </p:sp>
      <p:graphicFrame>
        <p:nvGraphicFramePr>
          <p:cNvPr id="6" name="Group 152"/>
          <p:cNvGraphicFramePr>
            <a:graphicFrameLocks noGrp="1"/>
          </p:cNvGraphicFramePr>
          <p:nvPr>
            <p:extLst>
              <p:ext uri="{D42A27DB-BD31-4B8C-83A1-F6EECF244321}">
                <p14:modId xmlns:p14="http://schemas.microsoft.com/office/powerpoint/2010/main" val="1353201352"/>
              </p:ext>
            </p:extLst>
          </p:nvPr>
        </p:nvGraphicFramePr>
        <p:xfrm>
          <a:off x="662609" y="1417984"/>
          <a:ext cx="7911548" cy="5014566"/>
        </p:xfrm>
        <a:graphic>
          <a:graphicData uri="http://schemas.openxmlformats.org/drawingml/2006/table">
            <a:tbl>
              <a:tblPr/>
              <a:tblGrid>
                <a:gridCol w="1218723">
                  <a:extLst>
                    <a:ext uri="{9D8B030D-6E8A-4147-A177-3AD203B41FA5}">
                      <a16:colId xmlns:a16="http://schemas.microsoft.com/office/drawing/2014/main" val="20000"/>
                    </a:ext>
                  </a:extLst>
                </a:gridCol>
                <a:gridCol w="1787462">
                  <a:extLst>
                    <a:ext uri="{9D8B030D-6E8A-4147-A177-3AD203B41FA5}">
                      <a16:colId xmlns:a16="http://schemas.microsoft.com/office/drawing/2014/main" val="20001"/>
                    </a:ext>
                  </a:extLst>
                </a:gridCol>
                <a:gridCol w="1655433">
                  <a:extLst>
                    <a:ext uri="{9D8B030D-6E8A-4147-A177-3AD203B41FA5}">
                      <a16:colId xmlns:a16="http://schemas.microsoft.com/office/drawing/2014/main" val="20002"/>
                    </a:ext>
                  </a:extLst>
                </a:gridCol>
                <a:gridCol w="3249930">
                  <a:extLst>
                    <a:ext uri="{9D8B030D-6E8A-4147-A177-3AD203B41FA5}">
                      <a16:colId xmlns:a16="http://schemas.microsoft.com/office/drawing/2014/main" val="20003"/>
                    </a:ext>
                  </a:extLst>
                </a:gridCol>
              </a:tblGrid>
              <a:tr h="3798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Foating point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Float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-1.79E+308 -&gt; 1.79E+308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29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Real</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-3.40E+38 -&gt;3.40E+38</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3703">
                <a:tc rowSpan="4">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Integer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Bigint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-2^63 -&gt; 2^63</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-2^31 -&gt; 2^31-1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Smallint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-2^15 -&gt; 2^15-1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Tinyint</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0..255</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Monetary</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-2^63 -&gt; 2^63-1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-214748.3648 -&gt; 214748.3648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5445">
                <a:tc rowSpan="5">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Special</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 or 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8476">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Cursor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Output parameters that reference a cursor</a:t>
                      </a:r>
                      <a:endPar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0"/>
                  </a:ext>
                </a:extLst>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Timestamp</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Format: 0x000000100000a90</a:t>
                      </a: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Uniqueidentifier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16 bytes</a:t>
                      </a: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Unique Identitication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SQL_variant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3"/>
                  </a:ext>
                </a:extLst>
              </a:tr>
            </a:tbl>
          </a:graphicData>
        </a:graphic>
      </p:graphicFrame>
    </p:spTree>
  </p:cSld>
  <p:clrMapOvr>
    <a:masterClrMapping/>
  </p:clrMapOvr>
  <p:transition>
    <p:randomBa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solidFill>
                  <a:srgbClr val="800000"/>
                </a:solidFill>
              </a:rPr>
              <a:t>User-defined Data Type</a:t>
            </a:r>
          </a:p>
        </p:txBody>
      </p:sp>
      <p:sp>
        <p:nvSpPr>
          <p:cNvPr id="39939" name="Rectangle 3"/>
          <p:cNvSpPr>
            <a:spLocks noGrp="1" noChangeArrowheads="1"/>
          </p:cNvSpPr>
          <p:nvPr>
            <p:ph idx="1"/>
          </p:nvPr>
        </p:nvSpPr>
        <p:spPr>
          <a:xfrm>
            <a:off x="331788" y="1635125"/>
            <a:ext cx="8229600" cy="3886200"/>
          </a:xfrm>
        </p:spPr>
        <p:txBody>
          <a:bodyPr>
            <a:normAutofit lnSpcReduction="10000"/>
          </a:bodyPr>
          <a:lstStyle/>
          <a:p>
            <a:pPr lvl="1" algn="just" eaLnBrk="1" hangingPunct="1">
              <a:lnSpc>
                <a:spcPct val="105000"/>
              </a:lnSpc>
              <a:spcBef>
                <a:spcPct val="30000"/>
              </a:spcBef>
              <a:spcAft>
                <a:spcPct val="30000"/>
              </a:spcAft>
              <a:buFont typeface="Wingdings" panose="05000000000000000000" pitchFamily="2" charset="2"/>
              <a:buNone/>
            </a:pPr>
            <a:r>
              <a:rPr lang="en-US" altLang="en-US" sz="2400" b="1">
                <a:solidFill>
                  <a:srgbClr val="800000"/>
                </a:solidFill>
                <a:cs typeface="Times New Roman" panose="02020603050405020304" pitchFamily="18" charset="0"/>
              </a:rPr>
              <a:t>Tạo một User-Defined Data Type</a:t>
            </a:r>
            <a:endParaRPr lang="en-US" altLang="en-US" sz="2400">
              <a:solidFill>
                <a:srgbClr val="800000"/>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a:cs typeface="Times New Roman" panose="02020603050405020304" pitchFamily="18" charset="0"/>
              </a:rPr>
              <a:t>Dùng thủ tục hệ thống </a:t>
            </a:r>
            <a:r>
              <a:rPr lang="en-US" altLang="en-US" sz="2400" b="1" i="1">
                <a:cs typeface="Times New Roman" panose="02020603050405020304" pitchFamily="18" charset="0"/>
              </a:rPr>
              <a:t>sp_addtype</a:t>
            </a:r>
            <a:r>
              <a:rPr lang="en-US" altLang="en-US" sz="2400" b="1">
                <a:cs typeface="Times New Roman" panose="02020603050405020304" pitchFamily="18" charset="0"/>
              </a:rPr>
              <a:t> </a:t>
            </a:r>
            <a:r>
              <a:rPr lang="en-US" altLang="en-US" sz="2400">
                <a:cs typeface="Times New Roman" panose="02020603050405020304" pitchFamily="18" charset="0"/>
              </a:rPr>
              <a:t>để tạo một user-defined data type.</a:t>
            </a:r>
          </a:p>
          <a:p>
            <a:pPr lvl="1" eaLnBrk="1" hangingPunct="1">
              <a:lnSpc>
                <a:spcPct val="105000"/>
              </a:lnSpc>
              <a:spcBef>
                <a:spcPct val="30000"/>
              </a:spcBef>
              <a:spcAft>
                <a:spcPct val="30000"/>
              </a:spcAft>
              <a:buFont typeface="Wingdings" panose="05000000000000000000" pitchFamily="2" charset="2"/>
              <a:buNone/>
            </a:pPr>
            <a:r>
              <a:rPr lang="en-US" altLang="en-US" sz="2400" b="1">
                <a:solidFill>
                  <a:srgbClr val="800000"/>
                </a:solidFill>
                <a:cs typeface="Times New Roman" panose="02020603050405020304" pitchFamily="18" charset="0"/>
              </a:rPr>
              <a:t>sp_addtype </a:t>
            </a:r>
            <a:r>
              <a:rPr lang="en-US" altLang="en-US" sz="2400" b="1" i="1">
                <a:solidFill>
                  <a:srgbClr val="800000"/>
                </a:solidFill>
                <a:cs typeface="Times New Roman" panose="02020603050405020304" pitchFamily="18" charset="0"/>
              </a:rPr>
              <a:t>type</a:t>
            </a:r>
            <a:r>
              <a:rPr lang="en-US" altLang="en-US" sz="2400" b="1">
                <a:solidFill>
                  <a:srgbClr val="800000"/>
                </a:solidFill>
                <a:cs typeface="Times New Roman" panose="02020603050405020304" pitchFamily="18" charset="0"/>
              </a:rPr>
              <a:t>, </a:t>
            </a:r>
            <a:r>
              <a:rPr lang="en-US" altLang="en-US" sz="2400" b="1" i="1">
                <a:solidFill>
                  <a:srgbClr val="800000"/>
                </a:solidFill>
                <a:cs typeface="Times New Roman" panose="02020603050405020304" pitchFamily="18" charset="0"/>
              </a:rPr>
              <a:t>system_data_type</a:t>
            </a:r>
            <a:r>
              <a:rPr lang="en-US" altLang="en-US" sz="2400" b="1">
                <a:solidFill>
                  <a:srgbClr val="800000"/>
                </a:solidFill>
                <a:cs typeface="Times New Roman" panose="02020603050405020304" pitchFamily="18" charset="0"/>
              </a:rPr>
              <a:t> [,'NULL' | 'NOT NULL']</a:t>
            </a:r>
          </a:p>
          <a:p>
            <a:pPr lvl="1" algn="just" eaLnBrk="1" hangingPunct="1">
              <a:lnSpc>
                <a:spcPct val="105000"/>
              </a:lnSpc>
              <a:spcBef>
                <a:spcPct val="30000"/>
              </a:spcBef>
              <a:spcAft>
                <a:spcPct val="30000"/>
              </a:spcAft>
            </a:pPr>
            <a:r>
              <a:rPr lang="en-US" altLang="en-US" sz="2400">
                <a:cs typeface="Times New Roman" panose="02020603050405020304" pitchFamily="18" charset="0"/>
              </a:rPr>
              <a:t>Ví dụ 1: Tạo kiểu dữ liệu tên là </a:t>
            </a:r>
            <a:r>
              <a:rPr lang="en-US" altLang="en-US" sz="2400" b="1">
                <a:cs typeface="Times New Roman" panose="02020603050405020304" pitchFamily="18" charset="0"/>
              </a:rPr>
              <a:t>isbn</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smallint</a:t>
            </a:r>
            <a:r>
              <a:rPr lang="en-US" altLang="en-US" sz="2400">
                <a:cs typeface="Times New Roman" panose="02020603050405020304" pitchFamily="18" charset="0"/>
              </a:rPr>
              <a:t> và </a:t>
            </a:r>
            <a:r>
              <a:rPr lang="en-US" altLang="en-US" sz="2400" b="1">
                <a:cs typeface="Times New Roman" panose="02020603050405020304" pitchFamily="18" charset="0"/>
              </a:rPr>
              <a:t>không chấp nhận giá trị Null</a:t>
            </a:r>
            <a:endParaRPr lang="en-US" altLang="en-US" sz="2400">
              <a:cs typeface="Times New Roman" panose="02020603050405020304" pitchFamily="18" charset="0"/>
            </a:endParaRPr>
          </a:p>
          <a:p>
            <a:pPr lvl="1" eaLnBrk="1" hangingPunct="1">
              <a:lnSpc>
                <a:spcPct val="105000"/>
              </a:lnSpc>
              <a:spcBef>
                <a:spcPct val="30000"/>
              </a:spcBef>
              <a:spcAft>
                <a:spcPct val="30000"/>
              </a:spcAft>
            </a:pPr>
            <a:r>
              <a:rPr lang="en-US" altLang="en-US" sz="2400">
                <a:cs typeface="Courier New" panose="02070309020205020404" pitchFamily="49" charset="0"/>
              </a:rPr>
              <a:t>	EXEC sp_addtype isbn, ‘smallint’, ‘NOT NULL’</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6108" y="370746"/>
            <a:ext cx="7680960" cy="1371600"/>
          </a:xfrm>
        </p:spPr>
        <p:txBody>
          <a:bodyPr/>
          <a:lstStyle/>
          <a:p>
            <a:pPr eaLnBrk="1" hangingPunct="1"/>
            <a:r>
              <a:rPr lang="en-US" altLang="en-US">
                <a:solidFill>
                  <a:srgbClr val="800000"/>
                </a:solidFill>
              </a:rPr>
              <a:t>User-defined Data Type</a:t>
            </a:r>
          </a:p>
        </p:txBody>
      </p:sp>
      <p:sp>
        <p:nvSpPr>
          <p:cNvPr id="40963" name="Rectangle 3"/>
          <p:cNvSpPr>
            <a:spLocks noGrp="1" noChangeArrowheads="1"/>
          </p:cNvSpPr>
          <p:nvPr>
            <p:ph idx="1"/>
          </p:nvPr>
        </p:nvSpPr>
        <p:spPr>
          <a:xfrm>
            <a:off x="331788" y="1635125"/>
            <a:ext cx="8229600" cy="3886200"/>
          </a:xfrm>
        </p:spPr>
        <p:txBody>
          <a:bodyPr>
            <a:noAutofit/>
          </a:bodyPr>
          <a:lstStyle/>
          <a:p>
            <a:pPr lvl="1" algn="just" eaLnBrk="1" hangingPunct="1">
              <a:lnSpc>
                <a:spcPct val="105000"/>
              </a:lnSpc>
              <a:spcBef>
                <a:spcPct val="30000"/>
              </a:spcBef>
              <a:spcAft>
                <a:spcPct val="30000"/>
              </a:spcAft>
            </a:pPr>
            <a:r>
              <a:rPr lang="en-US" altLang="en-US" sz="2400" b="1">
                <a:cs typeface="Times New Roman" panose="02020603050405020304" pitchFamily="18" charset="0"/>
              </a:rPr>
              <a:t>Ví dụ 2:</a:t>
            </a:r>
            <a:r>
              <a:rPr lang="en-US" altLang="en-US" sz="2400">
                <a:cs typeface="Times New Roman" panose="02020603050405020304" pitchFamily="18" charset="0"/>
              </a:rPr>
              <a:t> Tạo kiểu dữ liệu tên là </a:t>
            </a:r>
            <a:r>
              <a:rPr lang="en-US" altLang="en-US" sz="2400" b="1">
                <a:cs typeface="Times New Roman" panose="02020603050405020304" pitchFamily="18" charset="0"/>
              </a:rPr>
              <a:t>zipcode</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char</a:t>
            </a:r>
            <a:r>
              <a:rPr lang="en-US" altLang="en-US" sz="2400">
                <a:cs typeface="Times New Roman" panose="02020603050405020304" pitchFamily="18" charset="0"/>
              </a:rPr>
              <a:t>, </a:t>
            </a:r>
            <a:r>
              <a:rPr lang="en-US" altLang="en-US" sz="2400" b="1">
                <a:cs typeface="Times New Roman" panose="02020603050405020304" pitchFamily="18" charset="0"/>
              </a:rPr>
              <a:t>độ dài tối đa là 10</a:t>
            </a:r>
            <a:r>
              <a:rPr lang="en-US" altLang="en-US" sz="2400">
                <a:cs typeface="Times New Roman" panose="02020603050405020304" pitchFamily="18" charset="0"/>
              </a:rPr>
              <a:t> </a:t>
            </a:r>
            <a:r>
              <a:rPr lang="en-US" altLang="en-US" sz="2400" b="1">
                <a:cs typeface="Times New Roman" panose="02020603050405020304" pitchFamily="18" charset="0"/>
              </a:rPr>
              <a:t>và chấp nhận giá trị Null</a:t>
            </a:r>
            <a:endParaRPr lang="en-US" altLang="en-US" sz="2400">
              <a:cs typeface="Times New Roman" panose="02020603050405020304" pitchFamily="18" charset="0"/>
            </a:endParaRPr>
          </a:p>
          <a:p>
            <a:pPr lvl="1" algn="just" eaLnBrk="1" hangingPunct="1">
              <a:lnSpc>
                <a:spcPct val="105000"/>
              </a:lnSpc>
              <a:spcBef>
                <a:spcPct val="30000"/>
              </a:spcBef>
              <a:spcAft>
                <a:spcPct val="30000"/>
              </a:spcAft>
              <a:buFont typeface="Wingdings" panose="05000000000000000000" pitchFamily="2" charset="2"/>
              <a:buNone/>
            </a:pPr>
            <a:r>
              <a:rPr lang="en-US" altLang="en-US" sz="2400">
                <a:cs typeface="Courier New" panose="02070309020205020404" pitchFamily="49" charset="0"/>
              </a:rPr>
              <a:t>		        </a:t>
            </a:r>
            <a:r>
              <a:rPr lang="en-US" altLang="en-US" sz="2400">
                <a:solidFill>
                  <a:srgbClr val="0000CC"/>
                </a:solidFill>
                <a:cs typeface="Courier New" panose="02070309020205020404" pitchFamily="49" charset="0"/>
              </a:rPr>
              <a:t>EXEC sp_addtype zipcode, 'char(10)', NULL</a:t>
            </a:r>
            <a:endParaRPr lang="en-US" altLang="en-US" sz="2400">
              <a:solidFill>
                <a:srgbClr val="0000CC"/>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a:cs typeface="Times New Roman" panose="02020603050405020304" pitchFamily="18" charset="0"/>
              </a:rPr>
              <a:t>Ví dụ 3: Tạo kiểu dữ liệu tên là </a:t>
            </a:r>
            <a:r>
              <a:rPr lang="en-US" altLang="en-US" sz="2400" b="1">
                <a:cs typeface="Times New Roman" panose="02020603050405020304" pitchFamily="18" charset="0"/>
              </a:rPr>
              <a:t>longstring</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varchar</a:t>
            </a:r>
            <a:r>
              <a:rPr lang="en-US" altLang="en-US" sz="2400">
                <a:cs typeface="Times New Roman" panose="02020603050405020304" pitchFamily="18" charset="0"/>
              </a:rPr>
              <a:t>, </a:t>
            </a:r>
            <a:r>
              <a:rPr lang="en-US" altLang="en-US" sz="2400" b="1">
                <a:cs typeface="Times New Roman" panose="02020603050405020304" pitchFamily="18" charset="0"/>
              </a:rPr>
              <a:t>độ dài tối đa là 63</a:t>
            </a:r>
            <a:r>
              <a:rPr lang="en-US" altLang="en-US" sz="2400">
                <a:cs typeface="Times New Roman" panose="02020603050405020304" pitchFamily="18" charset="0"/>
              </a:rPr>
              <a:t> và </a:t>
            </a:r>
            <a:r>
              <a:rPr lang="en-US" altLang="en-US" sz="2400" b="1">
                <a:cs typeface="Times New Roman" panose="02020603050405020304" pitchFamily="18" charset="0"/>
              </a:rPr>
              <a:t>chấp nhận giá trị Null</a:t>
            </a:r>
            <a:endParaRPr lang="en-US" altLang="en-US" sz="2400">
              <a:cs typeface="Times New Roman" panose="02020603050405020304" pitchFamily="18" charset="0"/>
            </a:endParaRPr>
          </a:p>
          <a:p>
            <a:pPr lvl="1" eaLnBrk="1" hangingPunct="1">
              <a:lnSpc>
                <a:spcPct val="105000"/>
              </a:lnSpc>
              <a:spcBef>
                <a:spcPct val="30000"/>
              </a:spcBef>
              <a:spcAft>
                <a:spcPct val="30000"/>
              </a:spcAft>
              <a:buFont typeface="Wingdings" panose="05000000000000000000" pitchFamily="2" charset="2"/>
              <a:buNone/>
            </a:pPr>
            <a:r>
              <a:rPr lang="en-US" altLang="en-US" sz="2400">
                <a:cs typeface="Times New Roman" panose="02020603050405020304" pitchFamily="18" charset="0"/>
              </a:rPr>
              <a:t>	           </a:t>
            </a:r>
            <a:r>
              <a:rPr lang="en-US" altLang="en-US" sz="2400">
                <a:solidFill>
                  <a:srgbClr val="0000CC"/>
                </a:solidFill>
                <a:cs typeface="Times New Roman" panose="02020603050405020304" pitchFamily="18" charset="0"/>
              </a:rPr>
              <a:t>EXEC sp_addtype longstring, 'varchar(63)', NULL</a:t>
            </a:r>
            <a:r>
              <a:rPr lang="en-US" altLang="en-US" sz="2400">
                <a:cs typeface="Courier New" panose="02070309020205020404" pitchFamily="49" charset="0"/>
              </a:rPr>
              <a:t> </a:t>
            </a:r>
          </a:p>
          <a:p>
            <a:pPr lvl="2" eaLnBrk="1" hangingPunct="1">
              <a:lnSpc>
                <a:spcPct val="105000"/>
              </a:lnSpc>
              <a:spcBef>
                <a:spcPct val="30000"/>
              </a:spcBef>
              <a:spcAft>
                <a:spcPct val="30000"/>
              </a:spcAft>
            </a:pPr>
            <a:endParaRPr lang="en-US" altLang="en-US">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3715" y="179388"/>
            <a:ext cx="9153852" cy="1371600"/>
          </a:xfrm>
        </p:spPr>
        <p:txBody>
          <a:bodyPr/>
          <a:lstStyle/>
          <a:p>
            <a:pPr eaLnBrk="1" hangingPunct="1"/>
            <a:r>
              <a:rPr lang="en-US" altLang="en-US">
                <a:solidFill>
                  <a:srgbClr val="800000"/>
                </a:solidFill>
              </a:rPr>
              <a:t>User-defined Data Type – Tạo từ menu</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37</a:t>
            </a:fld>
            <a:endParaRPr lang="en-US"/>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550988"/>
            <a:ext cx="8164512"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solidFill>
                  <a:srgbClr val="800000"/>
                </a:solidFill>
              </a:rPr>
              <a:t>User-defined Data Type</a:t>
            </a:r>
          </a:p>
        </p:txBody>
      </p:sp>
      <p:sp>
        <p:nvSpPr>
          <p:cNvPr id="43011" name="Rectangle 3"/>
          <p:cNvSpPr>
            <a:spLocks noGrp="1" noChangeArrowheads="1"/>
          </p:cNvSpPr>
          <p:nvPr>
            <p:ph idx="1"/>
          </p:nvPr>
        </p:nvSpPr>
        <p:spPr>
          <a:xfrm>
            <a:off x="331788" y="1635125"/>
            <a:ext cx="8588874" cy="3886200"/>
          </a:xfrm>
        </p:spPr>
        <p:txBody>
          <a:bodyPr>
            <a:noAutofit/>
          </a:bodyPr>
          <a:lstStyle/>
          <a:p>
            <a:pPr algn="just" eaLnBrk="1" hangingPunct="1">
              <a:spcBef>
                <a:spcPct val="30000"/>
              </a:spcBef>
              <a:spcAft>
                <a:spcPct val="30000"/>
              </a:spcAft>
              <a:buFont typeface="Wingdings" panose="05000000000000000000" pitchFamily="2" charset="2"/>
              <a:buNone/>
            </a:pPr>
            <a:r>
              <a:rPr lang="en-US" altLang="en-US" sz="2400" b="1">
                <a:cs typeface="Times New Roman" panose="02020603050405020304" pitchFamily="18" charset="0"/>
              </a:rPr>
              <a:t>Xem các user-defined data types trong CSDL hiện hành:</a:t>
            </a:r>
          </a:p>
          <a:p>
            <a:pPr algn="just" eaLnBrk="1" hangingPunct="1">
              <a:spcBef>
                <a:spcPct val="30000"/>
              </a:spcBef>
              <a:spcAft>
                <a:spcPct val="30000"/>
              </a:spcAft>
            </a:pPr>
            <a:r>
              <a:rPr lang="en-US" altLang="en-US" sz="2400">
                <a:cs typeface="Times New Roman" panose="02020603050405020304" pitchFamily="18" charset="0"/>
              </a:rPr>
              <a:t>Dùng thủ tục </a:t>
            </a:r>
            <a:r>
              <a:rPr lang="en-US" altLang="en-US" sz="2400" b="1">
                <a:solidFill>
                  <a:srgbClr val="800000"/>
                </a:solidFill>
                <a:cs typeface="Times New Roman" panose="02020603050405020304" pitchFamily="18" charset="0"/>
              </a:rPr>
              <a:t>sp_help</a:t>
            </a:r>
            <a:r>
              <a:rPr lang="en-US" altLang="en-US" sz="2400" b="1">
                <a:cs typeface="Times New Roman" panose="02020603050405020304" pitchFamily="18" charset="0"/>
              </a:rPr>
              <a:t> </a:t>
            </a:r>
            <a:r>
              <a:rPr lang="en-US" altLang="en-US" sz="2400">
                <a:cs typeface="Times New Roman" panose="02020603050405020304" pitchFamily="18" charset="0"/>
              </a:rPr>
              <a:t>hoặc truy vấn trong</a:t>
            </a:r>
            <a:r>
              <a:rPr lang="en-US" altLang="en-US" sz="2400" b="1">
                <a:cs typeface="Times New Roman" panose="02020603050405020304" pitchFamily="18" charset="0"/>
              </a:rPr>
              <a:t> </a:t>
            </a:r>
            <a:r>
              <a:rPr lang="en-US" altLang="en-US" sz="2400" b="1">
                <a:solidFill>
                  <a:srgbClr val="800000"/>
                </a:solidFill>
                <a:cs typeface="Times New Roman" panose="02020603050405020304" pitchFamily="18" charset="0"/>
              </a:rPr>
              <a:t>information_schema.domains </a:t>
            </a:r>
            <a:endParaRPr lang="en-US" altLang="en-US" sz="2400">
              <a:solidFill>
                <a:srgbClr val="800000"/>
              </a:solidFill>
              <a:cs typeface="Times New Roman" panose="02020603050405020304" pitchFamily="18" charset="0"/>
            </a:endParaRPr>
          </a:p>
          <a:p>
            <a:pPr algn="just" eaLnBrk="1" hangingPunct="1">
              <a:spcBef>
                <a:spcPct val="30000"/>
              </a:spcBef>
              <a:spcAft>
                <a:spcPct val="30000"/>
              </a:spcAft>
            </a:pPr>
            <a:r>
              <a:rPr lang="en-US" altLang="en-US" sz="2400">
                <a:cs typeface="Times New Roman" panose="02020603050405020304" pitchFamily="18" charset="0"/>
              </a:rPr>
              <a:t>Ví dụ:   </a:t>
            </a:r>
            <a:r>
              <a:rPr lang="en-US" altLang="en-US" sz="2400">
                <a:cs typeface="Courier New" panose="02070309020205020404" pitchFamily="49" charset="0"/>
              </a:rPr>
              <a:t>Use SalesDB</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Sp_help</a:t>
            </a:r>
            <a:endParaRPr lang="en-US" altLang="en-US" sz="2400">
              <a:cs typeface="Times New Roman" panose="02020603050405020304" pitchFamily="18" charset="0"/>
            </a:endParaRPr>
          </a:p>
          <a:p>
            <a:pPr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hoặc   SELECT domain_name, data_type, character_maximum_length</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FROM information_schema.domains</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ORDER BY domain_name</a:t>
            </a:r>
            <a:endParaRPr lang="en-US" altLang="en-US" sz="2400">
              <a:cs typeface="Times New Roman" panose="02020603050405020304" pitchFamily="18" charset="0"/>
            </a:endParaRPr>
          </a:p>
          <a:p>
            <a:pPr lvl="2" eaLnBrk="1" hangingPunct="1">
              <a:lnSpc>
                <a:spcPct val="105000"/>
              </a:lnSpc>
              <a:spcBef>
                <a:spcPct val="30000"/>
              </a:spcBef>
              <a:spcAft>
                <a:spcPct val="30000"/>
              </a:spcAft>
            </a:pPr>
            <a:endParaRPr lang="en-US" altLang="en-US" sz="180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38</a:t>
            </a:fld>
            <a:endParaRPr lang="en-US"/>
          </a:p>
        </p:txBody>
      </p:sp>
    </p:spTree>
  </p:cSld>
  <p:clrMapOvr>
    <a:masterClrMapping/>
  </p:clrMapOvr>
  <p:transition>
    <p:randomBa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31788" y="263525"/>
            <a:ext cx="7680960" cy="1371600"/>
          </a:xfrm>
        </p:spPr>
        <p:txBody>
          <a:bodyPr/>
          <a:lstStyle/>
          <a:p>
            <a:pPr eaLnBrk="1" hangingPunct="1"/>
            <a:r>
              <a:rPr lang="en-US" altLang="en-US">
                <a:solidFill>
                  <a:srgbClr val="800000"/>
                </a:solidFill>
              </a:rPr>
              <a:t>User-defined Data Type</a:t>
            </a:r>
          </a:p>
        </p:txBody>
      </p:sp>
      <p:sp>
        <p:nvSpPr>
          <p:cNvPr id="44035" name="Rectangle 3"/>
          <p:cNvSpPr>
            <a:spLocks noGrp="1" noChangeArrowheads="1"/>
          </p:cNvSpPr>
          <p:nvPr>
            <p:ph idx="1"/>
          </p:nvPr>
        </p:nvSpPr>
        <p:spPr>
          <a:xfrm>
            <a:off x="331788" y="1635125"/>
            <a:ext cx="8228012" cy="3886200"/>
          </a:xfrm>
        </p:spPr>
        <p:txBody>
          <a:bodyPr>
            <a:noAutofit/>
          </a:bodyPr>
          <a:lstStyle/>
          <a:p>
            <a:pPr algn="just" eaLnBrk="1" hangingPunct="1">
              <a:lnSpc>
                <a:spcPct val="130000"/>
              </a:lnSpc>
              <a:spcBef>
                <a:spcPct val="30000"/>
              </a:spcBef>
              <a:spcAft>
                <a:spcPct val="30000"/>
              </a:spcAft>
            </a:pPr>
            <a:r>
              <a:rPr lang="en-US" altLang="en-US" sz="2400" b="1">
                <a:cs typeface="Times New Roman" panose="02020603050405020304" pitchFamily="18" charset="0"/>
              </a:rPr>
              <a:t>Xo</a:t>
            </a:r>
            <a:r>
              <a:rPr lang="en-US" altLang="en-US" sz="2400" b="1">
                <a:latin typeface="Times New Roman" panose="02020603050405020304" pitchFamily="18" charset="0"/>
                <a:cs typeface="Times New Roman" panose="02020603050405020304" pitchFamily="18" charset="0"/>
              </a:rPr>
              <a:t>á</a:t>
            </a:r>
            <a:r>
              <a:rPr lang="en-US" altLang="en-US" sz="2400" b="1">
                <a:cs typeface="Times New Roman" panose="02020603050405020304" pitchFamily="18" charset="0"/>
              </a:rPr>
              <a:t> một User-Defined Data Type</a:t>
            </a:r>
            <a:r>
              <a:rPr lang="en-US" altLang="en-US" sz="2400">
                <a:cs typeface="Times New Roman" panose="02020603050405020304" pitchFamily="18" charset="0"/>
              </a:rPr>
              <a:t>: d</a:t>
            </a:r>
            <a:r>
              <a:rPr lang="en-US" altLang="en-US" sz="2400">
                <a:latin typeface="Times New Roman" panose="02020603050405020304" pitchFamily="18" charset="0"/>
                <a:cs typeface="Times New Roman" panose="02020603050405020304" pitchFamily="18" charset="0"/>
              </a:rPr>
              <a:t>ù</a:t>
            </a:r>
            <a:r>
              <a:rPr lang="en-US" altLang="en-US" sz="2400">
                <a:cs typeface="Times New Roman" panose="02020603050405020304" pitchFamily="18" charset="0"/>
              </a:rPr>
              <a:t>ng thủ tục hệ thống </a:t>
            </a:r>
            <a:r>
              <a:rPr lang="en-US" altLang="en-US" sz="2400" i="1">
                <a:cs typeface="Times New Roman" panose="02020603050405020304" pitchFamily="18" charset="0"/>
              </a:rPr>
              <a:t>sp_droptype để x</a:t>
            </a:r>
            <a:r>
              <a:rPr lang="en-US" altLang="en-US" sz="2400" i="1">
                <a:latin typeface="Times New Roman" panose="02020603050405020304" pitchFamily="18" charset="0"/>
                <a:cs typeface="Times New Roman" panose="02020603050405020304" pitchFamily="18" charset="0"/>
              </a:rPr>
              <a:t>ó</a:t>
            </a:r>
            <a:r>
              <a:rPr lang="en-US" altLang="en-US" sz="2400" i="1">
                <a:cs typeface="Times New Roman" panose="02020603050405020304" pitchFamily="18" charset="0"/>
              </a:rPr>
              <a:t>a một</a:t>
            </a:r>
            <a:r>
              <a:rPr lang="en-US" altLang="en-US" sz="2400">
                <a:cs typeface="Times New Roman" panose="02020603050405020304" pitchFamily="18" charset="0"/>
              </a:rPr>
              <a:t> user-defined data type từ bảng systypes. Một user-defined data type không thể x</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a được nếu n</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 được tham chiếu bởi c</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bảng v</a:t>
            </a:r>
            <a:r>
              <a:rPr lang="en-US" altLang="en-US" sz="2400">
                <a:latin typeface="Times New Roman" panose="02020603050405020304" pitchFamily="18" charset="0"/>
                <a:cs typeface="Times New Roman" panose="02020603050405020304" pitchFamily="18" charset="0"/>
              </a:rPr>
              <a:t>à</a:t>
            </a:r>
            <a:r>
              <a:rPr lang="en-US" altLang="en-US" sz="2400">
                <a:cs typeface="Times New Roman" panose="02020603050405020304" pitchFamily="18" charset="0"/>
              </a:rPr>
              <a:t> những đối tượng kh</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a:t>
            </a:r>
          </a:p>
          <a:p>
            <a:pPr eaLnBrk="1" hangingPunct="1">
              <a:lnSpc>
                <a:spcPct val="130000"/>
              </a:lnSpc>
              <a:spcBef>
                <a:spcPct val="30000"/>
              </a:spcBef>
              <a:spcAft>
                <a:spcPct val="30000"/>
              </a:spcAft>
            </a:pPr>
            <a:r>
              <a:rPr lang="en-US" altLang="en-US" sz="2400" b="1">
                <a:solidFill>
                  <a:srgbClr val="000000"/>
                </a:solidFill>
                <a:cs typeface="Times New Roman" panose="02020603050405020304" pitchFamily="18" charset="0"/>
              </a:rPr>
              <a:t>C</a:t>
            </a:r>
            <a:r>
              <a:rPr lang="en-US" altLang="en-US" sz="2400" b="1">
                <a:solidFill>
                  <a:srgbClr val="000000"/>
                </a:solidFill>
                <a:latin typeface="Times New Roman" panose="02020603050405020304" pitchFamily="18" charset="0"/>
                <a:cs typeface="Times New Roman" panose="02020603050405020304" pitchFamily="18" charset="0"/>
              </a:rPr>
              <a:t>ú</a:t>
            </a:r>
            <a:r>
              <a:rPr lang="en-US" altLang="en-US" sz="2400" b="1">
                <a:solidFill>
                  <a:srgbClr val="000000"/>
                </a:solidFill>
                <a:cs typeface="Times New Roman" panose="02020603050405020304" pitchFamily="18" charset="0"/>
              </a:rPr>
              <a:t> ph</a:t>
            </a:r>
            <a:r>
              <a:rPr lang="en-US" altLang="en-US" sz="2400" b="1">
                <a:solidFill>
                  <a:srgbClr val="000000"/>
                </a:solidFill>
                <a:latin typeface="Times New Roman" panose="02020603050405020304" pitchFamily="18" charset="0"/>
                <a:cs typeface="Times New Roman" panose="02020603050405020304" pitchFamily="18" charset="0"/>
              </a:rPr>
              <a:t>á</a:t>
            </a:r>
            <a:r>
              <a:rPr lang="en-US" altLang="en-US" sz="2400" b="1">
                <a:solidFill>
                  <a:srgbClr val="000000"/>
                </a:solidFill>
                <a:cs typeface="Times New Roman" panose="02020603050405020304" pitchFamily="18" charset="0"/>
              </a:rPr>
              <a:t>p:                   </a:t>
            </a:r>
            <a:r>
              <a:rPr lang="en-US" altLang="en-US" sz="2400" b="1">
                <a:solidFill>
                  <a:srgbClr val="800000"/>
                </a:solidFill>
                <a:cs typeface="Times New Roman" panose="02020603050405020304" pitchFamily="18" charset="0"/>
              </a:rPr>
              <a:t>Sp_droptype </a:t>
            </a:r>
            <a:r>
              <a:rPr lang="en-US" altLang="en-US" sz="2400" b="1" i="1">
                <a:solidFill>
                  <a:srgbClr val="800000"/>
                </a:solidFill>
                <a:cs typeface="Times New Roman" panose="02020603050405020304" pitchFamily="18" charset="0"/>
              </a:rPr>
              <a:t>type</a:t>
            </a:r>
            <a:endParaRPr lang="en-US" altLang="en-US" sz="2400" b="1">
              <a:solidFill>
                <a:srgbClr val="800000"/>
              </a:solidFill>
              <a:cs typeface="Times New Roman" panose="02020603050405020304" pitchFamily="18" charset="0"/>
            </a:endParaRPr>
          </a:p>
          <a:p>
            <a:pPr algn="just" eaLnBrk="1" hangingPunct="1">
              <a:lnSpc>
                <a:spcPct val="130000"/>
              </a:lnSpc>
              <a:spcBef>
                <a:spcPct val="30000"/>
              </a:spcBef>
              <a:spcAft>
                <a:spcPct val="30000"/>
              </a:spcAft>
            </a:pPr>
            <a:r>
              <a:rPr lang="en-US" altLang="en-US" sz="2400" b="1">
                <a:cs typeface="Times New Roman" panose="02020603050405020304" pitchFamily="18" charset="0"/>
              </a:rPr>
              <a:t>V</a:t>
            </a:r>
            <a:r>
              <a:rPr lang="en-US" altLang="en-US" sz="2400" b="1">
                <a:latin typeface="Times New Roman" panose="02020603050405020304" pitchFamily="18" charset="0"/>
                <a:cs typeface="Times New Roman" panose="02020603050405020304" pitchFamily="18" charset="0"/>
              </a:rPr>
              <a:t>í</a:t>
            </a:r>
            <a:r>
              <a:rPr lang="en-US" altLang="en-US" sz="2400" b="1">
                <a:cs typeface="Times New Roman" panose="02020603050405020304" pitchFamily="18" charset="0"/>
              </a:rPr>
              <a:t> dụ:</a:t>
            </a:r>
            <a:r>
              <a:rPr lang="en-US" altLang="en-US" sz="2400">
                <a:cs typeface="Times New Roman" panose="02020603050405020304" pitchFamily="18" charset="0"/>
              </a:rPr>
              <a:t> </a:t>
            </a:r>
          </a:p>
          <a:p>
            <a:pPr algn="just" eaLnBrk="1" hangingPunct="1">
              <a:lnSpc>
                <a:spcPct val="130000"/>
              </a:lnSpc>
              <a:spcBef>
                <a:spcPct val="30000"/>
              </a:spcBef>
              <a:spcAft>
                <a:spcPct val="30000"/>
              </a:spcAft>
              <a:buFont typeface="Wingdings" panose="05000000000000000000" pitchFamily="2" charset="2"/>
              <a:buNone/>
            </a:pPr>
            <a:r>
              <a:rPr lang="en-US" altLang="en-US" sz="2400">
                <a:cs typeface="Courier New" panose="02070309020205020404" pitchFamily="49" charset="0"/>
              </a:rPr>
              <a:t>				EXEC sp_droptype isbn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39</a:t>
            </a:fld>
            <a:endParaRPr lang="en-US"/>
          </a:p>
        </p:txBody>
      </p:sp>
    </p:spTree>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9529" y="539875"/>
          <a:ext cx="8594805" cy="497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62D44249-E22E-4CAF-B31A-47027B1D76FA}" type="slidenum">
              <a:rPr lang="en-US" smtClean="0"/>
              <a:pPr/>
              <a:t>4</a:t>
            </a:fld>
            <a:endParaRPr lang="en-US"/>
          </a:p>
        </p:txBody>
      </p:sp>
      <p:sp>
        <p:nvSpPr>
          <p:cNvPr id="12291" name="Rectangle 2"/>
          <p:cNvSpPr>
            <a:spLocks noGrp="1" noChangeArrowheads="1"/>
          </p:cNvSpPr>
          <p:nvPr>
            <p:ph type="title" idx="4294967295"/>
          </p:nvPr>
        </p:nvSpPr>
        <p:spPr>
          <a:xfrm>
            <a:off x="914400" y="1196975"/>
            <a:ext cx="8229600" cy="741363"/>
          </a:xfrm>
        </p:spPr>
        <p:txBody>
          <a:bodyPr/>
          <a:lstStyle/>
          <a:p>
            <a:pPr algn="ctr" eaLnBrk="1" hangingPunct="1"/>
            <a:r>
              <a:rPr lang="en-US" altLang="en-US" sz="2800">
                <a:solidFill>
                  <a:srgbClr val="008000"/>
                </a:solidFill>
              </a:rPr>
              <a:t>Overview of Database Objects</a:t>
            </a:r>
          </a:p>
        </p:txBody>
      </p:sp>
      <p:sp>
        <p:nvSpPr>
          <p:cNvPr id="1229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2293" name="Rectangle 6"/>
          <p:cNvSpPr>
            <a:spLocks noChangeArrowheads="1"/>
          </p:cNvSpPr>
          <p:nvPr/>
        </p:nvSpPr>
        <p:spPr bwMode="auto">
          <a:xfrm>
            <a:off x="646113" y="4402138"/>
            <a:ext cx="77882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a:solidFill>
                  <a:srgbClr val="990000"/>
                </a:solidFill>
              </a:rPr>
              <a:t>Về mặt vật lý:</a:t>
            </a:r>
            <a:r>
              <a:rPr lang="en-US" altLang="en-US" sz="2000" b="0"/>
              <a:t> một Database bao gồm hai hay nhiều hơn hai tập tin trên một hay nhiều đĩa. Chỉ thấy được bởi nhà quản trị và nó trong suốt đối với người sử dụng</a:t>
            </a:r>
          </a:p>
          <a:p>
            <a:pPr>
              <a:spcBef>
                <a:spcPct val="0"/>
              </a:spcBef>
              <a:buClrTx/>
              <a:buSzTx/>
              <a:buFontTx/>
              <a:buNone/>
            </a:pPr>
            <a:r>
              <a:rPr lang="en-US" altLang="en-US" sz="2000" b="0">
                <a:solidFill>
                  <a:srgbClr val="990000"/>
                </a:solidFill>
              </a:rPr>
              <a:t>Về mặt Logic:</a:t>
            </a:r>
            <a:r>
              <a:rPr lang="en-US" altLang="en-US" sz="2000" b="0"/>
              <a:t> một database được xây dựng thành các thành phần mà được hiển thị với người dùng như Table, View, Procedure, …</a:t>
            </a:r>
          </a:p>
        </p:txBody>
      </p:sp>
    </p:spTree>
  </p:cSld>
  <p:clrMapOvr>
    <a:masterClrMapping/>
  </p:clrMapOvr>
  <p:transition>
    <p:randomBa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40</a:t>
            </a:fld>
            <a:endParaRPr lang="en-US"/>
          </a:p>
        </p:txBody>
      </p:sp>
      <p:sp>
        <p:nvSpPr>
          <p:cNvPr id="45058" name="Rectangle 2"/>
          <p:cNvSpPr>
            <a:spLocks noGrp="1" noChangeArrowheads="1"/>
          </p:cNvSpPr>
          <p:nvPr>
            <p:ph type="title" idx="4294967295"/>
          </p:nvPr>
        </p:nvSpPr>
        <p:spPr>
          <a:xfrm>
            <a:off x="914400" y="511175"/>
            <a:ext cx="8229600" cy="666750"/>
          </a:xfrm>
        </p:spPr>
        <p:txBody>
          <a:bodyPr anchor="b">
            <a:normAutofit/>
          </a:bodyPr>
          <a:lstStyle/>
          <a:p>
            <a:pPr eaLnBrk="1" hangingPunct="1"/>
            <a:r>
              <a:rPr lang="en-US" altLang="en-US" b="1">
                <a:solidFill>
                  <a:srgbClr val="800000"/>
                </a:solidFill>
              </a:rPr>
              <a:t>Bảng dữ liệu - Table</a:t>
            </a:r>
          </a:p>
        </p:txBody>
      </p:sp>
      <p:sp>
        <p:nvSpPr>
          <p:cNvPr id="45059" name="Rectangle 3"/>
          <p:cNvSpPr>
            <a:spLocks noGrp="1" noChangeArrowheads="1"/>
          </p:cNvSpPr>
          <p:nvPr>
            <p:ph idx="4294967295"/>
          </p:nvPr>
        </p:nvSpPr>
        <p:spPr>
          <a:xfrm>
            <a:off x="222422" y="1177925"/>
            <a:ext cx="8785654" cy="4800600"/>
          </a:xfrm>
        </p:spPr>
        <p:txBody>
          <a:bodyPr lIns="182880" tIns="91440">
            <a:noAutofit/>
          </a:bodyPr>
          <a:lstStyle/>
          <a:p>
            <a:pPr algn="just" eaLnBrk="1" hangingPunct="1"/>
            <a:r>
              <a:rPr lang="en-US" altLang="en-US" sz="2400"/>
              <a:t>Bảng là một đối tượng của CSDL được dùng để lưu trữ dữ liệu.</a:t>
            </a:r>
          </a:p>
          <a:p>
            <a:pPr algn="just" eaLnBrk="1" hangingPunct="1"/>
            <a:r>
              <a:rPr lang="en-US" altLang="en-US" sz="2400"/>
              <a:t>Dữ liệu trong bảng được tổ chức thành các hàng (rows) và cột (columns).</a:t>
            </a:r>
          </a:p>
          <a:p>
            <a:pPr algn="just" eaLnBrk="1" hangingPunct="1"/>
            <a:r>
              <a:rPr lang="en-US" altLang="en-US" sz="2400"/>
              <a:t>Mỗi hàng trong bảng biểu diễn một bản ghi (record) duy nhất. Mỗi cột biểu diễn một thuộc tính (attribute).</a:t>
            </a:r>
          </a:p>
          <a:p>
            <a:pPr algn="just" eaLnBrk="1" hangingPunct="1"/>
            <a:r>
              <a:rPr lang="en-US" altLang="en-US" sz="2400" b="1"/>
              <a:t>Tên cột trong 1 bảng không được trùng nhau </a:t>
            </a:r>
            <a:r>
              <a:rPr lang="en-US" altLang="en-US" sz="2400"/>
              <a:t>nhưng cho phép </a:t>
            </a:r>
            <a:r>
              <a:rPr lang="en-US" altLang="en-US" sz="2400" b="1"/>
              <a:t>tên cột có thể trùng nhau trong những bảng khác nhau </a:t>
            </a:r>
            <a:r>
              <a:rPr lang="en-US" altLang="en-US" sz="2400"/>
              <a:t>của cùng 1 CSDL.</a:t>
            </a:r>
          </a:p>
          <a:p>
            <a:pPr algn="just" eaLnBrk="1" hangingPunct="1"/>
            <a:r>
              <a:rPr lang="en-US" altLang="en-US" sz="2400"/>
              <a:t>SQL Server cho phép:</a:t>
            </a:r>
          </a:p>
          <a:p>
            <a:pPr marL="1085850" lvl="1" algn="just" eaLnBrk="1" hangingPunct="1"/>
            <a:r>
              <a:rPr lang="en-US" altLang="en-US" sz="2000"/>
              <a:t>Tối đa 2 triệu bảng trong 1 CSDL.</a:t>
            </a:r>
          </a:p>
          <a:p>
            <a:pPr marL="1085850" lvl="1" algn="just" eaLnBrk="1" hangingPunct="1"/>
            <a:r>
              <a:rPr lang="en-US" altLang="en-US" sz="2000"/>
              <a:t>Tối đa 1024 cột trong 1 bảng</a:t>
            </a:r>
          </a:p>
          <a:p>
            <a:pPr marL="1085850" lvl="1" algn="just" eaLnBrk="1" hangingPunct="1"/>
            <a:r>
              <a:rPr lang="en-US" altLang="en-US" sz="2000"/>
              <a:t>Tối đa 8060 bytes trong 1 hàng</a:t>
            </a:r>
          </a:p>
        </p:txBody>
      </p:sp>
    </p:spTree>
  </p:cSld>
  <p:clrMapOvr>
    <a:masterClrMapping/>
  </p:clrMapOvr>
  <p:transition>
    <p:randomBa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41</a:t>
            </a:fld>
            <a:endParaRPr lang="en-US"/>
          </a:p>
        </p:txBody>
      </p:sp>
      <p:sp>
        <p:nvSpPr>
          <p:cNvPr id="47106" name="Rectangle 3"/>
          <p:cNvSpPr>
            <a:spLocks noGrp="1" noChangeArrowheads="1"/>
          </p:cNvSpPr>
          <p:nvPr>
            <p:ph idx="4294967295"/>
          </p:nvPr>
        </p:nvSpPr>
        <p:spPr>
          <a:xfrm>
            <a:off x="1143000" y="1522413"/>
            <a:ext cx="8001000" cy="533400"/>
          </a:xfrm>
        </p:spPr>
        <p:txBody>
          <a:bodyPr lIns="182880" tIns="91440">
            <a:noAutofit/>
          </a:bodyPr>
          <a:lstStyle/>
          <a:p>
            <a:pPr marL="265113" indent="-265113" eaLnBrk="1" hangingPunct="1">
              <a:buFont typeface="Wingdings" panose="05000000000000000000" pitchFamily="2" charset="2"/>
              <a:buNone/>
            </a:pPr>
            <a:r>
              <a:rPr lang="en-US" altLang="en-US" sz="2000" b="1">
                <a:solidFill>
                  <a:srgbClr val="0000FF"/>
                </a:solidFill>
              </a:rPr>
              <a:t>CREATE TABLE</a:t>
            </a:r>
          </a:p>
          <a:p>
            <a:pPr marL="265113" indent="-265113" eaLnBrk="1" hangingPunct="1">
              <a:buFont typeface="Wingdings" panose="05000000000000000000" pitchFamily="2" charset="2"/>
              <a:buNone/>
            </a:pPr>
            <a:r>
              <a:rPr lang="en-US" altLang="en-US" sz="2000" b="1"/>
              <a:t>	[ </a:t>
            </a:r>
            <a:r>
              <a:rPr lang="en-US" altLang="en-US" sz="2000" b="1" i="1"/>
              <a:t>database_name</a:t>
            </a:r>
            <a:r>
              <a:rPr lang="en-US" altLang="en-US" sz="2000" b="1"/>
              <a:t>.[ </a:t>
            </a:r>
            <a:r>
              <a:rPr lang="en-US" altLang="en-US" sz="2000" b="1" i="1"/>
              <a:t>owner </a:t>
            </a:r>
            <a:r>
              <a:rPr lang="en-US" altLang="en-US" sz="2000" b="1"/>
              <a:t>] .|</a:t>
            </a:r>
            <a:r>
              <a:rPr lang="en-US" altLang="en-US" sz="2000" b="1" i="1"/>
              <a:t>owner</a:t>
            </a:r>
            <a:r>
              <a:rPr lang="en-US" altLang="en-US" sz="2000" b="1"/>
              <a:t>.] t</a:t>
            </a:r>
            <a:r>
              <a:rPr lang="en-US" altLang="en-US" sz="2000" b="1" i="1"/>
              <a:t>able_name</a:t>
            </a:r>
          </a:p>
          <a:p>
            <a:pPr marL="265113" indent="-265113" eaLnBrk="1" hangingPunct="1">
              <a:buFont typeface="Wingdings" panose="05000000000000000000" pitchFamily="2" charset="2"/>
              <a:buNone/>
            </a:pPr>
            <a:r>
              <a:rPr lang="en-US" altLang="en-US" sz="2000" b="1"/>
              <a:t>	({ &lt; column_definition &gt;</a:t>
            </a:r>
          </a:p>
          <a:p>
            <a:pPr marL="265113" indent="-265113" eaLnBrk="1" hangingPunct="1">
              <a:buFont typeface="Wingdings" panose="05000000000000000000" pitchFamily="2" charset="2"/>
              <a:buNone/>
            </a:pPr>
            <a:r>
              <a:rPr lang="en-US" altLang="en-US" sz="2000" b="1"/>
              <a:t>		|</a:t>
            </a:r>
            <a:r>
              <a:rPr lang="en-US" altLang="en-US" sz="2000" b="1" i="1"/>
              <a:t>column_name </a:t>
            </a:r>
            <a:r>
              <a:rPr lang="en-US" altLang="en-US" sz="2000" b="1">
                <a:solidFill>
                  <a:srgbClr val="0000FF"/>
                </a:solidFill>
              </a:rPr>
              <a:t>AS</a:t>
            </a:r>
            <a:r>
              <a:rPr lang="en-US" altLang="en-US" sz="2000" b="1"/>
              <a:t> c</a:t>
            </a:r>
            <a:r>
              <a:rPr lang="en-US" altLang="en-US" sz="2000" b="1" i="1"/>
              <a:t>omputed_column_expression</a:t>
            </a:r>
          </a:p>
          <a:p>
            <a:pPr marL="265113" indent="-265113" eaLnBrk="1" hangingPunct="1">
              <a:buFont typeface="Wingdings" panose="05000000000000000000" pitchFamily="2" charset="2"/>
              <a:buNone/>
            </a:pPr>
            <a:r>
              <a:rPr lang="en-US" altLang="en-US" sz="2000" b="1"/>
              <a:t>		| &lt; table_constraint &gt; ::= [ CONSTRAINT</a:t>
            </a:r>
          </a:p>
          <a:p>
            <a:pPr marL="265113" indent="-265113" eaLnBrk="1" hangingPunct="1">
              <a:buFont typeface="Wingdings" panose="05000000000000000000" pitchFamily="2" charset="2"/>
              <a:buNone/>
            </a:pPr>
            <a:r>
              <a:rPr lang="en-US" altLang="en-US" sz="2000" b="1" i="1"/>
              <a:t>		constraint_name </a:t>
            </a:r>
            <a:r>
              <a:rPr lang="en-US" altLang="en-US" sz="2000" b="1"/>
              <a:t>] }</a:t>
            </a:r>
          </a:p>
          <a:p>
            <a:pPr marL="265113" indent="-265113" eaLnBrk="1" hangingPunct="1">
              <a:buFont typeface="Wingdings" panose="05000000000000000000" pitchFamily="2" charset="2"/>
              <a:buNone/>
            </a:pPr>
            <a:r>
              <a:rPr lang="en-US" altLang="en-US" sz="2000" b="1"/>
              <a:t>		[ { </a:t>
            </a:r>
            <a:r>
              <a:rPr lang="en-US" altLang="en-US" sz="2000" b="1">
                <a:solidFill>
                  <a:srgbClr val="0000FF"/>
                </a:solidFill>
              </a:rPr>
              <a:t>PRIMARY KEY | UNIQUE</a:t>
            </a:r>
            <a:r>
              <a:rPr lang="en-US" altLang="en-US" sz="2000" b="1"/>
              <a:t> } [ ,...</a:t>
            </a:r>
            <a:r>
              <a:rPr lang="en-US" altLang="en-US" sz="2000" b="1" i="1"/>
              <a:t>n </a:t>
            </a:r>
            <a:r>
              <a:rPr lang="en-US" altLang="en-US" sz="2000" b="1"/>
              <a:t>]</a:t>
            </a:r>
          </a:p>
          <a:p>
            <a:pPr marL="265113" indent="-265113" eaLnBrk="1" hangingPunct="1">
              <a:buFont typeface="Wingdings" panose="05000000000000000000" pitchFamily="2" charset="2"/>
              <a:buNone/>
            </a:pPr>
            <a:r>
              <a:rPr lang="en-US" altLang="en-US" sz="2000" b="1"/>
              <a:t>	)</a:t>
            </a:r>
          </a:p>
          <a:p>
            <a:pPr marL="265113" indent="-265113" eaLnBrk="1" hangingPunct="1">
              <a:buFont typeface="Wingdings" panose="05000000000000000000" pitchFamily="2" charset="2"/>
              <a:buNone/>
            </a:pPr>
            <a:r>
              <a:rPr lang="en-US" altLang="en-US" sz="2000" b="1"/>
              <a:t>[ </a:t>
            </a:r>
            <a:r>
              <a:rPr lang="en-US" altLang="en-US" sz="2000" b="1">
                <a:solidFill>
                  <a:srgbClr val="0000FF"/>
                </a:solidFill>
              </a:rPr>
              <a:t>ON</a:t>
            </a:r>
            <a:r>
              <a:rPr lang="en-US" altLang="en-US" sz="2000" b="1"/>
              <a:t> { </a:t>
            </a:r>
            <a:r>
              <a:rPr lang="en-US" altLang="en-US" sz="2000" b="1" i="1"/>
              <a:t>filegroup </a:t>
            </a:r>
            <a:r>
              <a:rPr lang="en-US" altLang="en-US" sz="2000" b="1"/>
              <a:t>| </a:t>
            </a:r>
            <a:r>
              <a:rPr lang="en-US" altLang="en-US" sz="2000" b="1">
                <a:solidFill>
                  <a:srgbClr val="0000FF"/>
                </a:solidFill>
              </a:rPr>
              <a:t>DEFAULT</a:t>
            </a:r>
            <a:r>
              <a:rPr lang="en-US" altLang="en-US" sz="2000" b="1"/>
              <a:t> } ]</a:t>
            </a:r>
          </a:p>
          <a:p>
            <a:pPr marL="265113" indent="-265113" eaLnBrk="1" hangingPunct="1">
              <a:buFont typeface="Wingdings" panose="05000000000000000000" pitchFamily="2" charset="2"/>
              <a:buNone/>
            </a:pPr>
            <a:r>
              <a:rPr lang="en-US" altLang="en-US" sz="2000" b="1"/>
              <a:t>[ </a:t>
            </a:r>
            <a:r>
              <a:rPr lang="en-US" altLang="en-US" sz="2000" b="1">
                <a:solidFill>
                  <a:srgbClr val="0000FF"/>
                </a:solidFill>
              </a:rPr>
              <a:t>TEXTIMAGE_ON</a:t>
            </a:r>
            <a:r>
              <a:rPr lang="en-US" altLang="en-US" sz="2000" b="1"/>
              <a:t> { </a:t>
            </a:r>
            <a:r>
              <a:rPr lang="en-US" altLang="en-US" sz="2000" b="1" i="1"/>
              <a:t>filegroup </a:t>
            </a:r>
            <a:r>
              <a:rPr lang="en-US" altLang="en-US" sz="2000" b="1"/>
              <a:t>| </a:t>
            </a:r>
            <a:r>
              <a:rPr lang="en-US" altLang="en-US" sz="2000" b="1">
                <a:solidFill>
                  <a:srgbClr val="0000FF"/>
                </a:solidFill>
              </a:rPr>
              <a:t>DEFAULT</a:t>
            </a:r>
            <a:r>
              <a:rPr lang="en-US" altLang="en-US" sz="2000" b="1"/>
              <a:t> } ]</a:t>
            </a:r>
          </a:p>
        </p:txBody>
      </p:sp>
      <p:sp>
        <p:nvSpPr>
          <p:cNvPr id="47107" name="Rectangle 2"/>
          <p:cNvSpPr>
            <a:spLocks noChangeArrowheads="1"/>
          </p:cNvSpPr>
          <p:nvPr/>
        </p:nvSpPr>
        <p:spPr bwMode="auto">
          <a:xfrm>
            <a:off x="487363" y="623888"/>
            <a:ext cx="779303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Tree>
  </p:cSld>
  <p:clrMapOvr>
    <a:masterClrMapping/>
  </p:clrMapOvr>
  <p:transition>
    <p:randomBa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1241425" y="4146550"/>
            <a:ext cx="7107238"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Sanpham </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Masp CHAR(5), </a:t>
            </a:r>
          </a:p>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Tensp VARCHAR(15), Dvt VARCHAR(10), Dongia SMALLMONEY, SlTon INT )</a:t>
            </a:r>
            <a:r>
              <a:rPr lang="en-US" altLang="en-US" b="0">
                <a:latin typeface="Times New Roman" panose="02020603050405020304" pitchFamily="18" charset="0"/>
              </a:rPr>
              <a:t> </a:t>
            </a:r>
          </a:p>
        </p:txBody>
      </p:sp>
      <p:sp>
        <p:nvSpPr>
          <p:cNvPr id="644099" name="Text Box 3"/>
          <p:cNvSpPr txBox="1">
            <a:spLocks noChangeArrowheads="1"/>
          </p:cNvSpPr>
          <p:nvPr/>
        </p:nvSpPr>
        <p:spPr bwMode="auto">
          <a:xfrm>
            <a:off x="674688" y="1395413"/>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44100" name="Text Box 4"/>
          <p:cNvSpPr txBox="1">
            <a:spLocks noChangeArrowheads="1"/>
          </p:cNvSpPr>
          <p:nvPr/>
        </p:nvSpPr>
        <p:spPr bwMode="auto">
          <a:xfrm>
            <a:off x="1303338" y="2133600"/>
            <a:ext cx="7070725" cy="8953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a:t>
            </a:r>
          </a:p>
        </p:txBody>
      </p:sp>
      <p:sp>
        <p:nvSpPr>
          <p:cNvPr id="644101" name="Text Box 5"/>
          <p:cNvSpPr txBox="1">
            <a:spLocks noChangeArrowheads="1"/>
          </p:cNvSpPr>
          <p:nvPr/>
        </p:nvSpPr>
        <p:spPr bwMode="auto">
          <a:xfrm>
            <a:off x="936625" y="3398838"/>
            <a:ext cx="105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48134" name="Rectangle 2"/>
          <p:cNvSpPr>
            <a:spLocks noChangeArrowheads="1"/>
          </p:cNvSpPr>
          <p:nvPr/>
        </p:nvSpPr>
        <p:spPr bwMode="auto">
          <a:xfrm>
            <a:off x="425450" y="530225"/>
            <a:ext cx="779303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42</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 calcmode="lin" valueType="num">
                                      <p:cBhvr additive="base">
                                        <p:cTn id="7" dur="500" fill="hold"/>
                                        <p:tgtEl>
                                          <p:spTgt spid="644099"/>
                                        </p:tgtEl>
                                        <p:attrNameLst>
                                          <p:attrName>ppt_x</p:attrName>
                                        </p:attrNameLst>
                                      </p:cBhvr>
                                      <p:tavLst>
                                        <p:tav tm="0">
                                          <p:val>
                                            <p:strVal val="0-#ppt_w/2"/>
                                          </p:val>
                                        </p:tav>
                                        <p:tav tm="100000">
                                          <p:val>
                                            <p:strVal val="#ppt_x"/>
                                          </p:val>
                                        </p:tav>
                                      </p:tavLst>
                                    </p:anim>
                                    <p:anim calcmode="lin" valueType="num">
                                      <p:cBhvr additive="base">
                                        <p:cTn id="8" dur="500" fill="hold"/>
                                        <p:tgtEl>
                                          <p:spTgt spid="6440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4100"/>
                                        </p:tgtEl>
                                        <p:attrNameLst>
                                          <p:attrName>style.visibility</p:attrName>
                                        </p:attrNameLst>
                                      </p:cBhvr>
                                      <p:to>
                                        <p:strVal val="visible"/>
                                      </p:to>
                                    </p:set>
                                    <p:animEffect transition="in" filter="dissolve">
                                      <p:cBhvr>
                                        <p:cTn id="13" dur="500"/>
                                        <p:tgtEl>
                                          <p:spTgt spid="6441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4101"/>
                                        </p:tgtEl>
                                        <p:attrNameLst>
                                          <p:attrName>style.visibility</p:attrName>
                                        </p:attrNameLst>
                                      </p:cBhvr>
                                      <p:to>
                                        <p:strVal val="visible"/>
                                      </p:to>
                                    </p:set>
                                    <p:anim calcmode="lin" valueType="num">
                                      <p:cBhvr additive="base">
                                        <p:cTn id="18" dur="500" fill="hold"/>
                                        <p:tgtEl>
                                          <p:spTgt spid="644101"/>
                                        </p:tgtEl>
                                        <p:attrNameLst>
                                          <p:attrName>ppt_x</p:attrName>
                                        </p:attrNameLst>
                                      </p:cBhvr>
                                      <p:tavLst>
                                        <p:tav tm="0">
                                          <p:val>
                                            <p:strVal val="0-#ppt_w/2"/>
                                          </p:val>
                                        </p:tav>
                                        <p:tav tm="100000">
                                          <p:val>
                                            <p:strVal val="#ppt_x"/>
                                          </p:val>
                                        </p:tav>
                                      </p:tavLst>
                                    </p:anim>
                                    <p:anim calcmode="lin" valueType="num">
                                      <p:cBhvr additive="base">
                                        <p:cTn id="19" dur="500" fill="hold"/>
                                        <p:tgtEl>
                                          <p:spTgt spid="64410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4098"/>
                                        </p:tgtEl>
                                        <p:attrNameLst>
                                          <p:attrName>style.visibility</p:attrName>
                                        </p:attrNameLst>
                                      </p:cBhvr>
                                      <p:to>
                                        <p:strVal val="visible"/>
                                      </p:to>
                                    </p:set>
                                    <p:animEffect transition="in" filter="dissolve">
                                      <p:cBhvr>
                                        <p:cTn id="24" dur="500"/>
                                        <p:tgtEl>
                                          <p:spTgt spid="64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8" grpId="0" animBg="1" autoUpdateAnimBg="0"/>
      <p:bldP spid="644099" grpId="0" autoUpdateAnimBg="0"/>
      <p:bldP spid="644100" grpId="0" animBg="1"/>
      <p:bldP spid="64410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25450" y="498475"/>
            <a:ext cx="77930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49155" name="Rectangle 3"/>
          <p:cNvSpPr>
            <a:spLocks noChangeArrowheads="1"/>
          </p:cNvSpPr>
          <p:nvPr/>
        </p:nvSpPr>
        <p:spPr bwMode="auto">
          <a:xfrm>
            <a:off x="542925" y="14001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solidFill>
                  <a:srgbClr val="990000"/>
                </a:solidFill>
              </a:rPr>
              <a:t>IDENTITY [ ( </a:t>
            </a:r>
            <a:r>
              <a:rPr lang="en-US" altLang="en-US" i="1">
                <a:solidFill>
                  <a:srgbClr val="990000"/>
                </a:solidFill>
              </a:rPr>
              <a:t>seed </a:t>
            </a:r>
            <a:r>
              <a:rPr lang="en-US" altLang="en-US" b="0">
                <a:solidFill>
                  <a:srgbClr val="990000"/>
                </a:solidFill>
              </a:rPr>
              <a:t>, </a:t>
            </a:r>
            <a:r>
              <a:rPr lang="en-US" altLang="en-US" i="1">
                <a:solidFill>
                  <a:srgbClr val="990000"/>
                </a:solidFill>
              </a:rPr>
              <a:t>increment </a:t>
            </a:r>
            <a:r>
              <a:rPr lang="en-US" altLang="en-US">
                <a:solidFill>
                  <a:srgbClr val="990000"/>
                </a:solidFill>
              </a:rPr>
              <a:t>)]</a:t>
            </a:r>
          </a:p>
          <a:p>
            <a:pPr algn="just" eaLnBrk="1" hangingPunct="1"/>
            <a:r>
              <a:rPr lang="en-US" altLang="en-US" b="0"/>
              <a:t>Tạo giá trị gia tăng duy nhất cho 1 cột, và cột này thường được dùng khoá chính cho bảng.</a:t>
            </a:r>
          </a:p>
          <a:p>
            <a:pPr algn="just" eaLnBrk="1" hangingPunct="1"/>
            <a:r>
              <a:rPr lang="en-US" altLang="en-US" b="0"/>
              <a:t>Giá trị được gán thường là các kiểu dữ liệu sau: </a:t>
            </a:r>
            <a:r>
              <a:rPr lang="en-US" altLang="en-US"/>
              <a:t>tinyint</a:t>
            </a:r>
            <a:r>
              <a:rPr lang="en-US" altLang="en-US" b="0"/>
              <a:t>, </a:t>
            </a:r>
            <a:r>
              <a:rPr lang="en-US" altLang="en-US"/>
              <a:t>smallint</a:t>
            </a:r>
            <a:r>
              <a:rPr lang="en-US" altLang="en-US" b="0"/>
              <a:t>, </a:t>
            </a:r>
            <a:r>
              <a:rPr lang="en-US" altLang="en-US"/>
              <a:t>int</a:t>
            </a:r>
            <a:r>
              <a:rPr lang="en-US" altLang="en-US" b="0"/>
              <a:t>, </a:t>
            </a:r>
            <a:r>
              <a:rPr lang="en-US" altLang="en-US"/>
              <a:t>bigint</a:t>
            </a:r>
            <a:r>
              <a:rPr lang="en-US" altLang="en-US" b="0"/>
              <a:t>, </a:t>
            </a:r>
            <a:r>
              <a:rPr lang="en-US" altLang="en-US"/>
              <a:t>decimal(p,0)</a:t>
            </a:r>
            <a:r>
              <a:rPr lang="en-US" altLang="en-US" b="0"/>
              <a:t>, hay </a:t>
            </a:r>
            <a:r>
              <a:rPr lang="en-US" altLang="en-US"/>
              <a:t>numeric(p,0).</a:t>
            </a:r>
          </a:p>
          <a:p>
            <a:pPr algn="just" eaLnBrk="1" hangingPunct="1"/>
            <a:r>
              <a:rPr lang="en-US" altLang="en-US" b="0"/>
              <a:t>Trong mỗi bảng chỉ cho phép 1 cột là identity mà thôi.</a:t>
            </a:r>
          </a:p>
          <a:p>
            <a:pPr algn="just" eaLnBrk="1" hangingPunct="1"/>
            <a:r>
              <a:rPr lang="en-US" altLang="en-US" b="0" i="1"/>
              <a:t>Seed: là giá trị đầu tiên được tạo</a:t>
            </a:r>
            <a:r>
              <a:rPr lang="en-US" altLang="en-US" b="0"/>
              <a:t>.</a:t>
            </a:r>
          </a:p>
          <a:p>
            <a:pPr algn="just" eaLnBrk="1" hangingPunct="1"/>
            <a:r>
              <a:rPr lang="en-US" altLang="en-US" b="0" i="1"/>
              <a:t>Increment:là bước tăng để tạo ra giá trị kế tiếp.</a:t>
            </a:r>
          </a:p>
          <a:p>
            <a:pPr algn="just" eaLnBrk="1" hangingPunct="1"/>
            <a:r>
              <a:rPr lang="en-US" altLang="en-US" b="0"/>
              <a:t>Giá trị mặc định thường là (1,1).</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43</a:t>
            </a:fld>
            <a:endParaRPr lang="en-US"/>
          </a:p>
        </p:txBody>
      </p:sp>
    </p:spTree>
  </p:cSld>
  <p:clrMapOvr>
    <a:masterClrMapping/>
  </p:clrMapOvr>
  <p:transition>
    <p:randomBa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1008063" y="4137025"/>
            <a:ext cx="1039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646147" name="Rectangle 3"/>
          <p:cNvSpPr>
            <a:spLocks noChangeArrowheads="1"/>
          </p:cNvSpPr>
          <p:nvPr/>
        </p:nvSpPr>
        <p:spPr bwMode="auto">
          <a:xfrm>
            <a:off x="1143000" y="4800600"/>
            <a:ext cx="7216775" cy="14843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NhaCungCap</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(MaNCC int Identity NOT NULL Primary key, TenNCC VarChar(25))</a:t>
            </a:r>
            <a:r>
              <a:rPr lang="en-US" altLang="en-US" b="0">
                <a:latin typeface="Times New Roman" panose="02020603050405020304" pitchFamily="18" charset="0"/>
              </a:rPr>
              <a:t> </a:t>
            </a:r>
          </a:p>
        </p:txBody>
      </p:sp>
      <p:sp>
        <p:nvSpPr>
          <p:cNvPr id="646148" name="Text Box 4"/>
          <p:cNvSpPr txBox="1">
            <a:spLocks noChangeArrowheads="1"/>
          </p:cNvSpPr>
          <p:nvPr/>
        </p:nvSpPr>
        <p:spPr bwMode="auto">
          <a:xfrm>
            <a:off x="917575" y="1649413"/>
            <a:ext cx="632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cs typeface="Courier New" panose="02070309020205020404" pitchFamily="49" charset="0"/>
              </a:rPr>
              <a:t>Cú pháp</a:t>
            </a:r>
            <a:r>
              <a:rPr lang="en-US" altLang="en-US" b="0">
                <a:solidFill>
                  <a:schemeClr val="tx2"/>
                </a:solidFill>
                <a:cs typeface="Courier New" panose="02070309020205020404" pitchFamily="49" charset="0"/>
              </a:rPr>
              <a:t> : Tạo cột có giá trị phát sinh tự động</a:t>
            </a:r>
          </a:p>
        </p:txBody>
      </p:sp>
      <p:sp>
        <p:nvSpPr>
          <p:cNvPr id="646149" name="Text Box 5"/>
          <p:cNvSpPr txBox="1">
            <a:spLocks noChangeArrowheads="1"/>
          </p:cNvSpPr>
          <p:nvPr/>
        </p:nvSpPr>
        <p:spPr bwMode="auto">
          <a:xfrm>
            <a:off x="1219200" y="2327002"/>
            <a:ext cx="7070725" cy="1348061"/>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 </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IDENTITY(seed[, Increment]) NOT NULL….)</a:t>
            </a:r>
          </a:p>
        </p:txBody>
      </p:sp>
      <p:sp>
        <p:nvSpPr>
          <p:cNvPr id="50182" name="Rectangle 2"/>
          <p:cNvSpPr>
            <a:spLocks noChangeArrowheads="1"/>
          </p:cNvSpPr>
          <p:nvPr/>
        </p:nvSpPr>
        <p:spPr bwMode="auto">
          <a:xfrm>
            <a:off x="536575" y="530225"/>
            <a:ext cx="7793038"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 calcmode="lin" valueType="num">
                                      <p:cBhvr additive="base">
                                        <p:cTn id="7" dur="500" fill="hold"/>
                                        <p:tgtEl>
                                          <p:spTgt spid="646148"/>
                                        </p:tgtEl>
                                        <p:attrNameLst>
                                          <p:attrName>ppt_x</p:attrName>
                                        </p:attrNameLst>
                                      </p:cBhvr>
                                      <p:tavLst>
                                        <p:tav tm="0">
                                          <p:val>
                                            <p:strVal val="0-#ppt_w/2"/>
                                          </p:val>
                                        </p:tav>
                                        <p:tav tm="100000">
                                          <p:val>
                                            <p:strVal val="#ppt_x"/>
                                          </p:val>
                                        </p:tav>
                                      </p:tavLst>
                                    </p:anim>
                                    <p:anim calcmode="lin" valueType="num">
                                      <p:cBhvr additive="base">
                                        <p:cTn id="8" dur="500" fill="hold"/>
                                        <p:tgtEl>
                                          <p:spTgt spid="6461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6149"/>
                                        </p:tgtEl>
                                        <p:attrNameLst>
                                          <p:attrName>style.visibility</p:attrName>
                                        </p:attrNameLst>
                                      </p:cBhvr>
                                      <p:to>
                                        <p:strVal val="visible"/>
                                      </p:to>
                                    </p:set>
                                    <p:animEffect transition="in" filter="dissolve">
                                      <p:cBhvr>
                                        <p:cTn id="13" dur="500"/>
                                        <p:tgtEl>
                                          <p:spTgt spid="6461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6146"/>
                                        </p:tgtEl>
                                        <p:attrNameLst>
                                          <p:attrName>style.visibility</p:attrName>
                                        </p:attrNameLst>
                                      </p:cBhvr>
                                      <p:to>
                                        <p:strVal val="visible"/>
                                      </p:to>
                                    </p:set>
                                    <p:anim calcmode="lin" valueType="num">
                                      <p:cBhvr additive="base">
                                        <p:cTn id="18" dur="500" fill="hold"/>
                                        <p:tgtEl>
                                          <p:spTgt spid="646146"/>
                                        </p:tgtEl>
                                        <p:attrNameLst>
                                          <p:attrName>ppt_x</p:attrName>
                                        </p:attrNameLst>
                                      </p:cBhvr>
                                      <p:tavLst>
                                        <p:tav tm="0">
                                          <p:val>
                                            <p:strVal val="0-#ppt_w/2"/>
                                          </p:val>
                                        </p:tav>
                                        <p:tav tm="100000">
                                          <p:val>
                                            <p:strVal val="#ppt_x"/>
                                          </p:val>
                                        </p:tav>
                                      </p:tavLst>
                                    </p:anim>
                                    <p:anim calcmode="lin" valueType="num">
                                      <p:cBhvr additive="base">
                                        <p:cTn id="19" dur="500" fill="hold"/>
                                        <p:tgtEl>
                                          <p:spTgt spid="64614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6147"/>
                                        </p:tgtEl>
                                        <p:attrNameLst>
                                          <p:attrName>style.visibility</p:attrName>
                                        </p:attrNameLst>
                                      </p:cBhvr>
                                      <p:to>
                                        <p:strVal val="visible"/>
                                      </p:to>
                                    </p:set>
                                    <p:animEffect transition="in" filter="dissolve">
                                      <p:cBhvr>
                                        <p:cTn id="24" dur="500"/>
                                        <p:tgtEl>
                                          <p:spTgt spid="64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autoUpdateAnimBg="0"/>
      <p:bldP spid="646147" grpId="0" animBg="1" autoUpdateAnimBg="0"/>
      <p:bldP spid="646148" grpId="0" autoUpdateAnimBg="0"/>
      <p:bldP spid="646149"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1325" y="544513"/>
            <a:ext cx="7793038"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1203" name="Rectangle 3"/>
          <p:cNvSpPr>
            <a:spLocks noChangeArrowheads="1"/>
          </p:cNvSpPr>
          <p:nvPr/>
        </p:nvSpPr>
        <p:spPr bwMode="auto">
          <a:xfrm>
            <a:off x="496888" y="1274763"/>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sz="2200">
                <a:solidFill>
                  <a:srgbClr val="990000"/>
                </a:solidFill>
              </a:rPr>
              <a:t>Cột tính toán - Computed column</a:t>
            </a:r>
          </a:p>
          <a:p>
            <a:pPr algn="just" eaLnBrk="1" hangingPunct="1"/>
            <a:r>
              <a:rPr lang="en-US" altLang="en-US" sz="2200" i="1"/>
              <a:t>Cú pháp:</a:t>
            </a:r>
          </a:p>
          <a:p>
            <a:pPr eaLnBrk="1" hangingPunct="1">
              <a:buFont typeface="Wingdings" panose="05000000000000000000" pitchFamily="2" charset="2"/>
              <a:buNone/>
            </a:pPr>
            <a:r>
              <a:rPr lang="en-US" altLang="en-US" sz="2200" i="1"/>
              <a:t>	</a:t>
            </a:r>
            <a:r>
              <a:rPr lang="en-US" altLang="en-US" sz="2200" i="1">
                <a:solidFill>
                  <a:srgbClr val="800000"/>
                </a:solidFill>
              </a:rPr>
              <a:t>column_name </a:t>
            </a:r>
            <a:r>
              <a:rPr lang="en-US" altLang="en-US" sz="2200">
                <a:solidFill>
                  <a:srgbClr val="800000"/>
                </a:solidFill>
              </a:rPr>
              <a:t>AS  c</a:t>
            </a:r>
            <a:r>
              <a:rPr lang="en-US" altLang="en-US" sz="2200" i="1">
                <a:solidFill>
                  <a:srgbClr val="800000"/>
                </a:solidFill>
              </a:rPr>
              <a:t>omputed_column_expression</a:t>
            </a:r>
          </a:p>
          <a:p>
            <a:pPr algn="just" eaLnBrk="1" hangingPunct="1"/>
            <a:r>
              <a:rPr lang="en-US" altLang="en-US" sz="2200" b="0"/>
              <a:t>Là một cột ảo không được lưu trữ vật lý trong bảng. Nó được tính toán dựa vào các cột khác trong cùng bảng thông qua 1 biểu thức. </a:t>
            </a:r>
            <a:r>
              <a:rPr lang="en-US" altLang="en-US" sz="2000" b="0"/>
              <a:t>Ví dụ : cost AS price * qty.</a:t>
            </a:r>
          </a:p>
          <a:p>
            <a:pPr algn="just" eaLnBrk="1" hangingPunct="1"/>
            <a:r>
              <a:rPr lang="en-US" altLang="en-US" sz="2200" b="0"/>
              <a:t>Được dùng trong mệnh đề SELECT, WHERE, hay ORDER BY. Không thể dùng trong lệnh INSERT hay UPDATE</a:t>
            </a:r>
          </a:p>
          <a:p>
            <a:pPr algn="just" eaLnBrk="1" hangingPunct="1"/>
            <a:r>
              <a:rPr lang="en-US" altLang="en-US" sz="2200" b="0"/>
              <a:t>Được dùng như giá trị khóa trong chỉ mục hay 1 phần của các ràng buộc PRIMARY KEY hay UNIQUE nếu giá trị của nó được định nghĩa bởi 1 biểu thức xác định và kiểu dữ liệu của giá trị trả về hợp lệ.</a:t>
            </a:r>
          </a:p>
          <a:p>
            <a:pPr algn="just" eaLnBrk="1" hangingPunct="1"/>
            <a:r>
              <a:rPr lang="en-US" altLang="en-US" sz="2000" b="0"/>
              <a:t>Ví dụ: Cột tính toán a+b có thể được dùng làm chỉ mục nhưng a+DATEPART(dd, GETDATE()) không thể dùng làm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88950" y="577850"/>
            <a:ext cx="779303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2227" name="Rectangle 3"/>
          <p:cNvSpPr>
            <a:spLocks noChangeArrowheads="1"/>
          </p:cNvSpPr>
          <p:nvPr/>
        </p:nvSpPr>
        <p:spPr bwMode="auto">
          <a:xfrm>
            <a:off x="609600" y="16287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t>Cột tính toán - Computed column</a:t>
            </a:r>
          </a:p>
          <a:p>
            <a:pPr eaLnBrk="1" hangingPunct="1"/>
            <a:r>
              <a:rPr lang="en-US" altLang="en-US"/>
              <a:t>Ví dụ 1</a:t>
            </a:r>
          </a:p>
          <a:p>
            <a:pPr lvl="1" eaLnBrk="1" hangingPunct="1">
              <a:buFont typeface="Wingdings" panose="05000000000000000000" pitchFamily="2" charset="2"/>
              <a:buNone/>
            </a:pPr>
            <a:r>
              <a:rPr lang="en-US" altLang="en-US" sz="2400" b="0"/>
              <a:t>CREATE TABLE cthoadon</a:t>
            </a:r>
          </a:p>
          <a:p>
            <a:pPr lvl="1" eaLnBrk="1" hangingPunct="1">
              <a:buFont typeface="Wingdings" panose="05000000000000000000" pitchFamily="2" charset="2"/>
              <a:buNone/>
            </a:pPr>
            <a:r>
              <a:rPr lang="en-US" altLang="en-US" sz="2400" b="0"/>
              <a:t>( 		sohd int NOT NULL,</a:t>
            </a:r>
          </a:p>
          <a:p>
            <a:pPr lvl="1" eaLnBrk="1" hangingPunct="1">
              <a:buFont typeface="Wingdings" panose="05000000000000000000" pitchFamily="2" charset="2"/>
              <a:buNone/>
            </a:pPr>
            <a:r>
              <a:rPr lang="en-US" altLang="en-US" sz="2400" b="0"/>
              <a:t>		MaHang char(5) NOT NULL,</a:t>
            </a:r>
          </a:p>
          <a:p>
            <a:pPr lvl="1" eaLnBrk="1" hangingPunct="1">
              <a:buFont typeface="Wingdings" panose="05000000000000000000" pitchFamily="2" charset="2"/>
              <a:buNone/>
            </a:pPr>
            <a:r>
              <a:rPr lang="en-US" altLang="en-US" sz="2400" b="0"/>
              <a:t>		SoLuong int NOT NULL,</a:t>
            </a:r>
          </a:p>
          <a:p>
            <a:pPr lvl="1" eaLnBrk="1" hangingPunct="1">
              <a:buFont typeface="Wingdings" panose="05000000000000000000" pitchFamily="2" charset="2"/>
              <a:buNone/>
            </a:pPr>
            <a:r>
              <a:rPr lang="en-US" altLang="en-US" sz="2400" b="0"/>
              <a:t>		DonGia money,</a:t>
            </a:r>
          </a:p>
          <a:p>
            <a:pPr lvl="1" eaLnBrk="1" hangingPunct="1">
              <a:buFont typeface="Wingdings" panose="05000000000000000000" pitchFamily="2" charset="2"/>
              <a:buNone/>
            </a:pPr>
            <a:r>
              <a:rPr lang="en-US" altLang="en-US" sz="2400" b="0"/>
              <a:t>		ThanhTien AS SoLuong*DonGia</a:t>
            </a:r>
          </a:p>
          <a:p>
            <a:pPr lvl="1" eaLnBrk="1" hangingPunct="1">
              <a:buFont typeface="Wingdings" panose="05000000000000000000" pitchFamily="2" charset="2"/>
              <a:buNone/>
            </a:pPr>
            <a:r>
              <a:rPr lang="en-US" altLang="en-US" sz="2400" b="0"/>
              <a: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46</a:t>
            </a:fld>
            <a:endParaRPr lang="en-US"/>
          </a:p>
        </p:txBody>
      </p:sp>
    </p:spTree>
  </p:cSld>
  <p:clrMapOvr>
    <a:masterClrMapping/>
  </p:clrMapOvr>
  <p:transition>
    <p:randomBa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1041400" y="3859213"/>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a:solidFill>
                  <a:srgbClr val="0000CC"/>
                </a:solidFill>
                <a:latin typeface="Times New Roman" panose="02020603050405020304" pitchFamily="18" charset="0"/>
                <a:cs typeface="Courier New" panose="02070309020205020404" pitchFamily="49" charset="0"/>
              </a:rPr>
              <a:t>Ví dụ</a:t>
            </a:r>
            <a:endParaRPr lang="en-US" altLang="en-US" b="0">
              <a:solidFill>
                <a:srgbClr val="0000CC"/>
              </a:solidFill>
              <a:latin typeface="Times New Roman" panose="02020603050405020304" pitchFamily="18" charset="0"/>
            </a:endParaRPr>
          </a:p>
        </p:txBody>
      </p:sp>
      <p:sp>
        <p:nvSpPr>
          <p:cNvPr id="649219" name="Rectangle 3"/>
          <p:cNvSpPr>
            <a:spLocks noChangeArrowheads="1"/>
          </p:cNvSpPr>
          <p:nvPr/>
        </p:nvSpPr>
        <p:spPr bwMode="auto">
          <a:xfrm>
            <a:off x="1049338" y="4484688"/>
            <a:ext cx="7107237"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KH</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(MaKh int Identity(1000,1) NOT NULL, TenKH Varchar(40))</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ON FGROUP1 </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rPr>
              <a:t> </a:t>
            </a:r>
          </a:p>
        </p:txBody>
      </p:sp>
      <p:sp>
        <p:nvSpPr>
          <p:cNvPr id="649220" name="Text Box 4"/>
          <p:cNvSpPr txBox="1">
            <a:spLocks noChangeArrowheads="1"/>
          </p:cNvSpPr>
          <p:nvPr/>
        </p:nvSpPr>
        <p:spPr bwMode="auto">
          <a:xfrm>
            <a:off x="893763" y="1617663"/>
            <a:ext cx="4638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b="0">
                <a:solidFill>
                  <a:srgbClr val="0000CC"/>
                </a:solidFill>
                <a:latin typeface="Times New Roman" panose="02020603050405020304" pitchFamily="18" charset="0"/>
                <a:cs typeface="Courier New" panose="02070309020205020404" pitchFamily="49" charset="0"/>
              </a:rPr>
              <a:t>Khai báo Filegroup chứa Table</a:t>
            </a:r>
          </a:p>
        </p:txBody>
      </p:sp>
      <p:sp>
        <p:nvSpPr>
          <p:cNvPr id="649221" name="Text Box 5"/>
          <p:cNvSpPr txBox="1">
            <a:spLocks noChangeArrowheads="1"/>
          </p:cNvSpPr>
          <p:nvPr/>
        </p:nvSpPr>
        <p:spPr bwMode="auto">
          <a:xfrm>
            <a:off x="985838" y="2322513"/>
            <a:ext cx="7194550" cy="13335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 Type&gt;,…)</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ON FileGroupName</a:t>
            </a:r>
          </a:p>
        </p:txBody>
      </p:sp>
      <p:sp>
        <p:nvSpPr>
          <p:cNvPr id="53254" name="Rectangle 2"/>
          <p:cNvSpPr>
            <a:spLocks noChangeArrowheads="1"/>
          </p:cNvSpPr>
          <p:nvPr/>
        </p:nvSpPr>
        <p:spPr bwMode="auto">
          <a:xfrm>
            <a:off x="346075" y="544513"/>
            <a:ext cx="779303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47</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9220"/>
                                        </p:tgtEl>
                                        <p:attrNameLst>
                                          <p:attrName>style.visibility</p:attrName>
                                        </p:attrNameLst>
                                      </p:cBhvr>
                                      <p:to>
                                        <p:strVal val="visible"/>
                                      </p:to>
                                    </p:set>
                                    <p:anim calcmode="lin" valueType="num">
                                      <p:cBhvr additive="base">
                                        <p:cTn id="7" dur="500" fill="hold"/>
                                        <p:tgtEl>
                                          <p:spTgt spid="649220"/>
                                        </p:tgtEl>
                                        <p:attrNameLst>
                                          <p:attrName>ppt_x</p:attrName>
                                        </p:attrNameLst>
                                      </p:cBhvr>
                                      <p:tavLst>
                                        <p:tav tm="0">
                                          <p:val>
                                            <p:strVal val="0-#ppt_w/2"/>
                                          </p:val>
                                        </p:tav>
                                        <p:tav tm="100000">
                                          <p:val>
                                            <p:strVal val="#ppt_x"/>
                                          </p:val>
                                        </p:tav>
                                      </p:tavLst>
                                    </p:anim>
                                    <p:anim calcmode="lin" valueType="num">
                                      <p:cBhvr additive="base">
                                        <p:cTn id="8" dur="500" fill="hold"/>
                                        <p:tgtEl>
                                          <p:spTgt spid="649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9221"/>
                                        </p:tgtEl>
                                        <p:attrNameLst>
                                          <p:attrName>style.visibility</p:attrName>
                                        </p:attrNameLst>
                                      </p:cBhvr>
                                      <p:to>
                                        <p:strVal val="visible"/>
                                      </p:to>
                                    </p:set>
                                    <p:animEffect transition="in" filter="dissolve">
                                      <p:cBhvr>
                                        <p:cTn id="13" dur="500"/>
                                        <p:tgtEl>
                                          <p:spTgt spid="6492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9218"/>
                                        </p:tgtEl>
                                        <p:attrNameLst>
                                          <p:attrName>style.visibility</p:attrName>
                                        </p:attrNameLst>
                                      </p:cBhvr>
                                      <p:to>
                                        <p:strVal val="visible"/>
                                      </p:to>
                                    </p:set>
                                    <p:anim calcmode="lin" valueType="num">
                                      <p:cBhvr additive="base">
                                        <p:cTn id="18" dur="500" fill="hold"/>
                                        <p:tgtEl>
                                          <p:spTgt spid="649218"/>
                                        </p:tgtEl>
                                        <p:attrNameLst>
                                          <p:attrName>ppt_x</p:attrName>
                                        </p:attrNameLst>
                                      </p:cBhvr>
                                      <p:tavLst>
                                        <p:tav tm="0">
                                          <p:val>
                                            <p:strVal val="0-#ppt_w/2"/>
                                          </p:val>
                                        </p:tav>
                                        <p:tav tm="100000">
                                          <p:val>
                                            <p:strVal val="#ppt_x"/>
                                          </p:val>
                                        </p:tav>
                                      </p:tavLst>
                                    </p:anim>
                                    <p:anim calcmode="lin" valueType="num">
                                      <p:cBhvr additive="base">
                                        <p:cTn id="19" dur="500" fill="hold"/>
                                        <p:tgtEl>
                                          <p:spTgt spid="6492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9219"/>
                                        </p:tgtEl>
                                        <p:attrNameLst>
                                          <p:attrName>style.visibility</p:attrName>
                                        </p:attrNameLst>
                                      </p:cBhvr>
                                      <p:to>
                                        <p:strVal val="visible"/>
                                      </p:to>
                                    </p:set>
                                    <p:animEffect transition="in" filter="dissolve">
                                      <p:cBhvr>
                                        <p:cTn id="24" dur="500"/>
                                        <p:tgtEl>
                                          <p:spTgt spid="64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autoUpdateAnimBg="0"/>
      <p:bldP spid="649219" grpId="0" animBg="1" autoUpdateAnimBg="0"/>
      <p:bldP spid="649220" grpId="0" autoUpdateAnimBg="0"/>
      <p:bldP spid="649221"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03238" y="531813"/>
            <a:ext cx="7793037" cy="1143000"/>
          </a:xfrm>
        </p:spPr>
        <p:txBody>
          <a:bodyPr/>
          <a:lstStyle/>
          <a:p>
            <a:pPr eaLnBrk="1" hangingPunct="1"/>
            <a:r>
              <a:rPr lang="en-US" altLang="en-US" sz="400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48</a:t>
            </a:fld>
            <a:endParaRPr lang="en-US"/>
          </a:p>
        </p:txBody>
      </p:sp>
      <p:sp>
        <p:nvSpPr>
          <p:cNvPr id="650243" name="Text Box 3"/>
          <p:cNvSpPr txBox="1">
            <a:spLocks noChangeArrowheads="1"/>
          </p:cNvSpPr>
          <p:nvPr/>
        </p:nvSpPr>
        <p:spPr bwMode="auto">
          <a:xfrm>
            <a:off x="1044575" y="2238375"/>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0244" name="Text Box 4"/>
          <p:cNvSpPr txBox="1">
            <a:spLocks noChangeArrowheads="1"/>
          </p:cNvSpPr>
          <p:nvPr/>
        </p:nvSpPr>
        <p:spPr bwMode="auto">
          <a:xfrm>
            <a:off x="563563" y="15367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0245" name="Text Box 5"/>
          <p:cNvSpPr txBox="1">
            <a:spLocks noChangeArrowheads="1"/>
          </p:cNvSpPr>
          <p:nvPr/>
        </p:nvSpPr>
        <p:spPr bwMode="auto">
          <a:xfrm>
            <a:off x="1697038" y="4471988"/>
            <a:ext cx="22526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cs typeface="Courier New" panose="02070309020205020404" pitchFamily="49" charset="0"/>
              </a:rPr>
              <a:t>Ví dụ: thêm cột</a:t>
            </a:r>
            <a:endParaRPr lang="en-US" altLang="en-US" b="0">
              <a:solidFill>
                <a:schemeClr val="tx2"/>
              </a:solidFill>
            </a:endParaRPr>
          </a:p>
        </p:txBody>
      </p:sp>
      <p:sp>
        <p:nvSpPr>
          <p:cNvPr id="650246" name="Rectangle 6"/>
          <p:cNvSpPr>
            <a:spLocks noChangeArrowheads="1"/>
          </p:cNvSpPr>
          <p:nvPr/>
        </p:nvSpPr>
        <p:spPr bwMode="auto">
          <a:xfrm>
            <a:off x="1058863" y="5089525"/>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ADD NgayNhap SmallDateTime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244"/>
                                        </p:tgtEl>
                                        <p:attrNameLst>
                                          <p:attrName>style.visibility</p:attrName>
                                        </p:attrNameLst>
                                      </p:cBhvr>
                                      <p:to>
                                        <p:strVal val="visible"/>
                                      </p:to>
                                    </p:set>
                                    <p:anim calcmode="lin" valueType="num">
                                      <p:cBhvr additive="base">
                                        <p:cTn id="7" dur="500" fill="hold"/>
                                        <p:tgtEl>
                                          <p:spTgt spid="650244"/>
                                        </p:tgtEl>
                                        <p:attrNameLst>
                                          <p:attrName>ppt_x</p:attrName>
                                        </p:attrNameLst>
                                      </p:cBhvr>
                                      <p:tavLst>
                                        <p:tav tm="0">
                                          <p:val>
                                            <p:strVal val="0-#ppt_w/2"/>
                                          </p:val>
                                        </p:tav>
                                        <p:tav tm="100000">
                                          <p:val>
                                            <p:strVal val="#ppt_x"/>
                                          </p:val>
                                        </p:tav>
                                      </p:tavLst>
                                    </p:anim>
                                    <p:anim calcmode="lin" valueType="num">
                                      <p:cBhvr additive="base">
                                        <p:cTn id="8" dur="500" fill="hold"/>
                                        <p:tgtEl>
                                          <p:spTgt spid="650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0243"/>
                                        </p:tgtEl>
                                        <p:attrNameLst>
                                          <p:attrName>style.visibility</p:attrName>
                                        </p:attrNameLst>
                                      </p:cBhvr>
                                      <p:to>
                                        <p:strVal val="visible"/>
                                      </p:to>
                                    </p:set>
                                    <p:animEffect transition="in" filter="dissolve">
                                      <p:cBhvr>
                                        <p:cTn id="13" dur="500"/>
                                        <p:tgtEl>
                                          <p:spTgt spid="6502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0245"/>
                                        </p:tgtEl>
                                        <p:attrNameLst>
                                          <p:attrName>style.visibility</p:attrName>
                                        </p:attrNameLst>
                                      </p:cBhvr>
                                      <p:to>
                                        <p:strVal val="visible"/>
                                      </p:to>
                                    </p:set>
                                    <p:anim calcmode="lin" valueType="num">
                                      <p:cBhvr additive="base">
                                        <p:cTn id="18" dur="500" fill="hold"/>
                                        <p:tgtEl>
                                          <p:spTgt spid="650245"/>
                                        </p:tgtEl>
                                        <p:attrNameLst>
                                          <p:attrName>ppt_x</p:attrName>
                                        </p:attrNameLst>
                                      </p:cBhvr>
                                      <p:tavLst>
                                        <p:tav tm="0">
                                          <p:val>
                                            <p:strVal val="0-#ppt_w/2"/>
                                          </p:val>
                                        </p:tav>
                                        <p:tav tm="100000">
                                          <p:val>
                                            <p:strVal val="#ppt_x"/>
                                          </p:val>
                                        </p:tav>
                                      </p:tavLst>
                                    </p:anim>
                                    <p:anim calcmode="lin" valueType="num">
                                      <p:cBhvr additive="base">
                                        <p:cTn id="19" dur="500" fill="hold"/>
                                        <p:tgtEl>
                                          <p:spTgt spid="6502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0246"/>
                                        </p:tgtEl>
                                        <p:attrNameLst>
                                          <p:attrName>style.visibility</p:attrName>
                                        </p:attrNameLst>
                                      </p:cBhvr>
                                      <p:to>
                                        <p:strVal val="visible"/>
                                      </p:to>
                                    </p:set>
                                    <p:animEffect transition="in" filter="dissolve">
                                      <p:cBhvr>
                                        <p:cTn id="24"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animBg="1" autoUpdateAnimBg="0"/>
      <p:bldP spid="650244" grpId="0" autoUpdateAnimBg="0"/>
      <p:bldP spid="650245" grpId="0" autoUpdateAnimBg="0"/>
      <p:bldP spid="65024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1263650" y="2198688"/>
            <a:ext cx="7277100" cy="2100262"/>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1267" name="Text Box 3"/>
          <p:cNvSpPr txBox="1">
            <a:spLocks noChangeArrowheads="1"/>
          </p:cNvSpPr>
          <p:nvPr/>
        </p:nvSpPr>
        <p:spPr bwMode="auto">
          <a:xfrm>
            <a:off x="1185863" y="14605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1268" name="Text Box 4"/>
          <p:cNvSpPr txBox="1">
            <a:spLocks noChangeArrowheads="1"/>
          </p:cNvSpPr>
          <p:nvPr/>
        </p:nvSpPr>
        <p:spPr bwMode="auto">
          <a:xfrm>
            <a:off x="374650" y="4451350"/>
            <a:ext cx="3975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sửa kiểu dữ liệu cho cột</a:t>
            </a:r>
            <a:endParaRPr lang="en-US" altLang="en-US" b="0">
              <a:solidFill>
                <a:schemeClr val="tx2"/>
              </a:solidFill>
              <a:latin typeface="Times New Roman" panose="02020603050405020304" pitchFamily="18" charset="0"/>
            </a:endParaRPr>
          </a:p>
        </p:txBody>
      </p:sp>
      <p:sp>
        <p:nvSpPr>
          <p:cNvPr id="651269" name="Rectangle 5"/>
          <p:cNvSpPr>
            <a:spLocks noChangeArrowheads="1"/>
          </p:cNvSpPr>
          <p:nvPr/>
        </p:nvSpPr>
        <p:spPr bwMode="auto">
          <a:xfrm>
            <a:off x="1185863" y="502443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COLUMN NgayNhap DateTime </a:t>
            </a:r>
            <a:r>
              <a:rPr lang="en-US" altLang="en-US" sz="2000" b="0">
                <a:latin typeface="Times New Roman" panose="02020603050405020304" pitchFamily="18" charset="0"/>
                <a:cs typeface="Courier New" panose="02070309020205020404" pitchFamily="49" charset="0"/>
              </a:rPr>
              <a:t>NOT NULL </a:t>
            </a:r>
          </a:p>
        </p:txBody>
      </p:sp>
      <p:sp>
        <p:nvSpPr>
          <p:cNvPr id="56326" name="Rectangle 6"/>
          <p:cNvSpPr>
            <a:spLocks noGrp="1" noChangeArrowheads="1"/>
          </p:cNvSpPr>
          <p:nvPr>
            <p:ph type="title"/>
          </p:nvPr>
        </p:nvSpPr>
        <p:spPr>
          <a:xfrm>
            <a:off x="469900" y="500063"/>
            <a:ext cx="7793038" cy="7016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ormAutofit/>
          </a:bodyPr>
          <a:lstStyle/>
          <a:p>
            <a:pPr eaLnBrk="1" hangingPunct="1"/>
            <a:r>
              <a:rPr lang="en-US" altLang="en-US">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49</a:t>
            </a:fld>
            <a:endParaRPr lang="en-US"/>
          </a:p>
        </p:txBody>
      </p:sp>
      <p:sp>
        <p:nvSpPr>
          <p:cNvPr id="7" name="Text Box 4"/>
          <p:cNvSpPr txBox="1">
            <a:spLocks noChangeArrowheads="1"/>
          </p:cNvSpPr>
          <p:nvPr/>
        </p:nvSpPr>
        <p:spPr bwMode="auto">
          <a:xfrm>
            <a:off x="2754313" y="954088"/>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thêm cột</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1267"/>
                                        </p:tgtEl>
                                        <p:attrNameLst>
                                          <p:attrName>style.visibility</p:attrName>
                                        </p:attrNameLst>
                                      </p:cBhvr>
                                      <p:to>
                                        <p:strVal val="visible"/>
                                      </p:to>
                                    </p:set>
                                    <p:anim calcmode="lin" valueType="num">
                                      <p:cBhvr additive="base">
                                        <p:cTn id="7" dur="500" fill="hold"/>
                                        <p:tgtEl>
                                          <p:spTgt spid="651267"/>
                                        </p:tgtEl>
                                        <p:attrNameLst>
                                          <p:attrName>ppt_x</p:attrName>
                                        </p:attrNameLst>
                                      </p:cBhvr>
                                      <p:tavLst>
                                        <p:tav tm="0">
                                          <p:val>
                                            <p:strVal val="0-#ppt_w/2"/>
                                          </p:val>
                                        </p:tav>
                                        <p:tav tm="100000">
                                          <p:val>
                                            <p:strVal val="#ppt_x"/>
                                          </p:val>
                                        </p:tav>
                                      </p:tavLst>
                                    </p:anim>
                                    <p:anim calcmode="lin" valueType="num">
                                      <p:cBhvr additive="base">
                                        <p:cTn id="8" dur="500" fill="hold"/>
                                        <p:tgtEl>
                                          <p:spTgt spid="651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1266"/>
                                        </p:tgtEl>
                                        <p:attrNameLst>
                                          <p:attrName>style.visibility</p:attrName>
                                        </p:attrNameLst>
                                      </p:cBhvr>
                                      <p:to>
                                        <p:strVal val="visible"/>
                                      </p:to>
                                    </p:set>
                                    <p:animEffect transition="in" filter="dissolve">
                                      <p:cBhvr>
                                        <p:cTn id="13" dur="500"/>
                                        <p:tgtEl>
                                          <p:spTgt spid="6512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1268"/>
                                        </p:tgtEl>
                                        <p:attrNameLst>
                                          <p:attrName>style.visibility</p:attrName>
                                        </p:attrNameLst>
                                      </p:cBhvr>
                                      <p:to>
                                        <p:strVal val="visible"/>
                                      </p:to>
                                    </p:set>
                                    <p:anim calcmode="lin" valueType="num">
                                      <p:cBhvr additive="base">
                                        <p:cTn id="18" dur="500" fill="hold"/>
                                        <p:tgtEl>
                                          <p:spTgt spid="651268"/>
                                        </p:tgtEl>
                                        <p:attrNameLst>
                                          <p:attrName>ppt_x</p:attrName>
                                        </p:attrNameLst>
                                      </p:cBhvr>
                                      <p:tavLst>
                                        <p:tav tm="0">
                                          <p:val>
                                            <p:strVal val="0-#ppt_w/2"/>
                                          </p:val>
                                        </p:tav>
                                        <p:tav tm="100000">
                                          <p:val>
                                            <p:strVal val="#ppt_x"/>
                                          </p:val>
                                        </p:tav>
                                      </p:tavLst>
                                    </p:anim>
                                    <p:anim calcmode="lin" valueType="num">
                                      <p:cBhvr additive="base">
                                        <p:cTn id="19" dur="500" fill="hold"/>
                                        <p:tgtEl>
                                          <p:spTgt spid="65126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1269"/>
                                        </p:tgtEl>
                                        <p:attrNameLst>
                                          <p:attrName>style.visibility</p:attrName>
                                        </p:attrNameLst>
                                      </p:cBhvr>
                                      <p:to>
                                        <p:strVal val="visible"/>
                                      </p:to>
                                    </p:set>
                                    <p:animEffect transition="in" filter="dissolve">
                                      <p:cBhvr>
                                        <p:cTn id="24" dur="500"/>
                                        <p:tgtEl>
                                          <p:spTgt spid="6512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animBg="1" autoUpdateAnimBg="0"/>
      <p:bldP spid="651267" grpId="0" autoUpdateAnimBg="0"/>
      <p:bldP spid="651268" grpId="0" autoUpdateAnimBg="0"/>
      <p:bldP spid="651269" grpId="0" animBg="1" autoUpdateAnimBg="0"/>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3315" name="Rectangle 5"/>
          <p:cNvSpPr>
            <a:spLocks noChangeArrowheads="1"/>
          </p:cNvSpPr>
          <p:nvPr/>
        </p:nvSpPr>
        <p:spPr bwMode="auto">
          <a:xfrm>
            <a:off x="614363" y="1265238"/>
            <a:ext cx="8181975"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None/>
            </a:pPr>
            <a:r>
              <a:rPr lang="en-US" altLang="en-US" b="0"/>
              <a:t>Có tối thiểu 2 tập tin trong CSDL:</a:t>
            </a:r>
          </a:p>
          <a:p>
            <a:pPr algn="just">
              <a:lnSpc>
                <a:spcPct val="105000"/>
              </a:lnSpc>
              <a:spcBef>
                <a:spcPct val="0"/>
              </a:spcBef>
              <a:buClrTx/>
              <a:buSzTx/>
              <a:buFontTx/>
              <a:buChar char="•"/>
            </a:pPr>
            <a:r>
              <a:rPr lang="en-US" altLang="en-US"/>
              <a:t>File dữ liệu cơ bản (Primary data file) (.mdf):</a:t>
            </a:r>
            <a:r>
              <a:rPr lang="en-US" altLang="en-US" b="0"/>
              <a:t> mỗi CSDL chỉ có duy nhất 1 file cơ bản (mặc định), dùng để ghi nhận lại tất cả những tập tin khác trong CSDL và lưu trữ dữ liệu.</a:t>
            </a:r>
          </a:p>
          <a:p>
            <a:pPr algn="just">
              <a:lnSpc>
                <a:spcPct val="105000"/>
              </a:lnSpc>
              <a:spcBef>
                <a:spcPct val="0"/>
              </a:spcBef>
              <a:buClrTx/>
              <a:buSzTx/>
              <a:buFontTx/>
              <a:buChar char="•"/>
            </a:pPr>
            <a:r>
              <a:rPr lang="en-US" altLang="en-US"/>
              <a:t>Các file thứ cấp (Secondary data files) (.ndf) (tuỳ chọn):</a:t>
            </a:r>
            <a:r>
              <a:rPr lang="en-US" altLang="en-US" b="0"/>
              <a:t> một CSDL có thể có hay không có nhiều file thứ cấp, dùng để lưu các đối tượng của CSDL.</a:t>
            </a:r>
          </a:p>
          <a:p>
            <a:pPr algn="just">
              <a:lnSpc>
                <a:spcPct val="105000"/>
              </a:lnSpc>
              <a:spcBef>
                <a:spcPct val="0"/>
              </a:spcBef>
              <a:buClrTx/>
              <a:buSzTx/>
              <a:buFontTx/>
              <a:buChar char="•"/>
            </a:pPr>
            <a:r>
              <a:rPr lang="en-US" altLang="en-US"/>
              <a:t>File nhật ký giao dịch (Transaction log file) (.ldf):</a:t>
            </a:r>
            <a:r>
              <a:rPr lang="en-US" altLang="en-US" b="0"/>
              <a:t> mỗi CSDL có từ 1 hay nhiều file nhật ký, dùng để chứa những thông cần thiết cho việc phục hồi tất cả những giao tác (transaction) trong CSDL.</a:t>
            </a:r>
          </a:p>
        </p:txBody>
      </p:sp>
      <p:sp>
        <p:nvSpPr>
          <p:cNvPr id="2" name="Slide Number Placeholder 1"/>
          <p:cNvSpPr>
            <a:spLocks noGrp="1"/>
          </p:cNvSpPr>
          <p:nvPr>
            <p:ph type="sldNum" sz="quarter" idx="12"/>
          </p:nvPr>
        </p:nvSpPr>
        <p:spPr/>
        <p:txBody>
          <a:bodyPr/>
          <a:lstStyle/>
          <a:p>
            <a:fld id="{62D44249-E22E-4CAF-B31A-47027B1D76FA}" type="slidenum">
              <a:rPr lang="en-US" smtClean="0"/>
              <a:pPr/>
              <a:t>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1216025" y="2152650"/>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2291" name="Text Box 3"/>
          <p:cNvSpPr txBox="1">
            <a:spLocks noChangeArrowheads="1"/>
          </p:cNvSpPr>
          <p:nvPr/>
        </p:nvSpPr>
        <p:spPr bwMode="auto">
          <a:xfrm>
            <a:off x="965200" y="135096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Syntax</a:t>
            </a:r>
          </a:p>
        </p:txBody>
      </p:sp>
      <p:sp>
        <p:nvSpPr>
          <p:cNvPr id="652292" name="Text Box 4"/>
          <p:cNvSpPr txBox="1">
            <a:spLocks noChangeArrowheads="1"/>
          </p:cNvSpPr>
          <p:nvPr/>
        </p:nvSpPr>
        <p:spPr bwMode="auto">
          <a:xfrm>
            <a:off x="1104900" y="4486275"/>
            <a:ext cx="1527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Example</a:t>
            </a:r>
            <a:endParaRPr lang="en-US" altLang="en-US" sz="4000" b="0">
              <a:solidFill>
                <a:schemeClr val="tx2"/>
              </a:solidFill>
              <a:latin typeface="Georgia" panose="02040502050405020303" pitchFamily="18" charset="0"/>
            </a:endParaRPr>
          </a:p>
        </p:txBody>
      </p:sp>
      <p:sp>
        <p:nvSpPr>
          <p:cNvPr id="652293" name="Rectangle 5"/>
          <p:cNvSpPr>
            <a:spLocks noChangeArrowheads="1"/>
          </p:cNvSpPr>
          <p:nvPr/>
        </p:nvSpPr>
        <p:spPr bwMode="auto">
          <a:xfrm>
            <a:off x="1200150" y="518318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COLUMN NgayNhap</a:t>
            </a:r>
          </a:p>
        </p:txBody>
      </p:sp>
      <p:sp>
        <p:nvSpPr>
          <p:cNvPr id="57350" name="Rectangle 6"/>
          <p:cNvSpPr>
            <a:spLocks noGrp="1" noChangeArrowheads="1"/>
          </p:cNvSpPr>
          <p:nvPr>
            <p:ph type="title"/>
          </p:nvPr>
        </p:nvSpPr>
        <p:spPr>
          <a:xfrm>
            <a:off x="485775" y="577850"/>
            <a:ext cx="7793038" cy="638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50</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 calcmode="lin" valueType="num">
                                      <p:cBhvr additive="base">
                                        <p:cTn id="7" dur="500" fill="hold"/>
                                        <p:tgtEl>
                                          <p:spTgt spid="652291"/>
                                        </p:tgtEl>
                                        <p:attrNameLst>
                                          <p:attrName>ppt_x</p:attrName>
                                        </p:attrNameLst>
                                      </p:cBhvr>
                                      <p:tavLst>
                                        <p:tav tm="0">
                                          <p:val>
                                            <p:strVal val="0-#ppt_w/2"/>
                                          </p:val>
                                        </p:tav>
                                        <p:tav tm="100000">
                                          <p:val>
                                            <p:strVal val="#ppt_x"/>
                                          </p:val>
                                        </p:tav>
                                      </p:tavLst>
                                    </p:anim>
                                    <p:anim calcmode="lin" valueType="num">
                                      <p:cBhvr additive="base">
                                        <p:cTn id="8" dur="500" fill="hold"/>
                                        <p:tgtEl>
                                          <p:spTgt spid="6522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2290"/>
                                        </p:tgtEl>
                                        <p:attrNameLst>
                                          <p:attrName>style.visibility</p:attrName>
                                        </p:attrNameLst>
                                      </p:cBhvr>
                                      <p:to>
                                        <p:strVal val="visible"/>
                                      </p:to>
                                    </p:set>
                                    <p:animEffect transition="in" filter="dissolve">
                                      <p:cBhvr>
                                        <p:cTn id="13" dur="500"/>
                                        <p:tgtEl>
                                          <p:spTgt spid="6522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2292"/>
                                        </p:tgtEl>
                                        <p:attrNameLst>
                                          <p:attrName>style.visibility</p:attrName>
                                        </p:attrNameLst>
                                      </p:cBhvr>
                                      <p:to>
                                        <p:strVal val="visible"/>
                                      </p:to>
                                    </p:set>
                                    <p:anim calcmode="lin" valueType="num">
                                      <p:cBhvr additive="base">
                                        <p:cTn id="18" dur="500" fill="hold"/>
                                        <p:tgtEl>
                                          <p:spTgt spid="652292"/>
                                        </p:tgtEl>
                                        <p:attrNameLst>
                                          <p:attrName>ppt_x</p:attrName>
                                        </p:attrNameLst>
                                      </p:cBhvr>
                                      <p:tavLst>
                                        <p:tav tm="0">
                                          <p:val>
                                            <p:strVal val="0-#ppt_w/2"/>
                                          </p:val>
                                        </p:tav>
                                        <p:tav tm="100000">
                                          <p:val>
                                            <p:strVal val="#ppt_x"/>
                                          </p:val>
                                        </p:tav>
                                      </p:tavLst>
                                    </p:anim>
                                    <p:anim calcmode="lin" valueType="num">
                                      <p:cBhvr additive="base">
                                        <p:cTn id="19" dur="500" fill="hold"/>
                                        <p:tgtEl>
                                          <p:spTgt spid="65229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2293"/>
                                        </p:tgtEl>
                                        <p:attrNameLst>
                                          <p:attrName>style.visibility</p:attrName>
                                        </p:attrNameLst>
                                      </p:cBhvr>
                                      <p:to>
                                        <p:strVal val="visible"/>
                                      </p:to>
                                    </p:set>
                                    <p:animEffect transition="in" filter="dissolve">
                                      <p:cBhvr>
                                        <p:cTn id="24" dur="500"/>
                                        <p:tgtEl>
                                          <p:spTgt spid="65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0" grpId="0" animBg="1" autoUpdateAnimBg="0"/>
      <p:bldP spid="652291" grpId="0" autoUpdateAnimBg="0"/>
      <p:bldP spid="652292" grpId="0" autoUpdateAnimBg="0"/>
      <p:bldP spid="65229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39738" y="434975"/>
            <a:ext cx="7793037" cy="1143000"/>
          </a:xfrm>
        </p:spPr>
        <p:txBody>
          <a:bodyPr/>
          <a:lstStyle/>
          <a:p>
            <a:pPr eaLnBrk="1" hangingPunct="1"/>
            <a:r>
              <a:rPr lang="en-US" altLang="en-US" b="1">
                <a:solidFill>
                  <a:srgbClr val="800000"/>
                </a:solidFill>
              </a:rPr>
              <a:t>Xóa bảng khỏi CSDL</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51</a:t>
            </a:fld>
            <a:endParaRPr lang="en-US"/>
          </a:p>
        </p:txBody>
      </p:sp>
      <p:sp>
        <p:nvSpPr>
          <p:cNvPr id="653315" name="Rectangle 3"/>
          <p:cNvSpPr>
            <a:spLocks noChangeArrowheads="1"/>
          </p:cNvSpPr>
          <p:nvPr/>
        </p:nvSpPr>
        <p:spPr bwMode="auto">
          <a:xfrm>
            <a:off x="1227138" y="4329113"/>
            <a:ext cx="45720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TABLE SanPham</a:t>
            </a:r>
            <a:endParaRPr lang="en-US" altLang="en-US" b="0">
              <a:latin typeface="Times New Roman" panose="02020603050405020304" pitchFamily="18" charset="0"/>
            </a:endParaRPr>
          </a:p>
        </p:txBody>
      </p:sp>
      <p:sp>
        <p:nvSpPr>
          <p:cNvPr id="653316" name="Text Box 4"/>
          <p:cNvSpPr txBox="1">
            <a:spLocks noChangeArrowheads="1"/>
          </p:cNvSpPr>
          <p:nvPr/>
        </p:nvSpPr>
        <p:spPr bwMode="auto">
          <a:xfrm>
            <a:off x="1087438" y="1544638"/>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53317" name="Text Box 5"/>
          <p:cNvSpPr txBox="1">
            <a:spLocks noChangeArrowheads="1"/>
          </p:cNvSpPr>
          <p:nvPr/>
        </p:nvSpPr>
        <p:spPr bwMode="auto">
          <a:xfrm>
            <a:off x="1243013" y="2357438"/>
            <a:ext cx="3954462"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DROP TABLE &lt;Table_Name&gt;</a:t>
            </a:r>
          </a:p>
        </p:txBody>
      </p:sp>
      <p:sp>
        <p:nvSpPr>
          <p:cNvPr id="653318" name="Text Box 6"/>
          <p:cNvSpPr txBox="1">
            <a:spLocks noChangeArrowheads="1"/>
          </p:cNvSpPr>
          <p:nvPr/>
        </p:nvSpPr>
        <p:spPr bwMode="auto">
          <a:xfrm>
            <a:off x="1273175" y="3487738"/>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3316"/>
                                        </p:tgtEl>
                                        <p:attrNameLst>
                                          <p:attrName>style.visibility</p:attrName>
                                        </p:attrNameLst>
                                      </p:cBhvr>
                                      <p:to>
                                        <p:strVal val="visible"/>
                                      </p:to>
                                    </p:set>
                                    <p:anim calcmode="lin" valueType="num">
                                      <p:cBhvr additive="base">
                                        <p:cTn id="7" dur="500" fill="hold"/>
                                        <p:tgtEl>
                                          <p:spTgt spid="653316"/>
                                        </p:tgtEl>
                                        <p:attrNameLst>
                                          <p:attrName>ppt_x</p:attrName>
                                        </p:attrNameLst>
                                      </p:cBhvr>
                                      <p:tavLst>
                                        <p:tav tm="0">
                                          <p:val>
                                            <p:strVal val="0-#ppt_w/2"/>
                                          </p:val>
                                        </p:tav>
                                        <p:tav tm="100000">
                                          <p:val>
                                            <p:strVal val="#ppt_x"/>
                                          </p:val>
                                        </p:tav>
                                      </p:tavLst>
                                    </p:anim>
                                    <p:anim calcmode="lin" valueType="num">
                                      <p:cBhvr additive="base">
                                        <p:cTn id="8" dur="500" fill="hold"/>
                                        <p:tgtEl>
                                          <p:spTgt spid="653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3317"/>
                                        </p:tgtEl>
                                        <p:attrNameLst>
                                          <p:attrName>style.visibility</p:attrName>
                                        </p:attrNameLst>
                                      </p:cBhvr>
                                      <p:to>
                                        <p:strVal val="visible"/>
                                      </p:to>
                                    </p:set>
                                    <p:animEffect transition="in" filter="dissolve">
                                      <p:cBhvr>
                                        <p:cTn id="13" dur="500"/>
                                        <p:tgtEl>
                                          <p:spTgt spid="6533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3318"/>
                                        </p:tgtEl>
                                        <p:attrNameLst>
                                          <p:attrName>style.visibility</p:attrName>
                                        </p:attrNameLst>
                                      </p:cBhvr>
                                      <p:to>
                                        <p:strVal val="visible"/>
                                      </p:to>
                                    </p:set>
                                    <p:anim calcmode="lin" valueType="num">
                                      <p:cBhvr additive="base">
                                        <p:cTn id="18" dur="500" fill="hold"/>
                                        <p:tgtEl>
                                          <p:spTgt spid="653318"/>
                                        </p:tgtEl>
                                        <p:attrNameLst>
                                          <p:attrName>ppt_x</p:attrName>
                                        </p:attrNameLst>
                                      </p:cBhvr>
                                      <p:tavLst>
                                        <p:tav tm="0">
                                          <p:val>
                                            <p:strVal val="0-#ppt_w/2"/>
                                          </p:val>
                                        </p:tav>
                                        <p:tav tm="100000">
                                          <p:val>
                                            <p:strVal val="#ppt_x"/>
                                          </p:val>
                                        </p:tav>
                                      </p:tavLst>
                                    </p:anim>
                                    <p:anim calcmode="lin" valueType="num">
                                      <p:cBhvr additive="base">
                                        <p:cTn id="19" dur="500" fill="hold"/>
                                        <p:tgtEl>
                                          <p:spTgt spid="6533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3315"/>
                                        </p:tgtEl>
                                        <p:attrNameLst>
                                          <p:attrName>style.visibility</p:attrName>
                                        </p:attrNameLst>
                                      </p:cBhvr>
                                      <p:to>
                                        <p:strVal val="visible"/>
                                      </p:to>
                                    </p:set>
                                    <p:animEffect transition="in" filter="dissolve">
                                      <p:cBhvr>
                                        <p:cTn id="24" dur="500"/>
                                        <p:tgtEl>
                                          <p:spTgt spid="65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animBg="1" autoUpdateAnimBg="0"/>
      <p:bldP spid="653316" grpId="0" autoUpdateAnimBg="0"/>
      <p:bldP spid="653317" grpId="0" animBg="1" autoUpdateAnimBg="0"/>
      <p:bldP spid="65331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9900" y="561975"/>
            <a:ext cx="7793038"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52</a:t>
            </a:fld>
            <a:endParaRPr lang="en-US"/>
          </a:p>
        </p:txBody>
      </p:sp>
      <p:sp>
        <p:nvSpPr>
          <p:cNvPr id="59395" name="Text Box 3"/>
          <p:cNvSpPr txBox="1">
            <a:spLocks noChangeArrowheads="1"/>
          </p:cNvSpPr>
          <p:nvPr/>
        </p:nvSpPr>
        <p:spPr bwMode="auto">
          <a:xfrm>
            <a:off x="668338" y="1601788"/>
            <a:ext cx="7772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803275" indent="-346075">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lnSpc>
                <a:spcPct val="120000"/>
              </a:lnSpc>
              <a:buClrTx/>
              <a:buSzTx/>
              <a:buFontTx/>
              <a:buChar char="•"/>
            </a:pPr>
            <a:r>
              <a:rPr lang="en-US" altLang="en-US" b="0"/>
              <a:t>Bảng tạm được chứa trong CSDL TempDb và được xóa một cách tự động khi không còn sử dụng nữa.</a:t>
            </a:r>
          </a:p>
          <a:p>
            <a:pPr algn="just" eaLnBrk="1" hangingPunct="1">
              <a:lnSpc>
                <a:spcPct val="120000"/>
              </a:lnSpc>
              <a:buClrTx/>
              <a:buSzTx/>
              <a:buFontTx/>
              <a:buChar char="•"/>
            </a:pPr>
            <a:r>
              <a:rPr lang="en-US" altLang="en-US" b="0"/>
              <a:t>Có hai loại: </a:t>
            </a:r>
          </a:p>
          <a:p>
            <a:pPr lvl="1" algn="just" eaLnBrk="1" hangingPunct="1">
              <a:lnSpc>
                <a:spcPct val="120000"/>
              </a:lnSpc>
              <a:buClrTx/>
              <a:buSzTx/>
              <a:buFontTx/>
              <a:buChar char="•"/>
            </a:pPr>
            <a:r>
              <a:rPr lang="en-US" altLang="en-US" sz="2400" b="0"/>
              <a:t>Bảng tạm cục bộ </a:t>
            </a:r>
          </a:p>
          <a:p>
            <a:pPr lvl="1" algn="just" eaLnBrk="1" hangingPunct="1">
              <a:lnSpc>
                <a:spcPct val="120000"/>
              </a:lnSpc>
              <a:buClrTx/>
              <a:buSzTx/>
              <a:buFontTx/>
              <a:buChar char="•"/>
            </a:pPr>
            <a:r>
              <a:rPr lang="en-US" altLang="en-US" sz="2400" b="0"/>
              <a:t>Bảng tạm toàn cục</a:t>
            </a:r>
          </a:p>
        </p:txBody>
      </p:sp>
    </p:spTree>
  </p:cSld>
  <p:clrMapOvr>
    <a:masterClrMapping/>
  </p:clrMapOvr>
  <p:transition>
    <p:randomBa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03238" y="515938"/>
            <a:ext cx="7793037"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53</a:t>
            </a:fld>
            <a:endParaRPr lang="en-US"/>
          </a:p>
        </p:txBody>
      </p:sp>
      <p:sp>
        <p:nvSpPr>
          <p:cNvPr id="657411" name="Rectangle 3"/>
          <p:cNvSpPr>
            <a:spLocks noChangeArrowheads="1"/>
          </p:cNvSpPr>
          <p:nvPr/>
        </p:nvSpPr>
        <p:spPr bwMode="auto">
          <a:xfrm>
            <a:off x="1143000" y="4687888"/>
            <a:ext cx="7086600" cy="14954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7412" name="Text Box 4"/>
          <p:cNvSpPr txBox="1">
            <a:spLocks noChangeArrowheads="1"/>
          </p:cNvSpPr>
          <p:nvPr/>
        </p:nvSpPr>
        <p:spPr bwMode="auto">
          <a:xfrm>
            <a:off x="909638" y="3998913"/>
            <a:ext cx="568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0421" name="Text Box 5"/>
          <p:cNvSpPr txBox="1">
            <a:spLocks noChangeArrowheads="1"/>
          </p:cNvSpPr>
          <p:nvPr/>
        </p:nvSpPr>
        <p:spPr bwMode="auto">
          <a:xfrm>
            <a:off x="592138" y="1587500"/>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cục bộ: </a:t>
            </a:r>
          </a:p>
          <a:p>
            <a:pPr algn="just" eaLnBrk="1" hangingPunct="1">
              <a:spcBef>
                <a:spcPct val="0"/>
              </a:spcBef>
              <a:buClrTx/>
              <a:buSzTx/>
              <a:buFontTx/>
              <a:buChar char="•"/>
            </a:pPr>
            <a:r>
              <a:rPr lang="en-US" altLang="en-US" b="0">
                <a:latin typeface="Times New Roman" panose="02020603050405020304" pitchFamily="18" charset="0"/>
              </a:rPr>
              <a:t>Có một dấu # là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hiện thị đối với nối kết hiện hành dành cho người sử dụng.</a:t>
            </a:r>
          </a:p>
          <a:p>
            <a:pPr algn="just" eaLnBrk="1" hangingPunct="1">
              <a:spcBef>
                <a:spcPct val="0"/>
              </a:spcBef>
              <a:buClrTx/>
              <a:buSzTx/>
              <a:buFontTx/>
              <a:buChar char="•"/>
            </a:pPr>
            <a:r>
              <a:rPr lang="en-US" altLang="en-US" b="0">
                <a:latin typeface="Times New Roman" panose="02020603050405020304" pitchFamily="18" charset="0"/>
              </a:rPr>
              <a:t>Được xóa khi người dùng ngắt nối kết với các thể hiện của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additive="base">
                                        <p:cTn id="7" dur="500" fill="hold"/>
                                        <p:tgtEl>
                                          <p:spTgt spid="657412"/>
                                        </p:tgtEl>
                                        <p:attrNameLst>
                                          <p:attrName>ppt_x</p:attrName>
                                        </p:attrNameLst>
                                      </p:cBhvr>
                                      <p:tavLst>
                                        <p:tav tm="0">
                                          <p:val>
                                            <p:strVal val="0-#ppt_w/2"/>
                                          </p:val>
                                        </p:tav>
                                        <p:tav tm="100000">
                                          <p:val>
                                            <p:strVal val="#ppt_x"/>
                                          </p:val>
                                        </p:tav>
                                      </p:tavLst>
                                    </p:anim>
                                    <p:anim calcmode="lin" valueType="num">
                                      <p:cBhvr additive="base">
                                        <p:cTn id="8" dur="500" fill="hold"/>
                                        <p:tgtEl>
                                          <p:spTgt spid="6574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7411"/>
                                        </p:tgtEl>
                                        <p:attrNameLst>
                                          <p:attrName>style.visibility</p:attrName>
                                        </p:attrNameLst>
                                      </p:cBhvr>
                                      <p:to>
                                        <p:strVal val="visible"/>
                                      </p:to>
                                    </p:set>
                                    <p:animEffect transition="in" filter="dissolve">
                                      <p:cBhvr>
                                        <p:cTn id="13" dur="500"/>
                                        <p:tgtEl>
                                          <p:spTgt spid="65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animBg="1" autoUpdateAnimBg="0"/>
      <p:bldP spid="65741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85775" y="484188"/>
            <a:ext cx="7793038"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54</a:t>
            </a:fld>
            <a:endParaRPr lang="en-US"/>
          </a:p>
        </p:txBody>
      </p:sp>
      <p:sp>
        <p:nvSpPr>
          <p:cNvPr id="659459" name="Rectangle 3"/>
          <p:cNvSpPr>
            <a:spLocks noChangeArrowheads="1"/>
          </p:cNvSpPr>
          <p:nvPr/>
        </p:nvSpPr>
        <p:spPr bwMode="auto">
          <a:xfrm>
            <a:off x="1111250" y="4702175"/>
            <a:ext cx="7086600" cy="15414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9460" name="Text Box 4"/>
          <p:cNvSpPr txBox="1">
            <a:spLocks noChangeArrowheads="1"/>
          </p:cNvSpPr>
          <p:nvPr/>
        </p:nvSpPr>
        <p:spPr bwMode="auto">
          <a:xfrm>
            <a:off x="1044575" y="3952875"/>
            <a:ext cx="583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1445" name="Text Box 5"/>
          <p:cNvSpPr txBox="1">
            <a:spLocks noChangeArrowheads="1"/>
          </p:cNvSpPr>
          <p:nvPr/>
        </p:nvSpPr>
        <p:spPr bwMode="auto">
          <a:xfrm>
            <a:off x="576263" y="1508125"/>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toàn cục: </a:t>
            </a:r>
          </a:p>
          <a:p>
            <a:pPr algn="just" eaLnBrk="1" hangingPunct="1">
              <a:spcBef>
                <a:spcPct val="0"/>
              </a:spcBef>
              <a:buClrTx/>
              <a:buSzTx/>
              <a:buFontTx/>
              <a:buChar char="•"/>
            </a:pPr>
            <a:r>
              <a:rPr lang="en-US" altLang="en-US" b="0">
                <a:latin typeface="Times New Roman" panose="02020603050405020304" pitchFamily="18" charset="0"/>
              </a:rPr>
              <a:t>Có hai dấu ## là 2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hiển thị đối với bất kỳ người sử dụng nào sau khi chúng được tạo.</a:t>
            </a:r>
          </a:p>
          <a:p>
            <a:pPr algn="just" eaLnBrk="1" hangingPunct="1">
              <a:spcBef>
                <a:spcPct val="0"/>
              </a:spcBef>
              <a:buClrTx/>
              <a:buSzTx/>
              <a:buFontTx/>
              <a:buChar char="•"/>
            </a:pPr>
            <a:r>
              <a:rPr lang="en-US" altLang="en-US" b="0">
                <a:latin typeface="Times New Roman" panose="02020603050405020304" pitchFamily="18" charset="0"/>
              </a:rPr>
              <a:t>Được xóa khi tất cả người dùng đang tham chiếu table ngắt kết nối với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 calcmode="lin" valueType="num">
                                      <p:cBhvr additive="base">
                                        <p:cTn id="7" dur="500" fill="hold"/>
                                        <p:tgtEl>
                                          <p:spTgt spid="659460"/>
                                        </p:tgtEl>
                                        <p:attrNameLst>
                                          <p:attrName>ppt_x</p:attrName>
                                        </p:attrNameLst>
                                      </p:cBhvr>
                                      <p:tavLst>
                                        <p:tav tm="0">
                                          <p:val>
                                            <p:strVal val="0-#ppt_w/2"/>
                                          </p:val>
                                        </p:tav>
                                        <p:tav tm="100000">
                                          <p:val>
                                            <p:strVal val="#ppt_x"/>
                                          </p:val>
                                        </p:tav>
                                      </p:tavLst>
                                    </p:anim>
                                    <p:anim calcmode="lin" valueType="num">
                                      <p:cBhvr additive="base">
                                        <p:cTn id="8" dur="500" fill="hold"/>
                                        <p:tgtEl>
                                          <p:spTgt spid="659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9459"/>
                                        </p:tgtEl>
                                        <p:attrNameLst>
                                          <p:attrName>style.visibility</p:attrName>
                                        </p:attrNameLst>
                                      </p:cBhvr>
                                      <p:to>
                                        <p:strVal val="visible"/>
                                      </p:to>
                                    </p:set>
                                    <p:animEffect transition="in" filter="dissolve">
                                      <p:cBhvr>
                                        <p:cTn id="13" dur="500"/>
                                        <p:tgtEl>
                                          <p:spTgt spid="65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animBg="1" autoUpdateAnimBg="0"/>
      <p:bldP spid="65946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23863" y="2297113"/>
            <a:ext cx="7793037" cy="1143000"/>
          </a:xfrm>
        </p:spPr>
        <p:txBody>
          <a:bodyPr>
            <a:normAutofit fontScale="90000"/>
          </a:bodyPr>
          <a:lstStyle/>
          <a:p>
            <a:pPr algn="ctr" eaLnBrk="1" hangingPunct="1"/>
            <a:r>
              <a:rPr lang="en-US" altLang="en-US" b="1">
                <a:solidFill>
                  <a:srgbClr val="800000"/>
                </a:solidFill>
              </a:rPr>
              <a:t>Ngôn ngữ thao tác dữ liệu</a:t>
            </a:r>
            <a:br>
              <a:rPr lang="en-US" altLang="en-US" b="1">
                <a:solidFill>
                  <a:srgbClr val="800000"/>
                </a:solidFill>
              </a:rPr>
            </a:br>
            <a:r>
              <a:rPr lang="en-US" altLang="en-US" b="1">
                <a:solidFill>
                  <a:srgbClr val="800000"/>
                </a:solidFill>
              </a:rPr>
              <a:t>Data mainpulating language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55</a:t>
            </a:fld>
            <a:endParaRPr lang="en-US"/>
          </a:p>
        </p:txBody>
      </p:sp>
    </p:spTree>
  </p:cSld>
  <p:clrMapOvr>
    <a:masterClrMapping/>
  </p:clrMapOvr>
  <p:transition>
    <p:randomBa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69913" y="492125"/>
            <a:ext cx="7793037" cy="890588"/>
          </a:xfrm>
        </p:spPr>
        <p:txBody>
          <a:bodyPr/>
          <a:lstStyle/>
          <a:p>
            <a:pPr eaLnBrk="1" hangingPunct="1"/>
            <a:r>
              <a:rPr lang="en-US" altLang="en-US" sz="4000">
                <a:solidFill>
                  <a:srgbClr val="800000"/>
                </a:solidFill>
              </a:rPr>
              <a:t>Cập nhập nội dung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56</a:t>
            </a:fld>
            <a:endParaRPr lang="en-US"/>
          </a:p>
        </p:txBody>
      </p:sp>
      <p:sp>
        <p:nvSpPr>
          <p:cNvPr id="661507" name="Rectangle 3"/>
          <p:cNvSpPr>
            <a:spLocks noChangeArrowheads="1"/>
          </p:cNvSpPr>
          <p:nvPr/>
        </p:nvSpPr>
        <p:spPr bwMode="auto">
          <a:xfrm>
            <a:off x="1279525" y="1717675"/>
            <a:ext cx="67056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INSERT [INTO] &lt;table_name&gt; VALUES &lt;values&gt;</a:t>
            </a:r>
            <a:r>
              <a:rPr lang="en-GB" altLang="en-US" b="0" i="1">
                <a:solidFill>
                  <a:srgbClr val="C60000"/>
                </a:solidFill>
                <a:latin typeface="Times New Roman" panose="02020603050405020304" pitchFamily="18" charset="0"/>
                <a:cs typeface="Times New Roman" panose="02020603050405020304" pitchFamily="18" charset="0"/>
              </a:rPr>
              <a:t> </a:t>
            </a:r>
            <a:endParaRPr lang="en-GB" altLang="en-US" b="0">
              <a:solidFill>
                <a:srgbClr val="C60000"/>
              </a:solidFill>
              <a:latin typeface="Times New Roman" panose="02020603050405020304" pitchFamily="18" charset="0"/>
              <a:cs typeface="Times New Roman" panose="02020603050405020304" pitchFamily="18" charset="0"/>
            </a:endParaRPr>
          </a:p>
        </p:txBody>
      </p:sp>
      <p:sp>
        <p:nvSpPr>
          <p:cNvPr id="661508" name="Text Box 4"/>
          <p:cNvSpPr txBox="1">
            <a:spLocks noChangeArrowheads="1"/>
          </p:cNvSpPr>
          <p:nvPr/>
        </p:nvSpPr>
        <p:spPr bwMode="auto">
          <a:xfrm>
            <a:off x="822325" y="11684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Thêm dòng</a:t>
            </a:r>
          </a:p>
        </p:txBody>
      </p:sp>
      <p:sp>
        <p:nvSpPr>
          <p:cNvPr id="661509" name="Text Box 5"/>
          <p:cNvSpPr txBox="1">
            <a:spLocks noChangeArrowheads="1"/>
          </p:cNvSpPr>
          <p:nvPr/>
        </p:nvSpPr>
        <p:spPr bwMode="auto">
          <a:xfrm>
            <a:off x="981075" y="2684463"/>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Thay đổi dữ liệu các dòng</a:t>
            </a:r>
          </a:p>
        </p:txBody>
      </p:sp>
      <p:sp>
        <p:nvSpPr>
          <p:cNvPr id="661510" name="Rectangle 6"/>
          <p:cNvSpPr>
            <a:spLocks noChangeArrowheads="1"/>
          </p:cNvSpPr>
          <p:nvPr/>
        </p:nvSpPr>
        <p:spPr bwMode="auto">
          <a:xfrm>
            <a:off x="1295400" y="3216275"/>
            <a:ext cx="6797675" cy="11874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UPDATE &lt;table_name&gt;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SET &lt;column_name = value&gt;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WHERE &lt;condition&gt;</a:t>
            </a:r>
            <a:endParaRPr lang="en-US" altLang="en-US" b="0">
              <a:solidFill>
                <a:srgbClr val="C60000"/>
              </a:solidFill>
              <a:latin typeface="Times New Roman" panose="02020603050405020304" pitchFamily="18" charset="0"/>
              <a:cs typeface="Times New Roman" panose="02020603050405020304" pitchFamily="18" charset="0"/>
            </a:endParaRPr>
          </a:p>
        </p:txBody>
      </p:sp>
      <p:sp>
        <p:nvSpPr>
          <p:cNvPr id="661511" name="Rectangle 7"/>
          <p:cNvSpPr>
            <a:spLocks noChangeArrowheads="1"/>
          </p:cNvSpPr>
          <p:nvPr/>
        </p:nvSpPr>
        <p:spPr bwMode="auto">
          <a:xfrm>
            <a:off x="1246188" y="5438775"/>
            <a:ext cx="6846887"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DELETE FROM &lt;table_name&gt; WHERE &lt;condition&gt;</a:t>
            </a:r>
          </a:p>
        </p:txBody>
      </p:sp>
      <p:sp>
        <p:nvSpPr>
          <p:cNvPr id="661512" name="Text Box 8"/>
          <p:cNvSpPr txBox="1">
            <a:spLocks noChangeArrowheads="1"/>
          </p:cNvSpPr>
          <p:nvPr/>
        </p:nvSpPr>
        <p:spPr bwMode="auto">
          <a:xfrm>
            <a:off x="981075" y="4872038"/>
            <a:ext cx="464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Xóa dòng</a:t>
            </a:r>
          </a:p>
        </p:txBody>
      </p:sp>
      <p:sp>
        <p:nvSpPr>
          <p:cNvPr id="63497" name="TextBox 1"/>
          <p:cNvSpPr txBox="1">
            <a:spLocks noChangeArrowheads="1"/>
          </p:cNvSpPr>
          <p:nvPr/>
        </p:nvSpPr>
        <p:spPr bwMode="auto">
          <a:xfrm>
            <a:off x="1279525" y="2222500"/>
            <a:ext cx="591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Insert into  cthoadon values(2, ‘b’, 10,100)</a:t>
            </a:r>
          </a:p>
        </p:txBody>
      </p:sp>
      <p:sp>
        <p:nvSpPr>
          <p:cNvPr id="63498" name="TextBox 9"/>
          <p:cNvSpPr txBox="1">
            <a:spLocks noChangeArrowheads="1"/>
          </p:cNvSpPr>
          <p:nvPr/>
        </p:nvSpPr>
        <p:spPr bwMode="auto">
          <a:xfrm>
            <a:off x="1295400" y="4410075"/>
            <a:ext cx="748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Update cthoadon set dongia = dongia+10/100*dongia</a:t>
            </a:r>
          </a:p>
        </p:txBody>
      </p:sp>
      <p:sp>
        <p:nvSpPr>
          <p:cNvPr id="63499" name="TextBox 10"/>
          <p:cNvSpPr txBox="1">
            <a:spLocks noChangeArrowheads="1"/>
          </p:cNvSpPr>
          <p:nvPr/>
        </p:nvSpPr>
        <p:spPr bwMode="auto">
          <a:xfrm>
            <a:off x="1246188" y="5945188"/>
            <a:ext cx="5243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Delete from cthoadon where sohd =2</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1508"/>
                                        </p:tgtEl>
                                        <p:attrNameLst>
                                          <p:attrName>style.visibility</p:attrName>
                                        </p:attrNameLst>
                                      </p:cBhvr>
                                      <p:to>
                                        <p:strVal val="visible"/>
                                      </p:to>
                                    </p:set>
                                    <p:anim calcmode="lin" valueType="num">
                                      <p:cBhvr additive="base">
                                        <p:cTn id="7" dur="500" fill="hold"/>
                                        <p:tgtEl>
                                          <p:spTgt spid="661508"/>
                                        </p:tgtEl>
                                        <p:attrNameLst>
                                          <p:attrName>ppt_x</p:attrName>
                                        </p:attrNameLst>
                                      </p:cBhvr>
                                      <p:tavLst>
                                        <p:tav tm="0">
                                          <p:val>
                                            <p:strVal val="0-#ppt_w/2"/>
                                          </p:val>
                                        </p:tav>
                                        <p:tav tm="100000">
                                          <p:val>
                                            <p:strVal val="#ppt_x"/>
                                          </p:val>
                                        </p:tav>
                                      </p:tavLst>
                                    </p:anim>
                                    <p:anim calcmode="lin" valueType="num">
                                      <p:cBhvr additive="base">
                                        <p:cTn id="8" dur="500" fill="hold"/>
                                        <p:tgtEl>
                                          <p:spTgt spid="661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1507"/>
                                        </p:tgtEl>
                                        <p:attrNameLst>
                                          <p:attrName>style.visibility</p:attrName>
                                        </p:attrNameLst>
                                      </p:cBhvr>
                                      <p:to>
                                        <p:strVal val="visible"/>
                                      </p:to>
                                    </p:set>
                                    <p:anim calcmode="lin" valueType="num">
                                      <p:cBhvr additive="base">
                                        <p:cTn id="13" dur="500" fill="hold"/>
                                        <p:tgtEl>
                                          <p:spTgt spid="661507"/>
                                        </p:tgtEl>
                                        <p:attrNameLst>
                                          <p:attrName>ppt_x</p:attrName>
                                        </p:attrNameLst>
                                      </p:cBhvr>
                                      <p:tavLst>
                                        <p:tav tm="0">
                                          <p:val>
                                            <p:strVal val="0-#ppt_w/2"/>
                                          </p:val>
                                        </p:tav>
                                        <p:tav tm="100000">
                                          <p:val>
                                            <p:strVal val="#ppt_x"/>
                                          </p:val>
                                        </p:tav>
                                      </p:tavLst>
                                    </p:anim>
                                    <p:anim calcmode="lin" valueType="num">
                                      <p:cBhvr additive="base">
                                        <p:cTn id="14" dur="500" fill="hold"/>
                                        <p:tgtEl>
                                          <p:spTgt spid="6615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1509"/>
                                        </p:tgtEl>
                                        <p:attrNameLst>
                                          <p:attrName>style.visibility</p:attrName>
                                        </p:attrNameLst>
                                      </p:cBhvr>
                                      <p:to>
                                        <p:strVal val="visible"/>
                                      </p:to>
                                    </p:set>
                                    <p:anim calcmode="lin" valueType="num">
                                      <p:cBhvr additive="base">
                                        <p:cTn id="19" dur="500" fill="hold"/>
                                        <p:tgtEl>
                                          <p:spTgt spid="661509"/>
                                        </p:tgtEl>
                                        <p:attrNameLst>
                                          <p:attrName>ppt_x</p:attrName>
                                        </p:attrNameLst>
                                      </p:cBhvr>
                                      <p:tavLst>
                                        <p:tav tm="0">
                                          <p:val>
                                            <p:strVal val="0-#ppt_w/2"/>
                                          </p:val>
                                        </p:tav>
                                        <p:tav tm="100000">
                                          <p:val>
                                            <p:strVal val="#ppt_x"/>
                                          </p:val>
                                        </p:tav>
                                      </p:tavLst>
                                    </p:anim>
                                    <p:anim calcmode="lin" valueType="num">
                                      <p:cBhvr additive="base">
                                        <p:cTn id="20" dur="500" fill="hold"/>
                                        <p:tgtEl>
                                          <p:spTgt spid="6615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1510"/>
                                        </p:tgtEl>
                                        <p:attrNameLst>
                                          <p:attrName>style.visibility</p:attrName>
                                        </p:attrNameLst>
                                      </p:cBhvr>
                                      <p:to>
                                        <p:strVal val="visible"/>
                                      </p:to>
                                    </p:set>
                                    <p:anim calcmode="lin" valueType="num">
                                      <p:cBhvr additive="base">
                                        <p:cTn id="25" dur="500" fill="hold"/>
                                        <p:tgtEl>
                                          <p:spTgt spid="661510"/>
                                        </p:tgtEl>
                                        <p:attrNameLst>
                                          <p:attrName>ppt_x</p:attrName>
                                        </p:attrNameLst>
                                      </p:cBhvr>
                                      <p:tavLst>
                                        <p:tav tm="0">
                                          <p:val>
                                            <p:strVal val="0-#ppt_w/2"/>
                                          </p:val>
                                        </p:tav>
                                        <p:tav tm="100000">
                                          <p:val>
                                            <p:strVal val="#ppt_x"/>
                                          </p:val>
                                        </p:tav>
                                      </p:tavLst>
                                    </p:anim>
                                    <p:anim calcmode="lin" valueType="num">
                                      <p:cBhvr additive="base">
                                        <p:cTn id="26"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1512"/>
                                        </p:tgtEl>
                                        <p:attrNameLst>
                                          <p:attrName>style.visibility</p:attrName>
                                        </p:attrNameLst>
                                      </p:cBhvr>
                                      <p:to>
                                        <p:strVal val="visible"/>
                                      </p:to>
                                    </p:set>
                                    <p:anim calcmode="lin" valueType="num">
                                      <p:cBhvr additive="base">
                                        <p:cTn id="31" dur="500" fill="hold"/>
                                        <p:tgtEl>
                                          <p:spTgt spid="661512"/>
                                        </p:tgtEl>
                                        <p:attrNameLst>
                                          <p:attrName>ppt_x</p:attrName>
                                        </p:attrNameLst>
                                      </p:cBhvr>
                                      <p:tavLst>
                                        <p:tav tm="0">
                                          <p:val>
                                            <p:strVal val="0-#ppt_w/2"/>
                                          </p:val>
                                        </p:tav>
                                        <p:tav tm="100000">
                                          <p:val>
                                            <p:strVal val="#ppt_x"/>
                                          </p:val>
                                        </p:tav>
                                      </p:tavLst>
                                    </p:anim>
                                    <p:anim calcmode="lin" valueType="num">
                                      <p:cBhvr additive="base">
                                        <p:cTn id="32" dur="500" fill="hold"/>
                                        <p:tgtEl>
                                          <p:spTgt spid="6615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1511"/>
                                        </p:tgtEl>
                                        <p:attrNameLst>
                                          <p:attrName>style.visibility</p:attrName>
                                        </p:attrNameLst>
                                      </p:cBhvr>
                                      <p:to>
                                        <p:strVal val="visible"/>
                                      </p:to>
                                    </p:set>
                                    <p:anim calcmode="lin" valueType="num">
                                      <p:cBhvr additive="base">
                                        <p:cTn id="37" dur="500" fill="hold"/>
                                        <p:tgtEl>
                                          <p:spTgt spid="661511"/>
                                        </p:tgtEl>
                                        <p:attrNameLst>
                                          <p:attrName>ppt_x</p:attrName>
                                        </p:attrNameLst>
                                      </p:cBhvr>
                                      <p:tavLst>
                                        <p:tav tm="0">
                                          <p:val>
                                            <p:strVal val="0-#ppt_w/2"/>
                                          </p:val>
                                        </p:tav>
                                        <p:tav tm="100000">
                                          <p:val>
                                            <p:strVal val="#ppt_x"/>
                                          </p:val>
                                        </p:tav>
                                      </p:tavLst>
                                    </p:anim>
                                    <p:anim calcmode="lin" valueType="num">
                                      <p:cBhvr additive="base">
                                        <p:cTn id="38" dur="500" fill="hold"/>
                                        <p:tgtEl>
                                          <p:spTgt spid="6615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animBg="1" autoUpdateAnimBg="0"/>
      <p:bldP spid="661508" grpId="0" autoUpdateAnimBg="0"/>
      <p:bldP spid="661509" grpId="0" autoUpdateAnimBg="0"/>
      <p:bldP spid="661510" grpId="0" animBg="1" autoUpdateAnimBg="0"/>
      <p:bldP spid="661511" grpId="0" animBg="1" autoUpdateAnimBg="0"/>
      <p:bldP spid="66151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5150" y="487363"/>
            <a:ext cx="7793038" cy="1143000"/>
          </a:xfrm>
        </p:spPr>
        <p:txBody>
          <a:bodyPr/>
          <a:lstStyle/>
          <a:p>
            <a:pPr eaLnBrk="1" hangingPunct="1"/>
            <a:r>
              <a:rPr lang="en-US" altLang="en-US">
                <a:solidFill>
                  <a:srgbClr val="800000"/>
                </a:solidFill>
              </a:rPr>
              <a:t>Xem Tables</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57</a:t>
            </a:fld>
            <a:endParaRPr lang="en-US"/>
          </a:p>
        </p:txBody>
      </p:sp>
      <p:sp>
        <p:nvSpPr>
          <p:cNvPr id="662531" name="Rectangle 3"/>
          <p:cNvSpPr>
            <a:spLocks noChangeArrowheads="1"/>
          </p:cNvSpPr>
          <p:nvPr/>
        </p:nvSpPr>
        <p:spPr bwMode="auto">
          <a:xfrm>
            <a:off x="1201738" y="4724400"/>
            <a:ext cx="6096000" cy="5334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SELECT &lt;select_list&gt; FROM &lt;table_name&gt;</a:t>
            </a:r>
          </a:p>
        </p:txBody>
      </p:sp>
      <p:sp>
        <p:nvSpPr>
          <p:cNvPr id="64516" name="Rectangle 4"/>
          <p:cNvSpPr>
            <a:spLocks noChangeArrowheads="1"/>
          </p:cNvSpPr>
          <p:nvPr/>
        </p:nvSpPr>
        <p:spPr bwMode="auto">
          <a:xfrm>
            <a:off x="28289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662533" name="Text Box 5"/>
          <p:cNvSpPr txBox="1">
            <a:spLocks noChangeArrowheads="1"/>
          </p:cNvSpPr>
          <p:nvPr/>
        </p:nvSpPr>
        <p:spPr bwMode="auto">
          <a:xfrm>
            <a:off x="1006475" y="1611313"/>
            <a:ext cx="8666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thông tin Table</a:t>
            </a:r>
            <a:endParaRPr lang="en-US" altLang="en-US" sz="2800" b="0">
              <a:latin typeface="Times New Roman" panose="02020603050405020304" pitchFamily="18" charset="0"/>
            </a:endParaRPr>
          </a:p>
        </p:txBody>
      </p:sp>
      <p:sp>
        <p:nvSpPr>
          <p:cNvPr id="662534" name="Text Box 6"/>
          <p:cNvSpPr txBox="1">
            <a:spLocks noChangeArrowheads="1"/>
          </p:cNvSpPr>
          <p:nvPr/>
        </p:nvSpPr>
        <p:spPr bwMode="auto">
          <a:xfrm>
            <a:off x="1201738" y="2222500"/>
            <a:ext cx="60198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sp_help &lt;table_name&gt;</a:t>
            </a:r>
            <a:endParaRPr lang="en-US" altLang="en-US" b="0">
              <a:solidFill>
                <a:srgbClr val="C60000"/>
              </a:solidFill>
              <a:latin typeface="Times New Roman" panose="02020603050405020304" pitchFamily="18" charset="0"/>
            </a:endParaRPr>
          </a:p>
        </p:txBody>
      </p:sp>
      <p:sp>
        <p:nvSpPr>
          <p:cNvPr id="662535" name="Text Box 7"/>
          <p:cNvSpPr txBox="1">
            <a:spLocks noChangeArrowheads="1"/>
          </p:cNvSpPr>
          <p:nvPr/>
        </p:nvSpPr>
        <p:spPr bwMode="auto">
          <a:xfrm>
            <a:off x="1066800" y="3690938"/>
            <a:ext cx="4465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i="1">
                <a:solidFill>
                  <a:srgbClr val="460CD8"/>
                </a:solidFill>
                <a:latin typeface="Times New Roman" panose="02020603050405020304" pitchFamily="18" charset="0"/>
                <a:cs typeface="Times New Roman" panose="02020603050405020304" pitchFamily="18" charset="0"/>
              </a:rPr>
              <a:t> </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dữ liệu Table</a:t>
            </a:r>
            <a:endParaRPr lang="en-US" altLang="en-US" sz="2800" b="0">
              <a:latin typeface="Times New Roman" panose="02020603050405020304" pitchFamily="18" charset="0"/>
            </a:endParaRPr>
          </a:p>
        </p:txBody>
      </p:sp>
      <p:sp>
        <p:nvSpPr>
          <p:cNvPr id="64520" name="Rectangle 1"/>
          <p:cNvSpPr>
            <a:spLocks noChangeArrowheads="1"/>
          </p:cNvSpPr>
          <p:nvPr/>
        </p:nvSpPr>
        <p:spPr bwMode="auto">
          <a:xfrm>
            <a:off x="1201738" y="2860675"/>
            <a:ext cx="6096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Sp_help cthoadon</a:t>
            </a:r>
          </a:p>
        </p:txBody>
      </p:sp>
      <p:sp>
        <p:nvSpPr>
          <p:cNvPr id="64521" name="Rectangle 2"/>
          <p:cNvSpPr>
            <a:spLocks noChangeArrowheads="1"/>
          </p:cNvSpPr>
          <p:nvPr/>
        </p:nvSpPr>
        <p:spPr bwMode="auto">
          <a:xfrm>
            <a:off x="1201738" y="5614988"/>
            <a:ext cx="3384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Select  * from cthoadon</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2533"/>
                                        </p:tgtEl>
                                        <p:attrNameLst>
                                          <p:attrName>style.visibility</p:attrName>
                                        </p:attrNameLst>
                                      </p:cBhvr>
                                      <p:to>
                                        <p:strVal val="visible"/>
                                      </p:to>
                                    </p:set>
                                    <p:anim calcmode="lin" valueType="num">
                                      <p:cBhvr additive="base">
                                        <p:cTn id="7" dur="500" fill="hold"/>
                                        <p:tgtEl>
                                          <p:spTgt spid="662533"/>
                                        </p:tgtEl>
                                        <p:attrNameLst>
                                          <p:attrName>ppt_x</p:attrName>
                                        </p:attrNameLst>
                                      </p:cBhvr>
                                      <p:tavLst>
                                        <p:tav tm="0">
                                          <p:val>
                                            <p:strVal val="0-#ppt_w/2"/>
                                          </p:val>
                                        </p:tav>
                                        <p:tav tm="100000">
                                          <p:val>
                                            <p:strVal val="#ppt_x"/>
                                          </p:val>
                                        </p:tav>
                                      </p:tavLst>
                                    </p:anim>
                                    <p:anim calcmode="lin" valueType="num">
                                      <p:cBhvr additive="base">
                                        <p:cTn id="8" dur="500" fill="hold"/>
                                        <p:tgtEl>
                                          <p:spTgt spid="66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62534"/>
                                        </p:tgtEl>
                                        <p:attrNameLst>
                                          <p:attrName>style.visibility</p:attrName>
                                        </p:attrNameLst>
                                      </p:cBhvr>
                                      <p:to>
                                        <p:strVal val="visible"/>
                                      </p:to>
                                    </p:set>
                                    <p:animEffect transition="in" filter="dissolve">
                                      <p:cBhvr>
                                        <p:cTn id="13" dur="500"/>
                                        <p:tgtEl>
                                          <p:spTgt spid="6625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2535"/>
                                        </p:tgtEl>
                                        <p:attrNameLst>
                                          <p:attrName>style.visibility</p:attrName>
                                        </p:attrNameLst>
                                      </p:cBhvr>
                                      <p:to>
                                        <p:strVal val="visible"/>
                                      </p:to>
                                    </p:set>
                                    <p:anim calcmode="lin" valueType="num">
                                      <p:cBhvr additive="base">
                                        <p:cTn id="18" dur="500" fill="hold"/>
                                        <p:tgtEl>
                                          <p:spTgt spid="662535"/>
                                        </p:tgtEl>
                                        <p:attrNameLst>
                                          <p:attrName>ppt_x</p:attrName>
                                        </p:attrNameLst>
                                      </p:cBhvr>
                                      <p:tavLst>
                                        <p:tav tm="0">
                                          <p:val>
                                            <p:strVal val="0-#ppt_w/2"/>
                                          </p:val>
                                        </p:tav>
                                        <p:tav tm="100000">
                                          <p:val>
                                            <p:strVal val="#ppt_x"/>
                                          </p:val>
                                        </p:tav>
                                      </p:tavLst>
                                    </p:anim>
                                    <p:anim calcmode="lin" valueType="num">
                                      <p:cBhvr additive="base">
                                        <p:cTn id="19" dur="500" fill="hold"/>
                                        <p:tgtEl>
                                          <p:spTgt spid="66253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62531"/>
                                        </p:tgtEl>
                                        <p:attrNameLst>
                                          <p:attrName>style.visibility</p:attrName>
                                        </p:attrNameLst>
                                      </p:cBhvr>
                                      <p:to>
                                        <p:strVal val="visible"/>
                                      </p:to>
                                    </p:set>
                                    <p:animEffect transition="in" filter="dissolve">
                                      <p:cBhvr>
                                        <p:cTn id="24" dur="500"/>
                                        <p:tgtEl>
                                          <p:spTgt spid="66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animBg="1" autoUpdateAnimBg="0"/>
      <p:bldP spid="662533" grpId="0" autoUpdateAnimBg="0"/>
      <p:bldP spid="662534" grpId="0" animBg="1" autoUpdateAnimBg="0"/>
      <p:bldP spid="66253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58</a:t>
            </a:fld>
            <a:endParaRPr lang="en-US"/>
          </a:p>
        </p:txBody>
      </p:sp>
      <p:sp>
        <p:nvSpPr>
          <p:cNvPr id="65538" name="Rectangle 2"/>
          <p:cNvSpPr>
            <a:spLocks noGrp="1" noChangeArrowheads="1"/>
          </p:cNvSpPr>
          <p:nvPr>
            <p:ph type="title" idx="4294967295"/>
          </p:nvPr>
        </p:nvSpPr>
        <p:spPr>
          <a:xfrm>
            <a:off x="0" y="457200"/>
            <a:ext cx="8229600" cy="801688"/>
          </a:xfrm>
        </p:spPr>
        <p:txBody>
          <a:bodyPr anchor="b"/>
          <a:lstStyle/>
          <a:p>
            <a:pPr eaLnBrk="1" hangingPunct="1"/>
            <a:r>
              <a:rPr lang="en-US" altLang="en-US" b="1">
                <a:solidFill>
                  <a:srgbClr val="800000"/>
                </a:solidFill>
              </a:rPr>
              <a:t>Toàn vẹn dữ liệu</a:t>
            </a:r>
          </a:p>
        </p:txBody>
      </p:sp>
      <p:sp>
        <p:nvSpPr>
          <p:cNvPr id="65539" name="Text Box 3"/>
          <p:cNvSpPr txBox="1">
            <a:spLocks noChangeArrowheads="1"/>
          </p:cNvSpPr>
          <p:nvPr/>
        </p:nvSpPr>
        <p:spPr bwMode="auto">
          <a:xfrm>
            <a:off x="528638" y="1258888"/>
            <a:ext cx="815340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sz="2200" b="0">
                <a:latin typeface="Times New Roman" panose="02020603050405020304" pitchFamily="18" charset="0"/>
              </a:rPr>
              <a:t>TVDL là đề cập đến trạng thái của tất cả các giá trị dữ liệu lưu trữ trong CSDL là đúng. Nếu dữ liệu không đúng mà đã được lưu trữ trong CSDL thì gọi là vi phạm TVDL.</a:t>
            </a:r>
          </a:p>
          <a:p>
            <a:pPr algn="just">
              <a:spcBef>
                <a:spcPct val="15000"/>
              </a:spcBef>
              <a:buClrTx/>
              <a:buSzTx/>
              <a:buFontTx/>
              <a:buChar char="•"/>
            </a:pPr>
            <a:r>
              <a:rPr lang="en-US" altLang="en-US" sz="2200" b="0">
                <a:latin typeface="Times New Roman" panose="02020603050405020304" pitchFamily="18" charset="0"/>
              </a:rPr>
              <a:t>Các loại ràng buộc toàn vẹn: Not Null, Default, Identity, Constraints, Rule, Triggers, Indexs.</a:t>
            </a:r>
          </a:p>
          <a:p>
            <a:pPr algn="just">
              <a:spcBef>
                <a:spcPct val="15000"/>
              </a:spcBef>
              <a:buClrTx/>
              <a:buSzTx/>
              <a:buFontTx/>
              <a:buChar char="•"/>
            </a:pPr>
            <a:r>
              <a:rPr lang="en-US" altLang="en-US" b="0">
                <a:latin typeface="Times New Roman" panose="02020603050405020304" pitchFamily="18" charset="0"/>
              </a:rPr>
              <a:t>Định nghĩa ràng buộc:</a:t>
            </a:r>
          </a:p>
          <a:p>
            <a:pPr lvl="2" algn="just">
              <a:spcBef>
                <a:spcPct val="15000"/>
              </a:spcBef>
              <a:buClrTx/>
              <a:buSzTx/>
              <a:buFontTx/>
              <a:buNone/>
            </a:pPr>
            <a:r>
              <a:rPr lang="en-US" altLang="en-US" sz="2200" b="0">
                <a:latin typeface="Times New Roman" panose="02020603050405020304" pitchFamily="18" charset="0"/>
              </a:rPr>
              <a:t>Create Table…: Định nghĩa trong lúc thiết kế.</a:t>
            </a:r>
          </a:p>
          <a:p>
            <a:pPr lvl="2" algn="just">
              <a:spcBef>
                <a:spcPct val="15000"/>
              </a:spcBef>
              <a:buClrTx/>
              <a:buSzTx/>
              <a:buFontTx/>
              <a:buNone/>
            </a:pPr>
            <a:r>
              <a:rPr lang="en-US" altLang="en-US" sz="2200" b="0">
                <a:latin typeface="Times New Roman" panose="02020603050405020304" pitchFamily="18" charset="0"/>
              </a:rPr>
              <a:t>Alter Table…: Định nghĩa trong khi hiệu chỉnh bảng.</a:t>
            </a:r>
          </a:p>
          <a:p>
            <a:pPr algn="just">
              <a:spcBef>
                <a:spcPct val="15000"/>
              </a:spcBef>
              <a:buClrTx/>
              <a:buSzTx/>
              <a:buFontTx/>
              <a:buChar char="•"/>
            </a:pPr>
            <a:r>
              <a:rPr lang="en-US" altLang="en-US" b="0">
                <a:latin typeface="Times New Roman" panose="02020603050405020304" pitchFamily="18" charset="0"/>
              </a:rPr>
              <a:t>Kiểm tra /xem các toàn vẹn dữ liệu:</a:t>
            </a:r>
          </a:p>
          <a:p>
            <a:pPr lvl="2" algn="just">
              <a:spcBef>
                <a:spcPct val="15000"/>
              </a:spcBef>
              <a:buClrTx/>
              <a:buSzTx/>
              <a:buFontTx/>
              <a:buNone/>
            </a:pPr>
            <a:r>
              <a:rPr lang="en-US" altLang="en-US" sz="2200" b="0">
                <a:latin typeface="Times New Roman" panose="02020603050405020304" pitchFamily="18" charset="0"/>
              </a:rPr>
              <a:t>Sp_HelpConstraint &lt;Tên Table&gt;</a:t>
            </a:r>
          </a:p>
          <a:p>
            <a:pPr algn="just">
              <a:spcBef>
                <a:spcPct val="15000"/>
              </a:spcBef>
              <a:buClrTx/>
              <a:buSzTx/>
              <a:buFontTx/>
              <a:buChar char="•"/>
            </a:pPr>
            <a:r>
              <a:rPr lang="en-US" altLang="en-US" b="0">
                <a:latin typeface="Times New Roman" panose="02020603050405020304" pitchFamily="18" charset="0"/>
              </a:rPr>
              <a:t>Xóa toàn vẹn dữ liệu:</a:t>
            </a:r>
          </a:p>
          <a:p>
            <a:pPr algn="just">
              <a:spcBef>
                <a:spcPct val="15000"/>
              </a:spcBef>
              <a:buClrTx/>
              <a:buSzTx/>
              <a:buFontTx/>
              <a:buNone/>
            </a:pPr>
            <a:r>
              <a:rPr lang="en-US" altLang="en-US" b="0">
                <a:latin typeface="Times New Roman" panose="02020603050405020304" pitchFamily="18" charset="0"/>
              </a:rPr>
              <a:t>		</a:t>
            </a:r>
            <a:r>
              <a:rPr lang="en-US" altLang="en-US" sz="2200" b="0">
                <a:latin typeface="Times New Roman" panose="02020603050405020304" pitchFamily="18" charset="0"/>
              </a:rPr>
              <a:t>ALTER TABLE &lt;TenTable&gt; </a:t>
            </a:r>
          </a:p>
          <a:p>
            <a:pPr algn="just">
              <a:spcBef>
                <a:spcPct val="15000"/>
              </a:spcBef>
              <a:buClrTx/>
              <a:buSzTx/>
              <a:buFontTx/>
              <a:buNone/>
            </a:pPr>
            <a:r>
              <a:rPr lang="en-US" altLang="en-US" sz="2200" b="0">
                <a:latin typeface="Times New Roman" panose="02020603050405020304" pitchFamily="18" charset="0"/>
              </a:rPr>
              <a:t>		DROP CONSTRAINT &lt;Ten Constrant&gt;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59</a:t>
            </a:fld>
            <a:endParaRPr lang="en-US"/>
          </a:p>
        </p:txBody>
      </p:sp>
      <p:sp>
        <p:nvSpPr>
          <p:cNvPr id="67586" name="Rectangle 2"/>
          <p:cNvSpPr>
            <a:spLocks noGrp="1" noChangeArrowheads="1"/>
          </p:cNvSpPr>
          <p:nvPr>
            <p:ph type="title" idx="4294967295"/>
          </p:nvPr>
        </p:nvSpPr>
        <p:spPr>
          <a:xfrm>
            <a:off x="346075" y="370702"/>
            <a:ext cx="8229600" cy="658813"/>
          </a:xfrm>
        </p:spPr>
        <p:txBody>
          <a:bodyPr anchor="b">
            <a:normAutofit/>
          </a:bodyPr>
          <a:lstStyle/>
          <a:p>
            <a:pPr eaLnBrk="1" hangingPunct="1"/>
            <a:r>
              <a:rPr lang="en-US" altLang="en-US" b="1">
                <a:solidFill>
                  <a:srgbClr val="800000"/>
                </a:solidFill>
              </a:rPr>
              <a:t>Định nghĩa NULL/NOT NULL</a:t>
            </a:r>
          </a:p>
        </p:txBody>
      </p:sp>
      <p:sp>
        <p:nvSpPr>
          <p:cNvPr id="62467" name="Text Box 3"/>
          <p:cNvSpPr txBox="1">
            <a:spLocks noChangeArrowheads="1"/>
          </p:cNvSpPr>
          <p:nvPr/>
        </p:nvSpPr>
        <p:spPr bwMode="auto">
          <a:xfrm>
            <a:off x="574675" y="1304925"/>
            <a:ext cx="7772400"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just">
              <a:spcBef>
                <a:spcPct val="15000"/>
              </a:spcBef>
              <a:buFontTx/>
              <a:buChar char="•"/>
              <a:defRPr/>
            </a:pPr>
            <a:r>
              <a:rPr lang="en-US" altLang="en-US" b="0">
                <a:latin typeface="Times New Roman" pitchFamily="18" charset="0"/>
              </a:rPr>
              <a:t>Giá trị NULL dùng để chỉ các giá trị chưa biết, hay sẽ được bổ sung sau. Nó khác với giá trị rỗng (empty) hay zero. Hai giá trị null không được xem là bằng nhau. Khi so sánh hai giá trị null, hay 1 giá trị null với 1 giá trị khác thì kết quả trả về sẽ là unknown.</a:t>
            </a:r>
          </a:p>
          <a:p>
            <a:pPr marL="231775" indent="0" algn="just">
              <a:spcBef>
                <a:spcPct val="15000"/>
              </a:spcBef>
              <a:defRPr/>
            </a:pPr>
            <a:r>
              <a:rPr lang="en-US" altLang="en-US" sz="2000" b="0">
                <a:latin typeface="Times New Roman" pitchFamily="18" charset="0"/>
              </a:rPr>
              <a:t>Ví dụ: số phone của khách hàng hiện tại chưa có, nhưng có thể sẽ được bổ sung này. Số phone sẽ có giá trị là null.</a:t>
            </a:r>
          </a:p>
          <a:p>
            <a:pPr algn="just">
              <a:spcBef>
                <a:spcPct val="15000"/>
              </a:spcBef>
              <a:buFontTx/>
              <a:buChar char="•"/>
              <a:defRPr/>
            </a:pPr>
            <a:r>
              <a:rPr lang="en-US" altLang="en-US" b="0">
                <a:latin typeface="Times New Roman" pitchFamily="18" charset="0"/>
              </a:rPr>
              <a:t>Để kiểm tra giá trị null trong lệnh truy vấn, phải dùng toán tử IS NULL hay IS NOT NULL trong mệnh đề WHERE.</a:t>
            </a:r>
          </a:p>
          <a:p>
            <a:pPr algn="just">
              <a:spcBef>
                <a:spcPct val="15000"/>
              </a:spcBef>
              <a:buFontTx/>
              <a:buChar char="•"/>
              <a:defRPr/>
            </a:pPr>
            <a:r>
              <a:rPr lang="en-US" altLang="en-US" b="0">
                <a:latin typeface="Times New Roman" pitchFamily="18" charset="0"/>
              </a:rPr>
              <a:t>Mặc định các cột hay kiểu dữ liệu của người dùng thường không có giá trị NULL.</a:t>
            </a:r>
          </a:p>
        </p:txBody>
      </p:sp>
    </p:spTree>
  </p:cSld>
  <p:clrMapOvr>
    <a:masterClrMapping/>
  </p:clrMapOvr>
  <p:transition>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grpSp>
        <p:nvGrpSpPr>
          <p:cNvPr id="14339" name="Group 4"/>
          <p:cNvGrpSpPr>
            <a:grpSpLocks/>
          </p:cNvGrpSpPr>
          <p:nvPr/>
        </p:nvGrpSpPr>
        <p:grpSpPr bwMode="auto">
          <a:xfrm>
            <a:off x="1128713" y="1228725"/>
            <a:ext cx="6553200" cy="5014913"/>
            <a:chOff x="720" y="1161"/>
            <a:chExt cx="4128" cy="3159"/>
          </a:xfrm>
        </p:grpSpPr>
        <p:sp>
          <p:nvSpPr>
            <p:cNvPr id="14341" name="Line 5"/>
            <p:cNvSpPr>
              <a:spLocks noChangeShapeType="1"/>
            </p:cNvSpPr>
            <p:nvPr/>
          </p:nvSpPr>
          <p:spPr bwMode="auto">
            <a:xfrm>
              <a:off x="3360"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Freeform 6"/>
            <p:cNvSpPr>
              <a:spLocks/>
            </p:cNvSpPr>
            <p:nvPr/>
          </p:nvSpPr>
          <p:spPr bwMode="auto">
            <a:xfrm>
              <a:off x="3648"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3" name="Line 7"/>
            <p:cNvSpPr>
              <a:spLocks noChangeShapeType="1"/>
            </p:cNvSpPr>
            <p:nvPr/>
          </p:nvSpPr>
          <p:spPr bwMode="auto">
            <a:xfrm flipH="1">
              <a:off x="2784"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384" name="AutoShape 8"/>
            <p:cNvSpPr>
              <a:spLocks noChangeArrowheads="1"/>
            </p:cNvSpPr>
            <p:nvPr/>
          </p:nvSpPr>
          <p:spPr bwMode="auto">
            <a:xfrm>
              <a:off x="2688" y="1161"/>
              <a:ext cx="1344" cy="687"/>
            </a:xfrm>
            <a:prstGeom prst="can">
              <a:avLst>
                <a:gd name="adj" fmla="val 27435"/>
              </a:avLst>
            </a:prstGeom>
            <a:gradFill rotWithShape="0">
              <a:gsLst>
                <a:gs pos="0">
                  <a:srgbClr val="6699FF">
                    <a:gamma/>
                    <a:shade val="58039"/>
                    <a:invGamma/>
                  </a:srgbClr>
                </a:gs>
                <a:gs pos="50000">
                  <a:srgbClr val="6699FF"/>
                </a:gs>
                <a:gs pos="100000">
                  <a:srgbClr val="6699FF">
                    <a:gamma/>
                    <a:shade val="5803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2000">
                  <a:solidFill>
                    <a:srgbClr val="FFFFCC"/>
                  </a:solidFill>
                  <a:effectLst>
                    <a:outerShdw blurRad="38100" dist="38100" dir="2700000" algn="tl">
                      <a:srgbClr val="000000"/>
                    </a:outerShdw>
                  </a:effectLst>
                  <a:latin typeface="Arial" charset="0"/>
                </a:rPr>
                <a:t>Database</a:t>
              </a:r>
            </a:p>
          </p:txBody>
        </p:sp>
        <p:sp>
          <p:nvSpPr>
            <p:cNvPr id="14345" name="Freeform 9"/>
            <p:cNvSpPr>
              <a:spLocks/>
            </p:cNvSpPr>
            <p:nvPr/>
          </p:nvSpPr>
          <p:spPr bwMode="auto">
            <a:xfrm>
              <a:off x="2016"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6" name="Rectangle 10"/>
            <p:cNvSpPr>
              <a:spLocks noChangeArrowheads="1"/>
            </p:cNvSpPr>
            <p:nvPr/>
          </p:nvSpPr>
          <p:spPr bwMode="auto">
            <a:xfrm>
              <a:off x="3840" y="3177"/>
              <a:ext cx="1008" cy="5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Extent </a:t>
              </a:r>
              <a:br>
                <a:rPr lang="en-US" altLang="en-US" sz="1800" b="0"/>
              </a:br>
              <a:r>
                <a:rPr lang="en-US" altLang="en-US" sz="1800" b="0"/>
                <a:t>(8 contiguous 8-KB pages)</a:t>
              </a:r>
            </a:p>
          </p:txBody>
        </p:sp>
        <p:sp>
          <p:nvSpPr>
            <p:cNvPr id="14347" name="Rectangle 11"/>
            <p:cNvSpPr>
              <a:spLocks noChangeArrowheads="1"/>
            </p:cNvSpPr>
            <p:nvPr/>
          </p:nvSpPr>
          <p:spPr bwMode="auto">
            <a:xfrm>
              <a:off x="2880" y="3801"/>
              <a:ext cx="882"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Page (8 KB)</a:t>
              </a:r>
            </a:p>
          </p:txBody>
        </p:sp>
        <p:sp>
          <p:nvSpPr>
            <p:cNvPr id="14348" name="Rectangle 12"/>
            <p:cNvSpPr>
              <a:spLocks noChangeArrowheads="1"/>
            </p:cNvSpPr>
            <p:nvPr/>
          </p:nvSpPr>
          <p:spPr bwMode="auto">
            <a:xfrm>
              <a:off x="720" y="3177"/>
              <a:ext cx="624" cy="3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Tables,</a:t>
              </a:r>
            </a:p>
            <a:p>
              <a:pPr>
                <a:spcBef>
                  <a:spcPct val="0"/>
                </a:spcBef>
                <a:buClrTx/>
                <a:buSzTx/>
                <a:buFontTx/>
                <a:buNone/>
              </a:pPr>
              <a:r>
                <a:rPr lang="en-US" altLang="en-US" sz="1800" b="0"/>
                <a:t>Indexes</a:t>
              </a:r>
            </a:p>
          </p:txBody>
        </p:sp>
        <p:sp>
          <p:nvSpPr>
            <p:cNvPr id="14349" name="Rectangle 13"/>
            <p:cNvSpPr>
              <a:spLocks noChangeArrowheads="1"/>
            </p:cNvSpPr>
            <p:nvPr/>
          </p:nvSpPr>
          <p:spPr bwMode="auto">
            <a:xfrm>
              <a:off x="1584" y="3801"/>
              <a:ext cx="439"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Data</a:t>
              </a:r>
            </a:p>
          </p:txBody>
        </p:sp>
        <p:sp>
          <p:nvSpPr>
            <p:cNvPr id="14350" name="Text Box 14"/>
            <p:cNvSpPr txBox="1">
              <a:spLocks noChangeArrowheads="1"/>
            </p:cNvSpPr>
            <p:nvPr/>
          </p:nvSpPr>
          <p:spPr bwMode="auto">
            <a:xfrm>
              <a:off x="1488" y="4089"/>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US" altLang="en-US" sz="1800" b="0"/>
                <a:t>Max  row size = 8060 bytes</a:t>
              </a:r>
            </a:p>
          </p:txBody>
        </p:sp>
        <p:sp>
          <p:nvSpPr>
            <p:cNvPr id="14351" name="Rectangle 15"/>
            <p:cNvSpPr>
              <a:spLocks noChangeArrowheads="1"/>
            </p:cNvSpPr>
            <p:nvPr/>
          </p:nvSpPr>
          <p:spPr bwMode="auto">
            <a:xfrm>
              <a:off x="144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2" name="Rectangle 16"/>
            <p:cNvSpPr>
              <a:spLocks noChangeArrowheads="1"/>
            </p:cNvSpPr>
            <p:nvPr/>
          </p:nvSpPr>
          <p:spPr bwMode="auto">
            <a:xfrm>
              <a:off x="172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3" name="Rectangle 17"/>
            <p:cNvSpPr>
              <a:spLocks noChangeArrowheads="1"/>
            </p:cNvSpPr>
            <p:nvPr/>
          </p:nvSpPr>
          <p:spPr bwMode="auto">
            <a:xfrm>
              <a:off x="201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4" name="Rectangle 18"/>
            <p:cNvSpPr>
              <a:spLocks noChangeArrowheads="1"/>
            </p:cNvSpPr>
            <p:nvPr/>
          </p:nvSpPr>
          <p:spPr bwMode="auto">
            <a:xfrm>
              <a:off x="2304"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5" name="Rectangle 19"/>
            <p:cNvSpPr>
              <a:spLocks noChangeArrowheads="1"/>
            </p:cNvSpPr>
            <p:nvPr/>
          </p:nvSpPr>
          <p:spPr bwMode="auto">
            <a:xfrm>
              <a:off x="2592"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6" name="Rectangle 20"/>
            <p:cNvSpPr>
              <a:spLocks noChangeArrowheads="1"/>
            </p:cNvSpPr>
            <p:nvPr/>
          </p:nvSpPr>
          <p:spPr bwMode="auto">
            <a:xfrm>
              <a:off x="288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7" name="Rectangle 21"/>
            <p:cNvSpPr>
              <a:spLocks noChangeArrowheads="1"/>
            </p:cNvSpPr>
            <p:nvPr/>
          </p:nvSpPr>
          <p:spPr bwMode="auto">
            <a:xfrm>
              <a:off x="316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8" name="Rectangle 22"/>
            <p:cNvSpPr>
              <a:spLocks noChangeArrowheads="1"/>
            </p:cNvSpPr>
            <p:nvPr/>
          </p:nvSpPr>
          <p:spPr bwMode="auto">
            <a:xfrm>
              <a:off x="345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9" name="AutoShape 23"/>
            <p:cNvSpPr>
              <a:spLocks noChangeArrowheads="1"/>
            </p:cNvSpPr>
            <p:nvPr/>
          </p:nvSpPr>
          <p:spPr bwMode="auto">
            <a:xfrm>
              <a:off x="1440" y="2697"/>
              <a:ext cx="2304" cy="576"/>
            </a:xfrm>
            <a:prstGeom prst="triangle">
              <a:avLst>
                <a:gd name="adj" fmla="val 50000"/>
              </a:avLst>
            </a:prstGeom>
            <a:gradFill rotWithShape="0">
              <a:gsLst>
                <a:gs pos="0">
                  <a:srgbClr val="FFFFCC"/>
                </a:gs>
                <a:gs pos="100000">
                  <a:srgbClr val="FFFFFF"/>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0" name="Rectangle 24"/>
            <p:cNvSpPr>
              <a:spLocks noChangeArrowheads="1"/>
            </p:cNvSpPr>
            <p:nvPr/>
          </p:nvSpPr>
          <p:spPr bwMode="auto">
            <a:xfrm>
              <a:off x="2016" y="3801"/>
              <a:ext cx="816"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1" name="Freeform 25"/>
            <p:cNvSpPr>
              <a:spLocks/>
            </p:cNvSpPr>
            <p:nvPr/>
          </p:nvSpPr>
          <p:spPr bwMode="auto">
            <a:xfrm>
              <a:off x="2016" y="3273"/>
              <a:ext cx="816" cy="528"/>
            </a:xfrm>
            <a:custGeom>
              <a:avLst/>
              <a:gdLst>
                <a:gd name="T0" fmla="*/ 0 w 816"/>
                <a:gd name="T1" fmla="*/ 528 h 528"/>
                <a:gd name="T2" fmla="*/ 288 w 816"/>
                <a:gd name="T3" fmla="*/ 0 h 528"/>
                <a:gd name="T4" fmla="*/ 576 w 816"/>
                <a:gd name="T5" fmla="*/ 0 h 528"/>
                <a:gd name="T6" fmla="*/ 816 w 816"/>
                <a:gd name="T7" fmla="*/ 528 h 528"/>
                <a:gd name="T8" fmla="*/ 0 w 816"/>
                <a:gd name="T9" fmla="*/ 528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528">
                  <a:moveTo>
                    <a:pt x="0" y="528"/>
                  </a:moveTo>
                  <a:lnTo>
                    <a:pt x="288" y="0"/>
                  </a:lnTo>
                  <a:lnTo>
                    <a:pt x="576" y="0"/>
                  </a:lnTo>
                  <a:lnTo>
                    <a:pt x="816" y="528"/>
                  </a:lnTo>
                  <a:lnTo>
                    <a:pt x="0" y="528"/>
                  </a:lnTo>
                  <a:close/>
                </a:path>
              </a:pathLst>
            </a:custGeom>
            <a:gradFill rotWithShape="0">
              <a:gsLst>
                <a:gs pos="0">
                  <a:srgbClr val="FFFFCC"/>
                </a:gs>
                <a:gs pos="100000">
                  <a:srgbClr val="FFFFFF"/>
                </a:gs>
              </a:gsLst>
              <a:lin ang="5400000" scaled="1"/>
            </a:gradFill>
            <a:ln w="9525">
              <a:solidFill>
                <a:srgbClr val="7777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Rectangle 26"/>
            <p:cNvSpPr>
              <a:spLocks noChangeArrowheads="1"/>
            </p:cNvSpPr>
            <p:nvPr/>
          </p:nvSpPr>
          <p:spPr bwMode="auto">
            <a:xfrm>
              <a:off x="2016" y="2129"/>
              <a:ext cx="10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Data (file)</a:t>
              </a:r>
              <a:br>
                <a:rPr lang="en-US" altLang="en-US" sz="2000">
                  <a:solidFill>
                    <a:srgbClr val="990000"/>
                  </a:solidFill>
                </a:rPr>
              </a:br>
              <a:r>
                <a:rPr lang="en-US" altLang="en-US" sz="2000" b="0">
                  <a:solidFill>
                    <a:srgbClr val="990000"/>
                  </a:solidFill>
                </a:rPr>
                <a:t>.mdf   or   .ndf</a:t>
              </a:r>
            </a:p>
          </p:txBody>
        </p:sp>
        <p:sp>
          <p:nvSpPr>
            <p:cNvPr id="14363" name="Rectangle 27"/>
            <p:cNvSpPr>
              <a:spLocks noChangeArrowheads="1"/>
            </p:cNvSpPr>
            <p:nvPr/>
          </p:nvSpPr>
          <p:spPr bwMode="auto">
            <a:xfrm>
              <a:off x="3648" y="2129"/>
              <a:ext cx="7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Log (file)</a:t>
              </a:r>
              <a:br>
                <a:rPr lang="en-US" altLang="en-US" sz="2000">
                  <a:solidFill>
                    <a:srgbClr val="990000"/>
                  </a:solidFill>
                </a:rPr>
              </a:br>
              <a:r>
                <a:rPr lang="en-US" altLang="en-US" sz="2000" b="0">
                  <a:solidFill>
                    <a:srgbClr val="990000"/>
                  </a:solidFill>
                </a:rPr>
                <a:t>.Idf</a:t>
              </a:r>
            </a:p>
          </p:txBody>
        </p:sp>
      </p:grpSp>
      <p:sp>
        <p:nvSpPr>
          <p:cNvPr id="14340" name="Text Box 28"/>
          <p:cNvSpPr txBox="1">
            <a:spLocks noChangeArrowheads="1"/>
          </p:cNvSpPr>
          <p:nvPr/>
        </p:nvSpPr>
        <p:spPr bwMode="auto">
          <a:xfrm>
            <a:off x="742950" y="1266825"/>
            <a:ext cx="199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solidFill>
                  <a:srgbClr val="008000"/>
                </a:solidFill>
              </a:rPr>
              <a:t>Lưu trữ vật lý</a:t>
            </a:r>
          </a:p>
        </p:txBody>
      </p:sp>
      <p:sp>
        <p:nvSpPr>
          <p:cNvPr id="2" name="Slide Number Placeholder 1"/>
          <p:cNvSpPr>
            <a:spLocks noGrp="1"/>
          </p:cNvSpPr>
          <p:nvPr>
            <p:ph type="sldNum" sz="quarter" idx="12"/>
          </p:nvPr>
        </p:nvSpPr>
        <p:spPr/>
        <p:txBody>
          <a:bodyPr/>
          <a:lstStyle/>
          <a:p>
            <a:fld id="{62D44249-E22E-4CAF-B31A-47027B1D76FA}" type="slidenum">
              <a:rPr lang="en-US" smtClean="0"/>
              <a:pPr/>
              <a:t>6</a:t>
            </a:fld>
            <a:endParaRPr lang="en-US"/>
          </a:p>
        </p:txBody>
      </p:sp>
    </p:spTree>
  </p:cSld>
  <p:clrMapOvr>
    <a:masterClrMapping/>
  </p:clrMapOvr>
  <p:transition>
    <p:randomBa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60</a:t>
            </a:fld>
            <a:endParaRPr lang="en-US"/>
          </a:p>
        </p:txBody>
      </p:sp>
      <p:sp>
        <p:nvSpPr>
          <p:cNvPr id="68610" name="Rectangle 2"/>
          <p:cNvSpPr>
            <a:spLocks noGrp="1" noChangeArrowheads="1"/>
          </p:cNvSpPr>
          <p:nvPr>
            <p:ph type="title" idx="4294967295"/>
          </p:nvPr>
        </p:nvSpPr>
        <p:spPr>
          <a:xfrm>
            <a:off x="315416" y="444843"/>
            <a:ext cx="8229600" cy="688975"/>
          </a:xfrm>
        </p:spPr>
        <p:txBody>
          <a:bodyPr anchor="b">
            <a:normAutofit/>
          </a:bodyPr>
          <a:lstStyle/>
          <a:p>
            <a:pPr eaLnBrk="1" hangingPunct="1"/>
            <a:r>
              <a:rPr lang="en-US" altLang="en-US" b="1">
                <a:solidFill>
                  <a:srgbClr val="800000"/>
                </a:solidFill>
              </a:rPr>
              <a:t>Định nghĩa NULL/NOT NULL</a:t>
            </a:r>
          </a:p>
        </p:txBody>
      </p:sp>
      <p:sp>
        <p:nvSpPr>
          <p:cNvPr id="68611" name="Text Box 3"/>
          <p:cNvSpPr txBox="1">
            <a:spLocks noChangeArrowheads="1"/>
          </p:cNvSpPr>
          <p:nvPr/>
        </p:nvSpPr>
        <p:spPr bwMode="auto">
          <a:xfrm>
            <a:off x="685800" y="1584325"/>
            <a:ext cx="77724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a:latin typeface="Times New Roman" panose="02020603050405020304" pitchFamily="18" charset="0"/>
              </a:rPr>
              <a:t>Ví dụ:</a:t>
            </a:r>
          </a:p>
          <a:p>
            <a:pPr algn="just">
              <a:spcBef>
                <a:spcPct val="15000"/>
              </a:spcBef>
              <a:buClrTx/>
              <a:buSzTx/>
              <a:buFontTx/>
              <a:buNone/>
            </a:pPr>
            <a:r>
              <a:rPr lang="en-US" altLang="en-US" b="0">
                <a:latin typeface="Times New Roman" panose="02020603050405020304" pitchFamily="18" charset="0"/>
              </a:rPr>
              <a:t>	USE SalesDb</a:t>
            </a:r>
          </a:p>
          <a:p>
            <a:pPr algn="just">
              <a:spcBef>
                <a:spcPct val="15000"/>
              </a:spcBef>
              <a:buClrTx/>
              <a:buSzTx/>
              <a:buFontTx/>
              <a:buNone/>
            </a:pPr>
            <a:r>
              <a:rPr lang="en-US" altLang="en-US" b="0">
                <a:latin typeface="Times New Roman" panose="02020603050405020304" pitchFamily="18" charset="0"/>
              </a:rPr>
              <a:t>	CREATE TABLE SanPham</a:t>
            </a:r>
          </a:p>
          <a:p>
            <a:pPr algn="just">
              <a:spcBef>
                <a:spcPct val="15000"/>
              </a:spcBef>
              <a:buClrTx/>
              <a:buSzTx/>
              <a:buFontTx/>
              <a:buNone/>
            </a:pPr>
            <a:r>
              <a:rPr lang="en-US" altLang="en-US" b="0">
                <a:latin typeface="Times New Roman" panose="02020603050405020304" pitchFamily="18" charset="0"/>
              </a:rPr>
              <a:t>	(	 Masp 		smallint NOT NULL,</a:t>
            </a:r>
          </a:p>
          <a:p>
            <a:pPr algn="just">
              <a:spcBef>
                <a:spcPct val="15000"/>
              </a:spcBef>
              <a:buClrTx/>
              <a:buSzTx/>
              <a:buFontTx/>
              <a:buNone/>
            </a:pPr>
            <a:r>
              <a:rPr lang="en-US" altLang="en-US" b="0">
                <a:latin typeface="Times New Roman" panose="02020603050405020304" pitchFamily="18" charset="0"/>
              </a:rPr>
              <a:t>		 Tensp 		char(20) NOT NULL,</a:t>
            </a:r>
          </a:p>
          <a:p>
            <a:pPr algn="just">
              <a:spcBef>
                <a:spcPct val="15000"/>
              </a:spcBef>
              <a:buClrTx/>
              <a:buSzTx/>
              <a:buFontTx/>
              <a:buNone/>
            </a:pPr>
            <a:r>
              <a:rPr lang="en-US" altLang="en-US" b="0">
                <a:latin typeface="Times New Roman" panose="02020603050405020304" pitchFamily="18" charset="0"/>
              </a:rPr>
              <a:t>		 Mota 		char(30) NULL,</a:t>
            </a:r>
          </a:p>
          <a:p>
            <a:pPr algn="just">
              <a:spcBef>
                <a:spcPct val="15000"/>
              </a:spcBef>
              <a:buClrTx/>
              <a:buSzTx/>
              <a:buFontTx/>
              <a:buNone/>
            </a:pPr>
            <a:r>
              <a:rPr lang="en-US" altLang="en-US" b="0">
                <a:latin typeface="Times New Roman" panose="02020603050405020304" pitchFamily="18" charset="0"/>
              </a:rPr>
              <a:t>		 Gia 		smallmoney NOT NULL</a:t>
            </a:r>
          </a:p>
          <a:p>
            <a:pPr algn="just">
              <a:spcBef>
                <a:spcPct val="15000"/>
              </a:spcBef>
              <a:buClrTx/>
              <a:buSzTx/>
              <a:buFontTx/>
              <a:buNone/>
            </a:pPr>
            <a:r>
              <a:rPr lang="en-US" altLang="en-US" b="0">
                <a:latin typeface="Times New Roman" panose="02020603050405020304" pitchFamily="18" charset="0"/>
              </a:rPr>
              <a:t>	)</a:t>
            </a:r>
          </a:p>
        </p:txBody>
      </p:sp>
    </p:spTree>
  </p:cSld>
  <p:clrMapOvr>
    <a:masterClrMapping/>
  </p:clrMapOvr>
  <p:transition>
    <p:randomBa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61</a:t>
            </a:fld>
            <a:endParaRPr lang="en-US"/>
          </a:p>
        </p:txBody>
      </p:sp>
      <p:sp>
        <p:nvSpPr>
          <p:cNvPr id="68610" name="Rectangle 3"/>
          <p:cNvSpPr>
            <a:spLocks noGrp="1" noChangeArrowheads="1"/>
          </p:cNvSpPr>
          <p:nvPr>
            <p:ph idx="4294967295"/>
          </p:nvPr>
        </p:nvSpPr>
        <p:spPr>
          <a:xfrm>
            <a:off x="460375" y="1155700"/>
            <a:ext cx="8229600" cy="4800600"/>
          </a:xfrm>
        </p:spPr>
        <p:txBody>
          <a:bodyPr lIns="182880" tIns="91440">
            <a:normAutofit/>
          </a:bodyPr>
          <a:lstStyle/>
          <a:p>
            <a:pPr marL="265113" indent="-265113" algn="just" eaLnBrk="1" hangingPunct="1">
              <a:lnSpc>
                <a:spcPct val="105000"/>
              </a:lnSpc>
              <a:defRPr/>
            </a:pPr>
            <a:r>
              <a:rPr lang="en-US" sz="2400" dirty="0" err="1"/>
              <a:t>Cú</a:t>
            </a:r>
            <a:r>
              <a:rPr lang="en-US" sz="2400" dirty="0"/>
              <a:t> </a:t>
            </a:r>
            <a:r>
              <a:rPr lang="en-US" sz="2400" dirty="0" err="1"/>
              <a:t>pháp</a:t>
            </a:r>
            <a:r>
              <a:rPr lang="en-US" sz="2400" dirty="0"/>
              <a:t>: </a:t>
            </a:r>
            <a:r>
              <a:rPr lang="en-US" sz="2400" dirty="0">
                <a:solidFill>
                  <a:srgbClr val="C00000"/>
                </a:solidFill>
              </a:rPr>
              <a:t>DEFAULT </a:t>
            </a:r>
            <a:r>
              <a:rPr lang="en-US" sz="2400" i="1" dirty="0" err="1">
                <a:solidFill>
                  <a:srgbClr val="C00000"/>
                </a:solidFill>
              </a:rPr>
              <a:t>constant_expression</a:t>
            </a:r>
            <a:endParaRPr lang="en-US" sz="2400" i="1" dirty="0">
              <a:solidFill>
                <a:srgbClr val="C00000"/>
              </a:solidFill>
            </a:endParaRPr>
          </a:p>
          <a:p>
            <a:pPr marL="265113" indent="-265113" algn="just" eaLnBrk="1" hangingPunct="1">
              <a:lnSpc>
                <a:spcPct val="105000"/>
              </a:lnSpc>
              <a:defRPr/>
            </a:pPr>
            <a:r>
              <a:rPr lang="en-US" sz="2400" dirty="0"/>
              <a:t>Default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giá</a:t>
            </a:r>
            <a:r>
              <a:rPr lang="en-US" sz="2400" dirty="0"/>
              <a:t> </a:t>
            </a:r>
            <a:r>
              <a:rPr lang="en-US" sz="2400" dirty="0" err="1"/>
              <a:t>trị</a:t>
            </a:r>
            <a:r>
              <a:rPr lang="en-US" sz="2400" dirty="0"/>
              <a:t> “</a:t>
            </a:r>
            <a:r>
              <a:rPr lang="en-US" sz="2400" dirty="0" err="1"/>
              <a:t>có</a:t>
            </a:r>
            <a:r>
              <a:rPr lang="en-US" sz="2400" dirty="0"/>
              <a:t> </a:t>
            </a:r>
            <a:r>
              <a:rPr lang="en-US" sz="2400" dirty="0" err="1"/>
              <a:t>sẵn</a:t>
            </a:r>
            <a:r>
              <a:rPr lang="en-US" sz="2400" dirty="0"/>
              <a:t>” </a:t>
            </a:r>
            <a:r>
              <a:rPr lang="en-US" sz="2400" dirty="0" err="1"/>
              <a:t>được</a:t>
            </a:r>
            <a:r>
              <a:rPr lang="en-US" sz="2400" dirty="0"/>
              <a:t> </a:t>
            </a:r>
            <a:r>
              <a:rPr lang="en-US" sz="2400" dirty="0" err="1"/>
              <a:t>gán</a:t>
            </a:r>
            <a:r>
              <a:rPr lang="en-US" sz="2400" dirty="0"/>
              <a:t> </a:t>
            </a:r>
            <a:r>
              <a:rPr lang="en-US" sz="2400" dirty="0" err="1"/>
              <a:t>cho</a:t>
            </a:r>
            <a:r>
              <a:rPr lang="en-US" sz="2400" dirty="0"/>
              <a:t> 1 </a:t>
            </a:r>
            <a:r>
              <a:rPr lang="en-US" sz="2400" dirty="0" err="1"/>
              <a:t>cột</a:t>
            </a:r>
            <a:r>
              <a:rPr lang="en-US" sz="2400" dirty="0"/>
              <a:t> </a:t>
            </a:r>
            <a:r>
              <a:rPr lang="en-US" sz="2400" dirty="0" err="1"/>
              <a:t>khi</a:t>
            </a:r>
            <a:r>
              <a:rPr lang="en-US" sz="2400" dirty="0"/>
              <a:t> </a:t>
            </a:r>
            <a:r>
              <a:rPr lang="en-US" sz="2400" dirty="0" err="1"/>
              <a:t>thêm</a:t>
            </a:r>
            <a:r>
              <a:rPr lang="en-US" sz="2400" dirty="0"/>
              <a:t> 1 </a:t>
            </a:r>
            <a:r>
              <a:rPr lang="en-US" sz="2400" dirty="0" err="1"/>
              <a:t>bản</a:t>
            </a:r>
            <a:r>
              <a:rPr lang="en-US" sz="2400" dirty="0"/>
              <a:t> </a:t>
            </a:r>
            <a:r>
              <a:rPr lang="en-US" sz="2400" dirty="0" err="1"/>
              <a:t>ghi</a:t>
            </a:r>
            <a:r>
              <a:rPr lang="en-US" sz="2400" dirty="0"/>
              <a:t> </a:t>
            </a:r>
            <a:r>
              <a:rPr lang="en-US" sz="2400" dirty="0" err="1"/>
              <a:t>mới</a:t>
            </a:r>
            <a:r>
              <a:rPr lang="en-US" sz="2400" dirty="0"/>
              <a:t> </a:t>
            </a:r>
            <a:r>
              <a:rPr lang="en-US" sz="2400" dirty="0" err="1"/>
              <a:t>vào</a:t>
            </a:r>
            <a:r>
              <a:rPr lang="en-US" sz="2400" dirty="0"/>
              <a:t> </a:t>
            </a:r>
            <a:r>
              <a:rPr lang="en-US" sz="2400" dirty="0" err="1"/>
              <a:t>bảng</a:t>
            </a:r>
            <a:r>
              <a:rPr lang="en-US" sz="2400" dirty="0"/>
              <a:t>.</a:t>
            </a:r>
          </a:p>
          <a:p>
            <a:pPr marL="265113" indent="-265113" algn="just" eaLnBrk="1" hangingPunct="1">
              <a:lnSpc>
                <a:spcPct val="105000"/>
              </a:lnSpc>
              <a:defRPr/>
            </a:pPr>
            <a:r>
              <a:rPr lang="en-US" sz="2400" dirty="0"/>
              <a:t>DEFAULT </a:t>
            </a:r>
            <a:r>
              <a:rPr lang="en-US" sz="2400" dirty="0" err="1"/>
              <a:t>có</a:t>
            </a:r>
            <a:r>
              <a:rPr lang="en-US" sz="2400" dirty="0"/>
              <a:t> </a:t>
            </a:r>
            <a:r>
              <a:rPr lang="en-US" sz="2400" dirty="0" err="1"/>
              <a:t>thể</a:t>
            </a:r>
            <a:r>
              <a:rPr lang="en-US" sz="2400" dirty="0"/>
              <a:t> </a:t>
            </a:r>
            <a:r>
              <a:rPr lang="en-US" sz="2400" dirty="0" err="1"/>
              <a:t>áp</a:t>
            </a:r>
            <a:r>
              <a:rPr lang="en-US" sz="2400" dirty="0"/>
              <a:t> </a:t>
            </a:r>
            <a:r>
              <a:rPr lang="en-US" sz="2400" dirty="0" err="1"/>
              <a:t>dụng</a:t>
            </a:r>
            <a:r>
              <a:rPr lang="en-US" sz="2400" dirty="0"/>
              <a:t> </a:t>
            </a:r>
            <a:r>
              <a:rPr lang="en-US" sz="2400" dirty="0" err="1"/>
              <a:t>cho</a:t>
            </a:r>
            <a:r>
              <a:rPr lang="en-US" sz="2400" dirty="0"/>
              <a:t> </a:t>
            </a:r>
            <a:r>
              <a:rPr lang="en-US" sz="2400" dirty="0" err="1"/>
              <a:t>bất</a:t>
            </a:r>
            <a:r>
              <a:rPr lang="en-US" sz="2400" dirty="0"/>
              <a:t> </a:t>
            </a:r>
            <a:r>
              <a:rPr lang="en-US" sz="2400" dirty="0" err="1"/>
              <a:t>kỳ</a:t>
            </a:r>
            <a:r>
              <a:rPr lang="en-US" sz="2400" dirty="0"/>
              <a:t> </a:t>
            </a:r>
            <a:r>
              <a:rPr lang="en-US" sz="2400" dirty="0" err="1"/>
              <a:t>cột</a:t>
            </a:r>
            <a:r>
              <a:rPr lang="en-US" sz="2400" dirty="0"/>
              <a:t> </a:t>
            </a:r>
            <a:r>
              <a:rPr lang="en-US" sz="2400" dirty="0" err="1"/>
              <a:t>nào</a:t>
            </a:r>
            <a:r>
              <a:rPr lang="en-US" sz="2400" dirty="0"/>
              <a:t> </a:t>
            </a:r>
            <a:r>
              <a:rPr lang="en-US" sz="2400" dirty="0" err="1"/>
              <a:t>trong</a:t>
            </a:r>
            <a:r>
              <a:rPr lang="en-US" sz="2400" dirty="0"/>
              <a:t> </a:t>
            </a:r>
            <a:r>
              <a:rPr lang="en-US" sz="2400" dirty="0" err="1"/>
              <a:t>bảng</a:t>
            </a:r>
            <a:r>
              <a:rPr lang="en-US" sz="2400" dirty="0"/>
              <a:t> </a:t>
            </a:r>
            <a:r>
              <a:rPr lang="en-US" sz="2400" dirty="0" err="1"/>
              <a:t>ngoại</a:t>
            </a:r>
            <a:r>
              <a:rPr lang="en-US" sz="2400" dirty="0"/>
              <a:t> </a:t>
            </a:r>
            <a:r>
              <a:rPr lang="en-US" sz="2400" dirty="0" err="1"/>
              <a:t>trừ</a:t>
            </a:r>
            <a:r>
              <a:rPr lang="en-US" sz="2400" dirty="0"/>
              <a:t> </a:t>
            </a:r>
            <a:r>
              <a:rPr lang="en-US" sz="2400" dirty="0" err="1"/>
              <a:t>cột</a:t>
            </a:r>
            <a:r>
              <a:rPr lang="en-US" sz="2400" dirty="0"/>
              <a:t> </a:t>
            </a:r>
            <a:r>
              <a:rPr lang="en-US" sz="2400" dirty="0" err="1"/>
              <a:t>có</a:t>
            </a:r>
            <a:r>
              <a:rPr lang="en-US" sz="2400" dirty="0"/>
              <a:t> </a:t>
            </a:r>
            <a:r>
              <a:rPr lang="en-US" sz="2400" dirty="0" err="1"/>
              <a:t>kiểu</a:t>
            </a:r>
            <a:r>
              <a:rPr lang="en-US" sz="2400" dirty="0"/>
              <a:t> timestamp hay </a:t>
            </a:r>
            <a:r>
              <a:rPr lang="en-US" sz="2400" dirty="0" err="1"/>
              <a:t>có</a:t>
            </a:r>
            <a:r>
              <a:rPr lang="en-US" sz="2400" dirty="0"/>
              <a:t> </a:t>
            </a:r>
            <a:r>
              <a:rPr lang="en-US" sz="2400" dirty="0" err="1"/>
              <a:t>thuộc</a:t>
            </a:r>
            <a:r>
              <a:rPr lang="en-US" sz="2400" dirty="0"/>
              <a:t> </a:t>
            </a:r>
            <a:r>
              <a:rPr lang="en-US" sz="2400" dirty="0" err="1"/>
              <a:t>tính</a:t>
            </a:r>
            <a:r>
              <a:rPr lang="en-US" sz="2400" dirty="0"/>
              <a:t> IDENTITY.</a:t>
            </a:r>
          </a:p>
          <a:p>
            <a:pPr marL="265113" indent="-265113" algn="just" eaLnBrk="1" hangingPunct="1">
              <a:lnSpc>
                <a:spcPct val="105000"/>
              </a:lnSpc>
              <a:defRPr/>
            </a:pPr>
            <a:r>
              <a:rPr lang="en-US" sz="2400" i="1" dirty="0" err="1"/>
              <a:t>constant_expression</a:t>
            </a:r>
            <a:r>
              <a:rPr lang="en-US" sz="2400" i="1" dirty="0"/>
              <a:t>: </a:t>
            </a:r>
            <a:r>
              <a:rPr lang="en-US" sz="2400" i="1" dirty="0" err="1"/>
              <a:t>c</a:t>
            </a:r>
            <a:r>
              <a:rPr lang="en-US" sz="2400" dirty="0" err="1"/>
              <a:t>hỉ</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hằng</a:t>
            </a:r>
            <a:r>
              <a:rPr lang="en-US" sz="2400" dirty="0"/>
              <a:t> </a:t>
            </a:r>
            <a:r>
              <a:rPr lang="en-US" sz="2400" dirty="0" err="1"/>
              <a:t>như</a:t>
            </a:r>
            <a:r>
              <a:rPr lang="en-US" sz="2400" dirty="0"/>
              <a:t> </a:t>
            </a:r>
            <a:r>
              <a:rPr lang="en-US" sz="2400" dirty="0" err="1"/>
              <a:t>chuỗi</a:t>
            </a:r>
            <a:r>
              <a:rPr lang="en-US" sz="2400" dirty="0"/>
              <a:t> </a:t>
            </a:r>
            <a:r>
              <a:rPr lang="en-US" sz="2400" dirty="0" err="1"/>
              <a:t>ký</a:t>
            </a:r>
            <a:r>
              <a:rPr lang="en-US" sz="2400" dirty="0"/>
              <a:t> </a:t>
            </a:r>
            <a:r>
              <a:rPr lang="en-US" sz="2400" dirty="0" err="1"/>
              <a:t>tự</a:t>
            </a:r>
            <a:r>
              <a:rPr lang="en-US" sz="2400" dirty="0"/>
              <a:t>, </a:t>
            </a:r>
            <a:r>
              <a:rPr lang="en-US" sz="2400" dirty="0" err="1"/>
              <a:t>hàm</a:t>
            </a:r>
            <a:r>
              <a:rPr lang="en-US" sz="2400" dirty="0"/>
              <a:t> </a:t>
            </a:r>
            <a:r>
              <a:rPr lang="en-US" sz="2400" dirty="0" err="1"/>
              <a:t>hệ</a:t>
            </a:r>
            <a:r>
              <a:rPr lang="en-US" sz="2400" dirty="0"/>
              <a:t> </a:t>
            </a:r>
            <a:r>
              <a:rPr lang="en-US" sz="2400" dirty="0" err="1"/>
              <a:t>thống</a:t>
            </a:r>
            <a:r>
              <a:rPr lang="en-US" sz="2400" dirty="0"/>
              <a:t>, hay </a:t>
            </a:r>
            <a:r>
              <a:rPr lang="en-US" sz="2400" dirty="0" err="1"/>
              <a:t>giá</a:t>
            </a:r>
            <a:r>
              <a:rPr lang="en-US" sz="2400" dirty="0"/>
              <a:t> </a:t>
            </a:r>
            <a:r>
              <a:rPr lang="en-US" sz="2400" dirty="0" err="1"/>
              <a:t>trị</a:t>
            </a:r>
            <a:r>
              <a:rPr lang="en-US" sz="2400" dirty="0"/>
              <a:t> NULL.</a:t>
            </a:r>
          </a:p>
        </p:txBody>
      </p:sp>
      <p:sp>
        <p:nvSpPr>
          <p:cNvPr id="6963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674820" name="Text Box 4"/>
          <p:cNvSpPr txBox="1">
            <a:spLocks noChangeArrowheads="1"/>
          </p:cNvSpPr>
          <p:nvPr/>
        </p:nvSpPr>
        <p:spPr bwMode="auto">
          <a:xfrm>
            <a:off x="460375" y="4733925"/>
            <a:ext cx="3592513"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CREATE TABLE &lt;TableName&gt;</a:t>
            </a:r>
            <a:endParaRPr lang="en-US" altLang="en-US" sz="2000"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(&lt;Column_Name&gt;  &lt;DataType&gt; </a:t>
            </a: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DEFAULT (&lt;expresion&gt;))</a:t>
            </a:r>
          </a:p>
        </p:txBody>
      </p:sp>
      <p:sp>
        <p:nvSpPr>
          <p:cNvPr id="674821" name="Text Box 5"/>
          <p:cNvSpPr txBox="1">
            <a:spLocks noChangeArrowheads="1"/>
          </p:cNvSpPr>
          <p:nvPr/>
        </p:nvSpPr>
        <p:spPr bwMode="auto">
          <a:xfrm>
            <a:off x="4206875" y="4826000"/>
            <a:ext cx="4648200" cy="10064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11430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lvl="1" eaLnBrk="1" hangingPunct="1">
              <a:spcBef>
                <a:spcPct val="0"/>
              </a:spcBef>
              <a:buClrTx/>
              <a:buSzTx/>
              <a:buFontTx/>
              <a:buNone/>
            </a:pPr>
            <a:r>
              <a:rPr lang="en-US" altLang="en-US" b="0">
                <a:latin typeface="Times New Roman" panose="02020603050405020304" pitchFamily="18" charset="0"/>
              </a:rPr>
              <a:t>ALTER TABLE </a:t>
            </a:r>
            <a:r>
              <a:rPr lang="en-US" altLang="en-US" b="0" i="1">
                <a:latin typeface="Times New Roman" panose="02020603050405020304" pitchFamily="18" charset="0"/>
              </a:rPr>
              <a:t>tablename</a:t>
            </a:r>
          </a:p>
          <a:p>
            <a:pPr lvl="1" eaLnBrk="1" hangingPunct="1">
              <a:spcBef>
                <a:spcPct val="0"/>
              </a:spcBef>
              <a:buClrTx/>
              <a:buSzTx/>
              <a:buFontTx/>
              <a:buNone/>
            </a:pPr>
            <a:r>
              <a:rPr lang="en-US" altLang="en-US" b="0">
                <a:latin typeface="Times New Roman" panose="02020603050405020304" pitchFamily="18" charset="0"/>
              </a:rPr>
              <a:t>ADD [ CONSTRAINT </a:t>
            </a:r>
            <a:r>
              <a:rPr lang="en-US" altLang="en-US" b="0" i="1">
                <a:latin typeface="Times New Roman" panose="02020603050405020304" pitchFamily="18" charset="0"/>
              </a:rPr>
              <a:t>constraintname </a:t>
            </a:r>
            <a:r>
              <a:rPr lang="en-US" altLang="en-US" b="0">
                <a:latin typeface="Times New Roman" panose="02020603050405020304" pitchFamily="18" charset="0"/>
              </a:rPr>
              <a:t>] </a:t>
            </a:r>
          </a:p>
          <a:p>
            <a:pPr lvl="1" eaLnBrk="1" hangingPunct="1">
              <a:spcBef>
                <a:spcPct val="0"/>
              </a:spcBef>
              <a:buClrTx/>
              <a:buSzTx/>
              <a:buFontTx/>
              <a:buNone/>
            </a:pPr>
            <a:r>
              <a:rPr lang="en-US" altLang="en-US" b="0">
                <a:latin typeface="Times New Roman" panose="02020603050405020304" pitchFamily="18" charset="0"/>
              </a:rPr>
              <a:t>DEFAULT </a:t>
            </a:r>
            <a:r>
              <a:rPr lang="en-US" altLang="en-US" b="0" i="1">
                <a:latin typeface="Times New Roman" panose="02020603050405020304" pitchFamily="18" charset="0"/>
              </a:rPr>
              <a:t>expression </a:t>
            </a:r>
            <a:r>
              <a:rPr lang="en-US" altLang="en-US" b="0">
                <a:latin typeface="Times New Roman" panose="02020603050405020304" pitchFamily="18" charset="0"/>
              </a:rPr>
              <a:t>FOR </a:t>
            </a:r>
            <a:r>
              <a:rPr lang="en-US" altLang="en-US" b="0" i="1">
                <a:latin typeface="Times New Roman" panose="02020603050405020304" pitchFamily="18" charset="0"/>
              </a:rPr>
              <a:t>columnname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74820"/>
                                        </p:tgtEl>
                                        <p:attrNameLst>
                                          <p:attrName>style.visibility</p:attrName>
                                        </p:attrNameLst>
                                      </p:cBhvr>
                                      <p:to>
                                        <p:strVal val="visible"/>
                                      </p:to>
                                    </p:set>
                                    <p:animEffect transition="in" filter="dissolve">
                                      <p:cBhvr>
                                        <p:cTn id="19" dur="500"/>
                                        <p:tgtEl>
                                          <p:spTgt spid="67482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4821"/>
                                        </p:tgtEl>
                                        <p:attrNameLst>
                                          <p:attrName>style.visibility</p:attrName>
                                        </p:attrNameLst>
                                      </p:cBhvr>
                                      <p:to>
                                        <p:strVal val="visible"/>
                                      </p:to>
                                    </p:set>
                                    <p:animEffect transition="in" filter="dissolve">
                                      <p:cBhvr>
                                        <p:cTn id="24" dur="500"/>
                                        <p:tgtEl>
                                          <p:spTgt spid="67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0" grpId="0" animBg="1" autoUpdateAnimBg="0"/>
      <p:bldP spid="67482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Text Box 2"/>
          <p:cNvSpPr txBox="1">
            <a:spLocks noChangeArrowheads="1"/>
          </p:cNvSpPr>
          <p:nvPr/>
        </p:nvSpPr>
        <p:spPr bwMode="auto">
          <a:xfrm>
            <a:off x="712788" y="1468438"/>
            <a:ext cx="995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u="sng">
                <a:solidFill>
                  <a:srgbClr val="000000"/>
                </a:solidFill>
                <a:latin typeface="Times New Roman" panose="02020603050405020304" pitchFamily="18" charset="0"/>
                <a:cs typeface="Courier New" panose="02070309020205020404" pitchFamily="49" charset="0"/>
              </a:rPr>
              <a:t>Ví dụ 1</a:t>
            </a:r>
            <a:endParaRPr lang="en-US" altLang="en-US" sz="2000" b="0">
              <a:solidFill>
                <a:srgbClr val="000000"/>
              </a:solidFill>
              <a:latin typeface="Times New Roman" panose="02020603050405020304" pitchFamily="18" charset="0"/>
            </a:endParaRPr>
          </a:p>
        </p:txBody>
      </p:sp>
      <p:sp>
        <p:nvSpPr>
          <p:cNvPr id="675843" name="Rectangle 3"/>
          <p:cNvSpPr>
            <a:spLocks noChangeArrowheads="1"/>
          </p:cNvSpPr>
          <p:nvPr/>
        </p:nvSpPr>
        <p:spPr bwMode="auto">
          <a:xfrm>
            <a:off x="792163" y="2216150"/>
            <a:ext cx="7516812" cy="1219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CREATE TABLE HoaDon</a:t>
            </a:r>
            <a:endParaRPr lang="en-US" altLang="en-US" sz="2200" b="0">
              <a:solidFill>
                <a:srgbClr val="CC0000"/>
              </a:solidFill>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(MaHD int, LoaiHD Char(1) DEFAULT ‘X’, NgayLap DateTime NOT NULL)</a:t>
            </a:r>
            <a:r>
              <a:rPr lang="en-US" altLang="en-US" sz="2200" b="0">
                <a:solidFill>
                  <a:srgbClr val="CC0000"/>
                </a:solidFill>
                <a:latin typeface="Times New Roman" panose="02020603050405020304" pitchFamily="18" charset="0"/>
              </a:rPr>
              <a:t> </a:t>
            </a:r>
          </a:p>
        </p:txBody>
      </p:sp>
      <p:sp>
        <p:nvSpPr>
          <p:cNvPr id="70660" name="Text Box 4"/>
          <p:cNvSpPr txBox="1">
            <a:spLocks noChangeArrowheads="1"/>
          </p:cNvSpPr>
          <p:nvPr/>
        </p:nvSpPr>
        <p:spPr bwMode="auto">
          <a:xfrm>
            <a:off x="762000" y="38100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i="1">
              <a:latin typeface="Times New Roman" panose="02020603050405020304" pitchFamily="18" charset="0"/>
            </a:endParaRPr>
          </a:p>
        </p:txBody>
      </p:sp>
      <p:sp>
        <p:nvSpPr>
          <p:cNvPr id="675846" name="Rectangle 6"/>
          <p:cNvSpPr>
            <a:spLocks noChangeArrowheads="1"/>
          </p:cNvSpPr>
          <p:nvPr/>
        </p:nvSpPr>
        <p:spPr bwMode="auto">
          <a:xfrm>
            <a:off x="822325" y="3686175"/>
            <a:ext cx="7467600" cy="2362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ALTER TABLE HoaDon</a:t>
            </a:r>
            <a:endParaRPr lang="en-US" altLang="en-US" sz="2200"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ADD DEFAULT Getdate() FOR NgayLap</a:t>
            </a: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Hay </a:t>
            </a:r>
          </a:p>
          <a:p>
            <a:pPr eaLnBrk="1" hangingPunct="1">
              <a:spcBef>
                <a:spcPct val="0"/>
              </a:spcBef>
              <a:buClrTx/>
              <a:buSzTx/>
              <a:buFontTx/>
              <a:buNone/>
            </a:pPr>
            <a:r>
              <a:rPr lang="en-US" altLang="en-US" sz="2200" b="0">
                <a:latin typeface="Times New Roman" panose="02020603050405020304" pitchFamily="18" charset="0"/>
              </a:rPr>
              <a:t> 	ALTER TABLE HoaDon</a:t>
            </a:r>
          </a:p>
          <a:p>
            <a:pPr eaLnBrk="1" hangingPunct="1">
              <a:spcBef>
                <a:spcPct val="0"/>
              </a:spcBef>
              <a:buClrTx/>
              <a:buSzTx/>
              <a:buFontTx/>
              <a:buNone/>
            </a:pPr>
            <a:r>
              <a:rPr lang="en-US" altLang="en-US" sz="2200" b="0">
                <a:latin typeface="Times New Roman" panose="02020603050405020304" pitchFamily="18" charset="0"/>
              </a:rPr>
              <a:t>	ADD CONSTRAINT Ngay_DF DEFAULT 	Getdate() FOR NgayLap</a:t>
            </a:r>
          </a:p>
          <a:p>
            <a:pPr algn="just" eaLnBrk="1" hangingPunct="1">
              <a:buClr>
                <a:schemeClr val="folHlink"/>
              </a:buClr>
              <a:buSzPct val="60000"/>
              <a:buFont typeface="Wingdings" panose="05000000000000000000" pitchFamily="2" charset="2"/>
              <a:buNone/>
            </a:pPr>
            <a:endParaRPr lang="en-US" altLang="en-US" sz="2200" b="0">
              <a:latin typeface="Times New Roman" panose="02020603050405020304" pitchFamily="18" charset="0"/>
            </a:endParaRPr>
          </a:p>
        </p:txBody>
      </p:sp>
      <p:sp>
        <p:nvSpPr>
          <p:cNvPr id="70662"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62</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42"/>
                                        </p:tgtEl>
                                        <p:attrNameLst>
                                          <p:attrName>style.visibility</p:attrName>
                                        </p:attrNameLst>
                                      </p:cBhvr>
                                      <p:to>
                                        <p:strVal val="visible"/>
                                      </p:to>
                                    </p:set>
                                    <p:anim calcmode="lin" valueType="num">
                                      <p:cBhvr additive="base">
                                        <p:cTn id="7" dur="500" fill="hold"/>
                                        <p:tgtEl>
                                          <p:spTgt spid="675842"/>
                                        </p:tgtEl>
                                        <p:attrNameLst>
                                          <p:attrName>ppt_x</p:attrName>
                                        </p:attrNameLst>
                                      </p:cBhvr>
                                      <p:tavLst>
                                        <p:tav tm="0">
                                          <p:val>
                                            <p:strVal val="0-#ppt_w/2"/>
                                          </p:val>
                                        </p:tav>
                                        <p:tav tm="100000">
                                          <p:val>
                                            <p:strVal val="#ppt_x"/>
                                          </p:val>
                                        </p:tav>
                                      </p:tavLst>
                                    </p:anim>
                                    <p:anim calcmode="lin" valueType="num">
                                      <p:cBhvr additive="base">
                                        <p:cTn id="8" dur="500" fill="hold"/>
                                        <p:tgtEl>
                                          <p:spTgt spid="675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75843"/>
                                        </p:tgtEl>
                                        <p:attrNameLst>
                                          <p:attrName>style.visibility</p:attrName>
                                        </p:attrNameLst>
                                      </p:cBhvr>
                                      <p:to>
                                        <p:strVal val="visible"/>
                                      </p:to>
                                    </p:set>
                                    <p:animEffect transition="in" filter="dissolve">
                                      <p:cBhvr>
                                        <p:cTn id="13" dur="500"/>
                                        <p:tgtEl>
                                          <p:spTgt spid="6758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75846"/>
                                        </p:tgtEl>
                                        <p:attrNameLst>
                                          <p:attrName>style.visibility</p:attrName>
                                        </p:attrNameLst>
                                      </p:cBhvr>
                                      <p:to>
                                        <p:strVal val="visible"/>
                                      </p:to>
                                    </p:set>
                                    <p:animEffect transition="in" filter="dissolve">
                                      <p:cBhvr>
                                        <p:cTn id="18" dur="500"/>
                                        <p:tgtEl>
                                          <p:spTgt spid="67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2" grpId="0" autoUpdateAnimBg="0"/>
      <p:bldP spid="675843" grpId="0" animBg="1" autoUpdateAnimBg="0"/>
      <p:bldP spid="67584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63</a:t>
            </a:fld>
            <a:endParaRPr lang="en-US"/>
          </a:p>
        </p:txBody>
      </p:sp>
      <p:sp>
        <p:nvSpPr>
          <p:cNvPr id="71682" name="Rectangle 2"/>
          <p:cNvSpPr>
            <a:spLocks noGrp="1" noChangeArrowheads="1"/>
          </p:cNvSpPr>
          <p:nvPr>
            <p:ph type="title" idx="4294967295"/>
          </p:nvPr>
        </p:nvSpPr>
        <p:spPr>
          <a:xfrm>
            <a:off x="247135" y="333632"/>
            <a:ext cx="8229600" cy="798513"/>
          </a:xfrm>
        </p:spPr>
        <p:txBody>
          <a:bodyPr anchor="b"/>
          <a:lstStyle/>
          <a:p>
            <a:pPr eaLnBrk="1" hangingPunct="1"/>
            <a:r>
              <a:rPr lang="en-US" altLang="en-US" b="1">
                <a:solidFill>
                  <a:srgbClr val="800000"/>
                </a:solidFill>
              </a:rPr>
              <a:t>Sử dụng defaults</a:t>
            </a:r>
          </a:p>
        </p:txBody>
      </p:sp>
      <p:sp>
        <p:nvSpPr>
          <p:cNvPr id="71683" name="Rectangle 3"/>
          <p:cNvSpPr>
            <a:spLocks noGrp="1" noChangeArrowheads="1"/>
          </p:cNvSpPr>
          <p:nvPr>
            <p:ph idx="4294967295"/>
          </p:nvPr>
        </p:nvSpPr>
        <p:spPr>
          <a:xfrm>
            <a:off x="366584" y="1320452"/>
            <a:ext cx="8382000" cy="4800600"/>
          </a:xfrm>
        </p:spPr>
        <p:txBody>
          <a:bodyPr lIns="182880" tIns="91440">
            <a:normAutofit/>
          </a:bodyPr>
          <a:lstStyle/>
          <a:p>
            <a:pPr marL="265113" indent="-265113" algn="just" eaLnBrk="1" hangingPunct="1"/>
            <a:r>
              <a:rPr lang="en-US" altLang="en-US" sz="2800"/>
              <a:t>Sau khi tạo được DEFAULT, nó cần được gắn kết vào 1 cột hay kiểu dữ liệu người dùng.</a:t>
            </a:r>
          </a:p>
          <a:p>
            <a:pPr marL="265113" indent="-265113" algn="just" eaLnBrk="1" hangingPunct="1">
              <a:buFont typeface="Wingdings" panose="05000000000000000000" pitchFamily="2" charset="2"/>
              <a:buNone/>
            </a:pPr>
            <a:r>
              <a:rPr lang="en-US" altLang="en-US" sz="2800"/>
              <a:t>		</a:t>
            </a:r>
            <a:r>
              <a:rPr lang="en-US" altLang="en-US" sz="2800">
                <a:solidFill>
                  <a:srgbClr val="C00000"/>
                </a:solidFill>
              </a:rPr>
              <a:t>sp_bindefault default_name, object_name [, </a:t>
            </a:r>
          </a:p>
          <a:p>
            <a:pPr marL="265113" indent="-265113" algn="just" eaLnBrk="1" hangingPunct="1">
              <a:buFont typeface="Wingdings" panose="05000000000000000000" pitchFamily="2" charset="2"/>
              <a:buNone/>
            </a:pPr>
            <a:r>
              <a:rPr lang="en-US" altLang="en-US" sz="2800">
                <a:solidFill>
                  <a:srgbClr val="C00000"/>
                </a:solidFill>
              </a:rPr>
              <a:t>		FUTUREONLY]</a:t>
            </a:r>
          </a:p>
          <a:p>
            <a:pPr marL="265113" indent="-265113" algn="just" eaLnBrk="1" hangingPunct="1"/>
            <a:r>
              <a:rPr lang="en-US" altLang="en-US" sz="2800"/>
              <a:t>Xóa gắn kết default làm cho nó không còn áp dụng được vào cột của bảng hay kiểu dữ liệu người dùng.</a:t>
            </a:r>
          </a:p>
          <a:p>
            <a:pPr marL="265113" indent="-265113" algn="just" eaLnBrk="1" hangingPunct="1">
              <a:buFont typeface="Wingdings" panose="05000000000000000000" pitchFamily="2" charset="2"/>
              <a:buNone/>
            </a:pPr>
            <a:r>
              <a:rPr lang="en-US" altLang="en-US" sz="2800"/>
              <a:t>		</a:t>
            </a:r>
            <a:r>
              <a:rPr lang="en-US" altLang="en-US" sz="2800">
                <a:solidFill>
                  <a:srgbClr val="C00000"/>
                </a:solidFill>
              </a:rPr>
              <a:t>sp_unbindefault object_name</a:t>
            </a:r>
          </a:p>
          <a:p>
            <a:pPr marL="265113" indent="-265113" algn="just" eaLnBrk="1" hangingPunct="1">
              <a:buFont typeface="Wingdings" panose="05000000000000000000" pitchFamily="2" charset="2"/>
              <a:buNone/>
            </a:pPr>
            <a:r>
              <a:rPr lang="en-US" altLang="en-US" sz="2800">
                <a:solidFill>
                  <a:srgbClr val="C00000"/>
                </a:solidFill>
              </a:rPr>
              <a:t>		[,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64</a:t>
            </a:fld>
            <a:endParaRPr lang="en-US"/>
          </a:p>
        </p:txBody>
      </p:sp>
      <p:sp>
        <p:nvSpPr>
          <p:cNvPr id="72706" name="Rectangle 2"/>
          <p:cNvSpPr>
            <a:spLocks noGrp="1" noChangeArrowheads="1"/>
          </p:cNvSpPr>
          <p:nvPr>
            <p:ph type="title" idx="4294967295"/>
          </p:nvPr>
        </p:nvSpPr>
        <p:spPr>
          <a:xfrm>
            <a:off x="284205" y="551764"/>
            <a:ext cx="8229600" cy="619125"/>
          </a:xfrm>
        </p:spPr>
        <p:txBody>
          <a:bodyPr anchor="b">
            <a:normAutofit fontScale="90000"/>
          </a:bodyPr>
          <a:lstStyle/>
          <a:p>
            <a:pPr eaLnBrk="1" hangingPunct="1"/>
            <a:r>
              <a:rPr lang="en-US" altLang="en-US" b="1">
                <a:solidFill>
                  <a:srgbClr val="800000"/>
                </a:solidFill>
              </a:rPr>
              <a:t>Sử dụng defaults</a:t>
            </a:r>
          </a:p>
        </p:txBody>
      </p:sp>
      <p:sp>
        <p:nvSpPr>
          <p:cNvPr id="72707" name="Rectangle 3"/>
          <p:cNvSpPr>
            <a:spLocks noGrp="1" noChangeArrowheads="1"/>
          </p:cNvSpPr>
          <p:nvPr>
            <p:ph idx="4294967295"/>
          </p:nvPr>
        </p:nvSpPr>
        <p:spPr>
          <a:xfrm>
            <a:off x="538662" y="1339824"/>
            <a:ext cx="8382000" cy="4800600"/>
          </a:xfrm>
        </p:spPr>
        <p:txBody>
          <a:bodyPr lIns="182880" tIns="91440">
            <a:normAutofit/>
          </a:bodyPr>
          <a:lstStyle/>
          <a:p>
            <a:pPr marL="265113" indent="-265113" eaLnBrk="1" hangingPunct="1"/>
            <a:r>
              <a:rPr lang="en-US" altLang="en-US" sz="2000" b="1"/>
              <a:t>Ví dụ default và cột của bảng</a:t>
            </a:r>
          </a:p>
          <a:p>
            <a:pPr lvl="1" eaLnBrk="1" hangingPunct="1">
              <a:buFont typeface="Wingdings" panose="05000000000000000000" pitchFamily="2" charset="2"/>
              <a:buNone/>
            </a:pPr>
            <a:r>
              <a:rPr lang="en-US" altLang="en-US" sz="2800" b="1"/>
              <a:t>CREATE DEFAULT dienthoai AS 'unknown'</a:t>
            </a:r>
          </a:p>
          <a:p>
            <a:pPr lvl="1" eaLnBrk="1" hangingPunct="1">
              <a:buFont typeface="Wingdings" panose="05000000000000000000" pitchFamily="2" charset="2"/>
              <a:buNone/>
            </a:pPr>
            <a:r>
              <a:rPr lang="en-US" altLang="en-US" sz="2800" b="1"/>
              <a:t>GO</a:t>
            </a:r>
          </a:p>
          <a:p>
            <a:pPr lvl="1" eaLnBrk="1" hangingPunct="1">
              <a:buFont typeface="Wingdings" panose="05000000000000000000" pitchFamily="2" charset="2"/>
              <a:buNone/>
            </a:pPr>
            <a:r>
              <a:rPr lang="en-US" altLang="en-US" sz="2800" b="1"/>
              <a:t>sp_bindefault dienthoai, ‘KH.DT'</a:t>
            </a:r>
          </a:p>
          <a:p>
            <a:pPr lvl="1" eaLnBrk="1" hangingPunct="1">
              <a:buFont typeface="Wingdings" panose="05000000000000000000" pitchFamily="2" charset="2"/>
              <a:buNone/>
            </a:pPr>
            <a:r>
              <a:rPr lang="en-US" altLang="en-US" sz="2800"/>
              <a:t>GO</a:t>
            </a:r>
          </a:p>
          <a:p>
            <a:pPr lvl="1" eaLnBrk="1" hangingPunct="1">
              <a:buFont typeface="Wingdings" panose="05000000000000000000" pitchFamily="2" charset="2"/>
              <a:buNone/>
            </a:pPr>
            <a:r>
              <a:rPr lang="en-US" altLang="en-US" sz="2800"/>
              <a:t>sp_unbindefault ‘KH.DT'</a:t>
            </a:r>
          </a:p>
          <a:p>
            <a:pPr lvl="1" eaLnBrk="1" hangingPunct="1">
              <a:buFont typeface="Wingdings" panose="05000000000000000000" pitchFamily="2" charset="2"/>
              <a:buNone/>
            </a:pPr>
            <a:r>
              <a:rPr lang="en-US" altLang="en-US" sz="2800"/>
              <a:t>GO</a:t>
            </a:r>
          </a:p>
          <a:p>
            <a:pPr lvl="1" eaLnBrk="1" hangingPunct="1">
              <a:buFont typeface="Wingdings" panose="05000000000000000000" pitchFamily="2" charset="2"/>
              <a:buNone/>
            </a:pPr>
            <a:r>
              <a:rPr lang="en-US" altLang="en-US" sz="2800"/>
              <a:t>DROP DEFAULT dienthoai</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fade">
                                      <p:cBhvr>
                                        <p:cTn id="7" dur="500"/>
                                        <p:tgtEl>
                                          <p:spTgt spid="72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707">
                                            <p:txEl>
                                              <p:pRg st="2" end="2"/>
                                            </p:txEl>
                                          </p:spTgt>
                                        </p:tgtEl>
                                        <p:attrNameLst>
                                          <p:attrName>style.visibility</p:attrName>
                                        </p:attrNameLst>
                                      </p:cBhvr>
                                      <p:to>
                                        <p:strVal val="visible"/>
                                      </p:to>
                                    </p:set>
                                    <p:animEffect transition="in" filter="fade">
                                      <p:cBhvr>
                                        <p:cTn id="12" dur="500"/>
                                        <p:tgtEl>
                                          <p:spTgt spid="727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Effect transition="in" filter="fade">
                                      <p:cBhvr>
                                        <p:cTn id="17" dur="500"/>
                                        <p:tgtEl>
                                          <p:spTgt spid="727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707">
                                            <p:txEl>
                                              <p:pRg st="4" end="4"/>
                                            </p:txEl>
                                          </p:spTgt>
                                        </p:tgtEl>
                                        <p:attrNameLst>
                                          <p:attrName>style.visibility</p:attrName>
                                        </p:attrNameLst>
                                      </p:cBhvr>
                                      <p:to>
                                        <p:strVal val="visible"/>
                                      </p:to>
                                    </p:set>
                                    <p:animEffect transition="in" filter="fade">
                                      <p:cBhvr>
                                        <p:cTn id="22" dur="500"/>
                                        <p:tgtEl>
                                          <p:spTgt spid="727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animEffect transition="in" filter="fade">
                                      <p:cBhvr>
                                        <p:cTn id="27" dur="500"/>
                                        <p:tgtEl>
                                          <p:spTgt spid="727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707">
                                            <p:txEl>
                                              <p:pRg st="6" end="6"/>
                                            </p:txEl>
                                          </p:spTgt>
                                        </p:tgtEl>
                                        <p:attrNameLst>
                                          <p:attrName>style.visibility</p:attrName>
                                        </p:attrNameLst>
                                      </p:cBhvr>
                                      <p:to>
                                        <p:strVal val="visible"/>
                                      </p:to>
                                    </p:set>
                                    <p:animEffect transition="in" filter="fade">
                                      <p:cBhvr>
                                        <p:cTn id="32" dur="500"/>
                                        <p:tgtEl>
                                          <p:spTgt spid="727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707">
                                            <p:txEl>
                                              <p:pRg st="7" end="7"/>
                                            </p:txEl>
                                          </p:spTgt>
                                        </p:tgtEl>
                                        <p:attrNameLst>
                                          <p:attrName>style.visibility</p:attrName>
                                        </p:attrNameLst>
                                      </p:cBhvr>
                                      <p:to>
                                        <p:strVal val="visible"/>
                                      </p:to>
                                    </p:set>
                                    <p:animEffect transition="in" filter="fade">
                                      <p:cBhvr>
                                        <p:cTn id="37" dur="500"/>
                                        <p:tgtEl>
                                          <p:spTgt spid="72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65</a:t>
            </a:fld>
            <a:endParaRPr lang="en-US"/>
          </a:p>
        </p:txBody>
      </p:sp>
      <p:sp>
        <p:nvSpPr>
          <p:cNvPr id="73730" name="Rectangle 2"/>
          <p:cNvSpPr>
            <a:spLocks noGrp="1" noChangeArrowheads="1"/>
          </p:cNvSpPr>
          <p:nvPr>
            <p:ph type="title" idx="4294967295"/>
          </p:nvPr>
        </p:nvSpPr>
        <p:spPr>
          <a:xfrm>
            <a:off x="284206" y="354965"/>
            <a:ext cx="8229600" cy="720725"/>
          </a:xfrm>
        </p:spPr>
        <p:txBody>
          <a:bodyPr anchor="b"/>
          <a:lstStyle/>
          <a:p>
            <a:pPr eaLnBrk="1" hangingPunct="1"/>
            <a:r>
              <a:rPr lang="en-US" altLang="en-US" b="1">
                <a:solidFill>
                  <a:srgbClr val="800000"/>
                </a:solidFill>
              </a:rPr>
              <a:t>Sử dụng defaults</a:t>
            </a:r>
          </a:p>
        </p:txBody>
      </p:sp>
      <p:sp>
        <p:nvSpPr>
          <p:cNvPr id="73731" name="Rectangle 3"/>
          <p:cNvSpPr>
            <a:spLocks noGrp="1" noChangeArrowheads="1"/>
          </p:cNvSpPr>
          <p:nvPr>
            <p:ph idx="4294967295"/>
          </p:nvPr>
        </p:nvSpPr>
        <p:spPr>
          <a:xfrm>
            <a:off x="378941" y="1292225"/>
            <a:ext cx="8382000" cy="4800600"/>
          </a:xfrm>
        </p:spPr>
        <p:txBody>
          <a:bodyPr lIns="182880" tIns="91440">
            <a:noAutofit/>
          </a:bodyPr>
          <a:lstStyle/>
          <a:p>
            <a:pPr marL="265113" indent="-265113" eaLnBrk="1" hangingPunct="1"/>
            <a:r>
              <a:rPr lang="en-US" altLang="en-US" sz="2000" b="1"/>
              <a:t>Ví dụ default và kiểu dữ liệu người dùng</a:t>
            </a:r>
          </a:p>
          <a:p>
            <a:pPr lvl="1" eaLnBrk="1" hangingPunct="1">
              <a:buFont typeface="Wingdings" panose="05000000000000000000" pitchFamily="2" charset="2"/>
              <a:buNone/>
            </a:pPr>
            <a:r>
              <a:rPr lang="en-US" altLang="en-US" sz="2800" b="1"/>
              <a:t>sp_addType typCity, ‘char(15)’</a:t>
            </a:r>
          </a:p>
          <a:p>
            <a:pPr lvl="1" eaLnBrk="1" hangingPunct="1">
              <a:buFont typeface="Wingdings" panose="05000000000000000000" pitchFamily="2" charset="2"/>
              <a:buNone/>
            </a:pPr>
            <a:r>
              <a:rPr lang="en-US" altLang="en-US" sz="2800" b="1"/>
              <a:t>CREATE DEFAULT defCity AS 'Oakland'</a:t>
            </a:r>
          </a:p>
          <a:p>
            <a:pPr lvl="1" eaLnBrk="1" hangingPunct="1">
              <a:buFont typeface="Wingdings" panose="05000000000000000000" pitchFamily="2" charset="2"/>
              <a:buNone/>
            </a:pPr>
            <a:r>
              <a:rPr lang="en-US" altLang="en-US" sz="2800"/>
              <a:t>sp_bindefault defCity, 'typCity'</a:t>
            </a:r>
          </a:p>
          <a:p>
            <a:pPr lvl="1" eaLnBrk="1" hangingPunct="1">
              <a:buFont typeface="Wingdings" panose="05000000000000000000" pitchFamily="2" charset="2"/>
              <a:buNone/>
            </a:pPr>
            <a:r>
              <a:rPr lang="en-US" altLang="en-US" sz="2800" b="1"/>
              <a:t>sp_bindefault ‘defCity’, ‘KH.TenKH’</a:t>
            </a:r>
          </a:p>
          <a:p>
            <a:pPr marL="265113" indent="-265113" eaLnBrk="1" hangingPunct="1"/>
            <a:r>
              <a:rPr lang="en-US" altLang="en-US" sz="2000" b="1"/>
              <a:t>Ví dụ 3</a:t>
            </a:r>
          </a:p>
          <a:p>
            <a:pPr marL="265113" indent="-265113" eaLnBrk="1" hangingPunct="1">
              <a:buFont typeface="Wingdings" panose="05000000000000000000" pitchFamily="2" charset="2"/>
              <a:buNone/>
            </a:pPr>
            <a:r>
              <a:rPr lang="en-US" altLang="en-US" sz="2000"/>
              <a:t>	CREATE TABLE jobs</a:t>
            </a:r>
          </a:p>
          <a:p>
            <a:pPr marL="265113" indent="-265113" eaLnBrk="1" hangingPunct="1">
              <a:buFont typeface="Wingdings" panose="05000000000000000000" pitchFamily="2" charset="2"/>
              <a:buNone/>
            </a:pPr>
            <a:r>
              <a:rPr lang="en-US" altLang="en-US" sz="2000"/>
              <a:t>	(     	job_id smallint IDENTITY(1,1) ,</a:t>
            </a:r>
          </a:p>
          <a:p>
            <a:pPr marL="265113" indent="-265113" eaLnBrk="1" hangingPunct="1">
              <a:buFont typeface="Wingdings" panose="05000000000000000000" pitchFamily="2" charset="2"/>
              <a:buNone/>
            </a:pPr>
            <a:r>
              <a:rPr lang="en-US" altLang="en-US" sz="2000"/>
              <a:t>		job_desc varchar(50) NOT NULL</a:t>
            </a:r>
          </a:p>
          <a:p>
            <a:pPr marL="265113" indent="-265113" eaLnBrk="1" hangingPunct="1">
              <a:buFont typeface="Wingdings" panose="05000000000000000000" pitchFamily="2" charset="2"/>
              <a:buNone/>
            </a:pPr>
            <a:r>
              <a:rPr lang="en-US" altLang="en-US" sz="2000"/>
              <a:t>		DEFAULT 'New Position - title not formalized yet'</a:t>
            </a:r>
          </a:p>
          <a:p>
            <a:pPr marL="265113" indent="-265113" eaLnBrk="1" hangingPunct="1">
              <a:buFont typeface="Wingdings" panose="05000000000000000000" pitchFamily="2" charset="2"/>
              <a:buNone/>
            </a:pPr>
            <a:r>
              <a:rPr lang="en-US" altLang="en-US" sz="2000"/>
              <a:t>	)</a:t>
            </a:r>
          </a:p>
          <a:p>
            <a:pPr lvl="1" eaLnBrk="1" hangingPunct="1">
              <a:buFont typeface="Wingdings" panose="05000000000000000000" pitchFamily="2" charset="2"/>
              <a:buNone/>
            </a:pPr>
            <a:endParaRPr lang="en-US" altLang="en-US" sz="2800" b="1"/>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73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7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50875" y="1411288"/>
            <a:ext cx="7772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latin typeface="Times New Roman" panose="02020603050405020304" pitchFamily="18" charset="0"/>
              </a:rPr>
              <a:t>Xoá Default - mặc định</a:t>
            </a:r>
          </a:p>
          <a:p>
            <a:pPr>
              <a:spcBef>
                <a:spcPct val="0"/>
              </a:spcBef>
              <a:buClrTx/>
              <a:buSzTx/>
              <a:buFontTx/>
              <a:buNone/>
            </a:pPr>
            <a:r>
              <a:rPr lang="en-US" altLang="en-US" b="0">
                <a:latin typeface="Times New Roman" panose="02020603050405020304" pitchFamily="18" charset="0"/>
              </a:rPr>
              <a:t>	</a:t>
            </a:r>
            <a:r>
              <a:rPr lang="en-US" altLang="en-US" b="0">
                <a:solidFill>
                  <a:srgbClr val="800000"/>
                </a:solidFill>
                <a:latin typeface="Times New Roman" panose="02020603050405020304" pitchFamily="18" charset="0"/>
              </a:rPr>
              <a:t>DROP DEFAULT { </a:t>
            </a:r>
            <a:r>
              <a:rPr lang="en-US" altLang="en-US" b="0" i="1">
                <a:solidFill>
                  <a:srgbClr val="800000"/>
                </a:solidFill>
                <a:latin typeface="Times New Roman" panose="02020603050405020304" pitchFamily="18" charset="0"/>
              </a:rPr>
              <a:t>default </a:t>
            </a:r>
            <a:r>
              <a:rPr lang="en-US" altLang="en-US" b="0">
                <a:solidFill>
                  <a:srgbClr val="800000"/>
                </a:solidFill>
                <a:latin typeface="Times New Roman" panose="02020603050405020304" pitchFamily="18" charset="0"/>
              </a:rPr>
              <a:t>} [ </a:t>
            </a:r>
            <a:r>
              <a:rPr lang="en-US" altLang="en-US">
                <a:solidFill>
                  <a:srgbClr val="800000"/>
                </a:solidFill>
                <a:latin typeface="Times New Roman" panose="02020603050405020304" pitchFamily="18" charset="0"/>
              </a:rPr>
              <a:t>,</a:t>
            </a:r>
            <a:r>
              <a:rPr lang="en-US" altLang="en-US" b="0">
                <a:solidFill>
                  <a:srgbClr val="800000"/>
                </a:solidFill>
                <a:latin typeface="Times New Roman" panose="02020603050405020304" pitchFamily="18" charset="0"/>
              </a:rPr>
              <a:t>...</a:t>
            </a:r>
            <a:r>
              <a:rPr lang="en-US" altLang="en-US" b="0" i="1">
                <a:solidFill>
                  <a:srgbClr val="800000"/>
                </a:solidFill>
                <a:latin typeface="Times New Roman" panose="02020603050405020304" pitchFamily="18" charset="0"/>
              </a:rPr>
              <a:t>n </a:t>
            </a:r>
            <a:r>
              <a:rPr lang="en-US" altLang="en-US" b="0">
                <a:solidFill>
                  <a:srgbClr val="800000"/>
                </a:solidFill>
                <a:latin typeface="Times New Roman" panose="02020603050405020304" pitchFamily="18" charset="0"/>
              </a:rPr>
              <a:t>]</a:t>
            </a:r>
          </a:p>
          <a:p>
            <a:pPr>
              <a:spcBef>
                <a:spcPct val="0"/>
              </a:spcBef>
              <a:buClrTx/>
              <a:buSzTx/>
              <a:buFontTx/>
              <a:buNone/>
            </a:pPr>
            <a:r>
              <a:rPr lang="en-US" altLang="en-US" b="0">
                <a:solidFill>
                  <a:srgbClr val="800000"/>
                </a:solidFill>
                <a:latin typeface="Times New Roman" panose="02020603050405020304" pitchFamily="18" charset="0"/>
              </a:rPr>
              <a:t>Hay </a:t>
            </a:r>
          </a:p>
          <a:p>
            <a:pPr>
              <a:spcBef>
                <a:spcPct val="0"/>
              </a:spcBef>
              <a:buClrTx/>
              <a:buSzTx/>
              <a:buFontTx/>
              <a:buNone/>
            </a:pPr>
            <a:r>
              <a:rPr lang="en-US" altLang="en-US" b="0">
                <a:solidFill>
                  <a:srgbClr val="800000"/>
                </a:solidFill>
                <a:latin typeface="Times New Roman" panose="02020603050405020304" pitchFamily="18" charset="0"/>
              </a:rPr>
              <a:t>	ALTER TABLE &lt;TenTable&gt;</a:t>
            </a:r>
          </a:p>
          <a:p>
            <a:pPr>
              <a:spcBef>
                <a:spcPct val="0"/>
              </a:spcBef>
              <a:buClrTx/>
              <a:buSzTx/>
              <a:buFontTx/>
              <a:buNone/>
            </a:pPr>
            <a:r>
              <a:rPr lang="en-US" altLang="en-US" b="0">
                <a:solidFill>
                  <a:srgbClr val="800000"/>
                </a:solidFill>
                <a:latin typeface="Times New Roman" panose="02020603050405020304" pitchFamily="18" charset="0"/>
              </a:rPr>
              <a:t>	DROP CONSTRAINT &lt;TenDefault&gt;</a:t>
            </a:r>
          </a:p>
          <a:p>
            <a:pPr>
              <a:spcBef>
                <a:spcPct val="0"/>
              </a:spcBef>
              <a:buClrTx/>
              <a:buSzTx/>
              <a:buFontTx/>
              <a:buChar char="•"/>
            </a:pPr>
            <a:r>
              <a:rPr lang="en-US" altLang="en-US" b="0">
                <a:latin typeface="Times New Roman" panose="02020603050405020304" pitchFamily="18" charset="0"/>
              </a:rPr>
              <a:t>   Lệnh drop có thể xóa cùng lúc nhiều default</a:t>
            </a:r>
          </a:p>
          <a:p>
            <a:pPr>
              <a:spcBef>
                <a:spcPct val="0"/>
              </a:spcBef>
              <a:buClrTx/>
              <a:buSzTx/>
              <a:buFontTx/>
              <a:buChar char="•"/>
            </a:pPr>
            <a:r>
              <a:rPr lang="en-US" altLang="en-US" b="0">
                <a:latin typeface="Times New Roman" panose="02020603050405020304" pitchFamily="18" charset="0"/>
              </a:rPr>
              <a:t>   Ví dụ:</a:t>
            </a:r>
          </a:p>
          <a:p>
            <a:pPr>
              <a:spcBef>
                <a:spcPct val="0"/>
              </a:spcBef>
              <a:buClrTx/>
              <a:buSzTx/>
              <a:buFontTx/>
              <a:buNone/>
            </a:pPr>
            <a:r>
              <a:rPr lang="en-US" altLang="en-US" i="1">
                <a:latin typeface="Times New Roman" panose="02020603050405020304" pitchFamily="18" charset="0"/>
              </a:rPr>
              <a:t>	</a:t>
            </a:r>
            <a:r>
              <a:rPr lang="en-US" altLang="en-US" b="0">
                <a:latin typeface="Times New Roman" panose="02020603050405020304" pitchFamily="18" charset="0"/>
              </a:rPr>
              <a:t>DROP DEFAULT phonedflt</a:t>
            </a:r>
          </a:p>
          <a:p>
            <a:pPr>
              <a:spcBef>
                <a:spcPct val="0"/>
              </a:spcBef>
              <a:buClrTx/>
              <a:buSzTx/>
              <a:buFontTx/>
              <a:buNone/>
            </a:pPr>
            <a:r>
              <a:rPr lang="en-US" altLang="en-US" b="0">
                <a:latin typeface="Times New Roman" panose="02020603050405020304" pitchFamily="18" charset="0"/>
              </a:rPr>
              <a:t>	DROP DEFAULT Ngay_DF</a:t>
            </a:r>
          </a:p>
          <a:p>
            <a:pPr>
              <a:spcBef>
                <a:spcPct val="0"/>
              </a:spcBef>
              <a:buClrTx/>
              <a:buSzTx/>
              <a:buFontTx/>
              <a:buNone/>
            </a:pPr>
            <a:r>
              <a:rPr lang="en-US" altLang="en-US" b="0">
                <a:latin typeface="Times New Roman" panose="02020603050405020304" pitchFamily="18" charset="0"/>
              </a:rPr>
              <a:t>    Hay</a:t>
            </a:r>
          </a:p>
          <a:p>
            <a:pPr>
              <a:spcBef>
                <a:spcPct val="0"/>
              </a:spcBef>
              <a:buClrTx/>
              <a:buSzTx/>
              <a:buFontTx/>
              <a:buNone/>
            </a:pPr>
            <a:r>
              <a:rPr lang="en-US" altLang="en-US" b="0">
                <a:latin typeface="Times New Roman" panose="02020603050405020304" pitchFamily="18" charset="0"/>
              </a:rPr>
              <a:t>	ALTER TABLE Hoadon</a:t>
            </a:r>
          </a:p>
          <a:p>
            <a:pPr>
              <a:spcBef>
                <a:spcPct val="0"/>
              </a:spcBef>
              <a:buClrTx/>
              <a:buSzTx/>
              <a:buFontTx/>
              <a:buNone/>
            </a:pPr>
            <a:r>
              <a:rPr lang="en-US" altLang="en-US" b="0">
                <a:latin typeface="Times New Roman" panose="02020603050405020304" pitchFamily="18" charset="0"/>
              </a:rPr>
              <a:t>	DROP CONSTRAINT Ngay_DF</a:t>
            </a:r>
          </a:p>
        </p:txBody>
      </p:sp>
      <p:sp>
        <p:nvSpPr>
          <p:cNvPr id="7475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animEffect transition="in" filter="fade">
                                      <p:cBhvr>
                                        <p:cTn id="7" dur="500"/>
                                        <p:tgtEl>
                                          <p:spTgt spid="747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754">
                                            <p:txEl>
                                              <p:pRg st="2" end="2"/>
                                            </p:txEl>
                                          </p:spTgt>
                                        </p:tgtEl>
                                        <p:attrNameLst>
                                          <p:attrName>style.visibility</p:attrName>
                                        </p:attrNameLst>
                                      </p:cBhvr>
                                      <p:to>
                                        <p:strVal val="visible"/>
                                      </p:to>
                                    </p:set>
                                    <p:animEffect transition="in" filter="fade">
                                      <p:cBhvr>
                                        <p:cTn id="12" dur="500"/>
                                        <p:tgtEl>
                                          <p:spTgt spid="747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754">
                                            <p:txEl>
                                              <p:pRg st="3" end="3"/>
                                            </p:txEl>
                                          </p:spTgt>
                                        </p:tgtEl>
                                        <p:attrNameLst>
                                          <p:attrName>style.visibility</p:attrName>
                                        </p:attrNameLst>
                                      </p:cBhvr>
                                      <p:to>
                                        <p:strVal val="visible"/>
                                      </p:to>
                                    </p:set>
                                    <p:animEffect transition="in" filter="fade">
                                      <p:cBhvr>
                                        <p:cTn id="17" dur="500"/>
                                        <p:tgtEl>
                                          <p:spTgt spid="747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754">
                                            <p:txEl>
                                              <p:pRg st="4" end="4"/>
                                            </p:txEl>
                                          </p:spTgt>
                                        </p:tgtEl>
                                        <p:attrNameLst>
                                          <p:attrName>style.visibility</p:attrName>
                                        </p:attrNameLst>
                                      </p:cBhvr>
                                      <p:to>
                                        <p:strVal val="visible"/>
                                      </p:to>
                                    </p:set>
                                    <p:animEffect transition="in" filter="fade">
                                      <p:cBhvr>
                                        <p:cTn id="22" dur="500"/>
                                        <p:tgtEl>
                                          <p:spTgt spid="747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754">
                                            <p:txEl>
                                              <p:pRg st="5" end="5"/>
                                            </p:txEl>
                                          </p:spTgt>
                                        </p:tgtEl>
                                        <p:attrNameLst>
                                          <p:attrName>style.visibility</p:attrName>
                                        </p:attrNameLst>
                                      </p:cBhvr>
                                      <p:to>
                                        <p:strVal val="visible"/>
                                      </p:to>
                                    </p:set>
                                    <p:animEffect transition="in" filter="fade">
                                      <p:cBhvr>
                                        <p:cTn id="27" dur="500"/>
                                        <p:tgtEl>
                                          <p:spTgt spid="747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4754">
                                            <p:txEl>
                                              <p:pRg st="6" end="6"/>
                                            </p:txEl>
                                          </p:spTgt>
                                        </p:tgtEl>
                                        <p:attrNameLst>
                                          <p:attrName>style.visibility</p:attrName>
                                        </p:attrNameLst>
                                      </p:cBhvr>
                                      <p:to>
                                        <p:strVal val="visible"/>
                                      </p:to>
                                    </p:set>
                                    <p:animEffect transition="in" filter="fade">
                                      <p:cBhvr>
                                        <p:cTn id="32" dur="500"/>
                                        <p:tgtEl>
                                          <p:spTgt spid="747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4754">
                                            <p:txEl>
                                              <p:pRg st="7" end="7"/>
                                            </p:txEl>
                                          </p:spTgt>
                                        </p:tgtEl>
                                        <p:attrNameLst>
                                          <p:attrName>style.visibility</p:attrName>
                                        </p:attrNameLst>
                                      </p:cBhvr>
                                      <p:to>
                                        <p:strVal val="visible"/>
                                      </p:to>
                                    </p:set>
                                    <p:animEffect transition="in" filter="fade">
                                      <p:cBhvr>
                                        <p:cTn id="37" dur="500"/>
                                        <p:tgtEl>
                                          <p:spTgt spid="7475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754">
                                            <p:txEl>
                                              <p:pRg st="8" end="8"/>
                                            </p:txEl>
                                          </p:spTgt>
                                        </p:tgtEl>
                                        <p:attrNameLst>
                                          <p:attrName>style.visibility</p:attrName>
                                        </p:attrNameLst>
                                      </p:cBhvr>
                                      <p:to>
                                        <p:strVal val="visible"/>
                                      </p:to>
                                    </p:set>
                                    <p:animEffect transition="in" filter="fade">
                                      <p:cBhvr>
                                        <p:cTn id="42" dur="500"/>
                                        <p:tgtEl>
                                          <p:spTgt spid="7475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754">
                                            <p:txEl>
                                              <p:pRg st="9" end="9"/>
                                            </p:txEl>
                                          </p:spTgt>
                                        </p:tgtEl>
                                        <p:attrNameLst>
                                          <p:attrName>style.visibility</p:attrName>
                                        </p:attrNameLst>
                                      </p:cBhvr>
                                      <p:to>
                                        <p:strVal val="visible"/>
                                      </p:to>
                                    </p:set>
                                    <p:animEffect transition="in" filter="fade">
                                      <p:cBhvr>
                                        <p:cTn id="47" dur="500"/>
                                        <p:tgtEl>
                                          <p:spTgt spid="7475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4754">
                                            <p:txEl>
                                              <p:pRg st="10" end="10"/>
                                            </p:txEl>
                                          </p:spTgt>
                                        </p:tgtEl>
                                        <p:attrNameLst>
                                          <p:attrName>style.visibility</p:attrName>
                                        </p:attrNameLst>
                                      </p:cBhvr>
                                      <p:to>
                                        <p:strVal val="visible"/>
                                      </p:to>
                                    </p:set>
                                    <p:animEffect transition="in" filter="fade">
                                      <p:cBhvr>
                                        <p:cTn id="52" dur="500"/>
                                        <p:tgtEl>
                                          <p:spTgt spid="7475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4754">
                                            <p:txEl>
                                              <p:pRg st="11" end="11"/>
                                            </p:txEl>
                                          </p:spTgt>
                                        </p:tgtEl>
                                        <p:attrNameLst>
                                          <p:attrName>style.visibility</p:attrName>
                                        </p:attrNameLst>
                                      </p:cBhvr>
                                      <p:to>
                                        <p:strVal val="visible"/>
                                      </p:to>
                                    </p:set>
                                    <p:animEffect transition="in" filter="fade">
                                      <p:cBhvr>
                                        <p:cTn id="57" dur="500"/>
                                        <p:tgtEl>
                                          <p:spTgt spid="747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67</a:t>
            </a:fld>
            <a:endParaRPr lang="en-US"/>
          </a:p>
        </p:txBody>
      </p:sp>
      <p:sp>
        <p:nvSpPr>
          <p:cNvPr id="75778" name="Title 1"/>
          <p:cNvSpPr>
            <a:spLocks noGrp="1"/>
          </p:cNvSpPr>
          <p:nvPr>
            <p:ph type="title" idx="4294967295"/>
          </p:nvPr>
        </p:nvSpPr>
        <p:spPr>
          <a:xfrm>
            <a:off x="914400" y="387350"/>
            <a:ext cx="8229600" cy="836613"/>
          </a:xfrm>
        </p:spPr>
        <p:txBody>
          <a:bodyPr anchor="b"/>
          <a:lstStyle/>
          <a:p>
            <a:pPr eaLnBrk="1" hangingPunct="1"/>
            <a:r>
              <a:rPr lang="en-US" altLang="en-US" sz="3200" b="1">
                <a:solidFill>
                  <a:srgbClr val="800000"/>
                </a:solidFill>
              </a:rPr>
              <a:t>Ràng buộc Check</a:t>
            </a:r>
          </a:p>
        </p:txBody>
      </p:sp>
      <p:sp>
        <p:nvSpPr>
          <p:cNvPr id="75779" name="Content Placeholder 2"/>
          <p:cNvSpPr>
            <a:spLocks noGrp="1"/>
          </p:cNvSpPr>
          <p:nvPr>
            <p:ph idx="4294967295"/>
          </p:nvPr>
        </p:nvSpPr>
        <p:spPr>
          <a:xfrm>
            <a:off x="501650" y="1223963"/>
            <a:ext cx="8077200" cy="4724400"/>
          </a:xfrm>
        </p:spPr>
        <p:txBody>
          <a:bodyPr lIns="182880" tIns="91440"/>
          <a:lstStyle/>
          <a:p>
            <a:pPr algn="just" eaLnBrk="1" hangingPunct="1">
              <a:buFont typeface="Wingdings" panose="05000000000000000000" pitchFamily="2" charset="2"/>
              <a:buNone/>
            </a:pPr>
            <a:r>
              <a:rPr lang="en-US" altLang="en-US">
                <a:solidFill>
                  <a:srgbClr val="990000"/>
                </a:solidFill>
              </a:rPr>
              <a:t>	</a:t>
            </a:r>
            <a:r>
              <a:rPr lang="en-US" altLang="en-US">
                <a:solidFill>
                  <a:srgbClr val="00B050"/>
                </a:solidFill>
              </a:rPr>
              <a:t>Cú pháp:</a:t>
            </a:r>
          </a:p>
          <a:p>
            <a:pPr algn="just" eaLnBrk="1" hangingPunct="1">
              <a:buFont typeface="Wingdings" panose="05000000000000000000" pitchFamily="2" charset="2"/>
              <a:buNone/>
            </a:pPr>
            <a:endParaRPr lang="en-US" altLang="en-US">
              <a:solidFill>
                <a:srgbClr val="990000"/>
              </a:solidFill>
            </a:endParaRPr>
          </a:p>
          <a:p>
            <a:pPr algn="just" eaLnBrk="1" hangingPunct="1">
              <a:buFont typeface="Wingdings" panose="05000000000000000000" pitchFamily="2" charset="2"/>
              <a:buNone/>
            </a:pPr>
            <a:endParaRPr lang="en-US" altLang="en-US">
              <a:solidFill>
                <a:srgbClr val="990000"/>
              </a:solidFill>
            </a:endParaRPr>
          </a:p>
          <a:p>
            <a:pPr algn="just" eaLnBrk="1" hangingPunct="1"/>
            <a:endParaRPr lang="en-US" altLang="en-US" i="1"/>
          </a:p>
          <a:p>
            <a:pPr algn="just" eaLnBrk="1" hangingPunct="1"/>
            <a:endParaRPr lang="en-US" altLang="en-US" i="1"/>
          </a:p>
          <a:p>
            <a:pPr algn="just" eaLnBrk="1" hangingPunct="1"/>
            <a:r>
              <a:rPr lang="en-US" altLang="en-US" i="1"/>
              <a:t>Qui định nhập dữ liệu phải thỏa mãn điều kiện của biểu thức check_logic.</a:t>
            </a:r>
          </a:p>
          <a:p>
            <a:pPr algn="just" eaLnBrk="1" hangingPunct="1"/>
            <a:r>
              <a:rPr lang="en-US" altLang="en-US" i="1"/>
              <a:t>Check_logic: </a:t>
            </a:r>
            <a:r>
              <a:rPr lang="en-US" altLang="en-US"/>
              <a:t>biểu thức với các toán tử số học, toán tử quan hệ hay từ khoá IN, LIKE, BETWEEN.</a:t>
            </a:r>
          </a:p>
        </p:txBody>
      </p:sp>
      <p:sp>
        <p:nvSpPr>
          <p:cNvPr id="75780" name="Text Box 4"/>
          <p:cNvSpPr txBox="1">
            <a:spLocks noChangeArrowheads="1"/>
          </p:cNvSpPr>
          <p:nvPr/>
        </p:nvSpPr>
        <p:spPr bwMode="auto">
          <a:xfrm>
            <a:off x="882650" y="1820863"/>
            <a:ext cx="7696200"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0000CC"/>
                </a:solidFill>
                <a:latin typeface="Times New Roman" panose="02020603050405020304" pitchFamily="18" charset="0"/>
                <a:cs typeface="Courier New" panose="02070309020205020404" pitchFamily="49" charset="0"/>
              </a:rPr>
              <a:t>CREATE TABLE &lt;Table_Name&gt;</a:t>
            </a:r>
            <a:endParaRPr lang="en-US" altLang="en-US" b="0">
              <a:solidFill>
                <a:srgbClr val="0000CC"/>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0000CC"/>
                </a:solidFill>
                <a:latin typeface="Times New Roman" panose="02020603050405020304" pitchFamily="18" charset="0"/>
                <a:cs typeface="Courier New" panose="02070309020205020404" pitchFamily="49" charset="0"/>
              </a:rPr>
              <a:t>(&lt;Column_Name&gt;  &lt;Data_Type&gt;[,…] CONSTRAINT ConstraintName] CHECK (NOT FOR REPLICATION] &lt;Logical expresion&gt;),….)</a:t>
            </a:r>
          </a:p>
        </p:txBody>
      </p:sp>
      <p:sp>
        <p:nvSpPr>
          <p:cNvPr id="75781" name="Text Box 5"/>
          <p:cNvSpPr txBox="1">
            <a:spLocks noChangeArrowheads="1"/>
          </p:cNvSpPr>
          <p:nvPr/>
        </p:nvSpPr>
        <p:spPr bwMode="auto">
          <a:xfrm>
            <a:off x="870293" y="4395788"/>
            <a:ext cx="7696200" cy="15525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&lt;Table_Name&gt;</a:t>
            </a:r>
            <a:endParaRPr lang="en-US" altLang="en-US" b="0">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[WITH CHECK | WITH NOCHECK] ADD</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[CONSTRAINT ConstraintName] </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CHECK (NOT FOR REPLICATION] &lt;Logical expresion&gt;),….)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68</a:t>
            </a:fld>
            <a:endParaRPr lang="en-US"/>
          </a:p>
        </p:txBody>
      </p:sp>
      <p:sp>
        <p:nvSpPr>
          <p:cNvPr id="76802" name="Content Placeholder 2"/>
          <p:cNvSpPr>
            <a:spLocks noGrp="1"/>
          </p:cNvSpPr>
          <p:nvPr>
            <p:ph idx="4294967295"/>
          </p:nvPr>
        </p:nvSpPr>
        <p:spPr>
          <a:xfrm>
            <a:off x="294822" y="1275359"/>
            <a:ext cx="8077200" cy="4724400"/>
          </a:xfrm>
        </p:spPr>
        <p:txBody>
          <a:bodyPr lIns="182880" tIns="91440">
            <a:noAutofit/>
          </a:bodyPr>
          <a:lstStyle/>
          <a:p>
            <a:pPr algn="just" eaLnBrk="1" hangingPunct="1"/>
            <a:r>
              <a:rPr lang="en-US" altLang="en-US" sz="2400" b="1"/>
              <a:t>Ví dụ 1:</a:t>
            </a:r>
            <a:r>
              <a:rPr lang="en-US" altLang="en-US" sz="2400"/>
              <a:t> </a:t>
            </a:r>
          </a:p>
          <a:p>
            <a:pPr algn="just" eaLnBrk="1" hangingPunct="1">
              <a:buFont typeface="Wingdings" panose="05000000000000000000" pitchFamily="2" charset="2"/>
              <a:buNone/>
            </a:pPr>
            <a:r>
              <a:rPr lang="en-US" altLang="en-US" sz="2400"/>
              <a:t>	CREATE TABLE NhanVien</a:t>
            </a:r>
          </a:p>
          <a:p>
            <a:pPr algn="just" eaLnBrk="1" hangingPunct="1">
              <a:buFont typeface="Wingdings" panose="05000000000000000000" pitchFamily="2" charset="2"/>
              <a:buNone/>
            </a:pPr>
            <a:r>
              <a:rPr lang="en-US" altLang="en-US" sz="2400"/>
              <a:t>	(MaNV char(4) CHECK (Manv LIKE '[0-9][0-9][0- 9][0-9]‘, Hoten Varchar(40), LCB int CHECK (LCB BETWEEN 0 AND 50000, HSPC real, Thanhpho varchar(10) CONSTRAINT chkCity CHECK(Thanhpho IN ('Berkeley', 'Boston', 'Chicago', ' Dallas‘))</a:t>
            </a:r>
          </a:p>
          <a:p>
            <a:pPr algn="just" eaLnBrk="1" hangingPunct="1"/>
            <a:r>
              <a:rPr lang="en-US" altLang="en-US" sz="2400" b="1"/>
              <a:t>Ví dụ 2:</a:t>
            </a:r>
            <a:r>
              <a:rPr lang="en-US" altLang="en-US" sz="2400"/>
              <a:t> </a:t>
            </a:r>
          </a:p>
          <a:p>
            <a:pPr algn="just" eaLnBrk="1" hangingPunct="1">
              <a:buFont typeface="Wingdings" panose="05000000000000000000" pitchFamily="2" charset="2"/>
              <a:buNone/>
            </a:pPr>
            <a:r>
              <a:rPr lang="en-US" altLang="en-US" sz="2400"/>
              <a:t>	ALTER TABLE Nhanvien</a:t>
            </a:r>
          </a:p>
          <a:p>
            <a:pPr algn="just" eaLnBrk="1" hangingPunct="1">
              <a:buFont typeface="Wingdings" panose="05000000000000000000" pitchFamily="2" charset="2"/>
              <a:buNone/>
            </a:pPr>
            <a:r>
              <a:rPr lang="en-US" altLang="en-US" sz="2400"/>
              <a:t>		ADD CONSTRAINT NV_HSPC </a:t>
            </a:r>
          </a:p>
          <a:p>
            <a:pPr algn="just" eaLnBrk="1" hangingPunct="1">
              <a:buFont typeface="Wingdings" panose="05000000000000000000" pitchFamily="2" charset="2"/>
              <a:buNone/>
            </a:pPr>
            <a:r>
              <a:rPr lang="en-US" altLang="en-US" sz="2400"/>
              <a:t>			CHECK (HSPC&gt;=0.1 AND HSPC&lt;0.5)</a:t>
            </a:r>
          </a:p>
        </p:txBody>
      </p:sp>
      <p:sp>
        <p:nvSpPr>
          <p:cNvPr id="76803"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69</a:t>
            </a:fld>
            <a:endParaRPr lang="en-US"/>
          </a:p>
        </p:txBody>
      </p:sp>
      <p:sp>
        <p:nvSpPr>
          <p:cNvPr id="77826" name="Content Placeholder 2"/>
          <p:cNvSpPr>
            <a:spLocks noGrp="1"/>
          </p:cNvSpPr>
          <p:nvPr>
            <p:ph idx="4294967295"/>
          </p:nvPr>
        </p:nvSpPr>
        <p:spPr>
          <a:xfrm>
            <a:off x="1066800" y="1163638"/>
            <a:ext cx="8077200" cy="4724400"/>
          </a:xfrm>
        </p:spPr>
        <p:txBody>
          <a:bodyPr lIns="182880" tIns="91440">
            <a:normAutofit lnSpcReduction="10000"/>
          </a:bodyPr>
          <a:lstStyle/>
          <a:p>
            <a:pPr lvl="1" eaLnBrk="1" hangingPunct="1">
              <a:spcBef>
                <a:spcPct val="30000"/>
              </a:spcBef>
              <a:buClr>
                <a:schemeClr val="tx1"/>
              </a:buClr>
              <a:buFont typeface="Wingdings" panose="05000000000000000000" pitchFamily="2" charset="2"/>
              <a:buNone/>
            </a:pPr>
            <a:r>
              <a:rPr lang="en-US" altLang="en-US" sz="2200"/>
              <a:t>CREATE TABLE Orders (</a:t>
            </a:r>
          </a:p>
          <a:p>
            <a:pPr lvl="1" eaLnBrk="1" hangingPunct="1">
              <a:spcBef>
                <a:spcPct val="30000"/>
              </a:spcBef>
              <a:buClr>
                <a:schemeClr val="tx1"/>
              </a:buClr>
              <a:buFont typeface="Wingdings" panose="05000000000000000000" pitchFamily="2" charset="2"/>
              <a:buNone/>
            </a:pPr>
            <a:r>
              <a:rPr lang="en-US" altLang="en-US" sz="2200"/>
              <a:t>OrderID int IDENTITY (1, 1) NOT NULL,</a:t>
            </a:r>
          </a:p>
          <a:p>
            <a:pPr lvl="1" eaLnBrk="1" hangingPunct="1">
              <a:spcBef>
                <a:spcPct val="30000"/>
              </a:spcBef>
              <a:buClr>
                <a:schemeClr val="tx1"/>
              </a:buClr>
              <a:buFont typeface="Wingdings" panose="05000000000000000000" pitchFamily="2" charset="2"/>
              <a:buNone/>
            </a:pPr>
            <a:r>
              <a:rPr lang="en-US" altLang="en-US" sz="2200"/>
              <a:t>CustomerID nchar (5) CHECK (CustomerID LIKE </a:t>
            </a:r>
            <a:r>
              <a:rPr lang="en-US" altLang="en-US" sz="2200">
                <a:latin typeface="Times New Roman" panose="02020603050405020304" pitchFamily="18" charset="0"/>
              </a:rPr>
              <a:t>‘</a:t>
            </a:r>
            <a:r>
              <a:rPr lang="en-US" altLang="en-US" sz="2200"/>
              <a:t>[A-Z][A-Z][A-Z][A-Z][A-Z]</a:t>
            </a:r>
            <a:r>
              <a:rPr lang="en-US" altLang="en-US" sz="2200">
                <a:latin typeface="Times New Roman" panose="02020603050405020304" pitchFamily="18" charset="0"/>
              </a:rPr>
              <a:t>’</a:t>
            </a:r>
            <a:r>
              <a:rPr lang="en-US" altLang="en-US" sz="2200"/>
              <a:t>),</a:t>
            </a:r>
          </a:p>
          <a:p>
            <a:pPr lvl="1" eaLnBrk="1" hangingPunct="1">
              <a:spcBef>
                <a:spcPct val="30000"/>
              </a:spcBef>
              <a:buClr>
                <a:schemeClr val="tx1"/>
              </a:buClr>
              <a:buFont typeface="Wingdings" panose="05000000000000000000" pitchFamily="2" charset="2"/>
              <a:buNone/>
            </a:pPr>
            <a:r>
              <a:rPr lang="en-US" altLang="en-US" sz="2200"/>
              <a:t>EmployeeID int NULL, OrderDate datetime NULL</a:t>
            </a:r>
          </a:p>
          <a:p>
            <a:pPr lvl="1" eaLnBrk="1" hangingPunct="1">
              <a:spcBef>
                <a:spcPct val="30000"/>
              </a:spcBef>
              <a:buClr>
                <a:schemeClr val="tx1"/>
              </a:buClr>
              <a:buFont typeface="Wingdings" panose="05000000000000000000" pitchFamily="2" charset="2"/>
              <a:buNone/>
            </a:pPr>
            <a:r>
              <a:rPr lang="en-US" altLang="en-US" sz="2200"/>
              <a:t>CHECK (OrderDate BETWEEN </a:t>
            </a:r>
            <a:r>
              <a:rPr lang="en-US" altLang="en-US" sz="2200">
                <a:latin typeface="Times New Roman" panose="02020603050405020304" pitchFamily="18" charset="0"/>
              </a:rPr>
              <a:t>‘</a:t>
            </a:r>
            <a:r>
              <a:rPr lang="en-US" altLang="en-US" sz="2200"/>
              <a:t>01/01/70</a:t>
            </a:r>
            <a:r>
              <a:rPr lang="en-US" altLang="en-US" sz="2200">
                <a:latin typeface="Times New Roman" panose="02020603050405020304" pitchFamily="18" charset="0"/>
              </a:rPr>
              <a:t>’</a:t>
            </a:r>
            <a:r>
              <a:rPr lang="en-US" altLang="en-US" sz="2200"/>
              <a:t> AND GETDATE()),</a:t>
            </a:r>
          </a:p>
          <a:p>
            <a:pPr lvl="1" eaLnBrk="1" hangingPunct="1">
              <a:spcBef>
                <a:spcPct val="30000"/>
              </a:spcBef>
              <a:buClr>
                <a:schemeClr val="tx1"/>
              </a:buClr>
              <a:buFont typeface="Wingdings" panose="05000000000000000000" pitchFamily="2" charset="2"/>
              <a:buNone/>
            </a:pPr>
            <a:r>
              <a:rPr lang="en-US" altLang="en-US" sz="2200"/>
              <a:t>RequiredDate datetime NULL, ShipVia int NULL</a:t>
            </a:r>
          </a:p>
          <a:p>
            <a:pPr lvl="1" eaLnBrk="1" hangingPunct="1">
              <a:spcBef>
                <a:spcPct val="30000"/>
              </a:spcBef>
              <a:buClr>
                <a:schemeClr val="tx1"/>
              </a:buClr>
              <a:buFont typeface="Wingdings" panose="05000000000000000000" pitchFamily="2" charset="2"/>
              <a:buNone/>
            </a:pPr>
            <a:r>
              <a:rPr lang="en-US" altLang="en-US" sz="2200"/>
              <a:t>CHECK (ShipVia IN (1, 2, 3, 4)),</a:t>
            </a:r>
          </a:p>
          <a:p>
            <a:pPr lvl="1" eaLnBrk="1" hangingPunct="1">
              <a:spcBef>
                <a:spcPct val="30000"/>
              </a:spcBef>
              <a:buClr>
                <a:schemeClr val="tx1"/>
              </a:buClr>
              <a:buFont typeface="Wingdings" panose="05000000000000000000" pitchFamily="2" charset="2"/>
              <a:buNone/>
            </a:pPr>
            <a:r>
              <a:rPr lang="en-US" altLang="en-US" sz="2200"/>
              <a:t>Freight money NULL CHECK (Freight&gt;=0),</a:t>
            </a:r>
          </a:p>
          <a:p>
            <a:pPr lvl="1" eaLnBrk="1" hangingPunct="1">
              <a:spcBef>
                <a:spcPct val="30000"/>
              </a:spcBef>
              <a:buClr>
                <a:schemeClr val="tx1"/>
              </a:buClr>
              <a:buFont typeface="Wingdings" panose="05000000000000000000" pitchFamily="2" charset="2"/>
              <a:buNone/>
            </a:pPr>
            <a:r>
              <a:rPr lang="en-US" altLang="en-US" sz="2200"/>
              <a:t>ShipCountry nvarchar (15),</a:t>
            </a:r>
          </a:p>
          <a:p>
            <a:pPr lvl="1" eaLnBrk="1" hangingPunct="1">
              <a:spcBef>
                <a:spcPct val="30000"/>
              </a:spcBef>
              <a:buClr>
                <a:schemeClr val="tx1"/>
              </a:buClr>
              <a:buFont typeface="Wingdings" panose="05000000000000000000" pitchFamily="2" charset="2"/>
              <a:buNone/>
            </a:pPr>
            <a:r>
              <a:rPr lang="en-US" altLang="en-US" sz="2200"/>
              <a:t>CHECK (RequiredDate&gt;OrderDate))</a:t>
            </a:r>
          </a:p>
        </p:txBody>
      </p:sp>
      <p:sp>
        <p:nvSpPr>
          <p:cNvPr id="77827"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5363" name="Rectangle 3"/>
          <p:cNvSpPr>
            <a:spLocks noChangeArrowheads="1"/>
          </p:cNvSpPr>
          <p:nvPr/>
        </p:nvSpPr>
        <p:spPr bwMode="auto">
          <a:xfrm>
            <a:off x="614363" y="1265238"/>
            <a:ext cx="8181975"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a:t>Đơn vị cơ bản để lưu trữ CSDL là trang (page)</a:t>
            </a:r>
          </a:p>
          <a:p>
            <a:pPr algn="just">
              <a:lnSpc>
                <a:spcPct val="105000"/>
              </a:lnSpc>
              <a:spcBef>
                <a:spcPct val="0"/>
              </a:spcBef>
              <a:buClrTx/>
              <a:buSzTx/>
              <a:buFontTx/>
              <a:buChar char="•"/>
            </a:pPr>
            <a:r>
              <a:rPr lang="en-US" altLang="en-US" b="0"/>
              <a:t>Trang là 1 khối 8KB nằm liên tục trên đĩa</a:t>
            </a:r>
          </a:p>
          <a:p>
            <a:pPr algn="just">
              <a:lnSpc>
                <a:spcPct val="105000"/>
              </a:lnSpc>
              <a:spcBef>
                <a:spcPct val="0"/>
              </a:spcBef>
              <a:buClrTx/>
              <a:buSzTx/>
              <a:buFontTx/>
              <a:buChar char="•"/>
            </a:pPr>
            <a:r>
              <a:rPr lang="en-US" altLang="en-US" b="0"/>
              <a:t>File log không chứa các trang, nó là 1 chuỗi các record</a:t>
            </a:r>
          </a:p>
          <a:p>
            <a:pPr algn="just">
              <a:lnSpc>
                <a:spcPct val="105000"/>
              </a:lnSpc>
              <a:spcBef>
                <a:spcPct val="0"/>
              </a:spcBef>
              <a:buClrTx/>
              <a:buSzTx/>
              <a:buFontTx/>
              <a:buChar char="•"/>
            </a:pPr>
            <a:r>
              <a:rPr lang="en-US" altLang="en-US" b="0"/>
              <a:t>Các trang dữ liệu chứa tất cả các dữ liệu của hàng (row), ngoại trừ kiểu dữ liệu text và image nằm trên các trang riêng.</a:t>
            </a:r>
          </a:p>
          <a:p>
            <a:pPr algn="just">
              <a:lnSpc>
                <a:spcPct val="105000"/>
              </a:lnSpc>
              <a:spcBef>
                <a:spcPct val="0"/>
              </a:spcBef>
              <a:buClrTx/>
              <a:buSzTx/>
              <a:buFontTx/>
              <a:buChar char="•"/>
            </a:pPr>
            <a:r>
              <a:rPr lang="en-US" altLang="en-US" b="0"/>
              <a:t>Các hàng (row) của bảng không thể quá lớn để kéo dài từ trang này sang trang khác, vì vậy mỗi hàng bị giới hạn không thể lớn hơn 8KB</a:t>
            </a:r>
          </a:p>
          <a:p>
            <a:pPr algn="just">
              <a:lnSpc>
                <a:spcPct val="105000"/>
              </a:lnSpc>
              <a:spcBef>
                <a:spcPct val="0"/>
              </a:spcBef>
              <a:buClrTx/>
              <a:buSzTx/>
              <a:buFontTx/>
              <a:buChar char="•"/>
            </a:pPr>
            <a:r>
              <a:rPr lang="en-US" altLang="en-US" b="0"/>
              <a:t>Các hàng dữ liệu nằm tuần tự trên mỗi trang ngay sau tiêu đề (header) của trang</a:t>
            </a:r>
          </a:p>
        </p:txBody>
      </p:sp>
      <p:sp>
        <p:nvSpPr>
          <p:cNvPr id="2" name="Slide Number Placeholder 1"/>
          <p:cNvSpPr>
            <a:spLocks noGrp="1"/>
          </p:cNvSpPr>
          <p:nvPr>
            <p:ph type="sldNum" sz="quarter" idx="12"/>
          </p:nvPr>
        </p:nvSpPr>
        <p:spPr/>
        <p:txBody>
          <a:bodyPr/>
          <a:lstStyle/>
          <a:p>
            <a:fld id="{62D44249-E22E-4CAF-B31A-47027B1D76FA}" type="slidenum">
              <a:rPr lang="en-US" smtClean="0"/>
              <a:pPr/>
              <a:t>7</a:t>
            </a:fld>
            <a:endParaRPr lang="en-US"/>
          </a:p>
        </p:txBody>
      </p:sp>
    </p:spTree>
  </p:cSld>
  <p:clrMapOvr>
    <a:masterClrMapping/>
  </p:clrMapOvr>
  <p:transition>
    <p:randomBa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70</a:t>
            </a:fld>
            <a:endParaRPr lang="en-US"/>
          </a:p>
        </p:txBody>
      </p:sp>
      <p:sp>
        <p:nvSpPr>
          <p:cNvPr id="78850" name="Content Placeholder 2"/>
          <p:cNvSpPr>
            <a:spLocks noGrp="1"/>
          </p:cNvSpPr>
          <p:nvPr>
            <p:ph idx="4294967295"/>
          </p:nvPr>
        </p:nvSpPr>
        <p:spPr>
          <a:xfrm>
            <a:off x="294822" y="1250646"/>
            <a:ext cx="8077200" cy="4724400"/>
          </a:xfrm>
        </p:spPr>
        <p:txBody>
          <a:bodyPr lIns="182880" tIns="91440">
            <a:noAutofit/>
          </a:bodyPr>
          <a:lstStyle/>
          <a:p>
            <a:pPr eaLnBrk="1" hangingPunct="1"/>
            <a:r>
              <a:rPr lang="en-US" altLang="en-US" sz="2400">
                <a:solidFill>
                  <a:srgbClr val="990000"/>
                </a:solidFill>
              </a:rPr>
              <a:t>Ví dụ 4:</a:t>
            </a:r>
          </a:p>
          <a:p>
            <a:pPr eaLnBrk="1" hangingPunct="1">
              <a:buFont typeface="Wingdings" panose="05000000000000000000" pitchFamily="2" charset="2"/>
              <a:buNone/>
            </a:pPr>
            <a:r>
              <a:rPr lang="en-US" altLang="en-US" sz="2400">
                <a:solidFill>
                  <a:srgbClr val="990000"/>
                </a:solidFill>
              </a:rPr>
              <a:t>	</a:t>
            </a:r>
            <a:r>
              <a:rPr lang="en-US" altLang="en-US" sz="2400">
                <a:solidFill>
                  <a:srgbClr val="000000"/>
                </a:solidFill>
              </a:rPr>
              <a:t>CREATE TABLE PHANCONG(</a:t>
            </a:r>
          </a:p>
          <a:p>
            <a:pPr eaLnBrk="1" hangingPunct="1">
              <a:buFont typeface="Wingdings" panose="05000000000000000000" pitchFamily="2" charset="2"/>
              <a:buNone/>
            </a:pPr>
            <a:r>
              <a:rPr lang="en-US" altLang="en-US" sz="2400">
                <a:solidFill>
                  <a:srgbClr val="000000"/>
                </a:solidFill>
              </a:rPr>
              <a:t>		</a:t>
            </a:r>
            <a:r>
              <a:rPr lang="fr-FR" altLang="en-US" sz="2400">
                <a:solidFill>
                  <a:srgbClr val="000000"/>
                </a:solidFill>
              </a:rPr>
              <a:t>ma_nvien CHAR(9) NOT NULL,</a:t>
            </a:r>
          </a:p>
          <a:p>
            <a:pPr eaLnBrk="1" hangingPunct="1">
              <a:buFont typeface="Wingdings" panose="05000000000000000000" pitchFamily="2" charset="2"/>
              <a:buNone/>
            </a:pPr>
            <a:r>
              <a:rPr lang="fr-FR" altLang="en-US" sz="2400">
                <a:solidFill>
                  <a:srgbClr val="000000"/>
                </a:solidFill>
              </a:rPr>
              <a:t>		</a:t>
            </a:r>
            <a:r>
              <a:rPr lang="en-US" altLang="en-US" sz="2400">
                <a:solidFill>
                  <a:srgbClr val="000000"/>
                </a:solidFill>
              </a:rPr>
              <a:t>soda INT NOT NULL,</a:t>
            </a:r>
          </a:p>
          <a:p>
            <a:pPr eaLnBrk="1" hangingPunct="1">
              <a:buFont typeface="Wingdings" panose="05000000000000000000" pitchFamily="2" charset="2"/>
              <a:buNone/>
            </a:pPr>
            <a:r>
              <a:rPr lang="en-US" altLang="en-US" sz="2400">
                <a:solidFill>
                  <a:srgbClr val="000000"/>
                </a:solidFill>
              </a:rPr>
              <a:t>		thoigian DECIMAL(3,1) NOT NULL,</a:t>
            </a:r>
          </a:p>
          <a:p>
            <a:pPr eaLnBrk="1" hangingPunct="1">
              <a:buFont typeface="Wingdings" panose="05000000000000000000" pitchFamily="2" charset="2"/>
              <a:buNone/>
            </a:pPr>
            <a:r>
              <a:rPr lang="en-US" altLang="en-US" sz="2400">
                <a:solidFill>
                  <a:srgbClr val="000000"/>
                </a:solidFill>
              </a:rPr>
              <a:t>		</a:t>
            </a:r>
            <a:r>
              <a:rPr lang="en-US" altLang="en-US" sz="2400">
                <a:solidFill>
                  <a:srgbClr val="990000"/>
                </a:solidFill>
              </a:rPr>
              <a:t>PRIMARY KEY (ma_nvien, soda),</a:t>
            </a:r>
          </a:p>
          <a:p>
            <a:pPr eaLnBrk="1" hangingPunct="1">
              <a:buFont typeface="Wingdings" panose="05000000000000000000" pitchFamily="2" charset="2"/>
              <a:buNone/>
            </a:pPr>
            <a:r>
              <a:rPr lang="en-US" altLang="en-US" sz="2400">
                <a:solidFill>
                  <a:srgbClr val="000000"/>
                </a:solidFill>
              </a:rPr>
              <a:t>		</a:t>
            </a:r>
            <a:r>
              <a:rPr lang="en-US" altLang="en-US" sz="2400">
                <a:solidFill>
                  <a:srgbClr val="990000"/>
                </a:solidFill>
              </a:rPr>
              <a:t>FOREIGN KEY (ma_nvien) REFERENCES 	NHANVIEN),</a:t>
            </a:r>
          </a:p>
          <a:p>
            <a:pPr eaLnBrk="1" hangingPunct="1">
              <a:buFont typeface="Wingdings" panose="05000000000000000000" pitchFamily="2" charset="2"/>
              <a:buNone/>
            </a:pPr>
            <a:r>
              <a:rPr lang="en-US" altLang="en-US" sz="2400">
                <a:solidFill>
                  <a:srgbClr val="990000"/>
                </a:solidFill>
              </a:rPr>
              <a:t>		FOREIGN KEY (soda) REFERENCES 	DEAN(mada),</a:t>
            </a:r>
          </a:p>
          <a:p>
            <a:pPr eaLnBrk="1" hangingPunct="1">
              <a:buFont typeface="Wingdings" panose="05000000000000000000" pitchFamily="2" charset="2"/>
              <a:buNone/>
            </a:pPr>
            <a:r>
              <a:rPr lang="en-US" altLang="en-US" sz="2400">
                <a:solidFill>
                  <a:srgbClr val="000000"/>
                </a:solidFill>
              </a:rPr>
              <a:t>		</a:t>
            </a:r>
            <a:r>
              <a:rPr lang="en-US" altLang="en-US" sz="2400">
                <a:solidFill>
                  <a:srgbClr val="008000"/>
                </a:solidFill>
              </a:rPr>
              <a:t>CHECK (thoigian </a:t>
            </a:r>
            <a:r>
              <a:rPr lang="en-US" altLang="en-US" sz="2400">
                <a:solidFill>
                  <a:srgbClr val="008000"/>
                </a:solidFill>
                <a:sym typeface="Symbol" panose="05050102010706020507" pitchFamily="18" charset="2"/>
              </a:rPr>
              <a:t></a:t>
            </a:r>
            <a:r>
              <a:rPr lang="en-US" altLang="en-US" sz="2400">
                <a:solidFill>
                  <a:srgbClr val="008000"/>
                </a:solidFill>
              </a:rPr>
              <a:t> 0))</a:t>
            </a:r>
          </a:p>
        </p:txBody>
      </p:sp>
      <p:sp>
        <p:nvSpPr>
          <p:cNvPr id="78851"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71</a:t>
            </a:fld>
            <a:endParaRPr lang="en-US"/>
          </a:p>
        </p:txBody>
      </p:sp>
      <p:sp>
        <p:nvSpPr>
          <p:cNvPr id="79874" name="Title 1"/>
          <p:cNvSpPr>
            <a:spLocks noGrp="1"/>
          </p:cNvSpPr>
          <p:nvPr>
            <p:ph type="title" idx="4294967295"/>
          </p:nvPr>
        </p:nvSpPr>
        <p:spPr>
          <a:xfrm>
            <a:off x="457200" y="329089"/>
            <a:ext cx="8229600" cy="766763"/>
          </a:xfrm>
        </p:spPr>
        <p:txBody>
          <a:bodyPr anchor="b"/>
          <a:lstStyle/>
          <a:p>
            <a:pPr eaLnBrk="1" hangingPunct="1"/>
            <a:r>
              <a:rPr lang="en-US" altLang="en-US" b="1">
                <a:solidFill>
                  <a:srgbClr val="800000"/>
                </a:solidFill>
              </a:rPr>
              <a:t>Rule</a:t>
            </a:r>
          </a:p>
        </p:txBody>
      </p:sp>
      <p:sp>
        <p:nvSpPr>
          <p:cNvPr id="79875" name="Content Placeholder 2"/>
          <p:cNvSpPr>
            <a:spLocks noGrp="1"/>
          </p:cNvSpPr>
          <p:nvPr>
            <p:ph idx="4294967295"/>
          </p:nvPr>
        </p:nvSpPr>
        <p:spPr>
          <a:xfrm>
            <a:off x="457200" y="1197104"/>
            <a:ext cx="8077200" cy="4724400"/>
          </a:xfrm>
        </p:spPr>
        <p:txBody>
          <a:bodyPr lIns="182880" tIns="91440">
            <a:noAutofit/>
          </a:bodyPr>
          <a:lstStyle/>
          <a:p>
            <a:pPr algn="just" eaLnBrk="1" hangingPunct="1"/>
            <a:r>
              <a:rPr lang="en-US" altLang="en-US" sz="2400"/>
              <a:t>Định nghĩa các qui tắc hợp lệ mà có thể kết buộc vào các cột của bảng hay các kiểu dữ liệu do người dùng định nghĩa.</a:t>
            </a:r>
          </a:p>
          <a:p>
            <a:pPr algn="just" eaLnBrk="1" hangingPunct="1"/>
            <a:r>
              <a:rPr lang="en-US" altLang="en-US" sz="2400"/>
              <a:t>Rule được tạo nên chính nó trước khi kết buộc vào đối tượng khác</a:t>
            </a:r>
          </a:p>
          <a:p>
            <a:pPr algn="just" eaLnBrk="1" hangingPunct="1"/>
            <a:r>
              <a:rPr lang="en-US" altLang="en-US" sz="2400"/>
              <a:t>Định nghĩa Rule:</a:t>
            </a:r>
          </a:p>
          <a:p>
            <a:pPr eaLnBrk="1" hangingPunct="1">
              <a:buFont typeface="Wingdings" panose="05000000000000000000" pitchFamily="2" charset="2"/>
              <a:buNone/>
            </a:pPr>
            <a:r>
              <a:rPr lang="en-US" altLang="en-US" sz="2400"/>
              <a:t>		</a:t>
            </a:r>
            <a:r>
              <a:rPr lang="en-US" altLang="en-US" sz="2400">
                <a:solidFill>
                  <a:srgbClr val="800000"/>
                </a:solidFill>
              </a:rPr>
              <a:t>CREATE RULE rulename AS condition_expression</a:t>
            </a:r>
          </a:p>
          <a:p>
            <a:pPr algn="just" eaLnBrk="1" hangingPunct="1"/>
            <a:r>
              <a:rPr lang="en-US" altLang="en-US" sz="2400"/>
              <a:t>Kết buộc rule vào một cột</a:t>
            </a:r>
          </a:p>
          <a:p>
            <a:pPr algn="just" eaLnBrk="1" hangingPunct="1">
              <a:buFont typeface="Wingdings" panose="05000000000000000000" pitchFamily="2" charset="2"/>
              <a:buNone/>
            </a:pPr>
            <a:r>
              <a:rPr lang="en-US" altLang="en-US" sz="2400"/>
              <a:t>		</a:t>
            </a:r>
            <a:r>
              <a:rPr lang="en-US" altLang="en-US" sz="2400">
                <a:solidFill>
                  <a:srgbClr val="800000"/>
                </a:solidFill>
              </a:rPr>
              <a:t>sp_bindrule rulename, tablename.columnname</a:t>
            </a:r>
          </a:p>
          <a:p>
            <a:pPr algn="just" eaLnBrk="1" hangingPunct="1"/>
            <a:r>
              <a:rPr lang="en-US" altLang="en-US" sz="2400"/>
              <a:t>Kết buộc Rule vào user-defined datatype</a:t>
            </a:r>
          </a:p>
          <a:p>
            <a:pPr algn="just" eaLnBrk="1" hangingPunct="1">
              <a:buFont typeface="Wingdings" panose="05000000000000000000" pitchFamily="2" charset="2"/>
              <a:buNone/>
            </a:pPr>
            <a:r>
              <a:rPr lang="en-US" altLang="en-US" sz="2400"/>
              <a:t>		</a:t>
            </a:r>
            <a:r>
              <a:rPr lang="en-US" altLang="en-US" sz="2400">
                <a:solidFill>
                  <a:srgbClr val="800000"/>
                </a:solidFill>
              </a:rPr>
              <a:t>sp_binrule rulename, datatypename[,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72</a:t>
            </a:fld>
            <a:endParaRPr lang="en-US"/>
          </a:p>
        </p:txBody>
      </p:sp>
      <p:sp>
        <p:nvSpPr>
          <p:cNvPr id="80898" name="Content Placeholder 2"/>
          <p:cNvSpPr>
            <a:spLocks noGrp="1"/>
          </p:cNvSpPr>
          <p:nvPr>
            <p:ph idx="4294967295"/>
          </p:nvPr>
        </p:nvSpPr>
        <p:spPr>
          <a:xfrm>
            <a:off x="371022" y="1409546"/>
            <a:ext cx="8001000" cy="4724400"/>
          </a:xfrm>
        </p:spPr>
        <p:txBody>
          <a:bodyPr lIns="182880" tIns="91440">
            <a:normAutofit/>
          </a:bodyPr>
          <a:lstStyle/>
          <a:p>
            <a:pPr algn="just" eaLnBrk="1" hangingPunct="1">
              <a:lnSpc>
                <a:spcPct val="110000"/>
              </a:lnSpc>
            </a:pPr>
            <a:r>
              <a:rPr lang="en-US" altLang="en-US" sz="2000"/>
              <a:t>Ví dụ:</a:t>
            </a:r>
          </a:p>
          <a:p>
            <a:pPr algn="just" eaLnBrk="1" hangingPunct="1">
              <a:lnSpc>
                <a:spcPct val="110000"/>
              </a:lnSpc>
              <a:buFont typeface="Wingdings" panose="05000000000000000000" pitchFamily="2" charset="2"/>
              <a:buNone/>
            </a:pPr>
            <a:r>
              <a:rPr lang="en-US" altLang="en-US" sz="2000"/>
              <a:t>		CREATE RULE ActiveDate AS</a:t>
            </a:r>
          </a:p>
          <a:p>
            <a:pPr algn="just" eaLnBrk="1" hangingPunct="1">
              <a:lnSpc>
                <a:spcPct val="110000"/>
              </a:lnSpc>
              <a:buFont typeface="Wingdings" panose="05000000000000000000" pitchFamily="2" charset="2"/>
              <a:buNone/>
            </a:pPr>
            <a:r>
              <a:rPr lang="en-US" altLang="en-US" sz="2000"/>
              <a:t>			@Date Between ’01/01/70’ AND Getdate()</a:t>
            </a:r>
          </a:p>
          <a:p>
            <a:pPr algn="just" eaLnBrk="1" hangingPunct="1">
              <a:lnSpc>
                <a:spcPct val="110000"/>
              </a:lnSpc>
              <a:buFont typeface="Wingdings" panose="05000000000000000000" pitchFamily="2" charset="2"/>
              <a:buNone/>
            </a:pPr>
            <a:r>
              <a:rPr lang="en-US" altLang="en-US" sz="2000"/>
              <a:t>		sp_bindrule ActiveDate, ‘Orders.OrderDate’</a:t>
            </a:r>
          </a:p>
          <a:p>
            <a:pPr algn="just" eaLnBrk="1" hangingPunct="1">
              <a:lnSpc>
                <a:spcPct val="110000"/>
              </a:lnSpc>
            </a:pPr>
            <a:r>
              <a:rPr lang="en-US" altLang="en-US" sz="2000"/>
              <a:t>Chú ý:</a:t>
            </a:r>
          </a:p>
          <a:p>
            <a:pPr lvl="1" algn="just" eaLnBrk="1" hangingPunct="1">
              <a:lnSpc>
                <a:spcPct val="110000"/>
              </a:lnSpc>
            </a:pPr>
            <a:r>
              <a:rPr lang="en-US" altLang="en-US" sz="2800"/>
              <a:t>Futureonly chỉ định các cột tồn tại sẵn mà có dùng kiểu dữ liệu này thì không thể kế thừa Rule mới. Chỉ sử dụng với kiểu dữ liệu, cột thì không.</a:t>
            </a:r>
          </a:p>
          <a:p>
            <a:pPr algn="just" eaLnBrk="1" hangingPunct="1">
              <a:lnSpc>
                <a:spcPct val="110000"/>
              </a:lnSpc>
            </a:pPr>
            <a:endParaRPr lang="en-US" altLang="en-US" sz="2000"/>
          </a:p>
        </p:txBody>
      </p:sp>
      <p:sp>
        <p:nvSpPr>
          <p:cNvPr id="80899" name="Title 1"/>
          <p:cNvSpPr>
            <a:spLocks/>
          </p:cNvSpPr>
          <p:nvPr/>
        </p:nvSpPr>
        <p:spPr bwMode="auto">
          <a:xfrm>
            <a:off x="457200" y="488950"/>
            <a:ext cx="8229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Rule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73</a:t>
            </a:fld>
            <a:endParaRPr lang="en-US"/>
          </a:p>
        </p:txBody>
      </p:sp>
      <p:sp>
        <p:nvSpPr>
          <p:cNvPr id="81922" name="Title 1"/>
          <p:cNvSpPr>
            <a:spLocks noGrp="1"/>
          </p:cNvSpPr>
          <p:nvPr>
            <p:ph type="title" idx="4294967295"/>
          </p:nvPr>
        </p:nvSpPr>
        <p:spPr>
          <a:xfrm>
            <a:off x="518983" y="348615"/>
            <a:ext cx="8229600" cy="860425"/>
          </a:xfrm>
        </p:spPr>
        <p:txBody>
          <a:bodyPr anchor="b"/>
          <a:lstStyle/>
          <a:p>
            <a:pPr eaLnBrk="1" hangingPunct="1"/>
            <a:r>
              <a:rPr lang="en-US" altLang="en-US" sz="3200" b="1">
                <a:solidFill>
                  <a:srgbClr val="800000"/>
                </a:solidFill>
              </a:rPr>
              <a:t>Các ràng buộc - Constraints</a:t>
            </a:r>
          </a:p>
        </p:txBody>
      </p:sp>
      <p:sp>
        <p:nvSpPr>
          <p:cNvPr id="81923" name="Content Placeholder 2"/>
          <p:cNvSpPr>
            <a:spLocks noGrp="1"/>
          </p:cNvSpPr>
          <p:nvPr>
            <p:ph idx="4294967295"/>
          </p:nvPr>
        </p:nvSpPr>
        <p:spPr>
          <a:xfrm>
            <a:off x="737100" y="1560933"/>
            <a:ext cx="8183562" cy="4724400"/>
          </a:xfrm>
        </p:spPr>
        <p:txBody>
          <a:bodyPr lIns="182880" tIns="91440"/>
          <a:lstStyle/>
          <a:p>
            <a:pPr marL="265113" indent="-265113" eaLnBrk="1" hangingPunct="1">
              <a:buFont typeface="Wingdings" panose="05000000000000000000" pitchFamily="2" charset="2"/>
              <a:buNone/>
            </a:pPr>
            <a:r>
              <a:rPr lang="en-US" altLang="en-US"/>
              <a:t>&lt; column_constraint &gt; ::=[ CONSTRAINT </a:t>
            </a:r>
            <a:r>
              <a:rPr lang="en-US" altLang="en-US" i="1"/>
              <a:t>constraint_name </a:t>
            </a:r>
            <a:r>
              <a:rPr lang="en-US" altLang="en-US"/>
              <a:t>]</a:t>
            </a:r>
          </a:p>
          <a:p>
            <a:pPr marL="265113" indent="-265113" eaLnBrk="1" hangingPunct="1">
              <a:buFont typeface="Wingdings" panose="05000000000000000000" pitchFamily="2" charset="2"/>
              <a:buNone/>
            </a:pPr>
            <a:r>
              <a:rPr lang="en-US" altLang="en-US"/>
              <a:t>	{ [ NULL | NOT NULL ]</a:t>
            </a:r>
          </a:p>
          <a:p>
            <a:pPr marL="265113" indent="-265113" eaLnBrk="1" hangingPunct="1">
              <a:buFont typeface="Wingdings" panose="05000000000000000000" pitchFamily="2" charset="2"/>
              <a:buNone/>
            </a:pPr>
            <a:r>
              <a:rPr lang="en-US" altLang="en-US"/>
              <a:t>		| [ { </a:t>
            </a:r>
            <a:r>
              <a:rPr lang="en-US" altLang="en-US">
                <a:solidFill>
                  <a:srgbClr val="0000CC"/>
                </a:solidFill>
              </a:rPr>
              <a:t>PRIMARY KEY | UNIQUE</a:t>
            </a:r>
            <a:r>
              <a:rPr lang="en-US" altLang="en-US"/>
              <a:t> } ]</a:t>
            </a:r>
          </a:p>
          <a:p>
            <a:pPr marL="265113" indent="-265113" eaLnBrk="1" hangingPunct="1">
              <a:buFont typeface="Wingdings" panose="05000000000000000000" pitchFamily="2" charset="2"/>
              <a:buNone/>
            </a:pPr>
            <a:r>
              <a:rPr lang="en-US" altLang="en-US"/>
              <a:t>		| [ [ </a:t>
            </a:r>
            <a:r>
              <a:rPr lang="en-US" altLang="en-US">
                <a:solidFill>
                  <a:srgbClr val="0000CC"/>
                </a:solidFill>
              </a:rPr>
              <a:t>FOREIGN KEY</a:t>
            </a:r>
            <a:r>
              <a:rPr lang="en-US" altLang="en-US"/>
              <a:t> ]</a:t>
            </a:r>
          </a:p>
          <a:p>
            <a:pPr marL="265113" indent="-265113" eaLnBrk="1" hangingPunct="1">
              <a:buFont typeface="Wingdings" panose="05000000000000000000" pitchFamily="2" charset="2"/>
              <a:buNone/>
            </a:pPr>
            <a:r>
              <a:rPr lang="en-US" altLang="en-US"/>
              <a:t>		</a:t>
            </a:r>
            <a:r>
              <a:rPr lang="en-US" altLang="en-US">
                <a:solidFill>
                  <a:srgbClr val="0000CC"/>
                </a:solidFill>
              </a:rPr>
              <a:t>REFERENCES</a:t>
            </a:r>
            <a:r>
              <a:rPr lang="en-US" altLang="en-US"/>
              <a:t> </a:t>
            </a:r>
            <a:r>
              <a:rPr lang="en-US" altLang="en-US" i="1"/>
              <a:t>ref_table </a:t>
            </a:r>
            <a:r>
              <a:rPr lang="en-US" altLang="en-US"/>
              <a:t>[ </a:t>
            </a:r>
            <a:r>
              <a:rPr lang="en-US" altLang="en-US" b="1"/>
              <a:t>( </a:t>
            </a:r>
            <a:r>
              <a:rPr lang="en-US" altLang="en-US" i="1"/>
              <a:t>ref_column </a:t>
            </a:r>
            <a:r>
              <a:rPr lang="en-US" altLang="en-US" b="1"/>
              <a:t>) </a:t>
            </a:r>
            <a:r>
              <a:rPr lang="en-US" altLang="en-US"/>
              <a:t>]</a:t>
            </a:r>
          </a:p>
          <a:p>
            <a:pPr marL="265113" indent="-265113" eaLnBrk="1" hangingPunct="1">
              <a:buFont typeface="Wingdings" panose="05000000000000000000" pitchFamily="2" charset="2"/>
              <a:buNone/>
            </a:pPr>
            <a:r>
              <a:rPr lang="en-US" altLang="en-US"/>
              <a:t>		[ </a:t>
            </a:r>
            <a:r>
              <a:rPr lang="en-US" altLang="en-US">
                <a:solidFill>
                  <a:srgbClr val="0000CC"/>
                </a:solidFill>
              </a:rPr>
              <a:t>ON DELETE { CASCADE | NO ACTION</a:t>
            </a:r>
            <a:r>
              <a:rPr lang="en-US" altLang="en-US"/>
              <a:t> } ]</a:t>
            </a:r>
          </a:p>
          <a:p>
            <a:pPr marL="265113" indent="-265113" eaLnBrk="1" hangingPunct="1">
              <a:buFont typeface="Wingdings" panose="05000000000000000000" pitchFamily="2" charset="2"/>
              <a:buNone/>
            </a:pPr>
            <a:r>
              <a:rPr lang="en-US" altLang="en-US"/>
              <a:t>		[ </a:t>
            </a:r>
            <a:r>
              <a:rPr lang="en-US" altLang="en-US">
                <a:solidFill>
                  <a:srgbClr val="0000CC"/>
                </a:solidFill>
              </a:rPr>
              <a:t>ON UPDATE { CASCADE | NO ACTION</a:t>
            </a:r>
            <a:r>
              <a:rPr lang="en-US" altLang="en-US"/>
              <a:t> }]</a:t>
            </a:r>
          </a:p>
          <a:p>
            <a:pPr marL="265113" indent="-265113" eaLnBrk="1" hangingPunct="1">
              <a:buFont typeface="Wingdings" panose="05000000000000000000" pitchFamily="2" charset="2"/>
              <a:buNone/>
            </a:pPr>
            <a:r>
              <a:rPr lang="en-US" altLang="en-US"/>
              <a:t>		]</a:t>
            </a:r>
          </a:p>
          <a:p>
            <a:pPr marL="265113" indent="-265113" eaLnBrk="1" hangingPunct="1">
              <a:buFont typeface="Wingdings" panose="05000000000000000000" pitchFamily="2" charset="2"/>
              <a:buNone/>
            </a:pPr>
            <a:r>
              <a:rPr lang="en-US" altLang="en-US"/>
              <a:t>		| </a:t>
            </a:r>
            <a:r>
              <a:rPr lang="en-US" altLang="en-US">
                <a:solidFill>
                  <a:srgbClr val="0000CC"/>
                </a:solidFill>
              </a:rPr>
              <a:t>CHECK</a:t>
            </a:r>
            <a:r>
              <a:rPr lang="en-US" altLang="en-US"/>
              <a:t> </a:t>
            </a:r>
            <a:r>
              <a:rPr lang="en-US" altLang="en-US" b="1"/>
              <a:t>( </a:t>
            </a:r>
            <a:r>
              <a:rPr lang="en-US" altLang="en-US" i="1"/>
              <a:t>logical_expression </a:t>
            </a:r>
            <a:r>
              <a:rPr lang="en-US" altLang="en-US" b="1"/>
              <a:t>)</a:t>
            </a:r>
          </a:p>
          <a:p>
            <a:pPr marL="265113" indent="-265113" eaLnBrk="1" hangingPunct="1">
              <a:buFont typeface="Wingdings" panose="05000000000000000000" pitchFamily="2" charset="2"/>
              <a:buNone/>
            </a:pPr>
            <a:r>
              <a:rPr lang="en-US" altLang="en-US"/>
              <a:t>}</a:t>
            </a:r>
          </a:p>
        </p:txBody>
      </p:sp>
    </p:spTree>
  </p:cSld>
  <p:clrMapOvr>
    <a:masterClrMapping/>
  </p:clrMapOvr>
  <p:transition>
    <p:randomBa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74</a:t>
            </a:fld>
            <a:endParaRPr lang="en-US"/>
          </a:p>
        </p:txBody>
      </p:sp>
      <p:sp>
        <p:nvSpPr>
          <p:cNvPr id="82946" name="Title 1"/>
          <p:cNvSpPr>
            <a:spLocks noGrp="1"/>
          </p:cNvSpPr>
          <p:nvPr>
            <p:ph type="title" idx="4294967295"/>
          </p:nvPr>
        </p:nvSpPr>
        <p:spPr>
          <a:xfrm>
            <a:off x="333633" y="401003"/>
            <a:ext cx="8229600" cy="766763"/>
          </a:xfrm>
        </p:spPr>
        <p:txBody>
          <a:bodyPr anchor="b"/>
          <a:lstStyle/>
          <a:p>
            <a:pPr eaLnBrk="1" hangingPunct="1"/>
            <a:r>
              <a:rPr lang="en-US" altLang="en-US" b="1">
                <a:solidFill>
                  <a:srgbClr val="800000"/>
                </a:solidFill>
              </a:rPr>
              <a:t>Ràng buộc Primary Key</a:t>
            </a:r>
          </a:p>
        </p:txBody>
      </p:sp>
      <p:sp>
        <p:nvSpPr>
          <p:cNvPr id="82947" name="Content Placeholder 2"/>
          <p:cNvSpPr>
            <a:spLocks noGrp="1"/>
          </p:cNvSpPr>
          <p:nvPr>
            <p:ph idx="4294967295"/>
          </p:nvPr>
        </p:nvSpPr>
        <p:spPr>
          <a:xfrm>
            <a:off x="294822" y="1584960"/>
            <a:ext cx="8077200" cy="4724400"/>
          </a:xfrm>
        </p:spPr>
        <p:txBody>
          <a:bodyPr lIns="182880" tIns="91440">
            <a:noAutofit/>
          </a:bodyPr>
          <a:lstStyle/>
          <a:p>
            <a:pPr marL="346075" indent="-346075" algn="just" eaLnBrk="1" hangingPunct="1"/>
            <a:r>
              <a:rPr lang="en-US" altLang="en-US" sz="2400"/>
              <a:t>SQL Server tự động tạo một chỉ mục cho bảng ứng với các cột tham gia ràng buộc Primary key.</a:t>
            </a:r>
          </a:p>
          <a:p>
            <a:pPr marL="346075" indent="-346075" algn="just" eaLnBrk="1" hangingPunct="1"/>
            <a:r>
              <a:rPr lang="en-US" altLang="en-US" sz="2400"/>
              <a:t>Mỗi bảng chỉ có thể có duy nhất 1 ràng buộc primary key.</a:t>
            </a:r>
          </a:p>
          <a:p>
            <a:pPr marL="346075" indent="-346075" algn="just" eaLnBrk="1" hangingPunct="1"/>
            <a:r>
              <a:rPr lang="en-US" altLang="en-US" sz="2400"/>
              <a:t>Ràng buộc Primary key gồm một hay nhiều cột dùng để nhận diện các record, giá trị của primary key không được phép trùng nhau và không chứa giá trị Null.</a:t>
            </a:r>
          </a:p>
          <a:p>
            <a:pPr marL="346075" indent="-346075" algn="just" eaLnBrk="1" hangingPunct="1"/>
            <a:r>
              <a:rPr lang="en-US" altLang="en-US" sz="2400"/>
              <a:t>Chỉ mục sẽ được tự động tạo ra khi có khai báo 1 ràng buộc primary key.</a:t>
            </a:r>
          </a:p>
          <a:p>
            <a:pPr marL="346075" indent="-346075" algn="just" eaLnBrk="1" hangingPunct="1"/>
            <a:r>
              <a:rPr lang="en-US" altLang="en-US" sz="2400"/>
              <a:t>Chỉ mục do primary key tạo ra mặc định thường là clustered</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75</a:t>
            </a:fld>
            <a:endParaRPr lang="en-US"/>
          </a:p>
        </p:txBody>
      </p:sp>
      <p:sp>
        <p:nvSpPr>
          <p:cNvPr id="83970" name="Content Placeholder 2"/>
          <p:cNvSpPr>
            <a:spLocks noGrp="1"/>
          </p:cNvSpPr>
          <p:nvPr>
            <p:ph idx="4294967295"/>
          </p:nvPr>
        </p:nvSpPr>
        <p:spPr>
          <a:xfrm>
            <a:off x="614862" y="1475423"/>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a:solidFill>
                  <a:srgbClr val="800000"/>
                </a:solidFill>
              </a:rPr>
              <a:t>CREATE TABLE TableName</a:t>
            </a:r>
          </a:p>
          <a:p>
            <a:pPr marL="265113" indent="-265113" eaLnBrk="1" hangingPunct="1">
              <a:buFont typeface="Wingdings" panose="05000000000000000000" pitchFamily="2" charset="2"/>
              <a:buNone/>
            </a:pPr>
            <a:r>
              <a:rPr lang="en-US" altLang="en-US" sz="1800">
                <a:solidFill>
                  <a:srgbClr val="800000"/>
                </a:solidFill>
              </a:rPr>
              <a:t>	(columname datatype [,…],[CONSTRAINT </a:t>
            </a:r>
            <a:r>
              <a:rPr lang="en-US" altLang="en-US" sz="1800" i="1">
                <a:solidFill>
                  <a:srgbClr val="800000"/>
                </a:solidFill>
              </a:rPr>
              <a:t>constraint_name</a:t>
            </a:r>
            <a:r>
              <a:rPr lang="en-US" altLang="en-US" sz="1800">
                <a:solidFill>
                  <a:srgbClr val="800000"/>
                </a:solidFill>
              </a:rPr>
              <a:t>]</a:t>
            </a:r>
          </a:p>
          <a:p>
            <a:pPr marL="265113" indent="-265113" eaLnBrk="1" hangingPunct="1">
              <a:buFont typeface="Wingdings" panose="05000000000000000000" pitchFamily="2" charset="2"/>
              <a:buNone/>
            </a:pPr>
            <a:r>
              <a:rPr lang="en-US" altLang="en-US" sz="1800">
                <a:solidFill>
                  <a:srgbClr val="800000"/>
                </a:solidFill>
              </a:rPr>
              <a:t>	PRIMARY KEY [CLUSTERED|NONCLUSTERED]</a:t>
            </a:r>
          </a:p>
          <a:p>
            <a:pPr marL="265113" indent="-265113" eaLnBrk="1" hangingPunct="1">
              <a:buFont typeface="Wingdings" panose="05000000000000000000" pitchFamily="2" charset="2"/>
              <a:buNone/>
            </a:pPr>
            <a:r>
              <a:rPr lang="en-US" altLang="en-US" sz="1800">
                <a:solidFill>
                  <a:srgbClr val="800000"/>
                </a:solidFill>
              </a:rPr>
              <a:t>	{(column [ASC |DESC][,…,n])}</a:t>
            </a:r>
          </a:p>
          <a:p>
            <a:pPr marL="265113" indent="-265113" eaLnBrk="1" hangingPunct="1">
              <a:buFont typeface="Wingdings" panose="05000000000000000000" pitchFamily="2" charset="2"/>
              <a:buNone/>
            </a:pPr>
            <a:r>
              <a:rPr lang="en-US" altLang="en-US" sz="1800">
                <a:solidFill>
                  <a:srgbClr val="800000"/>
                </a:solidFill>
              </a:rPr>
              <a:t>	[WITH FILLFACTOR = fillfactor]</a:t>
            </a:r>
          </a:p>
          <a:p>
            <a:pPr marL="265113" indent="-265113" eaLnBrk="1" hangingPunct="1">
              <a:buFont typeface="Wingdings" panose="05000000000000000000" pitchFamily="2" charset="2"/>
              <a:buNone/>
            </a:pPr>
            <a:r>
              <a:rPr lang="en-US" altLang="en-US" sz="1800">
                <a:solidFill>
                  <a:srgbClr val="800000"/>
                </a:solidFill>
              </a:rPr>
              <a:t>	[ON {filegroup|DEFAULT}]</a:t>
            </a:r>
          </a:p>
          <a:p>
            <a:pPr marL="265113" indent="-265113" eaLnBrk="1" hangingPunct="1">
              <a:buFont typeface="Wingdings" panose="05000000000000000000" pitchFamily="2" charset="2"/>
              <a:buNone/>
            </a:pPr>
            <a:endParaRPr lang="en-US" altLang="en-US" sz="1800">
              <a:solidFill>
                <a:srgbClr val="800000"/>
              </a:solidFill>
            </a:endParaRPr>
          </a:p>
        </p:txBody>
      </p:sp>
      <p:sp>
        <p:nvSpPr>
          <p:cNvPr id="691204" name="Content Placeholder 2"/>
          <p:cNvSpPr>
            <a:spLocks/>
          </p:cNvSpPr>
          <p:nvPr/>
        </p:nvSpPr>
        <p:spPr bwMode="auto">
          <a:xfrm>
            <a:off x="577850" y="4283075"/>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PRIMARY KEY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
        <p:nvSpPr>
          <p:cNvPr id="83972"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1204"/>
                                        </p:tgtEl>
                                        <p:attrNameLst>
                                          <p:attrName>style.visibility</p:attrName>
                                        </p:attrNameLst>
                                      </p:cBhvr>
                                      <p:to>
                                        <p:strVal val="visible"/>
                                      </p:to>
                                    </p:set>
                                    <p:animEffect transition="in" filter="blinds(horizontal)">
                                      <p:cBhvr>
                                        <p:cTn id="7" dur="500"/>
                                        <p:tgtEl>
                                          <p:spTgt spid="69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76</a:t>
            </a:fld>
            <a:endParaRPr lang="en-US"/>
          </a:p>
        </p:txBody>
      </p:sp>
      <p:sp>
        <p:nvSpPr>
          <p:cNvPr id="84994" name="Content Placeholder 2"/>
          <p:cNvSpPr>
            <a:spLocks noGrp="1"/>
          </p:cNvSpPr>
          <p:nvPr>
            <p:ph idx="4294967295"/>
          </p:nvPr>
        </p:nvSpPr>
        <p:spPr>
          <a:xfrm>
            <a:off x="534988" y="1431449"/>
            <a:ext cx="8183562" cy="4724400"/>
          </a:xfrm>
        </p:spPr>
        <p:txBody>
          <a:bodyPr lIns="182880" tIns="91440">
            <a:normAutofit/>
          </a:bodyPr>
          <a:lstStyle/>
          <a:p>
            <a:pPr marL="265113" indent="-265113" eaLnBrk="1" hangingPunct="1"/>
            <a:r>
              <a:rPr lang="en-US" altLang="en-US" sz="2400" b="1"/>
              <a:t>Ví dụ 1</a:t>
            </a:r>
          </a:p>
          <a:p>
            <a:pPr marL="265113" indent="-265113" eaLnBrk="1" hangingPunct="1">
              <a:buFont typeface="Wingdings" panose="05000000000000000000" pitchFamily="2" charset="2"/>
              <a:buNone/>
            </a:pPr>
            <a:r>
              <a:rPr lang="en-US" altLang="en-US" sz="2400"/>
              <a:t>	CREATE TABLE DEAN</a:t>
            </a:r>
          </a:p>
          <a:p>
            <a:pPr marL="265113" indent="-265113" eaLnBrk="1" hangingPunct="1">
              <a:buFont typeface="Wingdings" panose="05000000000000000000" pitchFamily="2" charset="2"/>
              <a:buNone/>
            </a:pPr>
            <a:r>
              <a:rPr lang="en-US" altLang="en-US" sz="2400"/>
              <a:t>	(  </a:t>
            </a:r>
          </a:p>
          <a:p>
            <a:pPr marL="265113" indent="-265113" eaLnBrk="1" hangingPunct="1">
              <a:buFont typeface="Wingdings" panose="05000000000000000000" pitchFamily="2" charset="2"/>
              <a:buNone/>
            </a:pPr>
            <a:r>
              <a:rPr lang="en-US" altLang="en-US" sz="2400"/>
              <a:t>		MADA smallint PRIMARY KEY</a:t>
            </a:r>
          </a:p>
          <a:p>
            <a:pPr marL="265113" indent="-265113" eaLnBrk="1" hangingPunct="1">
              <a:buFont typeface="Wingdings" panose="05000000000000000000" pitchFamily="2" charset="2"/>
              <a:buNone/>
            </a:pPr>
            <a:r>
              <a:rPr lang="en-US" altLang="en-US" sz="2400"/>
              <a:t>		CLUSTERED NOT NULL,</a:t>
            </a:r>
          </a:p>
          <a:p>
            <a:pPr marL="265113" indent="-265113" eaLnBrk="1" hangingPunct="1">
              <a:buFont typeface="Wingdings" panose="05000000000000000000" pitchFamily="2" charset="2"/>
              <a:buNone/>
            </a:pPr>
            <a:r>
              <a:rPr lang="en-US" altLang="en-US" sz="2400"/>
              <a:t>		TENDA varchar(50) NOT NULL</a:t>
            </a:r>
          </a:p>
          <a:p>
            <a:pPr marL="265113" indent="-265113" eaLnBrk="1" hangingPunct="1">
              <a:buFont typeface="Wingdings" panose="05000000000000000000" pitchFamily="2" charset="2"/>
              <a:buNone/>
            </a:pPr>
            <a:r>
              <a:rPr lang="en-US" altLang="en-US" sz="2400"/>
              <a:t>		DEFAULT 'Chua '</a:t>
            </a:r>
          </a:p>
          <a:p>
            <a:pPr marL="265113" indent="-265113" eaLnBrk="1" hangingPunct="1">
              <a:buFont typeface="Wingdings" panose="05000000000000000000" pitchFamily="2" charset="2"/>
              <a:buNone/>
            </a:pPr>
            <a:r>
              <a:rPr lang="en-US" altLang="en-US" sz="2400"/>
              <a:t>	)</a:t>
            </a:r>
          </a:p>
        </p:txBody>
      </p:sp>
      <p:sp>
        <p:nvSpPr>
          <p:cNvPr id="84995"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77</a:t>
            </a:fld>
            <a:endParaRPr lang="en-US"/>
          </a:p>
        </p:txBody>
      </p:sp>
      <p:sp>
        <p:nvSpPr>
          <p:cNvPr id="86018" name="Content Placeholder 2"/>
          <p:cNvSpPr>
            <a:spLocks noGrp="1"/>
          </p:cNvSpPr>
          <p:nvPr>
            <p:ph idx="4294967295"/>
          </p:nvPr>
        </p:nvSpPr>
        <p:spPr>
          <a:xfrm>
            <a:off x="534988" y="1431449"/>
            <a:ext cx="8183562" cy="4724400"/>
          </a:xfrm>
        </p:spPr>
        <p:txBody>
          <a:bodyPr lIns="182880" tIns="91440">
            <a:normAutofit fontScale="92500" lnSpcReduction="10000"/>
          </a:bodyPr>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a:t>CREATE TABLE Events (</a:t>
            </a:r>
          </a:p>
          <a:p>
            <a:pPr lvl="1" eaLnBrk="1" hangingPunct="1">
              <a:spcBef>
                <a:spcPct val="30000"/>
              </a:spcBef>
              <a:buFont typeface="Wingdings" panose="05000000000000000000" pitchFamily="2" charset="2"/>
              <a:buNone/>
            </a:pPr>
            <a:r>
              <a:rPr lang="en-US" altLang="en-US" sz="2400"/>
              <a:t>EventID </a:t>
            </a:r>
            <a:r>
              <a:rPr lang="en-US" altLang="en-US" sz="2400">
                <a:solidFill>
                  <a:srgbClr val="0000CC"/>
                </a:solidFill>
              </a:rPr>
              <a:t>int NOT NULL PRIMARY KEY</a:t>
            </a:r>
            <a:r>
              <a:rPr lang="en-US" altLang="en-US" sz="2400"/>
              <a:t>,</a:t>
            </a:r>
          </a:p>
          <a:p>
            <a:pPr lvl="1" eaLnBrk="1" hangingPunct="1">
              <a:spcBef>
                <a:spcPct val="30000"/>
              </a:spcBef>
              <a:buFont typeface="Wingdings" panose="05000000000000000000" pitchFamily="2" charset="2"/>
              <a:buNone/>
            </a:pPr>
            <a:r>
              <a:rPr lang="en-US" altLang="en-US" sz="2400"/>
              <a:t>EventTitle nvarchar (100) NULL ,</a:t>
            </a:r>
          </a:p>
          <a:p>
            <a:pPr lvl="1" eaLnBrk="1" hangingPunct="1">
              <a:spcBef>
                <a:spcPct val="30000"/>
              </a:spcBef>
              <a:buFont typeface="Wingdings" panose="05000000000000000000" pitchFamily="2" charset="2"/>
              <a:buNone/>
            </a:pPr>
            <a:r>
              <a:rPr lang="en-US" altLang="en-US" sz="2400"/>
              <a:t>EventDescription ntext NULL , </a:t>
            </a:r>
            <a:r>
              <a:rPr lang="en-US" altLang="en-US" sz="2400">
                <a:latin typeface="Times New Roman" panose="02020603050405020304" pitchFamily="18" charset="0"/>
              </a:rPr>
              <a:t>……</a:t>
            </a:r>
            <a:r>
              <a:rPr lang="en-US" altLang="en-US" sz="2400"/>
              <a:t>. )</a:t>
            </a:r>
          </a:p>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a:t>CREATE TABLE Sukien (</a:t>
            </a:r>
          </a:p>
          <a:p>
            <a:pPr lvl="1" eaLnBrk="1" hangingPunct="1">
              <a:spcBef>
                <a:spcPct val="30000"/>
              </a:spcBef>
              <a:buFont typeface="Wingdings" panose="05000000000000000000" pitchFamily="2" charset="2"/>
              <a:buNone/>
            </a:pPr>
            <a:r>
              <a:rPr lang="en-US" altLang="en-US" sz="2400"/>
              <a:t>OrderID int IDENTITY (1, 1) NOT NULL,</a:t>
            </a:r>
          </a:p>
          <a:p>
            <a:pPr lvl="1" eaLnBrk="1" hangingPunct="1">
              <a:spcBef>
                <a:spcPct val="30000"/>
              </a:spcBef>
              <a:buFont typeface="Wingdings" panose="05000000000000000000" pitchFamily="2" charset="2"/>
              <a:buNone/>
            </a:pPr>
            <a:r>
              <a:rPr lang="en-US" altLang="en-US" sz="2400"/>
              <a:t>CustomerID nchar (5), </a:t>
            </a:r>
            <a:r>
              <a:rPr lang="en-US" altLang="en-US" sz="2400">
                <a:latin typeface="Times New Roman" panose="02020603050405020304" pitchFamily="18" charset="0"/>
              </a:rPr>
              <a:t>……</a:t>
            </a:r>
            <a:r>
              <a:rPr lang="en-US" altLang="en-US" sz="2400"/>
              <a:t>.</a:t>
            </a:r>
          </a:p>
          <a:p>
            <a:pPr lvl="1" eaLnBrk="1" hangingPunct="1">
              <a:spcBef>
                <a:spcPct val="30000"/>
              </a:spcBef>
              <a:buFont typeface="Wingdings" panose="05000000000000000000" pitchFamily="2" charset="2"/>
              <a:buNone/>
            </a:pPr>
            <a:r>
              <a:rPr lang="en-US" altLang="en-US" sz="2400">
                <a:solidFill>
                  <a:srgbClr val="0000CC"/>
                </a:solidFill>
              </a:rPr>
              <a:t>PRIMARY KEY NONCLUSTERED (OrderID) WITH FILLFACTOR=90</a:t>
            </a:r>
            <a:r>
              <a:rPr lang="en-US" altLang="en-US" sz="2400"/>
              <a:t> )</a:t>
            </a:r>
          </a:p>
        </p:txBody>
      </p:sp>
      <p:sp>
        <p:nvSpPr>
          <p:cNvPr id="86019"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018">
                                            <p:txEl>
                                              <p:pRg st="5" end="5"/>
                                            </p:txEl>
                                          </p:spTgt>
                                        </p:tgtEl>
                                        <p:attrNameLst>
                                          <p:attrName>style.visibility</p:attrName>
                                        </p:attrNameLst>
                                      </p:cBhvr>
                                      <p:to>
                                        <p:strVal val="visible"/>
                                      </p:to>
                                    </p:set>
                                    <p:animEffect transition="in" filter="fade">
                                      <p:cBhvr>
                                        <p:cTn id="7" dur="500"/>
                                        <p:tgtEl>
                                          <p:spTgt spid="8601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018">
                                            <p:txEl>
                                              <p:pRg st="6" end="6"/>
                                            </p:txEl>
                                          </p:spTgt>
                                        </p:tgtEl>
                                        <p:attrNameLst>
                                          <p:attrName>style.visibility</p:attrName>
                                        </p:attrNameLst>
                                      </p:cBhvr>
                                      <p:to>
                                        <p:strVal val="visible"/>
                                      </p:to>
                                    </p:set>
                                    <p:animEffect transition="in" filter="fade">
                                      <p:cBhvr>
                                        <p:cTn id="10" dur="500"/>
                                        <p:tgtEl>
                                          <p:spTgt spid="8601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6018">
                                            <p:txEl>
                                              <p:pRg st="7" end="7"/>
                                            </p:txEl>
                                          </p:spTgt>
                                        </p:tgtEl>
                                        <p:attrNameLst>
                                          <p:attrName>style.visibility</p:attrName>
                                        </p:attrNameLst>
                                      </p:cBhvr>
                                      <p:to>
                                        <p:strVal val="visible"/>
                                      </p:to>
                                    </p:set>
                                    <p:animEffect transition="in" filter="fade">
                                      <p:cBhvr>
                                        <p:cTn id="13" dur="500"/>
                                        <p:tgtEl>
                                          <p:spTgt spid="86018">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6018">
                                            <p:txEl>
                                              <p:pRg st="8" end="8"/>
                                            </p:txEl>
                                          </p:spTgt>
                                        </p:tgtEl>
                                        <p:attrNameLst>
                                          <p:attrName>style.visibility</p:attrName>
                                        </p:attrNameLst>
                                      </p:cBhvr>
                                      <p:to>
                                        <p:strVal val="visible"/>
                                      </p:to>
                                    </p:set>
                                    <p:animEffect transition="in" filter="fade">
                                      <p:cBhvr>
                                        <p:cTn id="16" dur="500"/>
                                        <p:tgtEl>
                                          <p:spTgt spid="86018">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6018">
                                            <p:txEl>
                                              <p:pRg st="9" end="9"/>
                                            </p:txEl>
                                          </p:spTgt>
                                        </p:tgtEl>
                                        <p:attrNameLst>
                                          <p:attrName>style.visibility</p:attrName>
                                        </p:attrNameLst>
                                      </p:cBhvr>
                                      <p:to>
                                        <p:strVal val="visible"/>
                                      </p:to>
                                    </p:set>
                                    <p:animEffect transition="in" filter="fade">
                                      <p:cBhvr>
                                        <p:cTn id="19" dur="500"/>
                                        <p:tgtEl>
                                          <p:spTgt spid="860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78</a:t>
            </a:fld>
            <a:endParaRPr lang="en-US"/>
          </a:p>
        </p:txBody>
      </p:sp>
      <p:sp>
        <p:nvSpPr>
          <p:cNvPr id="87042" name="Content Placeholder 2"/>
          <p:cNvSpPr>
            <a:spLocks noGrp="1"/>
          </p:cNvSpPr>
          <p:nvPr>
            <p:ph idx="4294967295"/>
          </p:nvPr>
        </p:nvSpPr>
        <p:spPr>
          <a:xfrm>
            <a:off x="488950" y="1431449"/>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4: </a:t>
            </a:r>
          </a:p>
          <a:p>
            <a:pPr lvl="1" eaLnBrk="1" hangingPunct="1">
              <a:spcBef>
                <a:spcPct val="30000"/>
              </a:spcBef>
              <a:buFont typeface="Wingdings" panose="05000000000000000000" pitchFamily="2" charset="2"/>
              <a:buNone/>
            </a:pPr>
            <a:r>
              <a:rPr lang="en-US" altLang="en-US" sz="2400"/>
              <a:t>CREATE TABLE Table3 (</a:t>
            </a:r>
          </a:p>
          <a:p>
            <a:pPr lvl="1" eaLnBrk="1" hangingPunct="1">
              <a:spcBef>
                <a:spcPct val="30000"/>
              </a:spcBef>
              <a:buFont typeface="Wingdings" panose="05000000000000000000" pitchFamily="2" charset="2"/>
              <a:buNone/>
            </a:pPr>
            <a:r>
              <a:rPr lang="en-US" altLang="en-US" sz="2400"/>
              <a:t>		col1 </a:t>
            </a:r>
            <a:r>
              <a:rPr lang="en-US" altLang="en-US" sz="2400">
                <a:solidFill>
                  <a:srgbClr val="0000CC"/>
                </a:solidFill>
              </a:rPr>
              <a:t>int NOT NULL</a:t>
            </a:r>
            <a:r>
              <a:rPr lang="en-US" altLang="en-US" sz="2400"/>
              <a:t>,</a:t>
            </a:r>
          </a:p>
          <a:p>
            <a:pPr lvl="1" eaLnBrk="1" hangingPunct="1">
              <a:spcBef>
                <a:spcPct val="30000"/>
              </a:spcBef>
              <a:buFont typeface="Wingdings" panose="05000000000000000000" pitchFamily="2" charset="2"/>
              <a:buNone/>
            </a:pPr>
            <a:r>
              <a:rPr lang="en-US" altLang="en-US" sz="2400"/>
              <a:t>		col2 varchar (100) )</a:t>
            </a:r>
          </a:p>
          <a:p>
            <a:pPr lvl="1" eaLnBrk="1" hangingPunct="1">
              <a:spcBef>
                <a:spcPct val="30000"/>
              </a:spcBef>
              <a:buFont typeface="Wingdings" panose="05000000000000000000" pitchFamily="2" charset="2"/>
              <a:buNone/>
            </a:pPr>
            <a:r>
              <a:rPr lang="en-US" altLang="en-US" sz="2400" b="1">
                <a:solidFill>
                  <a:srgbClr val="800000"/>
                </a:solidFill>
              </a:rPr>
              <a:t>Thêm r</a:t>
            </a:r>
            <a:r>
              <a:rPr lang="en-US" altLang="en-US" sz="2400" b="1">
                <a:solidFill>
                  <a:srgbClr val="800000"/>
                </a:solidFill>
                <a:latin typeface="Times New Roman" panose="02020603050405020304" pitchFamily="18" charset="0"/>
              </a:rPr>
              <a:t>à</a:t>
            </a:r>
            <a:r>
              <a:rPr lang="en-US" altLang="en-US" sz="2400" b="1">
                <a:solidFill>
                  <a:srgbClr val="800000"/>
                </a:solidFill>
              </a:rPr>
              <a:t>ng buộc kh</a:t>
            </a:r>
            <a:r>
              <a:rPr lang="en-US" altLang="en-US" sz="2400" b="1">
                <a:solidFill>
                  <a:srgbClr val="800000"/>
                </a:solidFill>
                <a:latin typeface="Times New Roman" panose="02020603050405020304" pitchFamily="18" charset="0"/>
              </a:rPr>
              <a:t>ó</a:t>
            </a:r>
            <a:r>
              <a:rPr lang="en-US" altLang="en-US" sz="2400" b="1">
                <a:solidFill>
                  <a:srgbClr val="800000"/>
                </a:solidFill>
              </a:rPr>
              <a:t>a ch</a:t>
            </a:r>
            <a:r>
              <a:rPr lang="en-US" altLang="en-US" sz="2400" b="1">
                <a:solidFill>
                  <a:srgbClr val="800000"/>
                </a:solidFill>
                <a:latin typeface="Times New Roman" panose="02020603050405020304" pitchFamily="18" charset="0"/>
              </a:rPr>
              <a:t>í</a:t>
            </a:r>
            <a:r>
              <a:rPr lang="en-US" altLang="en-US" sz="2400" b="1">
                <a:solidFill>
                  <a:srgbClr val="800000"/>
                </a:solidFill>
              </a:rPr>
              <a:t>nh </a:t>
            </a:r>
          </a:p>
          <a:p>
            <a:pPr lvl="1" eaLnBrk="1" hangingPunct="1">
              <a:spcBef>
                <a:spcPct val="30000"/>
              </a:spcBef>
              <a:buFont typeface="Wingdings" panose="05000000000000000000" pitchFamily="2" charset="2"/>
              <a:buNone/>
            </a:pPr>
            <a:r>
              <a:rPr lang="en-US" altLang="en-US" sz="2400"/>
              <a:t>ALTER TABLE Table3</a:t>
            </a:r>
          </a:p>
          <a:p>
            <a:pPr lvl="1" eaLnBrk="1" hangingPunct="1">
              <a:spcBef>
                <a:spcPct val="30000"/>
              </a:spcBef>
              <a:buFont typeface="Wingdings" panose="05000000000000000000" pitchFamily="2" charset="2"/>
              <a:buNone/>
            </a:pPr>
            <a:r>
              <a:rPr lang="en-US" altLang="en-US" sz="2400"/>
              <a:t>		ADD CONSTRAINT Table3_PK </a:t>
            </a:r>
          </a:p>
          <a:p>
            <a:pPr lvl="1" eaLnBrk="1" hangingPunct="1">
              <a:spcBef>
                <a:spcPct val="30000"/>
              </a:spcBef>
              <a:buFont typeface="Wingdings" panose="05000000000000000000" pitchFamily="2" charset="2"/>
              <a:buNone/>
            </a:pPr>
            <a:r>
              <a:rPr lang="en-US" altLang="en-US" sz="2400">
                <a:solidFill>
                  <a:srgbClr val="0000CC"/>
                </a:solidFill>
              </a:rPr>
              <a:t>		PRIMARY KEY (Col1) </a:t>
            </a:r>
          </a:p>
          <a:p>
            <a:pPr lvl="1" eaLnBrk="1" hangingPunct="1">
              <a:spcBef>
                <a:spcPct val="30000"/>
              </a:spcBef>
              <a:buFont typeface="Wingdings" panose="05000000000000000000" pitchFamily="2" charset="2"/>
              <a:buNone/>
            </a:pPr>
            <a:r>
              <a:rPr lang="en-US" altLang="en-US" sz="2400">
                <a:solidFill>
                  <a:srgbClr val="0000CC"/>
                </a:solidFill>
              </a:rPr>
              <a:t>		EXEC Sp_helpconstraint Table3</a:t>
            </a:r>
            <a:endParaRPr lang="en-US" altLang="en-US" sz="2400"/>
          </a:p>
        </p:txBody>
      </p:sp>
      <p:sp>
        <p:nvSpPr>
          <p:cNvPr id="87043"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79</a:t>
            </a:fld>
            <a:endParaRPr lang="en-US"/>
          </a:p>
        </p:txBody>
      </p:sp>
      <p:sp>
        <p:nvSpPr>
          <p:cNvPr id="88066" name="Content Placeholder 2"/>
          <p:cNvSpPr>
            <a:spLocks noGrp="1"/>
          </p:cNvSpPr>
          <p:nvPr>
            <p:ph idx="4294967295"/>
          </p:nvPr>
        </p:nvSpPr>
        <p:spPr>
          <a:xfrm>
            <a:off x="188459" y="1431449"/>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X</a:t>
            </a:r>
            <a:r>
              <a:rPr lang="en-US" altLang="en-US" sz="2400" b="1">
                <a:solidFill>
                  <a:srgbClr val="800000"/>
                </a:solidFill>
                <a:latin typeface="Times New Roman" panose="02020603050405020304" pitchFamily="18" charset="0"/>
              </a:rPr>
              <a:t>ó</a:t>
            </a:r>
            <a:r>
              <a:rPr lang="en-US" altLang="en-US" sz="2400" b="1">
                <a:solidFill>
                  <a:srgbClr val="800000"/>
                </a:solidFill>
              </a:rPr>
              <a:t>a một Primary key Constraint</a:t>
            </a:r>
          </a:p>
          <a:p>
            <a:pPr lvl="1" eaLnBrk="1" hangingPunct="1">
              <a:spcBef>
                <a:spcPct val="30000"/>
              </a:spcBef>
              <a:buFont typeface="Wingdings" panose="05000000000000000000" pitchFamily="2" charset="2"/>
              <a:buNone/>
            </a:pPr>
            <a:r>
              <a:rPr lang="en-US" altLang="en-US" sz="2400"/>
              <a:t>ALTER TABLE Table3</a:t>
            </a:r>
          </a:p>
          <a:p>
            <a:pPr lvl="1" eaLnBrk="1" hangingPunct="1">
              <a:spcBef>
                <a:spcPct val="30000"/>
              </a:spcBef>
              <a:buFont typeface="Wingdings" panose="05000000000000000000" pitchFamily="2" charset="2"/>
              <a:buNone/>
            </a:pPr>
            <a:r>
              <a:rPr lang="en-US" altLang="en-US" sz="2400"/>
              <a:t>		DROP CONSTRAINT Table3_PK </a:t>
            </a:r>
          </a:p>
          <a:p>
            <a:pPr lvl="1" eaLnBrk="1" hangingPunct="1">
              <a:spcBef>
                <a:spcPct val="30000"/>
              </a:spcBef>
              <a:buFont typeface="Wingdings" panose="05000000000000000000" pitchFamily="2" charset="2"/>
              <a:buNone/>
            </a:pPr>
            <a:r>
              <a:rPr lang="en-US" altLang="en-US" sz="2400" i="1"/>
              <a:t>Lưu ý:</a:t>
            </a:r>
            <a:r>
              <a:rPr lang="en-US" altLang="en-US" sz="2400"/>
              <a:t> </a:t>
            </a:r>
          </a:p>
          <a:p>
            <a:pPr lvl="1" algn="just" eaLnBrk="1" hangingPunct="1">
              <a:spcBef>
                <a:spcPct val="30000"/>
              </a:spcBef>
            </a:pPr>
            <a:r>
              <a:rPr lang="en-US" altLang="en-US" sz="2400"/>
              <a:t>Không thể x</a:t>
            </a:r>
            <a:r>
              <a:rPr lang="en-US" altLang="en-US" sz="2400">
                <a:latin typeface="Times New Roman" panose="02020603050405020304" pitchFamily="18" charset="0"/>
              </a:rPr>
              <a:t>ó</a:t>
            </a:r>
            <a:r>
              <a:rPr lang="en-US" altLang="en-US" sz="2400"/>
              <a:t>a một Primary key constraint nếu n</a:t>
            </a:r>
            <a:r>
              <a:rPr lang="en-US" altLang="en-US" sz="2400">
                <a:latin typeface="Times New Roman" panose="02020603050405020304" pitchFamily="18" charset="0"/>
              </a:rPr>
              <a:t>ó</a:t>
            </a:r>
            <a:r>
              <a:rPr lang="en-US" altLang="en-US" sz="2400"/>
              <a:t> được tham chiếu bởi Foreign key của một bảng kh</a:t>
            </a:r>
            <a:r>
              <a:rPr lang="en-US" altLang="en-US" sz="2400">
                <a:latin typeface="Times New Roman" panose="02020603050405020304" pitchFamily="18" charset="0"/>
              </a:rPr>
              <a:t>á</a:t>
            </a:r>
            <a:r>
              <a:rPr lang="en-US" altLang="en-US" sz="2400"/>
              <a:t>c, muốn x</a:t>
            </a:r>
            <a:r>
              <a:rPr lang="en-US" altLang="en-US" sz="2400">
                <a:latin typeface="Times New Roman" panose="02020603050405020304" pitchFamily="18" charset="0"/>
              </a:rPr>
              <a:t>ó</a:t>
            </a:r>
            <a:r>
              <a:rPr lang="en-US" altLang="en-US" sz="2400"/>
              <a:t>a phải x</a:t>
            </a:r>
            <a:r>
              <a:rPr lang="en-US" altLang="en-US" sz="2400">
                <a:latin typeface="Times New Roman" panose="02020603050405020304" pitchFamily="18" charset="0"/>
              </a:rPr>
              <a:t>ó</a:t>
            </a:r>
            <a:r>
              <a:rPr lang="en-US" altLang="en-US" sz="2400"/>
              <a:t>a Foreign key trước</a:t>
            </a:r>
          </a:p>
        </p:txBody>
      </p:sp>
      <p:sp>
        <p:nvSpPr>
          <p:cNvPr id="88067"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6387" name="Rectangle 3"/>
          <p:cNvSpPr>
            <a:spLocks noChangeArrowheads="1"/>
          </p:cNvSpPr>
          <p:nvPr/>
        </p:nvSpPr>
        <p:spPr bwMode="auto">
          <a:xfrm>
            <a:off x="614363" y="1265238"/>
            <a:ext cx="8181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pPr>
            <a:r>
              <a:rPr lang="en-US" altLang="en-US" b="0"/>
              <a:t>Page header chiếm 96 byte chứa thông tin hệ thống như loại trang, số không gian còn trống ,…</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2278063"/>
            <a:ext cx="4419600"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8</a:t>
            </a:fld>
            <a:endParaRPr lang="en-US"/>
          </a:p>
        </p:txBody>
      </p:sp>
    </p:spTree>
  </p:cSld>
  <p:clrMapOvr>
    <a:masterClrMapping/>
  </p:clrMapOvr>
  <p:transition>
    <p:randomBa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80</a:t>
            </a:fld>
            <a:endParaRPr lang="en-US"/>
          </a:p>
        </p:txBody>
      </p:sp>
      <p:sp>
        <p:nvSpPr>
          <p:cNvPr id="89090" name="Title 1"/>
          <p:cNvSpPr>
            <a:spLocks noGrp="1"/>
          </p:cNvSpPr>
          <p:nvPr>
            <p:ph type="title" idx="4294967295"/>
          </p:nvPr>
        </p:nvSpPr>
        <p:spPr>
          <a:xfrm>
            <a:off x="432487" y="370703"/>
            <a:ext cx="8229600" cy="798513"/>
          </a:xfrm>
        </p:spPr>
        <p:txBody>
          <a:bodyPr anchor="b"/>
          <a:lstStyle/>
          <a:p>
            <a:pPr eaLnBrk="1" hangingPunct="1"/>
            <a:r>
              <a:rPr lang="en-US" altLang="en-US" b="1">
                <a:solidFill>
                  <a:srgbClr val="800000"/>
                </a:solidFill>
              </a:rPr>
              <a:t>Ràng buộc Unique</a:t>
            </a:r>
          </a:p>
        </p:txBody>
      </p:sp>
      <p:sp>
        <p:nvSpPr>
          <p:cNvPr id="89091" name="Content Placeholder 2"/>
          <p:cNvSpPr>
            <a:spLocks noGrp="1"/>
          </p:cNvSpPr>
          <p:nvPr>
            <p:ph idx="4294967295"/>
          </p:nvPr>
        </p:nvSpPr>
        <p:spPr>
          <a:xfrm>
            <a:off x="584887" y="1584960"/>
            <a:ext cx="8077200" cy="4724400"/>
          </a:xfrm>
        </p:spPr>
        <p:txBody>
          <a:bodyPr lIns="182880" tIns="91440">
            <a:normAutofit/>
          </a:bodyPr>
          <a:lstStyle/>
          <a:p>
            <a:pPr marL="346075" indent="-346075" algn="just" eaLnBrk="1" hangingPunct="1"/>
            <a:r>
              <a:rPr lang="en-US" altLang="en-US" sz="2400"/>
              <a:t>Dùng để đảm bảo không có giá trị trùng ở các cột.</a:t>
            </a:r>
          </a:p>
          <a:p>
            <a:pPr marL="346075" indent="-346075" algn="just" eaLnBrk="1" hangingPunct="1"/>
            <a:r>
              <a:rPr lang="en-US" altLang="en-US" sz="2400"/>
              <a:t>Một cột hay sự kết hợp giữa các cột vốn không phải là khóa chính.</a:t>
            </a:r>
          </a:p>
          <a:p>
            <a:pPr marL="346075" indent="-346075" algn="just" eaLnBrk="1" hangingPunct="1"/>
            <a:r>
              <a:rPr lang="en-US" altLang="en-US" sz="2400"/>
              <a:t>Chấp nhận một hàng chứa giá trị Null.</a:t>
            </a:r>
          </a:p>
          <a:p>
            <a:pPr marL="346075" indent="-346075" algn="just" eaLnBrk="1" hangingPunct="1"/>
            <a:r>
              <a:rPr lang="en-US" altLang="en-US" sz="2400"/>
              <a:t>Một bảng có thể có nhiều Unique constraint.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81</a:t>
            </a:fld>
            <a:endParaRPr lang="en-US"/>
          </a:p>
        </p:txBody>
      </p:sp>
      <p:sp>
        <p:nvSpPr>
          <p:cNvPr id="90114" name="Title 1"/>
          <p:cNvSpPr>
            <a:spLocks noGrp="1"/>
          </p:cNvSpPr>
          <p:nvPr>
            <p:ph type="title" idx="4294967295"/>
          </p:nvPr>
        </p:nvSpPr>
        <p:spPr>
          <a:xfrm>
            <a:off x="0" y="457200"/>
            <a:ext cx="8229600" cy="782638"/>
          </a:xfrm>
        </p:spPr>
        <p:txBody>
          <a:bodyPr anchor="b"/>
          <a:lstStyle/>
          <a:p>
            <a:pPr algn="ctr" eaLnBrk="1" hangingPunct="1"/>
            <a:r>
              <a:rPr lang="en-US" altLang="en-US" b="1">
                <a:solidFill>
                  <a:srgbClr val="800000"/>
                </a:solidFill>
              </a:rPr>
              <a:t>So sánh Unique và Primary key</a:t>
            </a:r>
          </a:p>
        </p:txBody>
      </p:sp>
      <p:sp>
        <p:nvSpPr>
          <p:cNvPr id="90115" name="Content Placeholder 2"/>
          <p:cNvSpPr>
            <a:spLocks noGrp="1"/>
          </p:cNvSpPr>
          <p:nvPr>
            <p:ph idx="4294967295"/>
          </p:nvPr>
        </p:nvSpPr>
        <p:spPr>
          <a:xfrm>
            <a:off x="371022" y="1412399"/>
            <a:ext cx="8001000" cy="4724400"/>
          </a:xfrm>
        </p:spPr>
        <p:txBody>
          <a:bodyPr lIns="182880" tIns="91440">
            <a:normAutofit/>
          </a:bodyPr>
          <a:lstStyle/>
          <a:p>
            <a:pPr marL="265113" indent="-265113" algn="just" eaLnBrk="1" hangingPunct="1"/>
            <a:r>
              <a:rPr lang="en-US" altLang="en-US" sz="2200"/>
              <a:t>Ràng buộc Primary key gồm một hay nhiều cột dùng để nhận diện các record, giá trị của primary key không được phép trùng nhau và không chứa giá trị Null.</a:t>
            </a:r>
          </a:p>
          <a:p>
            <a:pPr marL="265113" indent="-265113" algn="just" eaLnBrk="1" hangingPunct="1"/>
            <a:r>
              <a:rPr lang="en-US" altLang="en-US" sz="2200"/>
              <a:t>Ràng buộc UNIQUE được dùng cho các cột không phải là primary key. </a:t>
            </a:r>
          </a:p>
          <a:p>
            <a:pPr marL="265113" indent="-265113" algn="just" eaLnBrk="1" hangingPunct="1"/>
            <a:r>
              <a:rPr lang="en-US" altLang="en-US" sz="2200"/>
              <a:t>Ràng buộc UNIQUE tương tự như PRIMARY KEY nhưng nó cho phép 1 hàng được quyền có giá trị NULL</a:t>
            </a:r>
          </a:p>
          <a:p>
            <a:pPr marL="265113" indent="-265113" algn="just" eaLnBrk="1" hangingPunct="1"/>
            <a:r>
              <a:rPr lang="en-US" altLang="en-US" sz="2200"/>
              <a:t>Một bảng có thể có nhiều ràng buộc unique nhưng chỉ có 1 ràng buộc primary key mà thôi.</a:t>
            </a:r>
          </a:p>
          <a:p>
            <a:pPr marL="265113" indent="-265113" algn="just" eaLnBrk="1" hangingPunct="1"/>
            <a:r>
              <a:rPr lang="en-US" altLang="en-US" sz="2200"/>
              <a:t>Chỉ mục do primary key tạo ra mặc định thường là clustered</a:t>
            </a:r>
          </a:p>
          <a:p>
            <a:pPr marL="265113" indent="-265113" algn="just" eaLnBrk="1" hangingPunct="1"/>
            <a:r>
              <a:rPr lang="en-US" altLang="en-US" sz="2200"/>
              <a:t>Chỉ mục do unique tạo ra mặc định thường là nonclustered</a:t>
            </a:r>
          </a:p>
          <a:p>
            <a:pPr marL="265113" indent="-265113" algn="just" eaLnBrk="1" hangingPunct="1"/>
            <a:endParaRPr lang="en-US" altLang="en-US" sz="220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82</a:t>
            </a:fld>
            <a:endParaRPr lang="en-US"/>
          </a:p>
        </p:txBody>
      </p:sp>
      <p:sp>
        <p:nvSpPr>
          <p:cNvPr id="91138" name="Title 1"/>
          <p:cNvSpPr>
            <a:spLocks noGrp="1"/>
          </p:cNvSpPr>
          <p:nvPr>
            <p:ph type="title" idx="4294967295"/>
          </p:nvPr>
        </p:nvSpPr>
        <p:spPr>
          <a:xfrm>
            <a:off x="914400" y="527050"/>
            <a:ext cx="8229600" cy="635000"/>
          </a:xfrm>
        </p:spPr>
        <p:txBody>
          <a:bodyPr anchor="b"/>
          <a:lstStyle/>
          <a:p>
            <a:pPr eaLnBrk="1" hangingPunct="1"/>
            <a:r>
              <a:rPr lang="en-US" altLang="en-US" sz="3200" b="1">
                <a:solidFill>
                  <a:srgbClr val="800000"/>
                </a:solidFill>
              </a:rPr>
              <a:t>Ràng buộc Unique</a:t>
            </a:r>
          </a:p>
        </p:txBody>
      </p:sp>
      <p:sp>
        <p:nvSpPr>
          <p:cNvPr id="91139" name="Content Placeholder 2"/>
          <p:cNvSpPr>
            <a:spLocks noGrp="1"/>
          </p:cNvSpPr>
          <p:nvPr>
            <p:ph idx="4294967295"/>
          </p:nvPr>
        </p:nvSpPr>
        <p:spPr>
          <a:xfrm>
            <a:off x="530225" y="1490448"/>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a:solidFill>
                  <a:srgbClr val="800000"/>
                </a:solidFill>
              </a:rPr>
              <a:t>CREATE TABLE TableName</a:t>
            </a:r>
          </a:p>
          <a:p>
            <a:pPr marL="265113" indent="-265113" eaLnBrk="1" hangingPunct="1">
              <a:buFont typeface="Wingdings" panose="05000000000000000000" pitchFamily="2" charset="2"/>
              <a:buNone/>
            </a:pPr>
            <a:r>
              <a:rPr lang="en-US" altLang="en-US" sz="1800">
                <a:solidFill>
                  <a:srgbClr val="800000"/>
                </a:solidFill>
              </a:rPr>
              <a:t>	(columname datatype [,…],[CONSTRAINT </a:t>
            </a:r>
            <a:r>
              <a:rPr lang="en-US" altLang="en-US" sz="1800" i="1">
                <a:solidFill>
                  <a:srgbClr val="800000"/>
                </a:solidFill>
              </a:rPr>
              <a:t>constraint_name</a:t>
            </a:r>
            <a:r>
              <a:rPr lang="en-US" altLang="en-US" sz="1800">
                <a:solidFill>
                  <a:srgbClr val="800000"/>
                </a:solidFill>
              </a:rPr>
              <a:t>]</a:t>
            </a:r>
          </a:p>
          <a:p>
            <a:pPr marL="265113" indent="-265113" eaLnBrk="1" hangingPunct="1">
              <a:buFont typeface="Wingdings" panose="05000000000000000000" pitchFamily="2" charset="2"/>
              <a:buNone/>
            </a:pPr>
            <a:r>
              <a:rPr lang="en-US" altLang="en-US" sz="1800">
                <a:solidFill>
                  <a:srgbClr val="800000"/>
                </a:solidFill>
              </a:rPr>
              <a:t>	UNIQUE [CLUSTERED|NONCLUSTERED]</a:t>
            </a:r>
          </a:p>
          <a:p>
            <a:pPr marL="265113" indent="-265113" eaLnBrk="1" hangingPunct="1">
              <a:buFont typeface="Wingdings" panose="05000000000000000000" pitchFamily="2" charset="2"/>
              <a:buNone/>
            </a:pPr>
            <a:r>
              <a:rPr lang="en-US" altLang="en-US" sz="1800">
                <a:solidFill>
                  <a:srgbClr val="800000"/>
                </a:solidFill>
              </a:rPr>
              <a:t>	{(column [ASC |DESC][,…,n])}</a:t>
            </a:r>
          </a:p>
          <a:p>
            <a:pPr marL="265113" indent="-265113" eaLnBrk="1" hangingPunct="1">
              <a:buFont typeface="Wingdings" panose="05000000000000000000" pitchFamily="2" charset="2"/>
              <a:buNone/>
            </a:pPr>
            <a:r>
              <a:rPr lang="en-US" altLang="en-US" sz="1800">
                <a:solidFill>
                  <a:srgbClr val="800000"/>
                </a:solidFill>
              </a:rPr>
              <a:t>	[WITH FILLFACTOR = fillfactor]</a:t>
            </a:r>
          </a:p>
          <a:p>
            <a:pPr marL="265113" indent="-265113" eaLnBrk="1" hangingPunct="1">
              <a:buFont typeface="Wingdings" panose="05000000000000000000" pitchFamily="2" charset="2"/>
              <a:buNone/>
            </a:pPr>
            <a:r>
              <a:rPr lang="en-US" altLang="en-US" sz="1800">
                <a:solidFill>
                  <a:srgbClr val="800000"/>
                </a:solidFill>
              </a:rPr>
              <a:t>	[ON {filegroup|DEFAULT}]</a:t>
            </a:r>
          </a:p>
          <a:p>
            <a:pPr marL="265113" indent="-265113" eaLnBrk="1" hangingPunct="1">
              <a:buFont typeface="Wingdings" panose="05000000000000000000" pitchFamily="2" charset="2"/>
              <a:buNone/>
            </a:pPr>
            <a:endParaRPr lang="en-US" altLang="en-US" sz="1800">
              <a:solidFill>
                <a:srgbClr val="800000"/>
              </a:solidFill>
            </a:endParaRPr>
          </a:p>
        </p:txBody>
      </p:sp>
      <p:sp>
        <p:nvSpPr>
          <p:cNvPr id="698372" name="Content Placeholder 2"/>
          <p:cNvSpPr>
            <a:spLocks/>
          </p:cNvSpPr>
          <p:nvPr/>
        </p:nvSpPr>
        <p:spPr bwMode="auto">
          <a:xfrm>
            <a:off x="530225" y="4298950"/>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UNIQUE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2"/>
                                        </p:tgtEl>
                                        <p:attrNameLst>
                                          <p:attrName>style.visibility</p:attrName>
                                        </p:attrNameLst>
                                      </p:cBhvr>
                                      <p:to>
                                        <p:strVal val="visible"/>
                                      </p:to>
                                    </p:set>
                                    <p:animEffect transition="in" filter="blinds(horizontal)">
                                      <p:cBhvr>
                                        <p:cTn id="7" dur="500"/>
                                        <p:tgtEl>
                                          <p:spTgt spid="69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83</a:t>
            </a:fld>
            <a:endParaRPr lang="en-US"/>
          </a:p>
        </p:txBody>
      </p:sp>
      <p:sp>
        <p:nvSpPr>
          <p:cNvPr id="92162" name="Content Placeholder 2"/>
          <p:cNvSpPr>
            <a:spLocks noGrp="1"/>
          </p:cNvSpPr>
          <p:nvPr>
            <p:ph idx="4294967295"/>
          </p:nvPr>
        </p:nvSpPr>
        <p:spPr>
          <a:xfrm>
            <a:off x="503238" y="1383824"/>
            <a:ext cx="8183562" cy="4724400"/>
          </a:xfrm>
        </p:spPr>
        <p:txBody>
          <a:bodyPr lIns="182880" tIns="91440">
            <a:normAutofit/>
          </a:bodyPr>
          <a:lstStyle/>
          <a:p>
            <a:pPr marL="265113" indent="-265113" eaLnBrk="1" hangingPunct="1"/>
            <a:r>
              <a:rPr lang="en-US" altLang="en-US" sz="2400" b="1"/>
              <a:t>Ví dụ 1</a:t>
            </a:r>
          </a:p>
          <a:p>
            <a:pPr marL="265113" indent="-265113" eaLnBrk="1" hangingPunct="1">
              <a:buFont typeface="Wingdings" panose="05000000000000000000" pitchFamily="2" charset="2"/>
              <a:buNone/>
            </a:pPr>
            <a:r>
              <a:rPr lang="en-US" altLang="en-US" sz="2400"/>
              <a:t>	CREATE TABLE jobs</a:t>
            </a:r>
          </a:p>
          <a:p>
            <a:pPr marL="265113" indent="-265113" eaLnBrk="1" hangingPunct="1">
              <a:buFont typeface="Wingdings" panose="05000000000000000000" pitchFamily="2" charset="2"/>
              <a:buNone/>
            </a:pPr>
            <a:r>
              <a:rPr lang="en-US" altLang="en-US" sz="2400"/>
              <a:t>	(  </a:t>
            </a:r>
          </a:p>
          <a:p>
            <a:pPr marL="265113" indent="-265113" eaLnBrk="1" hangingPunct="1">
              <a:buFont typeface="Wingdings" panose="05000000000000000000" pitchFamily="2" charset="2"/>
              <a:buNone/>
            </a:pPr>
            <a:r>
              <a:rPr lang="en-US" altLang="en-US" sz="2400"/>
              <a:t>		job_id smallint UNIQUE</a:t>
            </a:r>
          </a:p>
          <a:p>
            <a:pPr marL="265113" indent="-265113" eaLnBrk="1" hangingPunct="1">
              <a:buFont typeface="Wingdings" panose="05000000000000000000" pitchFamily="2" charset="2"/>
              <a:buNone/>
            </a:pPr>
            <a:r>
              <a:rPr lang="en-US" altLang="en-US" sz="2400"/>
              <a:t>		CLUSTERED NOT NULL,</a:t>
            </a:r>
          </a:p>
          <a:p>
            <a:pPr marL="265113" indent="-265113" eaLnBrk="1" hangingPunct="1">
              <a:buFont typeface="Wingdings" panose="05000000000000000000" pitchFamily="2" charset="2"/>
              <a:buNone/>
            </a:pPr>
            <a:r>
              <a:rPr lang="en-US" altLang="en-US" sz="2400"/>
              <a:t>		job_desc varchar(50) NOT NULL</a:t>
            </a:r>
          </a:p>
          <a:p>
            <a:pPr marL="265113" indent="-265113" eaLnBrk="1" hangingPunct="1">
              <a:buFont typeface="Wingdings" panose="05000000000000000000" pitchFamily="2" charset="2"/>
              <a:buNone/>
            </a:pPr>
            <a:r>
              <a:rPr lang="en-US" altLang="en-US" sz="2400"/>
              <a:t>		DEFAULT 'New Position - title not</a:t>
            </a:r>
          </a:p>
          <a:p>
            <a:pPr marL="265113" indent="-265113" eaLnBrk="1" hangingPunct="1">
              <a:buFont typeface="Wingdings" panose="05000000000000000000" pitchFamily="2" charset="2"/>
              <a:buNone/>
            </a:pPr>
            <a:r>
              <a:rPr lang="en-US" altLang="en-US" sz="2400"/>
              <a:t>		formalized yet'</a:t>
            </a:r>
          </a:p>
          <a:p>
            <a:pPr marL="265113" indent="-265113" eaLnBrk="1" hangingPunct="1">
              <a:buFont typeface="Wingdings" panose="05000000000000000000" pitchFamily="2" charset="2"/>
              <a:buNone/>
            </a:pPr>
            <a:r>
              <a:rPr lang="en-US" altLang="en-US" sz="2400"/>
              <a:t>	)</a:t>
            </a:r>
          </a:p>
        </p:txBody>
      </p:sp>
      <p:sp>
        <p:nvSpPr>
          <p:cNvPr id="92163"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84</a:t>
            </a:fld>
            <a:endParaRPr lang="en-US"/>
          </a:p>
        </p:txBody>
      </p:sp>
      <p:sp>
        <p:nvSpPr>
          <p:cNvPr id="93186" name="Content Placeholder 2"/>
          <p:cNvSpPr>
            <a:spLocks noGrp="1"/>
          </p:cNvSpPr>
          <p:nvPr>
            <p:ph idx="4294967295"/>
          </p:nvPr>
        </p:nvSpPr>
        <p:spPr>
          <a:xfrm>
            <a:off x="188459" y="1383824"/>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a:t>CREATE TABLE Events (</a:t>
            </a:r>
          </a:p>
          <a:p>
            <a:pPr lvl="1" eaLnBrk="1" hangingPunct="1">
              <a:spcBef>
                <a:spcPct val="30000"/>
              </a:spcBef>
              <a:buFont typeface="Wingdings" panose="05000000000000000000" pitchFamily="2" charset="2"/>
              <a:buNone/>
            </a:pPr>
            <a:r>
              <a:rPr lang="en-US" altLang="en-US" sz="2400"/>
              <a:t>EventID </a:t>
            </a:r>
            <a:r>
              <a:rPr lang="en-US" altLang="en-US" sz="2400">
                <a:solidFill>
                  <a:srgbClr val="0000CC"/>
                </a:solidFill>
              </a:rPr>
              <a:t>int NOT NULL UNIQUE</a:t>
            </a:r>
            <a:r>
              <a:rPr lang="en-US" altLang="en-US" sz="2400"/>
              <a:t>,</a:t>
            </a:r>
          </a:p>
          <a:p>
            <a:pPr lvl="1" eaLnBrk="1" hangingPunct="1">
              <a:spcBef>
                <a:spcPct val="30000"/>
              </a:spcBef>
              <a:buFont typeface="Wingdings" panose="05000000000000000000" pitchFamily="2" charset="2"/>
              <a:buNone/>
            </a:pPr>
            <a:r>
              <a:rPr lang="en-US" altLang="en-US" sz="2400"/>
              <a:t>EventTitle nvarchar (100) NULL ,</a:t>
            </a:r>
          </a:p>
          <a:p>
            <a:pPr lvl="1" eaLnBrk="1" hangingPunct="1">
              <a:spcBef>
                <a:spcPct val="30000"/>
              </a:spcBef>
              <a:buFont typeface="Wingdings" panose="05000000000000000000" pitchFamily="2" charset="2"/>
              <a:buNone/>
            </a:pPr>
            <a:r>
              <a:rPr lang="en-US" altLang="en-US" sz="2400"/>
              <a:t>EventDescription ntext NULL)</a:t>
            </a:r>
          </a:p>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a:t>CREATE TABLE Orders (</a:t>
            </a:r>
          </a:p>
          <a:p>
            <a:pPr lvl="1" eaLnBrk="1" hangingPunct="1">
              <a:spcBef>
                <a:spcPct val="30000"/>
              </a:spcBef>
              <a:buFont typeface="Wingdings" panose="05000000000000000000" pitchFamily="2" charset="2"/>
              <a:buNone/>
            </a:pPr>
            <a:r>
              <a:rPr lang="en-US" altLang="en-US" sz="2400"/>
              <a:t>OrderID int IDENTITY (1, 1) NOT NULL,</a:t>
            </a:r>
          </a:p>
          <a:p>
            <a:pPr lvl="1" eaLnBrk="1" hangingPunct="1">
              <a:spcBef>
                <a:spcPct val="30000"/>
              </a:spcBef>
              <a:buFont typeface="Wingdings" panose="05000000000000000000" pitchFamily="2" charset="2"/>
              <a:buNone/>
            </a:pPr>
            <a:r>
              <a:rPr lang="en-US" altLang="en-US" sz="2400"/>
              <a:t>CustomerID nchar (5), </a:t>
            </a:r>
            <a:r>
              <a:rPr lang="en-US" altLang="en-US" sz="2400">
                <a:solidFill>
                  <a:srgbClr val="0000CC"/>
                </a:solidFill>
              </a:rPr>
              <a:t>UNIQUE NONCLUSTERED (OrderID) WITH FILLFACTOR=90</a:t>
            </a:r>
            <a:r>
              <a:rPr lang="en-US" altLang="en-US" sz="2400"/>
              <a:t> )</a:t>
            </a:r>
          </a:p>
        </p:txBody>
      </p:sp>
      <p:sp>
        <p:nvSpPr>
          <p:cNvPr id="93187"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85</a:t>
            </a:fld>
            <a:endParaRPr lang="en-US"/>
          </a:p>
        </p:txBody>
      </p:sp>
      <p:sp>
        <p:nvSpPr>
          <p:cNvPr id="94210" name="Content Placeholder 2"/>
          <p:cNvSpPr>
            <a:spLocks noGrp="1"/>
          </p:cNvSpPr>
          <p:nvPr>
            <p:ph idx="4294967295"/>
          </p:nvPr>
        </p:nvSpPr>
        <p:spPr>
          <a:xfrm>
            <a:off x="305530" y="1383824"/>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4: </a:t>
            </a:r>
          </a:p>
          <a:p>
            <a:pPr lvl="1" eaLnBrk="1" hangingPunct="1">
              <a:spcBef>
                <a:spcPct val="30000"/>
              </a:spcBef>
              <a:buFont typeface="Wingdings" panose="05000000000000000000" pitchFamily="2" charset="2"/>
              <a:buNone/>
            </a:pPr>
            <a:r>
              <a:rPr lang="en-US" altLang="en-US" sz="2400"/>
              <a:t>CREATE TABLE Table3Unique (</a:t>
            </a:r>
          </a:p>
          <a:p>
            <a:pPr lvl="1" eaLnBrk="1" hangingPunct="1">
              <a:spcBef>
                <a:spcPct val="30000"/>
              </a:spcBef>
              <a:buFont typeface="Wingdings" panose="05000000000000000000" pitchFamily="2" charset="2"/>
              <a:buNone/>
            </a:pPr>
            <a:r>
              <a:rPr lang="en-US" altLang="en-US" sz="2400"/>
              <a:t>		col1 </a:t>
            </a:r>
            <a:r>
              <a:rPr lang="en-US" altLang="en-US" sz="2400">
                <a:solidFill>
                  <a:srgbClr val="0000CC"/>
                </a:solidFill>
              </a:rPr>
              <a:t>int NOT NULL</a:t>
            </a:r>
            <a:r>
              <a:rPr lang="en-US" altLang="en-US" sz="2400"/>
              <a:t>,</a:t>
            </a:r>
          </a:p>
          <a:p>
            <a:pPr lvl="1" eaLnBrk="1" hangingPunct="1">
              <a:spcBef>
                <a:spcPct val="30000"/>
              </a:spcBef>
              <a:buFont typeface="Wingdings" panose="05000000000000000000" pitchFamily="2" charset="2"/>
              <a:buNone/>
            </a:pPr>
            <a:r>
              <a:rPr lang="en-US" altLang="en-US" sz="2400"/>
              <a:t>		col2 varchar (100) )</a:t>
            </a:r>
          </a:p>
          <a:p>
            <a:pPr lvl="1" eaLnBrk="1" hangingPunct="1">
              <a:spcBef>
                <a:spcPct val="30000"/>
              </a:spcBef>
              <a:buFont typeface="Wingdings" panose="05000000000000000000" pitchFamily="2" charset="2"/>
              <a:buNone/>
            </a:pPr>
            <a:r>
              <a:rPr lang="en-US" altLang="en-US" sz="2400" b="1">
                <a:solidFill>
                  <a:srgbClr val="800000"/>
                </a:solidFill>
              </a:rPr>
              <a:t>Thêm r</a:t>
            </a:r>
            <a:r>
              <a:rPr lang="en-US" altLang="en-US" sz="2400" b="1">
                <a:solidFill>
                  <a:srgbClr val="800000"/>
                </a:solidFill>
                <a:latin typeface="Times New Roman" panose="02020603050405020304" pitchFamily="18" charset="0"/>
              </a:rPr>
              <a:t>à</a:t>
            </a:r>
            <a:r>
              <a:rPr lang="en-US" altLang="en-US" sz="2400" b="1">
                <a:solidFill>
                  <a:srgbClr val="800000"/>
                </a:solidFill>
              </a:rPr>
              <a:t>ng buộc kh</a:t>
            </a:r>
            <a:r>
              <a:rPr lang="en-US" altLang="en-US" sz="2400" b="1">
                <a:solidFill>
                  <a:srgbClr val="800000"/>
                </a:solidFill>
                <a:latin typeface="Times New Roman" panose="02020603050405020304" pitchFamily="18" charset="0"/>
              </a:rPr>
              <a:t>ó</a:t>
            </a:r>
            <a:r>
              <a:rPr lang="en-US" altLang="en-US" sz="2400" b="1">
                <a:solidFill>
                  <a:srgbClr val="800000"/>
                </a:solidFill>
              </a:rPr>
              <a:t>a ch</a:t>
            </a:r>
            <a:r>
              <a:rPr lang="en-US" altLang="en-US" sz="2400" b="1">
                <a:solidFill>
                  <a:srgbClr val="800000"/>
                </a:solidFill>
                <a:latin typeface="Times New Roman" panose="02020603050405020304" pitchFamily="18" charset="0"/>
              </a:rPr>
              <a:t>í</a:t>
            </a:r>
            <a:r>
              <a:rPr lang="en-US" altLang="en-US" sz="2400" b="1">
                <a:solidFill>
                  <a:srgbClr val="800000"/>
                </a:solidFill>
              </a:rPr>
              <a:t>nh </a:t>
            </a:r>
          </a:p>
          <a:p>
            <a:pPr lvl="1" eaLnBrk="1" hangingPunct="1">
              <a:spcBef>
                <a:spcPct val="30000"/>
              </a:spcBef>
              <a:buFont typeface="Wingdings" panose="05000000000000000000" pitchFamily="2" charset="2"/>
              <a:buNone/>
            </a:pPr>
            <a:r>
              <a:rPr lang="en-US" altLang="en-US" sz="2400"/>
              <a:t>ALTER TABLE Table3Unique</a:t>
            </a:r>
          </a:p>
          <a:p>
            <a:pPr lvl="1" eaLnBrk="1" hangingPunct="1">
              <a:spcBef>
                <a:spcPct val="30000"/>
              </a:spcBef>
              <a:buFont typeface="Wingdings" panose="05000000000000000000" pitchFamily="2" charset="2"/>
              <a:buNone/>
            </a:pPr>
            <a:r>
              <a:rPr lang="en-US" altLang="en-US" sz="2400"/>
              <a:t>		ADD col3 char(5) CONSTRAINT Table3_Unique </a:t>
            </a:r>
            <a:r>
              <a:rPr lang="en-US" altLang="en-US" sz="2400">
                <a:solidFill>
                  <a:srgbClr val="0000CC"/>
                </a:solidFill>
              </a:rPr>
              <a:t>UNIQUE  </a:t>
            </a:r>
          </a:p>
          <a:p>
            <a:pPr lvl="1" eaLnBrk="1" hangingPunct="1">
              <a:spcBef>
                <a:spcPct val="30000"/>
              </a:spcBef>
              <a:buFont typeface="Wingdings" panose="05000000000000000000" pitchFamily="2" charset="2"/>
              <a:buNone/>
            </a:pPr>
            <a:r>
              <a:rPr lang="en-US" altLang="en-US" sz="2400">
                <a:solidFill>
                  <a:srgbClr val="0000CC"/>
                </a:solidFill>
              </a:rPr>
              <a:t>		EXEC Sp_helpconstraint Table3</a:t>
            </a:r>
            <a:endParaRPr lang="en-US" altLang="en-US" sz="2400"/>
          </a:p>
        </p:txBody>
      </p:sp>
      <p:sp>
        <p:nvSpPr>
          <p:cNvPr id="94211"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86</a:t>
            </a:fld>
            <a:endParaRPr lang="en-US"/>
          </a:p>
        </p:txBody>
      </p:sp>
      <p:sp>
        <p:nvSpPr>
          <p:cNvPr id="95234" name="Content Placeholder 2"/>
          <p:cNvSpPr>
            <a:spLocks noGrp="1"/>
          </p:cNvSpPr>
          <p:nvPr>
            <p:ph idx="4294967295"/>
          </p:nvPr>
        </p:nvSpPr>
        <p:spPr>
          <a:xfrm>
            <a:off x="188459" y="1584960"/>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X</a:t>
            </a:r>
            <a:r>
              <a:rPr lang="en-US" altLang="en-US" sz="2400" b="1">
                <a:solidFill>
                  <a:srgbClr val="800000"/>
                </a:solidFill>
                <a:latin typeface="Times New Roman" panose="02020603050405020304" pitchFamily="18" charset="0"/>
              </a:rPr>
              <a:t>ó</a:t>
            </a:r>
            <a:r>
              <a:rPr lang="en-US" altLang="en-US" sz="2400" b="1">
                <a:solidFill>
                  <a:srgbClr val="800000"/>
                </a:solidFill>
              </a:rPr>
              <a:t>a một Unique Constraint</a:t>
            </a:r>
          </a:p>
          <a:p>
            <a:pPr lvl="1" eaLnBrk="1" hangingPunct="1">
              <a:spcBef>
                <a:spcPct val="30000"/>
              </a:spcBef>
              <a:buFont typeface="Wingdings" panose="05000000000000000000" pitchFamily="2" charset="2"/>
              <a:buNone/>
            </a:pPr>
            <a:r>
              <a:rPr lang="en-US" altLang="en-US" sz="2400"/>
              <a:t>ALTER TABLE Table3Unique</a:t>
            </a:r>
          </a:p>
          <a:p>
            <a:pPr lvl="1" eaLnBrk="1" hangingPunct="1">
              <a:spcBef>
                <a:spcPct val="30000"/>
              </a:spcBef>
              <a:buFont typeface="Wingdings" panose="05000000000000000000" pitchFamily="2" charset="2"/>
              <a:buNone/>
            </a:pPr>
            <a:r>
              <a:rPr lang="en-US" altLang="en-US" sz="2400"/>
              <a:t>		DROP CONSTRAINT Table3_Unique</a:t>
            </a:r>
          </a:p>
        </p:txBody>
      </p:sp>
      <p:sp>
        <p:nvSpPr>
          <p:cNvPr id="95235"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87</a:t>
            </a:fld>
            <a:endParaRPr lang="en-US"/>
          </a:p>
        </p:txBody>
      </p:sp>
      <p:sp>
        <p:nvSpPr>
          <p:cNvPr id="96258" name="Title 1"/>
          <p:cNvSpPr>
            <a:spLocks noGrp="1"/>
          </p:cNvSpPr>
          <p:nvPr>
            <p:ph type="title" idx="4294967295"/>
          </p:nvPr>
        </p:nvSpPr>
        <p:spPr>
          <a:xfrm>
            <a:off x="259492" y="381794"/>
            <a:ext cx="8229600" cy="798513"/>
          </a:xfrm>
        </p:spPr>
        <p:txBody>
          <a:bodyPr anchor="b"/>
          <a:lstStyle/>
          <a:p>
            <a:pPr eaLnBrk="1" hangingPunct="1"/>
            <a:r>
              <a:rPr lang="en-US" altLang="en-US" b="1">
                <a:solidFill>
                  <a:srgbClr val="800000"/>
                </a:solidFill>
              </a:rPr>
              <a:t>Ràng buộc Foreign key</a:t>
            </a:r>
          </a:p>
        </p:txBody>
      </p:sp>
      <p:sp>
        <p:nvSpPr>
          <p:cNvPr id="96259" name="Content Placeholder 2"/>
          <p:cNvSpPr>
            <a:spLocks noGrp="1"/>
          </p:cNvSpPr>
          <p:nvPr>
            <p:ph idx="4294967295"/>
          </p:nvPr>
        </p:nvSpPr>
        <p:spPr>
          <a:xfrm>
            <a:off x="411892" y="1478756"/>
            <a:ext cx="8077200" cy="4724400"/>
          </a:xfrm>
        </p:spPr>
        <p:txBody>
          <a:bodyPr lIns="182880" tIns="91440">
            <a:normAutofit/>
          </a:bodyPr>
          <a:lstStyle/>
          <a:p>
            <a:pPr algn="just" eaLnBrk="1" hangingPunct="1">
              <a:lnSpc>
                <a:spcPct val="105000"/>
              </a:lnSpc>
            </a:pPr>
            <a:r>
              <a:rPr lang="en-US" altLang="en-US" sz="2000"/>
              <a:t>Quan hệ chỉ có thể được tạo ra giữa các bảng trong cùng 1 CSDL và trên cùng 1 server.</a:t>
            </a:r>
          </a:p>
          <a:p>
            <a:pPr algn="just" eaLnBrk="1" hangingPunct="1">
              <a:lnSpc>
                <a:spcPct val="105000"/>
              </a:lnSpc>
            </a:pPr>
            <a:r>
              <a:rPr lang="en-US" altLang="en-US" sz="2000"/>
              <a:t>Khoá ngoại chỉ có thể tham chiếu đến một cột sau trong bảng chính:</a:t>
            </a:r>
          </a:p>
          <a:p>
            <a:pPr lvl="1" algn="just" eaLnBrk="1" hangingPunct="1">
              <a:lnSpc>
                <a:spcPct val="105000"/>
              </a:lnSpc>
            </a:pPr>
            <a:r>
              <a:rPr lang="en-US" altLang="en-US" sz="2800"/>
              <a:t>Là 1 cột hay 1 phần của </a:t>
            </a:r>
          </a:p>
          <a:p>
            <a:pPr lvl="1" algn="just" eaLnBrk="1" hangingPunct="1">
              <a:lnSpc>
                <a:spcPct val="105000"/>
              </a:lnSpc>
              <a:buFont typeface="Wingdings" panose="05000000000000000000" pitchFamily="2" charset="2"/>
              <a:buNone/>
            </a:pPr>
            <a:r>
              <a:rPr lang="en-US" altLang="en-US" sz="2800"/>
              <a:t>	khoá chính</a:t>
            </a:r>
          </a:p>
          <a:p>
            <a:pPr lvl="1" algn="just" eaLnBrk="1" hangingPunct="1">
              <a:lnSpc>
                <a:spcPct val="105000"/>
              </a:lnSpc>
            </a:pPr>
            <a:r>
              <a:rPr lang="en-US" altLang="en-US" sz="2800"/>
              <a:t>Là cột có ràng buộc unique</a:t>
            </a:r>
          </a:p>
          <a:p>
            <a:pPr lvl="1" algn="just" eaLnBrk="1" hangingPunct="1">
              <a:lnSpc>
                <a:spcPct val="105000"/>
              </a:lnSpc>
            </a:pPr>
            <a:r>
              <a:rPr lang="en-US" altLang="en-US" sz="2800"/>
              <a:t>Là cột có chỉ mục unique</a:t>
            </a:r>
          </a:p>
          <a:p>
            <a:pPr algn="just" eaLnBrk="1" hangingPunct="1">
              <a:lnSpc>
                <a:spcPct val="105000"/>
              </a:lnSpc>
            </a:pPr>
            <a:r>
              <a:rPr lang="en-US" altLang="en-US" sz="2000"/>
              <a:t>Một bảng có thể có tối đa 253 khoá ngoại và có thể tham chiếu đến 253 bảng khác nhau.</a:t>
            </a:r>
          </a:p>
        </p:txBody>
      </p:sp>
      <p:pic>
        <p:nvPicPr>
          <p:cNvPr id="70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867025"/>
            <a:ext cx="3962400"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3492"/>
                                        </p:tgtEl>
                                        <p:attrNameLst>
                                          <p:attrName>style.visibility</p:attrName>
                                        </p:attrNameLst>
                                      </p:cBhvr>
                                      <p:to>
                                        <p:strVal val="visible"/>
                                      </p:to>
                                    </p:set>
                                    <p:anim calcmode="lin" valueType="num">
                                      <p:cBhvr additive="base">
                                        <p:cTn id="7" dur="500" fill="hold"/>
                                        <p:tgtEl>
                                          <p:spTgt spid="703492"/>
                                        </p:tgtEl>
                                        <p:attrNameLst>
                                          <p:attrName>ppt_x</p:attrName>
                                        </p:attrNameLst>
                                      </p:cBhvr>
                                      <p:tavLst>
                                        <p:tav tm="0">
                                          <p:val>
                                            <p:strVal val="0-#ppt_w/2"/>
                                          </p:val>
                                        </p:tav>
                                        <p:tav tm="100000">
                                          <p:val>
                                            <p:strVal val="#ppt_x"/>
                                          </p:val>
                                        </p:tav>
                                      </p:tavLst>
                                    </p:anim>
                                    <p:anim calcmode="lin" valueType="num">
                                      <p:cBhvr additive="base">
                                        <p:cTn id="8" dur="500" fill="hold"/>
                                        <p:tgtEl>
                                          <p:spTgt spid="703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88</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algn="just" eaLnBrk="1" hangingPunct="1">
              <a:buFont typeface="Wingdings" panose="05000000000000000000" pitchFamily="2" charset="2"/>
              <a:buNone/>
            </a:pPr>
            <a:r>
              <a:rPr lang="en-US" altLang="en-US" sz="2400" b="1"/>
              <a:t>Định nghĩa FOREIGN KEY CONSTRAIT khi tạo bảng</a:t>
            </a:r>
          </a:p>
          <a:p>
            <a:pPr algn="just" eaLnBrk="1" hangingPunct="1">
              <a:buFont typeface="Wingdings" panose="05000000000000000000" pitchFamily="2" charset="2"/>
              <a:buNone/>
            </a:pPr>
            <a:r>
              <a:rPr lang="en-US" altLang="en-US" sz="2400"/>
              <a:t>CREATE TABLE TableName</a:t>
            </a:r>
          </a:p>
          <a:p>
            <a:pPr algn="just" eaLnBrk="1" hangingPunct="1">
              <a:buFont typeface="Wingdings" panose="05000000000000000000" pitchFamily="2" charset="2"/>
              <a:buNone/>
            </a:pPr>
            <a:r>
              <a:rPr lang="en-US" altLang="en-US" sz="2400"/>
              <a:t>	(columnName datatype [,…],</a:t>
            </a:r>
          </a:p>
          <a:p>
            <a:pPr algn="just" eaLnBrk="1" hangingPunct="1">
              <a:buFont typeface="Wingdings" panose="05000000000000000000" pitchFamily="2" charset="2"/>
              <a:buNone/>
            </a:pPr>
            <a:r>
              <a:rPr lang="en-US" altLang="en-US" sz="2400"/>
              <a:t>	[CONSTRAINT constraintName]</a:t>
            </a:r>
            <a:r>
              <a:rPr lang="en-US" altLang="en-US" sz="2400" b="1"/>
              <a:t>	</a:t>
            </a:r>
          </a:p>
          <a:p>
            <a:pPr algn="just" eaLnBrk="1" hangingPunct="1">
              <a:buFont typeface="Wingdings" panose="05000000000000000000" pitchFamily="2" charset="2"/>
              <a:buNone/>
            </a:pPr>
            <a:r>
              <a:rPr lang="en-US" altLang="en-US" sz="2400">
                <a:solidFill>
                  <a:srgbClr val="990000"/>
                </a:solidFill>
              </a:rPr>
              <a:t>	FOREIGN KEY[(column[,..n])] </a:t>
            </a:r>
          </a:p>
          <a:p>
            <a:pPr algn="just" eaLnBrk="1" hangingPunct="1">
              <a:buFont typeface="Wingdings" panose="05000000000000000000" pitchFamily="2" charset="2"/>
              <a:buNone/>
            </a:pPr>
            <a:r>
              <a:rPr lang="en-US" altLang="en-US" sz="2400">
                <a:solidFill>
                  <a:srgbClr val="990000"/>
                </a:solidFill>
              </a:rPr>
              <a:t>	REFERENCES </a:t>
            </a:r>
            <a:r>
              <a:rPr lang="en-US" altLang="en-US" sz="2400" i="1">
                <a:solidFill>
                  <a:srgbClr val="990000"/>
                </a:solidFill>
              </a:rPr>
              <a:t>ref_table </a:t>
            </a:r>
            <a:r>
              <a:rPr lang="en-US" altLang="en-US" sz="2400">
                <a:solidFill>
                  <a:srgbClr val="990000"/>
                </a:solidFill>
              </a:rPr>
              <a:t>[ </a:t>
            </a:r>
            <a:r>
              <a:rPr lang="en-US" altLang="en-US" sz="2400" b="1">
                <a:solidFill>
                  <a:srgbClr val="990000"/>
                </a:solidFill>
              </a:rPr>
              <a:t>( r</a:t>
            </a:r>
            <a:r>
              <a:rPr lang="en-US" altLang="en-US" sz="2400" i="1">
                <a:solidFill>
                  <a:srgbClr val="990000"/>
                </a:solidFill>
              </a:rPr>
              <a:t>ef_column [,..n])]</a:t>
            </a:r>
            <a:r>
              <a:rPr lang="en-US" altLang="en-US" sz="2400" b="1">
                <a:solidFill>
                  <a:srgbClr val="990000"/>
                </a:solidFill>
              </a:rPr>
              <a:t>) </a:t>
            </a:r>
            <a:r>
              <a:rPr lang="en-US" altLang="en-US" sz="2400">
                <a:solidFill>
                  <a:srgbClr val="990000"/>
                </a:solidFill>
              </a:rPr>
              <a:t>]</a:t>
            </a:r>
          </a:p>
          <a:p>
            <a:pPr algn="just" eaLnBrk="1" hangingPunct="1">
              <a:buFont typeface="Wingdings" panose="05000000000000000000" pitchFamily="2" charset="2"/>
              <a:buNone/>
            </a:pPr>
            <a:r>
              <a:rPr lang="en-US" altLang="en-US" sz="2400">
                <a:solidFill>
                  <a:srgbClr val="990000"/>
                </a:solidFill>
              </a:rPr>
              <a:t>	[ ON DELETE { CASCADE | NO ACTION } ]</a:t>
            </a:r>
          </a:p>
          <a:p>
            <a:pPr algn="just" eaLnBrk="1" hangingPunct="1">
              <a:buFont typeface="Wingdings" panose="05000000000000000000" pitchFamily="2" charset="2"/>
              <a:buNone/>
            </a:pPr>
            <a:r>
              <a:rPr lang="en-US" altLang="en-US" sz="2400">
                <a:solidFill>
                  <a:srgbClr val="990000"/>
                </a:solidFill>
              </a:rPr>
              <a:t>	[ ON UPDATE { CASCADE | NO ACTION } ]</a:t>
            </a:r>
          </a:p>
          <a:p>
            <a:pPr algn="just" eaLnBrk="1" hangingPunct="1">
              <a:buFont typeface="Wingdings" panose="05000000000000000000" pitchFamily="2" charset="2"/>
              <a:buNone/>
            </a:pPr>
            <a:r>
              <a:rPr lang="en-US" altLang="en-US" sz="2400">
                <a:solidFill>
                  <a:srgbClr val="990000"/>
                </a:solidFill>
              </a:rPr>
              <a:t>	[ NOT FOR REPLICATION]</a:t>
            </a:r>
          </a:p>
        </p:txBody>
      </p:sp>
      <p:sp>
        <p:nvSpPr>
          <p:cNvPr id="9728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89</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marL="0" indent="0" algn="just" eaLnBrk="1" hangingPunct="1">
              <a:lnSpc>
                <a:spcPct val="105000"/>
              </a:lnSpc>
              <a:buFont typeface="Wingdings" panose="05000000000000000000" pitchFamily="2" charset="2"/>
              <a:buNone/>
              <a:defRPr/>
            </a:pPr>
            <a:r>
              <a:rPr lang="en-US" sz="2400" b="1" dirty="0">
                <a:solidFill>
                  <a:srgbClr val="002060"/>
                </a:solidFill>
              </a:rPr>
              <a:t>ON UPDATE|DELETE {CASCADE | NO ACTION}</a:t>
            </a:r>
          </a:p>
          <a:p>
            <a:pPr algn="just" eaLnBrk="1" hangingPunct="1">
              <a:lnSpc>
                <a:spcPct val="105000"/>
              </a:lnSpc>
              <a:defRPr/>
            </a:pPr>
            <a:r>
              <a:rPr lang="en-US" sz="2400" dirty="0" err="1"/>
              <a:t>Xác</a:t>
            </a:r>
            <a:r>
              <a:rPr lang="en-US" sz="2400" dirty="0"/>
              <a:t> </a:t>
            </a:r>
            <a:r>
              <a:rPr lang="en-US" sz="2400" dirty="0" err="1"/>
              <a:t>định</a:t>
            </a:r>
            <a:r>
              <a:rPr lang="en-US" sz="2400" dirty="0"/>
              <a:t> </a:t>
            </a:r>
            <a:r>
              <a:rPr lang="en-US" sz="2400" dirty="0" err="1"/>
              <a:t>hành</a:t>
            </a:r>
            <a:r>
              <a:rPr lang="en-US" sz="2400" dirty="0"/>
              <a:t> </a:t>
            </a:r>
            <a:r>
              <a:rPr lang="en-US" sz="2400" dirty="0" err="1"/>
              <a:t>động</a:t>
            </a:r>
            <a:r>
              <a:rPr lang="en-US" sz="2400" dirty="0"/>
              <a:t> </a:t>
            </a:r>
            <a:r>
              <a:rPr lang="en-US" sz="2400" dirty="0" err="1"/>
              <a:t>cần</a:t>
            </a:r>
            <a:r>
              <a:rPr lang="en-US" sz="2400" dirty="0"/>
              <a:t> </a:t>
            </a:r>
            <a:r>
              <a:rPr lang="en-US" sz="2400" dirty="0" err="1"/>
              <a:t>phải</a:t>
            </a:r>
            <a:r>
              <a:rPr lang="en-US" sz="2400" dirty="0"/>
              <a:t> </a:t>
            </a:r>
            <a:r>
              <a:rPr lang="en-US" sz="2400" dirty="0" err="1"/>
              <a:t>thực</a:t>
            </a:r>
            <a:r>
              <a:rPr lang="en-US" sz="2400" dirty="0"/>
              <a:t> </a:t>
            </a:r>
            <a:r>
              <a:rPr lang="en-US" sz="2400" dirty="0" err="1"/>
              <a:t>hiện</a:t>
            </a:r>
            <a:r>
              <a:rPr lang="en-US" sz="2400" dirty="0"/>
              <a:t> </a:t>
            </a:r>
            <a:r>
              <a:rPr lang="en-US" sz="2400" dirty="0" err="1"/>
              <a:t>cho</a:t>
            </a:r>
            <a:r>
              <a:rPr lang="en-US" sz="2400" dirty="0"/>
              <a:t> 1 </a:t>
            </a:r>
            <a:r>
              <a:rPr lang="en-US" sz="2400" dirty="0" err="1"/>
              <a:t>hàng</a:t>
            </a:r>
            <a:r>
              <a:rPr lang="en-US" sz="2400" dirty="0"/>
              <a:t> </a:t>
            </a:r>
            <a:r>
              <a:rPr lang="en-US" sz="2400" dirty="0" err="1"/>
              <a:t>trong</a:t>
            </a:r>
            <a:r>
              <a:rPr lang="en-US" sz="2400" dirty="0"/>
              <a:t> </a:t>
            </a:r>
            <a:r>
              <a:rPr lang="en-US" sz="2400" dirty="0" err="1"/>
              <a:t>bảng</a:t>
            </a:r>
            <a:r>
              <a:rPr lang="en-US" sz="2400" dirty="0"/>
              <a:t> </a:t>
            </a:r>
            <a:r>
              <a:rPr lang="en-US" sz="2400" dirty="0" err="1"/>
              <a:t>đang</a:t>
            </a:r>
            <a:r>
              <a:rPr lang="en-US" sz="2400" dirty="0"/>
              <a:t> </a:t>
            </a:r>
            <a:r>
              <a:rPr lang="en-US" sz="2400" dirty="0" err="1"/>
              <a:t>tạo</a:t>
            </a:r>
            <a:r>
              <a:rPr lang="en-US" sz="2400" dirty="0"/>
              <a:t> </a:t>
            </a:r>
            <a:r>
              <a:rPr lang="en-US" sz="2400" dirty="0" err="1"/>
              <a:t>nếu</a:t>
            </a:r>
            <a:r>
              <a:rPr lang="en-US" sz="2400" dirty="0"/>
              <a:t> </a:t>
            </a:r>
            <a:r>
              <a:rPr lang="en-US" sz="2400" dirty="0" err="1"/>
              <a:t>hàng</a:t>
            </a:r>
            <a:r>
              <a:rPr lang="en-US" sz="2400" dirty="0"/>
              <a:t> </a:t>
            </a:r>
            <a:r>
              <a:rPr lang="en-US" sz="2400" dirty="0" err="1"/>
              <a:t>đó</a:t>
            </a:r>
            <a:r>
              <a:rPr lang="en-US" sz="2400" dirty="0"/>
              <a:t> </a:t>
            </a:r>
            <a:r>
              <a:rPr lang="en-US" sz="2400" dirty="0" err="1"/>
              <a:t>có</a:t>
            </a:r>
            <a:r>
              <a:rPr lang="en-US" sz="2400" dirty="0"/>
              <a:t> </a:t>
            </a:r>
            <a:r>
              <a:rPr lang="en-US" sz="2400" dirty="0" err="1"/>
              <a:t>quan</a:t>
            </a:r>
            <a:r>
              <a:rPr lang="en-US" sz="2400" dirty="0"/>
              <a:t> </a:t>
            </a:r>
            <a:r>
              <a:rPr lang="en-US" sz="2400" dirty="0" err="1"/>
              <a:t>hệ</a:t>
            </a:r>
            <a:r>
              <a:rPr lang="en-US" sz="2400" dirty="0"/>
              <a:t> </a:t>
            </a:r>
            <a:r>
              <a:rPr lang="en-US" sz="2400" dirty="0" err="1"/>
              <a:t>tham</a:t>
            </a:r>
            <a:r>
              <a:rPr lang="en-US" sz="2400" dirty="0"/>
              <a:t> </a:t>
            </a:r>
            <a:r>
              <a:rPr lang="en-US" sz="2400" dirty="0" err="1"/>
              <a:t>chiếu</a:t>
            </a:r>
            <a:r>
              <a:rPr lang="en-US" sz="2400" dirty="0"/>
              <a:t> </a:t>
            </a:r>
            <a:r>
              <a:rPr lang="en-US" sz="2400" dirty="0" err="1"/>
              <a:t>và</a:t>
            </a:r>
            <a:r>
              <a:rPr lang="en-US" sz="2400" dirty="0"/>
              <a:t> </a:t>
            </a:r>
            <a:r>
              <a:rPr lang="en-US" sz="2400" dirty="0" err="1"/>
              <a:t>hàng</a:t>
            </a:r>
            <a:r>
              <a:rPr lang="en-US" sz="2400" dirty="0"/>
              <a:t> </a:t>
            </a:r>
            <a:r>
              <a:rPr lang="en-US" sz="2400" dirty="0" err="1"/>
              <a:t>tham</a:t>
            </a:r>
            <a:r>
              <a:rPr lang="en-US" sz="2400" dirty="0"/>
              <a:t> </a:t>
            </a:r>
            <a:r>
              <a:rPr lang="en-US" sz="2400" dirty="0" err="1"/>
              <a:t>chiếu</a:t>
            </a:r>
            <a:r>
              <a:rPr lang="en-US" sz="2400" dirty="0"/>
              <a:t> </a:t>
            </a:r>
            <a:r>
              <a:rPr lang="en-US" sz="2400" dirty="0" err="1"/>
              <a:t>bị</a:t>
            </a:r>
            <a:r>
              <a:rPr lang="en-US" sz="2400" dirty="0"/>
              <a:t> </a:t>
            </a:r>
            <a:r>
              <a:rPr lang="en-US" sz="2400" dirty="0" err="1"/>
              <a:t>xoá</a:t>
            </a:r>
            <a:r>
              <a:rPr lang="en-US" sz="2400" dirty="0"/>
              <a:t> </a:t>
            </a:r>
            <a:r>
              <a:rPr lang="en-US" sz="2400" dirty="0" err="1"/>
              <a:t>khỏi</a:t>
            </a:r>
            <a:r>
              <a:rPr lang="en-US" sz="2400" dirty="0"/>
              <a:t> </a:t>
            </a:r>
            <a:r>
              <a:rPr lang="en-US" sz="2400" dirty="0" err="1"/>
              <a:t>bảng</a:t>
            </a:r>
            <a:r>
              <a:rPr lang="en-US" sz="2400" dirty="0"/>
              <a:t> </a:t>
            </a:r>
            <a:r>
              <a:rPr lang="en-US" sz="2400" dirty="0" err="1"/>
              <a:t>chính</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NO ACTION.</a:t>
            </a:r>
          </a:p>
          <a:p>
            <a:pPr algn="just" eaLnBrk="1" hangingPunct="1">
              <a:lnSpc>
                <a:spcPct val="105000"/>
              </a:lnSpc>
              <a:defRPr/>
            </a:pPr>
            <a:r>
              <a:rPr lang="en-US" sz="2400" dirty="0"/>
              <a:t>CASCADE: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là</a:t>
            </a:r>
            <a:r>
              <a:rPr lang="en-US" sz="2400" dirty="0"/>
              <a:t> </a:t>
            </a:r>
            <a:r>
              <a:rPr lang="en-US" sz="2400" dirty="0" err="1"/>
              <a:t>hàng</a:t>
            </a:r>
            <a:r>
              <a:rPr lang="en-US" sz="2400" dirty="0"/>
              <a:t> </a:t>
            </a:r>
            <a:r>
              <a:rPr lang="en-US" sz="2400" dirty="0" err="1"/>
              <a:t>sẽ</a:t>
            </a:r>
            <a:r>
              <a:rPr lang="en-US" sz="2400" dirty="0"/>
              <a:t> </a:t>
            </a:r>
            <a:r>
              <a:rPr lang="en-US" sz="2400" dirty="0" err="1"/>
              <a:t>bị</a:t>
            </a:r>
            <a:r>
              <a:rPr lang="en-US" sz="2400" dirty="0"/>
              <a:t> </a:t>
            </a:r>
            <a:r>
              <a:rPr lang="en-US" sz="2400" dirty="0" err="1"/>
              <a:t>cập</a:t>
            </a:r>
            <a:r>
              <a:rPr lang="en-US" sz="2400" dirty="0"/>
              <a:t> </a:t>
            </a:r>
            <a:r>
              <a:rPr lang="en-US" sz="2400" dirty="0" err="1"/>
              <a:t>nhật</a:t>
            </a:r>
            <a:r>
              <a:rPr lang="en-US" sz="2400" dirty="0"/>
              <a:t>/</a:t>
            </a:r>
            <a:r>
              <a:rPr lang="en-US" sz="2400" dirty="0" err="1"/>
              <a:t>xoá</a:t>
            </a:r>
            <a:r>
              <a:rPr lang="en-US" sz="2400" dirty="0"/>
              <a:t> </a:t>
            </a:r>
            <a:r>
              <a:rPr lang="en-US" sz="2400" dirty="0" err="1"/>
              <a:t>khỏi</a:t>
            </a:r>
            <a:r>
              <a:rPr lang="en-US" sz="2400" dirty="0"/>
              <a:t> </a:t>
            </a:r>
            <a:r>
              <a:rPr lang="en-US" sz="2400" dirty="0" err="1"/>
              <a:t>bảng</a:t>
            </a:r>
            <a:r>
              <a:rPr lang="en-US" sz="2400" dirty="0"/>
              <a:t> </a:t>
            </a:r>
            <a:r>
              <a:rPr lang="en-US" sz="2400" dirty="0" err="1"/>
              <a:t>tham</a:t>
            </a:r>
            <a:r>
              <a:rPr lang="en-US" sz="2400" dirty="0"/>
              <a:t> </a:t>
            </a:r>
            <a:r>
              <a:rPr lang="en-US" sz="2400" dirty="0" err="1"/>
              <a:t>chiếu</a:t>
            </a:r>
            <a:r>
              <a:rPr lang="en-US" sz="2400" dirty="0"/>
              <a:t> </a:t>
            </a:r>
            <a:r>
              <a:rPr lang="en-US" sz="2400" dirty="0" err="1"/>
              <a:t>nếu</a:t>
            </a:r>
            <a:r>
              <a:rPr lang="en-US" sz="2400" dirty="0"/>
              <a:t> </a:t>
            </a:r>
            <a:r>
              <a:rPr lang="en-US" sz="2400" dirty="0" err="1"/>
              <a:t>hàng</a:t>
            </a:r>
            <a:r>
              <a:rPr lang="en-US" sz="2400" dirty="0"/>
              <a:t> </a:t>
            </a:r>
            <a:r>
              <a:rPr lang="en-US" sz="2400" dirty="0" err="1"/>
              <a:t>đó</a:t>
            </a:r>
            <a:r>
              <a:rPr lang="en-US" sz="2400" dirty="0"/>
              <a:t> </a:t>
            </a:r>
            <a:r>
              <a:rPr lang="en-US" sz="2400" dirty="0" err="1"/>
              <a:t>bị</a:t>
            </a:r>
            <a:r>
              <a:rPr lang="en-US" sz="2400" dirty="0"/>
              <a:t> </a:t>
            </a:r>
            <a:r>
              <a:rPr lang="en-US" sz="2400" dirty="0" err="1"/>
              <a:t>cập</a:t>
            </a:r>
            <a:r>
              <a:rPr lang="en-US" sz="2400" dirty="0"/>
              <a:t> </a:t>
            </a:r>
            <a:r>
              <a:rPr lang="en-US" sz="2400" dirty="0" err="1"/>
              <a:t>nhật</a:t>
            </a:r>
            <a:r>
              <a:rPr lang="en-US" sz="2400" dirty="0"/>
              <a:t>/</a:t>
            </a:r>
            <a:r>
              <a:rPr lang="en-US" sz="2400" dirty="0" err="1"/>
              <a:t>xóa</a:t>
            </a:r>
            <a:r>
              <a:rPr lang="en-US" sz="2400" dirty="0"/>
              <a:t> </a:t>
            </a:r>
            <a:r>
              <a:rPr lang="en-US" sz="2400" dirty="0" err="1"/>
              <a:t>khỏi</a:t>
            </a:r>
            <a:r>
              <a:rPr lang="en-US" sz="2400" dirty="0"/>
              <a:t> </a:t>
            </a:r>
            <a:r>
              <a:rPr lang="en-US" sz="2400" dirty="0" err="1"/>
              <a:t>bảng</a:t>
            </a:r>
            <a:r>
              <a:rPr lang="en-US" sz="2400" dirty="0"/>
              <a:t> </a:t>
            </a:r>
            <a:r>
              <a:rPr lang="en-US" sz="2400" dirty="0" err="1"/>
              <a:t>chính</a:t>
            </a:r>
            <a:endParaRPr lang="en-US" sz="2400" dirty="0"/>
          </a:p>
          <a:p>
            <a:pPr algn="just" eaLnBrk="1" hangingPunct="1">
              <a:lnSpc>
                <a:spcPct val="105000"/>
              </a:lnSpc>
              <a:defRPr/>
            </a:pPr>
            <a:r>
              <a:rPr lang="en-US" sz="2400" dirty="0"/>
              <a:t>NO ACTION: SQL Server </a:t>
            </a:r>
            <a:r>
              <a:rPr lang="en-US" sz="2400" dirty="0" err="1"/>
              <a:t>sẽ</a:t>
            </a:r>
            <a:r>
              <a:rPr lang="en-US" sz="2400" dirty="0"/>
              <a:t> </a:t>
            </a:r>
            <a:r>
              <a:rPr lang="en-US" sz="2400" dirty="0" err="1"/>
              <a:t>đưa</a:t>
            </a:r>
            <a:r>
              <a:rPr lang="en-US" sz="2400" dirty="0"/>
              <a:t> </a:t>
            </a:r>
            <a:r>
              <a:rPr lang="en-US" sz="2400" dirty="0" err="1"/>
              <a:t>ra</a:t>
            </a:r>
            <a:r>
              <a:rPr lang="en-US" sz="2400" dirty="0"/>
              <a:t> </a:t>
            </a:r>
            <a:r>
              <a:rPr lang="en-US" sz="2400" dirty="0" err="1"/>
              <a:t>thông</a:t>
            </a:r>
            <a:r>
              <a:rPr lang="en-US" sz="2400" dirty="0"/>
              <a:t> </a:t>
            </a:r>
            <a:r>
              <a:rPr lang="en-US" sz="2400" dirty="0" err="1"/>
              <a:t>báo</a:t>
            </a:r>
            <a:r>
              <a:rPr lang="en-US" sz="2400" dirty="0"/>
              <a:t> </a:t>
            </a:r>
            <a:r>
              <a:rPr lang="en-US" sz="2400" dirty="0" err="1"/>
              <a:t>lỗi</a:t>
            </a:r>
            <a:r>
              <a:rPr lang="en-US" sz="2400" dirty="0"/>
              <a:t> </a:t>
            </a:r>
            <a:r>
              <a:rPr lang="en-US" sz="2400" dirty="0" err="1"/>
              <a:t>và</a:t>
            </a:r>
            <a:r>
              <a:rPr lang="en-US" sz="2400" dirty="0"/>
              <a:t> </a:t>
            </a:r>
            <a:r>
              <a:rPr lang="en-US" sz="2400" dirty="0" err="1"/>
              <a:t>việc</a:t>
            </a:r>
            <a:r>
              <a:rPr lang="en-US" sz="2400" dirty="0"/>
              <a:t> </a:t>
            </a:r>
            <a:r>
              <a:rPr lang="en-US" sz="2400" dirty="0" err="1"/>
              <a:t>xoá</a:t>
            </a:r>
            <a:r>
              <a:rPr lang="en-US" sz="2400" dirty="0"/>
              <a:t> </a:t>
            </a:r>
            <a:r>
              <a:rPr lang="en-US" sz="2400" dirty="0" err="1"/>
              <a:t>hàng</a:t>
            </a:r>
            <a:r>
              <a:rPr lang="en-US" sz="2400" dirty="0"/>
              <a:t> </a:t>
            </a:r>
            <a:r>
              <a:rPr lang="en-US" sz="2400" dirty="0" err="1"/>
              <a:t>trên</a:t>
            </a:r>
            <a:r>
              <a:rPr lang="en-US" sz="2400" dirty="0"/>
              <a:t> </a:t>
            </a:r>
            <a:r>
              <a:rPr lang="en-US" sz="2400" dirty="0" err="1"/>
              <a:t>bảng</a:t>
            </a:r>
            <a:r>
              <a:rPr lang="en-US" sz="2400" dirty="0"/>
              <a:t> </a:t>
            </a:r>
            <a:r>
              <a:rPr lang="en-US" sz="2400" dirty="0" err="1"/>
              <a:t>chính</a:t>
            </a:r>
            <a:r>
              <a:rPr lang="en-US" sz="2400" dirty="0"/>
              <a:t> </a:t>
            </a:r>
            <a:r>
              <a:rPr lang="en-US" sz="2400" dirty="0" err="1"/>
              <a:t>sẽ</a:t>
            </a:r>
            <a:r>
              <a:rPr lang="en-US" sz="2400" dirty="0"/>
              <a:t> </a:t>
            </a:r>
            <a:r>
              <a:rPr lang="en-US" sz="2400" dirty="0" err="1"/>
              <a:t>bị</a:t>
            </a:r>
            <a:r>
              <a:rPr lang="en-US" sz="2400" dirty="0"/>
              <a:t> </a:t>
            </a:r>
            <a:r>
              <a:rPr lang="en-US" sz="2400" dirty="0" err="1"/>
              <a:t>từ</a:t>
            </a:r>
            <a:r>
              <a:rPr lang="en-US" sz="2400" dirty="0"/>
              <a:t> </a:t>
            </a:r>
            <a:r>
              <a:rPr lang="en-US" sz="2400" dirty="0" err="1"/>
              <a:t>chối</a:t>
            </a:r>
            <a:r>
              <a:rPr lang="en-US" sz="2400" dirty="0"/>
              <a:t>.</a:t>
            </a:r>
          </a:p>
        </p:txBody>
      </p:sp>
      <p:sp>
        <p:nvSpPr>
          <p:cNvPr id="9830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7411" name="Rectangle 3"/>
          <p:cNvSpPr>
            <a:spLocks noChangeArrowheads="1"/>
          </p:cNvSpPr>
          <p:nvPr/>
        </p:nvSpPr>
        <p:spPr bwMode="auto">
          <a:xfrm>
            <a:off x="614363" y="1265238"/>
            <a:ext cx="81819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20000"/>
              </a:lnSpc>
              <a:spcBef>
                <a:spcPct val="0"/>
              </a:spcBef>
              <a:buClrTx/>
              <a:buSzTx/>
              <a:buFontTx/>
              <a:buChar char="•"/>
            </a:pPr>
            <a:r>
              <a:rPr lang="en-US" altLang="en-US" b="0"/>
              <a:t>Các trang được tổ chức thành các extent</a:t>
            </a:r>
          </a:p>
          <a:p>
            <a:pPr algn="just">
              <a:lnSpc>
                <a:spcPct val="120000"/>
              </a:lnSpc>
              <a:spcBef>
                <a:spcPct val="0"/>
              </a:spcBef>
              <a:buClrTx/>
              <a:buSzTx/>
              <a:buFontTx/>
              <a:buChar char="•"/>
            </a:pPr>
            <a:r>
              <a:rPr lang="en-US" altLang="en-US" b="0"/>
              <a:t>Một extent là 1 tập hợp 8 trang liên tục nhau.</a:t>
            </a:r>
          </a:p>
          <a:p>
            <a:pPr algn="just">
              <a:lnSpc>
                <a:spcPct val="120000"/>
              </a:lnSpc>
              <a:spcBef>
                <a:spcPct val="0"/>
              </a:spcBef>
              <a:buClrTx/>
              <a:buSzTx/>
              <a:buFontTx/>
              <a:buChar char="•"/>
            </a:pPr>
            <a:r>
              <a:rPr lang="en-US" altLang="en-US" b="0"/>
              <a:t>Một CSDL có 16 extents (128 pages) trên 1 MB</a:t>
            </a:r>
          </a:p>
          <a:p>
            <a:pPr algn="just">
              <a:lnSpc>
                <a:spcPct val="120000"/>
              </a:lnSpc>
              <a:spcBef>
                <a:spcPct val="0"/>
              </a:spcBef>
              <a:buClrTx/>
              <a:buSzTx/>
              <a:buFontTx/>
              <a:buChar char="•"/>
            </a:pPr>
            <a:r>
              <a:rPr lang="en-US" altLang="en-US" b="0"/>
              <a:t>Extent đầu tiên của mỗi file CSDL được dùng riêng bởi  SQL server để theo dõi việc phân phối dữ liệu trên 	đĩa</a:t>
            </a:r>
          </a:p>
        </p:txBody>
      </p:sp>
      <p:sp>
        <p:nvSpPr>
          <p:cNvPr id="2" name="Slide Number Placeholder 1"/>
          <p:cNvSpPr>
            <a:spLocks noGrp="1"/>
          </p:cNvSpPr>
          <p:nvPr>
            <p:ph type="sldNum" sz="quarter" idx="12"/>
          </p:nvPr>
        </p:nvSpPr>
        <p:spPr/>
        <p:txBody>
          <a:bodyPr/>
          <a:lstStyle/>
          <a:p>
            <a:fld id="{62D44249-E22E-4CAF-B31A-47027B1D76FA}" type="slidenum">
              <a:rPr lang="en-US" smtClean="0"/>
              <a:pPr/>
              <a:t>9</a:t>
            </a:fld>
            <a:endParaRPr lang="en-US"/>
          </a:p>
        </p:txBody>
      </p:sp>
    </p:spTree>
  </p:cSld>
  <p:clrMapOvr>
    <a:masterClrMapping/>
  </p:clrMapOvr>
  <p:transition>
    <p:randomBa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90</a:t>
            </a:fld>
            <a:endParaRPr lang="en-US"/>
          </a:p>
        </p:txBody>
      </p:sp>
      <p:sp>
        <p:nvSpPr>
          <p:cNvPr id="99330" name="Content Placeholder 2"/>
          <p:cNvSpPr>
            <a:spLocks noGrp="1"/>
          </p:cNvSpPr>
          <p:nvPr>
            <p:ph idx="4294967295"/>
          </p:nvPr>
        </p:nvSpPr>
        <p:spPr>
          <a:xfrm>
            <a:off x="593725" y="1438592"/>
            <a:ext cx="8077200" cy="4724400"/>
          </a:xfrm>
        </p:spPr>
        <p:txBody>
          <a:bodyPr lIns="182880" tIns="91440">
            <a:normAutofit/>
          </a:bodyPr>
          <a:lstStyle/>
          <a:p>
            <a:pPr eaLnBrk="1" hangingPunct="1"/>
            <a:r>
              <a:rPr lang="en-US" altLang="en-US" sz="2000" b="1"/>
              <a:t>Ví dụ 1</a:t>
            </a:r>
          </a:p>
          <a:p>
            <a:pPr lvl="1" eaLnBrk="1" hangingPunct="1">
              <a:buFont typeface="Wingdings" panose="05000000000000000000" pitchFamily="2" charset="2"/>
              <a:buNone/>
            </a:pPr>
            <a:r>
              <a:rPr lang="en-US" altLang="en-US" sz="2800"/>
              <a:t>CREATE TABLE VITRI</a:t>
            </a:r>
          </a:p>
          <a:p>
            <a:pPr lvl="1" eaLnBrk="1" hangingPunct="1">
              <a:buFont typeface="Wingdings" panose="05000000000000000000" pitchFamily="2" charset="2"/>
              <a:buNone/>
            </a:pPr>
            <a:r>
              <a:rPr lang="en-US" altLang="en-US" sz="2800"/>
              <a:t>(MaVt int Primary key, DiaChi varchar(40))</a:t>
            </a:r>
          </a:p>
          <a:p>
            <a:pPr lvl="1" eaLnBrk="1" hangingPunct="1">
              <a:buFont typeface="Wingdings" panose="05000000000000000000" pitchFamily="2" charset="2"/>
              <a:buNone/>
            </a:pPr>
            <a:endParaRPr lang="en-US" altLang="en-US" sz="2800"/>
          </a:p>
          <a:p>
            <a:pPr lvl="1" eaLnBrk="1" hangingPunct="1">
              <a:buFont typeface="Wingdings" panose="05000000000000000000" pitchFamily="2" charset="2"/>
              <a:buNone/>
            </a:pPr>
            <a:r>
              <a:rPr lang="en-US" altLang="en-US" sz="2800"/>
              <a:t>CREATE TABLE PhongBan</a:t>
            </a:r>
          </a:p>
          <a:p>
            <a:pPr lvl="1" eaLnBrk="1" hangingPunct="1">
              <a:buFont typeface="Wingdings" panose="05000000000000000000" pitchFamily="2" charset="2"/>
              <a:buNone/>
            </a:pPr>
            <a:r>
              <a:rPr lang="en-US" altLang="en-US" sz="2800"/>
              <a:t>	(        Mapb</a:t>
            </a:r>
            <a:r>
              <a:rPr lang="en-US" altLang="en-US" sz="2800">
                <a:solidFill>
                  <a:srgbClr val="990000"/>
                </a:solidFill>
              </a:rPr>
              <a:t> int primary key, </a:t>
            </a:r>
            <a:endParaRPr lang="en-US" altLang="en-US" sz="2800"/>
          </a:p>
          <a:p>
            <a:pPr lvl="1" eaLnBrk="1" hangingPunct="1">
              <a:buFont typeface="Wingdings" panose="05000000000000000000" pitchFamily="2" charset="2"/>
              <a:buNone/>
            </a:pPr>
            <a:r>
              <a:rPr lang="en-US" altLang="en-US" sz="2800"/>
              <a:t>	         TenPb varchar(30),</a:t>
            </a:r>
          </a:p>
          <a:p>
            <a:pPr lvl="1" eaLnBrk="1" hangingPunct="1">
              <a:buFont typeface="Wingdings" panose="05000000000000000000" pitchFamily="2" charset="2"/>
              <a:buNone/>
            </a:pPr>
            <a:r>
              <a:rPr lang="en-US" altLang="en-US" sz="2800"/>
              <a:t>		       MaVT</a:t>
            </a:r>
            <a:r>
              <a:rPr lang="en-US" altLang="en-US" sz="2800">
                <a:solidFill>
                  <a:srgbClr val="990000"/>
                </a:solidFill>
              </a:rPr>
              <a:t> int REFERENCES VITRI(MaVt</a:t>
            </a:r>
            <a:r>
              <a:rPr lang="en-US" altLang="en-US" sz="2800"/>
              <a:t>)</a:t>
            </a:r>
          </a:p>
          <a:p>
            <a:pPr lvl="1" eaLnBrk="1" hangingPunct="1">
              <a:buFont typeface="Wingdings" panose="05000000000000000000" pitchFamily="2" charset="2"/>
              <a:buNone/>
            </a:pPr>
            <a:r>
              <a:rPr lang="en-US" altLang="en-US" sz="2800"/>
              <a:t>)</a:t>
            </a:r>
          </a:p>
        </p:txBody>
      </p:sp>
      <p:sp>
        <p:nvSpPr>
          <p:cNvPr id="99331"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91</a:t>
            </a:fld>
            <a:endParaRPr lang="en-US"/>
          </a:p>
        </p:txBody>
      </p:sp>
      <p:sp>
        <p:nvSpPr>
          <p:cNvPr id="100354" name="Content Placeholder 2"/>
          <p:cNvSpPr>
            <a:spLocks noGrp="1"/>
          </p:cNvSpPr>
          <p:nvPr>
            <p:ph idx="4294967295"/>
          </p:nvPr>
        </p:nvSpPr>
        <p:spPr>
          <a:xfrm>
            <a:off x="441325" y="1292225"/>
            <a:ext cx="8077200" cy="4724400"/>
          </a:xfrm>
        </p:spPr>
        <p:txBody>
          <a:bodyPr lIns="182880" tIns="91440">
            <a:noAutofit/>
          </a:bodyPr>
          <a:lstStyle/>
          <a:p>
            <a:pPr eaLnBrk="1" hangingPunct="1"/>
            <a:r>
              <a:rPr lang="en-US" altLang="en-US" sz="2400" b="1"/>
              <a:t>Ví dụ 2</a:t>
            </a:r>
          </a:p>
          <a:p>
            <a:pPr eaLnBrk="1" hangingPunct="1">
              <a:buFont typeface="Wingdings" panose="05000000000000000000" pitchFamily="2" charset="2"/>
              <a:buNone/>
            </a:pPr>
            <a:r>
              <a:rPr lang="en-US" altLang="en-US" sz="2400">
                <a:solidFill>
                  <a:srgbClr val="000000"/>
                </a:solidFill>
              </a:rPr>
              <a:t>	CREATE TABLE NHANVIEN (</a:t>
            </a:r>
          </a:p>
          <a:p>
            <a:pPr eaLnBrk="1" hangingPunct="1">
              <a:buFont typeface="Wingdings" panose="05000000000000000000" pitchFamily="2" charset="2"/>
              <a:buNone/>
            </a:pPr>
            <a:r>
              <a:rPr lang="en-US" altLang="en-US" sz="2400">
                <a:solidFill>
                  <a:srgbClr val="000000"/>
                </a:solidFill>
              </a:rPr>
              <a:t>		manv	CHAR(9) NOT NULL, </a:t>
            </a:r>
          </a:p>
          <a:p>
            <a:pPr eaLnBrk="1" hangingPunct="1">
              <a:buFont typeface="Wingdings" panose="05000000000000000000" pitchFamily="2" charset="2"/>
              <a:buNone/>
            </a:pPr>
            <a:r>
              <a:rPr lang="en-US" altLang="en-US" sz="2400">
                <a:solidFill>
                  <a:srgbClr val="000000"/>
                </a:solidFill>
              </a:rPr>
              <a:t>		honv VARCHAR(15) NOT NULL, </a:t>
            </a:r>
          </a:p>
          <a:p>
            <a:pPr eaLnBrk="1" hangingPunct="1">
              <a:buFont typeface="Wingdings" panose="05000000000000000000" pitchFamily="2" charset="2"/>
              <a:buNone/>
            </a:pPr>
            <a:r>
              <a:rPr lang="en-US" altLang="en-US" sz="2400">
                <a:solidFill>
                  <a:srgbClr val="000000"/>
                </a:solidFill>
              </a:rPr>
              <a:t>		tennv VARCHAR(15) NOT NULL, </a:t>
            </a:r>
          </a:p>
          <a:p>
            <a:pPr eaLnBrk="1" hangingPunct="1">
              <a:buFont typeface="Wingdings" panose="05000000000000000000" pitchFamily="2" charset="2"/>
              <a:buNone/>
            </a:pPr>
            <a:r>
              <a:rPr lang="en-US" altLang="en-US" sz="2400">
                <a:solidFill>
                  <a:srgbClr val="000000"/>
                </a:solidFill>
              </a:rPr>
              <a:t>		ngsinh DATETIME, diachi VARCHAR(30), 	</a:t>
            </a:r>
          </a:p>
          <a:p>
            <a:pPr eaLnBrk="1" hangingPunct="1">
              <a:buFont typeface="Wingdings" panose="05000000000000000000" pitchFamily="2" charset="2"/>
              <a:buNone/>
            </a:pPr>
            <a:r>
              <a:rPr lang="en-US" altLang="en-US" sz="2400">
                <a:solidFill>
                  <a:srgbClr val="000000"/>
                </a:solidFill>
              </a:rPr>
              <a:t>		phai CHAR(1), ma_nql CHAR(9), </a:t>
            </a:r>
          </a:p>
          <a:p>
            <a:pPr eaLnBrk="1" hangingPunct="1">
              <a:buFont typeface="Wingdings" panose="05000000000000000000" pitchFamily="2" charset="2"/>
              <a:buNone/>
            </a:pPr>
            <a:r>
              <a:rPr lang="en-US" altLang="en-US" sz="2400">
                <a:solidFill>
                  <a:srgbClr val="000000"/>
                </a:solidFill>
              </a:rPr>
              <a:t>		phg INT  NOT NULL, </a:t>
            </a:r>
          </a:p>
          <a:p>
            <a:pPr eaLnBrk="1" hangingPunct="1">
              <a:buFont typeface="Wingdings" panose="05000000000000000000" pitchFamily="2" charset="2"/>
              <a:buNone/>
            </a:pPr>
            <a:r>
              <a:rPr lang="en-US" altLang="en-US" sz="2400">
                <a:solidFill>
                  <a:srgbClr val="000000"/>
                </a:solidFill>
              </a:rPr>
              <a:t>		</a:t>
            </a:r>
            <a:r>
              <a:rPr lang="en-US" altLang="en-US" sz="2400">
                <a:solidFill>
                  <a:srgbClr val="800000"/>
                </a:solidFill>
              </a:rPr>
              <a:t>CONSTRAINT Nv_PK PRIMARY KEY (manv),</a:t>
            </a:r>
          </a:p>
          <a:p>
            <a:pPr eaLnBrk="1" hangingPunct="1">
              <a:buFont typeface="Wingdings" panose="05000000000000000000" pitchFamily="2" charset="2"/>
              <a:buNone/>
            </a:pPr>
            <a:r>
              <a:rPr lang="en-US" altLang="en-US" sz="2400">
                <a:solidFill>
                  <a:srgbClr val="800000"/>
                </a:solidFill>
              </a:rPr>
              <a:t>		CONSTRAINT Nv_fk</a:t>
            </a:r>
            <a:r>
              <a:rPr lang="en-US" altLang="en-US" sz="2400">
                <a:solidFill>
                  <a:srgbClr val="000000"/>
                </a:solidFill>
              </a:rPr>
              <a:t> </a:t>
            </a:r>
            <a:r>
              <a:rPr lang="en-US" altLang="en-US" sz="2400">
                <a:solidFill>
                  <a:srgbClr val="800000"/>
                </a:solidFill>
              </a:rPr>
              <a:t>FOREIGN KEY (phg) 	REFERENCES PHONGBAN(mapb))</a:t>
            </a:r>
          </a:p>
        </p:txBody>
      </p:sp>
      <p:sp>
        <p:nvSpPr>
          <p:cNvPr id="100355"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92</a:t>
            </a:fld>
            <a:endParaRPr lang="en-US"/>
          </a:p>
        </p:txBody>
      </p:sp>
      <p:sp>
        <p:nvSpPr>
          <p:cNvPr id="101378" name="Content Placeholder 2"/>
          <p:cNvSpPr>
            <a:spLocks noGrp="1"/>
          </p:cNvSpPr>
          <p:nvPr>
            <p:ph idx="4294967295"/>
          </p:nvPr>
        </p:nvSpPr>
        <p:spPr>
          <a:xfrm>
            <a:off x="294822" y="1371574"/>
            <a:ext cx="8077200" cy="4724400"/>
          </a:xfrm>
        </p:spPr>
        <p:txBody>
          <a:bodyPr lIns="182880" tIns="91440">
            <a:normAutofit/>
          </a:bodyPr>
          <a:lstStyle/>
          <a:p>
            <a:pPr algn="just" eaLnBrk="1" hangingPunct="1">
              <a:buFont typeface="Wingdings" panose="05000000000000000000" pitchFamily="2" charset="2"/>
              <a:buNone/>
            </a:pPr>
            <a:r>
              <a:rPr lang="en-US" altLang="en-US" sz="2400" b="1">
                <a:solidFill>
                  <a:srgbClr val="002060"/>
                </a:solidFill>
              </a:rPr>
              <a:t>Định nghĩa FOREIGN KEY CONSTRAIT khi bảng đã tồn tại</a:t>
            </a:r>
          </a:p>
          <a:p>
            <a:pPr algn="just" eaLnBrk="1" hangingPunct="1">
              <a:buFont typeface="Wingdings" panose="05000000000000000000" pitchFamily="2" charset="2"/>
              <a:buNone/>
            </a:pPr>
            <a:r>
              <a:rPr lang="en-US" altLang="en-US" sz="2400"/>
              <a:t>ALTER TABLE TableName</a:t>
            </a:r>
          </a:p>
          <a:p>
            <a:pPr algn="just" eaLnBrk="1" hangingPunct="1">
              <a:buFont typeface="Wingdings" panose="05000000000000000000" pitchFamily="2" charset="2"/>
              <a:buNone/>
            </a:pPr>
            <a:r>
              <a:rPr lang="en-US" altLang="en-US" sz="2400"/>
              <a:t>	[WITH CHECH | WITH NOCHECK] ADD</a:t>
            </a:r>
          </a:p>
          <a:p>
            <a:pPr algn="just" eaLnBrk="1" hangingPunct="1">
              <a:buFont typeface="Wingdings" panose="05000000000000000000" pitchFamily="2" charset="2"/>
              <a:buNone/>
            </a:pPr>
            <a:r>
              <a:rPr lang="en-US" altLang="en-US" sz="2400"/>
              <a:t>	[CONSTRAINT constraintName]</a:t>
            </a:r>
            <a:r>
              <a:rPr lang="en-US" altLang="en-US" sz="2400" b="1"/>
              <a:t>	</a:t>
            </a:r>
          </a:p>
          <a:p>
            <a:pPr algn="just" eaLnBrk="1" hangingPunct="1">
              <a:buFont typeface="Wingdings" panose="05000000000000000000" pitchFamily="2" charset="2"/>
              <a:buNone/>
            </a:pPr>
            <a:r>
              <a:rPr lang="en-US" altLang="en-US" sz="2400">
                <a:solidFill>
                  <a:srgbClr val="990000"/>
                </a:solidFill>
              </a:rPr>
              <a:t>	FOREIGN KEY[(column[,..n])] </a:t>
            </a:r>
          </a:p>
          <a:p>
            <a:pPr algn="just" eaLnBrk="1" hangingPunct="1">
              <a:buFont typeface="Wingdings" panose="05000000000000000000" pitchFamily="2" charset="2"/>
              <a:buNone/>
            </a:pPr>
            <a:r>
              <a:rPr lang="en-US" altLang="en-US" sz="2400">
                <a:solidFill>
                  <a:srgbClr val="990000"/>
                </a:solidFill>
              </a:rPr>
              <a:t>	REFERENCES </a:t>
            </a:r>
            <a:r>
              <a:rPr lang="en-US" altLang="en-US" sz="2400" i="1">
                <a:solidFill>
                  <a:srgbClr val="990000"/>
                </a:solidFill>
              </a:rPr>
              <a:t>ref_table </a:t>
            </a:r>
            <a:r>
              <a:rPr lang="en-US" altLang="en-US" sz="2400">
                <a:solidFill>
                  <a:srgbClr val="990000"/>
                </a:solidFill>
              </a:rPr>
              <a:t>[ </a:t>
            </a:r>
            <a:r>
              <a:rPr lang="en-US" altLang="en-US" sz="2400" b="1">
                <a:solidFill>
                  <a:srgbClr val="990000"/>
                </a:solidFill>
              </a:rPr>
              <a:t>( r</a:t>
            </a:r>
            <a:r>
              <a:rPr lang="en-US" altLang="en-US" sz="2400" i="1">
                <a:solidFill>
                  <a:srgbClr val="990000"/>
                </a:solidFill>
              </a:rPr>
              <a:t>ef_column [,..n])]</a:t>
            </a:r>
            <a:r>
              <a:rPr lang="en-US" altLang="en-US" sz="2400" b="1">
                <a:solidFill>
                  <a:srgbClr val="990000"/>
                </a:solidFill>
              </a:rPr>
              <a:t>) </a:t>
            </a:r>
            <a:r>
              <a:rPr lang="en-US" altLang="en-US" sz="2400">
                <a:solidFill>
                  <a:srgbClr val="990000"/>
                </a:solidFill>
              </a:rPr>
              <a:t>]</a:t>
            </a:r>
          </a:p>
          <a:p>
            <a:pPr algn="just" eaLnBrk="1" hangingPunct="1">
              <a:buFont typeface="Wingdings" panose="05000000000000000000" pitchFamily="2" charset="2"/>
              <a:buNone/>
            </a:pPr>
            <a:r>
              <a:rPr lang="en-US" altLang="en-US" sz="2400">
                <a:solidFill>
                  <a:srgbClr val="990000"/>
                </a:solidFill>
              </a:rPr>
              <a:t>	[ ON DELETE { CASCADE | NO ACTION } ]</a:t>
            </a:r>
          </a:p>
          <a:p>
            <a:pPr algn="just" eaLnBrk="1" hangingPunct="1">
              <a:buFont typeface="Wingdings" panose="05000000000000000000" pitchFamily="2" charset="2"/>
              <a:buNone/>
            </a:pPr>
            <a:r>
              <a:rPr lang="en-US" altLang="en-US" sz="2400">
                <a:solidFill>
                  <a:srgbClr val="990000"/>
                </a:solidFill>
              </a:rPr>
              <a:t>	[ ON UPDATE { CASCADE | NO ACTION } ]</a:t>
            </a:r>
          </a:p>
          <a:p>
            <a:pPr algn="just" eaLnBrk="1" hangingPunct="1">
              <a:buFont typeface="Wingdings" panose="05000000000000000000" pitchFamily="2" charset="2"/>
              <a:buNone/>
            </a:pPr>
            <a:r>
              <a:rPr lang="en-US" altLang="en-US" sz="2400">
                <a:solidFill>
                  <a:srgbClr val="990000"/>
                </a:solidFill>
              </a:rPr>
              <a:t>	[ NOT FOR REPLICATION]</a:t>
            </a:r>
          </a:p>
        </p:txBody>
      </p:sp>
      <p:sp>
        <p:nvSpPr>
          <p:cNvPr id="101379"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93</a:t>
            </a:fld>
            <a:endParaRPr lang="en-US"/>
          </a:p>
        </p:txBody>
      </p:sp>
      <p:sp>
        <p:nvSpPr>
          <p:cNvPr id="102402" name="Content Placeholder 2"/>
          <p:cNvSpPr>
            <a:spLocks noGrp="1"/>
          </p:cNvSpPr>
          <p:nvPr>
            <p:ph idx="4294967295"/>
          </p:nvPr>
        </p:nvSpPr>
        <p:spPr>
          <a:xfrm>
            <a:off x="294822" y="1438592"/>
            <a:ext cx="8077200" cy="4724400"/>
          </a:xfrm>
        </p:spPr>
        <p:txBody>
          <a:bodyPr lIns="182880" tIns="91440">
            <a:normAutofit/>
          </a:bodyPr>
          <a:lstStyle/>
          <a:p>
            <a:pPr algn="just" eaLnBrk="1" hangingPunct="1">
              <a:lnSpc>
                <a:spcPct val="105000"/>
              </a:lnSpc>
            </a:pPr>
            <a:r>
              <a:rPr lang="en-US" altLang="en-US" sz="2400">
                <a:solidFill>
                  <a:srgbClr val="800000"/>
                </a:solidFill>
              </a:rPr>
              <a:t>WITH CHECK:</a:t>
            </a:r>
            <a:r>
              <a:rPr lang="en-US" altLang="en-US" sz="2400"/>
              <a:t> trước khi tạo ràng buộc, SQL Server sẽ kiểm tra dữ liệu hiện có vi phạm ràng buộc hay không, nếu có sẽ không tạo constraint.</a:t>
            </a:r>
          </a:p>
          <a:p>
            <a:pPr algn="just" eaLnBrk="1" hangingPunct="1">
              <a:lnSpc>
                <a:spcPct val="105000"/>
              </a:lnSpc>
            </a:pPr>
            <a:r>
              <a:rPr lang="en-US" altLang="en-US" sz="2400">
                <a:solidFill>
                  <a:srgbClr val="800000"/>
                </a:solidFill>
              </a:rPr>
              <a:t>WITH NOCHECK:</a:t>
            </a:r>
            <a:r>
              <a:rPr lang="en-US" altLang="en-US" sz="2400"/>
              <a:t> tạo constraint mà không cần kiểm tra dữ liệu hiện có có vi phạm ràng buộc hay không.</a:t>
            </a:r>
          </a:p>
        </p:txBody>
      </p:sp>
      <p:sp>
        <p:nvSpPr>
          <p:cNvPr id="10240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94</a:t>
            </a:fld>
            <a:endParaRPr lang="en-US"/>
          </a:p>
        </p:txBody>
      </p:sp>
      <p:sp>
        <p:nvSpPr>
          <p:cNvPr id="103426" name="Content Placeholder 2"/>
          <p:cNvSpPr>
            <a:spLocks noGrp="1"/>
          </p:cNvSpPr>
          <p:nvPr>
            <p:ph idx="4294967295"/>
          </p:nvPr>
        </p:nvSpPr>
        <p:spPr>
          <a:xfrm>
            <a:off x="441325" y="1584960"/>
            <a:ext cx="8077200" cy="4724400"/>
          </a:xfrm>
        </p:spPr>
        <p:txBody>
          <a:bodyPr lIns="182880" tIns="91440"/>
          <a:lstStyle/>
          <a:p>
            <a:pPr eaLnBrk="1" hangingPunct="1"/>
            <a:r>
              <a:rPr lang="en-US" altLang="en-US" b="1"/>
              <a:t>Ví dụ 1</a:t>
            </a:r>
          </a:p>
          <a:p>
            <a:pPr lvl="1" eaLnBrk="1" hangingPunct="1">
              <a:buFont typeface="Wingdings" panose="05000000000000000000" pitchFamily="2" charset="2"/>
              <a:buNone/>
            </a:pPr>
            <a:r>
              <a:rPr lang="en-US" altLang="en-US" sz="2400"/>
              <a:t>CREATE TABLE ChucVu</a:t>
            </a:r>
          </a:p>
          <a:p>
            <a:pPr lvl="1" eaLnBrk="1" hangingPunct="1">
              <a:buFont typeface="Wingdings" panose="05000000000000000000" pitchFamily="2" charset="2"/>
              <a:buNone/>
            </a:pPr>
            <a:r>
              <a:rPr lang="en-US" altLang="en-US" sz="2400"/>
              <a:t>(Macv int primary key, tench varchar(30))</a:t>
            </a:r>
          </a:p>
          <a:p>
            <a:pPr lvl="1"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400"/>
              <a:t>ALTER TABLE NhanVien1</a:t>
            </a:r>
          </a:p>
          <a:p>
            <a:pPr lvl="1" eaLnBrk="1" hangingPunct="1">
              <a:buFont typeface="Wingdings" panose="05000000000000000000" pitchFamily="2" charset="2"/>
              <a:buNone/>
            </a:pPr>
            <a:r>
              <a:rPr lang="en-US" altLang="en-US" sz="2400"/>
              <a:t>	ADD CV int</a:t>
            </a:r>
          </a:p>
          <a:p>
            <a:pPr lvl="1"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400"/>
              <a:t>ALTER TABLE Nhanvien1</a:t>
            </a:r>
          </a:p>
          <a:p>
            <a:pPr lvl="1" eaLnBrk="1" hangingPunct="1">
              <a:buFont typeface="Wingdings" panose="05000000000000000000" pitchFamily="2" charset="2"/>
              <a:buNone/>
            </a:pPr>
            <a:r>
              <a:rPr lang="en-US" altLang="en-US" sz="2400">
                <a:solidFill>
                  <a:srgbClr val="990000"/>
                </a:solidFill>
              </a:rPr>
              <a:t>	ADD CONSTRAINT Cv_FK Foreign key (Macv) REFERENCES Chucvu(Macv</a:t>
            </a:r>
            <a:r>
              <a:rPr lang="en-US" altLang="en-US" sz="2400"/>
              <a:t>)</a:t>
            </a:r>
          </a:p>
          <a:p>
            <a:pPr lvl="1" eaLnBrk="1" hangingPunct="1">
              <a:buFont typeface="Wingdings" panose="05000000000000000000" pitchFamily="2" charset="2"/>
              <a:buNone/>
            </a:pPr>
            <a:r>
              <a:rPr lang="en-US" altLang="en-US" sz="2400"/>
              <a:t>)</a:t>
            </a:r>
          </a:p>
        </p:txBody>
      </p:sp>
      <p:sp>
        <p:nvSpPr>
          <p:cNvPr id="10342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95</a:t>
            </a:fld>
            <a:endParaRPr lang="en-US"/>
          </a:p>
        </p:txBody>
      </p:sp>
      <p:sp>
        <p:nvSpPr>
          <p:cNvPr id="104450" name="Title 1"/>
          <p:cNvSpPr>
            <a:spLocks noGrp="1"/>
          </p:cNvSpPr>
          <p:nvPr>
            <p:ph type="title" idx="4294967295"/>
          </p:nvPr>
        </p:nvSpPr>
        <p:spPr>
          <a:xfrm>
            <a:off x="321275" y="311627"/>
            <a:ext cx="8229600" cy="736600"/>
          </a:xfrm>
        </p:spPr>
        <p:txBody>
          <a:bodyPr anchor="b"/>
          <a:lstStyle/>
          <a:p>
            <a:pPr eaLnBrk="1" hangingPunct="1"/>
            <a:r>
              <a:rPr lang="en-US" altLang="en-US" b="1">
                <a:solidFill>
                  <a:srgbClr val="800000"/>
                </a:solidFill>
              </a:rPr>
              <a:t>Các mức ràng buộc</a:t>
            </a:r>
          </a:p>
        </p:txBody>
      </p:sp>
      <p:sp>
        <p:nvSpPr>
          <p:cNvPr id="104451" name="Content Placeholder 2"/>
          <p:cNvSpPr>
            <a:spLocks noGrp="1"/>
          </p:cNvSpPr>
          <p:nvPr>
            <p:ph idx="4294967295"/>
          </p:nvPr>
        </p:nvSpPr>
        <p:spPr>
          <a:xfrm>
            <a:off x="1066800" y="1227138"/>
            <a:ext cx="8077200" cy="4724400"/>
          </a:xfrm>
        </p:spPr>
        <p:txBody>
          <a:bodyPr lIns="182880" tIns="91440"/>
          <a:lstStyle/>
          <a:p>
            <a:pPr eaLnBrk="1" hangingPunct="1"/>
            <a:r>
              <a:rPr lang="en-US" altLang="en-US" sz="2000"/>
              <a:t>Có thể tạo ràng buộc theo 2 mức :</a:t>
            </a:r>
          </a:p>
          <a:p>
            <a:pPr lvl="1" eaLnBrk="1" hangingPunct="1"/>
            <a:r>
              <a:rPr lang="en-US" altLang="en-US"/>
              <a:t>Mức cột (Column level)</a:t>
            </a:r>
          </a:p>
          <a:p>
            <a:pPr lvl="1" eaLnBrk="1" hangingPunct="1"/>
            <a:r>
              <a:rPr lang="en-US" altLang="en-US"/>
              <a:t>Mức bảng (Table level)</a:t>
            </a:r>
          </a:p>
          <a:p>
            <a:pPr eaLnBrk="1" hangingPunct="1"/>
            <a:r>
              <a:rPr lang="en-US" altLang="en-US" sz="2000"/>
              <a:t>Ràng buộc mức bảng:</a:t>
            </a:r>
          </a:p>
          <a:p>
            <a:pPr lvl="1" eaLnBrk="1" hangingPunct="1">
              <a:buFont typeface="Wingdings" panose="05000000000000000000" pitchFamily="2" charset="2"/>
              <a:buNone/>
            </a:pPr>
            <a:r>
              <a:rPr lang="en-US" altLang="en-US">
                <a:solidFill>
                  <a:srgbClr val="0000FF"/>
                </a:solidFill>
              </a:rPr>
              <a:t>&lt; table_constraint &gt;::= [ CONSTRAINT </a:t>
            </a:r>
            <a:r>
              <a:rPr lang="en-US" altLang="en-US" i="1">
                <a:solidFill>
                  <a:srgbClr val="0000FF"/>
                </a:solidFill>
              </a:rPr>
              <a:t>constraint_name </a:t>
            </a:r>
            <a:r>
              <a:rPr lang="en-US" altLang="en-US">
                <a:solidFill>
                  <a:srgbClr val="0000FF"/>
                </a:solidFill>
              </a:rPr>
              <a:t>]</a:t>
            </a:r>
          </a:p>
          <a:p>
            <a:pPr lvl="1" eaLnBrk="1" hangingPunct="1">
              <a:buFont typeface="Wingdings" panose="05000000000000000000" pitchFamily="2" charset="2"/>
              <a:buNone/>
            </a:pPr>
            <a:r>
              <a:rPr lang="en-US" altLang="en-US">
                <a:solidFill>
                  <a:srgbClr val="0000FF"/>
                </a:solidFill>
              </a:rPr>
              <a:t>{ [ { PRIMARY KEY | UNIQUE }[ CLUSTERED | NONCLUSTERED ]</a:t>
            </a:r>
          </a:p>
          <a:p>
            <a:pPr lvl="1" eaLnBrk="1" hangingPunct="1">
              <a:buFont typeface="Wingdings" panose="05000000000000000000" pitchFamily="2" charset="2"/>
              <a:buNone/>
            </a:pPr>
            <a:r>
              <a:rPr lang="en-US" altLang="en-US">
                <a:solidFill>
                  <a:srgbClr val="0000FF"/>
                </a:solidFill>
              </a:rPr>
              <a:t>{ </a:t>
            </a:r>
            <a:r>
              <a:rPr lang="en-US" altLang="en-US" b="1">
                <a:solidFill>
                  <a:srgbClr val="0000FF"/>
                </a:solidFill>
              </a:rPr>
              <a:t>( </a:t>
            </a:r>
            <a:r>
              <a:rPr lang="en-US" altLang="en-US" i="1">
                <a:solidFill>
                  <a:srgbClr val="0000FF"/>
                </a:solidFill>
              </a:rPr>
              <a:t>column </a:t>
            </a:r>
            <a:r>
              <a:rPr lang="en-US" altLang="en-US">
                <a:solidFill>
                  <a:srgbClr val="0000FF"/>
                </a:solidFill>
              </a:rPr>
              <a:t>[ ASC | DESC ] [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 ]</a:t>
            </a:r>
          </a:p>
          <a:p>
            <a:pPr lvl="1" eaLnBrk="1" hangingPunct="1">
              <a:buFont typeface="Wingdings" panose="05000000000000000000" pitchFamily="2" charset="2"/>
              <a:buNone/>
            </a:pPr>
            <a:r>
              <a:rPr lang="en-US" altLang="en-US">
                <a:solidFill>
                  <a:srgbClr val="0000FF"/>
                </a:solidFill>
              </a:rPr>
              <a:t>| FOREIGN KEY [ </a:t>
            </a:r>
            <a:r>
              <a:rPr lang="en-US" altLang="en-US" b="1">
                <a:solidFill>
                  <a:srgbClr val="0000FF"/>
                </a:solidFill>
              </a:rPr>
              <a:t>( </a:t>
            </a:r>
            <a:r>
              <a:rPr lang="en-US" altLang="en-US" i="1">
                <a:solidFill>
                  <a:srgbClr val="0000FF"/>
                </a:solidFill>
              </a:rPr>
              <a:t>column </a:t>
            </a:r>
            <a:r>
              <a:rPr lang="en-US" altLang="en-US">
                <a:solidFill>
                  <a:srgbClr val="0000FF"/>
                </a:solidFill>
              </a:rPr>
              <a:t>[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 </a:t>
            </a:r>
          </a:p>
          <a:p>
            <a:pPr lvl="1" eaLnBrk="1" hangingPunct="1">
              <a:buFont typeface="Wingdings" panose="05000000000000000000" pitchFamily="2" charset="2"/>
              <a:buNone/>
            </a:pPr>
            <a:r>
              <a:rPr lang="en-US" altLang="en-US">
                <a:solidFill>
                  <a:srgbClr val="0000FF"/>
                </a:solidFill>
              </a:rPr>
              <a:t>REFERENCES </a:t>
            </a:r>
            <a:r>
              <a:rPr lang="en-US" altLang="en-US" i="1">
                <a:solidFill>
                  <a:srgbClr val="0000FF"/>
                </a:solidFill>
              </a:rPr>
              <a:t>ref_table </a:t>
            </a:r>
            <a:r>
              <a:rPr lang="en-US" altLang="en-US">
                <a:solidFill>
                  <a:srgbClr val="0000FF"/>
                </a:solidFill>
              </a:rPr>
              <a:t>[ </a:t>
            </a:r>
            <a:r>
              <a:rPr lang="en-US" altLang="en-US" b="1">
                <a:solidFill>
                  <a:srgbClr val="0000FF"/>
                </a:solidFill>
              </a:rPr>
              <a:t>( </a:t>
            </a:r>
            <a:r>
              <a:rPr lang="en-US" altLang="en-US" i="1">
                <a:solidFill>
                  <a:srgbClr val="0000FF"/>
                </a:solidFill>
              </a:rPr>
              <a:t>ref_column </a:t>
            </a:r>
            <a:r>
              <a:rPr lang="en-US" altLang="en-US">
                <a:solidFill>
                  <a:srgbClr val="0000FF"/>
                </a:solidFill>
              </a:rPr>
              <a:t>[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a:t>
            </a:r>
          </a:p>
          <a:p>
            <a:pPr lvl="1" eaLnBrk="1" hangingPunct="1">
              <a:buFont typeface="Wingdings" panose="05000000000000000000" pitchFamily="2" charset="2"/>
              <a:buNone/>
            </a:pPr>
            <a:r>
              <a:rPr lang="en-US" altLang="en-US">
                <a:solidFill>
                  <a:srgbClr val="0000FF"/>
                </a:solidFill>
              </a:rPr>
              <a:t>[ ON DELETE { CASCADE | NO ACTION } ]</a:t>
            </a:r>
          </a:p>
          <a:p>
            <a:pPr lvl="1" eaLnBrk="1" hangingPunct="1">
              <a:buFont typeface="Wingdings" panose="05000000000000000000" pitchFamily="2" charset="2"/>
              <a:buNone/>
            </a:pPr>
            <a:r>
              <a:rPr lang="en-US" altLang="en-US">
                <a:solidFill>
                  <a:srgbClr val="0000FF"/>
                </a:solidFill>
              </a:rPr>
              <a:t>[ ON UPDATE { CASCADE | NO ACTION } ]</a:t>
            </a:r>
          </a:p>
          <a:p>
            <a:pPr lvl="1" eaLnBrk="1" hangingPunct="1">
              <a:buFont typeface="Wingdings" panose="05000000000000000000" pitchFamily="2" charset="2"/>
              <a:buNone/>
            </a:pPr>
            <a:r>
              <a:rPr lang="en-US" altLang="en-US">
                <a:solidFill>
                  <a:srgbClr val="0000FF"/>
                </a:solidFill>
              </a:rPr>
              <a:t>[ NOT FOR REPLICATION ]</a:t>
            </a:r>
          </a:p>
          <a:p>
            <a:pPr lvl="1" eaLnBrk="1" hangingPunct="1">
              <a:buFont typeface="Wingdings" panose="05000000000000000000" pitchFamily="2" charset="2"/>
              <a:buNone/>
            </a:pPr>
            <a:r>
              <a:rPr lang="en-US" altLang="en-US">
                <a:solidFill>
                  <a:srgbClr val="0000FF"/>
                </a:solidFill>
              </a:rPr>
              <a:t>| CHECK [ NOT FOR REPLICATION ]</a:t>
            </a:r>
          </a:p>
          <a:p>
            <a:pPr lvl="1" eaLnBrk="1" hangingPunct="1">
              <a:buFont typeface="Wingdings" panose="05000000000000000000" pitchFamily="2" charset="2"/>
              <a:buNone/>
            </a:pPr>
            <a:r>
              <a:rPr lang="en-US" altLang="en-US" b="1">
                <a:solidFill>
                  <a:srgbClr val="0000FF"/>
                </a:solidFill>
              </a:rPr>
              <a:t>( </a:t>
            </a:r>
            <a:r>
              <a:rPr lang="en-US" altLang="en-US" i="1">
                <a:solidFill>
                  <a:srgbClr val="0000FF"/>
                </a:solidFill>
              </a:rPr>
              <a:t>search_conditions </a:t>
            </a:r>
            <a:r>
              <a:rPr lang="en-US" altLang="en-US" b="1">
                <a:solidFill>
                  <a:srgbClr val="0000FF"/>
                </a:solidFill>
              </a:rPr>
              <a:t>)</a:t>
            </a:r>
            <a:r>
              <a:rPr lang="en-US" altLang="en-US">
                <a:solidFill>
                  <a:srgbClr val="0000FF"/>
                </a:solidFill>
              </a:rPr>
              <a:t>}</a:t>
            </a:r>
          </a:p>
        </p:txBody>
      </p:sp>
    </p:spTree>
  </p:cSld>
  <p:clrMapOvr>
    <a:masterClrMapping/>
  </p:clrMapOvr>
  <p:transition>
    <p:randomBa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96</a:t>
            </a:fld>
            <a:endParaRPr lang="en-US"/>
          </a:p>
        </p:txBody>
      </p:sp>
      <p:sp>
        <p:nvSpPr>
          <p:cNvPr id="105474" name="Content Placeholder 2"/>
          <p:cNvSpPr>
            <a:spLocks noGrp="1"/>
          </p:cNvSpPr>
          <p:nvPr>
            <p:ph idx="4294967295"/>
          </p:nvPr>
        </p:nvSpPr>
        <p:spPr>
          <a:xfrm>
            <a:off x="294822" y="1342292"/>
            <a:ext cx="8077200" cy="4724400"/>
          </a:xfrm>
        </p:spPr>
        <p:txBody>
          <a:bodyPr lIns="182880" tIns="91440">
            <a:noAutofit/>
          </a:bodyPr>
          <a:lstStyle/>
          <a:p>
            <a:pPr eaLnBrk="1" hangingPunct="1"/>
            <a:r>
              <a:rPr lang="en-US" altLang="en-US" sz="2000" b="1"/>
              <a:t>Ví dụ về ràng buộc mức bảng</a:t>
            </a:r>
          </a:p>
          <a:p>
            <a:pPr eaLnBrk="1" hangingPunct="1"/>
            <a:r>
              <a:rPr lang="en-US" altLang="en-US" sz="2000"/>
              <a:t>Tạo 1 ràng buộc khoá chính ở mức bảng</a:t>
            </a:r>
          </a:p>
          <a:p>
            <a:pPr lvl="1" eaLnBrk="1" hangingPunct="1">
              <a:buFont typeface="Wingdings" panose="05000000000000000000" pitchFamily="2" charset="2"/>
              <a:buNone/>
            </a:pPr>
            <a:r>
              <a:rPr lang="en-US" altLang="en-US" sz="2800"/>
              <a:t>CREATE TABLE cthoadon</a:t>
            </a:r>
          </a:p>
          <a:p>
            <a:pPr lvl="1" eaLnBrk="1" hangingPunct="1">
              <a:buFont typeface="Wingdings" panose="05000000000000000000" pitchFamily="2" charset="2"/>
              <a:buNone/>
            </a:pPr>
            <a:r>
              <a:rPr lang="en-US" altLang="en-US" sz="2800"/>
              <a:t>( 		sohd int NOT NULL,</a:t>
            </a:r>
          </a:p>
          <a:p>
            <a:pPr lvl="1" eaLnBrk="1" hangingPunct="1">
              <a:buFont typeface="Wingdings" panose="05000000000000000000" pitchFamily="2" charset="2"/>
              <a:buNone/>
            </a:pPr>
            <a:r>
              <a:rPr lang="en-US" altLang="en-US" sz="2800"/>
              <a:t>		MaHang char(4) NOT NULL,</a:t>
            </a:r>
          </a:p>
          <a:p>
            <a:pPr lvl="1" eaLnBrk="1" hangingPunct="1">
              <a:buFont typeface="Wingdings" panose="05000000000000000000" pitchFamily="2" charset="2"/>
              <a:buNone/>
            </a:pPr>
            <a:r>
              <a:rPr lang="en-US" altLang="en-US" sz="2800"/>
              <a:t>		SoLuong int NOT NULL,</a:t>
            </a:r>
          </a:p>
          <a:p>
            <a:pPr lvl="1" eaLnBrk="1" hangingPunct="1">
              <a:buFont typeface="Wingdings" panose="05000000000000000000" pitchFamily="2" charset="2"/>
              <a:buNone/>
            </a:pPr>
            <a:r>
              <a:rPr lang="en-US" altLang="en-US" sz="2800"/>
              <a:t>		DonGia money,</a:t>
            </a:r>
          </a:p>
          <a:p>
            <a:pPr lvl="1" eaLnBrk="1" hangingPunct="1">
              <a:buFont typeface="Wingdings" panose="05000000000000000000" pitchFamily="2" charset="2"/>
              <a:buNone/>
            </a:pPr>
            <a:r>
              <a:rPr lang="en-US" altLang="en-US" sz="2800"/>
              <a:t>		CONSTRAINT pk_ctHoadon primary key</a:t>
            </a:r>
          </a:p>
          <a:p>
            <a:pPr lvl="1" eaLnBrk="1" hangingPunct="1">
              <a:buFont typeface="Wingdings" panose="05000000000000000000" pitchFamily="2" charset="2"/>
              <a:buNone/>
            </a:pPr>
            <a:r>
              <a:rPr lang="en-US" altLang="en-US" sz="2800"/>
              <a:t>		clustered (sohd,MaHang)</a:t>
            </a:r>
          </a:p>
          <a:p>
            <a:pPr lvl="1" eaLnBrk="1" hangingPunct="1">
              <a:buFont typeface="Wingdings" panose="05000000000000000000" pitchFamily="2" charset="2"/>
              <a:buNone/>
            </a:pPr>
            <a:r>
              <a:rPr lang="en-US" altLang="en-US" sz="2800"/>
              <a:t>)</a:t>
            </a:r>
          </a:p>
        </p:txBody>
      </p:sp>
      <p:sp>
        <p:nvSpPr>
          <p:cNvPr id="105475" name="Title 1"/>
          <p:cNvSpPr>
            <a:spLocks/>
          </p:cNvSpPr>
          <p:nvPr/>
        </p:nvSpPr>
        <p:spPr bwMode="auto">
          <a:xfrm>
            <a:off x="393700" y="55245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Các mức ràng buộc</a:t>
            </a:r>
          </a:p>
        </p:txBody>
      </p:sp>
    </p:spTree>
  </p:cSld>
  <p:clrMapOvr>
    <a:masterClrMapping/>
  </p:clrMapOvr>
  <p:transition>
    <p:randomBa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97</a:t>
            </a:fld>
            <a:endParaRPr lang="en-US"/>
          </a:p>
        </p:txBody>
      </p:sp>
      <p:sp>
        <p:nvSpPr>
          <p:cNvPr id="106498" name="Title 1"/>
          <p:cNvSpPr>
            <a:spLocks noGrp="1"/>
          </p:cNvSpPr>
          <p:nvPr>
            <p:ph type="title" idx="4294967295"/>
          </p:nvPr>
        </p:nvSpPr>
        <p:spPr>
          <a:xfrm>
            <a:off x="383059" y="370702"/>
            <a:ext cx="8229600" cy="890588"/>
          </a:xfrm>
        </p:spPr>
        <p:txBody>
          <a:bodyPr anchor="b"/>
          <a:lstStyle/>
          <a:p>
            <a:pPr eaLnBrk="1" hangingPunct="1"/>
            <a:r>
              <a:rPr lang="en-US" altLang="en-US" sz="3200" b="1">
                <a:solidFill>
                  <a:srgbClr val="800000"/>
                </a:solidFill>
              </a:rPr>
              <a:t>Thủ tục lưu trữ hệ thống</a:t>
            </a:r>
          </a:p>
        </p:txBody>
      </p:sp>
      <p:sp>
        <p:nvSpPr>
          <p:cNvPr id="106499" name="Content Placeholder 2"/>
          <p:cNvSpPr>
            <a:spLocks noGrp="1"/>
          </p:cNvSpPr>
          <p:nvPr>
            <p:ph idx="4294967295"/>
          </p:nvPr>
        </p:nvSpPr>
        <p:spPr>
          <a:xfrm>
            <a:off x="535459" y="1698308"/>
            <a:ext cx="8077200" cy="4724400"/>
          </a:xfrm>
        </p:spPr>
        <p:txBody>
          <a:bodyPr lIns="182880" tIns="91440">
            <a:normAutofit/>
          </a:bodyPr>
          <a:lstStyle/>
          <a:p>
            <a:pPr algn="ctr" eaLnBrk="1" hangingPunct="1">
              <a:buFont typeface="Wingdings" panose="05000000000000000000" pitchFamily="2" charset="2"/>
              <a:buNone/>
            </a:pPr>
            <a:r>
              <a:rPr lang="en-US" altLang="en-US" sz="2400" b="1"/>
              <a:t>sp_help- System stored procedure</a:t>
            </a:r>
          </a:p>
          <a:p>
            <a:pPr eaLnBrk="1" hangingPunct="1"/>
            <a:r>
              <a:rPr lang="en-US" altLang="en-US" sz="2400"/>
              <a:t>Để kiểm tra xem bảng đã được tạo hay chưa?</a:t>
            </a:r>
          </a:p>
          <a:p>
            <a:pPr eaLnBrk="1" hangingPunct="1">
              <a:buFont typeface="Wingdings" panose="05000000000000000000" pitchFamily="2" charset="2"/>
              <a:buNone/>
            </a:pPr>
            <a:r>
              <a:rPr lang="en-US" altLang="en-US" sz="2400" b="1" i="1"/>
              <a:t>			sp_help table_name</a:t>
            </a:r>
          </a:p>
          <a:p>
            <a:pPr eaLnBrk="1" hangingPunct="1"/>
            <a:r>
              <a:rPr lang="en-US" altLang="en-US" sz="2400"/>
              <a:t>Để kiểm tra xem kiểu dữ liệu của người dùng đã được tạo hay chưa?</a:t>
            </a:r>
          </a:p>
          <a:p>
            <a:pPr eaLnBrk="1" hangingPunct="1">
              <a:buFont typeface="Wingdings" panose="05000000000000000000" pitchFamily="2" charset="2"/>
              <a:buNone/>
            </a:pPr>
            <a:r>
              <a:rPr lang="en-US" altLang="en-US" sz="2400" b="1" i="1"/>
              <a:t>			sp_help datatype_name</a:t>
            </a:r>
          </a:p>
        </p:txBody>
      </p:sp>
    </p:spTree>
  </p:cSld>
  <p:clrMapOvr>
    <a:masterClrMapping/>
  </p:clrMapOvr>
  <p:transition>
    <p:randomBa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0215" y="329567"/>
            <a:ext cx="7680960" cy="1371600"/>
          </a:xfrm>
        </p:spPr>
        <p:txBody>
          <a:bodyPr/>
          <a:lstStyle/>
          <a:p>
            <a:pPr eaLnBrk="1" hangingPunct="1"/>
            <a:r>
              <a:rPr lang="en-US" altLang="en-US" sz="2800">
                <a:solidFill>
                  <a:srgbClr val="800000"/>
                </a:solidFill>
                <a:cs typeface="Courier New" panose="02070309020205020404" pitchFamily="49" charset="0"/>
              </a:rPr>
              <a:t>Xem Constraints </a:t>
            </a:r>
          </a:p>
        </p:txBody>
      </p:sp>
      <p:sp>
        <p:nvSpPr>
          <p:cNvPr id="107523" name="Rectangle 3"/>
          <p:cNvSpPr>
            <a:spLocks noGrp="1" noChangeArrowheads="1"/>
          </p:cNvSpPr>
          <p:nvPr>
            <p:ph idx="1"/>
          </p:nvPr>
        </p:nvSpPr>
        <p:spPr>
          <a:xfrm>
            <a:off x="800100" y="1600200"/>
            <a:ext cx="7331075" cy="4267200"/>
          </a:xfrm>
        </p:spPr>
        <p:txBody>
          <a:bodyPr>
            <a:normAutofit/>
          </a:bodyPr>
          <a:lstStyle/>
          <a:p>
            <a:pPr marL="850900" lvl="1" indent="-393700" eaLnBrk="1" hangingPunct="1">
              <a:lnSpc>
                <a:spcPct val="90000"/>
              </a:lnSpc>
              <a:spcBef>
                <a:spcPct val="30000"/>
              </a:spcBef>
            </a:pPr>
            <a:r>
              <a:rPr lang="en-US" altLang="en-US" sz="2800" b="1">
                <a:solidFill>
                  <a:srgbClr val="0000CC"/>
                </a:solidFill>
                <a:cs typeface="Courier New" panose="02070309020205020404" pitchFamily="49" charset="0"/>
              </a:rPr>
              <a:t>Viewing Constraints</a:t>
            </a:r>
          </a:p>
          <a:p>
            <a:pPr marL="1262063" lvl="2" indent="-347663" eaLnBrk="1" hangingPunct="1">
              <a:lnSpc>
                <a:spcPct val="90000"/>
              </a:lnSpc>
              <a:spcBef>
                <a:spcPct val="30000"/>
              </a:spcBef>
            </a:pPr>
            <a:r>
              <a:rPr lang="en-US" altLang="en-US" sz="1600">
                <a:cs typeface="Courier New" panose="02070309020205020404" pitchFamily="49" charset="0"/>
              </a:rPr>
              <a:t>Sp_helpConstraint</a:t>
            </a:r>
            <a:r>
              <a:rPr lang="en-US" altLang="en-US" sz="1600" b="1">
                <a:cs typeface="Courier New" panose="02070309020205020404" pitchFamily="49" charset="0"/>
              </a:rPr>
              <a:t>  </a:t>
            </a:r>
            <a:r>
              <a:rPr lang="en-US" altLang="en-US" sz="1600">
                <a:cs typeface="Courier New" panose="02070309020205020404" pitchFamily="49" charset="0"/>
              </a:rPr>
              <a:t> Events</a:t>
            </a:r>
          </a:p>
          <a:p>
            <a:pPr marL="1262063" lvl="2" indent="-347663" eaLnBrk="1" hangingPunct="1">
              <a:lnSpc>
                <a:spcPct val="90000"/>
              </a:lnSpc>
              <a:spcBef>
                <a:spcPct val="30000"/>
              </a:spcBef>
            </a:pPr>
            <a:endParaRPr lang="en-GB" altLang="en-US" sz="1600"/>
          </a:p>
          <a:p>
            <a:pPr marL="850900" lvl="1" indent="-393700" eaLnBrk="1" hangingPunct="1">
              <a:lnSpc>
                <a:spcPct val="90000"/>
              </a:lnSpc>
              <a:spcBef>
                <a:spcPct val="30000"/>
              </a:spcBef>
            </a:pPr>
            <a:r>
              <a:rPr lang="en-GB" altLang="en-US" sz="2800" b="1">
                <a:solidFill>
                  <a:srgbClr val="0000CC"/>
                </a:solidFill>
              </a:rPr>
              <a:t>Verify constraints by inserting data</a:t>
            </a:r>
            <a:r>
              <a:rPr lang="en-US" altLang="en-US" sz="2800"/>
              <a:t> </a:t>
            </a:r>
          </a:p>
          <a:p>
            <a:pPr marL="457200" indent="-457200" eaLnBrk="1" hangingPunct="1">
              <a:lnSpc>
                <a:spcPct val="90000"/>
              </a:lnSpc>
              <a:spcBef>
                <a:spcPct val="0"/>
              </a:spcBef>
              <a:buClrTx/>
              <a:buSzTx/>
              <a:buFontTx/>
              <a:buNone/>
            </a:pPr>
            <a:endParaRPr lang="en-US" altLang="en-US" sz="2000" b="1">
              <a:cs typeface="Courier New" panose="02070309020205020404" pitchFamily="49" charset="0"/>
            </a:endParaRPr>
          </a:p>
          <a:p>
            <a:pPr marL="1262063" lvl="2" indent="-347663" eaLnBrk="1" hangingPunct="1">
              <a:lnSpc>
                <a:spcPct val="90000"/>
              </a:lnSpc>
              <a:spcBef>
                <a:spcPct val="0"/>
              </a:spcBef>
            </a:pPr>
            <a:r>
              <a:rPr lang="en-US" altLang="en-US" sz="1600">
                <a:cs typeface="Courier New" panose="02070309020205020404" pitchFamily="49" charset="0"/>
              </a:rPr>
              <a:t>INSERT Events DEFAULT VALUES</a:t>
            </a:r>
          </a:p>
          <a:p>
            <a:pPr marL="1262063" lvl="2" indent="-347663" eaLnBrk="1" hangingPunct="1">
              <a:lnSpc>
                <a:spcPct val="90000"/>
              </a:lnSpc>
              <a:spcBef>
                <a:spcPct val="0"/>
              </a:spcBef>
              <a:buFont typeface="Wingdings" panose="05000000000000000000" pitchFamily="2" charset="2"/>
              <a:buNone/>
            </a:pPr>
            <a:endParaRPr lang="en-US" altLang="en-US" sz="1600">
              <a:cs typeface="Courier New" panose="02070309020205020404" pitchFamily="49" charset="0"/>
            </a:endParaRPr>
          </a:p>
          <a:p>
            <a:pPr marL="1262063" lvl="2" indent="-347663" eaLnBrk="1" hangingPunct="1">
              <a:lnSpc>
                <a:spcPct val="90000"/>
              </a:lnSpc>
              <a:spcBef>
                <a:spcPct val="0"/>
              </a:spcBef>
              <a:buFont typeface="Wingdings" panose="05000000000000000000" pitchFamily="2" charset="2"/>
              <a:buNone/>
            </a:pPr>
            <a:endParaRPr lang="en-US" altLang="en-US" sz="1600">
              <a:cs typeface="Courier New" panose="02070309020205020404" pitchFamily="49" charset="0"/>
            </a:endParaRPr>
          </a:p>
          <a:p>
            <a:pPr marL="1262063" lvl="2" indent="-347663" eaLnBrk="1" hangingPunct="1">
              <a:lnSpc>
                <a:spcPct val="90000"/>
              </a:lnSpc>
              <a:spcBef>
                <a:spcPct val="40000"/>
              </a:spcBef>
            </a:pPr>
            <a:endParaRPr lang="en-US" altLang="en-US" sz="1600">
              <a:cs typeface="Courier New" panose="02070309020205020404" pitchFamily="49" charset="0"/>
            </a:endParaRPr>
          </a:p>
          <a:p>
            <a:pPr marL="1262063" lvl="2" indent="-347663" eaLnBrk="1" hangingPunct="1">
              <a:lnSpc>
                <a:spcPct val="90000"/>
              </a:lnSpc>
              <a:spcBef>
                <a:spcPct val="40000"/>
              </a:spcBef>
            </a:pPr>
            <a:r>
              <a:rPr lang="en-US" altLang="en-US" sz="1600">
                <a:cs typeface="Courier New" panose="02070309020205020404" pitchFamily="49" charset="0"/>
              </a:rPr>
              <a:t>SELECT * FROM Events</a:t>
            </a:r>
            <a:endParaRPr lang="en-US" altLang="en-US" sz="1600" b="1">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98</a:t>
            </a:fld>
            <a:endParaRPr lang="en-US"/>
          </a:p>
        </p:txBody>
      </p:sp>
      <p:sp>
        <p:nvSpPr>
          <p:cNvPr id="107524" name="Rectangle 4"/>
          <p:cNvSpPr>
            <a:spLocks noChangeArrowheads="1"/>
          </p:cNvSpPr>
          <p:nvPr/>
        </p:nvSpPr>
        <p:spPr bwMode="auto">
          <a:xfrm>
            <a:off x="32051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5" name="Picture 5"/>
          <p:cNvPicPr>
            <a:picLocks noChangeAspect="1" noChangeArrowheads="1"/>
          </p:cNvPicPr>
          <p:nvPr/>
        </p:nvPicPr>
        <p:blipFill>
          <a:blip r:embed="rId2">
            <a:extLst>
              <a:ext uri="{28A0092B-C50C-407E-A947-70E740481C1C}">
                <a14:useLocalDpi xmlns:a14="http://schemas.microsoft.com/office/drawing/2010/main" val="0"/>
              </a:ext>
            </a:extLst>
          </a:blip>
          <a:srcRect l="25145" t="42375" r="25105" b="52167"/>
          <a:stretch>
            <a:fillRect/>
          </a:stretch>
        </p:blipFill>
        <p:spPr bwMode="auto">
          <a:xfrm>
            <a:off x="2036763" y="4181475"/>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Rectangle 6"/>
          <p:cNvSpPr>
            <a:spLocks noChangeArrowheads="1"/>
          </p:cNvSpPr>
          <p:nvPr/>
        </p:nvSpPr>
        <p:spPr bwMode="auto">
          <a:xfrm>
            <a:off x="34337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7" name="Picture 7"/>
          <p:cNvPicPr>
            <a:picLocks noChangeAspect="1" noChangeArrowheads="1"/>
          </p:cNvPicPr>
          <p:nvPr/>
        </p:nvPicPr>
        <p:blipFill>
          <a:blip r:embed="rId3">
            <a:extLst>
              <a:ext uri="{28A0092B-C50C-407E-A947-70E740481C1C}">
                <a14:useLocalDpi xmlns:a14="http://schemas.microsoft.com/office/drawing/2010/main" val="0"/>
              </a:ext>
            </a:extLst>
          </a:blip>
          <a:srcRect l="37836" t="42375" r="20627" b="52167"/>
          <a:stretch>
            <a:fillRect/>
          </a:stretch>
        </p:blipFill>
        <p:spPr bwMode="auto">
          <a:xfrm>
            <a:off x="2019300" y="4562475"/>
            <a:ext cx="48006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5779" name="Rectangle 3"/>
          <p:cNvSpPr>
            <a:spLocks noGrp="1" noChangeArrowheads="1"/>
          </p:cNvSpPr>
          <p:nvPr>
            <p:ph idx="1"/>
          </p:nvPr>
        </p:nvSpPr>
        <p:spPr>
          <a:xfrm>
            <a:off x="135924" y="681080"/>
            <a:ext cx="8390238" cy="4495800"/>
          </a:xfrm>
          <a:extLst>
            <a:ext uri="{909E8E84-426E-40DD-AFC4-6F175D3DCCD1}">
              <a14:hiddenFill xmlns:a14="http://schemas.microsoft.com/office/drawing/2010/main">
                <a:solidFill>
                  <a:srgbClr val="00FFCC"/>
                </a:solidFill>
              </a14:hiddenFill>
            </a:ext>
          </a:extLst>
        </p:spPr>
        <p:txBody>
          <a:bodyPr>
            <a:noAutofit/>
          </a:bodyPr>
          <a:lstStyle/>
          <a:p>
            <a:pPr algn="just"/>
            <a:r>
              <a:rPr lang="en-US" altLang="en-US"/>
              <a:t>Giả sử cần quản lý bán hàng của một siêu thị. Siêu thị có bán nhiều sản phẩm khác nhau. Mỗi sản phẩm phân biệt với nhau thông qua mã sản phẩm, mã sản phẩm xác định các thông tin: tên sản phẩm, mô tả, đơn vị tính (gồm kg, tan, ta, yen) mặc định là kg, đơn giá mua vào (&gt;=0), số lượng tồn (&gt;=0).  </a:t>
            </a:r>
          </a:p>
          <a:p>
            <a:pPr algn="just"/>
            <a:r>
              <a:rPr lang="en-US" altLang="en-US"/>
              <a:t>Mỗi sản phẩm có thể thuộc về 1 nhà cung cấp, mỗi nhà cung cấp có thể cung cấp nhiều sản phẩm khác nhau, mỗi nhà cung cấp có mã nhà cung cấp là duy nhất, mã nhà cung cấp xác định tên nhà cung cấp, địa chỉ, điện thoại, fax và địa chỉ email. </a:t>
            </a:r>
          </a:p>
          <a:p>
            <a:pPr algn="just"/>
            <a:r>
              <a:rPr lang="en-US" altLang="en-US"/>
              <a:t>Siêu thị có rất loại khách hàng, khách hàng bình thường là khách hàng có số lần mua hàng nhỏ hơn 5, khách hàng thành viên là khách hàng có số lần mua hàng nhỏ hơn 50 lần, trên 50 là khách hàng VIP. Mỗi khách hàng có một mã duy nhất, mã khách hàng xác định tên khách hàng, loại khách hàng, địa chỉ, điện thoại, phone, soFax, điểm tích lũy, địa chỉ mail. </a:t>
            </a:r>
          </a:p>
          <a:p>
            <a:pPr algn="just"/>
            <a:r>
              <a:rPr lang="en-US" altLang="en-US"/>
              <a:t>Khi có sản phẩm được bán, hay nhập về, nhân viên lập hóa đơn để lưu trữ thông tin bán hoặc nhập sản phẩm. Mỗi hóa đơn có một số hóa đơn duy nhất xác định nhân viên lập hóa đơn, loaiHD (Nhập và xuất) và ngày lập hóa đơn và ngày giao (ngày giao&gt;=ngày lập). Mỗi nhân viên có một mã nhân viên duy nhất xác định các thông tin như họ lót, tên, ngày sinh, địa chỉ, ĐienThoai. Mỗi hóa đơn có thể có một hoặc nhiều sản phẩm, mỗi sản phẩm có mua với số lượng bất kỳ, số lượng &gt;0.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5779">
                                            <p:txEl>
                                              <p:pRg st="3" end="3"/>
                                            </p:txEl>
                                          </p:spTgt>
                                        </p:tgtEl>
                                        <p:attrNameLst>
                                          <p:attrName>style.visibility</p:attrName>
                                        </p:attrNameLst>
                                      </p:cBhvr>
                                      <p:to>
                                        <p:strVal val="visible"/>
                                      </p:to>
                                    </p:set>
                                    <p:animEffect transition="in" filter="dissolve">
                                      <p:cBhvr>
                                        <p:cTn id="22" dur="500"/>
                                        <p:tgtEl>
                                          <p:spTgt spid="71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Chapter0</Template>
  <TotalTime>9753</TotalTime>
  <Words>8287</Words>
  <Application>Microsoft Office PowerPoint</Application>
  <PresentationFormat>Letter Paper (8.5x11 in)</PresentationFormat>
  <Paragraphs>1158</Paragraphs>
  <Slides>114</Slides>
  <Notes>8</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114</vt:i4>
      </vt:variant>
    </vt:vector>
  </HeadingPairs>
  <TitlesOfParts>
    <vt:vector size="133" baseType="lpstr">
      <vt:lpstr>Arial</vt:lpstr>
      <vt:lpstr>Arial Narrow</vt:lpstr>
      <vt:lpstr>Century Gothic</vt:lpstr>
      <vt:lpstr>Century Schoolbook</vt:lpstr>
      <vt:lpstr>Courier</vt:lpstr>
      <vt:lpstr>Courier New</vt:lpstr>
      <vt:lpstr>Garamond</vt:lpstr>
      <vt:lpstr>Georgia</vt:lpstr>
      <vt:lpstr>Lucida Sans Typewriter</vt:lpstr>
      <vt:lpstr>Symbol</vt:lpstr>
      <vt:lpstr>Tahoma</vt:lpstr>
      <vt:lpstr>Times New Roman</vt:lpstr>
      <vt:lpstr>Verdana</vt:lpstr>
      <vt:lpstr>VNI-Aptima</vt:lpstr>
      <vt:lpstr>VNI-Times</vt:lpstr>
      <vt:lpstr>Wingdings</vt:lpstr>
      <vt:lpstr>Savon</vt:lpstr>
      <vt:lpstr>1_Savon</vt:lpstr>
      <vt:lpstr>Bitmap Image</vt:lpstr>
      <vt:lpstr>PowerPoint Presentation</vt:lpstr>
      <vt:lpstr>NỘI DUNG</vt:lpstr>
      <vt:lpstr>Databases  in SQL Server</vt:lpstr>
      <vt:lpstr>Overview of Database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Sử dụng SQL Server Management Studio</vt:lpstr>
      <vt:lpstr>Sử dụng SQL Server Management Studio</vt:lpstr>
      <vt:lpstr>Sử dụng SQL Server Management Studio</vt:lpstr>
      <vt:lpstr>Creating a New Database</vt:lpstr>
      <vt:lpstr>Creating a New Database</vt:lpstr>
      <vt:lpstr>Creating a New Database</vt:lpstr>
      <vt:lpstr>Managing Database</vt:lpstr>
      <vt:lpstr>Managing Databases</vt:lpstr>
      <vt:lpstr>Managing Databases</vt:lpstr>
      <vt:lpstr>Managing Databases</vt:lpstr>
      <vt:lpstr>Managing Database</vt:lpstr>
      <vt:lpstr>Managing Data and Log File</vt:lpstr>
      <vt:lpstr>Managing Data and Log File</vt:lpstr>
      <vt:lpstr>Managing Data and Log File</vt:lpstr>
      <vt:lpstr>Detach cơ sở dữ liệu</vt:lpstr>
      <vt:lpstr>Detach cơ sở dữ liệu</vt:lpstr>
      <vt:lpstr>Attach cơ sở dữ liệu</vt:lpstr>
      <vt:lpstr>Attach cơ sở dữ liệu</vt:lpstr>
      <vt:lpstr>Outline</vt:lpstr>
      <vt:lpstr>System Data Types</vt:lpstr>
      <vt:lpstr>System Data Types</vt:lpstr>
      <vt:lpstr>System Data Types</vt:lpstr>
      <vt:lpstr>User-defined Data Type</vt:lpstr>
      <vt:lpstr>User-defined Data Type</vt:lpstr>
      <vt:lpstr>User-defined Data Type – Tạo từ menu</vt:lpstr>
      <vt:lpstr>User-defined Data Type</vt:lpstr>
      <vt:lpstr>User-defined Data Type</vt:lpstr>
      <vt:lpstr>Bảng dữ liệu -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Sửa cấu trúc bảng</vt:lpstr>
      <vt:lpstr>Sửa cấu trúc bảng</vt:lpstr>
      <vt:lpstr>Sửa cấu trúc bảng</vt:lpstr>
      <vt:lpstr>Xóa bảng khỏi CSDL</vt:lpstr>
      <vt:lpstr>Bảng tạm</vt:lpstr>
      <vt:lpstr>Bảng tạm</vt:lpstr>
      <vt:lpstr>Bảng tạm</vt:lpstr>
      <vt:lpstr>Ngôn ngữ thao tác dữ liệu Data mainpulating language</vt:lpstr>
      <vt:lpstr>Cập nhập nội dung Table</vt:lpstr>
      <vt:lpstr>Xem Tables</vt:lpstr>
      <vt:lpstr>Toàn vẹn dữ liệu</vt:lpstr>
      <vt:lpstr>Định nghĩa NULL/NOT NULL</vt:lpstr>
      <vt:lpstr>Định nghĩa NULL/NOT NULL</vt:lpstr>
      <vt:lpstr>PowerPoint Presentation</vt:lpstr>
      <vt:lpstr>PowerPoint Presentation</vt:lpstr>
      <vt:lpstr>Sử dụng defaults</vt:lpstr>
      <vt:lpstr>Sử dụng defaults</vt:lpstr>
      <vt:lpstr>Sử dụng defaults</vt:lpstr>
      <vt:lpstr>PowerPoint Presentation</vt:lpstr>
      <vt:lpstr>Ràng buộc Check</vt:lpstr>
      <vt:lpstr>PowerPoint Presentation</vt:lpstr>
      <vt:lpstr>PowerPoint Presentation</vt:lpstr>
      <vt:lpstr>PowerPoint Presentation</vt:lpstr>
      <vt:lpstr>Rule</vt:lpstr>
      <vt:lpstr>PowerPoint Presentation</vt:lpstr>
      <vt:lpstr>Các ràng buộc - Constraints</vt:lpstr>
      <vt:lpstr>Ràng buộc Primary Key</vt:lpstr>
      <vt:lpstr>PowerPoint Presentation</vt:lpstr>
      <vt:lpstr>PowerPoint Presentation</vt:lpstr>
      <vt:lpstr>PowerPoint Presentation</vt:lpstr>
      <vt:lpstr>PowerPoint Presentation</vt:lpstr>
      <vt:lpstr>PowerPoint Presentation</vt:lpstr>
      <vt:lpstr>Ràng buộc Unique</vt:lpstr>
      <vt:lpstr>So sánh Unique và Primary key</vt:lpstr>
      <vt:lpstr>Ràng buộc Unique</vt:lpstr>
      <vt:lpstr>PowerPoint Presentation</vt:lpstr>
      <vt:lpstr>PowerPoint Presentation</vt:lpstr>
      <vt:lpstr>PowerPoint Presentation</vt:lpstr>
      <vt:lpstr>PowerPoint Presentation</vt:lpstr>
      <vt:lpstr>Ràng buộc Foreign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mức ràng buộc</vt:lpstr>
      <vt:lpstr>PowerPoint Presentation</vt:lpstr>
      <vt:lpstr>Thủ tục lưu trữ hệ thống</vt:lpstr>
      <vt:lpstr>Xem Constraints </vt:lpstr>
      <vt:lpstr>PowerPoint Presentation</vt:lpstr>
      <vt:lpstr>Câu hỏi:</vt:lpstr>
      <vt:lpstr>Bài tập</vt:lpstr>
      <vt:lpstr>PowerPoint Presentation</vt:lpstr>
      <vt:lpstr>Xóa Constraints</vt:lpstr>
      <vt:lpstr>Chỉ mục INDEX</vt:lpstr>
      <vt:lpstr>Chỉ mục INDEX</vt:lpstr>
      <vt:lpstr>Chỉ mục INDEX</vt:lpstr>
      <vt:lpstr>Creating Index</vt:lpstr>
      <vt:lpstr>Chỉ mục Clustered và Nonclustered</vt:lpstr>
      <vt:lpstr>Chỉ mục Clustered và Nonclustered</vt:lpstr>
      <vt:lpstr>Thuộc tính của Indexes </vt:lpstr>
      <vt:lpstr>Creating Unique Indexes</vt:lpstr>
      <vt:lpstr>Creating Composite Indexes</vt:lpstr>
      <vt:lpstr>Xem - Xóa chỉ mục</vt:lpstr>
      <vt:lpstr>PowerPoint Presentation</vt:lpstr>
    </vt:vector>
  </TitlesOfParts>
  <Company>FIT-HUT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vutrinh</dc:creator>
  <cp:lastModifiedBy>Truc Ly Nguyen Thi</cp:lastModifiedBy>
  <cp:revision>1698</cp:revision>
  <cp:lastPrinted>2001-12-20T19:53:13Z</cp:lastPrinted>
  <dcterms:created xsi:type="dcterms:W3CDTF">1999-07-01T05:01:02Z</dcterms:created>
  <dcterms:modified xsi:type="dcterms:W3CDTF">2022-12-30T09:40:56Z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Interface</vt:lpwstr>
  </property>
</Properties>
</file>