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88" r:id="rId3"/>
    <p:sldId id="287" r:id="rId4"/>
    <p:sldId id="310" r:id="rId5"/>
    <p:sldId id="311" r:id="rId6"/>
    <p:sldId id="394" r:id="rId7"/>
    <p:sldId id="312" r:id="rId8"/>
    <p:sldId id="313" r:id="rId9"/>
    <p:sldId id="314" r:id="rId10"/>
    <p:sldId id="315" r:id="rId11"/>
    <p:sldId id="316" r:id="rId12"/>
    <p:sldId id="320" r:id="rId13"/>
    <p:sldId id="321" r:id="rId14"/>
    <p:sldId id="322" r:id="rId15"/>
    <p:sldId id="419" r:id="rId16"/>
    <p:sldId id="323" r:id="rId17"/>
    <p:sldId id="416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95" r:id="rId26"/>
    <p:sldId id="420" r:id="rId27"/>
    <p:sldId id="396" r:id="rId28"/>
    <p:sldId id="397" r:id="rId29"/>
    <p:sldId id="402" r:id="rId30"/>
    <p:sldId id="403" r:id="rId31"/>
    <p:sldId id="399" r:id="rId32"/>
    <p:sldId id="400" r:id="rId33"/>
    <p:sldId id="401" r:id="rId34"/>
    <p:sldId id="333" r:id="rId35"/>
    <p:sldId id="386" r:id="rId36"/>
    <p:sldId id="377" r:id="rId37"/>
    <p:sldId id="407" r:id="rId38"/>
    <p:sldId id="404" r:id="rId39"/>
    <p:sldId id="405" r:id="rId40"/>
    <p:sldId id="406" r:id="rId41"/>
    <p:sldId id="387" r:id="rId42"/>
    <p:sldId id="388" r:id="rId43"/>
    <p:sldId id="389" r:id="rId44"/>
    <p:sldId id="381" r:id="rId45"/>
    <p:sldId id="390" r:id="rId46"/>
    <p:sldId id="391" r:id="rId47"/>
    <p:sldId id="383" r:id="rId48"/>
    <p:sldId id="392" r:id="rId49"/>
    <p:sldId id="385" r:id="rId50"/>
    <p:sldId id="408" r:id="rId51"/>
    <p:sldId id="409" r:id="rId52"/>
    <p:sldId id="414" r:id="rId53"/>
    <p:sldId id="412" r:id="rId54"/>
    <p:sldId id="413" r:id="rId55"/>
    <p:sldId id="415" r:id="rId56"/>
    <p:sldId id="336" r:id="rId57"/>
    <p:sldId id="417" r:id="rId58"/>
    <p:sldId id="340" r:id="rId59"/>
    <p:sldId id="341" r:id="rId60"/>
    <p:sldId id="418" r:id="rId61"/>
    <p:sldId id="33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327" autoAdjust="0"/>
  </p:normalViewPr>
  <p:slideViewPr>
    <p:cSldViewPr snapToGrid="0">
      <p:cViewPr varScale="1">
        <p:scale>
          <a:sx n="73" d="100"/>
          <a:sy n="73" d="100"/>
        </p:scale>
        <p:origin x="11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71E9-6FBB-4422-9461-B6B1C80FF572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0A75D-14CA-46EA-B415-B2066268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9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6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2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7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7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0A75D-14CA-46EA-B415-B2066268F6D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94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11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517" y="624110"/>
            <a:ext cx="9420096" cy="886638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267952"/>
          </a:xfrm>
        </p:spPr>
        <p:txBody>
          <a:bodyPr>
            <a:normAutofit/>
          </a:bodyPr>
          <a:lstStyle>
            <a:lvl1pPr algn="just">
              <a:lnSpc>
                <a:spcPct val="1200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2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2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2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2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4494" y="6135808"/>
            <a:ext cx="80547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0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F8C5-6BF3-471E-89DA-E732A01C7B07}" type="datetimeFigureOut">
              <a:rPr lang="en-US" smtClean="0"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74DD12-094F-4157-B49A-0318420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287" y="2682240"/>
            <a:ext cx="10071847" cy="2499361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Thao Tác Dữ 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seft</a:t>
            </a:r>
            <a:r>
              <a:rPr lang="en-US" dirty="0" smtClean="0">
                <a:solidFill>
                  <a:srgbClr val="C00000"/>
                </a:solidFill>
              </a:rPr>
              <a:t> join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 smtClean="0">
                <a:latin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</a:rPr>
              <a:t>e.Firstname</a:t>
            </a:r>
            <a:r>
              <a:rPr lang="en-US" dirty="0">
                <a:latin typeface="Cambria" panose="02040503050406030204" pitchFamily="18" charset="0"/>
              </a:rPr>
              <a:t>+'  '+</a:t>
            </a:r>
            <a:r>
              <a:rPr lang="en-US" dirty="0" err="1">
                <a:latin typeface="Cambria" panose="02040503050406030204" pitchFamily="18" charset="0"/>
              </a:rPr>
              <a:t>e.Lastname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</a:rPr>
              <a:t> 'Employee' ,</a:t>
            </a:r>
          </a:p>
          <a:p>
            <a:pPr lvl="1">
              <a:buClr>
                <a:srgbClr val="0000FF"/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    </a:t>
            </a:r>
            <a:r>
              <a:rPr lang="en-US" dirty="0" err="1" smtClean="0">
                <a:latin typeface="Cambria" panose="02040503050406030204" pitchFamily="18" charset="0"/>
              </a:rPr>
              <a:t>m.Firstname</a:t>
            </a:r>
            <a:r>
              <a:rPr lang="en-US" dirty="0">
                <a:latin typeface="Cambria" panose="02040503050406030204" pitchFamily="18" charset="0"/>
              </a:rPr>
              <a:t>+' '+</a:t>
            </a:r>
            <a:r>
              <a:rPr lang="en-US" dirty="0" err="1">
                <a:latin typeface="Cambria" panose="02040503050406030204" pitchFamily="18" charset="0"/>
              </a:rPr>
              <a:t>m.Lastname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</a:rPr>
              <a:t> 'Manager' </a:t>
            </a:r>
          </a:p>
          <a:p>
            <a:pPr lvl="1">
              <a:buClr>
                <a:srgbClr val="0000FF"/>
              </a:buClr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	FROM</a:t>
            </a:r>
            <a:r>
              <a:rPr lang="en-US" dirty="0">
                <a:latin typeface="Cambria" panose="02040503050406030204" pitchFamily="18" charset="0"/>
              </a:rPr>
              <a:t>  Employees  e 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JOIN</a:t>
            </a:r>
            <a:r>
              <a:rPr lang="en-US" dirty="0">
                <a:latin typeface="Cambria" panose="02040503050406030204" pitchFamily="18" charset="0"/>
              </a:rPr>
              <a:t>  Employees  m</a:t>
            </a:r>
          </a:p>
          <a:p>
            <a:pPr lvl="1">
              <a:buClr>
                <a:srgbClr val="0000FF"/>
              </a:buClr>
              <a:buNone/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ON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</a:rPr>
              <a:t>e.ManagerID</a:t>
            </a:r>
            <a:r>
              <a:rPr lang="en-US" dirty="0">
                <a:latin typeface="Cambria" panose="02040503050406030204" pitchFamily="18" charset="0"/>
              </a:rPr>
              <a:t> = </a:t>
            </a:r>
            <a:r>
              <a:rPr lang="en-US" dirty="0" err="1">
                <a:latin typeface="Cambria" panose="02040503050406030204" pitchFamily="18" charset="0"/>
              </a:rPr>
              <a:t>m.EmployeeID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51978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select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</a:rPr>
              <a:t>Firstname</a:t>
            </a:r>
            <a:r>
              <a:rPr lang="en-US" dirty="0">
                <a:latin typeface="Cambria" panose="02040503050406030204" pitchFamily="18" charset="0"/>
              </a:rPr>
              <a:t>+' '+</a:t>
            </a:r>
            <a:r>
              <a:rPr lang="en-US" dirty="0" err="1">
                <a:latin typeface="Cambria" panose="02040503050406030204" pitchFamily="18" charset="0"/>
              </a:rPr>
              <a:t>Lastname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</a:rPr>
              <a:t> name, </a:t>
            </a:r>
            <a:r>
              <a:rPr lang="en-US" dirty="0" err="1">
                <a:latin typeface="Cambria" panose="02040503050406030204" pitchFamily="18" charset="0"/>
              </a:rPr>
              <a:t>Homephone</a:t>
            </a:r>
            <a:endParaRPr lang="en-US" dirty="0">
              <a:latin typeface="Cambria" panose="02040503050406030204" pitchFamily="18" charset="0"/>
            </a:endParaRP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FROM </a:t>
            </a:r>
            <a:r>
              <a:rPr lang="en-US" dirty="0">
                <a:latin typeface="Cambria" panose="02040503050406030204" pitchFamily="18" charset="0"/>
              </a:rPr>
              <a:t> Employees</a:t>
            </a: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UNION</a:t>
            </a: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</a:rPr>
              <a:t>Companyname</a:t>
            </a:r>
            <a:r>
              <a:rPr lang="en-US" dirty="0">
                <a:latin typeface="Cambria" panose="02040503050406030204" pitchFamily="18" charset="0"/>
              </a:rPr>
              <a:t>, Phone</a:t>
            </a:r>
          </a:p>
          <a:p>
            <a:pPr marL="407988" lvl="1" indent="0">
              <a:spcBef>
                <a:spcPct val="20000"/>
              </a:spcBef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FROM </a:t>
            </a:r>
            <a:r>
              <a:rPr lang="en-US" dirty="0">
                <a:latin typeface="Cambria" panose="02040503050406030204" pitchFamily="18" charset="0"/>
              </a:rPr>
              <a:t>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Các hàm tổng hợp - Aggregate Functions</a:t>
            </a:r>
            <a:r>
              <a:rPr lang="en-US" smtClean="0"/>
              <a:t>: tổng hợp thông tin từ nhiều bộ thành một bộ.</a:t>
            </a:r>
          </a:p>
          <a:p>
            <a:r>
              <a:rPr lang="en-US" smtClean="0"/>
              <a:t>Chức năng </a:t>
            </a:r>
            <a:r>
              <a:rPr lang="en-US" smtClean="0">
                <a:solidFill>
                  <a:srgbClr val="C00000"/>
                </a:solidFill>
              </a:rPr>
              <a:t>grouping</a:t>
            </a:r>
            <a:r>
              <a:rPr lang="en-US" smtClean="0"/>
              <a:t> được sử dụng để tạo nhóm trước khi thực hiện tổng hợp dữ liệu.</a:t>
            </a:r>
          </a:p>
          <a:p>
            <a:r>
              <a:rPr lang="en-US"/>
              <a:t>Các hàm tổng hợp: </a:t>
            </a:r>
            <a:r>
              <a:rPr lang="en-US" b="1">
                <a:solidFill>
                  <a:srgbClr val="C00000"/>
                </a:solidFill>
              </a:rPr>
              <a:t>COUNT, SUM, MAX, MIN, AVG.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21/09/14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Chương 3: Truy vấn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hàm tổng hợp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Ví dụ: </a:t>
            </a:r>
            <a:r>
              <a:rPr lang="en-US" i="1" smtClean="0"/>
              <a:t>đếm số nhóm sách</a:t>
            </a:r>
          </a:p>
          <a:p>
            <a:endParaRPr lang="en-US" i="1"/>
          </a:p>
          <a:p>
            <a:endParaRPr lang="en-US" i="1" smtClean="0"/>
          </a:p>
          <a:p>
            <a:r>
              <a:rPr lang="en-US" i="1" smtClean="0"/>
              <a:t>Ví dụ: tính tổng số cuốn sách đã bán</a:t>
            </a:r>
          </a:p>
          <a:p>
            <a:endParaRPr lang="en-US" i="1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tổng hợp dữ liệu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71" y="2308102"/>
            <a:ext cx="5870187" cy="129463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71" y="4726052"/>
            <a:ext cx="7561583" cy="10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GROUP </a:t>
            </a:r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Mệnh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đề</a:t>
            </a:r>
            <a:r>
              <a:rPr lang="en-US" b="1" dirty="0">
                <a:solidFill>
                  <a:srgbClr val="C00000"/>
                </a:solidFill>
              </a:rPr>
              <a:t> GROUP BY:</a:t>
            </a:r>
            <a:r>
              <a:rPr lang="en-US" b="1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cuốn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mỗi</a:t>
            </a:r>
            <a:r>
              <a:rPr lang="en-US" i="1" dirty="0"/>
              <a:t> </a:t>
            </a:r>
            <a:r>
              <a:rPr lang="en-US" i="1" dirty="0" err="1"/>
              <a:t>nhóm</a:t>
            </a:r>
            <a:r>
              <a:rPr lang="en-US" i="1" dirty="0"/>
              <a:t> </a:t>
            </a:r>
            <a:r>
              <a:rPr lang="en-US" i="1" dirty="0" err="1"/>
              <a:t>sách</a:t>
            </a:r>
            <a:endParaRPr lang="en-US" i="1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38" y="5255123"/>
            <a:ext cx="8045274" cy="13121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53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Mệnh đề Where</a:t>
            </a:r>
            <a:r>
              <a:rPr lang="en-US" smtClean="0"/>
              <a:t>: xác định điều kiện lọc trước khi khi nhóm dữ liệu</a:t>
            </a:r>
          </a:p>
          <a:p>
            <a:r>
              <a:rPr lang="en-US" smtClean="0"/>
              <a:t>Ví dụ</a:t>
            </a:r>
            <a:r>
              <a:rPr lang="en-US" i="1" smtClean="0"/>
              <a:t>: liệt kê tổng số lượng của các nhóm sách có mã là .</a:t>
            </a:r>
          </a:p>
          <a:p>
            <a:pPr marL="0" indent="0">
              <a:buNone/>
            </a:pPr>
            <a:r>
              <a:rPr lang="en-US" i="1" smtClean="0"/>
              <a:t>Select n.manhom, tennhom, tongsl=sum(soluong) </a:t>
            </a:r>
          </a:p>
          <a:p>
            <a:pPr marL="0" indent="0">
              <a:buNone/>
            </a:pPr>
            <a:r>
              <a:rPr lang="en-US" i="1" smtClean="0"/>
              <a:t>From nhomsach n join danhmucsach d on n.manhom=d.manhom join chitiethoadon c on d.masach=c.masach</a:t>
            </a:r>
          </a:p>
          <a:p>
            <a:pPr marL="0" indent="0">
              <a:buNone/>
            </a:pPr>
            <a:r>
              <a:rPr lang="en-US" i="1" smtClean="0"/>
              <a:t>Where n.manhom =1</a:t>
            </a:r>
          </a:p>
          <a:p>
            <a:pPr marL="0" indent="0">
              <a:buNone/>
            </a:pPr>
            <a:r>
              <a:rPr lang="en-US" i="1" smtClean="0"/>
              <a:t>Gropu by n.manhom, tennhom</a:t>
            </a:r>
            <a:endParaRPr lang="en-US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smtClean="0"/>
              <a:t>HAVING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Mệnh đề Having</a:t>
            </a:r>
            <a:r>
              <a:rPr lang="en-US" smtClean="0"/>
              <a:t>: xác định điều kiện lọc sau khi nhóm dữ liệu</a:t>
            </a:r>
          </a:p>
          <a:p>
            <a:r>
              <a:rPr lang="en-US" smtClean="0"/>
              <a:t>Ví dụ</a:t>
            </a:r>
            <a:r>
              <a:rPr lang="en-US" i="1" smtClean="0"/>
              <a:t>: liệt kê các nhóm sách có tổng số sách &gt;=30.</a:t>
            </a:r>
            <a:endParaRPr lang="en-US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smtClean="0"/>
              <a:t>HAVING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411" y="4341744"/>
            <a:ext cx="8811091" cy="18578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67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Select - Compute By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tổng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giá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field.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91" y="3649229"/>
            <a:ext cx="9119895" cy="1424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718" y="5419279"/>
            <a:ext cx="9765434" cy="12489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32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con - Nested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Nested </a:t>
            </a:r>
            <a:r>
              <a:rPr lang="en-US" b="1" dirty="0" smtClean="0">
                <a:solidFill>
                  <a:srgbClr val="C00000"/>
                </a:solidFill>
              </a:rPr>
              <a:t>query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0" dirty="0" err="1" smtClean="0"/>
              <a:t>là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query </a:t>
            </a:r>
            <a:r>
              <a:rPr lang="en-US" b="0" dirty="0" err="1" smtClean="0"/>
              <a:t>chứa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query </a:t>
            </a:r>
            <a:r>
              <a:rPr lang="en-US" b="0" dirty="0" err="1" smtClean="0"/>
              <a:t>khác</a:t>
            </a:r>
            <a:r>
              <a:rPr lang="en-US" b="0" dirty="0" smtClean="0"/>
              <a:t>, query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chứa</a:t>
            </a:r>
            <a:r>
              <a:rPr lang="en-US" b="0" dirty="0" smtClean="0"/>
              <a:t> </a:t>
            </a:r>
            <a:r>
              <a:rPr lang="en-US" b="0" dirty="0" err="1" smtClean="0"/>
              <a:t>bên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gọi</a:t>
            </a:r>
            <a:r>
              <a:rPr lang="en-US" b="0" dirty="0" smtClean="0"/>
              <a:t> </a:t>
            </a:r>
            <a:r>
              <a:rPr lang="en-US" b="0" dirty="0" err="1" smtClean="0"/>
              <a:t>là</a:t>
            </a:r>
            <a:r>
              <a:rPr lang="en-US" b="0" dirty="0" smtClean="0"/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subquery</a:t>
            </a:r>
            <a:r>
              <a:rPr lang="en-US" b="0" dirty="0" smtClean="0">
                <a:solidFill>
                  <a:srgbClr val="C00000"/>
                </a:solidFill>
              </a:rPr>
              <a:t> </a:t>
            </a:r>
            <a:r>
              <a:rPr lang="en-US" b="0" dirty="0" smtClean="0"/>
              <a:t>.</a:t>
            </a:r>
          </a:p>
          <a:p>
            <a:pPr lvl="1"/>
            <a:r>
              <a:rPr lang="en-US" dirty="0" err="1"/>
              <a:t>S</a:t>
            </a:r>
            <a:r>
              <a:rPr lang="en-US" b="0" dirty="0" err="1" smtClean="0"/>
              <a:t>ubquery</a:t>
            </a:r>
            <a:r>
              <a:rPr lang="en-US" b="0" dirty="0" smtClean="0"/>
              <a:t> </a:t>
            </a:r>
            <a:r>
              <a:rPr lang="en-US" b="0" dirty="0" err="1" smtClean="0"/>
              <a:t>thường</a:t>
            </a:r>
            <a:r>
              <a:rPr lang="en-US" b="0" dirty="0" smtClean="0"/>
              <a:t> </a:t>
            </a:r>
            <a:r>
              <a:rPr lang="en-US" b="0" dirty="0" err="1" smtClean="0"/>
              <a:t>xuất</a:t>
            </a:r>
            <a:r>
              <a:rPr lang="en-US" b="0" dirty="0" smtClean="0"/>
              <a:t> </a:t>
            </a:r>
            <a:r>
              <a:rPr lang="en-US" b="0" dirty="0" err="1" smtClean="0"/>
              <a:t>hiện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mệnh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r>
              <a:rPr lang="en-US" b="0" dirty="0" smtClean="0"/>
              <a:t>  WHERE </a:t>
            </a:r>
            <a:r>
              <a:rPr lang="en-US" b="0" dirty="0" err="1" smtClean="0"/>
              <a:t>của</a:t>
            </a:r>
            <a:r>
              <a:rPr lang="en-US" b="0" dirty="0" smtClean="0"/>
              <a:t> query.</a:t>
            </a:r>
          </a:p>
          <a:p>
            <a:pPr lvl="1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err="1" smtClean="0"/>
              <a:t>ra</a:t>
            </a:r>
            <a:r>
              <a:rPr lang="en-US" smtClean="0"/>
              <a:t> Subquery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err="1" smtClean="0"/>
              <a:t>trong</a:t>
            </a:r>
            <a:r>
              <a:rPr lang="en-US" smtClean="0"/>
              <a:t> mệnh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 smtClean="0"/>
              <a:t>hoặc</a:t>
            </a:r>
            <a:r>
              <a:rPr lang="en-US" dirty="0" smtClean="0"/>
              <a:t> HAVING.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BE3-250C-4D5E-9C34-8550322604B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21/09/14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Chương 3: Truy vấn nâng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IN</a:t>
            </a:r>
            <a:r>
              <a:rPr lang="en-US" smtClean="0"/>
              <a:t>: so sánh một giá trị </a:t>
            </a:r>
            <a:r>
              <a:rPr lang="en-US" b="1" smtClean="0"/>
              <a:t>v</a:t>
            </a:r>
            <a:r>
              <a:rPr lang="en-US" smtClean="0"/>
              <a:t> với một tập giá trị </a:t>
            </a:r>
            <a:r>
              <a:rPr lang="en-US" b="1" smtClean="0"/>
              <a:t>V,  </a:t>
            </a:r>
            <a:r>
              <a:rPr lang="en-US" smtClean="0"/>
              <a:t>kết quả là TRUE nếu </a:t>
            </a:r>
            <a:r>
              <a:rPr lang="en-US" b="1" smtClean="0"/>
              <a:t>v</a:t>
            </a:r>
            <a:r>
              <a:rPr lang="en-US" smtClean="0"/>
              <a:t> tồn tại trong </a:t>
            </a:r>
            <a:r>
              <a:rPr lang="en-US" b="1" smtClean="0"/>
              <a:t>V.</a:t>
            </a:r>
          </a:p>
          <a:p>
            <a:r>
              <a:rPr lang="en-US" smtClean="0"/>
              <a:t>Ví dụ: </a:t>
            </a:r>
            <a:r>
              <a:rPr lang="en-US" i="1" smtClean="0"/>
              <a:t>liệt kê các sách thuộc nhóm sách ‘Tin học’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21/09/14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Chương 3: Truy vấn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 phép toán dùng trong nested query</a:t>
            </a:r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40" y="3777246"/>
            <a:ext cx="7908321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64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Truy vấn dữ liệu từ table (SELECT)</a:t>
            </a:r>
            <a:endParaRPr lang="en-US" dirty="0"/>
          </a:p>
          <a:p>
            <a:r>
              <a:rPr lang="en-US" dirty="0" smtClean="0"/>
              <a:t>Chèn dữ liệu vào table (INSERT)</a:t>
            </a:r>
            <a:endParaRPr lang="en-US" dirty="0"/>
          </a:p>
          <a:p>
            <a:r>
              <a:rPr lang="en-US" dirty="0" smtClean="0"/>
              <a:t>Cập nhật dữ liệu vào table(UPDATE)</a:t>
            </a:r>
            <a:endParaRPr lang="en-US" dirty="0"/>
          </a:p>
          <a:p>
            <a:r>
              <a:rPr lang="en-US" dirty="0" smtClean="0"/>
              <a:t>Xóa dữ liệu(DELETE)</a:t>
            </a:r>
            <a:endParaRPr lang="en-US" dirty="0"/>
          </a:p>
          <a:p>
            <a:r>
              <a:rPr lang="en-US" dirty="0" err="1" smtClean="0"/>
              <a:t>Fulltext</a:t>
            </a:r>
            <a:r>
              <a:rPr lang="en-US" dirty="0" smtClean="0"/>
              <a:t> 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NOT IN: </a:t>
            </a:r>
            <a:r>
              <a:rPr lang="en-US"/>
              <a:t>so sánh một giá trị </a:t>
            </a:r>
            <a:r>
              <a:rPr lang="en-US" b="1"/>
              <a:t>v</a:t>
            </a:r>
            <a:r>
              <a:rPr lang="en-US"/>
              <a:t> với một tập giá trị </a:t>
            </a:r>
            <a:r>
              <a:rPr lang="en-US" b="1"/>
              <a:t>V,  </a:t>
            </a:r>
            <a:r>
              <a:rPr lang="en-US"/>
              <a:t>kết quả </a:t>
            </a:r>
            <a:r>
              <a:rPr lang="en-US" smtClean="0"/>
              <a:t>là </a:t>
            </a:r>
            <a:r>
              <a:rPr lang="en-US"/>
              <a:t>TRUE nếu </a:t>
            </a:r>
            <a:r>
              <a:rPr lang="en-US" b="1"/>
              <a:t>v</a:t>
            </a:r>
            <a:r>
              <a:rPr lang="en-US"/>
              <a:t> </a:t>
            </a:r>
            <a:r>
              <a:rPr lang="en-US" smtClean="0"/>
              <a:t>không tồn </a:t>
            </a:r>
            <a:r>
              <a:rPr lang="en-US"/>
              <a:t>tại trong </a:t>
            </a:r>
            <a:r>
              <a:rPr lang="en-US" b="1" smtClean="0"/>
              <a:t>V</a:t>
            </a:r>
          </a:p>
          <a:p>
            <a:r>
              <a:rPr lang="en-US" smtClean="0"/>
              <a:t>Ví dụ: </a:t>
            </a:r>
            <a:r>
              <a:rPr lang="en-US" i="1" smtClean="0"/>
              <a:t>Tìm những quyển sách chưa bán</a:t>
            </a:r>
            <a:endParaRPr lang="en-US" i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21/09/14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Chương 3: Truy vấn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20" y="4053345"/>
            <a:ext cx="8626161" cy="1309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2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1579" y="1526696"/>
            <a:ext cx="10684109" cy="4267952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ANY:</a:t>
            </a:r>
            <a:r>
              <a:rPr lang="en-US" dirty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b="1" dirty="0" smtClean="0"/>
              <a:t>op</a:t>
            </a:r>
            <a:r>
              <a:rPr lang="en-US" dirty="0" smtClean="0"/>
              <a:t> (&gt;, </a:t>
            </a:r>
            <a:r>
              <a:rPr lang="en-US" dirty="0"/>
              <a:t>&gt;=, &lt;, &lt;=, and </a:t>
            </a:r>
            <a:r>
              <a:rPr lang="en-US" dirty="0" smtClean="0"/>
              <a:t>&lt;&gt;),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b="1" dirty="0" smtClean="0"/>
              <a:t>op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ít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nhất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là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một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giá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trị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smtClean="0"/>
              <a:t>V</a:t>
            </a:r>
            <a:r>
              <a:rPr lang="en-US" smtClean="0"/>
              <a:t>.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sz="2400" smtClean="0">
                <a:solidFill>
                  <a:srgbClr val="FF0066"/>
                </a:solidFill>
              </a:rPr>
              <a:t>&gt;</a:t>
            </a:r>
            <a:r>
              <a:rPr lang="en-US" altLang="en-US" sz="2400">
                <a:solidFill>
                  <a:srgbClr val="FF0066"/>
                </a:solidFill>
              </a:rPr>
              <a:t>ANY</a:t>
            </a:r>
            <a:r>
              <a:rPr lang="en-US" altLang="en-US" sz="2400"/>
              <a:t> có nghĩa lớn hơn ít nhất 1 giá trị</a:t>
            </a:r>
          </a:p>
          <a:p>
            <a:pPr marL="265113" indent="-265113">
              <a:lnSpc>
                <a:spcPct val="90000"/>
              </a:lnSpc>
              <a:buNone/>
            </a:pPr>
            <a:r>
              <a:rPr lang="en-US" altLang="en-US" sz="2400"/>
              <a:t>	 Vd: </a:t>
            </a:r>
            <a:r>
              <a:rPr lang="en-US" altLang="en-US" sz="2400" smtClean="0"/>
              <a:t>&gt;</a:t>
            </a:r>
            <a:r>
              <a:rPr lang="en-US" altLang="en-US" sz="2400"/>
              <a:t>ANY (1, 2, 3) lớn </a:t>
            </a:r>
            <a:r>
              <a:rPr lang="en-US" altLang="en-US" sz="2400" smtClean="0"/>
              <a:t>hơn 1</a:t>
            </a:r>
            <a:endParaRPr lang="en-US" dirty="0" smtClean="0"/>
          </a:p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</a:t>
            </a:r>
            <a:r>
              <a:rPr lang="en-US" i="1" dirty="0" err="1" smtClean="0"/>
              <a:t>liệt</a:t>
            </a:r>
            <a:r>
              <a:rPr lang="en-US" i="1" dirty="0" smtClean="0"/>
              <a:t> </a:t>
            </a:r>
            <a:r>
              <a:rPr lang="en-US" i="1" dirty="0" err="1" smtClean="0"/>
              <a:t>kê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đơn</a:t>
            </a:r>
            <a:r>
              <a:rPr lang="en-US" i="1" dirty="0" smtClean="0"/>
              <a:t> </a:t>
            </a:r>
            <a:r>
              <a:rPr lang="en-US" i="1" dirty="0" err="1" smtClean="0"/>
              <a:t>giá</a:t>
            </a:r>
            <a:r>
              <a:rPr lang="en-US" i="1" dirty="0" smtClean="0"/>
              <a:t> </a:t>
            </a:r>
            <a:r>
              <a:rPr lang="en-US" i="1" dirty="0" err="1" smtClean="0"/>
              <a:t>lớn</a:t>
            </a:r>
            <a:r>
              <a:rPr lang="en-US" i="1" dirty="0" smtClean="0"/>
              <a:t> </a:t>
            </a:r>
            <a:r>
              <a:rPr lang="en-US" i="1" dirty="0" err="1" smtClean="0"/>
              <a:t>hơn</a:t>
            </a:r>
            <a:r>
              <a:rPr lang="en-US" i="1" dirty="0" smtClean="0"/>
              <a:t> </a:t>
            </a:r>
            <a:r>
              <a:rPr lang="en-US" i="1" dirty="0" err="1" smtClean="0"/>
              <a:t>đơn</a:t>
            </a:r>
            <a:r>
              <a:rPr lang="en-US" i="1" dirty="0" smtClean="0"/>
              <a:t> </a:t>
            </a:r>
            <a:r>
              <a:rPr lang="en-US" i="1" dirty="0" err="1" smtClean="0"/>
              <a:t>giá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ít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nhất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nhóm</a:t>
            </a:r>
            <a:r>
              <a:rPr lang="en-US" i="1" dirty="0" smtClean="0"/>
              <a:t> </a:t>
            </a:r>
            <a:r>
              <a:rPr lang="en-US" i="1" dirty="0" err="1" smtClean="0"/>
              <a:t>sách</a:t>
            </a:r>
            <a:r>
              <a:rPr lang="en-US" i="1" dirty="0" smtClean="0"/>
              <a:t> ‘N002’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01" y="5411035"/>
            <a:ext cx="7772400" cy="14474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23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11579" y="1510748"/>
            <a:ext cx="10436136" cy="4267952"/>
          </a:xfrm>
        </p:spPr>
        <p:txBody>
          <a:bodyPr>
            <a:normAutofit/>
          </a:bodyPr>
          <a:lstStyle/>
          <a:p>
            <a:r>
              <a:rPr lang="en-US" sz="2800" b="1" smtClean="0">
                <a:solidFill>
                  <a:srgbClr val="C00000"/>
                </a:solidFill>
              </a:rPr>
              <a:t>ALL</a:t>
            </a:r>
            <a:r>
              <a:rPr lang="en-US" sz="2800" smtClean="0"/>
              <a:t>: kết hợp với các phép toán </a:t>
            </a:r>
            <a:r>
              <a:rPr lang="en-US" sz="2800" b="1" smtClean="0"/>
              <a:t>op</a:t>
            </a:r>
            <a:r>
              <a:rPr lang="en-US" sz="2800" smtClean="0"/>
              <a:t> </a:t>
            </a:r>
            <a:r>
              <a:rPr lang="en-US" sz="2800"/>
              <a:t>(&gt;, &gt;=, &lt;, &lt;=, and </a:t>
            </a:r>
            <a:r>
              <a:rPr lang="en-US" sz="2800" smtClean="0"/>
              <a:t>&lt;&gt;), </a:t>
            </a:r>
            <a:r>
              <a:rPr lang="en-US" sz="2800"/>
              <a:t>kết quả là TRUE nếu và chỉ nếu các giá trị trong tập </a:t>
            </a:r>
            <a:r>
              <a:rPr lang="en-US" sz="2800" b="1"/>
              <a:t>v</a:t>
            </a:r>
            <a:r>
              <a:rPr lang="en-US" sz="2800"/>
              <a:t> thỏa mãn phép toán </a:t>
            </a:r>
            <a:r>
              <a:rPr lang="en-US" sz="2800" b="1"/>
              <a:t>op </a:t>
            </a:r>
            <a:r>
              <a:rPr lang="en-US" sz="2800"/>
              <a:t>với </a:t>
            </a:r>
            <a:r>
              <a:rPr lang="en-US" sz="2800" smtClean="0">
                <a:solidFill>
                  <a:srgbClr val="C00000"/>
                </a:solidFill>
              </a:rPr>
              <a:t>tất cả giá </a:t>
            </a:r>
            <a:r>
              <a:rPr lang="en-US" sz="2800">
                <a:solidFill>
                  <a:srgbClr val="C00000"/>
                </a:solidFill>
              </a:rPr>
              <a:t>trị </a:t>
            </a:r>
            <a:r>
              <a:rPr lang="en-US" sz="2800"/>
              <a:t>trong </a:t>
            </a:r>
            <a:r>
              <a:rPr lang="en-US" sz="2800" b="1" smtClean="0"/>
              <a:t>V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sz="2000">
                <a:solidFill>
                  <a:srgbClr val="FF0066"/>
                </a:solidFill>
              </a:rPr>
              <a:t>&gt;ALL</a:t>
            </a:r>
            <a:r>
              <a:rPr lang="en-US" altLang="en-US" sz="2000"/>
              <a:t> có nghĩa lớn hơn mọi giá trị.</a:t>
            </a:r>
          </a:p>
          <a:p>
            <a:pPr marL="265113" indent="-265113">
              <a:lnSpc>
                <a:spcPct val="90000"/>
              </a:lnSpc>
              <a:buNone/>
            </a:pPr>
            <a:r>
              <a:rPr lang="en-US" altLang="en-US" sz="2000"/>
              <a:t>	 Vd: &gt;ALL (1, 2, 3) lớn hơn 3</a:t>
            </a:r>
          </a:p>
          <a:p>
            <a:r>
              <a:rPr lang="en-US" sz="2800" b="1" smtClean="0"/>
              <a:t>Ví </a:t>
            </a:r>
            <a:r>
              <a:rPr lang="en-US" sz="2800" b="1"/>
              <a:t>dụ: </a:t>
            </a:r>
            <a:r>
              <a:rPr lang="en-US" sz="2800" i="1"/>
              <a:t>liệt kê các sách có đơn giá lớn hơn </a:t>
            </a:r>
            <a:r>
              <a:rPr lang="en-US" sz="2800" i="1" smtClean="0"/>
              <a:t>đơn giá </a:t>
            </a:r>
            <a:r>
              <a:rPr lang="en-US" sz="2800" i="1"/>
              <a:t>của </a:t>
            </a:r>
            <a:r>
              <a:rPr lang="en-US" sz="2800" i="1" smtClean="0">
                <a:solidFill>
                  <a:srgbClr val="C00000"/>
                </a:solidFill>
              </a:rPr>
              <a:t>tất cả </a:t>
            </a:r>
            <a:r>
              <a:rPr lang="en-US" sz="2800" i="1"/>
              <a:t>sách trong nhóm sách ‘</a:t>
            </a:r>
            <a:r>
              <a:rPr lang="en-US" sz="2800" i="1" smtClean="0"/>
              <a:t>N002’</a:t>
            </a:r>
            <a:endParaRPr lang="en-US" sz="2800" b="1" i="1"/>
          </a:p>
          <a:p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67" y="5319844"/>
            <a:ext cx="7697467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80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EXISTS</a:t>
            </a:r>
            <a:r>
              <a:rPr lang="en-US" smtClean="0"/>
              <a:t>: kiểm tra kết quả của subquery có rỗng hay không, exists trả về giá trị là TRUE nếu kết quả của subquery chứa ít nhất là một bộ giá trị.</a:t>
            </a:r>
          </a:p>
          <a:p>
            <a:r>
              <a:rPr lang="en-US" smtClean="0"/>
              <a:t>Ví dụ: </a:t>
            </a:r>
            <a:r>
              <a:rPr lang="en-US" i="1" smtClean="0"/>
              <a:t>liệt kê các nhân viên lập hóa đơn</a:t>
            </a:r>
            <a:endParaRPr lang="en-US" i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52" y="4202075"/>
            <a:ext cx="8332723" cy="20315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22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NOT </a:t>
            </a:r>
            <a:r>
              <a:rPr lang="en-US" b="1" smtClean="0">
                <a:solidFill>
                  <a:srgbClr val="C00000"/>
                </a:solidFill>
              </a:rPr>
              <a:t>EXISTS</a:t>
            </a:r>
            <a:r>
              <a:rPr lang="en-US" smtClean="0"/>
              <a:t>: </a:t>
            </a:r>
            <a:r>
              <a:rPr lang="en-US"/>
              <a:t>trả về giá trị là TRUE nếu kết quả của subquery </a:t>
            </a:r>
            <a:r>
              <a:rPr lang="en-US" smtClean="0"/>
              <a:t>không chứa bộ </a:t>
            </a:r>
            <a:r>
              <a:rPr lang="en-US"/>
              <a:t>giá </a:t>
            </a:r>
            <a:r>
              <a:rPr lang="en-US" smtClean="0"/>
              <a:t>trị nào.</a:t>
            </a:r>
          </a:p>
          <a:p>
            <a:pPr marL="0" indent="0">
              <a:buNone/>
            </a:pPr>
            <a:r>
              <a:rPr lang="en-US" smtClean="0"/>
              <a:t>Ví dụ: </a:t>
            </a:r>
            <a:r>
              <a:rPr lang="en-US" i="1" smtClean="0"/>
              <a:t>liệt </a:t>
            </a:r>
            <a:r>
              <a:rPr lang="en-US" i="1"/>
              <a:t>kê các nhân viên </a:t>
            </a:r>
            <a:r>
              <a:rPr lang="en-US" i="1" smtClean="0"/>
              <a:t>không lập </a:t>
            </a:r>
            <a:r>
              <a:rPr lang="en-US" i="1"/>
              <a:t>hóa </a:t>
            </a:r>
            <a:r>
              <a:rPr lang="en-US" i="1" smtClean="0"/>
              <a:t>đơn nào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phép toán dùng trong nested query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86" y="3777246"/>
            <a:ext cx="8831758" cy="21834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60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067" y="657737"/>
            <a:ext cx="77724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00FF"/>
                </a:solidFill>
              </a:rPr>
              <a:t>Lệnh SELECT INTO – Tạo bảng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7913" y="1544663"/>
            <a:ext cx="10024820" cy="4003730"/>
          </a:xfrm>
        </p:spPr>
        <p:txBody>
          <a:bodyPr>
            <a:noAutofit/>
          </a:bodyPr>
          <a:lstStyle/>
          <a:p>
            <a:pPr marL="284163" indent="-284163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</a:rPr>
              <a:t>Ta có thể tạo table mới dựa vào tập kết quả của câu lệnh Select. Table mới có thể là table tạm hay là một table thực sự trong DB.</a:t>
            </a:r>
          </a:p>
          <a:p>
            <a:pPr marL="284163" indent="-284163">
              <a:spcBef>
                <a:spcPct val="50000"/>
              </a:spcBef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Cú pháp:</a:t>
            </a:r>
          </a:p>
          <a:p>
            <a:pPr marL="284163" indent="-284163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SELECT *|ColumnNam1, ColumnName2,</a:t>
            </a:r>
            <a:r>
              <a:rPr lang="en-US" altLang="en-US" sz="2400">
                <a:solidFill>
                  <a:schemeClr val="tx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…</a:t>
            </a:r>
            <a:endParaRPr lang="en-US" alt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INTO TableName</a:t>
            </a: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FROM Tables</a:t>
            </a: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WHERE Condition</a:t>
            </a: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ORDER By SortFieldName</a:t>
            </a:r>
          </a:p>
          <a:p>
            <a:pPr marL="495300" lvl="1" indent="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GROUP BY FieldGroupName</a:t>
            </a:r>
          </a:p>
          <a:p>
            <a:pPr marL="284163" indent="-284163">
              <a:spcBef>
                <a:spcPct val="50000"/>
              </a:spcBef>
              <a:buNone/>
            </a:pPr>
            <a:endParaRPr lang="en-US" altLang="en-US" sz="24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17355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select into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64780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select.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Ví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dụ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/>
              <a:t>  </a:t>
            </a:r>
            <a:r>
              <a:rPr lang="en-US" dirty="0" err="1"/>
              <a:t>C.CustomerID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/>
              <a:t>  </a:t>
            </a:r>
            <a:r>
              <a:rPr lang="en-US" dirty="0" err="1"/>
              <a:t>NameId</a:t>
            </a:r>
            <a:r>
              <a:rPr lang="en-US" dirty="0"/>
              <a:t>,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/>
              <a:t>  </a:t>
            </a:r>
            <a:r>
              <a:rPr lang="en-US" dirty="0" err="1"/>
              <a:t>Customer_Order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/>
              <a:t> Customers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INNER JOIN</a:t>
            </a:r>
            <a:r>
              <a:rPr lang="en-US" dirty="0"/>
              <a:t> Orders  </a:t>
            </a:r>
            <a:r>
              <a:rPr lang="en-US" dirty="0">
                <a:solidFill>
                  <a:srgbClr val="0000FF"/>
                </a:solidFill>
              </a:rPr>
              <a:t>O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endParaRPr lang="en-US" dirty="0"/>
          </a:p>
          <a:p>
            <a:pPr lvl="1">
              <a:buClr>
                <a:schemeClr val="tx1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  </a:t>
            </a:r>
            <a:r>
              <a:rPr lang="en-US" dirty="0">
                <a:solidFill>
                  <a:srgbClr val="FF3300"/>
                </a:solidFill>
              </a:rPr>
              <a:t>month</a:t>
            </a:r>
            <a:r>
              <a:rPr lang="en-US" dirty="0"/>
              <a:t>(</a:t>
            </a:r>
            <a:r>
              <a:rPr lang="en-US" dirty="0" err="1"/>
              <a:t>OrderDate</a:t>
            </a:r>
            <a:r>
              <a:rPr lang="en-US" dirty="0"/>
              <a:t>) = 7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5763" y="1730644"/>
            <a:ext cx="7331075" cy="3962400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Tx/>
              <a:buAutoNum type="arabicParenR"/>
              <a:defRPr/>
            </a:pP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Table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Tạm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	SELECT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Tenkh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as Ten,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ThanhPho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	INTO #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Temp_Customer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	FROM [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Khach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hang]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quả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	Select * From  #</a:t>
            </a:r>
            <a:r>
              <a:rPr lang="en-US" sz="2400" dirty="0" err="1">
                <a:solidFill>
                  <a:schemeClr val="tx1"/>
                </a:solidFill>
                <a:cs typeface="Times New Roman" pitchFamily="18" charset="0"/>
              </a:rPr>
              <a:t>Temp_Customer</a:t>
            </a:r>
            <a:endParaRPr lang="en-US" sz="24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0947" name="Rectangle 4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FF"/>
                </a:solidFill>
              </a:rPr>
              <a:t>Lệnh SELECT INTO – Tạo bảng</a:t>
            </a:r>
          </a:p>
        </p:txBody>
      </p:sp>
    </p:spTree>
    <p:extLst>
      <p:ext uri="{BB962C8B-B14F-4D97-AF65-F5344CB8AC3E}">
        <p14:creationId xmlns:p14="http://schemas.microsoft.com/office/powerpoint/2010/main" val="29794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42078"/>
            <a:ext cx="7848600" cy="3962400"/>
          </a:xfrm>
        </p:spPr>
        <p:txBody>
          <a:bodyPr/>
          <a:lstStyle/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Ví dụ 2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SELECT c.Makh As Name, Mahd, NgayLapHD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INTO Customer_Order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FROM [Khach hang] as c INNER Join [Hoa don] As o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ON c.Makh=o.Makh</a:t>
            </a:r>
          </a:p>
          <a:p>
            <a:pPr marL="393700" indent="-393700">
              <a:spcBef>
                <a:spcPct val="5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WHERE Month(NgayLapHD) =7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0000FF"/>
                </a:solidFill>
              </a:rPr>
              <a:t>Lệnh SELECT INTO – Tạo bảng</a:t>
            </a:r>
          </a:p>
        </p:txBody>
      </p:sp>
    </p:spTree>
    <p:extLst>
      <p:ext uri="{BB962C8B-B14F-4D97-AF65-F5344CB8AC3E}">
        <p14:creationId xmlns:p14="http://schemas.microsoft.com/office/powerpoint/2010/main" val="14784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C00000"/>
                </a:solidFill>
              </a:rPr>
              <a:t>With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common table expression (CTE).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CTE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1" t="2708" b="-1"/>
          <a:stretch/>
        </p:blipFill>
        <p:spPr>
          <a:xfrm>
            <a:off x="938552" y="4016851"/>
            <a:ext cx="6172020" cy="2235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59592" y="2749634"/>
            <a:ext cx="6096000" cy="2463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AdventureWorks2008;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--1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SumSale AS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(SELECT SUM(TotalDue) AS SumTotalDue,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Sales.SalesOrderHeader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CustomerID</a:t>
            </a:r>
            <a:r>
              <a:rPr lang="en-GB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05" y="1510748"/>
            <a:ext cx="7805119" cy="47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C00000"/>
                </a:solidFill>
              </a:rPr>
              <a:t>With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624"/>
          <a:stretch/>
        </p:blipFill>
        <p:spPr>
          <a:xfrm>
            <a:off x="1163100" y="2536677"/>
            <a:ext cx="4811707" cy="298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8612" y="1067429"/>
            <a:ext cx="6096000" cy="56907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AdventureWorks2008;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--1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GB" sz="20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SumSale </a:t>
            </a: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(SELECT SUM(TotalDue) AS SumTotalDue,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Sales.SalesOrderHeader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CustomerID</a:t>
            </a:r>
            <a:r>
              <a:rPr lang="en-GB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GB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o.CustomerID, TotalDue,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TotalDue / SumTotalDue * 100 AS PercentOfSales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GB" sz="20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SumSale</a:t>
            </a: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INNER JOIN Sales.SalesOrderHeader AS o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SumSale.CustomerID = o.CustomerID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CustomerID;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9322E-5F02-4414-B356-EB330F895344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8789" name="Text Box 12"/>
          <p:cNvSpPr txBox="1">
            <a:spLocks noChangeArrowheads="1"/>
          </p:cNvSpPr>
          <p:nvPr/>
        </p:nvSpPr>
        <p:spPr bwMode="auto">
          <a:xfrm>
            <a:off x="1785888" y="616401"/>
            <a:ext cx="693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rgbClr val="C00000"/>
                </a:solidFill>
              </a:rPr>
              <a:t>Select với cấu trúc Case..When</a:t>
            </a:r>
            <a:endParaRPr lang="en-US" altLang="en-US" sz="40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44235" y="1777279"/>
            <a:ext cx="8382000" cy="387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>
                <a:cs typeface="Times New Roman" pitchFamily="18" charset="0"/>
              </a:rPr>
              <a:t>Searched CASE function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3335" y="2874486"/>
            <a:ext cx="75438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CASE</a:t>
            </a:r>
            <a:b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	WHEN </a:t>
            </a:r>
            <a:r>
              <a:rPr lang="en-US" sz="2800" b="1" i="1" dirty="0" err="1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Boolean_expression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 THEN 				</a:t>
            </a:r>
            <a:r>
              <a:rPr lang="en-US" sz="2800" b="1" i="1" dirty="0" err="1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result_expression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 [ ...</a:t>
            </a:r>
            <a:r>
              <a:rPr lang="en-US" sz="2800" b="1" i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n 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] </a:t>
            </a:r>
            <a:b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  	 [ ELSE </a:t>
            </a:r>
            <a:r>
              <a:rPr lang="en-US" sz="2800" b="1" i="1" dirty="0" err="1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else_result_expression</a:t>
            </a:r>
            <a:r>
              <a:rPr lang="en-US" sz="2800" b="1" i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] </a:t>
            </a:r>
            <a:b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cs typeface="Times New Roman" pitchFamily="18" charset="0"/>
              </a:rPr>
              <a:t>END</a:t>
            </a:r>
          </a:p>
          <a:p>
            <a:endParaRPr lang="en-US" sz="28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15" name="Picture 5" descr="C7ppt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98" y="0"/>
            <a:ext cx="146367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75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9322E-5F02-4414-B356-EB330F895344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5" descr="C7ppt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98" y="0"/>
            <a:ext cx="146367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82384" y="1560997"/>
            <a:ext cx="897568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 :</a:t>
            </a:r>
          </a:p>
          <a:p>
            <a:r>
              <a:rPr 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>
                <a:latin typeface="Times New Roman" panose="02020603050405020304" pitchFamily="18" charset="0"/>
              </a:rPr>
              <a:t>Select ProductName, Unitprice, </a:t>
            </a:r>
          </a:p>
          <a:p>
            <a:r>
              <a:rPr lang="en-US" sz="2800">
                <a:latin typeface="Times New Roman" panose="02020603050405020304" pitchFamily="18" charset="0"/>
              </a:rPr>
              <a:t>	</a:t>
            </a:r>
            <a:r>
              <a:rPr lang="en-US" sz="2800" smtClean="0">
                <a:latin typeface="Times New Roman" panose="02020603050405020304" pitchFamily="18" charset="0"/>
              </a:rPr>
              <a:t>'Classification</a:t>
            </a:r>
            <a:r>
              <a:rPr lang="en-US" sz="2800">
                <a:latin typeface="Times New Roman" panose="02020603050405020304" pitchFamily="18" charset="0"/>
              </a:rPr>
              <a:t>'=CASE</a:t>
            </a:r>
          </a:p>
          <a:p>
            <a:r>
              <a:rPr lang="en-US" sz="2800">
                <a:latin typeface="Times New Roman" panose="02020603050405020304" pitchFamily="18" charset="0"/>
              </a:rPr>
              <a:t>		</a:t>
            </a:r>
            <a:r>
              <a:rPr lang="en-US" sz="2800" smtClean="0">
                <a:latin typeface="Times New Roman" panose="02020603050405020304" pitchFamily="18" charset="0"/>
              </a:rPr>
              <a:t>		when </a:t>
            </a:r>
            <a:r>
              <a:rPr lang="en-US" sz="2800">
                <a:latin typeface="Times New Roman" panose="02020603050405020304" pitchFamily="18" charset="0"/>
              </a:rPr>
              <a:t>Unitprice&lt;10 then 'Low price'</a:t>
            </a:r>
          </a:p>
          <a:p>
            <a:r>
              <a:rPr lang="en-US" sz="2800">
                <a:latin typeface="Times New Roman" panose="02020603050405020304" pitchFamily="18" charset="0"/>
              </a:rPr>
              <a:t>		</a:t>
            </a:r>
            <a:r>
              <a:rPr lang="en-US" sz="2800" smtClean="0">
                <a:latin typeface="Times New Roman" panose="02020603050405020304" pitchFamily="18" charset="0"/>
              </a:rPr>
              <a:t>		When </a:t>
            </a:r>
            <a:r>
              <a:rPr lang="en-US" sz="2800">
                <a:latin typeface="Times New Roman" panose="02020603050405020304" pitchFamily="18" charset="0"/>
              </a:rPr>
              <a:t>Unitprice Between 10 and 20 then 					'Moderately Price'</a:t>
            </a:r>
          </a:p>
          <a:p>
            <a:r>
              <a:rPr lang="en-US" sz="2800">
                <a:latin typeface="Times New Roman" panose="02020603050405020304" pitchFamily="18" charset="0"/>
              </a:rPr>
              <a:t>		</a:t>
            </a:r>
            <a:r>
              <a:rPr lang="en-US" sz="2800" smtClean="0">
                <a:latin typeface="Times New Roman" panose="02020603050405020304" pitchFamily="18" charset="0"/>
              </a:rPr>
              <a:t>		when </a:t>
            </a:r>
            <a:r>
              <a:rPr lang="en-US" sz="2800">
                <a:latin typeface="Times New Roman" panose="02020603050405020304" pitchFamily="18" charset="0"/>
              </a:rPr>
              <a:t>Unitprice&gt;20 then 'Expensive'</a:t>
            </a:r>
          </a:p>
          <a:p>
            <a:r>
              <a:rPr lang="en-US" sz="2800">
                <a:latin typeface="Times New Roman" panose="02020603050405020304" pitchFamily="18" charset="0"/>
              </a:rPr>
              <a:t>		</a:t>
            </a:r>
            <a:r>
              <a:rPr lang="en-US" sz="2800" smtClean="0">
                <a:latin typeface="Times New Roman" panose="02020603050405020304" pitchFamily="18" charset="0"/>
              </a:rPr>
              <a:t>		else </a:t>
            </a:r>
            <a:r>
              <a:rPr lang="en-US" sz="2800">
                <a:latin typeface="Times New Roman" panose="02020603050405020304" pitchFamily="18" charset="0"/>
              </a:rPr>
              <a:t>'Unknown'</a:t>
            </a:r>
          </a:p>
          <a:p>
            <a:r>
              <a:rPr lang="en-US" sz="2800">
                <a:latin typeface="Times New Roman" panose="02020603050405020304" pitchFamily="18" charset="0"/>
              </a:rPr>
              <a:t>	end</a:t>
            </a:r>
          </a:p>
          <a:p>
            <a:r>
              <a:rPr lang="en-US" sz="2800">
                <a:latin typeface="Times New Roman" panose="02020603050405020304" pitchFamily="18" charset="0"/>
              </a:rPr>
              <a:t>From Products</a:t>
            </a:r>
          </a:p>
          <a:p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85888" y="572433"/>
            <a:ext cx="693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rgbClr val="C00000"/>
                </a:solidFill>
              </a:rPr>
              <a:t>Select với cấu trúc Case..When</a:t>
            </a:r>
            <a:endParaRPr lang="en-US" altLang="en-US" sz="40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13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79322E-5F02-4414-B356-EB330F895344}" type="slidenum">
              <a:rPr 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5" descr="C7ppt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398" y="0"/>
            <a:ext cx="146367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62810" y="1638489"/>
            <a:ext cx="809642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 :</a:t>
            </a:r>
          </a:p>
          <a:p>
            <a:r>
              <a:rPr lang="en-US" sz="28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>
                <a:latin typeface="Times New Roman" panose="02020603050405020304" pitchFamily="18" charset="0"/>
              </a:rPr>
              <a:t>Select productid, Quantity, UnitPrice, [discount%]=</a:t>
            </a:r>
          </a:p>
          <a:p>
            <a:r>
              <a:rPr lang="en-US" sz="2800">
                <a:latin typeface="Times New Roman" panose="02020603050405020304" pitchFamily="18" charset="0"/>
              </a:rPr>
              <a:t>	CASE</a:t>
            </a:r>
          </a:p>
          <a:p>
            <a:r>
              <a:rPr lang="en-US" sz="2800">
                <a:latin typeface="Times New Roman" panose="02020603050405020304" pitchFamily="18" charset="0"/>
              </a:rPr>
              <a:t>		When Quantity &lt;=5 then 0.05</a:t>
            </a:r>
          </a:p>
          <a:p>
            <a:r>
              <a:rPr lang="en-US" sz="2800">
                <a:latin typeface="Times New Roman" panose="02020603050405020304" pitchFamily="18" charset="0"/>
              </a:rPr>
              <a:t>		When Quantity between 6 and 10 then 0.07</a:t>
            </a:r>
          </a:p>
          <a:p>
            <a:r>
              <a:rPr lang="en-US" sz="2800">
                <a:latin typeface="Times New Roman" panose="02020603050405020304" pitchFamily="18" charset="0"/>
              </a:rPr>
              <a:t>		When Quantity between 11 and 20 then 0.09</a:t>
            </a:r>
          </a:p>
          <a:p>
            <a:r>
              <a:rPr lang="en-US" sz="2800">
                <a:latin typeface="Times New Roman" panose="02020603050405020304" pitchFamily="18" charset="0"/>
              </a:rPr>
              <a:t>	Else 0.1</a:t>
            </a:r>
          </a:p>
          <a:p>
            <a:r>
              <a:rPr lang="en-US" sz="2800">
                <a:latin typeface="Times New Roman" panose="02020603050405020304" pitchFamily="18" charset="0"/>
              </a:rPr>
              <a:t>	end</a:t>
            </a:r>
          </a:p>
          <a:p>
            <a:r>
              <a:rPr lang="en-US" sz="2800">
                <a:latin typeface="Times New Roman" panose="02020603050405020304" pitchFamily="18" charset="0"/>
              </a:rPr>
              <a:t>	From [Order Details]</a:t>
            </a:r>
          </a:p>
          <a:p>
            <a:r>
              <a:rPr lang="en-US" sz="2800">
                <a:latin typeface="Times New Roman" panose="02020603050405020304" pitchFamily="18" charset="0"/>
              </a:rPr>
              <a:t>	Order by Quantity, Productid	</a:t>
            </a:r>
          </a:p>
          <a:p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043920" y="509165"/>
            <a:ext cx="6934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rgbClr val="C00000"/>
                </a:solidFill>
              </a:rPr>
              <a:t>Select với cấu trúc Case..When</a:t>
            </a:r>
            <a:endParaRPr lang="en-US" altLang="en-US" sz="4000" b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82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Select Merge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517" y="1698134"/>
            <a:ext cx="9424021" cy="497698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Đ</a:t>
            </a:r>
            <a:r>
              <a:rPr lang="en-US" dirty="0" err="1" smtClean="0"/>
              <a:t>iểm</a:t>
            </a:r>
            <a:r>
              <a:rPr lang="en-US" dirty="0" smtClean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Server </a:t>
            </a:r>
            <a:r>
              <a:rPr lang="en-US" dirty="0" smtClean="0"/>
              <a:t>2008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 table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457200" lvl="1" indent="0" algn="l">
              <a:buNone/>
            </a:pPr>
            <a:r>
              <a:rPr lang="vi-VN" sz="2600" b="1" dirty="0"/>
              <a:t>CREATE </a:t>
            </a:r>
            <a:r>
              <a:rPr lang="vi-VN" sz="2600" dirty="0" smtClean="0"/>
              <a:t>TABLE</a:t>
            </a:r>
            <a:r>
              <a:rPr lang="en-US" sz="2600" dirty="0" smtClean="0"/>
              <a:t> </a:t>
            </a:r>
            <a:r>
              <a:rPr lang="vi-VN" sz="2600" dirty="0" smtClean="0"/>
              <a:t>T1(col1</a:t>
            </a:r>
            <a:r>
              <a:rPr lang="vi-VN" sz="2600" dirty="0"/>
              <a:t> </a:t>
            </a:r>
            <a:r>
              <a:rPr lang="vi-VN" sz="2600" dirty="0" smtClean="0"/>
              <a:t>Int Primary Key);</a:t>
            </a:r>
            <a:r>
              <a:rPr lang="vi-VN" sz="2600" dirty="0"/>
              <a:t/>
            </a:r>
            <a:br>
              <a:rPr lang="vi-VN" sz="2600" dirty="0"/>
            </a:br>
            <a:r>
              <a:rPr lang="vi-VN" sz="2600" b="1" dirty="0"/>
              <a:t>CREATE </a:t>
            </a:r>
            <a:r>
              <a:rPr lang="vi-VN" sz="2600" dirty="0"/>
              <a:t>TABLE </a:t>
            </a:r>
            <a:r>
              <a:rPr lang="vi-VN" sz="2600" dirty="0" smtClean="0"/>
              <a:t>T2(col1</a:t>
            </a:r>
            <a:r>
              <a:rPr lang="vi-VN" sz="2600" dirty="0"/>
              <a:t> </a:t>
            </a:r>
            <a:r>
              <a:rPr lang="vi-VN" sz="2600" dirty="0" smtClean="0"/>
              <a:t>Numeric(12</a:t>
            </a:r>
            <a:r>
              <a:rPr lang="vi-VN" sz="2600" dirty="0"/>
              <a:t>, 2) </a:t>
            </a:r>
            <a:r>
              <a:rPr lang="vi-VN" sz="2600" dirty="0" smtClean="0"/>
              <a:t>Primary Key);</a:t>
            </a:r>
            <a:r>
              <a:rPr lang="vi-VN" sz="2600" dirty="0"/>
              <a:t/>
            </a:r>
            <a:br>
              <a:rPr lang="vi-VN" sz="2600" dirty="0"/>
            </a:br>
            <a:endParaRPr lang="en-US" sz="2600" dirty="0" smtClean="0"/>
          </a:p>
          <a:p>
            <a:pPr marL="457200" lvl="1" indent="0" algn="l">
              <a:buNone/>
            </a:pPr>
            <a:r>
              <a:rPr lang="vi-VN" b="1" dirty="0" smtClean="0"/>
              <a:t>SELECT</a:t>
            </a:r>
            <a:r>
              <a:rPr lang="vi-VN" b="1" dirty="0"/>
              <a:t> </a:t>
            </a:r>
            <a:r>
              <a:rPr lang="vi-VN" dirty="0"/>
              <a:t>T1.col1, T2.col1</a:t>
            </a:r>
            <a:br>
              <a:rPr lang="vi-VN" dirty="0"/>
            </a:br>
            <a:r>
              <a:rPr lang="vi-VN" b="1" dirty="0" smtClean="0"/>
              <a:t>FROM</a:t>
            </a:r>
            <a:r>
              <a:rPr lang="vi-VN" b="1" dirty="0"/>
              <a:t> </a:t>
            </a:r>
            <a:r>
              <a:rPr lang="vi-VN" b="1" dirty="0" smtClean="0">
                <a:solidFill>
                  <a:srgbClr val="C00000"/>
                </a:solidFill>
              </a:rPr>
              <a:t>T1 Inner Merge Join T2</a:t>
            </a:r>
            <a:br>
              <a:rPr lang="vi-VN" b="1" dirty="0" smtClean="0">
                <a:solidFill>
                  <a:srgbClr val="C00000"/>
                </a:solidFill>
              </a:rPr>
            </a:br>
            <a:r>
              <a:rPr lang="vi-VN" dirty="0" smtClean="0"/>
              <a:t>ON</a:t>
            </a:r>
            <a:r>
              <a:rPr lang="vi-VN" dirty="0"/>
              <a:t> dbo.T1.col1 = dbo.T2.col1</a:t>
            </a:r>
            <a:r>
              <a:rPr lang="vi-VN" dirty="0" smtClean="0"/>
              <a:t>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372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MERGE</a:t>
            </a:r>
            <a:r>
              <a:rPr lang="en-GB" dirty="0" smtClean="0"/>
              <a:t> query l</a:t>
            </a:r>
            <a:r>
              <a:rPr lang="vi-VN" dirty="0" smtClean="0"/>
              <a:t>à </a:t>
            </a:r>
            <a:r>
              <a:rPr lang="vi-VN" dirty="0"/>
              <a:t>một </a:t>
            </a:r>
            <a:r>
              <a:rPr lang="en-GB" dirty="0" err="1" smtClean="0"/>
              <a:t>loại</a:t>
            </a:r>
            <a:r>
              <a:rPr lang="en-GB" dirty="0" smtClean="0"/>
              <a:t> query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 </a:t>
            </a:r>
            <a:r>
              <a:rPr lang="vi-VN" dirty="0" smtClean="0"/>
              <a:t>thực </a:t>
            </a:r>
            <a:r>
              <a:rPr lang="vi-VN" dirty="0"/>
              <a:t>hiện </a:t>
            </a:r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vi-VN" dirty="0" smtClean="0"/>
              <a:t>hoạt </a:t>
            </a:r>
            <a:r>
              <a:rPr lang="vi-VN" dirty="0"/>
              <a:t>động </a:t>
            </a:r>
            <a:r>
              <a:rPr lang="en-GB" dirty="0" smtClean="0"/>
              <a:t>Insert, Update, Delete </a:t>
            </a:r>
            <a:r>
              <a:rPr lang="vi-VN" dirty="0" smtClean="0"/>
              <a:t>trên </a:t>
            </a:r>
            <a:r>
              <a:rPr lang="vi-VN" dirty="0"/>
              <a:t>một bảng đích dựa trên các kết quả của một </a:t>
            </a:r>
            <a:r>
              <a:rPr lang="en-GB" dirty="0" err="1" smtClean="0"/>
              <a:t>liên</a:t>
            </a:r>
            <a:r>
              <a:rPr lang="en-GB" dirty="0" smtClean="0"/>
              <a:t>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vi-VN" dirty="0" smtClean="0"/>
              <a:t>với </a:t>
            </a:r>
            <a:r>
              <a:rPr lang="vi-VN" dirty="0"/>
              <a:t>một bảng </a:t>
            </a:r>
            <a:r>
              <a:rPr lang="vi-VN" dirty="0" smtClean="0"/>
              <a:t>nguồn</a:t>
            </a:r>
            <a:endParaRPr lang="vi-VN" dirty="0"/>
          </a:p>
          <a:p>
            <a:r>
              <a:rPr lang="en-GB" dirty="0" smtClean="0"/>
              <a:t>L</a:t>
            </a:r>
            <a:r>
              <a:rPr lang="vi-VN" dirty="0" smtClean="0"/>
              <a:t>ợi </a:t>
            </a:r>
            <a:r>
              <a:rPr lang="vi-VN" dirty="0"/>
              <a:t>thế quan trọng </a:t>
            </a:r>
            <a:r>
              <a:rPr lang="vi-VN" dirty="0" smtClean="0"/>
              <a:t>của </a:t>
            </a:r>
            <a:r>
              <a:rPr lang="vi-VN" dirty="0"/>
              <a:t>câu lệnh MERGE là tất cả các dữ liệu được đọc và xử lý một lần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613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 smtClean="0"/>
              <a:t>Cú</a:t>
            </a:r>
            <a:r>
              <a:rPr lang="en-GB" b="1" dirty="0" smtClean="0"/>
              <a:t> </a:t>
            </a:r>
            <a:r>
              <a:rPr lang="en-GB" b="1" dirty="0" err="1" smtClean="0"/>
              <a:t>pháp</a:t>
            </a:r>
            <a:r>
              <a:rPr lang="en-GB" b="1" dirty="0" smtClean="0"/>
              <a:t> </a:t>
            </a:r>
            <a:r>
              <a:rPr lang="en-GB" b="1" dirty="0" err="1" smtClean="0"/>
              <a:t>đơn</a:t>
            </a:r>
            <a:r>
              <a:rPr lang="en-GB" b="1" dirty="0" smtClean="0"/>
              <a:t> </a:t>
            </a:r>
            <a:r>
              <a:rPr lang="en-GB" b="1" dirty="0" err="1" smtClean="0"/>
              <a:t>giản</a:t>
            </a:r>
            <a:endParaRPr lang="en-GB" b="1" dirty="0" smtClean="0"/>
          </a:p>
          <a:p>
            <a:pPr marL="400050" lvl="1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Merge</a:t>
            </a:r>
            <a:r>
              <a:rPr lang="en-GB" sz="2800" dirty="0"/>
              <a:t> </a:t>
            </a:r>
            <a:r>
              <a:rPr lang="en-GB" sz="2800" dirty="0" err="1"/>
              <a:t>TargetTable</a:t>
            </a:r>
            <a:endParaRPr lang="en-GB" sz="2800" dirty="0"/>
          </a:p>
          <a:p>
            <a:pPr marL="400050" lvl="1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using</a:t>
            </a:r>
            <a:r>
              <a:rPr lang="en-GB" sz="2800" dirty="0"/>
              <a:t> </a:t>
            </a:r>
            <a:r>
              <a:rPr lang="en-GB" sz="2800" dirty="0" err="1"/>
              <a:t>SourceTable</a:t>
            </a:r>
            <a:endParaRPr lang="en-GB" sz="2800" dirty="0"/>
          </a:p>
          <a:p>
            <a:pPr marL="400050" lvl="1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on</a:t>
            </a:r>
            <a:r>
              <a:rPr lang="en-GB" sz="2800" dirty="0"/>
              <a:t> </a:t>
            </a:r>
            <a:r>
              <a:rPr lang="en-GB" sz="2800" dirty="0" err="1"/>
              <a:t>Joinconditions</a:t>
            </a:r>
            <a:endParaRPr lang="en-GB" sz="2800" dirty="0"/>
          </a:p>
          <a:p>
            <a:pPr marL="400050" lvl="1" indent="0">
              <a:buNone/>
            </a:pPr>
            <a:r>
              <a:rPr lang="en-GB" sz="2800" dirty="0"/>
              <a:t>[</a:t>
            </a:r>
            <a:r>
              <a:rPr lang="en-GB" sz="2800" dirty="0">
                <a:solidFill>
                  <a:srgbClr val="0070C0"/>
                </a:solidFill>
              </a:rPr>
              <a:t>WHEN MATCHED </a:t>
            </a:r>
            <a:r>
              <a:rPr lang="en-GB" sz="2800" dirty="0"/>
              <a:t>THEN DML]</a:t>
            </a:r>
          </a:p>
          <a:p>
            <a:pPr marL="400050" lvl="1" indent="0">
              <a:buNone/>
            </a:pPr>
            <a:r>
              <a:rPr lang="en-GB" sz="2800" dirty="0"/>
              <a:t>[</a:t>
            </a:r>
            <a:r>
              <a:rPr lang="en-GB" sz="2800" dirty="0">
                <a:solidFill>
                  <a:srgbClr val="0070C0"/>
                </a:solidFill>
              </a:rPr>
              <a:t>WHEN NOT MATCHED </a:t>
            </a:r>
            <a:r>
              <a:rPr lang="en-GB" sz="2800" dirty="0">
                <a:solidFill>
                  <a:srgbClr val="FF0000"/>
                </a:solidFill>
              </a:rPr>
              <a:t>BY TARGET </a:t>
            </a:r>
            <a:r>
              <a:rPr lang="en-GB" sz="2800" dirty="0"/>
              <a:t>THEN DML]</a:t>
            </a:r>
          </a:p>
          <a:p>
            <a:pPr marL="400050" lvl="1" indent="0">
              <a:buNone/>
            </a:pPr>
            <a:r>
              <a:rPr lang="en-GB" sz="2800" dirty="0"/>
              <a:t>[</a:t>
            </a:r>
            <a:r>
              <a:rPr lang="en-GB" sz="2800" dirty="0">
                <a:solidFill>
                  <a:srgbClr val="0070C0"/>
                </a:solidFill>
              </a:rPr>
              <a:t>WHEN NOT MATCHED </a:t>
            </a:r>
            <a:r>
              <a:rPr lang="en-GB" sz="2800" dirty="0">
                <a:solidFill>
                  <a:srgbClr val="FF0000"/>
                </a:solidFill>
              </a:rPr>
              <a:t>BY SOURCE </a:t>
            </a:r>
            <a:r>
              <a:rPr lang="en-GB" sz="2800" dirty="0"/>
              <a:t>THEN DML]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0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24" y="1735810"/>
            <a:ext cx="9510668" cy="47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65114"/>
            <a:ext cx="77724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í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dụ Merging Data để thực thi Insert 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à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Update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pic>
        <p:nvPicPr>
          <p:cNvPr id="2304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181226"/>
            <a:ext cx="7974013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9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65114"/>
            <a:ext cx="77724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í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dụ Merging Data để thực thi Insert 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à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Update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pic>
        <p:nvPicPr>
          <p:cNvPr id="2314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4" y="1760562"/>
            <a:ext cx="9453966" cy="477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1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endParaRPr lang="en-US" b="1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*</a:t>
            </a: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FROM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Orders</a:t>
            </a: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OrderID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OrderDate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CustomerID</a:t>
            </a:r>
            <a:endParaRPr lang="en-US" dirty="0">
              <a:latin typeface="Cambria" panose="02040503050406030204" pitchFamily="18" charset="0"/>
            </a:endParaRPr>
          </a:p>
          <a:p>
            <a:pPr lvl="1"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FROM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Orders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65114"/>
            <a:ext cx="7772400" cy="131127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í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dụ Merging Data để thực thi Insert v</a:t>
            </a:r>
            <a:r>
              <a:rPr lang="en-US">
                <a:solidFill>
                  <a:srgbClr val="990000"/>
                </a:solidFill>
                <a:latin typeface="Arial Narrow"/>
                <a:cs typeface="Times New Roman" pitchFamily="18" charset="0"/>
              </a:rPr>
              <a:t>à</a:t>
            </a: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 Update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pic>
        <p:nvPicPr>
          <p:cNvPr id="2324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07" y="1874897"/>
            <a:ext cx="9080418" cy="467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 - Merge </a:t>
            </a:r>
            <a:r>
              <a:rPr lang="en-GB" dirty="0"/>
              <a:t>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643270"/>
            <a:ext cx="10735055" cy="426795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CREATE TABLE </a:t>
            </a:r>
            <a:r>
              <a:rPr lang="en-GB" sz="2000" b="1" dirty="0" err="1" smtClean="0">
                <a:solidFill>
                  <a:schemeClr val="tx1"/>
                </a:solidFill>
              </a:rPr>
              <a:t>dbo.BookInventory</a:t>
            </a:r>
            <a:endParaRPr lang="en-GB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dirty="0" err="1">
                <a:solidFill>
                  <a:schemeClr val="tx1"/>
                </a:solidFill>
              </a:rPr>
              <a:t>TitleID</a:t>
            </a:r>
            <a:r>
              <a:rPr lang="en-GB" sz="2000" dirty="0">
                <a:solidFill>
                  <a:schemeClr val="tx1"/>
                </a:solidFill>
              </a:rPr>
              <a:t> INT NOT NULL PRIMARY KEY,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Title NVARCHAR(100) NOT NULL,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Quantity INT NOT NULL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CONSTRAINT </a:t>
            </a:r>
            <a:r>
              <a:rPr lang="en-GB" sz="2000" dirty="0" smtClean="0">
                <a:solidFill>
                  <a:schemeClr val="tx1"/>
                </a:solidFill>
              </a:rPr>
              <a:t>Qutitydeft1 </a:t>
            </a:r>
            <a:r>
              <a:rPr lang="en-GB" sz="2000" dirty="0">
                <a:solidFill>
                  <a:schemeClr val="tx1"/>
                </a:solidFill>
              </a:rPr>
              <a:t>DEFAULT 0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CREATE </a:t>
            </a:r>
            <a:r>
              <a:rPr lang="en-GB" sz="2000" dirty="0">
                <a:solidFill>
                  <a:schemeClr val="tx1"/>
                </a:solidFill>
              </a:rPr>
              <a:t>TABLE </a:t>
            </a:r>
            <a:r>
              <a:rPr lang="en-GB" sz="2000" b="1" dirty="0" err="1">
                <a:solidFill>
                  <a:schemeClr val="tx1"/>
                </a:solidFill>
              </a:rPr>
              <a:t>dbo.BookOrder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dirty="0" err="1">
                <a:solidFill>
                  <a:schemeClr val="tx1"/>
                </a:solidFill>
              </a:rPr>
              <a:t>TitleID</a:t>
            </a:r>
            <a:r>
              <a:rPr lang="en-GB" sz="2000" dirty="0">
                <a:solidFill>
                  <a:schemeClr val="tx1"/>
                </a:solidFill>
              </a:rPr>
              <a:t> INT NOT NULL PRIMARY KEY,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Title NVARCHAR(100) NOT NULL,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Quantity INT NOT NULL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  CONSTRAINT </a:t>
            </a:r>
            <a:r>
              <a:rPr lang="en-GB" sz="2000" dirty="0" err="1" smtClean="0">
                <a:solidFill>
                  <a:schemeClr val="tx1"/>
                </a:solidFill>
              </a:rPr>
              <a:t>Qutitydeflt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DEFAULT 0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); 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2714" y="606513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rgbClr val="C00000"/>
                </a:solidFill>
              </a:rPr>
              <a:t>Bảng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 err="1" smtClean="0">
                <a:solidFill>
                  <a:srgbClr val="C00000"/>
                </a:solidFill>
              </a:rPr>
              <a:t>Đích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5914" y="606513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solidFill>
                  <a:srgbClr val="C00000"/>
                </a:solidFill>
              </a:rPr>
              <a:t>Bảng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 err="1" smtClean="0">
                <a:solidFill>
                  <a:srgbClr val="C00000"/>
                </a:solidFill>
              </a:rPr>
              <a:t>Nguồn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Merge - WHEN MATCHED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0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Merge - WHEN MATCHED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MATCHED AND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MATCHED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8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Merge - WHEN MATCHED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4" y="1486983"/>
            <a:ext cx="90159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9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err="1"/>
              <a:t>Ví</a:t>
            </a:r>
            <a:r>
              <a:rPr lang="en-GB" sz="2800" dirty="0"/>
              <a:t> </a:t>
            </a:r>
            <a:r>
              <a:rPr lang="en-GB" sz="2800" dirty="0" err="1"/>
              <a:t>dụ</a:t>
            </a:r>
            <a:r>
              <a:rPr lang="en-GB" sz="2800" dirty="0"/>
              <a:t> Merge </a:t>
            </a:r>
            <a:r>
              <a:rPr lang="en-GB" sz="2800" dirty="0" smtClean="0"/>
              <a:t>-</a:t>
            </a:r>
            <a:r>
              <a:rPr lang="en-GB" sz="2800" dirty="0"/>
              <a:t>WHEN NOT MATCHED </a:t>
            </a:r>
            <a:r>
              <a:rPr lang="en-GB" sz="2800" dirty="0" smtClean="0"/>
              <a:t>BY TARGET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2" cy="4958698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36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36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3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4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err="1"/>
              <a:t>Ví</a:t>
            </a:r>
            <a:r>
              <a:rPr lang="en-GB" sz="3200" dirty="0"/>
              <a:t> </a:t>
            </a:r>
            <a:r>
              <a:rPr lang="en-GB" sz="3200" dirty="0" err="1"/>
              <a:t>dụ</a:t>
            </a:r>
            <a:r>
              <a:rPr lang="en-GB" sz="3200" dirty="0"/>
              <a:t> Merge -WHEN NOT </a:t>
            </a:r>
            <a:r>
              <a:rPr lang="en-GB" sz="3200" dirty="0" smtClean="0"/>
              <a:t>MATCHED</a:t>
            </a:r>
            <a:r>
              <a:rPr lang="en-GB" sz="3200" dirty="0"/>
              <a:t> BY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2" cy="4885546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 DELETE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THEN DELETE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2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Implementing the WHEN NOT MATCHED BY SOURCE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5" y="1193180"/>
            <a:ext cx="87774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MERGE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BookInventory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BookOrder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THEN DELETE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THEN </a:t>
            </a:r>
            <a:r>
              <a:rPr lang="en-GB" sz="28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TARGET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INSERT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TitleID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Title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bo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MATCHED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bi</a:t>
            </a:r>
            <a:r>
              <a:rPr lang="en-GB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8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</a:rPr>
              <a:t> 0 </a:t>
            </a:r>
            <a:r>
              <a:rPr lang="en-GB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THEN DELETE</a:t>
            </a:r>
            <a:r>
              <a:rPr lang="en-GB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01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cs typeface="Times New Roman" pitchFamily="18" charset="0"/>
              </a:rPr>
              <a:t>Pivot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query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6834" y="3777246"/>
            <a:ext cx="841738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err="1">
                <a:solidFill>
                  <a:srgbClr val="C00000"/>
                </a:solidFill>
              </a:rPr>
              <a:t>pivoted_table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::=</a:t>
            </a:r>
          </a:p>
          <a:p>
            <a:pPr>
              <a:lnSpc>
                <a:spcPct val="150000"/>
              </a:lnSpc>
            </a:pPr>
            <a:r>
              <a:rPr lang="en-US" sz="2400" i="1" dirty="0" err="1">
                <a:solidFill>
                  <a:srgbClr val="C00000"/>
                </a:solidFill>
              </a:rPr>
              <a:t>table_source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PIVOT ( </a:t>
            </a:r>
            <a:r>
              <a:rPr lang="en-US" sz="2400" i="1" dirty="0" err="1">
                <a:solidFill>
                  <a:srgbClr val="C00000"/>
                </a:solidFill>
              </a:rPr>
              <a:t>aggregate_function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( </a:t>
            </a:r>
            <a:r>
              <a:rPr lang="en-US" sz="2400" i="1" dirty="0" err="1">
                <a:solidFill>
                  <a:srgbClr val="C00000"/>
                </a:solidFill>
              </a:rPr>
              <a:t>value_column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PIVOT and UNPIVOT FOR </a:t>
            </a:r>
            <a:r>
              <a:rPr lang="en-US" sz="2400" i="1" dirty="0" err="1">
                <a:solidFill>
                  <a:srgbClr val="C00000"/>
                </a:solidFill>
              </a:rPr>
              <a:t>pivot_column</a:t>
            </a:r>
            <a:endParaRPr lang="en-US" sz="2400" i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IN ( </a:t>
            </a:r>
            <a:r>
              <a:rPr lang="en-US" sz="2400" i="1" dirty="0" err="1">
                <a:solidFill>
                  <a:srgbClr val="C00000"/>
                </a:solidFill>
              </a:rPr>
              <a:t>column_list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i="1" dirty="0" err="1">
                <a:solidFill>
                  <a:srgbClr val="C00000"/>
                </a:solidFill>
              </a:rPr>
              <a:t>table_alias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  <a:cs typeface="Times New Roman" pitchFamily="18" charset="0"/>
              </a:rPr>
              <a:t>Pivot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StoneSerif"/>
              </a:rPr>
              <a:t>To use the </a:t>
            </a:r>
            <a:r>
              <a:rPr lang="en-US" sz="2400" dirty="0">
                <a:latin typeface="MonoRegular"/>
              </a:rPr>
              <a:t>PIVOT </a:t>
            </a:r>
            <a:r>
              <a:rPr lang="en-US" dirty="0">
                <a:latin typeface="StoneSerif"/>
              </a:rPr>
              <a:t>feature, you first decide which column contains the important values for the query.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985369" y="3655553"/>
            <a:ext cx="8322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empid</a:t>
            </a:r>
            <a:r>
              <a:rPr lang="en-US" sz="2400" dirty="0"/>
              <a:t>, A, B, C, D</a:t>
            </a:r>
          </a:p>
          <a:p>
            <a:r>
              <a:rPr lang="en-US" sz="2400" dirty="0"/>
              <a:t>FROM (SELECT </a:t>
            </a:r>
            <a:r>
              <a:rPr lang="en-US" sz="2400" dirty="0" err="1"/>
              <a:t>empid</a:t>
            </a:r>
            <a:r>
              <a:rPr lang="en-US" sz="2400" dirty="0"/>
              <a:t>, </a:t>
            </a:r>
            <a:r>
              <a:rPr lang="en-US" sz="2400" dirty="0" err="1"/>
              <a:t>custid</a:t>
            </a:r>
            <a:r>
              <a:rPr lang="en-US" sz="2400" dirty="0"/>
              <a:t>, </a:t>
            </a:r>
            <a:r>
              <a:rPr lang="en-US" sz="2400" dirty="0" err="1"/>
              <a:t>qty</a:t>
            </a:r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dbo.Orders</a:t>
            </a:r>
            <a:r>
              <a:rPr lang="en-US" sz="2400" dirty="0"/>
              <a:t>) AS D</a:t>
            </a:r>
          </a:p>
          <a:p>
            <a:r>
              <a:rPr lang="en-US" sz="2400" dirty="0"/>
              <a:t>PIVOT(SUM(</a:t>
            </a:r>
            <a:r>
              <a:rPr lang="en-US" sz="2400" dirty="0" err="1"/>
              <a:t>qty</a:t>
            </a:r>
            <a:r>
              <a:rPr lang="en-US" sz="2400" dirty="0"/>
              <a:t>) FOR </a:t>
            </a:r>
            <a:r>
              <a:rPr lang="en-US" sz="2400" dirty="0" err="1"/>
              <a:t>custid</a:t>
            </a:r>
            <a:r>
              <a:rPr lang="en-US" sz="2400" dirty="0"/>
              <a:t> IN(A, B, C, D)) AS P;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6872263" cy="4267952"/>
          </a:xfrm>
        </p:spPr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:</a:t>
            </a:r>
          </a:p>
          <a:p>
            <a:pPr lvl="1" algn="l"/>
            <a:r>
              <a:rPr lang="en-US" sz="3200" b="1" dirty="0" err="1" smtClean="0">
                <a:solidFill>
                  <a:srgbClr val="C00000"/>
                </a:solidFill>
              </a:rPr>
              <a:t>Cú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pháp</a:t>
            </a:r>
            <a:r>
              <a:rPr lang="en-US" sz="3200" b="1" dirty="0" smtClean="0">
                <a:solidFill>
                  <a:srgbClr val="C00000"/>
                </a:solidFill>
              </a:rPr>
              <a:t>: Select Distinct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DISTINCT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Order_Date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</a:rPr>
              <a:t>  “Date of Order”</a:t>
            </a:r>
          </a:p>
          <a:p>
            <a:pPr algn="l">
              <a:spcBef>
                <a:spcPct val="2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	FROM</a:t>
            </a:r>
            <a:r>
              <a:rPr lang="en-US" dirty="0">
                <a:latin typeface="Cambria" panose="02040503050406030204" pitchFamily="18" charset="0"/>
              </a:rPr>
              <a:t> Orders</a:t>
            </a:r>
          </a:p>
          <a:p>
            <a:endParaRPr lang="en-US" dirty="0"/>
          </a:p>
        </p:txBody>
      </p:sp>
      <p:graphicFrame>
        <p:nvGraphicFramePr>
          <p:cNvPr id="4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03259"/>
              </p:ext>
            </p:extLst>
          </p:nvPr>
        </p:nvGraphicFramePr>
        <p:xfrm>
          <a:off x="9257654" y="3011837"/>
          <a:ext cx="1981200" cy="1466851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657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diadiem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970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TP HCM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HA NOI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7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TP HCM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81800"/>
              </p:ext>
            </p:extLst>
          </p:nvPr>
        </p:nvGraphicFramePr>
        <p:xfrm>
          <a:off x="9410054" y="5421662"/>
          <a:ext cx="1752600" cy="1096974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diadiem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TP HCM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HA NOI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8952854" y="2326037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SELECT	diadiem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FROM	DIADIEM_PHG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9105254" y="4764437"/>
            <a:ext cx="2819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SELECT	</a:t>
            </a:r>
            <a:r>
              <a:rPr lang="en-US" altLang="en-US" sz="1400">
                <a:solidFill>
                  <a:srgbClr val="990000"/>
                </a:solidFill>
              </a:rPr>
              <a:t>DISTINCT</a:t>
            </a:r>
            <a:r>
              <a:rPr lang="en-US" altLang="en-US" sz="1400">
                <a:solidFill>
                  <a:srgbClr val="000000"/>
                </a:solidFill>
              </a:rPr>
              <a:t> diadiem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</a:rPr>
              <a:t>FROM	DIADIEM_PHG</a:t>
            </a:r>
          </a:p>
        </p:txBody>
      </p:sp>
    </p:spTree>
    <p:extLst>
      <p:ext uri="{BB962C8B-B14F-4D97-AF65-F5344CB8AC3E}">
        <p14:creationId xmlns:p14="http://schemas.microsoft.com/office/powerpoint/2010/main" val="38125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569203" y="1772448"/>
            <a:ext cx="9248614" cy="556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Cách 1: Sử dụng Case..When</a:t>
            </a:r>
          </a:p>
          <a:p>
            <a:pPr>
              <a:lnSpc>
                <a:spcPct val="150000"/>
              </a:lnSpc>
            </a:pPr>
            <a:r>
              <a:rPr lang="en-US" sz="2400"/>
              <a:t>Example: 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SELECT empid,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SUM(CASE WHEN custid = 'A' THEN qty END) AS A,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SUM(CASE WHEN custid = 'B' THEN qty END) AS B,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SUM(CASE WHEN custid = 'C' THEN qty END) AS C,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SUM(CASE WHEN custid = 'D' THEN qty END) AS D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FROM dbo.Orders</a:t>
            </a:r>
          </a:p>
          <a:p>
            <a:pPr marL="1027113">
              <a:lnSpc>
                <a:spcPct val="150000"/>
              </a:lnSpc>
            </a:pPr>
            <a:r>
              <a:rPr lang="en-US" sz="2400"/>
              <a:t>GROUP BY empid;</a:t>
            </a:r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626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0166" y="420827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755182" y="1128713"/>
            <a:ext cx="92021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Cách 2: Pivoting with the Native T-SQL </a:t>
            </a:r>
            <a:r>
              <a:rPr lang="en-US" sz="2400" i="1">
                <a:solidFill>
                  <a:srgbClr val="002060"/>
                </a:solidFill>
              </a:rPr>
              <a:t>PIVOT </a:t>
            </a:r>
            <a:r>
              <a:rPr lang="en-US" sz="2400">
                <a:solidFill>
                  <a:srgbClr val="002060"/>
                </a:solidFill>
              </a:rPr>
              <a:t>Operator</a:t>
            </a:r>
          </a:p>
          <a:p>
            <a:r>
              <a:rPr lang="en-US" sz="2400"/>
              <a:t>Cú pháp:</a:t>
            </a:r>
          </a:p>
          <a:p>
            <a:r>
              <a:rPr lang="en-US" sz="2400">
                <a:solidFill>
                  <a:srgbClr val="C00000"/>
                </a:solidFill>
              </a:rPr>
              <a:t>SELECT ...</a:t>
            </a:r>
          </a:p>
          <a:p>
            <a:r>
              <a:rPr lang="en-US" sz="2400">
                <a:solidFill>
                  <a:srgbClr val="C00000"/>
                </a:solidFill>
              </a:rPr>
              <a:t>FROM &lt;source_table_or_table_expression&gt;</a:t>
            </a:r>
          </a:p>
          <a:p>
            <a:r>
              <a:rPr lang="en-US" sz="2400">
                <a:solidFill>
                  <a:srgbClr val="C00000"/>
                </a:solidFill>
              </a:rPr>
              <a:t>PIVOT(&lt;agg_func&gt;(&lt;aggregation_element&gt;)</a:t>
            </a:r>
          </a:p>
          <a:p>
            <a:r>
              <a:rPr lang="en-US" sz="2400">
                <a:solidFill>
                  <a:srgbClr val="C00000"/>
                </a:solidFill>
              </a:rPr>
              <a:t>FOR &lt;spreading_element&gt;</a:t>
            </a:r>
          </a:p>
          <a:p>
            <a:r>
              <a:rPr lang="en-US" sz="2400">
                <a:solidFill>
                  <a:srgbClr val="C00000"/>
                </a:solidFill>
              </a:rPr>
              <a:t>IN (&lt;list_of_target_columns&gt;)) AS &lt;result_table_alias&gt;</a:t>
            </a:r>
          </a:p>
          <a:p>
            <a:r>
              <a:rPr lang="en-US" sz="2400">
                <a:solidFill>
                  <a:srgbClr val="C00000"/>
                </a:solidFill>
              </a:rPr>
              <a:t>...;</a:t>
            </a:r>
          </a:p>
          <a:p>
            <a:r>
              <a:rPr lang="en-US" sz="2400"/>
              <a:t>Ex: </a:t>
            </a:r>
          </a:p>
          <a:p>
            <a:pPr marL="852488"/>
            <a:r>
              <a:rPr lang="en-US" sz="2400"/>
              <a:t>SELECT empid, A, B, C, D</a:t>
            </a:r>
          </a:p>
          <a:p>
            <a:pPr marL="852488"/>
            <a:r>
              <a:rPr lang="en-US" sz="2400"/>
              <a:t>FROM (SELECT empid, custid, qty</a:t>
            </a:r>
          </a:p>
          <a:p>
            <a:pPr marL="852488"/>
            <a:r>
              <a:rPr lang="en-US" sz="2400"/>
              <a:t>FROM dbo.Orders) AS D</a:t>
            </a:r>
          </a:p>
          <a:p>
            <a:pPr marL="852488"/>
            <a:r>
              <a:rPr lang="en-US" sz="2400"/>
              <a:t>PIVOT(SUM(qty) FOR custid IN(A, B, C, D)) AS P;</a:t>
            </a:r>
          </a:p>
        </p:txBody>
      </p:sp>
    </p:spTree>
    <p:extLst>
      <p:ext uri="{BB962C8B-B14F-4D97-AF65-F5344CB8AC3E}">
        <p14:creationId xmlns:p14="http://schemas.microsoft.com/office/powerpoint/2010/main" val="477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UnPivot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677690" y="1787946"/>
            <a:ext cx="10194011" cy="4685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Unpivoting with the Native T-SQL </a:t>
            </a:r>
            <a:r>
              <a:rPr lang="en-US" sz="2400" i="1"/>
              <a:t>UNPIVOT </a:t>
            </a:r>
            <a:r>
              <a:rPr lang="en-US" sz="2400"/>
              <a:t>Operator</a:t>
            </a:r>
          </a:p>
          <a:p>
            <a:pPr>
              <a:lnSpc>
                <a:spcPct val="150000"/>
              </a:lnSpc>
            </a:pPr>
            <a:r>
              <a:rPr lang="en-US" sz="2400"/>
              <a:t>Cú pháp: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SELECT ...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FROM &lt;source_table_or_table_expression&gt;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UNPIVOT(&lt;target_col_to_hold_source_col_values&gt;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FOR &lt;target_col_to_hold_source_col_names&gt; IN(&lt;list_of_source_columns&gt;)) AS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C00000"/>
                </a:solidFill>
              </a:rPr>
              <a:t>&lt;result_table_alias&gt;</a:t>
            </a:r>
          </a:p>
          <a:p>
            <a:pPr>
              <a:lnSpc>
                <a:spcPct val="150000"/>
              </a:lnSpc>
            </a:pPr>
            <a:r>
              <a:rPr lang="en-US" sz="800"/>
              <a:t>...;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31030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UnPivot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445216" y="1592483"/>
            <a:ext cx="9186620" cy="492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Sử dụng CASE..WHEN</a:t>
            </a:r>
          </a:p>
          <a:p>
            <a:pPr>
              <a:lnSpc>
                <a:spcPct val="120000"/>
              </a:lnSpc>
            </a:pPr>
            <a:r>
              <a:rPr lang="en-US" sz="2400"/>
              <a:t>Ex: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SELECT empid, custid,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CASE custid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WHEN 'A' THEN A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WHEN 'B' THEN B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WHEN 'C' THEN C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WHEN 'D' THEN D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END AS qty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FROM dbo.EmpCustOrders</a:t>
            </a:r>
          </a:p>
          <a:p>
            <a:pPr lvl="1">
              <a:lnSpc>
                <a:spcPct val="120000"/>
              </a:lnSpc>
            </a:pPr>
            <a:r>
              <a:rPr lang="en-US" sz="2400"/>
              <a:t>CROSS JOIN (VALUES('A'),('B'),('C'),('D')) AS Custs(custid);</a:t>
            </a:r>
            <a:endParaRPr lang="en-US" sz="59500"/>
          </a:p>
        </p:txBody>
      </p:sp>
    </p:spTree>
    <p:extLst>
      <p:ext uri="{BB962C8B-B14F-4D97-AF65-F5344CB8AC3E}">
        <p14:creationId xmlns:p14="http://schemas.microsoft.com/office/powerpoint/2010/main" val="19604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UnPivot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491711" y="1756949"/>
            <a:ext cx="7696200" cy="5076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/>
              <a:t>Sử dụng CASE..WHEN</a:t>
            </a:r>
          </a:p>
          <a:p>
            <a:pPr>
              <a:lnSpc>
                <a:spcPct val="120000"/>
              </a:lnSpc>
            </a:pPr>
            <a:r>
              <a:rPr lang="en-US" sz="2400"/>
              <a:t>Ex: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SELECT *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FROM (SELECT empid, custid,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CASE custid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'A' THEN A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'B' THEN B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'C' THEN C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'D' THEN D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END AS qty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FROM dbo.EmpCustOrders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CROSS JOIN (VALUES('A'),('B'),('C'),('D')) AS Custs(custid)) AS D WHERE qty IS NOT NULL;</a:t>
            </a:r>
          </a:p>
        </p:txBody>
      </p:sp>
    </p:spTree>
    <p:extLst>
      <p:ext uri="{BB962C8B-B14F-4D97-AF65-F5344CB8AC3E}">
        <p14:creationId xmlns:p14="http://schemas.microsoft.com/office/powerpoint/2010/main" val="21354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868502"/>
            <a:ext cx="7772400" cy="707886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990000"/>
                </a:solidFill>
                <a:cs typeface="Times New Roman" pitchFamily="18" charset="0"/>
              </a:rPr>
              <a:t>UnPivot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4414838" y="2471739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3" name="Rectangle 2"/>
          <p:cNvSpPr/>
          <p:nvPr/>
        </p:nvSpPr>
        <p:spPr>
          <a:xfrm>
            <a:off x="1693189" y="1756950"/>
            <a:ext cx="9543081" cy="2792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Unpivoting with the Native T-SQL </a:t>
            </a:r>
            <a:r>
              <a:rPr lang="en-US" sz="2400" i="1"/>
              <a:t>UNPIVOT </a:t>
            </a:r>
            <a:r>
              <a:rPr lang="en-US" sz="2400"/>
              <a:t>Operator</a:t>
            </a:r>
          </a:p>
          <a:p>
            <a:pPr>
              <a:lnSpc>
                <a:spcPct val="150000"/>
              </a:lnSpc>
            </a:pPr>
            <a:r>
              <a:rPr lang="en-US" sz="2400"/>
              <a:t>Ex:</a:t>
            </a:r>
          </a:p>
          <a:p>
            <a:pPr marL="400050">
              <a:lnSpc>
                <a:spcPct val="150000"/>
              </a:lnSpc>
            </a:pPr>
            <a:r>
              <a:rPr lang="en-US" sz="2400"/>
              <a:t>SELECT empid, custid, qty</a:t>
            </a:r>
          </a:p>
          <a:p>
            <a:pPr marL="400050">
              <a:lnSpc>
                <a:spcPct val="150000"/>
              </a:lnSpc>
            </a:pPr>
            <a:r>
              <a:rPr lang="en-US" sz="2400"/>
              <a:t>FROM dbo.EmpCustOrders</a:t>
            </a:r>
          </a:p>
          <a:p>
            <a:pPr marL="400050">
              <a:lnSpc>
                <a:spcPct val="150000"/>
              </a:lnSpc>
            </a:pPr>
            <a:r>
              <a:rPr lang="en-US" sz="2400"/>
              <a:t>UNPIVOT(qty FOR custid IN(A, B, C, D)) AS U;</a:t>
            </a:r>
          </a:p>
        </p:txBody>
      </p:sp>
    </p:spTree>
    <p:extLst>
      <p:ext uri="{BB962C8B-B14F-4D97-AF65-F5344CB8AC3E}">
        <p14:creationId xmlns:p14="http://schemas.microsoft.com/office/powerpoint/2010/main" val="15268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Cú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 smtClean="0"/>
              <a:t>Hoặc</a:t>
            </a:r>
            <a:endParaRPr lang="en-US" b="1" dirty="0" smtClean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3475730" y="2495965"/>
            <a:ext cx="7877325" cy="18158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</a:rPr>
              <a:t>Insert</a:t>
            </a:r>
            <a:r>
              <a:rPr lang="en-US" sz="3200" dirty="0"/>
              <a:t> &lt;Table Name&gt;[</a:t>
            </a:r>
            <a:r>
              <a:rPr lang="en-US" sz="3200" dirty="0" err="1"/>
              <a:t>field_List</a:t>
            </a:r>
            <a:r>
              <a:rPr lang="en-US" sz="3200" dirty="0"/>
              <a:t>]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Values</a:t>
            </a:r>
            <a:r>
              <a:rPr lang="en-US" sz="3200" dirty="0"/>
              <a:t> (value_1, value_2, …, </a:t>
            </a:r>
            <a:r>
              <a:rPr lang="en-US" sz="3200" dirty="0" err="1"/>
              <a:t>value_n</a:t>
            </a:r>
            <a:r>
              <a:rPr lang="en-US" sz="3200" dirty="0"/>
              <a:t>)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Values</a:t>
            </a:r>
            <a:r>
              <a:rPr lang="en-US" sz="3200" dirty="0"/>
              <a:t> </a:t>
            </a:r>
            <a:r>
              <a:rPr lang="en-US" sz="3200" dirty="0" smtClean="0"/>
              <a:t>(…)…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475729" y="5113817"/>
            <a:ext cx="7877325" cy="13234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</a:rPr>
              <a:t>Insert</a:t>
            </a:r>
            <a:r>
              <a:rPr lang="en-US" sz="3200" dirty="0"/>
              <a:t> &lt;Table Name&gt;[</a:t>
            </a:r>
            <a:r>
              <a:rPr lang="en-US" sz="3200" dirty="0" err="1"/>
              <a:t>field_List</a:t>
            </a:r>
            <a:r>
              <a:rPr lang="en-US" sz="3200" dirty="0"/>
              <a:t>]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(Select</a:t>
            </a:r>
            <a:r>
              <a:rPr lang="en-US" sz="3200" dirty="0" smtClean="0"/>
              <a:t> statement)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93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648" y="1510748"/>
            <a:ext cx="9424021" cy="4267952"/>
          </a:xfrm>
        </p:spPr>
        <p:txBody>
          <a:bodyPr/>
          <a:lstStyle/>
          <a:p>
            <a:r>
              <a:rPr lang="en-US" b="1" smtClean="0"/>
              <a:t>Ví dụ: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863905" y="2826127"/>
            <a:ext cx="10457248" cy="353943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3200"/>
              <a:t>create table SPMOI (Masp int, tensp nvarchar(20))</a:t>
            </a:r>
          </a:p>
          <a:p>
            <a:pPr>
              <a:defRPr/>
            </a:pPr>
            <a:r>
              <a:rPr lang="en-US" sz="3200"/>
              <a:t>INSERT SPMOI(Od.Masp, P.Tensp)</a:t>
            </a:r>
          </a:p>
          <a:p>
            <a:pPr>
              <a:defRPr/>
            </a:pPr>
            <a:r>
              <a:rPr lang="en-US" sz="3200"/>
              <a:t>	SELECT OD.Masp, Tensp</a:t>
            </a:r>
          </a:p>
          <a:p>
            <a:pPr>
              <a:defRPr/>
            </a:pPr>
            <a:r>
              <a:rPr lang="en-US" sz="3200"/>
              <a:t>	FROM [San pham] as P INNER JOIN [Chi tiet </a:t>
            </a:r>
            <a:r>
              <a:rPr lang="en-US" sz="3200" smtClean="0"/>
              <a:t>	hoa </a:t>
            </a:r>
            <a:r>
              <a:rPr lang="en-US" sz="3200"/>
              <a:t>	don] AS Od ON P. Masp = Od. Masp</a:t>
            </a:r>
          </a:p>
          <a:p>
            <a:pPr>
              <a:defRPr/>
            </a:pPr>
            <a:r>
              <a:rPr lang="en-US" sz="3200"/>
              <a:t>Select * from SPMOI</a:t>
            </a:r>
            <a:endParaRPr lang="en-US" sz="3200">
              <a:cs typeface="Times New Roman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34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Cú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 err="1" smtClean="0"/>
              <a:t>Hoặc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/>
              <a:t>Hoặc</a:t>
            </a:r>
            <a:r>
              <a:rPr lang="en-US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7289" y="1175784"/>
            <a:ext cx="6096000" cy="11522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Delete </a:t>
            </a:r>
            <a:r>
              <a:rPr lang="en-US" sz="2800" dirty="0" smtClean="0"/>
              <a:t>from </a:t>
            </a:r>
            <a:r>
              <a:rPr lang="en-US" sz="2800" dirty="0"/>
              <a:t>&lt;Table name&gt;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[</a:t>
            </a:r>
            <a:r>
              <a:rPr lang="en-US" sz="2800" dirty="0" smtClean="0">
                <a:solidFill>
                  <a:srgbClr val="0070C0"/>
                </a:solidFill>
              </a:rPr>
              <a:t>Where </a:t>
            </a:r>
            <a:r>
              <a:rPr lang="en-US" sz="2800" dirty="0"/>
              <a:t>&lt;condition&gt;]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7289" y="2564730"/>
            <a:ext cx="6096000" cy="171239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Delete Top</a:t>
            </a:r>
            <a:r>
              <a:rPr lang="en-US" sz="2800" dirty="0" smtClean="0"/>
              <a:t> [n] </a:t>
            </a:r>
            <a:r>
              <a:rPr lang="en-US" sz="2800" dirty="0" smtClean="0">
                <a:solidFill>
                  <a:srgbClr val="0070C0"/>
                </a:solidFill>
              </a:rPr>
              <a:t>percent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From</a:t>
            </a:r>
            <a:r>
              <a:rPr lang="en-US" sz="2800" dirty="0" smtClean="0"/>
              <a:t> &lt;Table </a:t>
            </a:r>
            <a:r>
              <a:rPr lang="en-US" sz="2800" dirty="0"/>
              <a:t>name&gt;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[</a:t>
            </a:r>
            <a:r>
              <a:rPr lang="en-US" sz="2800" dirty="0" smtClean="0">
                <a:solidFill>
                  <a:srgbClr val="0070C0"/>
                </a:solidFill>
              </a:rPr>
              <a:t>Where </a:t>
            </a:r>
            <a:r>
              <a:rPr lang="en-US" sz="2800" dirty="0"/>
              <a:t>&lt;condition&gt;]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7289" y="4409644"/>
            <a:ext cx="6096000" cy="11522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rgbClr val="0070C0"/>
                </a:solidFill>
              </a:rPr>
              <a:t>Output</a:t>
            </a:r>
            <a:r>
              <a:rPr lang="en-US" sz="2800" dirty="0" smtClean="0"/>
              <a:t> </a:t>
            </a:r>
            <a:r>
              <a:rPr lang="en-US" sz="2800" dirty="0" err="1" smtClean="0"/>
              <a:t>Deleted</a:t>
            </a:r>
            <a:r>
              <a:rPr lang="en-US" sz="2800" dirty="0" err="1">
                <a:solidFill>
                  <a:srgbClr val="0070C0"/>
                </a:solidFill>
              </a:rPr>
              <a:t>Delete</a:t>
            </a:r>
            <a:r>
              <a:rPr lang="en-US" sz="2800" dirty="0">
                <a:solidFill>
                  <a:srgbClr val="0070C0"/>
                </a:solidFill>
              </a:rPr>
              <a:t> From</a:t>
            </a:r>
            <a:r>
              <a:rPr lang="en-US" sz="2800" dirty="0"/>
              <a:t> &lt;Table name</a:t>
            </a:r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854631" y="556188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/>
            <a:r>
              <a:rPr lang="en-US" altLang="en-US" sz="2400" b="1">
                <a:cs typeface="Times New Roman" panose="02020603050405020304" pitchFamily="18" charset="0"/>
              </a:rPr>
              <a:t> </a:t>
            </a:r>
            <a:r>
              <a:rPr lang="en-US" altLang="en-US" sz="2400"/>
              <a:t>Ví dụ</a:t>
            </a:r>
          </a:p>
          <a:p>
            <a:pPr marL="495300" lvl="1">
              <a:spcBef>
                <a:spcPct val="0"/>
              </a:spcBef>
            </a:pPr>
            <a:r>
              <a:rPr lang="en-US" altLang="en-US" sz="2400"/>
              <a:t>DELETE FROM [Chi Tiet Hoa Don]</a:t>
            </a:r>
          </a:p>
          <a:p>
            <a:pPr marL="495300" lvl="1">
              <a:spcBef>
                <a:spcPct val="0"/>
              </a:spcBef>
            </a:pPr>
            <a:r>
              <a:rPr lang="en-US" altLang="en-US" sz="2400"/>
              <a:t>WHERE Mahd =10148</a:t>
            </a:r>
          </a:p>
          <a:p>
            <a:pPr marL="346075" indent="-346075">
              <a:spcBef>
                <a:spcPct val="0"/>
              </a:spcBef>
            </a:pP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39207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smtClean="0"/>
              <a:t>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Cú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4601" y="2623084"/>
            <a:ext cx="6096000" cy="23083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70C0"/>
                </a:solidFill>
              </a:rPr>
              <a:t>Update</a:t>
            </a:r>
            <a:r>
              <a:rPr lang="en-US" sz="3200" dirty="0"/>
              <a:t> &lt;Table Name&gt;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70C0"/>
                </a:solidFill>
              </a:rPr>
              <a:t>Set</a:t>
            </a:r>
            <a:r>
              <a:rPr lang="en-US" sz="3200" dirty="0"/>
              <a:t> </a:t>
            </a:r>
            <a:r>
              <a:rPr lang="en-US" sz="3200" dirty="0" err="1"/>
              <a:t>Field_Name</a:t>
            </a:r>
            <a:r>
              <a:rPr lang="en-US" sz="3200" dirty="0"/>
              <a:t> = </a:t>
            </a:r>
            <a:r>
              <a:rPr lang="en-US" sz="3200" dirty="0" err="1"/>
              <a:t>New_value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[</a:t>
            </a:r>
            <a:r>
              <a:rPr lang="en-US" sz="3200" dirty="0">
                <a:solidFill>
                  <a:srgbClr val="0070C0"/>
                </a:solidFill>
              </a:rPr>
              <a:t>Where</a:t>
            </a:r>
            <a:r>
              <a:rPr lang="en-US" sz="3200" dirty="0"/>
              <a:t> &lt;Condition&gt;]</a:t>
            </a:r>
          </a:p>
        </p:txBody>
      </p:sp>
    </p:spTree>
    <p:extLst>
      <p:ext uri="{BB962C8B-B14F-4D97-AF65-F5344CB8AC3E}">
        <p14:creationId xmlns:p14="http://schemas.microsoft.com/office/powerpoint/2010/main" val="41905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37467" y="1661547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Clr>
                <a:srgbClr val="0000FF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800" smtClean="0"/>
              <a:t>Ví dụ: liệt kê 3 hóa đơn có cước phí cao nhất</a:t>
            </a:r>
          </a:p>
          <a:p>
            <a:pPr marL="0" indent="0" algn="just" eaLnBrk="1" hangingPunct="1">
              <a:buClr>
                <a:srgbClr val="0000FF"/>
              </a:buClr>
              <a:buSzPct val="60000"/>
              <a:buFontTx/>
              <a:buNone/>
              <a:defRPr/>
            </a:pPr>
            <a:r>
              <a:rPr lang="en-US" altLang="en-US" sz="2800" smtClean="0"/>
              <a:t>Select top 3 </a:t>
            </a:r>
            <a:r>
              <a:rPr lang="en-US" altLang="en-US" sz="2800" b="1" smtClean="0">
                <a:solidFill>
                  <a:srgbClr val="C00000"/>
                </a:solidFill>
              </a:rPr>
              <a:t>with ties </a:t>
            </a:r>
            <a:r>
              <a:rPr lang="en-US" altLang="en-US" sz="2800" smtClean="0"/>
              <a:t>OrderID, Freight </a:t>
            </a:r>
          </a:p>
          <a:p>
            <a:pPr marL="0" indent="0" algn="just" eaLnBrk="1" hangingPunct="1">
              <a:buClr>
                <a:srgbClr val="0000FF"/>
              </a:buClr>
              <a:buSzPct val="60000"/>
              <a:buFontTx/>
              <a:buNone/>
              <a:defRPr/>
            </a:pPr>
            <a:r>
              <a:rPr lang="en-US" altLang="en-US" sz="2800" smtClean="0"/>
              <a:t>From Orders </a:t>
            </a:r>
          </a:p>
          <a:p>
            <a:pPr marL="0" indent="0" algn="just" eaLnBrk="1" hangingPunct="1">
              <a:buClr>
                <a:srgbClr val="0000FF"/>
              </a:buClr>
              <a:buSzPct val="60000"/>
              <a:buFontTx/>
              <a:buNone/>
              <a:defRPr/>
            </a:pPr>
            <a:r>
              <a:rPr lang="en-US" altLang="en-US" sz="2800" smtClean="0"/>
              <a:t>Order by Freight DESC</a:t>
            </a:r>
            <a:endParaRPr lang="en-GB" altLang="en-US" sz="280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70023" r="15384" b="8586"/>
          <a:stretch>
            <a:fillRect/>
          </a:stretch>
        </p:blipFill>
        <p:spPr bwMode="auto">
          <a:xfrm>
            <a:off x="2084517" y="4001603"/>
            <a:ext cx="906683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4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smtClean="0"/>
              <a:t>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en-US" sz="240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  <a:r>
              <a:rPr lang="en-US" altLang="en-US" sz="240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í</a:t>
            </a:r>
            <a:r>
              <a:rPr lang="en-US" altLang="en-US" sz="2400">
                <a:solidFill>
                  <a:schemeClr val="tx1"/>
                </a:solidFill>
                <a:cs typeface="Courier New" panose="02070309020205020404" pitchFamily="49" charset="0"/>
              </a:rPr>
              <a:t> dụ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UPDATE [Chi tiet hoa don] </a:t>
            </a:r>
            <a:endParaRPr lang="en-US" altLang="en-US" sz="240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SET Thue=Dongia+0.1*Dongia</a:t>
            </a:r>
            <a:endParaRPr lang="en-US" alt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95300" lvl="1" indent="0">
              <a:spcBef>
                <a:spcPct val="30000"/>
              </a:spcBef>
              <a:buNone/>
            </a:pPr>
            <a:r>
              <a:rPr lang="en-US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WHERE </a:t>
            </a: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Masp&lt;5</a:t>
            </a:r>
          </a:p>
          <a:p>
            <a:pPr marL="495300" lvl="1" indent="0">
              <a:spcBef>
                <a:spcPct val="30000"/>
              </a:spcBef>
              <a:buNone/>
            </a:pPr>
            <a:endParaRPr lang="en-US" altLang="en-US" sz="240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95300" lvl="1" indent="0">
              <a:spcBef>
                <a:spcPct val="30000"/>
              </a:spcBef>
              <a:buNone/>
            </a:pPr>
            <a:r>
              <a:rPr lang="en-US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UPDATE </a:t>
            </a: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[Chi Tiet Hoa don]</a:t>
            </a:r>
          </a:p>
          <a:p>
            <a:pPr marL="495300" lvl="1" indent="0">
              <a:spcBef>
                <a:spcPct val="30000"/>
              </a:spcBef>
              <a:buNone/>
            </a:pPr>
            <a:r>
              <a:rPr lang="en-US" alt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SET Dongia=</a:t>
            </a:r>
          </a:p>
          <a:p>
            <a:pPr marL="1270000" lvl="2" indent="-381000">
              <a:spcBef>
                <a:spcPct val="30000"/>
              </a:spcBef>
              <a:buNone/>
            </a:pPr>
            <a:r>
              <a:rPr lang="en-US" altLang="en-US">
                <a:solidFill>
                  <a:schemeClr val="tx1"/>
                </a:solidFill>
                <a:cs typeface="Times New Roman" panose="02020603050405020304" pitchFamily="18" charset="0"/>
              </a:rPr>
              <a:t>( SELECT Dongia+ Dongia*0.2  FROM [San pham]) where Masp=2</a:t>
            </a:r>
          </a:p>
        </p:txBody>
      </p:sp>
    </p:spTree>
    <p:extLst>
      <p:ext uri="{BB962C8B-B14F-4D97-AF65-F5344CB8AC3E}">
        <p14:creationId xmlns:p14="http://schemas.microsoft.com/office/powerpoint/2010/main" val="31450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imes New Roman" panose="02020603050405020304" pitchFamily="18" charset="0"/>
              </a:rPr>
              <a:t>Câu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lệnh</a:t>
            </a:r>
            <a:r>
              <a:rPr lang="en-US" dirty="0">
                <a:cs typeface="Times New Roman" panose="02020603050405020304" pitchFamily="18" charset="0"/>
              </a:rPr>
              <a:t> TRUNCATE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574650"/>
          </a:xfrm>
        </p:spPr>
        <p:txBody>
          <a:bodyPr>
            <a:normAutofit/>
          </a:bodyPr>
          <a:lstStyle/>
          <a:p>
            <a:pPr marL="0" indent="0"/>
            <a:r>
              <a:rPr lang="en-US" dirty="0" err="1">
                <a:cs typeface="Times New Roman" panose="02020603050405020304" pitchFamily="18" charset="0"/>
              </a:rPr>
              <a:t>Dùng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để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xóa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dòng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của</a:t>
            </a:r>
            <a:r>
              <a:rPr lang="en-US" dirty="0">
                <a:cs typeface="Times New Roman" panose="02020603050405020304" pitchFamily="18" charset="0"/>
              </a:rPr>
              <a:t> table</a:t>
            </a:r>
          </a:p>
          <a:p>
            <a:pPr marL="0" indent="0"/>
            <a:r>
              <a:rPr lang="en-US" dirty="0" err="1">
                <a:cs typeface="Times New Roman" panose="02020603050405020304" pitchFamily="18" charset="0"/>
              </a:rPr>
              <a:t>Nhanh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hơn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lệnh</a:t>
            </a:r>
            <a:r>
              <a:rPr lang="en-US" dirty="0">
                <a:cs typeface="Times New Roman" panose="02020603050405020304" pitchFamily="18" charset="0"/>
              </a:rPr>
              <a:t> DELETE</a:t>
            </a:r>
          </a:p>
          <a:p>
            <a:pPr marL="0" indent="0"/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dùng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Trigger</a:t>
            </a:r>
          </a:p>
          <a:p>
            <a:pPr marL="400050" lvl="2" indent="0">
              <a:buNone/>
            </a:pPr>
            <a:r>
              <a:rPr lang="en-US" sz="2800" b="1" dirty="0" err="1" smtClean="0">
                <a:cs typeface="Times New Roman" panose="02020603050405020304" pitchFamily="18" charset="0"/>
              </a:rPr>
              <a:t>Cú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cs typeface="Times New Roman" panose="02020603050405020304" pitchFamily="18" charset="0"/>
              </a:rPr>
              <a:t>TRUNCATE </a:t>
            </a:r>
            <a:r>
              <a:rPr lang="en-US" sz="2800" b="1" dirty="0">
                <a:cs typeface="Times New Roman" panose="02020603050405020304" pitchFamily="18" charset="0"/>
              </a:rPr>
              <a:t>TABLE </a:t>
            </a:r>
            <a:r>
              <a:rPr lang="en-US" sz="2800" b="1" i="1" dirty="0" err="1" smtClean="0">
                <a:cs typeface="Times New Roman" panose="02020603050405020304" pitchFamily="18" charset="0"/>
              </a:rPr>
              <a:t>table_name</a:t>
            </a:r>
            <a:endParaRPr lang="en-US" sz="2800" b="1" dirty="0" smtClean="0">
              <a:cs typeface="Times New Roman" panose="02020603050405020304" pitchFamily="18" charset="0"/>
            </a:endParaRPr>
          </a:p>
          <a:p>
            <a:pPr marL="400050" lvl="2" indent="0">
              <a:buNone/>
            </a:pPr>
            <a:r>
              <a:rPr lang="en-US" sz="2800" dirty="0" smtClean="0"/>
              <a:t>VD</a:t>
            </a:r>
            <a:endParaRPr lang="en-US" sz="2800" dirty="0"/>
          </a:p>
          <a:p>
            <a:pPr marL="895350" lvl="2" indent="0">
              <a:spcBef>
                <a:spcPct val="0"/>
              </a:spcBef>
              <a:buClrTx/>
              <a:buNone/>
            </a:pPr>
            <a:r>
              <a:rPr lang="en-US" sz="2800" b="1" dirty="0" smtClean="0"/>
              <a:t> </a:t>
            </a:r>
            <a:r>
              <a:rPr lang="en-US" sz="2800" dirty="0">
                <a:cs typeface="Times New Roman" panose="02020603050405020304" pitchFamily="18" charset="0"/>
              </a:rPr>
              <a:t>TRUNCATE TABLE </a:t>
            </a:r>
            <a:r>
              <a:rPr lang="en-US" sz="2800" dirty="0" err="1">
                <a:cs typeface="Times New Roman" panose="02020603050405020304" pitchFamily="18" charset="0"/>
              </a:rPr>
              <a:t>NewProducts</a:t>
            </a:r>
            <a:endParaRPr lang="en-US" sz="28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1" y="1643270"/>
            <a:ext cx="9424021" cy="475753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 algn="l"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ProductID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UnitPrice</a:t>
            </a:r>
            <a:endParaRPr lang="en-US" dirty="0">
              <a:latin typeface="Cambria" panose="02040503050406030204" pitchFamily="18" charset="0"/>
            </a:endParaRPr>
          </a:p>
          <a:p>
            <a:pPr lvl="1" algn="l">
              <a:buClr>
                <a:schemeClr val="bg1"/>
              </a:buClr>
              <a:buSzPct val="70000"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FROM </a:t>
            </a:r>
            <a:r>
              <a:rPr lang="en-US" dirty="0" err="1">
                <a:solidFill>
                  <a:srgbClr val="0000FF"/>
                </a:solidFill>
                <a:latin typeface="Cambria" panose="02040503050406030204" pitchFamily="18" charset="0"/>
              </a:rPr>
              <a:t>Product_T</a:t>
            </a:r>
            <a:endParaRPr lang="en-US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lvl="1" algn="l">
              <a:buClr>
                <a:schemeClr val="bg1"/>
              </a:buClr>
              <a:buSzPct val="70000"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WHERE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UnitPrice</a:t>
            </a:r>
            <a:r>
              <a:rPr lang="en-US" dirty="0">
                <a:latin typeface="Cambria" panose="02040503050406030204" pitchFamily="18" charset="0"/>
              </a:rPr>
              <a:t> &lt; 275;</a:t>
            </a:r>
          </a:p>
          <a:p>
            <a:pPr algn="l">
              <a:buClr>
                <a:schemeClr val="bg1"/>
              </a:buClr>
              <a:buSzPct val="70000"/>
              <a:buFontTx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algn="l">
              <a:spcBef>
                <a:spcPct val="1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SELECT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ProductID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ProductName,UnitPrice</a:t>
            </a:r>
            <a:endParaRPr lang="en-US" dirty="0">
              <a:latin typeface="Cambria" panose="02040503050406030204" pitchFamily="18" charset="0"/>
            </a:endParaRPr>
          </a:p>
          <a:p>
            <a:pPr algn="l">
              <a:spcBef>
                <a:spcPct val="1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FROM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Products</a:t>
            </a:r>
          </a:p>
          <a:p>
            <a:pPr algn="l">
              <a:spcBef>
                <a:spcPct val="1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WHERE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ProductName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like</a:t>
            </a:r>
            <a:r>
              <a:rPr lang="en-US" dirty="0">
                <a:latin typeface="Cambria" panose="02040503050406030204" pitchFamily="18" charset="0"/>
              </a:rPr>
              <a:t> ‘N%’ </a:t>
            </a:r>
            <a:endParaRPr lang="en-US" dirty="0" smtClean="0">
              <a:latin typeface="Cambria" panose="02040503050406030204" pitchFamily="18" charset="0"/>
            </a:endParaRPr>
          </a:p>
          <a:p>
            <a:pPr algn="l">
              <a:spcBef>
                <a:spcPct val="10000"/>
              </a:spcBef>
              <a:buClr>
                <a:schemeClr val="bg1"/>
              </a:buClr>
              <a:buSzPct val="70000"/>
              <a:buFontTx/>
              <a:buChar char="•"/>
            </a:pPr>
            <a:r>
              <a:rPr 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AND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UnitPrice</a:t>
            </a:r>
            <a:r>
              <a:rPr lang="en-US" dirty="0">
                <a:latin typeface="Cambria" panose="02040503050406030204" pitchFamily="18" charset="0"/>
              </a:rPr>
              <a:t> &gt; 300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 smtClean="0"/>
              <a:t>c.CustomerID</a:t>
            </a:r>
            <a:r>
              <a:rPr lang="en-US" sz="2800" dirty="0"/>
              <a:t>, </a:t>
            </a:r>
            <a:r>
              <a:rPr lang="en-US" sz="2800" dirty="0" err="1"/>
              <a:t>CompanyName</a:t>
            </a:r>
            <a:r>
              <a:rPr lang="en-US" sz="2800" dirty="0"/>
              <a:t>, </a:t>
            </a:r>
            <a:r>
              <a:rPr lang="en-US" sz="2800" dirty="0" err="1"/>
              <a:t>OrderID</a:t>
            </a:r>
            <a:r>
              <a:rPr lang="en-US" sz="2800" dirty="0"/>
              <a:t>, </a:t>
            </a:r>
            <a:r>
              <a:rPr lang="en-US" sz="2800" dirty="0" err="1"/>
              <a:t>OrderDate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FROM</a:t>
            </a:r>
            <a:r>
              <a:rPr lang="en-US" sz="2800" dirty="0"/>
              <a:t> </a:t>
            </a:r>
            <a:r>
              <a:rPr lang="en-US" sz="2800" dirty="0" smtClean="0"/>
              <a:t>Customers C  </a:t>
            </a:r>
            <a:r>
              <a:rPr lang="en-US" sz="2800" dirty="0">
                <a:solidFill>
                  <a:srgbClr val="C00000"/>
                </a:solidFill>
              </a:rPr>
              <a:t>INNER JOIN </a:t>
            </a:r>
            <a:r>
              <a:rPr lang="en-US" sz="2800" dirty="0"/>
              <a:t>Orders </a:t>
            </a:r>
            <a:r>
              <a:rPr lang="en-US" sz="2800" dirty="0" smtClean="0"/>
              <a:t> O</a:t>
            </a:r>
            <a:endParaRPr lang="en-US" sz="2800" dirty="0"/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00FF"/>
                </a:solidFill>
              </a:rPr>
              <a:t>ON</a:t>
            </a:r>
            <a:r>
              <a:rPr lang="en-US" sz="2800" dirty="0"/>
              <a:t> </a:t>
            </a:r>
            <a:r>
              <a:rPr lang="en-US" sz="2800" dirty="0" err="1" smtClean="0"/>
              <a:t>C.CustomerID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 smtClean="0"/>
              <a:t>O.CustomerID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2825</TotalTime>
  <Words>2298</Words>
  <Application>Microsoft Office PowerPoint</Application>
  <PresentationFormat>Widescreen</PresentationFormat>
  <Paragraphs>474</Paragraphs>
  <Slides>61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6" baseType="lpstr">
      <vt:lpstr>宋体</vt:lpstr>
      <vt:lpstr>Arial</vt:lpstr>
      <vt:lpstr>Arial Narrow</vt:lpstr>
      <vt:lpstr>Calibri</vt:lpstr>
      <vt:lpstr>Cambria</vt:lpstr>
      <vt:lpstr>Century Gothic</vt:lpstr>
      <vt:lpstr>Consolas</vt:lpstr>
      <vt:lpstr>Courier New</vt:lpstr>
      <vt:lpstr>MonoRegular</vt:lpstr>
      <vt:lpstr>StoneSerif</vt:lpstr>
      <vt:lpstr>Tahoma</vt:lpstr>
      <vt:lpstr>Times New Roman</vt:lpstr>
      <vt:lpstr>Wingdings</vt:lpstr>
      <vt:lpstr>Wingdings 3</vt:lpstr>
      <vt:lpstr>Wisp</vt:lpstr>
      <vt:lpstr>Chương 3 Ngôn ngữ Thao Tác Dữ Liệu</vt:lpstr>
      <vt:lpstr>Ngôn ngữ thao tác dữ liệu</vt:lpstr>
      <vt:lpstr>Cấu trúc lệnh truy vấn</vt:lpstr>
      <vt:lpstr>Lệnh select</vt:lpstr>
      <vt:lpstr>Lệnh select</vt:lpstr>
      <vt:lpstr>Lệnh select</vt:lpstr>
      <vt:lpstr>Lệnh select</vt:lpstr>
      <vt:lpstr>Lệnh select</vt:lpstr>
      <vt:lpstr>Truy vấn trên nhiều bảng</vt:lpstr>
      <vt:lpstr>Truy vấn seft join</vt:lpstr>
      <vt:lpstr>Lệnh Union</vt:lpstr>
      <vt:lpstr>Các hàm tổng hợp dữ liệu</vt:lpstr>
      <vt:lpstr>Các hàm tổng hợp dữ liệu</vt:lpstr>
      <vt:lpstr>Mệnh đề GROUP BY</vt:lpstr>
      <vt:lpstr>Mệnh đề HAVING</vt:lpstr>
      <vt:lpstr>Mệnh đề HAVING</vt:lpstr>
      <vt:lpstr>Select - Compute By</vt:lpstr>
      <vt:lpstr>Truy vấn con - Nested Queries</vt:lpstr>
      <vt:lpstr>Các phép toán dùng trong nested query</vt:lpstr>
      <vt:lpstr>Các phép toán dùng trong nested query</vt:lpstr>
      <vt:lpstr>Các phép toán dùng trong nested query</vt:lpstr>
      <vt:lpstr>Các phép toán dùng trong nested query</vt:lpstr>
      <vt:lpstr>Các phép toán dùng trong nested query</vt:lpstr>
      <vt:lpstr>Các phép toán dùng trong nested query</vt:lpstr>
      <vt:lpstr>Lệnh SELECT INTO – Tạo bảng</vt:lpstr>
      <vt:lpstr>Lệnh select into</vt:lpstr>
      <vt:lpstr>Lệnh SELECT INTO – Tạo bảng</vt:lpstr>
      <vt:lpstr>Lệnh SELECT INTO – Tạo bảng</vt:lpstr>
      <vt:lpstr>Select With </vt:lpstr>
      <vt:lpstr>Select With </vt:lpstr>
      <vt:lpstr>PowerPoint Presentation</vt:lpstr>
      <vt:lpstr>PowerPoint Presentation</vt:lpstr>
      <vt:lpstr>PowerPoint Presentation</vt:lpstr>
      <vt:lpstr>Select Merge</vt:lpstr>
      <vt:lpstr>Merge query</vt:lpstr>
      <vt:lpstr>Merge query</vt:lpstr>
      <vt:lpstr>Merge query</vt:lpstr>
      <vt:lpstr>Ví dụ Merging Data để thực thi Insert và Update</vt:lpstr>
      <vt:lpstr>Ví dụ Merging Data để thực thi Insert và Update</vt:lpstr>
      <vt:lpstr>Ví dụ Merging Data để thực thi Insert và Update</vt:lpstr>
      <vt:lpstr>Ví dụ - Merge query</vt:lpstr>
      <vt:lpstr>Ví dụ Merge - WHEN MATCHED </vt:lpstr>
      <vt:lpstr>Ví dụ Merge - WHEN MATCHED </vt:lpstr>
      <vt:lpstr>Ví dụ Merge - WHEN MATCHED </vt:lpstr>
      <vt:lpstr>Ví dụ Merge -WHEN NOT MATCHED BY TARGET</vt:lpstr>
      <vt:lpstr>Ví dụ Merge -WHEN NOT MATCHED BY SOURCE</vt:lpstr>
      <vt:lpstr>Implementing the WHEN NOT MATCHED BY SOURCE</vt:lpstr>
      <vt:lpstr>Pivot query</vt:lpstr>
      <vt:lpstr>Pivot</vt:lpstr>
      <vt:lpstr>Pivot</vt:lpstr>
      <vt:lpstr>Pivot</vt:lpstr>
      <vt:lpstr>UnPivot</vt:lpstr>
      <vt:lpstr>UnPivot</vt:lpstr>
      <vt:lpstr>UnPivot</vt:lpstr>
      <vt:lpstr>UnPivot</vt:lpstr>
      <vt:lpstr>Lệnh Insert</vt:lpstr>
      <vt:lpstr>Lệnh Insert</vt:lpstr>
      <vt:lpstr>Lệnh Delete</vt:lpstr>
      <vt:lpstr>Lệnh Update</vt:lpstr>
      <vt:lpstr>Lệnh Update</vt:lpstr>
      <vt:lpstr>Câu lệnh TRUNCATE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Xuan Hien</dc:creator>
  <cp:lastModifiedBy>Admin</cp:lastModifiedBy>
  <cp:revision>180</cp:revision>
  <dcterms:created xsi:type="dcterms:W3CDTF">2015-01-21T03:21:11Z</dcterms:created>
  <dcterms:modified xsi:type="dcterms:W3CDTF">2020-05-14T02:29:54Z</dcterms:modified>
</cp:coreProperties>
</file>