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3"/>
  </p:notesMasterIdLst>
  <p:handoutMasterIdLst>
    <p:handoutMasterId r:id="rId64"/>
  </p:handoutMasterIdLst>
  <p:sldIdLst>
    <p:sldId id="256" r:id="rId3"/>
    <p:sldId id="257" r:id="rId4"/>
    <p:sldId id="421" r:id="rId5"/>
    <p:sldId id="806" r:id="rId6"/>
    <p:sldId id="759" r:id="rId7"/>
    <p:sldId id="739" r:id="rId8"/>
    <p:sldId id="740" r:id="rId9"/>
    <p:sldId id="807" r:id="rId10"/>
    <p:sldId id="805" r:id="rId11"/>
    <p:sldId id="741" r:id="rId12"/>
    <p:sldId id="786" r:id="rId13"/>
    <p:sldId id="787" r:id="rId14"/>
    <p:sldId id="788" r:id="rId15"/>
    <p:sldId id="742" r:id="rId16"/>
    <p:sldId id="808" r:id="rId17"/>
    <p:sldId id="761" r:id="rId18"/>
    <p:sldId id="762" r:id="rId19"/>
    <p:sldId id="746" r:id="rId20"/>
    <p:sldId id="641" r:id="rId21"/>
    <p:sldId id="747" r:id="rId22"/>
    <p:sldId id="748" r:id="rId23"/>
    <p:sldId id="518" r:id="rId24"/>
    <p:sldId id="797" r:id="rId25"/>
    <p:sldId id="755" r:id="rId26"/>
    <p:sldId id="810" r:id="rId27"/>
    <p:sldId id="794" r:id="rId28"/>
    <p:sldId id="795" r:id="rId29"/>
    <p:sldId id="796" r:id="rId30"/>
    <p:sldId id="763" r:id="rId31"/>
    <p:sldId id="764" r:id="rId32"/>
    <p:sldId id="766" r:id="rId33"/>
    <p:sldId id="767" r:id="rId34"/>
    <p:sldId id="770" r:id="rId35"/>
    <p:sldId id="804" r:id="rId36"/>
    <p:sldId id="769" r:id="rId37"/>
    <p:sldId id="771" r:id="rId38"/>
    <p:sldId id="811" r:id="rId39"/>
    <p:sldId id="772" r:id="rId40"/>
    <p:sldId id="798" r:id="rId41"/>
    <p:sldId id="800" r:id="rId42"/>
    <p:sldId id="774" r:id="rId43"/>
    <p:sldId id="784" r:id="rId44"/>
    <p:sldId id="801" r:id="rId45"/>
    <p:sldId id="802" r:id="rId46"/>
    <p:sldId id="803" r:id="rId47"/>
    <p:sldId id="785" r:id="rId48"/>
    <p:sldId id="775" r:id="rId49"/>
    <p:sldId id="776" r:id="rId50"/>
    <p:sldId id="777" r:id="rId51"/>
    <p:sldId id="778" r:id="rId52"/>
    <p:sldId id="779" r:id="rId53"/>
    <p:sldId id="812" r:id="rId54"/>
    <p:sldId id="814" r:id="rId55"/>
    <p:sldId id="780" r:id="rId56"/>
    <p:sldId id="782" r:id="rId57"/>
    <p:sldId id="813" r:id="rId58"/>
    <p:sldId id="816" r:id="rId59"/>
    <p:sldId id="815" r:id="rId60"/>
    <p:sldId id="783" r:id="rId61"/>
    <p:sldId id="286"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0000"/>
    <a:srgbClr val="CC00CC"/>
    <a:srgbClr val="FF99FF"/>
    <a:srgbClr val="996633"/>
    <a:srgbClr val="008080"/>
    <a:srgbClr val="FF00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5431" autoAdjust="0"/>
  </p:normalViewPr>
  <p:slideViewPr>
    <p:cSldViewPr>
      <p:cViewPr varScale="1">
        <p:scale>
          <a:sx n="84" d="100"/>
          <a:sy n="84" d="100"/>
        </p:scale>
        <p:origin x="13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75C372EC-BE54-4385-B529-2D28DE24BBB5}" type="datetimeFigureOut">
              <a:rPr lang="en-US" altLang="en-US"/>
              <a:pPr>
                <a:defRPr/>
              </a:pPr>
              <a:t>25/05/2020</a:t>
            </a:fld>
            <a:endParaRPr lang="en-US" altLang="en-US"/>
          </a:p>
        </p:txBody>
      </p:sp>
      <p:sp>
        <p:nvSpPr>
          <p:cNvPr id="2396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1C2CCBD2-5351-4C6B-A702-80441F1B529A}" type="slidenum">
              <a:rPr lang="en-US" altLang="en-US"/>
              <a:pPr/>
              <a:t>‹#›</a:t>
            </a:fld>
            <a:endParaRPr lang="en-US" altLang="en-US"/>
          </a:p>
        </p:txBody>
      </p:sp>
    </p:spTree>
    <p:extLst>
      <p:ext uri="{BB962C8B-B14F-4D97-AF65-F5344CB8AC3E}">
        <p14:creationId xmlns:p14="http://schemas.microsoft.com/office/powerpoint/2010/main" val="2806505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C1072A8-8899-4A68-BCD2-2E385A92FCC3}" type="datetimeFigureOut">
              <a:rPr lang="en-US"/>
              <a:pPr>
                <a:defRPr/>
              </a:pPr>
              <a:t>25/05/2020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8BA0DE-82DE-4745-938B-3D4B726F383B}" type="slidenum">
              <a:rPr lang="en-US"/>
              <a:pPr/>
              <a:t>‹#›</a:t>
            </a:fld>
            <a:endParaRPr lang="en-US"/>
          </a:p>
        </p:txBody>
      </p:sp>
    </p:spTree>
    <p:extLst>
      <p:ext uri="{BB962C8B-B14F-4D97-AF65-F5344CB8AC3E}">
        <p14:creationId xmlns:p14="http://schemas.microsoft.com/office/powerpoint/2010/main" val="1778108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EB278CB-50C9-44F3-B060-7D44EB2B413A}" type="slidenum">
              <a:rPr lang="en-US" altLang="en-US">
                <a:latin typeface="Arial" panose="020B0604020202020204" pitchFamily="34" charset="0"/>
              </a:rPr>
              <a:pPr eaLnBrk="1" hangingPunct="1">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969746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401457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332999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12</a:t>
            </a:fld>
            <a:endParaRPr lang="en-US" altLang="en-US">
              <a:latin typeface="Arial" panose="020B0604020202020204" pitchFamily="34" charset="0"/>
            </a:endParaRPr>
          </a:p>
        </p:txBody>
      </p:sp>
    </p:spTree>
    <p:extLst>
      <p:ext uri="{BB962C8B-B14F-4D97-AF65-F5344CB8AC3E}">
        <p14:creationId xmlns:p14="http://schemas.microsoft.com/office/powerpoint/2010/main" val="2164995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2400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09780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15</a:t>
            </a:fld>
            <a:endParaRPr lang="en-US" altLang="en-US">
              <a:latin typeface="Arial" panose="020B0604020202020204" pitchFamily="34" charset="0"/>
            </a:endParaRPr>
          </a:p>
        </p:txBody>
      </p:sp>
    </p:spTree>
    <p:extLst>
      <p:ext uri="{BB962C8B-B14F-4D97-AF65-F5344CB8AC3E}">
        <p14:creationId xmlns:p14="http://schemas.microsoft.com/office/powerpoint/2010/main" val="107941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16</a:t>
            </a:fld>
            <a:endParaRPr lang="en-US" altLang="en-US">
              <a:latin typeface="Arial" panose="020B0604020202020204" pitchFamily="34" charset="0"/>
            </a:endParaRPr>
          </a:p>
        </p:txBody>
      </p:sp>
    </p:spTree>
    <p:extLst>
      <p:ext uri="{BB962C8B-B14F-4D97-AF65-F5344CB8AC3E}">
        <p14:creationId xmlns:p14="http://schemas.microsoft.com/office/powerpoint/2010/main" val="236673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17</a:t>
            </a:fld>
            <a:endParaRPr lang="en-US" altLang="en-US">
              <a:latin typeface="Arial" panose="020B0604020202020204" pitchFamily="34" charset="0"/>
            </a:endParaRPr>
          </a:p>
        </p:txBody>
      </p:sp>
    </p:spTree>
    <p:extLst>
      <p:ext uri="{BB962C8B-B14F-4D97-AF65-F5344CB8AC3E}">
        <p14:creationId xmlns:p14="http://schemas.microsoft.com/office/powerpoint/2010/main" val="3949419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19</a:t>
            </a:fld>
            <a:endParaRPr lang="en-US" altLang="en-US">
              <a:latin typeface="Arial" panose="020B0604020202020204" pitchFamily="34" charset="0"/>
            </a:endParaRPr>
          </a:p>
        </p:txBody>
      </p:sp>
    </p:spTree>
    <p:extLst>
      <p:ext uri="{BB962C8B-B14F-4D97-AF65-F5344CB8AC3E}">
        <p14:creationId xmlns:p14="http://schemas.microsoft.com/office/powerpoint/2010/main" val="1668884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270707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A2443F9-D7D7-47F2-8AA2-9FC575256667}" type="slidenum">
              <a:rPr lang="en-US" altLang="en-US">
                <a:latin typeface="Arial" panose="020B0604020202020204" pitchFamily="34" charset="0"/>
              </a:rPr>
              <a:pPr eaLnBrk="1" hangingPunct="1">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70362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23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018858B-216C-477C-8540-177A73779C68}" type="slidenum">
              <a:rPr lang="en-US" altLang="en-US">
                <a:latin typeface="Arial" panose="020B0604020202020204" pitchFamily="34" charset="0"/>
              </a:rPr>
              <a:pPr algn="r" eaLnBrk="1" hangingPunct="1">
                <a:spcBef>
                  <a:spcPct val="0"/>
                </a:spcBef>
              </a:pPr>
              <a:t>21</a:t>
            </a:fld>
            <a:endParaRPr lang="en-US" altLang="en-US">
              <a:latin typeface="Arial" panose="020B0604020202020204" pitchFamily="34" charset="0"/>
            </a:endParaRPr>
          </a:p>
        </p:txBody>
      </p:sp>
    </p:spTree>
    <p:extLst>
      <p:ext uri="{BB962C8B-B14F-4D97-AF65-F5344CB8AC3E}">
        <p14:creationId xmlns:p14="http://schemas.microsoft.com/office/powerpoint/2010/main" val="17392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52</a:t>
            </a:fld>
            <a:endParaRPr lang="en-US"/>
          </a:p>
        </p:txBody>
      </p:sp>
    </p:spTree>
    <p:extLst>
      <p:ext uri="{BB962C8B-B14F-4D97-AF65-F5344CB8AC3E}">
        <p14:creationId xmlns:p14="http://schemas.microsoft.com/office/powerpoint/2010/main" val="310707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53</a:t>
            </a:fld>
            <a:endParaRPr lang="en-US"/>
          </a:p>
        </p:txBody>
      </p:sp>
    </p:spTree>
    <p:extLst>
      <p:ext uri="{BB962C8B-B14F-4D97-AF65-F5344CB8AC3E}">
        <p14:creationId xmlns:p14="http://schemas.microsoft.com/office/powerpoint/2010/main" val="809360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55</a:t>
            </a:fld>
            <a:endParaRPr lang="en-US"/>
          </a:p>
        </p:txBody>
      </p:sp>
    </p:spTree>
    <p:extLst>
      <p:ext uri="{BB962C8B-B14F-4D97-AF65-F5344CB8AC3E}">
        <p14:creationId xmlns:p14="http://schemas.microsoft.com/office/powerpoint/2010/main" val="299935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56</a:t>
            </a:fld>
            <a:endParaRPr lang="en-US"/>
          </a:p>
        </p:txBody>
      </p:sp>
    </p:spTree>
    <p:extLst>
      <p:ext uri="{BB962C8B-B14F-4D97-AF65-F5344CB8AC3E}">
        <p14:creationId xmlns:p14="http://schemas.microsoft.com/office/powerpoint/2010/main" val="2223488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57</a:t>
            </a:fld>
            <a:endParaRPr lang="en-US"/>
          </a:p>
        </p:txBody>
      </p:sp>
    </p:spTree>
    <p:extLst>
      <p:ext uri="{BB962C8B-B14F-4D97-AF65-F5344CB8AC3E}">
        <p14:creationId xmlns:p14="http://schemas.microsoft.com/office/powerpoint/2010/main" val="372536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8BA0DE-82DE-4745-938B-3D4B726F383B}" type="slidenum">
              <a:rPr lang="en-US" smtClean="0"/>
              <a:pPr/>
              <a:t>58</a:t>
            </a:fld>
            <a:endParaRPr lang="en-US"/>
          </a:p>
        </p:txBody>
      </p:sp>
    </p:spTree>
    <p:extLst>
      <p:ext uri="{BB962C8B-B14F-4D97-AF65-F5344CB8AC3E}">
        <p14:creationId xmlns:p14="http://schemas.microsoft.com/office/powerpoint/2010/main" val="2888835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7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8CA8E44-1B78-455C-B326-69231EE9222A}" type="slidenum">
              <a:rPr lang="en-US" altLang="en-US">
                <a:latin typeface="Arial" panose="020B0604020202020204" pitchFamily="34" charset="0"/>
              </a:rPr>
              <a:pPr eaLnBrk="1" hangingPunct="1">
                <a:spcBef>
                  <a:spcPct val="0"/>
                </a:spcBef>
              </a:pPr>
              <a:t>60</a:t>
            </a:fld>
            <a:endParaRPr lang="en-US" altLang="en-US">
              <a:latin typeface="Arial" panose="020B0604020202020204" pitchFamily="34" charset="0"/>
            </a:endParaRPr>
          </a:p>
        </p:txBody>
      </p:sp>
    </p:spTree>
    <p:extLst>
      <p:ext uri="{BB962C8B-B14F-4D97-AF65-F5344CB8AC3E}">
        <p14:creationId xmlns:p14="http://schemas.microsoft.com/office/powerpoint/2010/main" val="368615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216129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215821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42860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01054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11890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1114606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39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6F6C22C-8EF5-4142-9C4F-765D733989ED}"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069701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EC84852-2EED-40CE-86BC-C36D36BE7EF4}"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F5425062-C775-42AB-A55C-1A184A7F147F}" type="slidenum">
              <a:rPr lang="en-US"/>
              <a:pPr/>
              <a:t>‹#›</a:t>
            </a:fld>
            <a:endParaRPr lang="en-US"/>
          </a:p>
        </p:txBody>
      </p:sp>
    </p:spTree>
    <p:extLst>
      <p:ext uri="{BB962C8B-B14F-4D97-AF65-F5344CB8AC3E}">
        <p14:creationId xmlns:p14="http://schemas.microsoft.com/office/powerpoint/2010/main" val="325482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0C063C5-4287-43ED-B24F-BEE1FB6F9659}"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A16FD75-50AC-4610-9205-8AE396F83541}" type="slidenum">
              <a:rPr lang="en-US"/>
              <a:pPr/>
              <a:t>‹#›</a:t>
            </a:fld>
            <a:endParaRPr lang="en-US"/>
          </a:p>
        </p:txBody>
      </p:sp>
    </p:spTree>
    <p:extLst>
      <p:ext uri="{BB962C8B-B14F-4D97-AF65-F5344CB8AC3E}">
        <p14:creationId xmlns:p14="http://schemas.microsoft.com/office/powerpoint/2010/main" val="58147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0947F96-97C2-43FC-B3A2-AD8D24C57088}"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44114A2-4404-4B77-AD7A-EA793F068DBC}" type="slidenum">
              <a:rPr lang="en-US"/>
              <a:pPr/>
              <a:t>‹#›</a:t>
            </a:fld>
            <a:endParaRPr lang="en-US"/>
          </a:p>
        </p:txBody>
      </p:sp>
    </p:spTree>
    <p:extLst>
      <p:ext uri="{BB962C8B-B14F-4D97-AF65-F5344CB8AC3E}">
        <p14:creationId xmlns:p14="http://schemas.microsoft.com/office/powerpoint/2010/main" val="378556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9F11AC93-B8EA-49D7-A377-010ECDDE277F}"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DFEA154-541F-4E77-8EC5-16DE8CDE476A}" type="slidenum">
              <a:rPr lang="en-US"/>
              <a:pPr/>
              <a:t>‹#›</a:t>
            </a:fld>
            <a:endParaRPr lang="en-US"/>
          </a:p>
        </p:txBody>
      </p:sp>
    </p:spTree>
    <p:extLst>
      <p:ext uri="{BB962C8B-B14F-4D97-AF65-F5344CB8AC3E}">
        <p14:creationId xmlns:p14="http://schemas.microsoft.com/office/powerpoint/2010/main" val="31390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3"/>
          <p:cNvSpPr>
            <a:spLocks noGrp="1"/>
          </p:cNvSpPr>
          <p:nvPr>
            <p:ph type="dt" sz="half" idx="10"/>
          </p:nvPr>
        </p:nvSpPr>
        <p:spPr/>
        <p:txBody>
          <a:bodyPr/>
          <a:lstStyle>
            <a:lvl1pPr>
              <a:defRPr/>
            </a:lvl1pPr>
          </a:lstStyle>
          <a:p>
            <a:pPr>
              <a:defRPr/>
            </a:pPr>
            <a:fld id="{8A2436E3-1319-4E05-B098-3B98234FB735}" type="datetime1">
              <a:rPr lang="en-US"/>
              <a:pPr>
                <a:defRPr/>
              </a:pPr>
              <a:t>25/05/2020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D735D24B-49C4-4028-A90C-2AB9E67A0787}" type="slidenum">
              <a:rPr lang="en-US"/>
              <a:pPr/>
              <a:t>‹#›</a:t>
            </a:fld>
            <a:endParaRPr lang="en-US"/>
          </a:p>
        </p:txBody>
      </p:sp>
    </p:spTree>
    <p:extLst>
      <p:ext uri="{BB962C8B-B14F-4D97-AF65-F5344CB8AC3E}">
        <p14:creationId xmlns:p14="http://schemas.microsoft.com/office/powerpoint/2010/main" val="229236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D73A8DA-3C2D-455A-9F7D-F75F905D952C}" type="datetime1">
              <a:rPr lang="en-US"/>
              <a:pPr>
                <a:defRPr/>
              </a:pPr>
              <a:t>25/05/2020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FD7CD89-2BA3-4638-BF67-3C4C90C76DF3}" type="slidenum">
              <a:rPr lang="en-US"/>
              <a:pPr/>
              <a:t>‹#›</a:t>
            </a:fld>
            <a:endParaRPr lang="en-US"/>
          </a:p>
        </p:txBody>
      </p:sp>
    </p:spTree>
    <p:extLst>
      <p:ext uri="{BB962C8B-B14F-4D97-AF65-F5344CB8AC3E}">
        <p14:creationId xmlns:p14="http://schemas.microsoft.com/office/powerpoint/2010/main" val="314151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7 w 3985"/>
              <a:gd name="T1" fmla="*/ 0 h 3619"/>
              <a:gd name="T2" fmla="*/ 0 w 3985"/>
              <a:gd name="T3" fmla="*/ 2147483647 h 3619"/>
              <a:gd name="T4" fmla="*/ 2147483647 w 3985"/>
              <a:gd name="T5" fmla="*/ 2147483647 h 3619"/>
              <a:gd name="T6" fmla="*/ 2147483647 w 3985"/>
              <a:gd name="T7" fmla="*/ 2147483647 h 3619"/>
              <a:gd name="T8" fmla="*/ 2147483647 w 3985"/>
              <a:gd name="T9" fmla="*/ 0 h 3619"/>
              <a:gd name="T10" fmla="*/ 2147483647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51200 w 794"/>
                <a:gd name="T1" fmla="*/ 14380 h 414"/>
                <a:gd name="T2" fmla="*/ 45788 w 794"/>
                <a:gd name="T3" fmla="*/ 11580 h 414"/>
                <a:gd name="T4" fmla="*/ 35864 w 794"/>
                <a:gd name="T5" fmla="*/ 7652 h 414"/>
                <a:gd name="T6" fmla="*/ 4577 w 794"/>
                <a:gd name="T7" fmla="*/ 0 h 414"/>
                <a:gd name="T8" fmla="*/ 1476 w 794"/>
                <a:gd name="T9" fmla="*/ 725 h 414"/>
                <a:gd name="T10" fmla="*/ 0 w 794"/>
                <a:gd name="T11" fmla="*/ 3024 h 414"/>
                <a:gd name="T12" fmla="*/ 1799 w 794"/>
                <a:gd name="T13" fmla="*/ 5648 h 414"/>
                <a:gd name="T14" fmla="*/ 36754 w 794"/>
                <a:gd name="T15" fmla="*/ 14899 h 414"/>
                <a:gd name="T16" fmla="*/ 44413 w 794"/>
                <a:gd name="T17" fmla="*/ 14307 h 414"/>
                <a:gd name="T18" fmla="*/ 50605 w 794"/>
                <a:gd name="T19" fmla="*/ 15073 h 414"/>
                <a:gd name="T20" fmla="*/ 51200 w 794"/>
                <a:gd name="T21" fmla="*/ 14380 h 414"/>
                <a:gd name="T22" fmla="*/ 51200 w 794"/>
                <a:gd name="T23" fmla="*/ 1438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0"/>
            <p:cNvSpPr>
              <a:spLocks/>
            </p:cNvSpPr>
            <p:nvPr userDrawn="1"/>
          </p:nvSpPr>
          <p:spPr bwMode="auto">
            <a:xfrm>
              <a:off x="166" y="261"/>
              <a:ext cx="2244" cy="1007"/>
            </a:xfrm>
            <a:custGeom>
              <a:avLst/>
              <a:gdLst>
                <a:gd name="T0" fmla="*/ 549 w 1586"/>
                <a:gd name="T1" fmla="*/ 0 h 821"/>
                <a:gd name="T2" fmla="*/ 5333 w 1586"/>
                <a:gd name="T3" fmla="*/ 1175 h 821"/>
                <a:gd name="T4" fmla="*/ 5722 w 1586"/>
                <a:gd name="T5" fmla="*/ 1444 h 821"/>
                <a:gd name="T6" fmla="*/ 6356 w 1586"/>
                <a:gd name="T7" fmla="*/ 1792 h 821"/>
                <a:gd name="T8" fmla="*/ 6272 w 1586"/>
                <a:gd name="T9" fmla="*/ 1858 h 821"/>
                <a:gd name="T10" fmla="*/ 5409 w 1586"/>
                <a:gd name="T11" fmla="*/ 1781 h 821"/>
                <a:gd name="T12" fmla="*/ 4588 w 1586"/>
                <a:gd name="T13" fmla="*/ 1835 h 821"/>
                <a:gd name="T14" fmla="*/ 166 w 1586"/>
                <a:gd name="T15" fmla="*/ 676 h 821"/>
                <a:gd name="T16" fmla="*/ 0 w 1586"/>
                <a:gd name="T17" fmla="*/ 340 h 821"/>
                <a:gd name="T18" fmla="*/ 184 w 1586"/>
                <a:gd name="T19" fmla="*/ 72 h 821"/>
                <a:gd name="T20" fmla="*/ 549 w 1586"/>
                <a:gd name="T21" fmla="*/ 0 h 821"/>
                <a:gd name="T22" fmla="*/ 54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744 h 747"/>
                <a:gd name="T2" fmla="*/ 3732 w 1049"/>
                <a:gd name="T3" fmla="*/ 1711 h 747"/>
                <a:gd name="T4" fmla="*/ 3802 w 1049"/>
                <a:gd name="T5" fmla="*/ 1223 h 747"/>
                <a:gd name="T6" fmla="*/ 4247 w 1049"/>
                <a:gd name="T7" fmla="*/ 967 h 747"/>
                <a:gd name="T8" fmla="*/ 316 w 1049"/>
                <a:gd name="T9" fmla="*/ 0 h 747"/>
                <a:gd name="T10" fmla="*/ 0 w 1049"/>
                <a:gd name="T11" fmla="*/ 290 h 747"/>
                <a:gd name="T12" fmla="*/ 0 w 1049"/>
                <a:gd name="T13" fmla="*/ 744 h 747"/>
                <a:gd name="T14" fmla="*/ 0 w 1049"/>
                <a:gd name="T15" fmla="*/ 744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438 w 150"/>
                  <a:gd name="T1" fmla="*/ 0 h 173"/>
                  <a:gd name="T2" fmla="*/ 161 w 150"/>
                  <a:gd name="T3" fmla="*/ 155 h 173"/>
                  <a:gd name="T4" fmla="*/ 0 w 150"/>
                  <a:gd name="T5" fmla="*/ 406 h 173"/>
                  <a:gd name="T6" fmla="*/ 319 w 150"/>
                  <a:gd name="T7" fmla="*/ 375 h 173"/>
                  <a:gd name="T8" fmla="*/ 411 w 150"/>
                  <a:gd name="T9" fmla="*/ 198 h 173"/>
                  <a:gd name="T10" fmla="*/ 599 w 150"/>
                  <a:gd name="T11" fmla="*/ 63 h 173"/>
                  <a:gd name="T12" fmla="*/ 438 w 150"/>
                  <a:gd name="T13" fmla="*/ 0 h 173"/>
                  <a:gd name="T14" fmla="*/ 438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userDrawn="1"/>
            </p:nvSpPr>
            <p:spPr bwMode="auto">
              <a:xfrm>
                <a:off x="123" y="148"/>
                <a:ext cx="2386" cy="1081"/>
              </a:xfrm>
              <a:custGeom>
                <a:avLst/>
                <a:gdLst>
                  <a:gd name="T0" fmla="*/ 628 w 1684"/>
                  <a:gd name="T1" fmla="*/ 0 h 880"/>
                  <a:gd name="T2" fmla="*/ 254 w 1684"/>
                  <a:gd name="T3" fmla="*/ 119 h 880"/>
                  <a:gd name="T4" fmla="*/ 0 w 1684"/>
                  <a:gd name="T5" fmla="*/ 474 h 880"/>
                  <a:gd name="T6" fmla="*/ 271 w 1684"/>
                  <a:gd name="T7" fmla="*/ 817 h 880"/>
                  <a:gd name="T8" fmla="*/ 4763 w 1684"/>
                  <a:gd name="T9" fmla="*/ 1974 h 880"/>
                  <a:gd name="T10" fmla="*/ 5731 w 1684"/>
                  <a:gd name="T11" fmla="*/ 1902 h 880"/>
                  <a:gd name="T12" fmla="*/ 6515 w 1684"/>
                  <a:gd name="T13" fmla="*/ 2004 h 880"/>
                  <a:gd name="T14" fmla="*/ 6787 w 1684"/>
                  <a:gd name="T15" fmla="*/ 1841 h 880"/>
                  <a:gd name="T16" fmla="*/ 6053 w 1684"/>
                  <a:gd name="T17" fmla="*/ 1512 h 880"/>
                  <a:gd name="T18" fmla="*/ 5754 w 1684"/>
                  <a:gd name="T19" fmla="*/ 1167 h 880"/>
                  <a:gd name="T20" fmla="*/ 5519 w 1684"/>
                  <a:gd name="T21" fmla="*/ 1200 h 880"/>
                  <a:gd name="T22" fmla="*/ 5799 w 1684"/>
                  <a:gd name="T23" fmla="*/ 1512 h 880"/>
                  <a:gd name="T24" fmla="*/ 6360 w 1684"/>
                  <a:gd name="T25" fmla="*/ 1844 h 880"/>
                  <a:gd name="T26" fmla="*/ 5696 w 1684"/>
                  <a:gd name="T27" fmla="*/ 1792 h 880"/>
                  <a:gd name="T28" fmla="*/ 4912 w 1684"/>
                  <a:gd name="T29" fmla="*/ 1852 h 880"/>
                  <a:gd name="T30" fmla="*/ 5057 w 1684"/>
                  <a:gd name="T31" fmla="*/ 1479 h 880"/>
                  <a:gd name="T32" fmla="*/ 5393 w 1684"/>
                  <a:gd name="T33" fmla="*/ 1225 h 880"/>
                  <a:gd name="T34" fmla="*/ 5000 w 1684"/>
                  <a:gd name="T35" fmla="*/ 1257 h 880"/>
                  <a:gd name="T36" fmla="*/ 4695 w 1684"/>
                  <a:gd name="T37" fmla="*/ 1499 h 880"/>
                  <a:gd name="T38" fmla="*/ 4591 w 1684"/>
                  <a:gd name="T39" fmla="*/ 1802 h 880"/>
                  <a:gd name="T40" fmla="*/ 432 w 1684"/>
                  <a:gd name="T41" fmla="*/ 706 h 880"/>
                  <a:gd name="T42" fmla="*/ 322 w 1684"/>
                  <a:gd name="T43" fmla="*/ 489 h 880"/>
                  <a:gd name="T44" fmla="*/ 415 w 1684"/>
                  <a:gd name="T45" fmla="*/ 217 h 880"/>
                  <a:gd name="T46" fmla="*/ 873 w 1684"/>
                  <a:gd name="T47" fmla="*/ 0 h 880"/>
                  <a:gd name="T48" fmla="*/ 628 w 1684"/>
                  <a:gd name="T49" fmla="*/ 0 h 880"/>
                  <a:gd name="T50" fmla="*/ 628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userDrawn="1"/>
            </p:nvSpPr>
            <p:spPr bwMode="auto">
              <a:xfrm>
                <a:off x="324" y="158"/>
                <a:ext cx="1686" cy="614"/>
              </a:xfrm>
              <a:custGeom>
                <a:avLst/>
                <a:gdLst>
                  <a:gd name="T0" fmla="*/ 404 w 1190"/>
                  <a:gd name="T1" fmla="*/ 0 h 500"/>
                  <a:gd name="T2" fmla="*/ 4796 w 1190"/>
                  <a:gd name="T3" fmla="*/ 1114 h 500"/>
                  <a:gd name="T4" fmla="*/ 4334 w 1190"/>
                  <a:gd name="T5" fmla="*/ 1137 h 500"/>
                  <a:gd name="T6" fmla="*/ 0 w 1190"/>
                  <a:gd name="T7" fmla="*/ 61 h 500"/>
                  <a:gd name="T8" fmla="*/ 404 w 1190"/>
                  <a:gd name="T9" fmla="*/ 0 h 500"/>
                  <a:gd name="T10" fmla="*/ 404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userDrawn="1"/>
            </p:nvSpPr>
            <p:spPr bwMode="auto">
              <a:xfrm>
                <a:off x="409" y="251"/>
                <a:ext cx="227" cy="410"/>
              </a:xfrm>
              <a:custGeom>
                <a:avLst/>
                <a:gdLst>
                  <a:gd name="T0" fmla="*/ 471 w 160"/>
                  <a:gd name="T1" fmla="*/ 0 h 335"/>
                  <a:gd name="T2" fmla="*/ 77 w 160"/>
                  <a:gd name="T3" fmla="*/ 239 h 335"/>
                  <a:gd name="T4" fmla="*/ 0 w 160"/>
                  <a:gd name="T5" fmla="*/ 515 h 335"/>
                  <a:gd name="T6" fmla="*/ 135 w 160"/>
                  <a:gd name="T7" fmla="*/ 704 h 335"/>
                  <a:gd name="T8" fmla="*/ 380 w 160"/>
                  <a:gd name="T9" fmla="*/ 751 h 335"/>
                  <a:gd name="T10" fmla="*/ 308 w 160"/>
                  <a:gd name="T11" fmla="*/ 344 h 335"/>
                  <a:gd name="T12" fmla="*/ 648 w 160"/>
                  <a:gd name="T13" fmla="*/ 39 h 335"/>
                  <a:gd name="T14" fmla="*/ 471 w 160"/>
                  <a:gd name="T15" fmla="*/ 0 h 335"/>
                  <a:gd name="T16" fmla="*/ 47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7"/>
              <p:cNvSpPr>
                <a:spLocks/>
              </p:cNvSpPr>
              <p:nvPr userDrawn="1"/>
            </p:nvSpPr>
            <p:spPr bwMode="auto">
              <a:xfrm>
                <a:off x="846" y="536"/>
                <a:ext cx="691" cy="364"/>
              </a:xfrm>
              <a:custGeom>
                <a:avLst/>
                <a:gdLst>
                  <a:gd name="T0" fmla="*/ 57 w 489"/>
                  <a:gd name="T1" fmla="*/ 79 h 296"/>
                  <a:gd name="T2" fmla="*/ 637 w 489"/>
                  <a:gd name="T3" fmla="*/ 151 h 296"/>
                  <a:gd name="T4" fmla="*/ 1292 w 489"/>
                  <a:gd name="T5" fmla="*/ 314 h 296"/>
                  <a:gd name="T6" fmla="*/ 1755 w 489"/>
                  <a:gd name="T7" fmla="*/ 557 h 296"/>
                  <a:gd name="T8" fmla="*/ 1300 w 489"/>
                  <a:gd name="T9" fmla="*/ 526 h 296"/>
                  <a:gd name="T10" fmla="*/ 553 w 489"/>
                  <a:gd name="T11" fmla="*/ 334 h 296"/>
                  <a:gd name="T12" fmla="*/ 199 w 489"/>
                  <a:gd name="T13" fmla="*/ 183 h 296"/>
                  <a:gd name="T14" fmla="*/ 425 w 489"/>
                  <a:gd name="T15" fmla="*/ 373 h 296"/>
                  <a:gd name="T16" fmla="*/ 1084 w 489"/>
                  <a:gd name="T17" fmla="*/ 617 h 296"/>
                  <a:gd name="T18" fmla="*/ 1857 w 489"/>
                  <a:gd name="T19" fmla="*/ 678 h 296"/>
                  <a:gd name="T20" fmla="*/ 1949 w 489"/>
                  <a:gd name="T21" fmla="*/ 512 h 296"/>
                  <a:gd name="T22" fmla="*/ 1571 w 489"/>
                  <a:gd name="T23" fmla="*/ 275 h 296"/>
                  <a:gd name="T24" fmla="*/ 677 w 489"/>
                  <a:gd name="T25" fmla="*/ 39 h 296"/>
                  <a:gd name="T26" fmla="*/ 0 w 489"/>
                  <a:gd name="T27" fmla="*/ 0 h 296"/>
                  <a:gd name="T28" fmla="*/ 57 w 489"/>
                  <a:gd name="T29" fmla="*/ 79 h 296"/>
                  <a:gd name="T30" fmla="*/ 57 w 489"/>
                  <a:gd name="T31" fmla="*/ 7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313 w 794"/>
                <a:gd name="T1" fmla="*/ 99 h 414"/>
                <a:gd name="T2" fmla="*/ 280 w 794"/>
                <a:gd name="T3" fmla="*/ 80 h 414"/>
                <a:gd name="T4" fmla="*/ 219 w 794"/>
                <a:gd name="T5" fmla="*/ 52 h 414"/>
                <a:gd name="T6" fmla="*/ 28 w 794"/>
                <a:gd name="T7" fmla="*/ 0 h 414"/>
                <a:gd name="T8" fmla="*/ 9 w 794"/>
                <a:gd name="T9" fmla="*/ 5 h 414"/>
                <a:gd name="T10" fmla="*/ 0 w 794"/>
                <a:gd name="T11" fmla="*/ 21 h 414"/>
                <a:gd name="T12" fmla="*/ 10 w 794"/>
                <a:gd name="T13" fmla="*/ 39 h 414"/>
                <a:gd name="T14" fmla="*/ 225 w 794"/>
                <a:gd name="T15" fmla="*/ 103 h 414"/>
                <a:gd name="T16" fmla="*/ 272 w 794"/>
                <a:gd name="T17" fmla="*/ 98 h 414"/>
                <a:gd name="T18" fmla="*/ 310 w 794"/>
                <a:gd name="T19" fmla="*/ 104 h 414"/>
                <a:gd name="T20" fmla="*/ 313 w 794"/>
                <a:gd name="T21" fmla="*/ 99 h 414"/>
                <a:gd name="T22" fmla="*/ 313 w 794"/>
                <a:gd name="T23" fmla="*/ 99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0"/>
            <p:cNvSpPr>
              <a:spLocks/>
            </p:cNvSpPr>
            <p:nvPr userDrawn="1"/>
          </p:nvSpPr>
          <p:spPr bwMode="auto">
            <a:xfrm rot="7320404">
              <a:off x="4893" y="2923"/>
              <a:ext cx="627" cy="290"/>
            </a:xfrm>
            <a:custGeom>
              <a:avLst/>
              <a:gdLst>
                <a:gd name="T0" fmla="*/ 3 w 1586"/>
                <a:gd name="T1" fmla="*/ 0 h 821"/>
                <a:gd name="T2" fmla="*/ 32 w 1586"/>
                <a:gd name="T3" fmla="*/ 8 h 821"/>
                <a:gd name="T4" fmla="*/ 35 w 1586"/>
                <a:gd name="T5" fmla="*/ 10 h 821"/>
                <a:gd name="T6" fmla="*/ 39 w 1586"/>
                <a:gd name="T7" fmla="*/ 12 h 821"/>
                <a:gd name="T8" fmla="*/ 38 w 1586"/>
                <a:gd name="T9" fmla="*/ 13 h 821"/>
                <a:gd name="T10" fmla="*/ 33 w 1586"/>
                <a:gd name="T11" fmla="*/ 12 h 821"/>
                <a:gd name="T12" fmla="*/ 28 w 1586"/>
                <a:gd name="T13" fmla="*/ 13 h 821"/>
                <a:gd name="T14" fmla="*/ 1 w 1586"/>
                <a:gd name="T15" fmla="*/ 5 h 821"/>
                <a:gd name="T16" fmla="*/ 0 w 1586"/>
                <a:gd name="T17" fmla="*/ 2 h 821"/>
                <a:gd name="T18" fmla="*/ 1 w 1586"/>
                <a:gd name="T19" fmla="*/ 0 h 821"/>
                <a:gd name="T20" fmla="*/ 3 w 1586"/>
                <a:gd name="T21" fmla="*/ 0 h 821"/>
                <a:gd name="T22" fmla="*/ 3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
            <p:cNvSpPr>
              <a:spLocks/>
            </p:cNvSpPr>
            <p:nvPr userDrawn="1"/>
          </p:nvSpPr>
          <p:spPr bwMode="auto">
            <a:xfrm rot="7320404">
              <a:off x="5000" y="2912"/>
              <a:ext cx="416" cy="265"/>
            </a:xfrm>
            <a:custGeom>
              <a:avLst/>
              <a:gdLst>
                <a:gd name="T0" fmla="*/ 0 w 1049"/>
                <a:gd name="T1" fmla="*/ 5 h 747"/>
                <a:gd name="T2" fmla="*/ 23 w 1049"/>
                <a:gd name="T3" fmla="*/ 12 h 747"/>
                <a:gd name="T4" fmla="*/ 23 w 1049"/>
                <a:gd name="T5" fmla="*/ 9 h 747"/>
                <a:gd name="T6" fmla="*/ 26 w 1049"/>
                <a:gd name="T7" fmla="*/ 7 h 747"/>
                <a:gd name="T8" fmla="*/ 2 w 1049"/>
                <a:gd name="T9" fmla="*/ 0 h 747"/>
                <a:gd name="T10" fmla="*/ 0 w 1049"/>
                <a:gd name="T11" fmla="*/ 2 h 747"/>
                <a:gd name="T12" fmla="*/ 0 w 1049"/>
                <a:gd name="T13" fmla="*/ 5 h 747"/>
                <a:gd name="T14" fmla="*/ 0 w 1049"/>
                <a:gd name="T15" fmla="*/ 5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gd name="T0" fmla="*/ 3 w 150"/>
                  <a:gd name="T1" fmla="*/ 0 h 173"/>
                  <a:gd name="T2" fmla="*/ 1 w 150"/>
                  <a:gd name="T3" fmla="*/ 1 h 173"/>
                  <a:gd name="T4" fmla="*/ 0 w 150"/>
                  <a:gd name="T5" fmla="*/ 3 h 173"/>
                  <a:gd name="T6" fmla="*/ 2 w 150"/>
                  <a:gd name="T7" fmla="*/ 2 h 173"/>
                  <a:gd name="T8" fmla="*/ 2 w 150"/>
                  <a:gd name="T9" fmla="*/ 1 h 173"/>
                  <a:gd name="T10" fmla="*/ 4 w 150"/>
                  <a:gd name="T11" fmla="*/ 0 h 173"/>
                  <a:gd name="T12" fmla="*/ 3 w 150"/>
                  <a:gd name="T13" fmla="*/ 0 h 173"/>
                  <a:gd name="T14" fmla="*/ 3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4"/>
              <p:cNvSpPr>
                <a:spLocks/>
              </p:cNvSpPr>
              <p:nvPr userDrawn="1"/>
            </p:nvSpPr>
            <p:spPr bwMode="auto">
              <a:xfrm rot="7320404">
                <a:off x="4887" y="2930"/>
                <a:ext cx="667" cy="311"/>
              </a:xfrm>
              <a:custGeom>
                <a:avLst/>
                <a:gdLst>
                  <a:gd name="T0" fmla="*/ 4 w 1684"/>
                  <a:gd name="T1" fmla="*/ 0 h 880"/>
                  <a:gd name="T2" fmla="*/ 2 w 1684"/>
                  <a:gd name="T3" fmla="*/ 1 h 880"/>
                  <a:gd name="T4" fmla="*/ 0 w 1684"/>
                  <a:gd name="T5" fmla="*/ 3 h 880"/>
                  <a:gd name="T6" fmla="*/ 2 w 1684"/>
                  <a:gd name="T7" fmla="*/ 6 h 880"/>
                  <a:gd name="T8" fmla="*/ 29 w 1684"/>
                  <a:gd name="T9" fmla="*/ 13 h 880"/>
                  <a:gd name="T10" fmla="*/ 35 w 1684"/>
                  <a:gd name="T11" fmla="*/ 13 h 880"/>
                  <a:gd name="T12" fmla="*/ 40 w 1684"/>
                  <a:gd name="T13" fmla="*/ 14 h 880"/>
                  <a:gd name="T14" fmla="*/ 42 w 1684"/>
                  <a:gd name="T15" fmla="*/ 13 h 880"/>
                  <a:gd name="T16" fmla="*/ 37 w 1684"/>
                  <a:gd name="T17" fmla="*/ 10 h 880"/>
                  <a:gd name="T18" fmla="*/ 35 w 1684"/>
                  <a:gd name="T19" fmla="*/ 8 h 880"/>
                  <a:gd name="T20" fmla="*/ 34 w 1684"/>
                  <a:gd name="T21" fmla="*/ 8 h 880"/>
                  <a:gd name="T22" fmla="*/ 36 w 1684"/>
                  <a:gd name="T23" fmla="*/ 10 h 880"/>
                  <a:gd name="T24" fmla="*/ 39 w 1684"/>
                  <a:gd name="T25" fmla="*/ 13 h 880"/>
                  <a:gd name="T26" fmla="*/ 35 w 1684"/>
                  <a:gd name="T27" fmla="*/ 12 h 880"/>
                  <a:gd name="T28" fmla="*/ 30 w 1684"/>
                  <a:gd name="T29" fmla="*/ 13 h 880"/>
                  <a:gd name="T30" fmla="*/ 31 w 1684"/>
                  <a:gd name="T31" fmla="*/ 10 h 880"/>
                  <a:gd name="T32" fmla="*/ 33 w 1684"/>
                  <a:gd name="T33" fmla="*/ 8 h 880"/>
                  <a:gd name="T34" fmla="*/ 30 w 1684"/>
                  <a:gd name="T35" fmla="*/ 8 h 880"/>
                  <a:gd name="T36" fmla="*/ 29 w 1684"/>
                  <a:gd name="T37" fmla="*/ 10 h 880"/>
                  <a:gd name="T38" fmla="*/ 28 w 1684"/>
                  <a:gd name="T39" fmla="*/ 12 h 880"/>
                  <a:gd name="T40" fmla="*/ 3 w 1684"/>
                  <a:gd name="T41" fmla="*/ 5 h 880"/>
                  <a:gd name="T42" fmla="*/ 2 w 1684"/>
                  <a:gd name="T43" fmla="*/ 4 h 880"/>
                  <a:gd name="T44" fmla="*/ 2 w 1684"/>
                  <a:gd name="T45" fmla="*/ 1 h 880"/>
                  <a:gd name="T46" fmla="*/ 5 w 1684"/>
                  <a:gd name="T47" fmla="*/ 0 h 880"/>
                  <a:gd name="T48" fmla="*/ 4 w 1684"/>
                  <a:gd name="T49" fmla="*/ 0 h 880"/>
                  <a:gd name="T50" fmla="*/ 4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5"/>
              <p:cNvSpPr>
                <a:spLocks/>
              </p:cNvSpPr>
              <p:nvPr userDrawn="1"/>
            </p:nvSpPr>
            <p:spPr bwMode="auto">
              <a:xfrm rot="7320404">
                <a:off x="5062" y="2997"/>
                <a:ext cx="472" cy="176"/>
              </a:xfrm>
              <a:custGeom>
                <a:avLst/>
                <a:gdLst>
                  <a:gd name="T0" fmla="*/ 2 w 1190"/>
                  <a:gd name="T1" fmla="*/ 0 h 500"/>
                  <a:gd name="T2" fmla="*/ 29 w 1190"/>
                  <a:gd name="T3" fmla="*/ 7 h 500"/>
                  <a:gd name="T4" fmla="*/ 27 w 1190"/>
                  <a:gd name="T5" fmla="*/ 8 h 500"/>
                  <a:gd name="T6" fmla="*/ 0 w 1190"/>
                  <a:gd name="T7" fmla="*/ 0 h 500"/>
                  <a:gd name="T8" fmla="*/ 2 w 1190"/>
                  <a:gd name="T9" fmla="*/ 0 h 500"/>
                  <a:gd name="T10" fmla="*/ 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6"/>
              <p:cNvSpPr>
                <a:spLocks/>
              </p:cNvSpPr>
              <p:nvPr userDrawn="1"/>
            </p:nvSpPr>
            <p:spPr bwMode="auto">
              <a:xfrm rot="7320404">
                <a:off x="5363" y="2874"/>
                <a:ext cx="63" cy="118"/>
              </a:xfrm>
              <a:custGeom>
                <a:avLst/>
                <a:gdLst>
                  <a:gd name="T0" fmla="*/ 3 w 160"/>
                  <a:gd name="T1" fmla="*/ 0 h 335"/>
                  <a:gd name="T2" fmla="*/ 0 w 160"/>
                  <a:gd name="T3" fmla="*/ 2 h 335"/>
                  <a:gd name="T4" fmla="*/ 0 w 160"/>
                  <a:gd name="T5" fmla="*/ 4 h 335"/>
                  <a:gd name="T6" fmla="*/ 1 w 160"/>
                  <a:gd name="T7" fmla="*/ 5 h 335"/>
                  <a:gd name="T8" fmla="*/ 2 w 160"/>
                  <a:gd name="T9" fmla="*/ 5 h 335"/>
                  <a:gd name="T10" fmla="*/ 2 w 160"/>
                  <a:gd name="T11" fmla="*/ 2 h 335"/>
                  <a:gd name="T12" fmla="*/ 4 w 160"/>
                  <a:gd name="T13" fmla="*/ 0 h 335"/>
                  <a:gd name="T14" fmla="*/ 3 w 160"/>
                  <a:gd name="T15" fmla="*/ 0 h 335"/>
                  <a:gd name="T16" fmla="*/ 3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7"/>
              <p:cNvSpPr>
                <a:spLocks/>
              </p:cNvSpPr>
              <p:nvPr userDrawn="1"/>
            </p:nvSpPr>
            <p:spPr bwMode="auto">
              <a:xfrm rot="7320404">
                <a:off x="5136" y="3000"/>
                <a:ext cx="193" cy="104"/>
              </a:xfrm>
              <a:custGeom>
                <a:avLst/>
                <a:gdLst>
                  <a:gd name="T0" fmla="*/ 0 w 489"/>
                  <a:gd name="T1" fmla="*/ 0 h 296"/>
                  <a:gd name="T2" fmla="*/ 4 w 489"/>
                  <a:gd name="T3" fmla="*/ 1 h 296"/>
                  <a:gd name="T4" fmla="*/ 8 w 489"/>
                  <a:gd name="T5" fmla="*/ 2 h 296"/>
                  <a:gd name="T6" fmla="*/ 11 w 489"/>
                  <a:gd name="T7" fmla="*/ 4 h 296"/>
                  <a:gd name="T8" fmla="*/ 8 w 489"/>
                  <a:gd name="T9" fmla="*/ 4 h 296"/>
                  <a:gd name="T10" fmla="*/ 4 w 489"/>
                  <a:gd name="T11" fmla="*/ 2 h 296"/>
                  <a:gd name="T12" fmla="*/ 1 w 489"/>
                  <a:gd name="T13" fmla="*/ 1 h 296"/>
                  <a:gd name="T14" fmla="*/ 3 w 489"/>
                  <a:gd name="T15" fmla="*/ 2 h 296"/>
                  <a:gd name="T16" fmla="*/ 7 w 489"/>
                  <a:gd name="T17" fmla="*/ 4 h 296"/>
                  <a:gd name="T18" fmla="*/ 11 w 489"/>
                  <a:gd name="T19" fmla="*/ 5 h 296"/>
                  <a:gd name="T20" fmla="*/ 12 w 489"/>
                  <a:gd name="T21" fmla="*/ 4 h 296"/>
                  <a:gd name="T22" fmla="*/ 9 w 489"/>
                  <a:gd name="T23" fmla="*/ 2 h 296"/>
                  <a:gd name="T24" fmla="*/ 4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7 w 4288"/>
              <a:gd name="T3" fmla="*/ 2147483647 h 459"/>
              <a:gd name="T4" fmla="*/ 2147483647 w 4288"/>
              <a:gd name="T5" fmla="*/ 2147483647 h 459"/>
              <a:gd name="T6" fmla="*/ 2147483647 w 4288"/>
              <a:gd name="T7" fmla="*/ 2147483647 h 459"/>
              <a:gd name="T8" fmla="*/ 2147483647 w 4288"/>
              <a:gd name="T9" fmla="*/ 2147483647 h 459"/>
              <a:gd name="T10" fmla="*/ 2147483647 w 4288"/>
              <a:gd name="T11" fmla="*/ 2147483647 h 459"/>
              <a:gd name="T12" fmla="*/ 2147483647 w 4288"/>
              <a:gd name="T13" fmla="*/ 2147483647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7 h 240"/>
              <a:gd name="T2" fmla="*/ 2147483647 w 560"/>
              <a:gd name="T3" fmla="*/ 2147483647 h 240"/>
              <a:gd name="T4" fmla="*/ 2147483647 w 560"/>
              <a:gd name="T5" fmla="*/ 2147483647 h 240"/>
              <a:gd name="T6" fmla="*/ 2147483647 w 560"/>
              <a:gd name="T7" fmla="*/ 2147483647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altLang="en-US" noProof="0" smtClean="0"/>
              <a:t>Click to edit Master title style</a:t>
            </a:r>
          </a:p>
        </p:txBody>
      </p:sp>
      <p:sp>
        <p:nvSpPr>
          <p:cNvPr id="55300"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en-US" altLang="en-US" noProof="0" smtClean="0"/>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fld id="{2F910679-D983-461E-9BA9-5135BBB5EAEC}" type="datetime1">
              <a:rPr lang="en-US" altLang="en-US"/>
              <a:pPr>
                <a:defRPr/>
              </a:pPr>
              <a:t>25/05/2020</a:t>
            </a:fld>
            <a:endParaRPr lang="en-US" alt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fld id="{B1C02B87-FEC7-48E1-8CF7-458944387BFE}" type="slidenum">
              <a:rPr lang="en-US" altLang="en-US"/>
              <a:pPr/>
              <a:t>‹#›</a:t>
            </a:fld>
            <a:endParaRPr lang="en-US" altLang="en-US"/>
          </a:p>
        </p:txBody>
      </p:sp>
    </p:spTree>
    <p:extLst>
      <p:ext uri="{BB962C8B-B14F-4D97-AF65-F5344CB8AC3E}">
        <p14:creationId xmlns:p14="http://schemas.microsoft.com/office/powerpoint/2010/main" val="264259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05AFE172-ED2B-4BC3-86E0-CC59EC32DCCA}" type="datetime1">
              <a:rPr lang="en-US" altLang="en-US"/>
              <a:pPr>
                <a:defRPr/>
              </a:pPr>
              <a:t>25/05/2020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0E85FB24-C011-407F-A756-45F2B3E2A713}" type="slidenum">
              <a:rPr lang="en-US" altLang="en-US"/>
              <a:pPr/>
              <a:t>‹#›</a:t>
            </a:fld>
            <a:endParaRPr lang="en-US" altLang="en-US"/>
          </a:p>
        </p:txBody>
      </p:sp>
    </p:spTree>
    <p:extLst>
      <p:ext uri="{BB962C8B-B14F-4D97-AF65-F5344CB8AC3E}">
        <p14:creationId xmlns:p14="http://schemas.microsoft.com/office/powerpoint/2010/main" val="1603522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4F38F382-6873-466D-AF22-AE965191DB46}" type="datetime1">
              <a:rPr lang="en-US" altLang="en-US"/>
              <a:pPr>
                <a:defRPr/>
              </a:pPr>
              <a:t>25/05/2020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E802ED71-F3D0-434E-B622-D76B664BD757}" type="slidenum">
              <a:rPr lang="en-US" altLang="en-US"/>
              <a:pPr/>
              <a:t>‹#›</a:t>
            </a:fld>
            <a:endParaRPr lang="en-US" altLang="en-US"/>
          </a:p>
        </p:txBody>
      </p:sp>
    </p:spTree>
    <p:extLst>
      <p:ext uri="{BB962C8B-B14F-4D97-AF65-F5344CB8AC3E}">
        <p14:creationId xmlns:p14="http://schemas.microsoft.com/office/powerpoint/2010/main" val="1232446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6C76622F-9AF8-436F-8186-653C9FF66971}" type="datetime1">
              <a:rPr lang="en-US" altLang="en-US"/>
              <a:pPr>
                <a:defRPr/>
              </a:pPr>
              <a:t>25/05/2020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08148628-6BF8-4178-8E92-899DFD5D2F5E}" type="slidenum">
              <a:rPr lang="en-US" altLang="en-US"/>
              <a:pPr/>
              <a:t>‹#›</a:t>
            </a:fld>
            <a:endParaRPr lang="en-US" altLang="en-US"/>
          </a:p>
        </p:txBody>
      </p:sp>
    </p:spTree>
    <p:extLst>
      <p:ext uri="{BB962C8B-B14F-4D97-AF65-F5344CB8AC3E}">
        <p14:creationId xmlns:p14="http://schemas.microsoft.com/office/powerpoint/2010/main" val="2137441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F2729DF2-BE80-4446-83B0-BA8FE64BC272}" type="datetime1">
              <a:rPr lang="en-US" altLang="en-US"/>
              <a:pPr>
                <a:defRPr/>
              </a:pPr>
              <a:t>25/05/2020</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fld id="{DD7C6012-C3B4-4AE3-AE8E-9F8263A1C62C}" type="slidenum">
              <a:rPr lang="en-US" altLang="en-US"/>
              <a:pPr/>
              <a:t>‹#›</a:t>
            </a:fld>
            <a:endParaRPr lang="en-US" altLang="en-US"/>
          </a:p>
        </p:txBody>
      </p:sp>
    </p:spTree>
    <p:extLst>
      <p:ext uri="{BB962C8B-B14F-4D97-AF65-F5344CB8AC3E}">
        <p14:creationId xmlns:p14="http://schemas.microsoft.com/office/powerpoint/2010/main" val="61513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D8C37B6-C053-410C-ACA5-9AF468BF36EB}"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B3D6933F-9F09-412F-A5F3-04855CF6B522}" type="slidenum">
              <a:rPr lang="en-US"/>
              <a:pPr/>
              <a:t>‹#›</a:t>
            </a:fld>
            <a:endParaRPr lang="en-US"/>
          </a:p>
        </p:txBody>
      </p:sp>
    </p:spTree>
    <p:extLst>
      <p:ext uri="{BB962C8B-B14F-4D97-AF65-F5344CB8AC3E}">
        <p14:creationId xmlns:p14="http://schemas.microsoft.com/office/powerpoint/2010/main" val="321347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FA28D99A-1C35-4DEF-BF8D-7E025E29BA6D}" type="datetime1">
              <a:rPr lang="en-US" altLang="en-US"/>
              <a:pPr>
                <a:defRPr/>
              </a:pPr>
              <a:t>25/05/2020</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fld id="{32790907-70FA-4E8B-AE78-255823EC92E0}" type="slidenum">
              <a:rPr lang="en-US" altLang="en-US"/>
              <a:pPr/>
              <a:t>‹#›</a:t>
            </a:fld>
            <a:endParaRPr lang="en-US" altLang="en-US"/>
          </a:p>
        </p:txBody>
      </p:sp>
    </p:spTree>
    <p:extLst>
      <p:ext uri="{BB962C8B-B14F-4D97-AF65-F5344CB8AC3E}">
        <p14:creationId xmlns:p14="http://schemas.microsoft.com/office/powerpoint/2010/main" val="2672216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CBBF9D4-ACB4-4624-8B50-A883EF39CE15}" type="datetime1">
              <a:rPr lang="en-US" altLang="en-US"/>
              <a:pPr>
                <a:defRPr/>
              </a:pPr>
              <a:t>25/05/2020</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fld id="{17830F11-1B8B-4558-BD6F-61FA4F1FADA5}" type="slidenum">
              <a:rPr lang="en-US" altLang="en-US"/>
              <a:pPr/>
              <a:t>‹#›</a:t>
            </a:fld>
            <a:endParaRPr lang="en-US" altLang="en-US"/>
          </a:p>
        </p:txBody>
      </p:sp>
    </p:spTree>
    <p:extLst>
      <p:ext uri="{BB962C8B-B14F-4D97-AF65-F5344CB8AC3E}">
        <p14:creationId xmlns:p14="http://schemas.microsoft.com/office/powerpoint/2010/main" val="1148548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2CEF03EB-53A9-46BB-8373-1449117A8791}" type="datetime1">
              <a:rPr lang="en-US" altLang="en-US"/>
              <a:pPr>
                <a:defRPr/>
              </a:pPr>
              <a:t>25/05/2020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C337DD7F-6CB9-462C-AA32-93182637F8CB}" type="slidenum">
              <a:rPr lang="en-US" altLang="en-US"/>
              <a:pPr/>
              <a:t>‹#›</a:t>
            </a:fld>
            <a:endParaRPr lang="en-US" altLang="en-US"/>
          </a:p>
        </p:txBody>
      </p:sp>
    </p:spTree>
    <p:extLst>
      <p:ext uri="{BB962C8B-B14F-4D97-AF65-F5344CB8AC3E}">
        <p14:creationId xmlns:p14="http://schemas.microsoft.com/office/powerpoint/2010/main" val="3820936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05A6B8D5-3AD4-472C-BD22-F91EE6802E55}" type="datetime1">
              <a:rPr lang="en-US" altLang="en-US"/>
              <a:pPr>
                <a:defRPr/>
              </a:pPr>
              <a:t>25/05/2020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1DDDA8ED-7803-4903-A553-3602BBD0A668}" type="slidenum">
              <a:rPr lang="en-US" altLang="en-US"/>
              <a:pPr/>
              <a:t>‹#›</a:t>
            </a:fld>
            <a:endParaRPr lang="en-US" altLang="en-US"/>
          </a:p>
        </p:txBody>
      </p:sp>
    </p:spTree>
    <p:extLst>
      <p:ext uri="{BB962C8B-B14F-4D97-AF65-F5344CB8AC3E}">
        <p14:creationId xmlns:p14="http://schemas.microsoft.com/office/powerpoint/2010/main" val="2515068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78D16ACA-C644-4353-A975-54E948D6D421}" type="datetime1">
              <a:rPr lang="en-US" altLang="en-US"/>
              <a:pPr>
                <a:defRPr/>
              </a:pPr>
              <a:t>25/05/2020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1F54679E-8D29-4620-8E44-FA3340D7203D}" type="slidenum">
              <a:rPr lang="en-US" altLang="en-US"/>
              <a:pPr/>
              <a:t>‹#›</a:t>
            </a:fld>
            <a:endParaRPr lang="en-US" altLang="en-US"/>
          </a:p>
        </p:txBody>
      </p:sp>
    </p:spTree>
    <p:extLst>
      <p:ext uri="{BB962C8B-B14F-4D97-AF65-F5344CB8AC3E}">
        <p14:creationId xmlns:p14="http://schemas.microsoft.com/office/powerpoint/2010/main" val="59003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4393DF93-EA57-47A6-9412-728E269937E4}" type="datetime1">
              <a:rPr lang="en-US" altLang="en-US"/>
              <a:pPr>
                <a:defRPr/>
              </a:pPr>
              <a:t>25/05/2020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fld id="{3B74DD95-A5F5-45C4-BE47-86450F7DD701}" type="slidenum">
              <a:rPr lang="en-US" altLang="en-US"/>
              <a:pPr/>
              <a:t>‹#›</a:t>
            </a:fld>
            <a:endParaRPr lang="en-US" altLang="en-US"/>
          </a:p>
        </p:txBody>
      </p:sp>
    </p:spTree>
    <p:extLst>
      <p:ext uri="{BB962C8B-B14F-4D97-AF65-F5344CB8AC3E}">
        <p14:creationId xmlns:p14="http://schemas.microsoft.com/office/powerpoint/2010/main" val="350081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4AC9591-CB2B-4F32-A830-D66908795D58}" type="datetime1">
              <a:rPr lang="en-US"/>
              <a:pPr>
                <a:defRPr/>
              </a:pPr>
              <a:t>25/05/2020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AA27215-0EBA-4A7B-9170-8E356150DABF}" type="slidenum">
              <a:rPr lang="en-US"/>
              <a:pPr/>
              <a:t>‹#›</a:t>
            </a:fld>
            <a:endParaRPr lang="en-US"/>
          </a:p>
        </p:txBody>
      </p:sp>
    </p:spTree>
    <p:extLst>
      <p:ext uri="{BB962C8B-B14F-4D97-AF65-F5344CB8AC3E}">
        <p14:creationId xmlns:p14="http://schemas.microsoft.com/office/powerpoint/2010/main" val="69240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78039A-95C3-4257-B199-807E65E8453C}" type="datetime1">
              <a:rPr lang="en-US"/>
              <a:pPr>
                <a:defRPr/>
              </a:pPr>
              <a:t>25/05/2020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869178D3-4B73-46F1-AE91-052449C83E3C}" type="slidenum">
              <a:rPr lang="en-US"/>
              <a:pPr/>
              <a:t>‹#›</a:t>
            </a:fld>
            <a:endParaRPr lang="en-US"/>
          </a:p>
        </p:txBody>
      </p:sp>
    </p:spTree>
    <p:extLst>
      <p:ext uri="{BB962C8B-B14F-4D97-AF65-F5344CB8AC3E}">
        <p14:creationId xmlns:p14="http://schemas.microsoft.com/office/powerpoint/2010/main" val="151126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E110422-7208-44B3-9115-542C9428554E}" type="datetime1">
              <a:rPr lang="en-US"/>
              <a:pPr>
                <a:defRPr/>
              </a:pPr>
              <a:t>25/05/2020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3F91D7E7-914A-4B64-9A4F-78C3DE9E6F21}" type="slidenum">
              <a:rPr lang="en-US"/>
              <a:pPr/>
              <a:t>‹#›</a:t>
            </a:fld>
            <a:endParaRPr lang="en-US"/>
          </a:p>
        </p:txBody>
      </p:sp>
    </p:spTree>
    <p:extLst>
      <p:ext uri="{BB962C8B-B14F-4D97-AF65-F5344CB8AC3E}">
        <p14:creationId xmlns:p14="http://schemas.microsoft.com/office/powerpoint/2010/main" val="320282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7209D3B-92DF-42E2-A79F-E9850F927AB5}" type="datetime1">
              <a:rPr lang="en-US"/>
              <a:pPr>
                <a:defRPr/>
              </a:pPr>
              <a:t>25/05/2020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BA53A8F1-7ACA-45EF-857E-18D31A53F3DF}" type="slidenum">
              <a:rPr lang="en-US"/>
              <a:pPr/>
              <a:t>‹#›</a:t>
            </a:fld>
            <a:endParaRPr lang="en-US"/>
          </a:p>
        </p:txBody>
      </p:sp>
    </p:spTree>
    <p:extLst>
      <p:ext uri="{BB962C8B-B14F-4D97-AF65-F5344CB8AC3E}">
        <p14:creationId xmlns:p14="http://schemas.microsoft.com/office/powerpoint/2010/main" val="243163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74F5798-85F2-43BA-B28B-6BB959397F77}" type="datetime1">
              <a:rPr lang="en-US"/>
              <a:pPr>
                <a:defRPr/>
              </a:pPr>
              <a:t>25/05/2020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E56ACB1A-8AFE-4BBF-956C-69A742EDE0C9}" type="slidenum">
              <a:rPr lang="en-US"/>
              <a:pPr/>
              <a:t>‹#›</a:t>
            </a:fld>
            <a:endParaRPr lang="en-US"/>
          </a:p>
        </p:txBody>
      </p:sp>
    </p:spTree>
    <p:extLst>
      <p:ext uri="{BB962C8B-B14F-4D97-AF65-F5344CB8AC3E}">
        <p14:creationId xmlns:p14="http://schemas.microsoft.com/office/powerpoint/2010/main" val="414753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D5A4A9A-E05C-4374-8BAB-9F2DA7A05FFF}" type="datetime1">
              <a:rPr lang="en-US"/>
              <a:pPr>
                <a:defRPr/>
              </a:pPr>
              <a:t>25/05/2020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98E3A34E-8841-4CE9-A568-5DE0A9E75C69}" type="slidenum">
              <a:rPr lang="en-US"/>
              <a:pPr/>
              <a:t>‹#›</a:t>
            </a:fld>
            <a:endParaRPr lang="en-US"/>
          </a:p>
        </p:txBody>
      </p:sp>
    </p:spTree>
    <p:extLst>
      <p:ext uri="{BB962C8B-B14F-4D97-AF65-F5344CB8AC3E}">
        <p14:creationId xmlns:p14="http://schemas.microsoft.com/office/powerpoint/2010/main" val="277633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C7AA037-306D-470A-AA28-E67380E1E63A}" type="datetime1">
              <a:rPr lang="en-US"/>
              <a:pPr>
                <a:defRPr/>
              </a:pPr>
              <a:t>25/05/2020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9AA5CBD2-4AA0-478A-BC3A-69891450F4D5}" type="slidenum">
              <a:rPr lang="en-US"/>
              <a:pPr/>
              <a:t>‹#›</a:t>
            </a:fld>
            <a:endParaRPr lang="en-US"/>
          </a:p>
        </p:txBody>
      </p:sp>
    </p:spTree>
    <p:extLst>
      <p:ext uri="{BB962C8B-B14F-4D97-AF65-F5344CB8AC3E}">
        <p14:creationId xmlns:p14="http://schemas.microsoft.com/office/powerpoint/2010/main" val="290219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91DB73A-BDF0-4C49-B282-A5B233254AAB}" type="datetime1">
              <a:rPr lang="en-US"/>
              <a:pPr>
                <a:defRPr/>
              </a:pPr>
              <a:t>25/05/2020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4126275B-4FAC-48D3-ABBD-0D9189589B7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277"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26369CF6-568B-4B06-9324-33CD29B7D053}" type="datetime1">
              <a:rPr lang="en-US" altLang="en-US"/>
              <a:pPr>
                <a:defRPr/>
              </a:pPr>
              <a:t>25/05/2020</a:t>
            </a:fld>
            <a:endParaRPr lang="en-US" altLang="en-US"/>
          </a:p>
        </p:txBody>
      </p:sp>
      <p:sp>
        <p:nvSpPr>
          <p:cNvPr id="54278" name="Rectangle 6"/>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en-US"/>
          </a:p>
        </p:txBody>
      </p:sp>
      <p:sp>
        <p:nvSpPr>
          <p:cNvPr id="54279"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Comic Sans MS" panose="030F0702030302020204" pitchFamily="66" charset="0"/>
              </a:defRPr>
            </a:lvl1pPr>
          </a:lstStyle>
          <a:p>
            <a:fld id="{F813B39B-512D-48BC-8931-267CD4FBAD86}" type="slidenum">
              <a:rPr lang="en-US" altLang="en-US"/>
              <a:pPr/>
              <a:t>‹#›</a:t>
            </a:fld>
            <a:endParaRPr lang="en-US" altLang="en-US"/>
          </a:p>
        </p:txBody>
      </p:sp>
      <p:sp>
        <p:nvSpPr>
          <p:cNvPr id="2056" name="Freeform 8"/>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100 w 2177"/>
                <a:gd name="T1" fmla="*/ 79 h 1298"/>
                <a:gd name="T2" fmla="*/ 89 w 2177"/>
                <a:gd name="T3" fmla="*/ 70 h 1298"/>
                <a:gd name="T4" fmla="*/ 84 w 2177"/>
                <a:gd name="T5" fmla="*/ 30 h 1298"/>
                <a:gd name="T6" fmla="*/ 134 w 2177"/>
                <a:gd name="T7" fmla="*/ 21 h 1298"/>
                <a:gd name="T8" fmla="*/ 137 w 2177"/>
                <a:gd name="T9" fmla="*/ 13 h 1298"/>
                <a:gd name="T10" fmla="*/ 132 w 2177"/>
                <a:gd name="T11" fmla="*/ 7 h 1298"/>
                <a:gd name="T12" fmla="*/ 80 w 2177"/>
                <a:gd name="T13" fmla="*/ 14 h 1298"/>
                <a:gd name="T14" fmla="*/ 77 w 2177"/>
                <a:gd name="T15" fmla="*/ 2 h 1298"/>
                <a:gd name="T16" fmla="*/ 68 w 2177"/>
                <a:gd name="T17" fmla="*/ 0 h 1298"/>
                <a:gd name="T18" fmla="*/ 60 w 2177"/>
                <a:gd name="T19" fmla="*/ 2 h 1298"/>
                <a:gd name="T20" fmla="*/ 56 w 2177"/>
                <a:gd name="T21" fmla="*/ 7 h 1298"/>
                <a:gd name="T22" fmla="*/ 59 w 2177"/>
                <a:gd name="T23" fmla="*/ 18 h 1298"/>
                <a:gd name="T24" fmla="*/ 42 w 2177"/>
                <a:gd name="T25" fmla="*/ 28 h 1298"/>
                <a:gd name="T26" fmla="*/ 62 w 2177"/>
                <a:gd name="T27" fmla="*/ 30 h 1298"/>
                <a:gd name="T28" fmla="*/ 70 w 2177"/>
                <a:gd name="T29" fmla="*/ 56 h 1298"/>
                <a:gd name="T30" fmla="*/ 9 w 2177"/>
                <a:gd name="T31" fmla="*/ 30 h 1298"/>
                <a:gd name="T32" fmla="*/ 3 w 2177"/>
                <a:gd name="T33" fmla="*/ 32 h 1298"/>
                <a:gd name="T34" fmla="*/ 0 w 2177"/>
                <a:gd name="T35" fmla="*/ 40 h 1298"/>
                <a:gd name="T36" fmla="*/ 4 w 2177"/>
                <a:gd name="T37" fmla="*/ 49 h 1298"/>
                <a:gd name="T38" fmla="*/ 72 w 2177"/>
                <a:gd name="T39" fmla="*/ 81 h 1298"/>
                <a:gd name="T40" fmla="*/ 87 w 2177"/>
                <a:gd name="T41" fmla="*/ 79 h 1298"/>
                <a:gd name="T42" fmla="*/ 99 w 2177"/>
                <a:gd name="T43" fmla="*/ 82 h 1298"/>
                <a:gd name="T44" fmla="*/ 100 w 2177"/>
                <a:gd name="T45" fmla="*/ 79 h 1298"/>
                <a:gd name="T46" fmla="*/ 100 w 2177"/>
                <a:gd name="T47" fmla="*/ 79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7 w 143"/>
                <a:gd name="T3" fmla="*/ 0 h 258"/>
                <a:gd name="T4" fmla="*/ 8 w 143"/>
                <a:gd name="T5" fmla="*/ 15 h 258"/>
                <a:gd name="T6" fmla="*/ 0 w 143"/>
                <a:gd name="T7" fmla="*/ 17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 name="Freeform 13"/>
            <p:cNvSpPr>
              <a:spLocks/>
            </p:cNvSpPr>
            <p:nvPr userDrawn="1"/>
          </p:nvSpPr>
          <p:spPr bwMode="auto">
            <a:xfrm>
              <a:off x="20" y="3774"/>
              <a:ext cx="792" cy="410"/>
            </a:xfrm>
            <a:custGeom>
              <a:avLst/>
              <a:gdLst>
                <a:gd name="T0" fmla="*/ 8 w 1586"/>
                <a:gd name="T1" fmla="*/ 0 h 821"/>
                <a:gd name="T2" fmla="*/ 83 w 1586"/>
                <a:gd name="T3" fmla="*/ 32 h 821"/>
                <a:gd name="T4" fmla="*/ 89 w 1586"/>
                <a:gd name="T5" fmla="*/ 39 h 821"/>
                <a:gd name="T6" fmla="*/ 99 w 1586"/>
                <a:gd name="T7" fmla="*/ 49 h 821"/>
                <a:gd name="T8" fmla="*/ 97 w 1586"/>
                <a:gd name="T9" fmla="*/ 51 h 821"/>
                <a:gd name="T10" fmla="*/ 84 w 1586"/>
                <a:gd name="T11" fmla="*/ 49 h 821"/>
                <a:gd name="T12" fmla="*/ 71 w 1586"/>
                <a:gd name="T13" fmla="*/ 50 h 821"/>
                <a:gd name="T14" fmla="*/ 2 w 1586"/>
                <a:gd name="T15" fmla="*/ 18 h 821"/>
                <a:gd name="T16" fmla="*/ 0 w 1586"/>
                <a:gd name="T17" fmla="*/ 9 h 821"/>
                <a:gd name="T18" fmla="*/ 2 w 1586"/>
                <a:gd name="T19" fmla="*/ 2 h 821"/>
                <a:gd name="T20" fmla="*/ 8 w 1586"/>
                <a:gd name="T21" fmla="*/ 0 h 821"/>
                <a:gd name="T22" fmla="*/ 8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21 h 747"/>
                <a:gd name="T2" fmla="*/ 58 w 1049"/>
                <a:gd name="T3" fmla="*/ 47 h 747"/>
                <a:gd name="T4" fmla="*/ 59 w 1049"/>
                <a:gd name="T5" fmla="*/ 34 h 747"/>
                <a:gd name="T6" fmla="*/ 66 w 1049"/>
                <a:gd name="T7" fmla="*/ 27 h 747"/>
                <a:gd name="T8" fmla="*/ 5 w 1049"/>
                <a:gd name="T9" fmla="*/ 0 h 747"/>
                <a:gd name="T10" fmla="*/ 0 w 1049"/>
                <a:gd name="T11" fmla="*/ 8 h 747"/>
                <a:gd name="T12" fmla="*/ 0 w 1049"/>
                <a:gd name="T13" fmla="*/ 21 h 747"/>
                <a:gd name="T14" fmla="*/ 0 w 1049"/>
                <a:gd name="T15" fmla="*/ 2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2 h 241"/>
                <a:gd name="T2" fmla="*/ 9 w 272"/>
                <a:gd name="T3" fmla="*/ 0 h 241"/>
                <a:gd name="T4" fmla="*/ 15 w 272"/>
                <a:gd name="T5" fmla="*/ 3 h 241"/>
                <a:gd name="T6" fmla="*/ 16 w 272"/>
                <a:gd name="T7" fmla="*/ 9 h 241"/>
                <a:gd name="T8" fmla="*/ 10 w 272"/>
                <a:gd name="T9" fmla="*/ 10 h 241"/>
                <a:gd name="T10" fmla="*/ 2 w 272"/>
                <a:gd name="T11" fmla="*/ 16 h 241"/>
                <a:gd name="T12" fmla="*/ 0 w 272"/>
                <a:gd name="T13" fmla="*/ 2 h 241"/>
                <a:gd name="T14" fmla="*/ 0 w 272"/>
                <a:gd name="T15" fmla="*/ 2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0" name="Freeform 16"/>
            <p:cNvSpPr>
              <a:spLocks/>
            </p:cNvSpPr>
            <p:nvPr userDrawn="1"/>
          </p:nvSpPr>
          <p:spPr bwMode="auto">
            <a:xfrm>
              <a:off x="641" y="4163"/>
              <a:ext cx="76" cy="112"/>
            </a:xfrm>
            <a:custGeom>
              <a:avLst/>
              <a:gdLst>
                <a:gd name="T0" fmla="*/ 10 w 152"/>
                <a:gd name="T1" fmla="*/ 1 h 224"/>
                <a:gd name="T2" fmla="*/ 10 w 152"/>
                <a:gd name="T3" fmla="*/ 14 h 224"/>
                <a:gd name="T4" fmla="*/ 0 w 152"/>
                <a:gd name="T5" fmla="*/ 1 h 224"/>
                <a:gd name="T6" fmla="*/ 5 w 152"/>
                <a:gd name="T7" fmla="*/ 0 h 224"/>
                <a:gd name="T8" fmla="*/ 10 w 152"/>
                <a:gd name="T9" fmla="*/ 1 h 224"/>
                <a:gd name="T10" fmla="*/ 10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5 h 764"/>
                <a:gd name="T2" fmla="*/ 6 w 386"/>
                <a:gd name="T3" fmla="*/ 0 h 764"/>
                <a:gd name="T4" fmla="*/ 15 w 386"/>
                <a:gd name="T5" fmla="*/ 1 h 764"/>
                <a:gd name="T6" fmla="*/ 25 w 386"/>
                <a:gd name="T7" fmla="*/ 48 h 764"/>
                <a:gd name="T8" fmla="*/ 18 w 386"/>
                <a:gd name="T9" fmla="*/ 46 h 764"/>
                <a:gd name="T10" fmla="*/ 10 w 386"/>
                <a:gd name="T11" fmla="*/ 43 h 764"/>
                <a:gd name="T12" fmla="*/ 0 w 386"/>
                <a:gd name="T13" fmla="*/ 5 h 764"/>
                <a:gd name="T14" fmla="*/ 0 w 386"/>
                <a:gd name="T15" fmla="*/ 5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2" name="Freeform 18"/>
            <p:cNvSpPr>
              <a:spLocks/>
            </p:cNvSpPr>
            <p:nvPr userDrawn="1"/>
          </p:nvSpPr>
          <p:spPr bwMode="auto">
            <a:xfrm>
              <a:off x="668" y="3590"/>
              <a:ext cx="364" cy="174"/>
            </a:xfrm>
            <a:custGeom>
              <a:avLst/>
              <a:gdLst>
                <a:gd name="T0" fmla="*/ 44 w 728"/>
                <a:gd name="T1" fmla="*/ 0 h 348"/>
                <a:gd name="T2" fmla="*/ 0 w 728"/>
                <a:gd name="T3" fmla="*/ 7 h 348"/>
                <a:gd name="T4" fmla="*/ 2 w 728"/>
                <a:gd name="T5" fmla="*/ 22 h 348"/>
                <a:gd name="T6" fmla="*/ 45 w 728"/>
                <a:gd name="T7" fmla="*/ 15 h 348"/>
                <a:gd name="T8" fmla="*/ 46 w 728"/>
                <a:gd name="T9" fmla="*/ 3 h 348"/>
                <a:gd name="T10" fmla="*/ 44 w 728"/>
                <a:gd name="T11" fmla="*/ 0 h 348"/>
                <a:gd name="T12" fmla="*/ 44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3" name="Freeform 19"/>
            <p:cNvSpPr>
              <a:spLocks/>
            </p:cNvSpPr>
            <p:nvPr userDrawn="1"/>
          </p:nvSpPr>
          <p:spPr bwMode="auto">
            <a:xfrm>
              <a:off x="347" y="3693"/>
              <a:ext cx="156" cy="67"/>
            </a:xfrm>
            <a:custGeom>
              <a:avLst/>
              <a:gdLst>
                <a:gd name="T0" fmla="*/ 17 w 312"/>
                <a:gd name="T1" fmla="*/ 0 h 135"/>
                <a:gd name="T2" fmla="*/ 0 w 312"/>
                <a:gd name="T3" fmla="*/ 4 h 135"/>
                <a:gd name="T4" fmla="*/ 20 w 312"/>
                <a:gd name="T5" fmla="*/ 8 h 135"/>
                <a:gd name="T6" fmla="*/ 17 w 312"/>
                <a:gd name="T7" fmla="*/ 0 h 135"/>
                <a:gd name="T8" fmla="*/ 17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6 h 175"/>
                    <a:gd name="T2" fmla="*/ 8 w 313"/>
                    <a:gd name="T3" fmla="*/ 0 h 175"/>
                    <a:gd name="T4" fmla="*/ 14 w 313"/>
                    <a:gd name="T5" fmla="*/ 0 h 175"/>
                    <a:gd name="T6" fmla="*/ 19 w 313"/>
                    <a:gd name="T7" fmla="*/ 1 h 175"/>
                    <a:gd name="T8" fmla="*/ 20 w 313"/>
                    <a:gd name="T9" fmla="*/ 5 h 175"/>
                    <a:gd name="T10" fmla="*/ 11 w 313"/>
                    <a:gd name="T11" fmla="*/ 4 h 175"/>
                    <a:gd name="T12" fmla="*/ 5 w 313"/>
                    <a:gd name="T13" fmla="*/ 6 h 175"/>
                    <a:gd name="T14" fmla="*/ 1 w 313"/>
                    <a:gd name="T15" fmla="*/ 10 h 175"/>
                    <a:gd name="T16" fmla="*/ 0 w 313"/>
                    <a:gd name="T17" fmla="*/ 6 h 175"/>
                    <a:gd name="T18" fmla="*/ 0 w 313"/>
                    <a:gd name="T19" fmla="*/ 6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3 h 266"/>
                    <a:gd name="T2" fmla="*/ 10 w 230"/>
                    <a:gd name="T3" fmla="*/ 17 h 266"/>
                    <a:gd name="T4" fmla="*/ 15 w 230"/>
                    <a:gd name="T5" fmla="*/ 16 h 266"/>
                    <a:gd name="T6" fmla="*/ 14 w 230"/>
                    <a:gd name="T7" fmla="*/ 2 h 266"/>
                    <a:gd name="T8" fmla="*/ 11 w 230"/>
                    <a:gd name="T9" fmla="*/ 0 h 266"/>
                    <a:gd name="T10" fmla="*/ 12 w 230"/>
                    <a:gd name="T11" fmla="*/ 13 h 266"/>
                    <a:gd name="T12" fmla="*/ 5 w 230"/>
                    <a:gd name="T13" fmla="*/ 1 h 266"/>
                    <a:gd name="T14" fmla="*/ 0 w 230"/>
                    <a:gd name="T15" fmla="*/ 3 h 266"/>
                    <a:gd name="T16" fmla="*/ 0 w 230"/>
                    <a:gd name="T17" fmla="*/ 3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2 h 234"/>
                    <a:gd name="T2" fmla="*/ 2 w 87"/>
                    <a:gd name="T3" fmla="*/ 6 h 234"/>
                    <a:gd name="T4" fmla="*/ 2 w 87"/>
                    <a:gd name="T5" fmla="*/ 10 h 234"/>
                    <a:gd name="T6" fmla="*/ 1 w 87"/>
                    <a:gd name="T7" fmla="*/ 15 h 234"/>
                    <a:gd name="T8" fmla="*/ 5 w 87"/>
                    <a:gd name="T9" fmla="*/ 14 h 234"/>
                    <a:gd name="T10" fmla="*/ 5 w 87"/>
                    <a:gd name="T11" fmla="*/ 8 h 234"/>
                    <a:gd name="T12" fmla="*/ 2 w 87"/>
                    <a:gd name="T13" fmla="*/ 0 h 234"/>
                    <a:gd name="T14" fmla="*/ 0 w 87"/>
                    <a:gd name="T15" fmla="*/ 2 h 234"/>
                    <a:gd name="T16" fmla="*/ 0 w 87"/>
                    <a:gd name="T17" fmla="*/ 2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86" name="Freeform 25"/>
              <p:cNvSpPr>
                <a:spLocks/>
              </p:cNvSpPr>
              <p:nvPr userDrawn="1"/>
            </p:nvSpPr>
            <p:spPr bwMode="auto">
              <a:xfrm>
                <a:off x="76" y="3732"/>
                <a:ext cx="595" cy="250"/>
              </a:xfrm>
              <a:custGeom>
                <a:avLst/>
                <a:gdLst>
                  <a:gd name="T0" fmla="*/ 7 w 1190"/>
                  <a:gd name="T1" fmla="*/ 0 h 500"/>
                  <a:gd name="T2" fmla="*/ 75 w 1190"/>
                  <a:gd name="T3" fmla="*/ 31 h 500"/>
                  <a:gd name="T4" fmla="*/ 68 w 1190"/>
                  <a:gd name="T5" fmla="*/ 32 h 500"/>
                  <a:gd name="T6" fmla="*/ 0 w 1190"/>
                  <a:gd name="T7" fmla="*/ 2 h 500"/>
                  <a:gd name="T8" fmla="*/ 7 w 1190"/>
                  <a:gd name="T9" fmla="*/ 0 h 500"/>
                  <a:gd name="T10" fmla="*/ 7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3 h 296"/>
                  <a:gd name="T2" fmla="*/ 10 w 489"/>
                  <a:gd name="T3" fmla="*/ 5 h 296"/>
                  <a:gd name="T4" fmla="*/ 20 w 489"/>
                  <a:gd name="T5" fmla="*/ 9 h 296"/>
                  <a:gd name="T6" fmla="*/ 27 w 489"/>
                  <a:gd name="T7" fmla="*/ 16 h 296"/>
                  <a:gd name="T8" fmla="*/ 20 w 489"/>
                  <a:gd name="T9" fmla="*/ 15 h 296"/>
                  <a:gd name="T10" fmla="*/ 8 w 489"/>
                  <a:gd name="T11" fmla="*/ 10 h 296"/>
                  <a:gd name="T12" fmla="*/ 3 w 489"/>
                  <a:gd name="T13" fmla="*/ 5 h 296"/>
                  <a:gd name="T14" fmla="*/ 6 w 489"/>
                  <a:gd name="T15" fmla="*/ 11 h 296"/>
                  <a:gd name="T16" fmla="*/ 17 w 489"/>
                  <a:gd name="T17" fmla="*/ 17 h 296"/>
                  <a:gd name="T18" fmla="*/ 29 w 489"/>
                  <a:gd name="T19" fmla="*/ 19 h 296"/>
                  <a:gd name="T20" fmla="*/ 30 w 489"/>
                  <a:gd name="T21" fmla="*/ 14 h 296"/>
                  <a:gd name="T22" fmla="*/ 24 w 489"/>
                  <a:gd name="T23" fmla="*/ 8 h 296"/>
                  <a:gd name="T24" fmla="*/ 10 w 489"/>
                  <a:gd name="T25" fmla="*/ 2 h 296"/>
                  <a:gd name="T26" fmla="*/ 0 w 489"/>
                  <a:gd name="T27" fmla="*/ 0 h 296"/>
                  <a:gd name="T28" fmla="*/ 0 w 489"/>
                  <a:gd name="T29" fmla="*/ 3 h 296"/>
                  <a:gd name="T30" fmla="*/ 0 w 489"/>
                  <a:gd name="T31" fmla="*/ 3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27"/>
              <p:cNvSpPr>
                <a:spLocks/>
              </p:cNvSpPr>
              <p:nvPr userDrawn="1"/>
            </p:nvSpPr>
            <p:spPr bwMode="auto">
              <a:xfrm>
                <a:off x="565" y="3680"/>
                <a:ext cx="107" cy="238"/>
              </a:xfrm>
              <a:custGeom>
                <a:avLst/>
                <a:gdLst>
                  <a:gd name="T0" fmla="*/ 2 w 213"/>
                  <a:gd name="T1" fmla="*/ 0 h 478"/>
                  <a:gd name="T2" fmla="*/ 6 w 213"/>
                  <a:gd name="T3" fmla="*/ 1 h 478"/>
                  <a:gd name="T4" fmla="*/ 5 w 213"/>
                  <a:gd name="T5" fmla="*/ 12 h 478"/>
                  <a:gd name="T6" fmla="*/ 7 w 213"/>
                  <a:gd name="T7" fmla="*/ 20 h 478"/>
                  <a:gd name="T8" fmla="*/ 14 w 213"/>
                  <a:gd name="T9" fmla="*/ 28 h 478"/>
                  <a:gd name="T10" fmla="*/ 7 w 213"/>
                  <a:gd name="T11" fmla="*/ 29 h 478"/>
                  <a:gd name="T12" fmla="*/ 2 w 213"/>
                  <a:gd name="T13" fmla="*/ 21 h 478"/>
                  <a:gd name="T14" fmla="*/ 0 w 213"/>
                  <a:gd name="T15" fmla="*/ 3 h 478"/>
                  <a:gd name="T16" fmla="*/ 2 w 213"/>
                  <a:gd name="T17" fmla="*/ 0 h 478"/>
                  <a:gd name="T18" fmla="*/ 2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7 w 150"/>
                    <a:gd name="T1" fmla="*/ 0 h 173"/>
                    <a:gd name="T2" fmla="*/ 3 w 150"/>
                    <a:gd name="T3" fmla="*/ 5 h 173"/>
                    <a:gd name="T4" fmla="*/ 0 w 150"/>
                    <a:gd name="T5" fmla="*/ 11 h 173"/>
                    <a:gd name="T6" fmla="*/ 5 w 150"/>
                    <a:gd name="T7" fmla="*/ 10 h 173"/>
                    <a:gd name="T8" fmla="*/ 7 w 150"/>
                    <a:gd name="T9" fmla="*/ 6 h 173"/>
                    <a:gd name="T10" fmla="*/ 10 w 150"/>
                    <a:gd name="T11" fmla="*/ 2 h 173"/>
                    <a:gd name="T12" fmla="*/ 7 w 150"/>
                    <a:gd name="T13" fmla="*/ 0 h 173"/>
                    <a:gd name="T14" fmla="*/ 7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30"/>
                <p:cNvSpPr>
                  <a:spLocks/>
                </p:cNvSpPr>
                <p:nvPr userDrawn="1"/>
              </p:nvSpPr>
              <p:spPr bwMode="auto">
                <a:xfrm>
                  <a:off x="5" y="3728"/>
                  <a:ext cx="842" cy="440"/>
                </a:xfrm>
                <a:custGeom>
                  <a:avLst/>
                  <a:gdLst>
                    <a:gd name="T0" fmla="*/ 10 w 1684"/>
                    <a:gd name="T1" fmla="*/ 0 h 880"/>
                    <a:gd name="T2" fmla="*/ 4 w 1684"/>
                    <a:gd name="T3" fmla="*/ 4 h 880"/>
                    <a:gd name="T4" fmla="*/ 0 w 1684"/>
                    <a:gd name="T5" fmla="*/ 13 h 880"/>
                    <a:gd name="T6" fmla="*/ 5 w 1684"/>
                    <a:gd name="T7" fmla="*/ 23 h 880"/>
                    <a:gd name="T8" fmla="*/ 74 w 1684"/>
                    <a:gd name="T9" fmla="*/ 55 h 880"/>
                    <a:gd name="T10" fmla="*/ 89 w 1684"/>
                    <a:gd name="T11" fmla="*/ 53 h 880"/>
                    <a:gd name="T12" fmla="*/ 101 w 1684"/>
                    <a:gd name="T13" fmla="*/ 55 h 880"/>
                    <a:gd name="T14" fmla="*/ 106 w 1684"/>
                    <a:gd name="T15" fmla="*/ 51 h 880"/>
                    <a:gd name="T16" fmla="*/ 94 w 1684"/>
                    <a:gd name="T17" fmla="*/ 42 h 880"/>
                    <a:gd name="T18" fmla="*/ 90 w 1684"/>
                    <a:gd name="T19" fmla="*/ 32 h 880"/>
                    <a:gd name="T20" fmla="*/ 86 w 1684"/>
                    <a:gd name="T21" fmla="*/ 33 h 880"/>
                    <a:gd name="T22" fmla="*/ 90 w 1684"/>
                    <a:gd name="T23" fmla="*/ 42 h 880"/>
                    <a:gd name="T24" fmla="*/ 99 w 1684"/>
                    <a:gd name="T25" fmla="*/ 51 h 880"/>
                    <a:gd name="T26" fmla="*/ 89 w 1684"/>
                    <a:gd name="T27" fmla="*/ 50 h 880"/>
                    <a:gd name="T28" fmla="*/ 77 w 1684"/>
                    <a:gd name="T29" fmla="*/ 51 h 880"/>
                    <a:gd name="T30" fmla="*/ 79 w 1684"/>
                    <a:gd name="T31" fmla="*/ 41 h 880"/>
                    <a:gd name="T32" fmla="*/ 84 w 1684"/>
                    <a:gd name="T33" fmla="*/ 34 h 880"/>
                    <a:gd name="T34" fmla="*/ 78 w 1684"/>
                    <a:gd name="T35" fmla="*/ 35 h 880"/>
                    <a:gd name="T36" fmla="*/ 73 w 1684"/>
                    <a:gd name="T37" fmla="*/ 42 h 880"/>
                    <a:gd name="T38" fmla="*/ 72 w 1684"/>
                    <a:gd name="T39" fmla="*/ 50 h 880"/>
                    <a:gd name="T40" fmla="*/ 7 w 1684"/>
                    <a:gd name="T41" fmla="*/ 20 h 880"/>
                    <a:gd name="T42" fmla="*/ 5 w 1684"/>
                    <a:gd name="T43" fmla="*/ 14 h 880"/>
                    <a:gd name="T44" fmla="*/ 7 w 1684"/>
                    <a:gd name="T45" fmla="*/ 6 h 880"/>
                    <a:gd name="T46" fmla="*/ 14 w 1684"/>
                    <a:gd name="T47" fmla="*/ 0 h 880"/>
                    <a:gd name="T48" fmla="*/ 10 w 1684"/>
                    <a:gd name="T49" fmla="*/ 0 h 880"/>
                    <a:gd name="T50" fmla="*/ 10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31"/>
                <p:cNvSpPr>
                  <a:spLocks/>
                </p:cNvSpPr>
                <p:nvPr userDrawn="1"/>
              </p:nvSpPr>
              <p:spPr bwMode="auto">
                <a:xfrm>
                  <a:off x="106" y="3770"/>
                  <a:ext cx="80" cy="167"/>
                </a:xfrm>
                <a:custGeom>
                  <a:avLst/>
                  <a:gdLst>
                    <a:gd name="T0" fmla="*/ 8 w 160"/>
                    <a:gd name="T1" fmla="*/ 0 h 335"/>
                    <a:gd name="T2" fmla="*/ 2 w 160"/>
                    <a:gd name="T3" fmla="*/ 6 h 335"/>
                    <a:gd name="T4" fmla="*/ 0 w 160"/>
                    <a:gd name="T5" fmla="*/ 14 h 335"/>
                    <a:gd name="T6" fmla="*/ 3 w 160"/>
                    <a:gd name="T7" fmla="*/ 19 h 335"/>
                    <a:gd name="T8" fmla="*/ 6 w 160"/>
                    <a:gd name="T9" fmla="*/ 20 h 335"/>
                    <a:gd name="T10" fmla="*/ 5 w 160"/>
                    <a:gd name="T11" fmla="*/ 9 h 335"/>
                    <a:gd name="T12" fmla="*/ 10 w 160"/>
                    <a:gd name="T13" fmla="*/ 1 h 335"/>
                    <a:gd name="T14" fmla="*/ 8 w 160"/>
                    <a:gd name="T15" fmla="*/ 0 h 335"/>
                    <a:gd name="T16" fmla="*/ 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Freeform 32"/>
                <p:cNvSpPr>
                  <a:spLocks/>
                </p:cNvSpPr>
                <p:nvPr userDrawn="1"/>
              </p:nvSpPr>
              <p:spPr bwMode="auto">
                <a:xfrm>
                  <a:off x="449" y="3490"/>
                  <a:ext cx="322" cy="594"/>
                </a:xfrm>
                <a:custGeom>
                  <a:avLst/>
                  <a:gdLst>
                    <a:gd name="T0" fmla="*/ 14 w 642"/>
                    <a:gd name="T1" fmla="*/ 56 h 1188"/>
                    <a:gd name="T2" fmla="*/ 0 w 642"/>
                    <a:gd name="T3" fmla="*/ 8 h 1188"/>
                    <a:gd name="T4" fmla="*/ 6 w 642"/>
                    <a:gd name="T5" fmla="*/ 3 h 1188"/>
                    <a:gd name="T6" fmla="*/ 17 w 642"/>
                    <a:gd name="T7" fmla="*/ 0 h 1188"/>
                    <a:gd name="T8" fmla="*/ 25 w 642"/>
                    <a:gd name="T9" fmla="*/ 4 h 1188"/>
                    <a:gd name="T10" fmla="*/ 41 w 642"/>
                    <a:gd name="T11" fmla="*/ 75 h 1188"/>
                    <a:gd name="T12" fmla="*/ 35 w 642"/>
                    <a:gd name="T13" fmla="*/ 69 h 1188"/>
                    <a:gd name="T14" fmla="*/ 23 w 642"/>
                    <a:gd name="T15" fmla="*/ 7 h 1188"/>
                    <a:gd name="T16" fmla="*/ 15 w 642"/>
                    <a:gd name="T17" fmla="*/ 4 h 1188"/>
                    <a:gd name="T18" fmla="*/ 8 w 642"/>
                    <a:gd name="T19" fmla="*/ 5 h 1188"/>
                    <a:gd name="T20" fmla="*/ 5 w 642"/>
                    <a:gd name="T21" fmla="*/ 9 h 1188"/>
                    <a:gd name="T22" fmla="*/ 20 w 642"/>
                    <a:gd name="T23" fmla="*/ 58 h 1188"/>
                    <a:gd name="T24" fmla="*/ 14 w 642"/>
                    <a:gd name="T25" fmla="*/ 56 h 1188"/>
                    <a:gd name="T26" fmla="*/ 14 w 642"/>
                    <a:gd name="T27" fmla="*/ 56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2 h 504"/>
                    <a:gd name="T2" fmla="*/ 5 w 192"/>
                    <a:gd name="T3" fmla="*/ 13 h 504"/>
                    <a:gd name="T4" fmla="*/ 8 w 192"/>
                    <a:gd name="T5" fmla="*/ 20 h 504"/>
                    <a:gd name="T6" fmla="*/ 8 w 192"/>
                    <a:gd name="T7" fmla="*/ 32 h 504"/>
                    <a:gd name="T8" fmla="*/ 12 w 192"/>
                    <a:gd name="T9" fmla="*/ 32 h 504"/>
                    <a:gd name="T10" fmla="*/ 12 w 192"/>
                    <a:gd name="T11" fmla="*/ 23 h 504"/>
                    <a:gd name="T12" fmla="*/ 11 w 192"/>
                    <a:gd name="T13" fmla="*/ 13 h 504"/>
                    <a:gd name="T14" fmla="*/ 7 w 192"/>
                    <a:gd name="T15" fmla="*/ 4 h 504"/>
                    <a:gd name="T16" fmla="*/ 4 w 192"/>
                    <a:gd name="T17" fmla="*/ 0 h 504"/>
                    <a:gd name="T18" fmla="*/ 0 w 192"/>
                    <a:gd name="T19" fmla="*/ 2 h 504"/>
                    <a:gd name="T20" fmla="*/ 0 w 192"/>
                    <a:gd name="T21" fmla="*/ 2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5" name="Freeform 34"/>
                <p:cNvSpPr>
                  <a:spLocks/>
                </p:cNvSpPr>
                <p:nvPr userDrawn="1"/>
              </p:nvSpPr>
              <p:spPr bwMode="auto">
                <a:xfrm>
                  <a:off x="328" y="3630"/>
                  <a:ext cx="195" cy="135"/>
                </a:xfrm>
                <a:custGeom>
                  <a:avLst/>
                  <a:gdLst>
                    <a:gd name="T0" fmla="*/ 19 w 390"/>
                    <a:gd name="T1" fmla="*/ 0 h 269"/>
                    <a:gd name="T2" fmla="*/ 17 w 390"/>
                    <a:gd name="T3" fmla="*/ 2 h 269"/>
                    <a:gd name="T4" fmla="*/ 16 w 390"/>
                    <a:gd name="T5" fmla="*/ 5 h 269"/>
                    <a:gd name="T6" fmla="*/ 0 w 390"/>
                    <a:gd name="T7" fmla="*/ 11 h 269"/>
                    <a:gd name="T8" fmla="*/ 0 w 390"/>
                    <a:gd name="T9" fmla="*/ 14 h 269"/>
                    <a:gd name="T10" fmla="*/ 18 w 390"/>
                    <a:gd name="T11" fmla="*/ 15 h 269"/>
                    <a:gd name="T12" fmla="*/ 20 w 390"/>
                    <a:gd name="T13" fmla="*/ 17 h 269"/>
                    <a:gd name="T14" fmla="*/ 25 w 390"/>
                    <a:gd name="T15" fmla="*/ 17 h 269"/>
                    <a:gd name="T16" fmla="*/ 24 w 390"/>
                    <a:gd name="T17" fmla="*/ 12 h 269"/>
                    <a:gd name="T18" fmla="*/ 8 w 390"/>
                    <a:gd name="T19" fmla="*/ 11 h 269"/>
                    <a:gd name="T20" fmla="*/ 21 w 390"/>
                    <a:gd name="T21" fmla="*/ 6 h 269"/>
                    <a:gd name="T22" fmla="*/ 19 w 390"/>
                    <a:gd name="T23" fmla="*/ 0 h 269"/>
                    <a:gd name="T24" fmla="*/ 19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9 h 424"/>
                    <a:gd name="T2" fmla="*/ 54 w 941"/>
                    <a:gd name="T3" fmla="*/ 0 h 424"/>
                    <a:gd name="T4" fmla="*/ 58 w 941"/>
                    <a:gd name="T5" fmla="*/ 5 h 424"/>
                    <a:gd name="T6" fmla="*/ 59 w 941"/>
                    <a:gd name="T7" fmla="*/ 12 h 424"/>
                    <a:gd name="T8" fmla="*/ 57 w 941"/>
                    <a:gd name="T9" fmla="*/ 18 h 424"/>
                    <a:gd name="T10" fmla="*/ 4 w 941"/>
                    <a:gd name="T11" fmla="*/ 27 h 424"/>
                    <a:gd name="T12" fmla="*/ 4 w 941"/>
                    <a:gd name="T13" fmla="*/ 24 h 424"/>
                    <a:gd name="T14" fmla="*/ 54 w 941"/>
                    <a:gd name="T15" fmla="*/ 16 h 424"/>
                    <a:gd name="T16" fmla="*/ 56 w 941"/>
                    <a:gd name="T17" fmla="*/ 10 h 424"/>
                    <a:gd name="T18" fmla="*/ 53 w 941"/>
                    <a:gd name="T19" fmla="*/ 4 h 424"/>
                    <a:gd name="T20" fmla="*/ 0 w 941"/>
                    <a:gd name="T21" fmla="*/ 12 h 424"/>
                    <a:gd name="T22" fmla="*/ 0 w 941"/>
                    <a:gd name="T23" fmla="*/ 9 h 424"/>
                    <a:gd name="T24" fmla="*/ 0 w 941"/>
                    <a:gd name="T25" fmla="*/ 9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7 h 173"/>
                    <a:gd name="T2" fmla="*/ 5 w 488"/>
                    <a:gd name="T3" fmla="*/ 10 h 173"/>
                    <a:gd name="T4" fmla="*/ 14 w 488"/>
                    <a:gd name="T5" fmla="*/ 10 h 173"/>
                    <a:gd name="T6" fmla="*/ 27 w 488"/>
                    <a:gd name="T7" fmla="*/ 7 h 173"/>
                    <a:gd name="T8" fmla="*/ 31 w 488"/>
                    <a:gd name="T9" fmla="*/ 2 h 173"/>
                    <a:gd name="T10" fmla="*/ 28 w 488"/>
                    <a:gd name="T11" fmla="*/ 0 h 173"/>
                    <a:gd name="T12" fmla="*/ 16 w 488"/>
                    <a:gd name="T13" fmla="*/ 0 h 173"/>
                    <a:gd name="T14" fmla="*/ 7 w 488"/>
                    <a:gd name="T15" fmla="*/ 0 h 173"/>
                    <a:gd name="T16" fmla="*/ 1 w 488"/>
                    <a:gd name="T17" fmla="*/ 4 h 173"/>
                    <a:gd name="T18" fmla="*/ 7 w 488"/>
                    <a:gd name="T19" fmla="*/ 5 h 173"/>
                    <a:gd name="T20" fmla="*/ 18 w 488"/>
                    <a:gd name="T21" fmla="*/ 3 h 173"/>
                    <a:gd name="T22" fmla="*/ 27 w 488"/>
                    <a:gd name="T23" fmla="*/ 3 h 173"/>
                    <a:gd name="T24" fmla="*/ 17 w 488"/>
                    <a:gd name="T25" fmla="*/ 6 h 173"/>
                    <a:gd name="T26" fmla="*/ 9 w 488"/>
                    <a:gd name="T27" fmla="*/ 7 h 173"/>
                    <a:gd name="T28" fmla="*/ 0 w 488"/>
                    <a:gd name="T29" fmla="*/ 7 h 173"/>
                    <a:gd name="T30" fmla="*/ 0 w 488"/>
                    <a:gd name="T31" fmla="*/ 7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3 w 772"/>
                <a:gd name="T1" fmla="*/ 115 h 3266"/>
                <a:gd name="T2" fmla="*/ 2 w 772"/>
                <a:gd name="T3" fmla="*/ 107 h 3266"/>
                <a:gd name="T4" fmla="*/ 2 w 772"/>
                <a:gd name="T5" fmla="*/ 101 h 3266"/>
                <a:gd name="T6" fmla="*/ 2 w 772"/>
                <a:gd name="T7" fmla="*/ 93 h 3266"/>
                <a:gd name="T8" fmla="*/ 3 w 772"/>
                <a:gd name="T9" fmla="*/ 82 h 3266"/>
                <a:gd name="T10" fmla="*/ 3 w 772"/>
                <a:gd name="T11" fmla="*/ 76 h 3266"/>
                <a:gd name="T12" fmla="*/ 3 w 772"/>
                <a:gd name="T13" fmla="*/ 71 h 3266"/>
                <a:gd name="T14" fmla="*/ 2 w 772"/>
                <a:gd name="T15" fmla="*/ 68 h 3266"/>
                <a:gd name="T16" fmla="*/ 2 w 772"/>
                <a:gd name="T17" fmla="*/ 63 h 3266"/>
                <a:gd name="T18" fmla="*/ 2 w 772"/>
                <a:gd name="T19" fmla="*/ 58 h 3266"/>
                <a:gd name="T20" fmla="*/ 4 w 772"/>
                <a:gd name="T21" fmla="*/ 42 h 3266"/>
                <a:gd name="T22" fmla="*/ 4 w 772"/>
                <a:gd name="T23" fmla="*/ 35 h 3266"/>
                <a:gd name="T24" fmla="*/ 3 w 772"/>
                <a:gd name="T25" fmla="*/ 26 h 3266"/>
                <a:gd name="T26" fmla="*/ 2 w 772"/>
                <a:gd name="T27" fmla="*/ 22 h 3266"/>
                <a:gd name="T28" fmla="*/ 1 w 772"/>
                <a:gd name="T29" fmla="*/ 15 h 3266"/>
                <a:gd name="T30" fmla="*/ 0 w 772"/>
                <a:gd name="T31" fmla="*/ 0 h 3266"/>
                <a:gd name="T32" fmla="*/ 0 w 772"/>
                <a:gd name="T33" fmla="*/ 14 h 3266"/>
                <a:gd name="T34" fmla="*/ 1 w 772"/>
                <a:gd name="T35" fmla="*/ 22 h 3266"/>
                <a:gd name="T36" fmla="*/ 2 w 772"/>
                <a:gd name="T37" fmla="*/ 28 h 3266"/>
                <a:gd name="T38" fmla="*/ 3 w 772"/>
                <a:gd name="T39" fmla="*/ 30 h 3266"/>
                <a:gd name="T40" fmla="*/ 3 w 772"/>
                <a:gd name="T41" fmla="*/ 38 h 3266"/>
                <a:gd name="T42" fmla="*/ 2 w 772"/>
                <a:gd name="T43" fmla="*/ 46 h 3266"/>
                <a:gd name="T44" fmla="*/ 1 w 772"/>
                <a:gd name="T45" fmla="*/ 60 h 3266"/>
                <a:gd name="T46" fmla="*/ 1 w 772"/>
                <a:gd name="T47" fmla="*/ 69 h 3266"/>
                <a:gd name="T48" fmla="*/ 2 w 772"/>
                <a:gd name="T49" fmla="*/ 75 h 3266"/>
                <a:gd name="T50" fmla="*/ 2 w 772"/>
                <a:gd name="T51" fmla="*/ 80 h 3266"/>
                <a:gd name="T52" fmla="*/ 1 w 772"/>
                <a:gd name="T53" fmla="*/ 89 h 3266"/>
                <a:gd name="T54" fmla="*/ 1 w 772"/>
                <a:gd name="T55" fmla="*/ 99 h 3266"/>
                <a:gd name="T56" fmla="*/ 1 w 772"/>
                <a:gd name="T57" fmla="*/ 109 h 3266"/>
                <a:gd name="T58" fmla="*/ 2 w 772"/>
                <a:gd name="T59" fmla="*/ 114 h 3266"/>
                <a:gd name="T60" fmla="*/ 3 w 772"/>
                <a:gd name="T61" fmla="*/ 119 h 3266"/>
                <a:gd name="T62" fmla="*/ 3 w 772"/>
                <a:gd name="T63" fmla="*/ 115 h 3266"/>
                <a:gd name="T64" fmla="*/ 3 w 772"/>
                <a:gd name="T65" fmla="*/ 115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39"/>
            <p:cNvSpPr>
              <a:spLocks/>
            </p:cNvSpPr>
            <p:nvPr userDrawn="1"/>
          </p:nvSpPr>
          <p:spPr bwMode="auto">
            <a:xfrm flipH="1">
              <a:off x="5506" y="1333"/>
              <a:ext cx="205" cy="1633"/>
            </a:xfrm>
            <a:custGeom>
              <a:avLst/>
              <a:gdLst>
                <a:gd name="T0" fmla="*/ 3 w 772"/>
                <a:gd name="T1" fmla="*/ 198 h 3266"/>
                <a:gd name="T2" fmla="*/ 2 w 772"/>
                <a:gd name="T3" fmla="*/ 185 h 3266"/>
                <a:gd name="T4" fmla="*/ 2 w 772"/>
                <a:gd name="T5" fmla="*/ 174 h 3266"/>
                <a:gd name="T6" fmla="*/ 2 w 772"/>
                <a:gd name="T7" fmla="*/ 159 h 3266"/>
                <a:gd name="T8" fmla="*/ 3 w 772"/>
                <a:gd name="T9" fmla="*/ 141 h 3266"/>
                <a:gd name="T10" fmla="*/ 3 w 772"/>
                <a:gd name="T11" fmla="*/ 130 h 3266"/>
                <a:gd name="T12" fmla="*/ 3 w 772"/>
                <a:gd name="T13" fmla="*/ 122 h 3266"/>
                <a:gd name="T14" fmla="*/ 2 w 772"/>
                <a:gd name="T15" fmla="*/ 117 h 3266"/>
                <a:gd name="T16" fmla="*/ 2 w 772"/>
                <a:gd name="T17" fmla="*/ 110 h 3266"/>
                <a:gd name="T18" fmla="*/ 2 w 772"/>
                <a:gd name="T19" fmla="*/ 100 h 3266"/>
                <a:gd name="T20" fmla="*/ 4 w 772"/>
                <a:gd name="T21" fmla="*/ 73 h 3266"/>
                <a:gd name="T22" fmla="*/ 4 w 772"/>
                <a:gd name="T23" fmla="*/ 60 h 3266"/>
                <a:gd name="T24" fmla="*/ 3 w 772"/>
                <a:gd name="T25" fmla="*/ 45 h 3266"/>
                <a:gd name="T26" fmla="*/ 2 w 772"/>
                <a:gd name="T27" fmla="*/ 38 h 3266"/>
                <a:gd name="T28" fmla="*/ 1 w 772"/>
                <a:gd name="T29" fmla="*/ 27 h 3266"/>
                <a:gd name="T30" fmla="*/ 0 w 772"/>
                <a:gd name="T31" fmla="*/ 0 h 3266"/>
                <a:gd name="T32" fmla="*/ 0 w 772"/>
                <a:gd name="T33" fmla="*/ 24 h 3266"/>
                <a:gd name="T34" fmla="*/ 1 w 772"/>
                <a:gd name="T35" fmla="*/ 39 h 3266"/>
                <a:gd name="T36" fmla="*/ 2 w 772"/>
                <a:gd name="T37" fmla="*/ 48 h 3266"/>
                <a:gd name="T38" fmla="*/ 3 w 772"/>
                <a:gd name="T39" fmla="*/ 53 h 3266"/>
                <a:gd name="T40" fmla="*/ 3 w 772"/>
                <a:gd name="T41" fmla="*/ 66 h 3266"/>
                <a:gd name="T42" fmla="*/ 2 w 772"/>
                <a:gd name="T43" fmla="*/ 80 h 3266"/>
                <a:gd name="T44" fmla="*/ 1 w 772"/>
                <a:gd name="T45" fmla="*/ 104 h 3266"/>
                <a:gd name="T46" fmla="*/ 1 w 772"/>
                <a:gd name="T47" fmla="*/ 120 h 3266"/>
                <a:gd name="T48" fmla="*/ 2 w 772"/>
                <a:gd name="T49" fmla="*/ 129 h 3266"/>
                <a:gd name="T50" fmla="*/ 2 w 772"/>
                <a:gd name="T51" fmla="*/ 137 h 3266"/>
                <a:gd name="T52" fmla="*/ 1 w 772"/>
                <a:gd name="T53" fmla="*/ 154 h 3266"/>
                <a:gd name="T54" fmla="*/ 1 w 772"/>
                <a:gd name="T55" fmla="*/ 170 h 3266"/>
                <a:gd name="T56" fmla="*/ 1 w 772"/>
                <a:gd name="T57" fmla="*/ 188 h 3266"/>
                <a:gd name="T58" fmla="*/ 2 w 772"/>
                <a:gd name="T59" fmla="*/ 197 h 3266"/>
                <a:gd name="T60" fmla="*/ 3 w 772"/>
                <a:gd name="T61" fmla="*/ 205 h 3266"/>
                <a:gd name="T62" fmla="*/ 3 w 772"/>
                <a:gd name="T63" fmla="*/ 198 h 3266"/>
                <a:gd name="T64" fmla="*/ 3 w 772"/>
                <a:gd name="T65" fmla="*/ 198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1 w 245"/>
                  <a:gd name="T1" fmla="*/ 0 h 806"/>
                  <a:gd name="T2" fmla="*/ 1 w 245"/>
                  <a:gd name="T3" fmla="*/ 6 h 806"/>
                  <a:gd name="T4" fmla="*/ 0 w 245"/>
                  <a:gd name="T5" fmla="*/ 13 h 806"/>
                  <a:gd name="T6" fmla="*/ 0 w 245"/>
                  <a:gd name="T7" fmla="*/ 13 h 806"/>
                  <a:gd name="T8" fmla="*/ 1 w 245"/>
                  <a:gd name="T9" fmla="*/ 6 h 806"/>
                  <a:gd name="T10" fmla="*/ 1 w 245"/>
                  <a:gd name="T11" fmla="*/ 0 h 806"/>
                  <a:gd name="T12" fmla="*/ 1 w 245"/>
                  <a:gd name="T13" fmla="*/ 0 h 806"/>
                  <a:gd name="T14" fmla="*/ 1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1 w 604"/>
                    <a:gd name="T3" fmla="*/ 3 h 349"/>
                    <a:gd name="T4" fmla="*/ 2 w 604"/>
                    <a:gd name="T5" fmla="*/ 6 h 349"/>
                    <a:gd name="T6" fmla="*/ 3 w 604"/>
                    <a:gd name="T7" fmla="*/ 2 h 349"/>
                    <a:gd name="T8" fmla="*/ 2 w 604"/>
                    <a:gd name="T9" fmla="*/ 0 h 349"/>
                    <a:gd name="T10" fmla="*/ 2 w 604"/>
                    <a:gd name="T11" fmla="*/ 3 h 349"/>
                    <a:gd name="T12" fmla="*/ 1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45"/>
                <p:cNvSpPr>
                  <a:spLocks/>
                </p:cNvSpPr>
                <p:nvPr userDrawn="1"/>
              </p:nvSpPr>
              <p:spPr bwMode="auto">
                <a:xfrm rot="-3172564">
                  <a:off x="5048" y="332"/>
                  <a:ext cx="269" cy="438"/>
                </a:xfrm>
                <a:custGeom>
                  <a:avLst/>
                  <a:gdLst>
                    <a:gd name="T0" fmla="*/ 3 w 1064"/>
                    <a:gd name="T1" fmla="*/ 2 h 1230"/>
                    <a:gd name="T2" fmla="*/ 2 w 1064"/>
                    <a:gd name="T3" fmla="*/ 6 h 1230"/>
                    <a:gd name="T4" fmla="*/ 1 w 1064"/>
                    <a:gd name="T5" fmla="*/ 12 h 1230"/>
                    <a:gd name="T6" fmla="*/ 0 w 1064"/>
                    <a:gd name="T7" fmla="*/ 18 h 1230"/>
                    <a:gd name="T8" fmla="*/ 0 w 1064"/>
                    <a:gd name="T9" fmla="*/ 20 h 1230"/>
                    <a:gd name="T10" fmla="*/ 1 w 1064"/>
                    <a:gd name="T11" fmla="*/ 19 h 1230"/>
                    <a:gd name="T12" fmla="*/ 2 w 1064"/>
                    <a:gd name="T13" fmla="*/ 15 h 1230"/>
                    <a:gd name="T14" fmla="*/ 4 w 1064"/>
                    <a:gd name="T15" fmla="*/ 9 h 1230"/>
                    <a:gd name="T16" fmla="*/ 4 w 1064"/>
                    <a:gd name="T17" fmla="*/ 4 h 1230"/>
                    <a:gd name="T18" fmla="*/ 4 w 1064"/>
                    <a:gd name="T19" fmla="*/ 1 h 1230"/>
                    <a:gd name="T20" fmla="*/ 4 w 1064"/>
                    <a:gd name="T21" fmla="*/ 0 h 1230"/>
                    <a:gd name="T22" fmla="*/ 3 w 1064"/>
                    <a:gd name="T23" fmla="*/ 1 h 1230"/>
                    <a:gd name="T24" fmla="*/ 4 w 1064"/>
                    <a:gd name="T25" fmla="*/ 2 h 1230"/>
                    <a:gd name="T26" fmla="*/ 4 w 1064"/>
                    <a:gd name="T27" fmla="*/ 6 h 1230"/>
                    <a:gd name="T28" fmla="*/ 3 w 1064"/>
                    <a:gd name="T29" fmla="*/ 11 h 1230"/>
                    <a:gd name="T30" fmla="*/ 2 w 1064"/>
                    <a:gd name="T31" fmla="*/ 16 h 1230"/>
                    <a:gd name="T32" fmla="*/ 1 w 1064"/>
                    <a:gd name="T33" fmla="*/ 18 h 1230"/>
                    <a:gd name="T34" fmla="*/ 1 w 1064"/>
                    <a:gd name="T35" fmla="*/ 15 h 1230"/>
                    <a:gd name="T36" fmla="*/ 2 w 1064"/>
                    <a:gd name="T37" fmla="*/ 8 h 1230"/>
                    <a:gd name="T38" fmla="*/ 3 w 1064"/>
                    <a:gd name="T39" fmla="*/ 2 h 1230"/>
                    <a:gd name="T40" fmla="*/ 3 w 1064"/>
                    <a:gd name="T41" fmla="*/ 2 h 1230"/>
                    <a:gd name="T42" fmla="*/ 3 w 1064"/>
                    <a:gd name="T43" fmla="*/ 2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46"/>
                <p:cNvSpPr>
                  <a:spLocks/>
                </p:cNvSpPr>
                <p:nvPr userDrawn="1"/>
              </p:nvSpPr>
              <p:spPr bwMode="auto">
                <a:xfrm rot="-3172564">
                  <a:off x="4858" y="182"/>
                  <a:ext cx="505" cy="898"/>
                </a:xfrm>
                <a:custGeom>
                  <a:avLst/>
                  <a:gdLst>
                    <a:gd name="T0" fmla="*/ 8 w 2002"/>
                    <a:gd name="T1" fmla="*/ 0 h 2521"/>
                    <a:gd name="T2" fmla="*/ 0 w 2002"/>
                    <a:gd name="T3" fmla="*/ 41 h 2521"/>
                    <a:gd name="T4" fmla="*/ 1 w 2002"/>
                    <a:gd name="T5" fmla="*/ 40 h 2521"/>
                    <a:gd name="T6" fmla="*/ 8 w 2002"/>
                    <a:gd name="T7" fmla="*/ 1 h 2521"/>
                    <a:gd name="T8" fmla="*/ 8 w 2002"/>
                    <a:gd name="T9" fmla="*/ 0 h 2521"/>
                    <a:gd name="T10" fmla="*/ 8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47"/>
                <p:cNvSpPr>
                  <a:spLocks/>
                </p:cNvSpPr>
                <p:nvPr userDrawn="1"/>
              </p:nvSpPr>
              <p:spPr bwMode="auto">
                <a:xfrm rot="-3172564">
                  <a:off x="4903" y="-19"/>
                  <a:ext cx="758" cy="1344"/>
                </a:xfrm>
                <a:custGeom>
                  <a:avLst/>
                  <a:gdLst>
                    <a:gd name="T0" fmla="*/ 1 w 3007"/>
                    <a:gd name="T1" fmla="*/ 46 h 3771"/>
                    <a:gd name="T2" fmla="*/ 2 w 3007"/>
                    <a:gd name="T3" fmla="*/ 46 h 3771"/>
                    <a:gd name="T4" fmla="*/ 3 w 3007"/>
                    <a:gd name="T5" fmla="*/ 48 h 3771"/>
                    <a:gd name="T6" fmla="*/ 3 w 3007"/>
                    <a:gd name="T7" fmla="*/ 46 h 3771"/>
                    <a:gd name="T8" fmla="*/ 2 w 3007"/>
                    <a:gd name="T9" fmla="*/ 43 h 3771"/>
                    <a:gd name="T10" fmla="*/ 3 w 3007"/>
                    <a:gd name="T11" fmla="*/ 44 h 3771"/>
                    <a:gd name="T12" fmla="*/ 4 w 3007"/>
                    <a:gd name="T13" fmla="*/ 46 h 3771"/>
                    <a:gd name="T14" fmla="*/ 12 w 3007"/>
                    <a:gd name="T15" fmla="*/ 7 h 3771"/>
                    <a:gd name="T16" fmla="*/ 10 w 3007"/>
                    <a:gd name="T17" fmla="*/ 2 h 3771"/>
                    <a:gd name="T18" fmla="*/ 9 w 3007"/>
                    <a:gd name="T19" fmla="*/ 0 h 3771"/>
                    <a:gd name="T20" fmla="*/ 11 w 3007"/>
                    <a:gd name="T21" fmla="*/ 1 h 3771"/>
                    <a:gd name="T22" fmla="*/ 12 w 3007"/>
                    <a:gd name="T23" fmla="*/ 7 h 3771"/>
                    <a:gd name="T24" fmla="*/ 3 w 3007"/>
                    <a:gd name="T25" fmla="*/ 53 h 3771"/>
                    <a:gd name="T26" fmla="*/ 2 w 3007"/>
                    <a:gd name="T27" fmla="*/ 55 h 3771"/>
                    <a:gd name="T28" fmla="*/ 1 w 3007"/>
                    <a:gd name="T29" fmla="*/ 61 h 3771"/>
                    <a:gd name="T30" fmla="*/ 0 w 3007"/>
                    <a:gd name="T31" fmla="*/ 59 h 3771"/>
                    <a:gd name="T32" fmla="*/ 1 w 3007"/>
                    <a:gd name="T33" fmla="*/ 58 h 3771"/>
                    <a:gd name="T34" fmla="*/ 2 w 3007"/>
                    <a:gd name="T35" fmla="*/ 55 h 3771"/>
                    <a:gd name="T36" fmla="*/ 1 w 3007"/>
                    <a:gd name="T37" fmla="*/ 53 h 3771"/>
                    <a:gd name="T38" fmla="*/ 1 w 3007"/>
                    <a:gd name="T39" fmla="*/ 51 h 3771"/>
                    <a:gd name="T40" fmla="*/ 2 w 3007"/>
                    <a:gd name="T41" fmla="*/ 53 h 3771"/>
                    <a:gd name="T42" fmla="*/ 2 w 3007"/>
                    <a:gd name="T43" fmla="*/ 51 h 3771"/>
                    <a:gd name="T44" fmla="*/ 3 w 3007"/>
                    <a:gd name="T45" fmla="*/ 52 h 3771"/>
                    <a:gd name="T46" fmla="*/ 2 w 3007"/>
                    <a:gd name="T47" fmla="*/ 50 h 3771"/>
                    <a:gd name="T48" fmla="*/ 3 w 3007"/>
                    <a:gd name="T49" fmla="*/ 50 h 3771"/>
                    <a:gd name="T50" fmla="*/ 1 w 3007"/>
                    <a:gd name="T51" fmla="*/ 46 h 3771"/>
                    <a:gd name="T52" fmla="*/ 1 w 3007"/>
                    <a:gd name="T53" fmla="*/ 46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48"/>
                <p:cNvSpPr>
                  <a:spLocks/>
                </p:cNvSpPr>
                <p:nvPr userDrawn="1"/>
              </p:nvSpPr>
              <p:spPr bwMode="auto">
                <a:xfrm rot="-3172564">
                  <a:off x="5297" y="897"/>
                  <a:ext cx="169" cy="122"/>
                </a:xfrm>
                <a:custGeom>
                  <a:avLst/>
                  <a:gdLst>
                    <a:gd name="T0" fmla="*/ 0 w 673"/>
                    <a:gd name="T1" fmla="*/ 1 h 342"/>
                    <a:gd name="T2" fmla="*/ 1 w 673"/>
                    <a:gd name="T3" fmla="*/ 2 h 342"/>
                    <a:gd name="T4" fmla="*/ 3 w 673"/>
                    <a:gd name="T5" fmla="*/ 6 h 342"/>
                    <a:gd name="T6" fmla="*/ 3 w 673"/>
                    <a:gd name="T7" fmla="*/ 5 h 342"/>
                    <a:gd name="T8" fmla="*/ 2 w 673"/>
                    <a:gd name="T9" fmla="*/ 2 h 342"/>
                    <a:gd name="T10" fmla="*/ 0 w 673"/>
                    <a:gd name="T11" fmla="*/ 0 h 342"/>
                    <a:gd name="T12" fmla="*/ 0 w 673"/>
                    <a:gd name="T13" fmla="*/ 1 h 342"/>
                    <a:gd name="T14" fmla="*/ 0 w 673"/>
                    <a:gd name="T15" fmla="*/ 1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49"/>
                <p:cNvSpPr>
                  <a:spLocks/>
                </p:cNvSpPr>
                <p:nvPr userDrawn="1"/>
              </p:nvSpPr>
              <p:spPr bwMode="auto">
                <a:xfrm rot="-3172564">
                  <a:off x="5253" y="806"/>
                  <a:ext cx="181" cy="144"/>
                </a:xfrm>
                <a:custGeom>
                  <a:avLst/>
                  <a:gdLst>
                    <a:gd name="T0" fmla="*/ 0 w 716"/>
                    <a:gd name="T1" fmla="*/ 1 h 403"/>
                    <a:gd name="T2" fmla="*/ 2 w 716"/>
                    <a:gd name="T3" fmla="*/ 3 h 403"/>
                    <a:gd name="T4" fmla="*/ 3 w 716"/>
                    <a:gd name="T5" fmla="*/ 6 h 403"/>
                    <a:gd name="T6" fmla="*/ 3 w 716"/>
                    <a:gd name="T7" fmla="*/ 5 h 403"/>
                    <a:gd name="T8" fmla="*/ 2 w 716"/>
                    <a:gd name="T9" fmla="*/ 2 h 403"/>
                    <a:gd name="T10" fmla="*/ 0 w 716"/>
                    <a:gd name="T11" fmla="*/ 0 h 403"/>
                    <a:gd name="T12" fmla="*/ 0 w 716"/>
                    <a:gd name="T13" fmla="*/ 1 h 403"/>
                    <a:gd name="T14" fmla="*/ 0 w 716"/>
                    <a:gd name="T15" fmla="*/ 1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1 h 411"/>
                    <a:gd name="T2" fmla="*/ 1 w 717"/>
                    <a:gd name="T3" fmla="*/ 2 h 411"/>
                    <a:gd name="T4" fmla="*/ 3 w 717"/>
                    <a:gd name="T5" fmla="*/ 7 h 411"/>
                    <a:gd name="T6" fmla="*/ 3 w 717"/>
                    <a:gd name="T7" fmla="*/ 5 h 411"/>
                    <a:gd name="T8" fmla="*/ 2 w 717"/>
                    <a:gd name="T9" fmla="*/ 1 h 411"/>
                    <a:gd name="T10" fmla="*/ 0 w 717"/>
                    <a:gd name="T11" fmla="*/ 0 h 411"/>
                    <a:gd name="T12" fmla="*/ 0 w 717"/>
                    <a:gd name="T13" fmla="*/ 1 h 411"/>
                    <a:gd name="T14" fmla="*/ 0 w 717"/>
                    <a:gd name="T15" fmla="*/ 1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51"/>
                <p:cNvSpPr>
                  <a:spLocks/>
                </p:cNvSpPr>
                <p:nvPr userDrawn="1"/>
              </p:nvSpPr>
              <p:spPr bwMode="auto">
                <a:xfrm rot="-3172564">
                  <a:off x="4948" y="142"/>
                  <a:ext cx="179" cy="138"/>
                </a:xfrm>
                <a:custGeom>
                  <a:avLst/>
                  <a:gdLst>
                    <a:gd name="T0" fmla="*/ 0 w 709"/>
                    <a:gd name="T1" fmla="*/ 1 h 386"/>
                    <a:gd name="T2" fmla="*/ 1 w 709"/>
                    <a:gd name="T3" fmla="*/ 2 h 386"/>
                    <a:gd name="T4" fmla="*/ 3 w 709"/>
                    <a:gd name="T5" fmla="*/ 6 h 386"/>
                    <a:gd name="T6" fmla="*/ 3 w 709"/>
                    <a:gd name="T7" fmla="*/ 5 h 386"/>
                    <a:gd name="T8" fmla="*/ 1 w 709"/>
                    <a:gd name="T9" fmla="*/ 1 h 386"/>
                    <a:gd name="T10" fmla="*/ 0 w 709"/>
                    <a:gd name="T11" fmla="*/ 0 h 386"/>
                    <a:gd name="T12" fmla="*/ 0 w 709"/>
                    <a:gd name="T13" fmla="*/ 1 h 386"/>
                    <a:gd name="T14" fmla="*/ 0 w 709"/>
                    <a:gd name="T15" fmla="*/ 1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78"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FE03C99-98B9-43BA-81BA-B8BA090B86CC}" type="slidenum">
              <a:rPr lang="en-US" altLang="en-US">
                <a:latin typeface="Comic Sans MS" panose="030F0702030302020204" pitchFamily="66" charset="0"/>
              </a:rPr>
              <a:pPr eaLnBrk="1" hangingPunct="1"/>
              <a:t>1</a:t>
            </a:fld>
            <a:endParaRPr lang="en-US" altLang="en-US">
              <a:latin typeface="Comic Sans MS" panose="030F0702030302020204" pitchFamily="66" charset="0"/>
            </a:endParaRPr>
          </a:p>
        </p:txBody>
      </p:sp>
      <p:sp>
        <p:nvSpPr>
          <p:cNvPr id="4100" name="Text Box 17"/>
          <p:cNvSpPr txBox="1">
            <a:spLocks noChangeArrowheads="1"/>
          </p:cNvSpPr>
          <p:nvPr/>
        </p:nvSpPr>
        <p:spPr bwMode="auto">
          <a:xfrm>
            <a:off x="4229098" y="5582956"/>
            <a:ext cx="3458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000">
                <a:solidFill>
                  <a:schemeClr val="tx1"/>
                </a:solidFill>
                <a:latin typeface="Comic Sans MS" panose="030F0702030302020204" pitchFamily="66" charset="0"/>
              </a:defRPr>
            </a:lvl4pPr>
            <a:lvl5pPr marL="2057400" indent="-228600" eaLnBrk="0" hangingPunct="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2000">
                <a:latin typeface="Arial" panose="020B0604020202020204" pitchFamily="34" charset="0"/>
              </a:rPr>
              <a:t>Giảng viên: Trần Thị Kim Chi</a:t>
            </a:r>
          </a:p>
        </p:txBody>
      </p:sp>
      <p:sp>
        <p:nvSpPr>
          <p:cNvPr id="4101" name="Text Box 18"/>
          <p:cNvSpPr txBox="1">
            <a:spLocks noChangeArrowheads="1"/>
          </p:cNvSpPr>
          <p:nvPr/>
        </p:nvSpPr>
        <p:spPr bwMode="auto">
          <a:xfrm>
            <a:off x="838200" y="1371600"/>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Comic Sans MS" panose="030F0702030302020204" pitchFamily="66" charset="0"/>
              </a:defRPr>
            </a:lvl1pPr>
            <a:lvl2pPr marL="742950" indent="-285750" eaLnBrk="0" hangingPunct="0">
              <a:spcBef>
                <a:spcPct val="20000"/>
              </a:spcBef>
              <a:buChar char="–"/>
              <a:defRPr sz="2800">
                <a:solidFill>
                  <a:schemeClr val="tx1"/>
                </a:solidFill>
                <a:latin typeface="Comic Sans MS" panose="030F0702030302020204" pitchFamily="66" charset="0"/>
              </a:defRPr>
            </a:lvl2pPr>
            <a:lvl3pPr marL="1143000" indent="-228600" eaLnBrk="0" hangingPunct="0">
              <a:spcBef>
                <a:spcPct val="20000"/>
              </a:spcBef>
              <a:buChar char="•"/>
              <a:defRPr sz="2400">
                <a:solidFill>
                  <a:schemeClr val="tx1"/>
                </a:solidFill>
                <a:latin typeface="Comic Sans MS" panose="030F0702030302020204" pitchFamily="66" charset="0"/>
              </a:defRPr>
            </a:lvl3pPr>
            <a:lvl4pPr marL="1600200" indent="-228600" eaLnBrk="0" hangingPunct="0">
              <a:spcBef>
                <a:spcPct val="20000"/>
              </a:spcBef>
              <a:buChar char="–"/>
              <a:defRPr sz="2000">
                <a:solidFill>
                  <a:schemeClr val="tx1"/>
                </a:solidFill>
                <a:latin typeface="Comic Sans MS" panose="030F0702030302020204" pitchFamily="66" charset="0"/>
              </a:defRPr>
            </a:lvl4pPr>
            <a:lvl5pPr marL="2057400" indent="-228600" eaLnBrk="0" hangingPunct="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solidFill>
                  <a:srgbClr val="990000"/>
                </a:solidFill>
                <a:latin typeface="Arial" panose="020B0604020202020204" pitchFamily="34" charset="0"/>
              </a:rPr>
              <a:t>CHƯƠNG </a:t>
            </a:r>
            <a:r>
              <a:rPr lang="en-US" altLang="en-US" sz="1800" smtClean="0">
                <a:solidFill>
                  <a:srgbClr val="990000"/>
                </a:solidFill>
                <a:latin typeface="Arial" panose="020B0604020202020204" pitchFamily="34" charset="0"/>
              </a:rPr>
              <a:t>5</a:t>
            </a:r>
            <a:endParaRPr lang="en-US" altLang="en-US" sz="1800">
              <a:solidFill>
                <a:srgbClr val="990000"/>
              </a:solidFill>
              <a:latin typeface="Arial" panose="020B0604020202020204" pitchFamily="34" charset="0"/>
            </a:endParaRPr>
          </a:p>
        </p:txBody>
      </p:sp>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918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336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3" name="Rectangle 2"/>
          <p:cNvSpPr/>
          <p:nvPr/>
        </p:nvSpPr>
        <p:spPr>
          <a:xfrm>
            <a:off x="1036535" y="2847978"/>
            <a:ext cx="6686446" cy="1754326"/>
          </a:xfrm>
          <a:prstGeom prst="rect">
            <a:avLst/>
          </a:prstGeom>
          <a:noFill/>
        </p:spPr>
        <p:txBody>
          <a:bodyPr wrap="none" lIns="91440" tIns="45720" rIns="91440" bIns="45720">
            <a:spAutoFit/>
          </a:bodyPr>
          <a:lstStyle/>
          <a:p>
            <a:pPr algn="ctr"/>
            <a: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t>PROGRAMMING IN </a:t>
            </a:r>
            <a:b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br>
            <a:r>
              <a:rPr lang="en-US" sz="5400" b="1" cap="none" spc="0">
                <a:ln w="12700" cmpd="sng">
                  <a:solidFill>
                    <a:schemeClr val="accent4"/>
                  </a:solidFill>
                  <a:prstDash val="solid"/>
                </a:ln>
                <a:blipFill>
                  <a:blip r:embed="rId5"/>
                  <a:tile tx="0" ty="0" sx="100000" sy="100000" flip="none" algn="tl"/>
                </a:blipFill>
                <a:effectLst/>
                <a:cs typeface="Times New Roman" panose="02020603050405020304" pitchFamily="18" charset="0"/>
              </a:rPr>
              <a:t>TRANSACT_SQL</a:t>
            </a:r>
            <a:endParaRPr lang="en-US" sz="5400" b="1" cap="none" spc="0">
              <a:ln w="12700" cmpd="sng">
                <a:solidFill>
                  <a:schemeClr val="accent4"/>
                </a:solidFill>
                <a:prstDash val="solid"/>
              </a:ln>
              <a:blipFill>
                <a:blip r:embed="rId5"/>
                <a:tile tx="0" ty="0" sx="100000" sy="100000" flip="none" algn="tl"/>
              </a:blip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10</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smtClean="0">
                <a:solidFill>
                  <a:schemeClr val="tx2"/>
                </a:solidFill>
                <a:cs typeface="Courier New" panose="02070309020205020404" pitchFamily="49" charset="0"/>
              </a:rPr>
              <a:t>Example 1 </a:t>
            </a:r>
            <a:r>
              <a:rPr lang="en-US" sz="1800" b="1" u="sng">
                <a:solidFill>
                  <a:schemeClr val="tx2"/>
                </a:solidFill>
                <a:cs typeface="Courier New" panose="02070309020205020404" pitchFamily="49" charset="0"/>
              </a:rPr>
              <a:t>:</a:t>
            </a:r>
            <a:endParaRPr lang="en-US" sz="1800">
              <a:solidFill>
                <a:schemeClr val="tx2"/>
              </a:solidFill>
              <a:latin typeface="Georgia" panose="02040502050405020303" pitchFamily="18" charset="0"/>
            </a:endParaRPr>
          </a:p>
        </p:txBody>
      </p:sp>
      <p:sp>
        <p:nvSpPr>
          <p:cNvPr id="16" name="Rectangle 5"/>
          <p:cNvSpPr>
            <a:spLocks noChangeArrowheads="1"/>
          </p:cNvSpPr>
          <p:nvPr/>
        </p:nvSpPr>
        <p:spPr bwMode="auto">
          <a:xfrm>
            <a:off x="1040511" y="4565650"/>
            <a:ext cx="6991350" cy="1790700"/>
          </a:xfrm>
          <a:prstGeom prst="rect">
            <a:avLst/>
          </a:prstGeom>
          <a:solidFill>
            <a:srgbClr val="91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50000"/>
              </a:lnSpc>
            </a:pPr>
            <a:r>
              <a:rPr lang="en-US" sz="2000" b="1"/>
              <a:t>DECLARE @ID INTEGER = </a:t>
            </a:r>
            <a:r>
              <a:rPr lang="en-US" sz="2000" b="1" smtClean="0"/>
              <a:t>70000;</a:t>
            </a:r>
            <a:endParaRPr lang="en-US" sz="2000" b="1"/>
          </a:p>
          <a:p>
            <a:pPr>
              <a:lnSpc>
                <a:spcPct val="150000"/>
              </a:lnSpc>
            </a:pPr>
            <a:r>
              <a:rPr lang="en-US" sz="2000" b="1"/>
              <a:t>SELECT SalesOrderID</a:t>
            </a:r>
          </a:p>
          <a:p>
            <a:pPr>
              <a:lnSpc>
                <a:spcPct val="150000"/>
              </a:lnSpc>
            </a:pPr>
            <a:r>
              <a:rPr lang="en-US" sz="2000" b="1"/>
              <a:t>FROM Sales.SalesOrderHeader</a:t>
            </a:r>
          </a:p>
          <a:p>
            <a:pPr>
              <a:lnSpc>
                <a:spcPct val="150000"/>
              </a:lnSpc>
            </a:pPr>
            <a:r>
              <a:rPr lang="en-US" sz="2000" b="1"/>
              <a:t>WHERE SalesOrderID &gt; @ID;</a:t>
            </a:r>
            <a:endParaRPr lang="en-US" sz="2000">
              <a:solidFill>
                <a:srgbClr val="006699"/>
              </a:solidFill>
              <a:latin typeface="Times New Roman" panose="02020603050405020304" pitchFamily="18" charset="0"/>
              <a:cs typeface="Times New Roman" panose="02020603050405020304" pitchFamily="18" charset="0"/>
            </a:endParaRPr>
          </a:p>
        </p:txBody>
      </p:sp>
      <p:sp>
        <p:nvSpPr>
          <p:cNvPr id="2" name="Rectangle 1"/>
          <p:cNvSpPr/>
          <p:nvPr/>
        </p:nvSpPr>
        <p:spPr>
          <a:xfrm>
            <a:off x="622074" y="1859737"/>
            <a:ext cx="8064725" cy="1938992"/>
          </a:xfrm>
          <a:prstGeom prst="rect">
            <a:avLst/>
          </a:prstGeom>
        </p:spPr>
        <p:txBody>
          <a:bodyPr wrap="square">
            <a:spAutoFit/>
          </a:bodyPr>
          <a:lstStyle/>
          <a:p>
            <a:r>
              <a:rPr lang="en-US" sz="2400">
                <a:latin typeface="Utopia-Regular"/>
              </a:rPr>
              <a:t>Write a script that declares an integer variable called </a:t>
            </a:r>
            <a:r>
              <a:rPr lang="en-US" sz="2400">
                <a:latin typeface="TheSansMonoConNormal"/>
              </a:rPr>
              <a:t>@ID</a:t>
            </a:r>
            <a:r>
              <a:rPr lang="en-US" sz="2400">
                <a:latin typeface="Utopia-Regular"/>
              </a:rPr>
              <a:t>. Assign the value </a:t>
            </a:r>
            <a:r>
              <a:rPr lang="en-US" sz="2400" smtClean="0">
                <a:latin typeface="TheSansMonoConNormal"/>
              </a:rPr>
              <a:t>70000 </a:t>
            </a:r>
            <a:r>
              <a:rPr lang="en-US" sz="2400" smtClean="0">
                <a:latin typeface="Utopia-Regular"/>
              </a:rPr>
              <a:t>to </a:t>
            </a:r>
            <a:r>
              <a:rPr lang="en-US" sz="2400">
                <a:latin typeface="Utopia-Regular"/>
              </a:rPr>
              <a:t>the variable</a:t>
            </a:r>
            <a:r>
              <a:rPr lang="en-US" sz="2400" smtClean="0">
                <a:latin typeface="Utopia-Regular"/>
              </a:rPr>
              <a:t>. Use </a:t>
            </a:r>
            <a:r>
              <a:rPr lang="en-US" sz="2400">
                <a:latin typeface="Utopia-Regular"/>
              </a:rPr>
              <a:t>the variable in a </a:t>
            </a:r>
            <a:r>
              <a:rPr lang="en-US" sz="2400">
                <a:latin typeface="TheSansMonoConNormal"/>
              </a:rPr>
              <a:t>SELECT </a:t>
            </a:r>
            <a:r>
              <a:rPr lang="en-US" sz="2400">
                <a:latin typeface="Utopia-Regular"/>
              </a:rPr>
              <a:t>statement that returns all the </a:t>
            </a:r>
            <a:r>
              <a:rPr lang="en-US" sz="2400">
                <a:latin typeface="TheSansMonoConNormal"/>
              </a:rPr>
              <a:t>SalesOrderID </a:t>
            </a:r>
            <a:r>
              <a:rPr lang="en-US" sz="2400">
                <a:latin typeface="Utopia-Regular"/>
              </a:rPr>
              <a:t>values from </a:t>
            </a:r>
            <a:r>
              <a:rPr lang="en-US" sz="2400" smtClean="0">
                <a:latin typeface="Utopia-Regular"/>
              </a:rPr>
              <a:t>the </a:t>
            </a:r>
            <a:r>
              <a:rPr lang="en-US" sz="2400" smtClean="0">
                <a:latin typeface="TheSansMonoConNormal"/>
              </a:rPr>
              <a:t>Sales.SalesOrderHeader </a:t>
            </a:r>
            <a:r>
              <a:rPr lang="en-US" sz="2400">
                <a:latin typeface="Utopia-Regular"/>
              </a:rPr>
              <a:t>table that have a </a:t>
            </a:r>
            <a:r>
              <a:rPr lang="en-US" sz="2400">
                <a:latin typeface="TheSansMonoConNormal"/>
              </a:rPr>
              <a:t>SalesOrderID </a:t>
            </a:r>
            <a:r>
              <a:rPr lang="en-US" sz="2400">
                <a:latin typeface="Utopia-Regular"/>
              </a:rPr>
              <a:t>greater than the value of the variable.</a:t>
            </a:r>
            <a:endParaRPr lang="en-US" sz="2400"/>
          </a:p>
        </p:txBody>
      </p:sp>
    </p:spTree>
    <p:extLst>
      <p:ext uri="{BB962C8B-B14F-4D97-AF65-F5344CB8AC3E}">
        <p14:creationId xmlns:p14="http://schemas.microsoft.com/office/powerpoint/2010/main" val="37134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11</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smtClean="0">
                <a:solidFill>
                  <a:schemeClr val="tx2"/>
                </a:solidFill>
                <a:cs typeface="Courier New" panose="02070309020205020404" pitchFamily="49" charset="0"/>
              </a:rPr>
              <a:t>Example 2 </a:t>
            </a:r>
            <a:r>
              <a:rPr lang="en-US" sz="1800" b="1" u="sng">
                <a:solidFill>
                  <a:schemeClr val="tx2"/>
                </a:solidFill>
                <a:cs typeface="Courier New" panose="02070309020205020404" pitchFamily="49" charset="0"/>
              </a:rPr>
              <a:t>:</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883158" y="3880821"/>
            <a:ext cx="7363544" cy="22913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20000"/>
              </a:lnSpc>
            </a:pPr>
            <a:r>
              <a:rPr lang="en-US" sz="2000" b="1"/>
              <a:t>DECLARE @MaxID INT, @MinID INT;</a:t>
            </a:r>
          </a:p>
          <a:p>
            <a:pPr>
              <a:lnSpc>
                <a:spcPct val="120000"/>
              </a:lnSpc>
            </a:pPr>
            <a:r>
              <a:rPr lang="en-US" sz="2000" b="1"/>
              <a:t>SELECT @MaxID = MAX(SalesOrderID),</a:t>
            </a:r>
          </a:p>
          <a:p>
            <a:pPr>
              <a:lnSpc>
                <a:spcPct val="120000"/>
              </a:lnSpc>
            </a:pPr>
            <a:r>
              <a:rPr lang="en-US" sz="2000" b="1"/>
              <a:t>@MinID = MIN(SalesOrderID)</a:t>
            </a:r>
          </a:p>
          <a:p>
            <a:pPr>
              <a:lnSpc>
                <a:spcPct val="120000"/>
              </a:lnSpc>
            </a:pPr>
            <a:r>
              <a:rPr lang="en-US" sz="2000" b="1"/>
              <a:t>FROM Sales.SalesOrderHeader;</a:t>
            </a:r>
          </a:p>
          <a:p>
            <a:pPr>
              <a:lnSpc>
                <a:spcPct val="120000"/>
              </a:lnSpc>
            </a:pPr>
            <a:r>
              <a:rPr lang="en-US" sz="2000" b="1"/>
              <a:t>PRINT 'Max: ' + </a:t>
            </a:r>
            <a:r>
              <a:rPr lang="en-US" sz="2000" b="1" smtClean="0"/>
              <a:t>CONVERT(VARCHAR(10),@</a:t>
            </a:r>
            <a:r>
              <a:rPr lang="en-US" sz="2000" b="1"/>
              <a:t>MaxID);</a:t>
            </a:r>
          </a:p>
          <a:p>
            <a:pPr>
              <a:lnSpc>
                <a:spcPct val="120000"/>
              </a:lnSpc>
            </a:pPr>
            <a:r>
              <a:rPr lang="en-US" sz="2000" b="1"/>
              <a:t>PRINT 'Min: ' + </a:t>
            </a:r>
            <a:r>
              <a:rPr lang="en-US" sz="2000" b="1" smtClean="0"/>
              <a:t>CONVERT(VARCHAR(10), </a:t>
            </a:r>
            <a:r>
              <a:rPr lang="en-US" sz="2000" b="1"/>
              <a:t>@MinID);</a:t>
            </a:r>
          </a:p>
        </p:txBody>
      </p:sp>
      <p:sp>
        <p:nvSpPr>
          <p:cNvPr id="3" name="Rectangle 2"/>
          <p:cNvSpPr/>
          <p:nvPr/>
        </p:nvSpPr>
        <p:spPr>
          <a:xfrm>
            <a:off x="349324" y="1877922"/>
            <a:ext cx="8177213" cy="1569660"/>
          </a:xfrm>
          <a:prstGeom prst="rect">
            <a:avLst/>
          </a:prstGeom>
        </p:spPr>
        <p:txBody>
          <a:bodyPr wrap="square">
            <a:spAutoFit/>
          </a:bodyPr>
          <a:lstStyle/>
          <a:p>
            <a:pPr algn="just"/>
            <a:r>
              <a:rPr lang="en-US" sz="2400">
                <a:latin typeface="Utopia-Regular"/>
              </a:rPr>
              <a:t>Write a script that declares two integer variables called </a:t>
            </a:r>
            <a:r>
              <a:rPr lang="en-US" sz="2400">
                <a:latin typeface="TheSansMonoConNormal"/>
              </a:rPr>
              <a:t>@MaxID </a:t>
            </a:r>
            <a:r>
              <a:rPr lang="en-US" sz="2400">
                <a:latin typeface="Utopia-Regular"/>
              </a:rPr>
              <a:t>and </a:t>
            </a:r>
            <a:r>
              <a:rPr lang="en-US" sz="2400">
                <a:latin typeface="TheSansMonoConNormal"/>
              </a:rPr>
              <a:t>@MinID</a:t>
            </a:r>
            <a:r>
              <a:rPr lang="en-US" sz="2400">
                <a:latin typeface="Utopia-Regular"/>
              </a:rPr>
              <a:t>. Use the variables </a:t>
            </a:r>
            <a:r>
              <a:rPr lang="en-US" sz="2400" smtClean="0">
                <a:latin typeface="Utopia-Regular"/>
              </a:rPr>
              <a:t>to print </a:t>
            </a:r>
            <a:r>
              <a:rPr lang="en-US" sz="2400">
                <a:latin typeface="Utopia-Regular"/>
              </a:rPr>
              <a:t>the highest and lowest </a:t>
            </a:r>
            <a:r>
              <a:rPr lang="en-US" sz="2400">
                <a:latin typeface="TheSansMonoConNormal"/>
              </a:rPr>
              <a:t>SalesOrderID </a:t>
            </a:r>
            <a:r>
              <a:rPr lang="en-US" sz="2400">
                <a:latin typeface="Utopia-Regular"/>
              </a:rPr>
              <a:t>values from the </a:t>
            </a:r>
            <a:r>
              <a:rPr lang="en-US" sz="2400">
                <a:latin typeface="TheSansMonoConNormal"/>
              </a:rPr>
              <a:t>Sales.SalesOrderHeader </a:t>
            </a:r>
            <a:r>
              <a:rPr lang="en-US" sz="2400">
                <a:latin typeface="Utopia-Regular"/>
              </a:rPr>
              <a:t>table.</a:t>
            </a:r>
            <a:endParaRPr lang="en-US" sz="2400"/>
          </a:p>
        </p:txBody>
      </p:sp>
    </p:spTree>
    <p:extLst>
      <p:ext uri="{BB962C8B-B14F-4D97-AF65-F5344CB8AC3E}">
        <p14:creationId xmlns:p14="http://schemas.microsoft.com/office/powerpoint/2010/main" val="9393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smtClean="0">
                <a:solidFill>
                  <a:srgbClr val="898989"/>
                </a:solidFill>
                <a:latin typeface="Calibri" panose="020F0502020204030204" pitchFamily="34" charset="0"/>
              </a:rPr>
              <a:pPr eaLnBrk="1" hangingPunct="1"/>
              <a:t>12</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smtClean="0">
                <a:solidFill>
                  <a:schemeClr val="tx2"/>
                </a:solidFill>
                <a:cs typeface="Courier New" panose="02070309020205020404" pitchFamily="49" charset="0"/>
              </a:rPr>
              <a:t>Example 3 </a:t>
            </a:r>
            <a:r>
              <a:rPr lang="en-US" sz="1800" b="1" u="sng">
                <a:solidFill>
                  <a:schemeClr val="tx2"/>
                </a:solidFill>
                <a:cs typeface="Courier New" panose="02070309020205020404" pitchFamily="49" charset="0"/>
              </a:rPr>
              <a:t>:</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286512" y="3880821"/>
            <a:ext cx="8552688" cy="25961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sz="2000" b="1"/>
              <a:t>DECLARE @ID INT, @FirstName NVARCHAR(50), @LastName NVARCHAR(50);</a:t>
            </a:r>
          </a:p>
          <a:p>
            <a:r>
              <a:rPr lang="en-US" sz="2000" b="1"/>
              <a:t>SELECT @ID = BusinessEntityID, @FirstName = FirstName,</a:t>
            </a:r>
          </a:p>
          <a:p>
            <a:r>
              <a:rPr lang="en-US" sz="2000" b="1"/>
              <a:t>@LastName = LastName</a:t>
            </a:r>
          </a:p>
          <a:p>
            <a:r>
              <a:rPr lang="en-US" sz="2000" b="1"/>
              <a:t>FROM Person.Person</a:t>
            </a:r>
          </a:p>
          <a:p>
            <a:r>
              <a:rPr lang="en-US" sz="2000" b="1"/>
              <a:t>WHERE BusinessEntityID = 1;</a:t>
            </a:r>
          </a:p>
          <a:p>
            <a:r>
              <a:rPr lang="en-US" sz="2000" b="1"/>
              <a:t>PRINT </a:t>
            </a:r>
            <a:r>
              <a:rPr lang="en-US" sz="2000" b="1" smtClean="0"/>
              <a:t>CONVERT(NVARCHAR(10),@</a:t>
            </a:r>
            <a:r>
              <a:rPr lang="en-US" sz="2000" b="1"/>
              <a:t>ID) + ': ' + @FirstName + ' ' + @LastName;</a:t>
            </a:r>
          </a:p>
        </p:txBody>
      </p:sp>
      <p:sp>
        <p:nvSpPr>
          <p:cNvPr id="3" name="Rectangle 2"/>
          <p:cNvSpPr/>
          <p:nvPr/>
        </p:nvSpPr>
        <p:spPr>
          <a:xfrm>
            <a:off x="286512" y="1517995"/>
            <a:ext cx="8552688" cy="1938992"/>
          </a:xfrm>
          <a:prstGeom prst="rect">
            <a:avLst/>
          </a:prstGeom>
        </p:spPr>
        <p:txBody>
          <a:bodyPr wrap="square">
            <a:spAutoFit/>
          </a:bodyPr>
          <a:lstStyle/>
          <a:p>
            <a:r>
              <a:rPr lang="en-US" sz="2000"/>
              <a:t>Write a script that declares three variables, one integer variable called @ID, an NVARCHAR(50</a:t>
            </a:r>
            <a:r>
              <a:rPr lang="en-US" sz="2000" smtClean="0"/>
              <a:t>) variable </a:t>
            </a:r>
            <a:r>
              <a:rPr lang="en-US" sz="2000"/>
              <a:t>called @FirstName, and an NVARCHAR(50) variable called @LastName. Use a SELECT</a:t>
            </a:r>
          </a:p>
          <a:p>
            <a:r>
              <a:rPr lang="en-US" sz="2000"/>
              <a:t>statement to set the value of the variables with the row from the Person.Person table </a:t>
            </a:r>
            <a:r>
              <a:rPr lang="en-US" sz="2000" smtClean="0"/>
              <a:t>with BusinessEntityID </a:t>
            </a:r>
            <a:r>
              <a:rPr lang="en-US" sz="2000"/>
              <a:t>= 1. Print a statement in the “BusinessEntityID: FirstName LastName” format.</a:t>
            </a:r>
          </a:p>
        </p:txBody>
      </p:sp>
    </p:spTree>
    <p:extLst>
      <p:ext uri="{BB962C8B-B14F-4D97-AF65-F5344CB8AC3E}">
        <p14:creationId xmlns:p14="http://schemas.microsoft.com/office/powerpoint/2010/main" val="36671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smtClean="0">
                <a:solidFill>
                  <a:srgbClr val="898989"/>
                </a:solidFill>
                <a:latin typeface="Calibri" panose="020F0502020204030204" pitchFamily="34" charset="0"/>
              </a:rPr>
              <a:pPr eaLnBrk="1" hangingPunct="1"/>
              <a:t>13</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3" name="Text Box 4"/>
          <p:cNvSpPr txBox="1">
            <a:spLocks noChangeArrowheads="1"/>
          </p:cNvSpPr>
          <p:nvPr/>
        </p:nvSpPr>
        <p:spPr bwMode="auto">
          <a:xfrm>
            <a:off x="143528" y="1213276"/>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1800" b="1" u="sng" smtClean="0">
                <a:solidFill>
                  <a:schemeClr val="tx2"/>
                </a:solidFill>
                <a:cs typeface="Courier New" panose="02070309020205020404" pitchFamily="49" charset="0"/>
              </a:rPr>
              <a:t>Example 4 </a:t>
            </a:r>
            <a:r>
              <a:rPr lang="en-US" sz="1800" b="1" u="sng">
                <a:solidFill>
                  <a:schemeClr val="tx2"/>
                </a:solidFill>
                <a:cs typeface="Courier New" panose="02070309020205020404" pitchFamily="49" charset="0"/>
              </a:rPr>
              <a:t>:</a:t>
            </a:r>
            <a:endParaRPr lang="en-US" sz="1800">
              <a:solidFill>
                <a:schemeClr val="tx2"/>
              </a:solidFill>
              <a:latin typeface="Georgia" panose="02040502050405020303" pitchFamily="18" charset="0"/>
            </a:endParaRPr>
          </a:p>
        </p:txBody>
      </p:sp>
      <p:sp>
        <p:nvSpPr>
          <p:cNvPr id="17" name="Rectangle 7"/>
          <p:cNvSpPr>
            <a:spLocks noChangeArrowheads="1"/>
          </p:cNvSpPr>
          <p:nvPr/>
        </p:nvSpPr>
        <p:spPr bwMode="auto">
          <a:xfrm>
            <a:off x="286512" y="3880821"/>
            <a:ext cx="8552688" cy="2596179"/>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lnSpc>
                <a:spcPct val="120000"/>
              </a:lnSpc>
            </a:pPr>
            <a:r>
              <a:rPr lang="en-US" sz="2000" b="1"/>
              <a:t>DECLARE @SalesCount INT;</a:t>
            </a:r>
          </a:p>
          <a:p>
            <a:pPr>
              <a:lnSpc>
                <a:spcPct val="120000"/>
              </a:lnSpc>
            </a:pPr>
            <a:r>
              <a:rPr lang="en-US" sz="2000" b="1"/>
              <a:t>SELECT @SalesCount = COUNT(*)</a:t>
            </a:r>
          </a:p>
          <a:p>
            <a:pPr>
              <a:lnSpc>
                <a:spcPct val="120000"/>
              </a:lnSpc>
            </a:pPr>
            <a:r>
              <a:rPr lang="en-US" sz="2000" b="1"/>
              <a:t>FROM Sales.SalesOrderHeader;</a:t>
            </a:r>
          </a:p>
          <a:p>
            <a:pPr>
              <a:lnSpc>
                <a:spcPct val="120000"/>
              </a:lnSpc>
            </a:pPr>
            <a:r>
              <a:rPr lang="en-US" sz="2000" b="1"/>
              <a:t>SELECT @SalesCount - </a:t>
            </a:r>
            <a:r>
              <a:rPr lang="en-US" sz="2000" b="1" smtClean="0"/>
              <a:t>COUNT(CUSTOMERID) </a:t>
            </a:r>
            <a:r>
              <a:rPr lang="en-US" sz="2000" b="1"/>
              <a:t>AS </a:t>
            </a:r>
            <a:r>
              <a:rPr lang="en-US" sz="2000" b="1" smtClean="0"/>
              <a:t>CustCountDiff</a:t>
            </a:r>
            <a:endParaRPr lang="en-US" sz="2000" b="1"/>
          </a:p>
          <a:p>
            <a:pPr>
              <a:lnSpc>
                <a:spcPct val="120000"/>
              </a:lnSpc>
            </a:pPr>
            <a:r>
              <a:rPr lang="en-US" sz="2000" b="1"/>
              <a:t>FROM </a:t>
            </a:r>
            <a:r>
              <a:rPr lang="en-US" sz="2000" b="1" smtClean="0"/>
              <a:t>Sales.SalesOrderHeader</a:t>
            </a:r>
            <a:endParaRPr lang="en-US" sz="2000" b="1"/>
          </a:p>
        </p:txBody>
      </p:sp>
      <p:sp>
        <p:nvSpPr>
          <p:cNvPr id="3" name="Rectangle 2"/>
          <p:cNvSpPr/>
          <p:nvPr/>
        </p:nvSpPr>
        <p:spPr>
          <a:xfrm>
            <a:off x="286512" y="1517995"/>
            <a:ext cx="8552688" cy="2308324"/>
          </a:xfrm>
          <a:prstGeom prst="rect">
            <a:avLst/>
          </a:prstGeom>
        </p:spPr>
        <p:txBody>
          <a:bodyPr wrap="square">
            <a:spAutoFit/>
          </a:bodyPr>
          <a:lstStyle/>
          <a:p>
            <a:pPr algn="just"/>
            <a:r>
              <a:rPr lang="en-US" sz="2400"/>
              <a:t>Write a script that declares an integer variable called @SalesCount. Set the value of the variable </a:t>
            </a:r>
            <a:r>
              <a:rPr lang="en-US" sz="2400" smtClean="0"/>
              <a:t>to the </a:t>
            </a:r>
            <a:r>
              <a:rPr lang="en-US" sz="2400"/>
              <a:t>total count of sales in the Sales.SalesOrderHeader table. Use the variable in a </a:t>
            </a:r>
            <a:r>
              <a:rPr lang="en-US" sz="2400" smtClean="0"/>
              <a:t>SELECT statement </a:t>
            </a:r>
            <a:r>
              <a:rPr lang="en-US" sz="2400"/>
              <a:t>that shows the difference between the @SalesCount and the count of sales by customer.</a:t>
            </a:r>
          </a:p>
        </p:txBody>
      </p:sp>
    </p:spTree>
    <p:extLst>
      <p:ext uri="{BB962C8B-B14F-4D97-AF65-F5344CB8AC3E}">
        <p14:creationId xmlns:p14="http://schemas.microsoft.com/office/powerpoint/2010/main" val="39716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14</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toàn cục-Global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smtClean="0">
                <a:latin typeface="Arial" panose="020B0604020202020204" pitchFamily="34" charset="0"/>
                <a:cs typeface="Arial" panose="020B0604020202020204" pitchFamily="34" charset="0"/>
              </a:rPr>
              <a:t>Biến </a:t>
            </a:r>
            <a:r>
              <a:rPr lang="en-US" sz="2800">
                <a:latin typeface="Arial" panose="020B0604020202020204" pitchFamily="34" charset="0"/>
                <a:cs typeface="Arial" panose="020B0604020202020204" pitchFamily="34" charset="0"/>
              </a:rPr>
              <a:t>toàn cục trong SQL là một hàm hệ thống.</a:t>
            </a:r>
          </a:p>
          <a:p>
            <a:pPr lvl="1" algn="just"/>
            <a:r>
              <a:rPr lang="en-US">
                <a:latin typeface="Arial" panose="020B0604020202020204" pitchFamily="34" charset="0"/>
                <a:cs typeface="Arial" panose="020B0604020202020204" pitchFamily="34" charset="0"/>
              </a:rPr>
              <a:t>Giá trị trả về của hàm </a:t>
            </a:r>
            <a:r>
              <a:rPr lang="vi-VN">
                <a:latin typeface="Arial" panose="020B0604020202020204" pitchFamily="34" charset="0"/>
                <a:cs typeface="Arial" panose="020B0604020202020204" pitchFamily="34" charset="0"/>
              </a:rPr>
              <a:t>đượ</a:t>
            </a:r>
            <a:r>
              <a:rPr lang="en-US">
                <a:latin typeface="Arial" panose="020B0604020202020204" pitchFamily="34" charset="0"/>
                <a:cs typeface="Arial" panose="020B0604020202020204" pitchFamily="34" charset="0"/>
              </a:rPr>
              <a:t>c hiển thị bởi câu lệnh </a:t>
            </a:r>
            <a:r>
              <a:rPr lang="en-US" b="1">
                <a:solidFill>
                  <a:srgbClr val="FF0000"/>
                </a:solidFill>
                <a:latin typeface="Arial" panose="020B0604020202020204" pitchFamily="34" charset="0"/>
                <a:cs typeface="Arial" panose="020B0604020202020204" pitchFamily="34" charset="0"/>
              </a:rPr>
              <a:t>SELECT @@Variablename</a:t>
            </a:r>
            <a:r>
              <a:rPr lang="en-US" b="1">
                <a:solidFill>
                  <a:schemeClr val="accent2"/>
                </a:solidFill>
                <a:latin typeface="Arial" panose="020B0604020202020204" pitchFamily="34" charset="0"/>
                <a:cs typeface="Arial" panose="020B0604020202020204" pitchFamily="34" charset="0"/>
              </a:rPr>
              <a:t>.</a:t>
            </a:r>
          </a:p>
          <a:p>
            <a:pPr lvl="1" algn="just"/>
            <a:r>
              <a:rPr lang="en-US">
                <a:latin typeface="Arial" panose="020B0604020202020204" pitchFamily="34" charset="0"/>
                <a:cs typeface="Arial" panose="020B0604020202020204" pitchFamily="34" charset="0"/>
              </a:rPr>
              <a:t>Không gán giá trị cho biến toàn cục.</a:t>
            </a:r>
          </a:p>
          <a:p>
            <a:pPr lvl="1" algn="just"/>
            <a:r>
              <a:rPr lang="en-US">
                <a:latin typeface="Arial" panose="020B0604020202020204" pitchFamily="34" charset="0"/>
                <a:cs typeface="Arial" panose="020B0604020202020204" pitchFamily="34" charset="0"/>
              </a:rPr>
              <a:t>Biến toàn cục không có kiểu</a:t>
            </a:r>
          </a:p>
          <a:p>
            <a:pPr lvl="1" algn="just"/>
            <a:r>
              <a:rPr lang="en-US">
                <a:latin typeface="Arial" panose="020B0604020202020204" pitchFamily="34" charset="0"/>
                <a:cs typeface="Arial" panose="020B0604020202020204" pitchFamily="34" charset="0"/>
              </a:rPr>
              <a:t>Tên biến </a:t>
            </a:r>
            <a:r>
              <a:rPr lang="vi-VN">
                <a:latin typeface="Arial" panose="020B0604020202020204" pitchFamily="34" charset="0"/>
                <a:cs typeface="Arial" panose="020B0604020202020204" pitchFamily="34" charset="0"/>
              </a:rPr>
              <a:t>đượ</a:t>
            </a:r>
            <a:r>
              <a:rPr lang="en-US">
                <a:latin typeface="Arial" panose="020B0604020202020204" pitchFamily="34" charset="0"/>
                <a:cs typeface="Arial" panose="020B0604020202020204" pitchFamily="34" charset="0"/>
              </a:rPr>
              <a:t>c bắt </a:t>
            </a:r>
            <a:r>
              <a:rPr lang="vi-VN">
                <a:latin typeface="Arial" panose="020B0604020202020204" pitchFamily="34" charset="0"/>
                <a:cs typeface="Arial" panose="020B0604020202020204" pitchFamily="34" charset="0"/>
              </a:rPr>
              <a:t>đầ</a:t>
            </a:r>
            <a:r>
              <a:rPr lang="en-US">
                <a:latin typeface="Arial" panose="020B0604020202020204" pitchFamily="34" charset="0"/>
                <a:cs typeface="Arial" panose="020B0604020202020204" pitchFamily="34" charset="0"/>
              </a:rPr>
              <a:t>u với @@.</a:t>
            </a:r>
          </a:p>
          <a:p>
            <a:pPr lvl="1" algn="just"/>
            <a:endParaRPr lang="en-US">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algn="just"/>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629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15</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toàn cục-Global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b="1">
                <a:latin typeface="Arial" panose="020B0604020202020204" pitchFamily="34" charset="0"/>
                <a:cs typeface="Arial" panose="020B0604020202020204" pitchFamily="34" charset="0"/>
              </a:rPr>
              <a:t>Một số biến toàn cục thông dụng</a:t>
            </a:r>
          </a:p>
          <a:p>
            <a:pPr lvl="1">
              <a:lnSpc>
                <a:spcPct val="150000"/>
              </a:lnSpc>
            </a:pPr>
            <a:r>
              <a:rPr lang="en-US" b="1">
                <a:solidFill>
                  <a:srgbClr val="FF0000"/>
                </a:solidFill>
                <a:latin typeface="Arial" panose="020B0604020202020204" pitchFamily="34" charset="0"/>
                <a:cs typeface="Arial" panose="020B0604020202020204" pitchFamily="34" charset="0"/>
              </a:rPr>
              <a:t>@@SERVERNAME</a:t>
            </a:r>
            <a:r>
              <a:rPr lang="en-US">
                <a:latin typeface="Arial" panose="020B0604020202020204" pitchFamily="34" charset="0"/>
                <a:cs typeface="Arial" panose="020B0604020202020204" pitchFamily="34" charset="0"/>
              </a:rPr>
              <a:t>: trả về tên của server</a:t>
            </a:r>
          </a:p>
          <a:p>
            <a:pPr lvl="1">
              <a:lnSpc>
                <a:spcPct val="150000"/>
              </a:lnSpc>
            </a:pPr>
            <a:r>
              <a:rPr lang="en-US" b="1">
                <a:solidFill>
                  <a:srgbClr val="FF0000"/>
                </a:solidFill>
                <a:latin typeface="Arial" panose="020B0604020202020204" pitchFamily="34" charset="0"/>
                <a:cs typeface="Arial" panose="020B0604020202020204" pitchFamily="34" charset="0"/>
              </a:rPr>
              <a:t>@@ROWCOUNT</a:t>
            </a:r>
            <a:r>
              <a:rPr lang="en-US">
                <a:latin typeface="Arial" panose="020B0604020202020204" pitchFamily="34" charset="0"/>
                <a:cs typeface="Arial" panose="020B0604020202020204" pitchFamily="34" charset="0"/>
              </a:rPr>
              <a:t>: số dòng chịu tác dụng của câu lệnh cuối cùng.</a:t>
            </a:r>
          </a:p>
          <a:p>
            <a:pPr lvl="1">
              <a:lnSpc>
                <a:spcPct val="150000"/>
              </a:lnSpc>
            </a:pPr>
            <a:r>
              <a:rPr lang="en-US" b="1">
                <a:solidFill>
                  <a:srgbClr val="FF0000"/>
                </a:solidFill>
                <a:latin typeface="Arial" panose="020B0604020202020204" pitchFamily="34" charset="0"/>
                <a:cs typeface="Arial" panose="020B0604020202020204" pitchFamily="34" charset="0"/>
              </a:rPr>
              <a:t>@@ERROR</a:t>
            </a:r>
            <a:r>
              <a:rPr lang="en-US">
                <a:latin typeface="Arial" panose="020B0604020202020204" pitchFamily="34" charset="0"/>
                <a:cs typeface="Arial" panose="020B0604020202020204" pitchFamily="34" charset="0"/>
              </a:rPr>
              <a:t>: trả về chỉ số index của lỗi</a:t>
            </a:r>
          </a:p>
          <a:p>
            <a:pPr lvl="1">
              <a:lnSpc>
                <a:spcPct val="150000"/>
              </a:lnSpc>
            </a:pPr>
            <a:r>
              <a:rPr lang="en-US" b="1">
                <a:solidFill>
                  <a:srgbClr val="FF0000"/>
                </a:solidFill>
                <a:latin typeface="Arial" panose="020B0604020202020204" pitchFamily="34" charset="0"/>
                <a:cs typeface="Arial" panose="020B0604020202020204" pitchFamily="34" charset="0"/>
              </a:rPr>
              <a:t>@@IDENTITY</a:t>
            </a:r>
            <a:r>
              <a:rPr lang="en-US">
                <a:latin typeface="Arial" panose="020B0604020202020204" pitchFamily="34" charset="0"/>
                <a:cs typeface="Arial" panose="020B0604020202020204" pitchFamily="34" charset="0"/>
              </a:rPr>
              <a:t>: trả về </a:t>
            </a:r>
            <a:r>
              <a:rPr lang="vi-VN">
                <a:latin typeface="Arial" panose="020B0604020202020204" pitchFamily="34" charset="0"/>
                <a:cs typeface="Arial" panose="020B0604020202020204" pitchFamily="34" charset="0"/>
              </a:rPr>
              <a:t>đị</a:t>
            </a:r>
            <a:r>
              <a:rPr lang="en-US">
                <a:latin typeface="Arial" panose="020B0604020202020204" pitchFamily="34" charset="0"/>
                <a:cs typeface="Arial" panose="020B0604020202020204" pitchFamily="34" charset="0"/>
              </a:rPr>
              <a:t>nh danh</a:t>
            </a: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marL="396875" lvl="1" algn="just">
              <a:buFont typeface="Arial" panose="020B0604020202020204" pitchFamily="34" charset="0"/>
              <a:buBlip>
                <a:blip r:embed="rId3"/>
              </a:buBlip>
            </a:pPr>
            <a:endParaRPr lang="en-US" smtClean="0">
              <a:latin typeface="Arial" panose="020B0604020202020204" pitchFamily="34" charset="0"/>
              <a:cs typeface="Arial" panose="020B0604020202020204" pitchFamily="34" charset="0"/>
            </a:endParaRPr>
          </a:p>
          <a:p>
            <a:pPr algn="just"/>
            <a:endParaRPr lang="en-US" sz="2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96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16</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toàn cục-Global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3" name="Text Box 59"/>
          <p:cNvSpPr txBox="1">
            <a:spLocks noChangeArrowheads="1"/>
          </p:cNvSpPr>
          <p:nvPr/>
        </p:nvSpPr>
        <p:spPr bwMode="auto">
          <a:xfrm>
            <a:off x="520700" y="1442706"/>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Example</a:t>
            </a:r>
          </a:p>
        </p:txBody>
      </p:sp>
      <p:sp>
        <p:nvSpPr>
          <p:cNvPr id="14" name="Text Box 60"/>
          <p:cNvSpPr txBox="1">
            <a:spLocks noChangeArrowheads="1"/>
          </p:cNvSpPr>
          <p:nvPr/>
        </p:nvSpPr>
        <p:spPr bwMode="auto">
          <a:xfrm>
            <a:off x="902000" y="1985963"/>
            <a:ext cx="7543800" cy="1754326"/>
          </a:xfrm>
          <a:prstGeom prst="rect">
            <a:avLst/>
          </a:prstGeom>
          <a:solidFill>
            <a:schemeClr val="accent5">
              <a:lumMod val="20000"/>
              <a:lumOff val="80000"/>
            </a:schemeClr>
          </a:solidFill>
          <a:ln>
            <a:noFill/>
          </a:ln>
          <a:effectLst/>
          <a:extLst/>
        </p:spPr>
        <p:txBody>
          <a:bodyPr>
            <a:spAutoFit/>
          </a:bodyPr>
          <a:lstStyle/>
          <a:p>
            <a:r>
              <a:rPr lang="en-US"/>
              <a:t>How many are transaction opening</a:t>
            </a:r>
          </a:p>
          <a:p>
            <a:r>
              <a:rPr lang="en-US"/>
              <a:t>If (@@Trancount&gt;0)</a:t>
            </a:r>
          </a:p>
          <a:p>
            <a:r>
              <a:rPr lang="en-US"/>
              <a:t>Begin</a:t>
            </a:r>
          </a:p>
          <a:p>
            <a:r>
              <a:rPr lang="en-US"/>
              <a:t>	Raiserror (‘Take can not be executed within a trasaction’,10,1)</a:t>
            </a:r>
          </a:p>
          <a:p>
            <a:r>
              <a:rPr lang="en-US"/>
              <a:t>	Return</a:t>
            </a:r>
          </a:p>
          <a:p>
            <a:r>
              <a:rPr lang="en-US"/>
              <a:t>End</a:t>
            </a:r>
          </a:p>
        </p:txBody>
      </p:sp>
      <p:sp>
        <p:nvSpPr>
          <p:cNvPr id="15" name="Text Box 61"/>
          <p:cNvSpPr txBox="1">
            <a:spLocks noChangeArrowheads="1"/>
          </p:cNvSpPr>
          <p:nvPr/>
        </p:nvSpPr>
        <p:spPr bwMode="auto">
          <a:xfrm>
            <a:off x="914400" y="3962400"/>
            <a:ext cx="7620000" cy="2585323"/>
          </a:xfrm>
          <a:prstGeom prst="rect">
            <a:avLst/>
          </a:prstGeom>
          <a:solidFill>
            <a:schemeClr val="accent6">
              <a:lumMod val="20000"/>
              <a:lumOff val="80000"/>
            </a:schemeClr>
          </a:solidFill>
          <a:ln>
            <a:noFill/>
          </a:ln>
          <a:effectLst/>
          <a:extLst/>
        </p:spPr>
        <p:txBody>
          <a:bodyPr>
            <a:spAutoFit/>
          </a:bodyPr>
          <a:lstStyle/>
          <a:p>
            <a:r>
              <a:rPr lang="en-US"/>
              <a:t>Update Person.Person set LastName = 'Brooke'</a:t>
            </a:r>
          </a:p>
          <a:p>
            <a:r>
              <a:rPr lang="en-US"/>
              <a:t>Where LastName ='Duffy'</a:t>
            </a:r>
          </a:p>
          <a:p>
            <a:r>
              <a:rPr lang="en-US"/>
              <a:t>If(@@rowcount !=0)</a:t>
            </a:r>
          </a:p>
          <a:p>
            <a:r>
              <a:rPr lang="en-US" smtClean="0"/>
              <a:t>begin</a:t>
            </a:r>
            <a:endParaRPr lang="en-US"/>
          </a:p>
          <a:p>
            <a:r>
              <a:rPr lang="en-US"/>
              <a:t>	</a:t>
            </a:r>
            <a:r>
              <a:rPr lang="en-US" smtClean="0"/>
              <a:t>print </a:t>
            </a:r>
            <a:r>
              <a:rPr lang="en-US"/>
              <a:t>'There are </a:t>
            </a:r>
            <a:r>
              <a:rPr lang="en-US" smtClean="0"/>
              <a:t>rows </a:t>
            </a:r>
            <a:r>
              <a:rPr lang="en-US"/>
              <a:t>were updated'</a:t>
            </a:r>
          </a:p>
          <a:p>
            <a:r>
              <a:rPr lang="en-US"/>
              <a:t>	</a:t>
            </a:r>
          </a:p>
          <a:p>
            <a:r>
              <a:rPr lang="en-US" smtClean="0"/>
              <a:t>End</a:t>
            </a:r>
          </a:p>
          <a:p>
            <a:r>
              <a:rPr lang="en-US">
                <a:cs typeface="Arial" panose="020B0604020202020204" pitchFamily="34" charset="0"/>
              </a:rPr>
              <a:t>select *from Person.Person</a:t>
            </a:r>
          </a:p>
          <a:p>
            <a:endParaRPr lang="en-US" smtClean="0"/>
          </a:p>
        </p:txBody>
      </p:sp>
    </p:spTree>
    <p:extLst>
      <p:ext uri="{BB962C8B-B14F-4D97-AF65-F5344CB8AC3E}">
        <p14:creationId xmlns:p14="http://schemas.microsoft.com/office/powerpoint/2010/main" val="82881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17</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b="1" smtClean="0">
                  <a:solidFill>
                    <a:schemeClr val="bg1"/>
                  </a:solidFill>
                  <a:cs typeface="Times New Roman" panose="02020603050405020304" pitchFamily="18" charset="0"/>
                </a:rPr>
                <a:t>Biến toàn cục - </a:t>
              </a:r>
              <a:r>
                <a:rPr lang="en-US" sz="4400" smtClean="0">
                  <a:solidFill>
                    <a:schemeClr val="bg1"/>
                  </a:solidFill>
                  <a:cs typeface="Times New Roman" panose="02020603050405020304" pitchFamily="18" charset="0"/>
                </a:rPr>
                <a:t>Global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6" name="Text Box 3"/>
          <p:cNvSpPr txBox="1">
            <a:spLocks noChangeArrowheads="1"/>
          </p:cNvSpPr>
          <p:nvPr/>
        </p:nvSpPr>
        <p:spPr bwMode="auto">
          <a:xfrm>
            <a:off x="403525" y="1181085"/>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Example</a:t>
            </a:r>
          </a:p>
        </p:txBody>
      </p:sp>
      <p:sp>
        <p:nvSpPr>
          <p:cNvPr id="17" name="Text Box 4"/>
          <p:cNvSpPr txBox="1">
            <a:spLocks noChangeArrowheads="1"/>
          </p:cNvSpPr>
          <p:nvPr/>
        </p:nvSpPr>
        <p:spPr bwMode="auto">
          <a:xfrm>
            <a:off x="800100" y="1683381"/>
            <a:ext cx="7543800" cy="5016758"/>
          </a:xfrm>
          <a:prstGeom prst="rect">
            <a:avLst/>
          </a:prstGeom>
          <a:solidFill>
            <a:schemeClr val="accent5">
              <a:lumMod val="20000"/>
              <a:lumOff val="80000"/>
            </a:schemeClr>
          </a:solidFill>
          <a:ln>
            <a:noFill/>
          </a:ln>
          <a:effectLst/>
          <a:extLst/>
        </p:spPr>
        <p:txBody>
          <a:bodyPr>
            <a:spAutoFit/>
          </a:bodyPr>
          <a:lstStyle/>
          <a:p>
            <a:r>
              <a:rPr lang="en-US" sz="2000"/>
              <a:t>Tra ve so Identitidey phat sinh sau cung</a:t>
            </a:r>
          </a:p>
          <a:p>
            <a:r>
              <a:rPr lang="en-US" sz="2000"/>
              <a:t>Create table hd (mahd int identity Primary key, ghichu varchar(20))</a:t>
            </a:r>
          </a:p>
          <a:p>
            <a:endParaRPr lang="en-US" sz="2000"/>
          </a:p>
          <a:p>
            <a:r>
              <a:rPr lang="en-US" sz="2000"/>
              <a:t>Create table cthd(Mahd int, masp char(10), soluong int)</a:t>
            </a:r>
          </a:p>
          <a:p>
            <a:endParaRPr lang="en-US" sz="2000"/>
          </a:p>
          <a:p>
            <a:r>
              <a:rPr lang="en-US" sz="2000"/>
              <a:t>insert into hd Values ('Record 1')</a:t>
            </a:r>
          </a:p>
          <a:p>
            <a:r>
              <a:rPr lang="en-US" sz="2000"/>
              <a:t>insert into hd Values ('Record 2')</a:t>
            </a:r>
          </a:p>
          <a:p>
            <a:endParaRPr lang="en-US" sz="2000"/>
          </a:p>
          <a:p>
            <a:r>
              <a:rPr lang="en-US" sz="2000"/>
              <a:t>Declare @maso int</a:t>
            </a:r>
          </a:p>
          <a:p>
            <a:r>
              <a:rPr lang="en-US" sz="2000"/>
              <a:t>Set @maso = @@identity</a:t>
            </a:r>
          </a:p>
          <a:p>
            <a:r>
              <a:rPr lang="en-US" sz="2000"/>
              <a:t>insert into cthd Values (@maso,'sp001',5)</a:t>
            </a:r>
          </a:p>
          <a:p>
            <a:r>
              <a:rPr lang="en-US" sz="2000"/>
              <a:t>insert into cthd Values (@maso,'sp002',12)</a:t>
            </a:r>
          </a:p>
          <a:p>
            <a:endParaRPr lang="en-US" sz="2000"/>
          </a:p>
          <a:p>
            <a:r>
              <a:rPr lang="en-US" sz="2000"/>
              <a:t>Select * from hd</a:t>
            </a:r>
          </a:p>
          <a:p>
            <a:r>
              <a:rPr lang="en-US" sz="2000"/>
              <a:t>Select * from cthd</a:t>
            </a:r>
          </a:p>
        </p:txBody>
      </p:sp>
    </p:spTree>
    <p:extLst>
      <p:ext uri="{BB962C8B-B14F-4D97-AF65-F5344CB8AC3E}">
        <p14:creationId xmlns:p14="http://schemas.microsoft.com/office/powerpoint/2010/main" val="397843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4555C8-3E71-4D11-8D2F-2AD8F807FC9D}" type="slidenum">
              <a:rPr lang="en-US">
                <a:solidFill>
                  <a:srgbClr val="898989"/>
                </a:solidFill>
                <a:latin typeface="Calibri" panose="020F0502020204030204" pitchFamily="34" charset="0"/>
              </a:rPr>
              <a:pPr eaLnBrk="1" hangingPunct="1"/>
              <a:t>18</a:t>
            </a:fld>
            <a:endParaRPr lang="en-US">
              <a:solidFill>
                <a:srgbClr val="898989"/>
              </a:solidFill>
              <a:latin typeface="Calibri" panose="020F0502020204030204" pitchFamily="34" charset="0"/>
            </a:endParaRPr>
          </a:p>
        </p:txBody>
      </p:sp>
      <p:sp>
        <p:nvSpPr>
          <p:cNvPr id="44036" name="Content Placeholder 2"/>
          <p:cNvSpPr>
            <a:spLocks noGrp="1"/>
          </p:cNvSpPr>
          <p:nvPr>
            <p:ph idx="4294967295"/>
          </p:nvPr>
        </p:nvSpPr>
        <p:spPr>
          <a:xfrm>
            <a:off x="342151" y="1287325"/>
            <a:ext cx="8001000" cy="2819400"/>
          </a:xfrm>
        </p:spPr>
        <p:txBody>
          <a:bodyPr lIns="182880" tIns="91440"/>
          <a:lstStyle/>
          <a:p>
            <a:pPr marL="0" indent="0" algn="just">
              <a:lnSpc>
                <a:spcPct val="120000"/>
              </a:lnSpc>
              <a:spcBef>
                <a:spcPts val="0"/>
              </a:spcBef>
              <a:buNone/>
            </a:pPr>
            <a:r>
              <a:rPr lang="en-US" sz="2400" b="1">
                <a:solidFill>
                  <a:srgbClr val="000099"/>
                </a:solidFill>
                <a:latin typeface="Cambria" panose="02040503050406030204" pitchFamily="18" charset="0"/>
              </a:rPr>
              <a:t>Execution of the SQL </a:t>
            </a:r>
            <a:r>
              <a:rPr lang="en-US" sz="2400" b="1" smtClean="0">
                <a:solidFill>
                  <a:srgbClr val="000099"/>
                </a:solidFill>
                <a:latin typeface="Cambria" panose="02040503050406030204" pitchFamily="18" charset="0"/>
              </a:rPr>
              <a:t>statement</a:t>
            </a:r>
          </a:p>
          <a:p>
            <a:pPr marL="0" indent="0" algn="just">
              <a:lnSpc>
                <a:spcPct val="120000"/>
              </a:lnSpc>
              <a:spcBef>
                <a:spcPts val="0"/>
              </a:spcBef>
              <a:buNone/>
            </a:pPr>
            <a:endParaRPr lang="en-US" sz="2400" b="1">
              <a:solidFill>
                <a:srgbClr val="C00000"/>
              </a:solidFill>
              <a:latin typeface="Cambria" panose="02040503050406030204" pitchFamily="18" charset="0"/>
              <a:cs typeface="Times New Roman" panose="02020603050405020304" pitchFamily="18" charset="0"/>
            </a:endParaRPr>
          </a:p>
          <a:p>
            <a:pPr marL="0" indent="0" algn="just">
              <a:lnSpc>
                <a:spcPct val="120000"/>
              </a:lnSpc>
              <a:spcBef>
                <a:spcPts val="0"/>
              </a:spcBef>
              <a:buNone/>
            </a:pPr>
            <a:endParaRPr lang="en-US" sz="2400" b="1" smtClean="0">
              <a:solidFill>
                <a:srgbClr val="C00000"/>
              </a:solidFill>
              <a:latin typeface="Cambria" panose="02040503050406030204" pitchFamily="18" charset="0"/>
              <a:cs typeface="Times New Roman" panose="02020603050405020304" pitchFamily="18" charset="0"/>
            </a:endParaRPr>
          </a:p>
          <a:p>
            <a:pPr marL="0" indent="0" algn="just">
              <a:lnSpc>
                <a:spcPct val="120000"/>
              </a:lnSpc>
              <a:spcBef>
                <a:spcPts val="0"/>
              </a:spcBef>
              <a:buNone/>
            </a:pPr>
            <a:endParaRPr lang="en-US" sz="2400" b="1">
              <a:solidFill>
                <a:srgbClr val="C00000"/>
              </a:solidFill>
              <a:latin typeface="Cambria" panose="02040503050406030204" pitchFamily="18" charset="0"/>
              <a:cs typeface="Times New Roman" panose="02020603050405020304" pitchFamily="18" charset="0"/>
            </a:endParaRPr>
          </a:p>
          <a:p>
            <a:pPr marL="0" indent="0">
              <a:lnSpc>
                <a:spcPct val="75000"/>
              </a:lnSpc>
              <a:spcBef>
                <a:spcPct val="30000"/>
              </a:spcBef>
              <a:buFont typeface="Wingdings" panose="05000000000000000000" pitchFamily="2" charset="2"/>
              <a:buNone/>
            </a:pPr>
            <a:r>
              <a:rPr lang="en-US" sz="2200">
                <a:cs typeface="Times New Roman" panose="02020603050405020304" pitchFamily="18" charset="0"/>
              </a:rPr>
              <a:t>Example: </a:t>
            </a:r>
          </a:p>
          <a:p>
            <a:pPr marL="0" indent="0">
              <a:buNone/>
            </a:pPr>
            <a:r>
              <a:rPr lang="pt-BR" sz="2400"/>
              <a:t>Ngày 01 tháng 08 năm 2015</a:t>
            </a:r>
            <a:endParaRPr lang="sv-SE" sz="2400" smtClean="0"/>
          </a:p>
          <a:p>
            <a:pPr marL="0" indent="0">
              <a:buNone/>
            </a:pPr>
            <a:r>
              <a:rPr lang="sv-SE" sz="2400" smtClean="0"/>
              <a:t>DECLARE </a:t>
            </a:r>
            <a:r>
              <a:rPr lang="sv-SE" sz="2400"/>
              <a:t>@vname varchar(20), @vtable varchar(20), @vdbase varchar(20)</a:t>
            </a:r>
          </a:p>
          <a:p>
            <a:pPr marL="0" indent="0">
              <a:buNone/>
            </a:pPr>
            <a:r>
              <a:rPr lang="en-US" sz="2400"/>
              <a:t>SET @vname='Brooke'</a:t>
            </a:r>
          </a:p>
          <a:p>
            <a:pPr marL="0" indent="0">
              <a:buNone/>
            </a:pPr>
            <a:r>
              <a:rPr lang="en-US" sz="2400"/>
              <a:t>SET @vtable='Person.Person'</a:t>
            </a:r>
          </a:p>
          <a:p>
            <a:pPr marL="0" indent="0">
              <a:buNone/>
            </a:pPr>
            <a:r>
              <a:rPr lang="en-US" sz="2400"/>
              <a:t>SET @vdbase='AdventureWorks2008R2'</a:t>
            </a:r>
          </a:p>
          <a:p>
            <a:pPr marL="0" indent="0">
              <a:buNone/>
            </a:pPr>
            <a:r>
              <a:rPr lang="en-US" sz="2400"/>
              <a:t>EXECUTE ('USE'+@vdbase + 'SELECT * FROM '+ @vtable + 'WHERE lastname='+@vname)</a:t>
            </a:r>
            <a:endParaRPr lang="en-US" sz="6000" b="1">
              <a:solidFill>
                <a:srgbClr val="C00000"/>
              </a:solidFill>
              <a:latin typeface="Cambria" panose="02040503050406030204" pitchFamily="18" charset="0"/>
              <a:cs typeface="Times New Roman" panose="02020603050405020304" pitchFamily="18" charset="0"/>
            </a:endParaRP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4039" name="Group 14"/>
          <p:cNvGrpSpPr>
            <a:grpSpLocks/>
          </p:cNvGrpSpPr>
          <p:nvPr/>
        </p:nvGrpSpPr>
        <p:grpSpPr bwMode="auto">
          <a:xfrm>
            <a:off x="304800" y="304801"/>
            <a:ext cx="8839200" cy="707886"/>
            <a:chOff x="762000" y="1905000"/>
            <a:chExt cx="7543800" cy="709116"/>
          </a:xfrm>
        </p:grpSpPr>
        <p:sp>
          <p:nvSpPr>
            <p:cNvPr id="44040" name="Text Box 12"/>
            <p:cNvSpPr txBox="1">
              <a:spLocks noChangeArrowheads="1"/>
            </p:cNvSpPr>
            <p:nvPr/>
          </p:nvSpPr>
          <p:spPr bwMode="auto">
            <a:xfrm>
              <a:off x="1371682" y="1905000"/>
              <a:ext cx="6934118" cy="70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smtClean="0">
                  <a:solidFill>
                    <a:schemeClr val="bg1"/>
                  </a:solidFill>
                  <a:cs typeface="Times New Roman" panose="02020603050405020304" pitchFamily="18" charset="0"/>
                </a:rPr>
                <a:t>Lệnh thực thi</a:t>
              </a:r>
              <a:endParaRPr lang="en-US" altLang="en-US" sz="4000" b="1">
                <a:solidFill>
                  <a:schemeClr val="bg1"/>
                </a:solidFill>
                <a:latin typeface="Tahoma" panose="020B0604030504040204" pitchFamily="34" charset="0"/>
                <a:cs typeface="Tahoma" panose="020B0604030504040204" pitchFamily="34" charset="0"/>
              </a:endParaRPr>
            </a:p>
          </p:txBody>
        </p:sp>
        <p:grpSp>
          <p:nvGrpSpPr>
            <p:cNvPr id="44041" name="Group 28"/>
            <p:cNvGrpSpPr>
              <a:grpSpLocks/>
            </p:cNvGrpSpPr>
            <p:nvPr/>
          </p:nvGrpSpPr>
          <p:grpSpPr bwMode="auto">
            <a:xfrm>
              <a:off x="762000" y="1905000"/>
              <a:ext cx="548640" cy="475488"/>
              <a:chOff x="1110" y="2656"/>
              <a:chExt cx="1549" cy="1351"/>
            </a:xfrm>
          </p:grpSpPr>
          <p:sp>
            <p:nvSpPr>
              <p:cNvPr id="440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404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2</a:t>
                </a:r>
              </a:p>
            </p:txBody>
          </p:sp>
        </p:grpSp>
      </p:grpSp>
      <p:sp>
        <p:nvSpPr>
          <p:cNvPr id="11" name="TextBox 10"/>
          <p:cNvSpPr txBox="1"/>
          <p:nvPr/>
        </p:nvSpPr>
        <p:spPr>
          <a:xfrm>
            <a:off x="609600" y="2133600"/>
            <a:ext cx="81534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smtClean="0">
                <a:solidFill>
                  <a:srgbClr val="C00000"/>
                </a:solidFill>
                <a:latin typeface="Cambria" pitchFamily="18" charset="0"/>
                <a:cs typeface="Times New Roman" pitchFamily="18" charset="0"/>
              </a:rPr>
              <a:t>EXEC [USE] ({</a:t>
            </a:r>
            <a:r>
              <a:rPr lang="en-US" sz="2800" b="1" i="1" dirty="0" smtClean="0">
                <a:solidFill>
                  <a:srgbClr val="C00000"/>
                </a:solidFill>
                <a:latin typeface="Cambria" pitchFamily="18" charset="0"/>
                <a:cs typeface="Times New Roman" pitchFamily="18" charset="0"/>
              </a:rPr>
              <a:t>@</a:t>
            </a:r>
            <a:r>
              <a:rPr lang="en-US" sz="2800" b="1" i="1" dirty="0" err="1" smtClean="0">
                <a:solidFill>
                  <a:srgbClr val="C00000"/>
                </a:solidFill>
                <a:latin typeface="Cambria" pitchFamily="18" charset="0"/>
                <a:cs typeface="Times New Roman" pitchFamily="18" charset="0"/>
              </a:rPr>
              <a:t>string_variable</a:t>
            </a:r>
            <a:r>
              <a:rPr lang="en-US" sz="2800" b="1" dirty="0" smtClean="0">
                <a:solidFill>
                  <a:srgbClr val="C00000"/>
                </a:solidFill>
                <a:latin typeface="Cambria" pitchFamily="18" charset="0"/>
                <a:cs typeface="Times New Roman" pitchFamily="18" charset="0"/>
              </a:rPr>
              <a:t>| [ N ] '</a:t>
            </a:r>
            <a:r>
              <a:rPr lang="en-US" sz="2800" b="1" i="1" dirty="0" err="1" smtClean="0">
                <a:solidFill>
                  <a:srgbClr val="C00000"/>
                </a:solidFill>
                <a:latin typeface="Cambria" pitchFamily="18" charset="0"/>
                <a:cs typeface="Times New Roman" pitchFamily="18" charset="0"/>
              </a:rPr>
              <a:t>tsql_string</a:t>
            </a:r>
            <a:r>
              <a:rPr lang="en-US" sz="2800" b="1" dirty="0" smtClean="0">
                <a:solidFill>
                  <a:srgbClr val="C00000"/>
                </a:solidFill>
                <a:latin typeface="Cambria" pitchFamily="18" charset="0"/>
                <a:cs typeface="Times New Roman" pitchFamily="18" charset="0"/>
              </a:rPr>
              <a:t>'} [+ ...</a:t>
            </a:r>
            <a:r>
              <a:rPr lang="en-US" sz="2800" b="1" i="1" dirty="0" smtClean="0">
                <a:solidFill>
                  <a:srgbClr val="C00000"/>
                </a:solidFill>
                <a:latin typeface="Cambria" pitchFamily="18" charset="0"/>
                <a:cs typeface="Times New Roman" pitchFamily="18" charset="0"/>
              </a:rPr>
              <a:t>n </a:t>
            </a:r>
            <a:r>
              <a:rPr lang="en-US" sz="2800" b="1" dirty="0" smtClean="0">
                <a:solidFill>
                  <a:srgbClr val="C00000"/>
                </a:solidFill>
                <a:latin typeface="Cambria" pitchFamily="18" charset="0"/>
                <a:cs typeface="Times New Roman" pitchFamily="18" charset="0"/>
              </a:rPr>
              <a:t>] ) </a:t>
            </a:r>
            <a:endParaRPr lang="en-US" sz="2800" b="1" dirty="0">
              <a:solidFill>
                <a:srgbClr val="C00000"/>
              </a:solidFill>
              <a:latin typeface="Cambria" pitchFamily="18" charset="0"/>
            </a:endParaRPr>
          </a:p>
        </p:txBody>
      </p:sp>
    </p:spTree>
    <p:extLst>
      <p:ext uri="{BB962C8B-B14F-4D97-AF65-F5344CB8AC3E}">
        <p14:creationId xmlns:p14="http://schemas.microsoft.com/office/powerpoint/2010/main" val="240583044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19</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235863"/>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smtClean="0">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1" name="Content Placeholder 2"/>
          <p:cNvSpPr txBox="1">
            <a:spLocks/>
          </p:cNvSpPr>
          <p:nvPr/>
        </p:nvSpPr>
        <p:spPr>
          <a:xfrm>
            <a:off x="73152" y="1287423"/>
            <a:ext cx="8991600" cy="431502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indent="-344488" algn="just">
              <a:buClr>
                <a:schemeClr val="folHlink"/>
              </a:buClr>
              <a:buSzPct val="60000"/>
              <a:buFont typeface="Wingdings" pitchFamily="2" charset="2"/>
              <a:buAutoNum type="arabicPeriod" startAt="2"/>
            </a:pPr>
            <a:r>
              <a:rPr lang="en-US" sz="2400" b="1">
                <a:solidFill>
                  <a:srgbClr val="000000"/>
                </a:solidFill>
                <a:latin typeface="Arial" panose="020B0604020202020204" pitchFamily="34" charset="0"/>
                <a:cs typeface="Arial" panose="020B0604020202020204" pitchFamily="34" charset="0"/>
              </a:rPr>
              <a:t>Gói lệnh (Batch)</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Bao gồm các phát biểu T-SQL và kết thúc bằng lệnh GO. </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Các lệnh trong gói lệnh sẽ được biên dịch và thực thi cùng một lúc.</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Nếu một lệnh trong Batch bị lỗi thì batch cũng xem như lỗi</a:t>
            </a:r>
          </a:p>
          <a:p>
            <a:pPr marL="795338" lvl="1" indent="-284163"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Các phát biểu Create bị ràng buộc trong một batch đơn.</a:t>
            </a:r>
          </a:p>
          <a:p>
            <a:pPr marL="344488" indent="-344488" algn="just">
              <a:buClr>
                <a:schemeClr val="folHlink"/>
              </a:buClr>
              <a:buSzPct val="60000"/>
              <a:buNone/>
            </a:pPr>
            <a:r>
              <a:rPr lang="en-US" sz="240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Ex : 	use northwind</a:t>
            </a:r>
          </a:p>
          <a:p>
            <a:pPr marL="344488" indent="-344488" algn="just">
              <a:buClr>
                <a:schemeClr val="folHlink"/>
              </a:buClr>
              <a:buSzPct val="60000"/>
              <a:buNone/>
            </a:pPr>
            <a:r>
              <a:rPr lang="en-US" sz="2000">
                <a:latin typeface="Arial" panose="020B0604020202020204" pitchFamily="34" charset="0"/>
                <a:cs typeface="Arial" panose="020B0604020202020204" pitchFamily="34" charset="0"/>
              </a:rPr>
              <a:t>			select * from Customers</a:t>
            </a:r>
          </a:p>
          <a:p>
            <a:pPr marL="344488" indent="-344488" algn="just">
              <a:buClr>
                <a:schemeClr val="folHlink"/>
              </a:buClr>
              <a:buSzPct val="60000"/>
              <a:buNone/>
            </a:pPr>
            <a:r>
              <a:rPr lang="en-US" sz="2000">
                <a:latin typeface="Arial" panose="020B0604020202020204" pitchFamily="34" charset="0"/>
                <a:cs typeface="Arial" panose="020B0604020202020204" pitchFamily="34" charset="0"/>
              </a:rPr>
              <a:t>		GO </a:t>
            </a:r>
          </a:p>
          <a:p>
            <a:pPr marL="344488" indent="-344488" algn="just">
              <a:buClr>
                <a:schemeClr val="folHlink"/>
              </a:buClr>
              <a:buSzPct val="60000"/>
              <a:buFont typeface="Wingdings" pitchFamily="2" charset="2"/>
              <a:buAutoNum type="arabicPeriod" startAt="3"/>
            </a:pPr>
            <a:r>
              <a:rPr lang="en-US" sz="2400" b="1">
                <a:solidFill>
                  <a:srgbClr val="000000"/>
                </a:solidFill>
                <a:latin typeface="Arial" panose="020B0604020202020204" pitchFamily="34" charset="0"/>
                <a:cs typeface="Arial" panose="020B0604020202020204" pitchFamily="34" charset="0"/>
              </a:rPr>
              <a:t>Kịch bản (Script )</a:t>
            </a:r>
          </a:p>
          <a:p>
            <a:pPr marL="795338" lvl="1" indent="-284163" algn="just">
              <a:buClr>
                <a:schemeClr val="folHlink"/>
              </a:buClr>
              <a:buSzPct val="60000"/>
              <a:buFont typeface="Wingdings" pitchFamily="2" charset="2"/>
              <a:buChar char="n"/>
            </a:pPr>
            <a:r>
              <a:rPr lang="en-US" sz="2000">
                <a:solidFill>
                  <a:srgbClr val="000000"/>
                </a:solidFill>
                <a:latin typeface="Arial" panose="020B0604020202020204" pitchFamily="34" charset="0"/>
                <a:cs typeface="Arial" panose="020B0604020202020204" pitchFamily="34" charset="0"/>
              </a:rPr>
              <a:t>Một kich bản là một tập của một hay nhiều bó lệnh được lưu lại thành một tập tin .SQL </a:t>
            </a:r>
          </a:p>
          <a:p>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808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a:xfrm>
            <a:off x="6553200" y="6127750"/>
            <a:ext cx="2133600" cy="365125"/>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004B21-2DCF-44F5-A506-58042BAFF422}" type="slidenum">
              <a:rPr lang="en-US">
                <a:solidFill>
                  <a:srgbClr val="898989"/>
                </a:solidFill>
                <a:latin typeface="Calibri" panose="020F0502020204030204" pitchFamily="34" charset="0"/>
              </a:rPr>
              <a:pPr eaLnBrk="1" hangingPunct="1"/>
              <a:t>2</a:t>
            </a:fld>
            <a:endParaRPr lang="en-US">
              <a:solidFill>
                <a:srgbClr val="898989"/>
              </a:solidFill>
              <a:latin typeface="Calibri" panose="020F0502020204030204" pitchFamily="34" charset="0"/>
            </a:endParaRPr>
          </a:p>
        </p:txBody>
      </p:sp>
      <p:sp>
        <p:nvSpPr>
          <p:cNvPr id="5123" name="Title 1"/>
          <p:cNvSpPr>
            <a:spLocks noGrp="1"/>
          </p:cNvSpPr>
          <p:nvPr>
            <p:ph type="ctrTitle"/>
          </p:nvPr>
        </p:nvSpPr>
        <p:spPr>
          <a:xfrm>
            <a:off x="0" y="0"/>
            <a:ext cx="9144000" cy="1219200"/>
          </a:xfrm>
        </p:spPr>
        <p:txBody>
          <a:bodyPr/>
          <a:lstStyle/>
          <a:p>
            <a:pPr eaLnBrk="1" hangingPunct="1"/>
            <a:endParaRPr lang="vi-VN" altLang="en-US" smtClean="0">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p:cNvGrpSpPr>
            <a:grpSpLocks/>
          </p:cNvGrpSpPr>
          <p:nvPr/>
        </p:nvGrpSpPr>
        <p:grpSpPr bwMode="auto">
          <a:xfrm>
            <a:off x="685800" y="3527425"/>
            <a:ext cx="7543800" cy="476250"/>
            <a:chOff x="762000" y="1905000"/>
            <a:chExt cx="7543800" cy="475488"/>
          </a:xfrm>
        </p:grpSpPr>
        <p:sp>
          <p:nvSpPr>
            <p:cNvPr id="5175"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000">
                <a:latin typeface="Arial" panose="020B0604020202020204" pitchFamily="34" charset="0"/>
                <a:cs typeface="Arial" panose="020B0604020202020204" pitchFamily="34" charset="0"/>
              </a:endParaRPr>
            </a:p>
          </p:txBody>
        </p:sp>
        <p:grpSp>
          <p:nvGrpSpPr>
            <p:cNvPr id="5176" name="Group 3"/>
            <p:cNvGrpSpPr>
              <a:grpSpLocks/>
            </p:cNvGrpSpPr>
            <p:nvPr/>
          </p:nvGrpSpPr>
          <p:grpSpPr bwMode="auto">
            <a:xfrm>
              <a:off x="762000" y="1905000"/>
              <a:ext cx="548640" cy="475488"/>
              <a:chOff x="1110" y="2656"/>
              <a:chExt cx="1549" cy="1351"/>
            </a:xfrm>
          </p:grpSpPr>
          <p:sp>
            <p:nvSpPr>
              <p:cNvPr id="517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cs typeface="Arial" panose="020B0604020202020204" pitchFamily="34" charset="0"/>
                </a:endParaRPr>
              </a:p>
            </p:txBody>
          </p:sp>
          <p:sp>
            <p:nvSpPr>
              <p:cNvPr id="517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a:latin typeface="Arial" panose="020B0604020202020204" pitchFamily="34" charset="0"/>
                  <a:cs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a:solidFill>
                      <a:schemeClr val="bg1"/>
                    </a:solidFill>
                    <a:latin typeface="Arial" panose="020B0604020202020204" pitchFamily="34" charset="0"/>
                    <a:ea typeface="Tahoma" pitchFamily="34" charset="0"/>
                    <a:cs typeface="Arial" panose="020B0604020202020204" pitchFamily="34" charset="0"/>
                  </a:rPr>
                  <a:t>4</a:t>
                </a:r>
              </a:p>
            </p:txBody>
          </p:sp>
        </p:grpSp>
        <p:sp>
          <p:nvSpPr>
            <p:cNvPr id="5177"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000">
                <a:cs typeface="Arial" panose="020B0604020202020204" pitchFamily="34" charset="0"/>
              </a:endParaRPr>
            </a:p>
          </p:txBody>
        </p:sp>
      </p:grpSp>
      <p:grpSp>
        <p:nvGrpSpPr>
          <p:cNvPr id="5" name="Group 26"/>
          <p:cNvGrpSpPr>
            <a:grpSpLocks/>
          </p:cNvGrpSpPr>
          <p:nvPr/>
        </p:nvGrpSpPr>
        <p:grpSpPr bwMode="auto">
          <a:xfrm>
            <a:off x="685800" y="1524000"/>
            <a:ext cx="7543800" cy="476250"/>
            <a:chOff x="762000" y="1905000"/>
            <a:chExt cx="7543800" cy="475488"/>
          </a:xfrm>
        </p:grpSpPr>
        <p:sp>
          <p:nvSpPr>
            <p:cNvPr id="5167"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smtClean="0">
                  <a:latin typeface="Arial" panose="020B0604020202020204" pitchFamily="34" charset="0"/>
                  <a:cs typeface="Arial" panose="020B0604020202020204" pitchFamily="34" charset="0"/>
                </a:rPr>
                <a:t>Khái niệm</a:t>
              </a:r>
              <a:endParaRPr lang="en-US" sz="2000" b="1">
                <a:latin typeface="Arial" panose="020B0604020202020204" pitchFamily="34" charset="0"/>
                <a:cs typeface="Arial" panose="020B0604020202020204" pitchFamily="34" charset="0"/>
              </a:endParaRPr>
            </a:p>
          </p:txBody>
        </p:sp>
        <p:grpSp>
          <p:nvGrpSpPr>
            <p:cNvPr id="5168" name="Group 28"/>
            <p:cNvGrpSpPr>
              <a:grpSpLocks/>
            </p:cNvGrpSpPr>
            <p:nvPr/>
          </p:nvGrpSpPr>
          <p:grpSpPr bwMode="auto">
            <a:xfrm>
              <a:off x="762000" y="1905000"/>
              <a:ext cx="548640" cy="475488"/>
              <a:chOff x="1110" y="2656"/>
              <a:chExt cx="1549" cy="1351"/>
            </a:xfrm>
          </p:grpSpPr>
          <p:sp>
            <p:nvSpPr>
              <p:cNvPr id="517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517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33"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b="1">
                    <a:solidFill>
                      <a:schemeClr val="bg1"/>
                    </a:solidFill>
                    <a:latin typeface="Arial" panose="020B0604020202020204" pitchFamily="34" charset="0"/>
                    <a:ea typeface="Tahoma" pitchFamily="34" charset="0"/>
                    <a:cs typeface="Arial" panose="020B0604020202020204" pitchFamily="34" charset="0"/>
                  </a:rPr>
                  <a:t>1</a:t>
                </a:r>
              </a:p>
            </p:txBody>
          </p:sp>
        </p:grpSp>
        <p:sp>
          <p:nvSpPr>
            <p:cNvPr id="5169"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grpSp>
      <p:grpSp>
        <p:nvGrpSpPr>
          <p:cNvPr id="7" name="Group 33"/>
          <p:cNvGrpSpPr>
            <a:grpSpLocks/>
          </p:cNvGrpSpPr>
          <p:nvPr/>
        </p:nvGrpSpPr>
        <p:grpSpPr bwMode="auto">
          <a:xfrm>
            <a:off x="685800" y="2260600"/>
            <a:ext cx="7545388" cy="1133475"/>
            <a:chOff x="762000" y="1248608"/>
            <a:chExt cx="7545729" cy="1131880"/>
          </a:xfrm>
        </p:grpSpPr>
        <p:sp>
          <p:nvSpPr>
            <p:cNvPr id="5156" name="Text Box 12"/>
            <p:cNvSpPr txBox="1">
              <a:spLocks noChangeArrowheads="1"/>
            </p:cNvSpPr>
            <p:nvPr/>
          </p:nvSpPr>
          <p:spPr bwMode="auto">
            <a:xfrm>
              <a:off x="1371600" y="1962059"/>
              <a:ext cx="6934200" cy="3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smtClean="0">
                  <a:latin typeface="Arial" panose="020B0604020202020204" pitchFamily="34" charset="0"/>
                  <a:cs typeface="Arial" panose="020B0604020202020204" pitchFamily="34" charset="0"/>
                </a:rPr>
                <a:t>Gói lệnh - Batches</a:t>
              </a:r>
              <a:endParaRPr lang="en-US" sz="2000" b="1">
                <a:latin typeface="Arial" panose="020B0604020202020204" pitchFamily="34" charset="0"/>
                <a:cs typeface="Arial" panose="020B0604020202020204" pitchFamily="34" charset="0"/>
              </a:endParaRPr>
            </a:p>
          </p:txBody>
        </p:sp>
        <p:grpSp>
          <p:nvGrpSpPr>
            <p:cNvPr id="5157" name="Group 35"/>
            <p:cNvGrpSpPr>
              <a:grpSpLocks/>
            </p:cNvGrpSpPr>
            <p:nvPr/>
          </p:nvGrpSpPr>
          <p:grpSpPr bwMode="auto">
            <a:xfrm>
              <a:off x="762000" y="1248608"/>
              <a:ext cx="548640" cy="1131880"/>
              <a:chOff x="1110" y="791"/>
              <a:chExt cx="1549" cy="3216"/>
            </a:xfrm>
          </p:grpSpPr>
          <p:sp>
            <p:nvSpPr>
              <p:cNvPr id="516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516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600" b="1">
                  <a:latin typeface="Arial" panose="020B0604020202020204" pitchFamily="34" charset="0"/>
                  <a:cs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b="1">
                    <a:solidFill>
                      <a:schemeClr val="bg1"/>
                    </a:solidFill>
                    <a:latin typeface="Arial" panose="020B0604020202020204" pitchFamily="34" charset="0"/>
                    <a:ea typeface="Tahoma" pitchFamily="34" charset="0"/>
                    <a:cs typeface="Arial" panose="020B0604020202020204" pitchFamily="34" charset="0"/>
                  </a:rPr>
                  <a:t>3</a:t>
                </a:r>
              </a:p>
            </p:txBody>
          </p:sp>
          <p:sp>
            <p:nvSpPr>
              <p:cNvPr id="51" name="AutoShape 5"/>
              <p:cNvSpPr>
                <a:spLocks noChangeArrowheads="1"/>
              </p:cNvSpPr>
              <p:nvPr/>
            </p:nvSpPr>
            <p:spPr bwMode="gray">
              <a:xfrm>
                <a:off x="1114" y="791"/>
                <a:ext cx="1537" cy="1329"/>
              </a:xfrm>
              <a:prstGeom prst="hexagon">
                <a:avLst>
                  <a:gd name="adj" fmla="val 28916"/>
                  <a:gd name="vf" fmla="val 115470"/>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a:solidFill>
                  <a:srgbClr val="C0C0C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1600" b="1" smtClean="0">
                    <a:latin typeface="Arial" panose="020B0604020202020204" pitchFamily="34" charset="0"/>
                    <a:cs typeface="Arial" panose="020B0604020202020204" pitchFamily="34" charset="0"/>
                  </a:rPr>
                  <a:t>2</a:t>
                </a:r>
              </a:p>
            </p:txBody>
          </p:sp>
        </p:grpSp>
        <p:sp>
          <p:nvSpPr>
            <p:cNvPr id="5158"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sp>
          <p:nvSpPr>
            <p:cNvPr id="5159" name="Text Box 12"/>
            <p:cNvSpPr txBox="1">
              <a:spLocks noChangeArrowheads="1"/>
            </p:cNvSpPr>
            <p:nvPr/>
          </p:nvSpPr>
          <p:spPr bwMode="auto">
            <a:xfrm>
              <a:off x="1371600" y="1273972"/>
              <a:ext cx="6934200" cy="399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Biến - Variables </a:t>
              </a:r>
            </a:p>
          </p:txBody>
        </p:sp>
        <p:sp>
          <p:nvSpPr>
            <p:cNvPr id="5160" name="Line 11"/>
            <p:cNvSpPr>
              <a:spLocks noChangeShapeType="1"/>
            </p:cNvSpPr>
            <p:nvPr/>
          </p:nvSpPr>
          <p:spPr bwMode="auto">
            <a:xfrm>
              <a:off x="1221129" y="170597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1600" b="1">
                <a:cs typeface="Arial" panose="020B0604020202020204" pitchFamily="34" charset="0"/>
              </a:endParaRPr>
            </a:p>
          </p:txBody>
        </p:sp>
      </p:grpSp>
      <p:grpSp>
        <p:nvGrpSpPr>
          <p:cNvPr id="9" name="Group 49"/>
          <p:cNvGrpSpPr>
            <a:grpSpLocks/>
          </p:cNvGrpSpPr>
          <p:nvPr/>
        </p:nvGrpSpPr>
        <p:grpSpPr bwMode="auto">
          <a:xfrm>
            <a:off x="685800" y="4137023"/>
            <a:ext cx="7543800" cy="1134369"/>
            <a:chOff x="762000" y="1905000"/>
            <a:chExt cx="7543800" cy="1132555"/>
          </a:xfrm>
        </p:grpSpPr>
        <p:sp>
          <p:nvSpPr>
            <p:cNvPr id="5148" name="Text Box 12"/>
            <p:cNvSpPr txBox="1">
              <a:spLocks noChangeArrowheads="1"/>
            </p:cNvSpPr>
            <p:nvPr/>
          </p:nvSpPr>
          <p:spPr bwMode="auto">
            <a:xfrm>
              <a:off x="1371600" y="1962059"/>
              <a:ext cx="6934200" cy="107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2000" b="1" smtClean="0">
                  <a:latin typeface="Arial" panose="020B0604020202020204" pitchFamily="34" charset="0"/>
                  <a:cs typeface="Arial" panose="020B0604020202020204" pitchFamily="34" charset="0"/>
                </a:rPr>
                <a:t>Các cấu trúc lệnh - Control-of-Flow </a:t>
              </a:r>
              <a:r>
                <a:rPr lang="en-US" sz="2000" b="1">
                  <a:latin typeface="Arial" panose="020B0604020202020204" pitchFamily="34" charset="0"/>
                  <a:cs typeface="Arial" panose="020B0604020202020204" pitchFamily="34" charset="0"/>
                </a:rPr>
                <a:t>Statements</a:t>
              </a:r>
              <a:endParaRPr lang="en-US" altLang="en-US" sz="2000" b="1">
                <a:latin typeface="Arial" panose="020B0604020202020204" pitchFamily="34" charset="0"/>
                <a:cs typeface="Arial" panose="020B0604020202020204" pitchFamily="34" charset="0"/>
              </a:endParaRPr>
            </a:p>
            <a:p>
              <a:pPr>
                <a:spcBef>
                  <a:spcPct val="0"/>
                </a:spcBef>
                <a:buFontTx/>
                <a:buNone/>
              </a:pPr>
              <a:endParaRPr lang="en-US" altLang="en-US" sz="2000" b="1">
                <a:latin typeface="Arial" panose="020B0604020202020204" pitchFamily="34" charset="0"/>
                <a:cs typeface="Arial" panose="020B0604020202020204" pitchFamily="34" charset="0"/>
              </a:endParaRPr>
            </a:p>
            <a:p>
              <a:pPr>
                <a:spcBef>
                  <a:spcPct val="0"/>
                </a:spcBef>
                <a:buFontTx/>
                <a:buNone/>
              </a:pPr>
              <a:endParaRPr lang="en-US" altLang="en-US" sz="2400" b="1">
                <a:solidFill>
                  <a:srgbClr val="606060"/>
                </a:solidFill>
                <a:latin typeface="Arial" panose="020B0604020202020204" pitchFamily="34" charset="0"/>
                <a:cs typeface="Arial" panose="020B0604020202020204" pitchFamily="34" charset="0"/>
              </a:endParaRPr>
            </a:p>
          </p:txBody>
        </p:sp>
        <p:grpSp>
          <p:nvGrpSpPr>
            <p:cNvPr id="5149" name="Group 28"/>
            <p:cNvGrpSpPr>
              <a:grpSpLocks/>
            </p:cNvGrpSpPr>
            <p:nvPr/>
          </p:nvGrpSpPr>
          <p:grpSpPr bwMode="auto">
            <a:xfrm>
              <a:off x="762000" y="1905000"/>
              <a:ext cx="548640" cy="475488"/>
              <a:chOff x="1110" y="2656"/>
              <a:chExt cx="1549" cy="1351"/>
            </a:xfrm>
          </p:grpSpPr>
          <p:sp>
            <p:nvSpPr>
              <p:cNvPr id="515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a:latin typeface="Arial" panose="020B0604020202020204" pitchFamily="34" charset="0"/>
                  <a:cs typeface="Arial" panose="020B0604020202020204" pitchFamily="34" charset="0"/>
                </a:endParaRPr>
              </a:p>
            </p:txBody>
          </p:sp>
          <p:sp>
            <p:nvSpPr>
              <p:cNvPr id="515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b="1">
                  <a:latin typeface="Arial" panose="020B0604020202020204" pitchFamily="34" charset="0"/>
                  <a:cs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Arial" panose="020B0604020202020204" pitchFamily="34" charset="0"/>
                    <a:ea typeface="Tahoma" pitchFamily="34" charset="0"/>
                    <a:cs typeface="Arial" panose="020B0604020202020204" pitchFamily="34" charset="0"/>
                  </a:rPr>
                  <a:t>5</a:t>
                </a:r>
              </a:p>
            </p:txBody>
          </p:sp>
        </p:grpSp>
        <p:sp>
          <p:nvSpPr>
            <p:cNvPr id="5150"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400" b="1">
                <a:cs typeface="Arial" panose="020B0604020202020204" pitchFamily="34" charset="0"/>
              </a:endParaRPr>
            </a:p>
          </p:txBody>
        </p:sp>
      </p:grpSp>
      <p:grpSp>
        <p:nvGrpSpPr>
          <p:cNvPr id="12" name="Group 49"/>
          <p:cNvGrpSpPr>
            <a:grpSpLocks/>
          </p:cNvGrpSpPr>
          <p:nvPr/>
        </p:nvGrpSpPr>
        <p:grpSpPr bwMode="auto">
          <a:xfrm>
            <a:off x="685800" y="4803775"/>
            <a:ext cx="7543800" cy="476250"/>
            <a:chOff x="762000" y="1905000"/>
            <a:chExt cx="7543800" cy="475488"/>
          </a:xfrm>
        </p:grpSpPr>
        <p:sp>
          <p:nvSpPr>
            <p:cNvPr id="5140" name="Text Box 12"/>
            <p:cNvSpPr txBox="1">
              <a:spLocks noChangeArrowheads="1"/>
            </p:cNvSpPr>
            <p:nvPr/>
          </p:nvSpPr>
          <p:spPr bwMode="auto">
            <a:xfrm>
              <a:off x="1371600" y="1962059"/>
              <a:ext cx="6934200" cy="399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smtClean="0">
                  <a:latin typeface="Arial" panose="020B0604020202020204" pitchFamily="34" charset="0"/>
                  <a:cs typeface="Arial" panose="020B0604020202020204" pitchFamily="34" charset="0"/>
                </a:rPr>
                <a:t>Raiserror</a:t>
              </a:r>
              <a:endParaRPr lang="en-US" altLang="en-US" sz="2000" b="1">
                <a:latin typeface="Arial" panose="020B0604020202020204" pitchFamily="34" charset="0"/>
                <a:cs typeface="Arial" panose="020B0604020202020204" pitchFamily="34" charset="0"/>
              </a:endParaRPr>
            </a:p>
          </p:txBody>
        </p:sp>
        <p:grpSp>
          <p:nvGrpSpPr>
            <p:cNvPr id="5141" name="Group 28"/>
            <p:cNvGrpSpPr>
              <a:grpSpLocks/>
            </p:cNvGrpSpPr>
            <p:nvPr/>
          </p:nvGrpSpPr>
          <p:grpSpPr bwMode="auto">
            <a:xfrm>
              <a:off x="762000" y="1905000"/>
              <a:ext cx="548640" cy="475488"/>
              <a:chOff x="1110" y="2656"/>
              <a:chExt cx="1549" cy="1351"/>
            </a:xfrm>
          </p:grpSpPr>
          <p:sp>
            <p:nvSpPr>
              <p:cNvPr id="51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b="1">
                  <a:latin typeface="Arial" panose="020B0604020202020204" pitchFamily="34" charset="0"/>
                  <a:cs typeface="Arial" panose="020B0604020202020204" pitchFamily="34" charset="0"/>
                </a:endParaRPr>
              </a:p>
            </p:txBody>
          </p:sp>
          <p:sp>
            <p:nvSpPr>
              <p:cNvPr id="51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000" b="1">
                  <a:latin typeface="Arial" panose="020B0604020202020204" pitchFamily="34" charset="0"/>
                  <a:cs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400" b="1">
                    <a:solidFill>
                      <a:schemeClr val="bg1"/>
                    </a:solidFill>
                    <a:latin typeface="Arial" panose="020B0604020202020204" pitchFamily="34" charset="0"/>
                    <a:ea typeface="Tahoma" pitchFamily="34" charset="0"/>
                    <a:cs typeface="Arial" panose="020B0604020202020204" pitchFamily="34" charset="0"/>
                  </a:rPr>
                  <a:t>6</a:t>
                </a:r>
              </a:p>
            </p:txBody>
          </p:sp>
        </p:grpSp>
        <p:sp>
          <p:nvSpPr>
            <p:cNvPr id="5142"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sz="2000" b="1">
                <a:cs typeface="Arial" panose="020B0604020202020204" pitchFamily="34" charset="0"/>
              </a:endParaRPr>
            </a:p>
          </p:txBody>
        </p:sp>
      </p:grpSp>
      <p:sp>
        <p:nvSpPr>
          <p:cNvPr id="5131" name="Rectangle 72"/>
          <p:cNvSpPr>
            <a:spLocks noChangeArrowheads="1"/>
          </p:cNvSpPr>
          <p:nvPr/>
        </p:nvSpPr>
        <p:spPr bwMode="auto">
          <a:xfrm>
            <a:off x="1328738" y="3510726"/>
            <a:ext cx="27867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000" b="1">
                <a:latin typeface="Arial" panose="020B0604020202020204" pitchFamily="34" charset="0"/>
                <a:cs typeface="Arial" panose="020B0604020202020204" pitchFamily="34" charset="0"/>
              </a:rPr>
              <a:t>Transact-SQL Scripts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20</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235863"/>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smtClean="0">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2" name="Content Placeholder 2"/>
          <p:cNvSpPr txBox="1">
            <a:spLocks/>
          </p:cNvSpPr>
          <p:nvPr/>
        </p:nvSpPr>
        <p:spPr>
          <a:xfrm>
            <a:off x="381000" y="1412875"/>
            <a:ext cx="8382000" cy="494596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Example:</a:t>
            </a:r>
          </a:p>
          <a:p>
            <a:pPr marL="1233805" lvl="1" indent="-533400">
              <a:spcBef>
                <a:spcPct val="0"/>
              </a:spcBef>
              <a:buFont typeface="Arial" panose="020B0604020202020204" pitchFamily="34" charset="0"/>
              <a:buNone/>
            </a:pPr>
            <a:r>
              <a:rPr lang="en-US" sz="2600" smtClean="0"/>
              <a:t>use master</a:t>
            </a:r>
          </a:p>
          <a:p>
            <a:pPr marL="1233805" lvl="1" indent="-533400">
              <a:spcBef>
                <a:spcPct val="0"/>
              </a:spcBef>
              <a:buFont typeface="Arial" panose="020B0604020202020204" pitchFamily="34" charset="0"/>
              <a:buNone/>
            </a:pPr>
            <a:r>
              <a:rPr lang="en-US" sz="2600" smtClean="0"/>
              <a:t>if exists(select * from sysdatabases where name like 'sales') drop database sales</a:t>
            </a:r>
          </a:p>
          <a:p>
            <a:pPr marL="1233805" lvl="1" indent="-533400">
              <a:spcBef>
                <a:spcPct val="0"/>
              </a:spcBef>
              <a:buFont typeface="Arial" panose="020B0604020202020204" pitchFamily="34" charset="0"/>
              <a:buNone/>
            </a:pPr>
            <a:r>
              <a:rPr lang="en-US" sz="2600" smtClean="0"/>
              <a:t>go</a:t>
            </a:r>
          </a:p>
          <a:p>
            <a:pPr marL="1233805" lvl="1" indent="-533400">
              <a:spcBef>
                <a:spcPct val="0"/>
              </a:spcBef>
              <a:buFont typeface="Arial" panose="020B0604020202020204" pitchFamily="34" charset="0"/>
              <a:buNone/>
            </a:pPr>
            <a:r>
              <a:rPr lang="en-US" sz="2600" smtClean="0"/>
              <a:t>create database  sales</a:t>
            </a:r>
          </a:p>
          <a:p>
            <a:pPr marL="1233805" lvl="1" indent="-533400">
              <a:spcBef>
                <a:spcPct val="0"/>
              </a:spcBef>
              <a:buFont typeface="Arial" panose="020B0604020202020204" pitchFamily="34" charset="0"/>
              <a:buNone/>
            </a:pPr>
            <a:r>
              <a:rPr lang="en-US" sz="2600" smtClean="0"/>
              <a:t>on</a:t>
            </a:r>
          </a:p>
          <a:p>
            <a:pPr marL="1233805" lvl="1" indent="-533400">
              <a:spcBef>
                <a:spcPct val="0"/>
              </a:spcBef>
              <a:buFont typeface="Arial" panose="020B0604020202020204" pitchFamily="34" charset="0"/>
              <a:buNone/>
            </a:pPr>
            <a:r>
              <a:rPr lang="en-US" sz="2600" smtClean="0"/>
              <a:t>( name = sales_data, filename ='e:\sales_data.mdf', size = 1, maxsize = 5, filegrowth =1)</a:t>
            </a:r>
          </a:p>
          <a:p>
            <a:pPr marL="1233805" lvl="1" indent="-533400">
              <a:spcBef>
                <a:spcPct val="0"/>
              </a:spcBef>
              <a:buFont typeface="Arial" panose="020B0604020202020204" pitchFamily="34" charset="0"/>
              <a:buNone/>
            </a:pPr>
            <a:r>
              <a:rPr lang="en-US" sz="2600" smtClean="0"/>
              <a:t>log on </a:t>
            </a:r>
          </a:p>
          <a:p>
            <a:pPr marL="1233805" lvl="1" indent="-533400">
              <a:spcBef>
                <a:spcPct val="0"/>
              </a:spcBef>
              <a:buFont typeface="Arial" panose="020B0604020202020204" pitchFamily="34" charset="0"/>
              <a:buNone/>
            </a:pPr>
            <a:r>
              <a:rPr lang="en-US" sz="2600" smtClean="0"/>
              <a:t>( name = sales_log, filename ='e:\sales_log.ldf', size = 1, maxsize = 2, filegrowth =1)</a:t>
            </a:r>
          </a:p>
          <a:p>
            <a:endParaRPr lang="en-US"/>
          </a:p>
        </p:txBody>
      </p:sp>
    </p:spTree>
    <p:extLst>
      <p:ext uri="{BB962C8B-B14F-4D97-AF65-F5344CB8AC3E}">
        <p14:creationId xmlns:p14="http://schemas.microsoft.com/office/powerpoint/2010/main" val="354700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FC9CB-67A9-4A78-A0DF-33B99370DF56}" type="slidenum">
              <a:rPr lang="en-US">
                <a:solidFill>
                  <a:srgbClr val="898989"/>
                </a:solidFill>
                <a:latin typeface="Calibri" panose="020F0502020204030204" pitchFamily="34" charset="0"/>
              </a:rPr>
              <a:pPr eaLnBrk="1" hangingPunct="1"/>
              <a:t>21</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1" name="Text Box 12"/>
          <p:cNvSpPr txBox="1">
            <a:spLocks noChangeArrowheads="1"/>
          </p:cNvSpPr>
          <p:nvPr/>
        </p:nvSpPr>
        <p:spPr bwMode="auto">
          <a:xfrm>
            <a:off x="1104900" y="141059"/>
            <a:ext cx="6934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400" b="1" smtClean="0">
                <a:solidFill>
                  <a:schemeClr val="bg1"/>
                </a:solidFill>
              </a:rPr>
              <a:t>Gói lệnh - Batches</a:t>
            </a:r>
            <a:endParaRPr lang="en-US" altLang="en-US" sz="4400" b="1">
              <a:solidFill>
                <a:schemeClr val="bg1"/>
              </a:solidFill>
              <a:latin typeface="Arial" panose="020B0604020202020204" pitchFamily="34" charset="0"/>
            </a:endParaRPr>
          </a:p>
        </p:txBody>
      </p:sp>
      <p:grpSp>
        <p:nvGrpSpPr>
          <p:cNvPr id="55302" name="Group 35"/>
          <p:cNvGrpSpPr>
            <a:grpSpLocks/>
          </p:cNvGrpSpPr>
          <p:nvPr/>
        </p:nvGrpSpPr>
        <p:grpSpPr bwMode="auto">
          <a:xfrm>
            <a:off x="457200" y="228600"/>
            <a:ext cx="549275" cy="476250"/>
            <a:chOff x="1110" y="2656"/>
            <a:chExt cx="1549" cy="1351"/>
          </a:xfrm>
        </p:grpSpPr>
        <p:sp>
          <p:nvSpPr>
            <p:cNvPr id="553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3</a:t>
              </a:r>
            </a:p>
          </p:txBody>
        </p:sp>
      </p:grpSp>
      <p:sp>
        <p:nvSpPr>
          <p:cNvPr id="12" name="Rectangle 3"/>
          <p:cNvSpPr txBox="1">
            <a:spLocks noChangeArrowheads="1"/>
          </p:cNvSpPr>
          <p:nvPr/>
        </p:nvSpPr>
        <p:spPr>
          <a:xfrm>
            <a:off x="152400" y="1219574"/>
            <a:ext cx="7331075" cy="51054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1000" indent="-381000">
              <a:spcBef>
                <a:spcPct val="50000"/>
              </a:spcBef>
            </a:pPr>
            <a:r>
              <a:rPr lang="en-US" smtClean="0">
                <a:cs typeface="Times New Roman" panose="02020603050405020304" pitchFamily="18" charset="0"/>
              </a:rPr>
              <a:t>Example:</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USE NorthWind</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GO</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SELECT MAX(Unitprice) AS ‘Highest Product Price’</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SELECT MIN(Unitprice) AS ‘Lowest Product Price’ </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SELECT AVG(Unitprice) AS ‘Average Product Price’</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FROM Products</a:t>
            </a:r>
          </a:p>
          <a:p>
            <a:pPr marL="774700" lvl="1" indent="-381000">
              <a:lnSpc>
                <a:spcPct val="70000"/>
              </a:lnSpc>
              <a:spcBef>
                <a:spcPct val="30000"/>
              </a:spcBef>
              <a:buFont typeface="Wingdings" panose="05000000000000000000" pitchFamily="2" charset="2"/>
              <a:buNone/>
            </a:pPr>
            <a:r>
              <a:rPr lang="en-US" smtClean="0">
                <a:cs typeface="Times New Roman" panose="02020603050405020304" pitchFamily="18" charset="0"/>
              </a:rPr>
              <a:t>GO</a:t>
            </a:r>
            <a:endParaRPr lang="en-US">
              <a:cs typeface="Times New Roman" panose="02020603050405020304" pitchFamily="18" charset="0"/>
            </a:endParaRP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l="24449" t="53452" r="53964" b="14767"/>
          <a:stretch>
            <a:fillRect/>
          </a:stretch>
        </p:blipFill>
        <p:spPr bwMode="auto">
          <a:xfrm>
            <a:off x="6854825" y="4314451"/>
            <a:ext cx="228917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679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22</a:t>
            </a:fld>
            <a:endParaRPr lang="en-US">
              <a:solidFill>
                <a:srgbClr val="898989"/>
              </a:solidFill>
              <a:latin typeface="Calibri" panose="020F0502020204030204" pitchFamily="34" charset="0"/>
            </a:endParaRPr>
          </a:p>
        </p:txBody>
      </p:sp>
      <p:sp>
        <p:nvSpPr>
          <p:cNvPr id="118787" name="Rectangle 3"/>
          <p:cNvSpPr>
            <a:spLocks noGrp="1" noChangeArrowheads="1"/>
          </p:cNvSpPr>
          <p:nvPr>
            <p:ph type="body" idx="4294967295"/>
          </p:nvPr>
        </p:nvSpPr>
        <p:spPr>
          <a:xfrm>
            <a:off x="439271" y="1219200"/>
            <a:ext cx="8229600" cy="3886200"/>
          </a:xfrm>
        </p:spPr>
        <p:txBody>
          <a:bodyPr/>
          <a:lstStyle/>
          <a:p>
            <a:pPr marL="495300" lvl="1" indent="0">
              <a:spcBef>
                <a:spcPct val="50000"/>
              </a:spcBef>
            </a:pPr>
            <a:r>
              <a:rPr lang="en-US" b="1">
                <a:cs typeface="Times New Roman" panose="02020603050405020304" pitchFamily="18" charset="0"/>
              </a:rPr>
              <a:t>BEGIN … END</a:t>
            </a:r>
          </a:p>
          <a:p>
            <a:pPr marL="495300" lvl="1" indent="0">
              <a:spcBef>
                <a:spcPct val="50000"/>
              </a:spcBef>
            </a:pPr>
            <a:r>
              <a:rPr lang="en-US" b="1" smtClean="0">
                <a:cs typeface="Times New Roman" panose="02020603050405020304" pitchFamily="18" charset="0"/>
              </a:rPr>
              <a:t>The </a:t>
            </a:r>
            <a:r>
              <a:rPr lang="en-US" b="1">
                <a:cs typeface="Times New Roman" panose="02020603050405020304" pitchFamily="18" charset="0"/>
              </a:rPr>
              <a:t>IF … ELSE Statement</a:t>
            </a:r>
          </a:p>
          <a:p>
            <a:pPr marL="495300" lvl="1" indent="0">
              <a:spcBef>
                <a:spcPct val="50000"/>
              </a:spcBef>
            </a:pPr>
            <a:r>
              <a:rPr lang="en-US" b="1" smtClean="0">
                <a:cs typeface="Times New Roman" panose="02020603050405020304" pitchFamily="18" charset="0"/>
              </a:rPr>
              <a:t>The </a:t>
            </a:r>
            <a:r>
              <a:rPr lang="en-US" b="1">
                <a:cs typeface="Times New Roman" panose="02020603050405020304" pitchFamily="18" charset="0"/>
              </a:rPr>
              <a:t>WHILE Statement</a:t>
            </a:r>
          </a:p>
          <a:p>
            <a:pPr marL="495300" lvl="1" indent="0">
              <a:spcBef>
                <a:spcPct val="50000"/>
              </a:spcBef>
            </a:pPr>
            <a:r>
              <a:rPr lang="en-US" b="1">
                <a:cs typeface="Times New Roman" panose="02020603050405020304" pitchFamily="18" charset="0"/>
              </a:rPr>
              <a:t> The CASE Function</a:t>
            </a: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graphicFrame>
        <p:nvGraphicFramePr>
          <p:cNvPr id="10" name="Object 1027"/>
          <p:cNvGraphicFramePr>
            <a:graphicFrameLocks noChangeAspect="1"/>
          </p:cNvGraphicFramePr>
          <p:nvPr>
            <p:extLst>
              <p:ext uri="{D42A27DB-BD31-4B8C-83A1-F6EECF244321}">
                <p14:modId xmlns:p14="http://schemas.microsoft.com/office/powerpoint/2010/main" val="297509918"/>
              </p:ext>
            </p:extLst>
          </p:nvPr>
        </p:nvGraphicFramePr>
        <p:xfrm>
          <a:off x="1829921" y="3897709"/>
          <a:ext cx="5448300" cy="2641203"/>
        </p:xfrm>
        <a:graphic>
          <a:graphicData uri="http://schemas.openxmlformats.org/presentationml/2006/ole">
            <mc:AlternateContent xmlns:mc="http://schemas.openxmlformats.org/markup-compatibility/2006">
              <mc:Choice xmlns:v="urn:schemas-microsoft-com:vml" Requires="v">
                <p:oleObj spid="_x0000_s1044" name="Bitmap Image" r:id="rId3" imgW="5285714" imgH="2561905" progId="Paint.Picture">
                  <p:embed/>
                </p:oleObj>
              </mc:Choice>
              <mc:Fallback>
                <p:oleObj name="Bitmap Image" r:id="rId3" imgW="5285714" imgH="25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9921" y="3897709"/>
                        <a:ext cx="5448300" cy="2641203"/>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BEGIN …END</a:t>
            </a:r>
            <a:endParaRPr lang="en-US" b="1" dirty="0">
              <a:solidFill>
                <a:srgbClr val="C00000"/>
              </a:solidFill>
            </a:endParaRPr>
          </a:p>
        </p:txBody>
      </p:sp>
      <p:sp>
        <p:nvSpPr>
          <p:cNvPr id="14" name="TextBox 13"/>
          <p:cNvSpPr txBox="1"/>
          <p:nvPr/>
        </p:nvSpPr>
        <p:spPr>
          <a:xfrm>
            <a:off x="685800" y="2362200"/>
            <a:ext cx="7696200" cy="1846659"/>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742950" lvl="2" indent="-533400">
              <a:spcBef>
                <a:spcPct val="50000"/>
              </a:spcBef>
              <a:buFont typeface="Wingdings" pitchFamily="2" charset="2"/>
              <a:buNone/>
            </a:pPr>
            <a:r>
              <a:rPr lang="en-US" sz="3200" b="1" dirty="0" smtClean="0">
                <a:solidFill>
                  <a:schemeClr val="accent2"/>
                </a:solidFill>
                <a:latin typeface="Cambria" pitchFamily="18" charset="0"/>
              </a:rPr>
              <a:t>BEGIN</a:t>
            </a:r>
          </a:p>
          <a:p>
            <a:pPr marL="742950" lvl="2" indent="-533400">
              <a:spcBef>
                <a:spcPct val="0"/>
              </a:spcBef>
              <a:buFont typeface="Wingdings" pitchFamily="2" charset="2"/>
              <a:buNone/>
            </a:pPr>
            <a:r>
              <a:rPr lang="en-US" sz="3200" b="1" dirty="0" smtClean="0">
                <a:solidFill>
                  <a:schemeClr val="accent2"/>
                </a:solidFill>
                <a:latin typeface="Cambria" pitchFamily="18" charset="0"/>
              </a:rPr>
              <a:t>	</a:t>
            </a:r>
            <a:r>
              <a:rPr lang="en-US" sz="3200" b="1" dirty="0" smtClean="0">
                <a:solidFill>
                  <a:schemeClr val="tx1"/>
                </a:solidFill>
                <a:latin typeface="Cambria" pitchFamily="18" charset="0"/>
              </a:rPr>
              <a:t>{</a:t>
            </a:r>
            <a:r>
              <a:rPr lang="en-US" sz="3200" b="1" i="1" dirty="0" err="1" smtClean="0">
                <a:solidFill>
                  <a:schemeClr val="tx1"/>
                </a:solidFill>
                <a:latin typeface="Cambria" pitchFamily="18" charset="0"/>
              </a:rPr>
              <a:t>sql_statement</a:t>
            </a:r>
            <a:r>
              <a:rPr lang="en-US" sz="3200" b="1" i="1" dirty="0" smtClean="0">
                <a:solidFill>
                  <a:schemeClr val="tx1"/>
                </a:solidFill>
                <a:latin typeface="Cambria" pitchFamily="18" charset="0"/>
              </a:rPr>
              <a:t> | statement_ block</a:t>
            </a:r>
            <a:r>
              <a:rPr lang="en-US" sz="3200" b="1" dirty="0" smtClean="0">
                <a:solidFill>
                  <a:schemeClr val="tx1"/>
                </a:solidFill>
                <a:latin typeface="Cambria" pitchFamily="18" charset="0"/>
              </a:rPr>
              <a:t>}</a:t>
            </a:r>
          </a:p>
          <a:p>
            <a:pPr marL="742950" lvl="2" indent="-533400">
              <a:spcBef>
                <a:spcPct val="0"/>
              </a:spcBef>
              <a:buFont typeface="Wingdings" pitchFamily="2" charset="2"/>
              <a:buNone/>
            </a:pPr>
            <a:r>
              <a:rPr lang="en-US" sz="3200" b="1" dirty="0" smtClean="0">
                <a:solidFill>
                  <a:schemeClr val="accent2"/>
                </a:solidFill>
                <a:latin typeface="Cambria" pitchFamily="18" charset="0"/>
              </a:rPr>
              <a:t>END </a:t>
            </a:r>
            <a:endParaRPr lang="en-US" sz="3200" b="1" dirty="0" smtClean="0">
              <a:solidFill>
                <a:schemeClr val="accent2"/>
              </a:solidFill>
              <a:latin typeface="Cambria" pitchFamily="18" charset="0"/>
              <a:cs typeface="Times New Roman" pitchFamily="18" charset="0"/>
            </a:endParaRPr>
          </a:p>
          <a:p>
            <a:endParaRPr lang="en-US" dirty="0"/>
          </a:p>
        </p:txBody>
      </p:sp>
      <p:pic>
        <p:nvPicPr>
          <p:cNvPr id="15" name="Picture 4" descr="C7pp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543" y="4457886"/>
            <a:ext cx="2297113" cy="210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733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IF … ELSE</a:t>
            </a:r>
            <a:endParaRPr lang="en-US" b="1" dirty="0">
              <a:solidFill>
                <a:srgbClr val="C00000"/>
              </a:solidFill>
            </a:endParaRPr>
          </a:p>
        </p:txBody>
      </p:sp>
      <p:sp>
        <p:nvSpPr>
          <p:cNvPr id="12" name="TextBox 11"/>
          <p:cNvSpPr txBox="1"/>
          <p:nvPr/>
        </p:nvSpPr>
        <p:spPr>
          <a:xfrm>
            <a:off x="762000" y="2209800"/>
            <a:ext cx="7497117" cy="2339102"/>
          </a:xfrm>
          <a:prstGeom prst="rect">
            <a:avLst/>
          </a:prstGeom>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pPr marL="742950" lvl="2" indent="-533400">
              <a:buFont typeface="Verdana" pitchFamily="34" charset="0"/>
              <a:buNone/>
            </a:pPr>
            <a:r>
              <a:rPr lang="en-US" sz="3200" b="1" dirty="0" smtClean="0">
                <a:solidFill>
                  <a:schemeClr val="accent2"/>
                </a:solidFill>
                <a:latin typeface="Cambria" pitchFamily="18" charset="0"/>
              </a:rPr>
              <a:t>IF </a:t>
            </a:r>
            <a:r>
              <a:rPr lang="en-US" sz="3200" b="1" i="1" dirty="0" err="1" smtClean="0">
                <a:solidFill>
                  <a:schemeClr val="accent2"/>
                </a:solidFill>
                <a:latin typeface="Cambria" pitchFamily="18" charset="0"/>
              </a:rPr>
              <a:t>boolean_expression</a:t>
            </a:r>
            <a:r>
              <a:rPr lang="en-US" sz="3200" b="1" i="1" dirty="0" smtClean="0">
                <a:solidFill>
                  <a:schemeClr val="accent2"/>
                </a:solidFill>
                <a:latin typeface="Cambria" pitchFamily="18" charset="0"/>
              </a:rPr>
              <a:t> </a:t>
            </a:r>
            <a:br>
              <a:rPr lang="en-US" sz="3200" b="1" i="1" dirty="0" smtClean="0">
                <a:solidFill>
                  <a:schemeClr val="accent2"/>
                </a:solidFill>
                <a:latin typeface="Cambria" pitchFamily="18" charset="0"/>
              </a:rPr>
            </a:br>
            <a:r>
              <a:rPr lang="en-US" sz="3200" b="1" i="1" dirty="0" smtClean="0">
                <a:solidFill>
                  <a:schemeClr val="accent2"/>
                </a:solidFill>
                <a:latin typeface="Cambria" pitchFamily="18" charset="0"/>
              </a:rPr>
              <a:t>   </a:t>
            </a:r>
            <a:r>
              <a:rPr lang="en-US" sz="3200" b="1" i="1" dirty="0" smtClean="0">
                <a:latin typeface="Cambria" pitchFamily="18" charset="0"/>
              </a:rPr>
              <a:t>{</a:t>
            </a:r>
            <a:r>
              <a:rPr lang="en-US" sz="3200" b="1" i="1" dirty="0" err="1" smtClean="0">
                <a:latin typeface="Cambria" pitchFamily="18" charset="0"/>
              </a:rPr>
              <a:t>sql_statement</a:t>
            </a:r>
            <a:r>
              <a:rPr lang="en-US" sz="3200" b="1" i="1" dirty="0" smtClean="0">
                <a:latin typeface="Cambria" pitchFamily="18" charset="0"/>
              </a:rPr>
              <a:t> | </a:t>
            </a:r>
            <a:r>
              <a:rPr lang="en-US" sz="3200" b="1" i="1" dirty="0" err="1" smtClean="0">
                <a:latin typeface="Cambria" pitchFamily="18" charset="0"/>
              </a:rPr>
              <a:t>statement_block</a:t>
            </a:r>
            <a:r>
              <a:rPr lang="en-US" sz="3200" b="1" i="1" dirty="0" smtClean="0">
                <a:latin typeface="Cambria" pitchFamily="18" charset="0"/>
              </a:rPr>
              <a:t>}</a:t>
            </a:r>
          </a:p>
          <a:p>
            <a:pPr marL="742950" lvl="2" indent="-533400">
              <a:buFont typeface="Verdana" pitchFamily="34" charset="0"/>
              <a:buNone/>
            </a:pPr>
            <a:r>
              <a:rPr lang="en-US" sz="3200" b="1" dirty="0" smtClean="0">
                <a:solidFill>
                  <a:schemeClr val="accent2"/>
                </a:solidFill>
                <a:latin typeface="Cambria" pitchFamily="18" charset="0"/>
              </a:rPr>
              <a:t>[ELSE </a:t>
            </a:r>
            <a:r>
              <a:rPr lang="en-US" sz="3200" b="1" i="1" dirty="0" err="1" smtClean="0">
                <a:solidFill>
                  <a:schemeClr val="accent2"/>
                </a:solidFill>
                <a:latin typeface="Cambria" pitchFamily="18" charset="0"/>
              </a:rPr>
              <a:t>boolean_expression</a:t>
            </a:r>
            <a:r>
              <a:rPr lang="en-US" sz="3200" b="1" i="1" dirty="0" smtClean="0">
                <a:solidFill>
                  <a:schemeClr val="accent2"/>
                </a:solidFill>
                <a:latin typeface="Cambria" pitchFamily="18" charset="0"/>
              </a:rPr>
              <a:t> </a:t>
            </a:r>
            <a:br>
              <a:rPr lang="en-US" sz="3200" b="1" i="1" dirty="0" smtClean="0">
                <a:solidFill>
                  <a:schemeClr val="accent2"/>
                </a:solidFill>
                <a:latin typeface="Cambria" pitchFamily="18" charset="0"/>
              </a:rPr>
            </a:br>
            <a:r>
              <a:rPr lang="en-US" sz="3200" b="1" i="1" dirty="0" smtClean="0">
                <a:solidFill>
                  <a:schemeClr val="accent2"/>
                </a:solidFill>
                <a:latin typeface="Cambria" pitchFamily="18" charset="0"/>
              </a:rPr>
              <a:t>   </a:t>
            </a:r>
            <a:r>
              <a:rPr lang="en-US" sz="3200" b="1" i="1" dirty="0" smtClean="0">
                <a:latin typeface="Cambria" pitchFamily="18" charset="0"/>
              </a:rPr>
              <a:t>{</a:t>
            </a:r>
            <a:r>
              <a:rPr lang="en-US" sz="3200" b="1" i="1" dirty="0" err="1" smtClean="0">
                <a:latin typeface="Cambria" pitchFamily="18" charset="0"/>
              </a:rPr>
              <a:t>sql_statement</a:t>
            </a:r>
            <a:r>
              <a:rPr lang="en-US" sz="3200" b="1" i="1" dirty="0" smtClean="0">
                <a:latin typeface="Cambria" pitchFamily="18" charset="0"/>
              </a:rPr>
              <a:t> | </a:t>
            </a:r>
            <a:r>
              <a:rPr lang="en-US" sz="3200" b="1" i="1" dirty="0" err="1" smtClean="0">
                <a:latin typeface="Cambria" pitchFamily="18" charset="0"/>
              </a:rPr>
              <a:t>statement_block</a:t>
            </a:r>
            <a:r>
              <a:rPr lang="en-US" sz="3200" b="1" i="1" dirty="0" smtClean="0">
                <a:latin typeface="Cambria" pitchFamily="18" charset="0"/>
              </a:rPr>
              <a:t>}</a:t>
            </a:r>
            <a:r>
              <a:rPr lang="en-US" sz="3200" b="1" dirty="0" smtClean="0">
                <a:latin typeface="Cambria" pitchFamily="18" charset="0"/>
              </a:rPr>
              <a:t>]</a:t>
            </a:r>
            <a:endParaRPr lang="en-US" sz="3200" b="1" u="sng" dirty="0" smtClean="0">
              <a:latin typeface="Cambria" pitchFamily="18" charset="0"/>
            </a:endParaRPr>
          </a:p>
          <a:p>
            <a:pPr marL="742950" indent="-533400"/>
            <a:endParaRPr lang="en-US" b="1" dirty="0">
              <a:solidFill>
                <a:schemeClr val="accent2"/>
              </a:solidFill>
              <a:latin typeface="Cambria" pitchFamily="18" charset="0"/>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5314" y="4724400"/>
            <a:ext cx="8426286" cy="2246769"/>
          </a:xfrm>
          <a:prstGeom prst="rect">
            <a:avLst/>
          </a:prstGeom>
        </p:spPr>
        <p:txBody>
          <a:bodyPr wrap="square">
            <a:spAutoFit/>
          </a:bodyPr>
          <a:lstStyle/>
          <a:p>
            <a:pPr>
              <a:spcBef>
                <a:spcPct val="20000"/>
              </a:spcBef>
              <a:buClr>
                <a:schemeClr val="folHlink"/>
              </a:buClr>
              <a:buSzPct val="60000"/>
            </a:pPr>
            <a:r>
              <a:rPr lang="en-US" sz="2000">
                <a:latin typeface="Times New Roman" panose="02020603050405020304" pitchFamily="18" charset="0"/>
                <a:cs typeface="Times New Roman" panose="02020603050405020304" pitchFamily="18" charset="0"/>
              </a:rPr>
              <a:t>Example :</a:t>
            </a: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If (select Count(*) From Customers where Country =‘Germany’)&gt;0</a:t>
            </a: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print ‘Co khach hang o Germany’</a:t>
            </a: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Else</a:t>
            </a: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print ‘Khong co khach hang o Germany’</a:t>
            </a:r>
          </a:p>
          <a:p>
            <a:pPr>
              <a:spcBef>
                <a:spcPct val="20000"/>
              </a:spcBef>
              <a:buClr>
                <a:schemeClr val="folHlink"/>
              </a:buClr>
              <a:buSzPct val="60000"/>
              <a:buFont typeface="Wingdings" panose="05000000000000000000" pitchFamily="2" charset="2"/>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8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860" y="2362184"/>
            <a:ext cx="7100465" cy="3003713"/>
          </a:xfrm>
          <a:prstGeom prst="rect">
            <a:avLst/>
          </a:prstGeom>
          <a:ln>
            <a:solidFill>
              <a:schemeClr val="accent1"/>
            </a:solidFill>
          </a:ln>
        </p:spPr>
      </p:pic>
    </p:spTree>
    <p:extLst>
      <p:ext uri="{BB962C8B-B14F-4D97-AF65-F5344CB8AC3E}">
        <p14:creationId xmlns:p14="http://schemas.microsoft.com/office/powerpoint/2010/main" val="4047023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1692771"/>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Example </a:t>
            </a:r>
            <a:r>
              <a:rPr lang="en-US" sz="2000" smtClean="0">
                <a:latin typeface="Times New Roman" panose="02020603050405020304" pitchFamily="18" charset="0"/>
                <a:cs typeface="Times New Roman" panose="02020603050405020304" pitchFamily="18" charset="0"/>
              </a:rPr>
              <a:t>:</a:t>
            </a:r>
            <a:r>
              <a:rPr lang="en-US" sz="2000"/>
              <a:t>Write a batch that declares an integer variable called @Count to save the count of all </a:t>
            </a:r>
            <a:r>
              <a:rPr lang="en-US" sz="2000" smtClean="0"/>
              <a:t>the Sales.SalesOrderDetail </a:t>
            </a:r>
            <a:r>
              <a:rPr lang="en-US" sz="2000"/>
              <a:t>records. Add an IF block that that prints “Over 100,000” if the </a:t>
            </a:r>
            <a:r>
              <a:rPr lang="en-US" sz="2000" smtClean="0"/>
              <a:t>value exceeds </a:t>
            </a:r>
            <a:r>
              <a:rPr lang="en-US" sz="2000"/>
              <a:t>100,000. Otherwise, print “100,000 or less.”</a:t>
            </a:r>
            <a:endParaRPr lang="en-US" sz="2000">
              <a:latin typeface="Times New Roman" panose="02020603050405020304" pitchFamily="18" charset="0"/>
              <a:cs typeface="Times New Roman" panose="02020603050405020304" pitchFamily="18" charset="0"/>
            </a:endParaRPr>
          </a:p>
          <a:p>
            <a:pPr>
              <a:spcBef>
                <a:spcPct val="20000"/>
              </a:spcBef>
              <a:buClr>
                <a:schemeClr val="folHlink"/>
              </a:buClr>
              <a:buSzPct val="60000"/>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a:t>
            </a:r>
          </a:p>
        </p:txBody>
      </p:sp>
      <p:sp>
        <p:nvSpPr>
          <p:cNvPr id="3" name="Rectangle 2"/>
          <p:cNvSpPr/>
          <p:nvPr/>
        </p:nvSpPr>
        <p:spPr>
          <a:xfrm>
            <a:off x="804490" y="3124200"/>
            <a:ext cx="7729910" cy="2308324"/>
          </a:xfrm>
          <a:prstGeom prst="rect">
            <a:avLst/>
          </a:prstGeom>
        </p:spPr>
        <p:txBody>
          <a:bodyPr wrap="square">
            <a:spAutoFit/>
          </a:bodyPr>
          <a:lstStyle/>
          <a:p>
            <a:r>
              <a:rPr lang="en-US">
                <a:solidFill>
                  <a:srgbClr val="0000FF"/>
                </a:solidFill>
              </a:rPr>
              <a:t>DECLARE</a:t>
            </a:r>
            <a:r>
              <a:rPr lang="en-US">
                <a:solidFill>
                  <a:prstClr val="black"/>
                </a:solidFill>
              </a:rPr>
              <a:t> @Count </a:t>
            </a:r>
            <a:r>
              <a:rPr lang="en-US">
                <a:solidFill>
                  <a:srgbClr val="0000FF"/>
                </a:solidFill>
              </a:rPr>
              <a:t>INT</a:t>
            </a:r>
            <a:r>
              <a:rPr lang="en-US">
                <a:solidFill>
                  <a:srgbClr val="808080"/>
                </a:solidFill>
              </a:rPr>
              <a:t>;</a:t>
            </a:r>
          </a:p>
          <a:p>
            <a:r>
              <a:rPr lang="en-US">
                <a:solidFill>
                  <a:srgbClr val="0000FF"/>
                </a:solidFill>
              </a:rPr>
              <a:t>SELECT</a:t>
            </a:r>
            <a:r>
              <a:rPr lang="en-US">
                <a:solidFill>
                  <a:prstClr val="black"/>
                </a:solidFill>
              </a:rPr>
              <a:t> @Count </a:t>
            </a:r>
            <a:r>
              <a:rPr lang="en-US">
                <a:solidFill>
                  <a:srgbClr val="808080"/>
                </a:solidFill>
              </a:rPr>
              <a:t>=</a:t>
            </a:r>
            <a:r>
              <a:rPr lang="en-US">
                <a:solidFill>
                  <a:prstClr val="black"/>
                </a:solidFill>
              </a:rPr>
              <a:t> </a:t>
            </a:r>
            <a:r>
              <a:rPr lang="en-US">
                <a:solidFill>
                  <a:srgbClr val="FF00FF"/>
                </a:solidFill>
              </a:rPr>
              <a:t>COUNT</a:t>
            </a:r>
            <a:r>
              <a:rPr lang="en-US" smtClean="0">
                <a:solidFill>
                  <a:srgbClr val="808080"/>
                </a:solidFill>
              </a:rPr>
              <a:t>(*) </a:t>
            </a:r>
            <a:r>
              <a:rPr lang="en-US" smtClean="0">
                <a:solidFill>
                  <a:srgbClr val="0000FF"/>
                </a:solidFill>
              </a:rPr>
              <a:t>FROM S</a:t>
            </a:r>
            <a:r>
              <a:rPr lang="en-US" smtClean="0">
                <a:solidFill>
                  <a:prstClr val="black"/>
                </a:solidFill>
              </a:rPr>
              <a:t>ales</a:t>
            </a:r>
            <a:r>
              <a:rPr lang="en-US" smtClean="0">
                <a:solidFill>
                  <a:srgbClr val="808080"/>
                </a:solidFill>
              </a:rPr>
              <a:t>.</a:t>
            </a:r>
            <a:r>
              <a:rPr lang="en-US" smtClean="0">
                <a:solidFill>
                  <a:prstClr val="black"/>
                </a:solidFill>
              </a:rPr>
              <a:t>SalesOrderDetail</a:t>
            </a:r>
            <a:r>
              <a:rPr lang="en-US">
                <a:solidFill>
                  <a:srgbClr val="808080"/>
                </a:solidFill>
              </a:rPr>
              <a:t>;</a:t>
            </a:r>
          </a:p>
          <a:p>
            <a:r>
              <a:rPr lang="en-US">
                <a:solidFill>
                  <a:srgbClr val="0000FF"/>
                </a:solidFill>
              </a:rPr>
              <a:t>IF</a:t>
            </a:r>
            <a:r>
              <a:rPr lang="en-US">
                <a:solidFill>
                  <a:prstClr val="black"/>
                </a:solidFill>
              </a:rPr>
              <a:t> @Count </a:t>
            </a:r>
            <a:r>
              <a:rPr lang="en-US">
                <a:solidFill>
                  <a:srgbClr val="808080"/>
                </a:solidFill>
              </a:rPr>
              <a:t>&gt;</a:t>
            </a:r>
            <a:r>
              <a:rPr lang="en-US">
                <a:solidFill>
                  <a:prstClr val="black"/>
                </a:solidFill>
              </a:rPr>
              <a:t> 100000 </a:t>
            </a:r>
            <a:r>
              <a:rPr lang="en-US">
                <a:solidFill>
                  <a:srgbClr val="0000FF"/>
                </a:solidFill>
              </a:rPr>
              <a:t>BEGIN</a:t>
            </a:r>
          </a:p>
          <a:p>
            <a:r>
              <a:rPr lang="en-US" smtClean="0">
                <a:solidFill>
                  <a:srgbClr val="0000FF"/>
                </a:solidFill>
              </a:rPr>
              <a:t>	PRINT</a:t>
            </a:r>
            <a:r>
              <a:rPr lang="en-US" smtClean="0">
                <a:solidFill>
                  <a:prstClr val="black"/>
                </a:solidFill>
              </a:rPr>
              <a:t> </a:t>
            </a:r>
            <a:r>
              <a:rPr lang="en-US">
                <a:solidFill>
                  <a:srgbClr val="FF0000"/>
                </a:solidFill>
              </a:rPr>
              <a:t>'Over 100,000'</a:t>
            </a:r>
            <a:r>
              <a:rPr lang="en-US">
                <a:solidFill>
                  <a:srgbClr val="808080"/>
                </a:solidFill>
              </a:rPr>
              <a:t>;</a:t>
            </a:r>
          </a:p>
          <a:p>
            <a:r>
              <a:rPr lang="en-US">
                <a:solidFill>
                  <a:srgbClr val="0000FF"/>
                </a:solidFill>
              </a:rPr>
              <a:t>END</a:t>
            </a:r>
          </a:p>
          <a:p>
            <a:r>
              <a:rPr lang="en-US" smtClean="0">
                <a:solidFill>
                  <a:srgbClr val="0000FF"/>
                </a:solidFill>
              </a:rPr>
              <a:t>ELSE</a:t>
            </a:r>
            <a:r>
              <a:rPr lang="en-US" smtClean="0">
                <a:solidFill>
                  <a:prstClr val="black"/>
                </a:solidFill>
              </a:rPr>
              <a:t> </a:t>
            </a:r>
            <a:r>
              <a:rPr lang="en-US">
                <a:solidFill>
                  <a:srgbClr val="0000FF"/>
                </a:solidFill>
              </a:rPr>
              <a:t>BEGIN</a:t>
            </a:r>
          </a:p>
          <a:p>
            <a:r>
              <a:rPr lang="en-US" smtClean="0">
                <a:solidFill>
                  <a:srgbClr val="0000FF"/>
                </a:solidFill>
              </a:rPr>
              <a:t>	PRINT</a:t>
            </a:r>
            <a:r>
              <a:rPr lang="en-US" smtClean="0">
                <a:solidFill>
                  <a:prstClr val="black"/>
                </a:solidFill>
              </a:rPr>
              <a:t> </a:t>
            </a:r>
            <a:r>
              <a:rPr lang="en-US">
                <a:solidFill>
                  <a:srgbClr val="FF0000"/>
                </a:solidFill>
              </a:rPr>
              <a:t>'100,000 or less.'</a:t>
            </a:r>
            <a:r>
              <a:rPr lang="en-US">
                <a:solidFill>
                  <a:srgbClr val="808080"/>
                </a:solidFill>
              </a:rPr>
              <a:t>;</a:t>
            </a:r>
          </a:p>
          <a:p>
            <a:r>
              <a:rPr lang="en-US">
                <a:solidFill>
                  <a:srgbClr val="0000FF"/>
                </a:solidFill>
              </a:rPr>
              <a:t>END</a:t>
            </a:r>
            <a:r>
              <a:rPr lang="en-US">
                <a:solidFill>
                  <a:srgbClr val="808080"/>
                </a:solidFill>
              </a:rPr>
              <a:t>;</a:t>
            </a:r>
            <a:endParaRPr lang="en-US"/>
          </a:p>
        </p:txBody>
      </p:sp>
    </p:spTree>
    <p:extLst>
      <p:ext uri="{BB962C8B-B14F-4D97-AF65-F5344CB8AC3E}">
        <p14:creationId xmlns:p14="http://schemas.microsoft.com/office/powerpoint/2010/main" val="13347960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400110"/>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Example 2 :</a:t>
            </a:r>
            <a:r>
              <a:rPr lang="en-US" sz="2000" smtClean="0"/>
              <a:t>Viết 1 đoạn batch, xuất  cho biet nam nay la nam chan hay le </a:t>
            </a:r>
            <a:endParaRPr lang="en-US" sz="2000">
              <a:latin typeface="Times New Roman" panose="02020603050405020304" pitchFamily="18" charset="0"/>
              <a:cs typeface="Times New Roman" panose="02020603050405020304" pitchFamily="18" charset="0"/>
            </a:endParaRPr>
          </a:p>
        </p:txBody>
      </p:sp>
      <p:sp>
        <p:nvSpPr>
          <p:cNvPr id="3" name="Rectangle 2"/>
          <p:cNvSpPr/>
          <p:nvPr/>
        </p:nvSpPr>
        <p:spPr>
          <a:xfrm>
            <a:off x="339840" y="3139874"/>
            <a:ext cx="8804160" cy="1754326"/>
          </a:xfrm>
          <a:prstGeom prst="rect">
            <a:avLst/>
          </a:prstGeom>
        </p:spPr>
        <p:txBody>
          <a:bodyPr wrap="square">
            <a:spAutoFit/>
          </a:bodyPr>
          <a:lstStyle/>
          <a:p>
            <a:r>
              <a:rPr lang="en-US">
                <a:solidFill>
                  <a:srgbClr val="002060"/>
                </a:solidFill>
              </a:rPr>
              <a:t>	IF YEAR(GETDATE()) % 2 = 0 BEGIN</a:t>
            </a:r>
          </a:p>
          <a:p>
            <a:r>
              <a:rPr lang="en-US">
                <a:solidFill>
                  <a:srgbClr val="002060"/>
                </a:solidFill>
              </a:rPr>
              <a:t>		PRINT 'The year is even.';</a:t>
            </a:r>
          </a:p>
          <a:p>
            <a:r>
              <a:rPr lang="en-US">
                <a:solidFill>
                  <a:srgbClr val="002060"/>
                </a:solidFill>
              </a:rPr>
              <a:t>	END</a:t>
            </a:r>
          </a:p>
          <a:p>
            <a:r>
              <a:rPr lang="en-US">
                <a:solidFill>
                  <a:srgbClr val="002060"/>
                </a:solidFill>
              </a:rPr>
              <a:t>	ELSE BEGIN</a:t>
            </a:r>
          </a:p>
          <a:p>
            <a:r>
              <a:rPr lang="en-US">
                <a:solidFill>
                  <a:srgbClr val="002060"/>
                </a:solidFill>
              </a:rPr>
              <a:t>		PRINT 'The year is odd.';</a:t>
            </a:r>
          </a:p>
          <a:p>
            <a:r>
              <a:rPr lang="en-US">
                <a:solidFill>
                  <a:srgbClr val="002060"/>
                </a:solidFill>
              </a:rPr>
              <a:t>	</a:t>
            </a:r>
            <a:r>
              <a:rPr lang="en-US" smtClean="0">
                <a:solidFill>
                  <a:srgbClr val="002060"/>
                </a:solidFill>
              </a:rPr>
              <a:t>END</a:t>
            </a:r>
            <a:endParaRPr lang="en-US">
              <a:solidFill>
                <a:srgbClr val="002060"/>
              </a:solidFill>
            </a:endParaRPr>
          </a:p>
        </p:txBody>
      </p:sp>
    </p:spTree>
    <p:extLst>
      <p:ext uri="{BB962C8B-B14F-4D97-AF65-F5344CB8AC3E}">
        <p14:creationId xmlns:p14="http://schemas.microsoft.com/office/powerpoint/2010/main" val="514198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304800" y="984159"/>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rPr>
              <a:t>IF … ELSE</a:t>
            </a:r>
            <a:endParaRPr lang="en-US" b="1" dirty="0">
              <a:solidFill>
                <a:srgbClr val="C00000"/>
              </a:solidFill>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8520" y="1628901"/>
            <a:ext cx="8426286" cy="1323439"/>
          </a:xfrm>
          <a:prstGeom prst="rect">
            <a:avLst/>
          </a:prstGeom>
        </p:spPr>
        <p:txBody>
          <a:bodyPr wrap="square">
            <a:spAutoFit/>
          </a:bodyPr>
          <a:lstStyle/>
          <a:p>
            <a:r>
              <a:rPr lang="en-US" sz="2000" smtClean="0">
                <a:latin typeface="Times New Roman" panose="02020603050405020304" pitchFamily="18" charset="0"/>
                <a:cs typeface="Times New Roman" panose="02020603050405020304" pitchFamily="18" charset="0"/>
              </a:rPr>
              <a:t>Example 3: </a:t>
            </a:r>
            <a:r>
              <a:rPr lang="en-US" sz="2000"/>
              <a:t>Write a batch that uses IF EXISTS to check to see whether there is a row in </a:t>
            </a:r>
            <a:r>
              <a:rPr lang="en-US" sz="2000" smtClean="0"/>
              <a:t>the Sales.SalesOrderHeader </a:t>
            </a:r>
            <a:r>
              <a:rPr lang="en-US" sz="2000"/>
              <a:t>table that has SalesOrderID = 1. Print “There is a SalesOrderID = 1” or</a:t>
            </a:r>
          </a:p>
          <a:p>
            <a:r>
              <a:rPr lang="en-US" sz="2000"/>
              <a:t>“There is not a SalesOrderID = 1” depending on the result.</a:t>
            </a:r>
            <a:endParaRPr lang="en-US" sz="2000">
              <a:latin typeface="Times New Roman" panose="02020603050405020304" pitchFamily="18" charset="0"/>
              <a:cs typeface="Times New Roman" panose="02020603050405020304" pitchFamily="18" charset="0"/>
            </a:endParaRPr>
          </a:p>
        </p:txBody>
      </p:sp>
      <p:sp>
        <p:nvSpPr>
          <p:cNvPr id="3" name="Rectangle 2"/>
          <p:cNvSpPr/>
          <p:nvPr/>
        </p:nvSpPr>
        <p:spPr>
          <a:xfrm>
            <a:off x="292608" y="3246980"/>
            <a:ext cx="8804160" cy="2419124"/>
          </a:xfrm>
          <a:prstGeom prst="rect">
            <a:avLst/>
          </a:prstGeom>
        </p:spPr>
        <p:txBody>
          <a:bodyPr wrap="square">
            <a:spAutoFit/>
          </a:bodyPr>
          <a:lstStyle/>
          <a:p>
            <a:pPr>
              <a:lnSpc>
                <a:spcPct val="120000"/>
              </a:lnSpc>
            </a:pPr>
            <a:r>
              <a:rPr lang="en-US" b="1">
                <a:solidFill>
                  <a:srgbClr val="002060"/>
                </a:solidFill>
              </a:rPr>
              <a:t>IF EXISTS(SELECT * FROM Sales.SalesOrderHeader</a:t>
            </a:r>
          </a:p>
          <a:p>
            <a:pPr>
              <a:lnSpc>
                <a:spcPct val="120000"/>
              </a:lnSpc>
            </a:pPr>
            <a:r>
              <a:rPr lang="en-US" b="1">
                <a:solidFill>
                  <a:srgbClr val="002060"/>
                </a:solidFill>
              </a:rPr>
              <a:t>WHERE SalesOrderID = 1) BEGIN</a:t>
            </a:r>
          </a:p>
          <a:p>
            <a:pPr>
              <a:lnSpc>
                <a:spcPct val="120000"/>
              </a:lnSpc>
            </a:pPr>
            <a:r>
              <a:rPr lang="en-US" b="1" smtClean="0">
                <a:solidFill>
                  <a:srgbClr val="002060"/>
                </a:solidFill>
              </a:rPr>
              <a:t>	PRINT </a:t>
            </a:r>
            <a:r>
              <a:rPr lang="en-US" b="1">
                <a:solidFill>
                  <a:srgbClr val="002060"/>
                </a:solidFill>
              </a:rPr>
              <a:t>'There is a SalesOrderID = 1';</a:t>
            </a:r>
          </a:p>
          <a:p>
            <a:pPr>
              <a:lnSpc>
                <a:spcPct val="120000"/>
              </a:lnSpc>
            </a:pPr>
            <a:r>
              <a:rPr lang="en-US" b="1">
                <a:solidFill>
                  <a:srgbClr val="002060"/>
                </a:solidFill>
              </a:rPr>
              <a:t>END</a:t>
            </a:r>
          </a:p>
          <a:p>
            <a:pPr>
              <a:lnSpc>
                <a:spcPct val="120000"/>
              </a:lnSpc>
            </a:pPr>
            <a:r>
              <a:rPr lang="en-US" b="1">
                <a:solidFill>
                  <a:srgbClr val="002060"/>
                </a:solidFill>
              </a:rPr>
              <a:t>ELSE BEGIN</a:t>
            </a:r>
          </a:p>
          <a:p>
            <a:pPr>
              <a:lnSpc>
                <a:spcPct val="120000"/>
              </a:lnSpc>
            </a:pPr>
            <a:r>
              <a:rPr lang="en-US" b="1" smtClean="0">
                <a:solidFill>
                  <a:srgbClr val="002060"/>
                </a:solidFill>
              </a:rPr>
              <a:t>	PRINT </a:t>
            </a:r>
            <a:r>
              <a:rPr lang="en-US" b="1">
                <a:solidFill>
                  <a:srgbClr val="002060"/>
                </a:solidFill>
              </a:rPr>
              <a:t>'There is not a SalesOrderID = 1';</a:t>
            </a:r>
          </a:p>
          <a:p>
            <a:pPr>
              <a:lnSpc>
                <a:spcPct val="120000"/>
              </a:lnSpc>
            </a:pPr>
            <a:r>
              <a:rPr lang="en-US" b="1">
                <a:solidFill>
                  <a:srgbClr val="002060"/>
                </a:solidFill>
              </a:rPr>
              <a:t>END;</a:t>
            </a:r>
            <a:endParaRPr lang="en-US">
              <a:solidFill>
                <a:srgbClr val="002060"/>
              </a:solidFill>
            </a:endParaRPr>
          </a:p>
        </p:txBody>
      </p:sp>
    </p:spTree>
    <p:extLst>
      <p:ext uri="{BB962C8B-B14F-4D97-AF65-F5344CB8AC3E}">
        <p14:creationId xmlns:p14="http://schemas.microsoft.com/office/powerpoint/2010/main" val="4074796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29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0" name="Content Placeholder 2"/>
          <p:cNvSpPr txBox="1">
            <a:spLocks/>
          </p:cNvSpPr>
          <p:nvPr/>
        </p:nvSpPr>
        <p:spPr>
          <a:xfrm>
            <a:off x="457200" y="1295400"/>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cs typeface="Times New Roman" pitchFamily="18" charset="0"/>
              </a:rPr>
              <a:t>CASE</a:t>
            </a:r>
          </a:p>
          <a:p>
            <a:pPr lvl="1"/>
            <a:r>
              <a:rPr lang="en-US" b="1" smtClean="0">
                <a:cs typeface="Times New Roman" pitchFamily="18" charset="0"/>
              </a:rPr>
              <a:t>Simple CASE function</a:t>
            </a:r>
            <a:endParaRPr lang="en-US" b="1" dirty="0"/>
          </a:p>
        </p:txBody>
      </p:sp>
      <p:sp>
        <p:nvSpPr>
          <p:cNvPr id="12" name="TextBox 11"/>
          <p:cNvSpPr txBox="1"/>
          <p:nvPr/>
        </p:nvSpPr>
        <p:spPr>
          <a:xfrm>
            <a:off x="457200" y="2400831"/>
            <a:ext cx="845820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2700" b="1" dirty="0" smtClean="0">
                <a:solidFill>
                  <a:schemeClr val="accent2"/>
                </a:solidFill>
                <a:latin typeface="Cambria" pitchFamily="18" charset="0"/>
                <a:cs typeface="Times New Roman" pitchFamily="18" charset="0"/>
              </a:rPr>
              <a:t>CASE </a:t>
            </a:r>
            <a:r>
              <a:rPr lang="en-US" sz="2700" b="1" i="1" dirty="0" err="1" smtClean="0">
                <a:solidFill>
                  <a:schemeClr val="accent2"/>
                </a:solidFill>
                <a:latin typeface="Cambria" pitchFamily="18" charset="0"/>
                <a:cs typeface="Times New Roman" pitchFamily="18" charset="0"/>
              </a:rPr>
              <a:t>input_expression</a:t>
            </a:r>
            <a:r>
              <a:rPr lang="en-US" sz="2700" b="1" i="1" dirty="0" smtClean="0">
                <a:solidFill>
                  <a:schemeClr val="accent2"/>
                </a:solidFill>
                <a:latin typeface="Cambria" pitchFamily="18" charset="0"/>
                <a:cs typeface="Times New Roman" pitchFamily="18" charset="0"/>
              </a:rPr>
              <a:t> </a:t>
            </a:r>
          </a:p>
          <a:p>
            <a:pPr marL="0" lvl="1"/>
            <a:r>
              <a:rPr lang="en-US" sz="2700" i="1" dirty="0" smtClean="0">
                <a:latin typeface="Cambria" pitchFamily="18" charset="0"/>
                <a:cs typeface="Times New Roman" pitchFamily="18" charset="0"/>
              </a:rPr>
              <a:t>     </a:t>
            </a:r>
            <a:r>
              <a:rPr lang="en-US" sz="2700" dirty="0" smtClean="0">
                <a:solidFill>
                  <a:schemeClr val="accent2"/>
                </a:solidFill>
                <a:latin typeface="Cambria" pitchFamily="18" charset="0"/>
                <a:cs typeface="Times New Roman" pitchFamily="18" charset="0"/>
              </a:rPr>
              <a:t>WHEN</a:t>
            </a:r>
            <a:r>
              <a:rPr lang="en-US" sz="2700" dirty="0" smtClean="0">
                <a:latin typeface="Cambria" pitchFamily="18" charset="0"/>
                <a:cs typeface="Times New Roman" pitchFamily="18" charset="0"/>
              </a:rPr>
              <a:t> </a:t>
            </a:r>
            <a:r>
              <a:rPr lang="en-US" sz="2700" i="1" dirty="0" err="1" smtClean="0">
                <a:latin typeface="Cambria" pitchFamily="18" charset="0"/>
                <a:cs typeface="Times New Roman" pitchFamily="18" charset="0"/>
              </a:rPr>
              <a:t>when_expression</a:t>
            </a:r>
            <a:r>
              <a:rPr lang="en-US" sz="2700" i="1" dirty="0" smtClean="0">
                <a:latin typeface="Cambria" pitchFamily="18" charset="0"/>
                <a:cs typeface="Times New Roman" pitchFamily="18" charset="0"/>
              </a:rPr>
              <a:t> </a:t>
            </a:r>
            <a:r>
              <a:rPr lang="en-US" sz="2700" dirty="0" smtClean="0">
                <a:solidFill>
                  <a:schemeClr val="accent2"/>
                </a:solidFill>
                <a:latin typeface="Cambria" pitchFamily="18" charset="0"/>
                <a:cs typeface="Times New Roman" pitchFamily="18" charset="0"/>
              </a:rPr>
              <a:t>THEN</a:t>
            </a:r>
            <a:r>
              <a:rPr lang="en-US" sz="2700" dirty="0" smtClean="0">
                <a:latin typeface="Cambria" pitchFamily="18" charset="0"/>
                <a:cs typeface="Times New Roman" pitchFamily="18" charset="0"/>
              </a:rPr>
              <a:t> </a:t>
            </a:r>
            <a:r>
              <a:rPr lang="en-US" sz="2700" i="1" dirty="0" err="1" smtClean="0">
                <a:latin typeface="Cambria" pitchFamily="18" charset="0"/>
                <a:cs typeface="Times New Roman" pitchFamily="18" charset="0"/>
              </a:rPr>
              <a:t>result_expression</a:t>
            </a:r>
            <a:r>
              <a:rPr lang="en-US" sz="2700" dirty="0" smtClean="0">
                <a:latin typeface="Cambria" pitchFamily="18" charset="0"/>
                <a:cs typeface="Times New Roman" pitchFamily="18" charset="0"/>
              </a:rPr>
              <a:t> [ ...</a:t>
            </a:r>
            <a:r>
              <a:rPr lang="en-US" sz="2700" i="1" dirty="0" smtClean="0">
                <a:latin typeface="Cambria" pitchFamily="18" charset="0"/>
                <a:cs typeface="Times New Roman" pitchFamily="18" charset="0"/>
              </a:rPr>
              <a:t>n </a:t>
            </a:r>
            <a:r>
              <a:rPr lang="en-US" sz="2700" dirty="0" smtClean="0">
                <a:latin typeface="Cambria" pitchFamily="18" charset="0"/>
                <a:cs typeface="Times New Roman" pitchFamily="18" charset="0"/>
              </a:rPr>
              <a:t>] </a:t>
            </a:r>
            <a:br>
              <a:rPr lang="en-US" sz="2700" dirty="0" smtClean="0">
                <a:latin typeface="Cambria" pitchFamily="18" charset="0"/>
                <a:cs typeface="Times New Roman" pitchFamily="18" charset="0"/>
              </a:rPr>
            </a:br>
            <a:r>
              <a:rPr lang="en-US" sz="2700" dirty="0" smtClean="0">
                <a:latin typeface="Cambria" pitchFamily="18" charset="0"/>
                <a:cs typeface="Times New Roman" pitchFamily="18" charset="0"/>
              </a:rPr>
              <a:t>     [ELSE </a:t>
            </a:r>
            <a:r>
              <a:rPr lang="en-US" sz="2700" i="1" dirty="0" err="1" smtClean="0">
                <a:latin typeface="Cambria" pitchFamily="18" charset="0"/>
                <a:cs typeface="Times New Roman" pitchFamily="18" charset="0"/>
              </a:rPr>
              <a:t>else_result_expression</a:t>
            </a:r>
            <a:r>
              <a:rPr lang="en-US" sz="2700" i="1" dirty="0" smtClean="0">
                <a:latin typeface="Cambria" pitchFamily="18" charset="0"/>
                <a:cs typeface="Times New Roman" pitchFamily="18" charset="0"/>
              </a:rPr>
              <a:t> </a:t>
            </a:r>
            <a:r>
              <a:rPr lang="en-US" sz="2700" dirty="0" smtClean="0">
                <a:latin typeface="Cambria" pitchFamily="18" charset="0"/>
                <a:cs typeface="Times New Roman" pitchFamily="18" charset="0"/>
              </a:rPr>
              <a:t>] </a:t>
            </a:r>
            <a:br>
              <a:rPr lang="en-US" sz="2700" dirty="0" smtClean="0">
                <a:latin typeface="Cambria" pitchFamily="18" charset="0"/>
                <a:cs typeface="Times New Roman" pitchFamily="18" charset="0"/>
              </a:rPr>
            </a:br>
            <a:r>
              <a:rPr lang="en-US" sz="2700" dirty="0" smtClean="0">
                <a:solidFill>
                  <a:schemeClr val="accent2"/>
                </a:solidFill>
                <a:latin typeface="Cambria" pitchFamily="18" charset="0"/>
                <a:cs typeface="Times New Roman" pitchFamily="18" charset="0"/>
              </a:rPr>
              <a:t>END </a:t>
            </a:r>
            <a:endParaRPr lang="en-US" sz="2700" dirty="0">
              <a:solidFill>
                <a:schemeClr val="accent2"/>
              </a:solidFill>
              <a:latin typeface="Cambria" pitchFamily="18" charset="0"/>
            </a:endParaRPr>
          </a:p>
        </p:txBody>
      </p:sp>
      <p:pic>
        <p:nvPicPr>
          <p:cNvPr id="13"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1193" y="-10247"/>
            <a:ext cx="1463675"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3756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3</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endParaRPr lang="en-US" sz="4400" b="1">
                <a:solidFill>
                  <a:schemeClr val="bg1"/>
                </a:solidFill>
              </a:endParaRP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1</a:t>
                </a:r>
              </a:p>
            </p:txBody>
          </p:sp>
        </p:grpSp>
      </p:grpSp>
      <p:sp>
        <p:nvSpPr>
          <p:cNvPr id="11" name="Rectangle 2"/>
          <p:cNvSpPr txBox="1">
            <a:spLocks noChangeArrowheads="1"/>
          </p:cNvSpPr>
          <p:nvPr/>
        </p:nvSpPr>
        <p:spPr>
          <a:xfrm>
            <a:off x="1011123" y="171776"/>
            <a:ext cx="7793038"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a:solidFill>
                  <a:schemeClr val="bg1"/>
                </a:solidFill>
              </a:rPr>
              <a:t>Khái niệm lập trình trong SQL</a:t>
            </a:r>
            <a:endParaRPr lang="en-US" dirty="0">
              <a:solidFill>
                <a:schemeClr val="bg1"/>
              </a:solidFill>
            </a:endParaRPr>
          </a:p>
        </p:txBody>
      </p:sp>
      <p:sp>
        <p:nvSpPr>
          <p:cNvPr id="13" name="Title 1"/>
          <p:cNvSpPr txBox="1">
            <a:spLocks/>
          </p:cNvSpPr>
          <p:nvPr/>
        </p:nvSpPr>
        <p:spPr>
          <a:xfrm>
            <a:off x="308726" y="608498"/>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p>
        </p:txBody>
      </p:sp>
      <p:sp>
        <p:nvSpPr>
          <p:cNvPr id="14" name="Content Placeholder 2"/>
          <p:cNvSpPr txBox="1">
            <a:spLocks/>
          </p:cNvSpPr>
          <p:nvPr/>
        </p:nvSpPr>
        <p:spPr>
          <a:xfrm>
            <a:off x="301753" y="1347176"/>
            <a:ext cx="8385048" cy="464780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b="1" smtClean="0">
                <a:solidFill>
                  <a:srgbClr val="C00000"/>
                </a:solidFill>
                <a:latin typeface="Arial" panose="020B0604020202020204" pitchFamily="34" charset="0"/>
                <a:cs typeface="Arial" panose="020B0604020202020204" pitchFamily="34" charset="0"/>
              </a:rPr>
              <a:t>Lập trình CSDL: </a:t>
            </a:r>
            <a:r>
              <a:rPr lang="en-US" sz="2600" smtClean="0">
                <a:latin typeface="Arial" panose="020B0604020202020204" pitchFamily="34" charset="0"/>
                <a:cs typeface="Arial" panose="020B0604020202020204" pitchFamily="34" charset="0"/>
              </a:rPr>
              <a:t>Giao tiếp với ch</a:t>
            </a:r>
            <a:r>
              <a:rPr lang="vi-VN" sz="2600" smtClean="0">
                <a:latin typeface="Arial" panose="020B0604020202020204" pitchFamily="34" charset="0"/>
                <a:cs typeface="Arial" panose="020B0604020202020204" pitchFamily="34" charset="0"/>
              </a:rPr>
              <a:t>ươ</a:t>
            </a:r>
            <a:r>
              <a:rPr lang="en-US" sz="2600" smtClean="0">
                <a:latin typeface="Arial" panose="020B0604020202020204" pitchFamily="34" charset="0"/>
                <a:cs typeface="Arial" panose="020B0604020202020204" pitchFamily="34" charset="0"/>
              </a:rPr>
              <a:t>ng trình ứng dụng</a:t>
            </a:r>
          </a:p>
          <a:p>
            <a:pPr lvl="1"/>
            <a:r>
              <a:rPr lang="en-US" sz="2600" smtClean="0">
                <a:latin typeface="Arial" panose="020B0604020202020204" pitchFamily="34" charset="0"/>
                <a:cs typeface="Arial" panose="020B0604020202020204" pitchFamily="34" charset="0"/>
              </a:rPr>
              <a:t>Ch</a:t>
            </a:r>
            <a:r>
              <a:rPr lang="vi-VN" sz="2600" smtClean="0">
                <a:latin typeface="Arial" panose="020B0604020202020204" pitchFamily="34" charset="0"/>
                <a:cs typeface="Arial" panose="020B0604020202020204" pitchFamily="34" charset="0"/>
              </a:rPr>
              <a:t>ươ</a:t>
            </a:r>
            <a:r>
              <a:rPr lang="en-US" sz="2600" smtClean="0">
                <a:latin typeface="Arial" panose="020B0604020202020204" pitchFamily="34" charset="0"/>
                <a:cs typeface="Arial" panose="020B0604020202020204" pitchFamily="34" charset="0"/>
              </a:rPr>
              <a:t>ng trình bao gồm: Biến (variable),  câu lệnh SQL và cấu trúc </a:t>
            </a:r>
            <a:r>
              <a:rPr lang="vi-VN" sz="2600" smtClean="0">
                <a:latin typeface="Arial" panose="020B0604020202020204" pitchFamily="34" charset="0"/>
                <a:cs typeface="Arial" panose="020B0604020202020204" pitchFamily="34" charset="0"/>
              </a:rPr>
              <a:t>đ</a:t>
            </a:r>
            <a:r>
              <a:rPr lang="en-US" sz="2600" smtClean="0">
                <a:latin typeface="Arial" panose="020B0604020202020204" pitchFamily="34" charset="0"/>
                <a:cs typeface="Arial" panose="020B0604020202020204" pitchFamily="34" charset="0"/>
              </a:rPr>
              <a:t>iều khiển.</a:t>
            </a:r>
          </a:p>
          <a:p>
            <a:r>
              <a:rPr lang="en-US" sz="2600" smtClean="0">
                <a:latin typeface="Arial" panose="020B0604020202020204" pitchFamily="34" charset="0"/>
                <a:cs typeface="Arial" panose="020B0604020202020204" pitchFamily="34" charset="0"/>
              </a:rPr>
              <a:t>Các khái niệm c</a:t>
            </a:r>
            <a:r>
              <a:rPr lang="vi-VN" sz="2600" smtClean="0">
                <a:latin typeface="Arial" panose="020B0604020202020204" pitchFamily="34" charset="0"/>
                <a:cs typeface="Arial" panose="020B0604020202020204" pitchFamily="34" charset="0"/>
              </a:rPr>
              <a:t>ơ</a:t>
            </a:r>
            <a:r>
              <a:rPr lang="en-US" sz="2600" smtClean="0">
                <a:latin typeface="Arial" panose="020B0604020202020204" pitchFamily="34" charset="0"/>
                <a:cs typeface="Arial" panose="020B0604020202020204" pitchFamily="34" charset="0"/>
              </a:rPr>
              <a:t> bản:</a:t>
            </a:r>
          </a:p>
          <a:p>
            <a:pPr lvl="1"/>
            <a:r>
              <a:rPr lang="en-US" sz="2600" smtClean="0">
                <a:latin typeface="Arial" panose="020B0604020202020204" pitchFamily="34" charset="0"/>
                <a:cs typeface="Arial" panose="020B0604020202020204" pitchFamily="34" charset="0"/>
              </a:rPr>
              <a:t>Định danh (Identifiers)</a:t>
            </a:r>
          </a:p>
          <a:p>
            <a:pPr lvl="1"/>
            <a:r>
              <a:rPr lang="en-US" sz="2600" smtClean="0">
                <a:latin typeface="Arial" panose="020B0604020202020204" pitchFamily="34" charset="0"/>
                <a:cs typeface="Arial" panose="020B0604020202020204" pitchFamily="34" charset="0"/>
                <a:sym typeface="Wingdings" pitchFamily="2" charset="2"/>
              </a:rPr>
              <a:t>Batch (tập các câu lệnh T-SQL liên tiếp kết thúc bằng lệnh GO)</a:t>
            </a:r>
          </a:p>
          <a:p>
            <a:pPr lvl="1"/>
            <a:r>
              <a:rPr lang="en-US" sz="2600" smtClean="0">
                <a:latin typeface="Arial" panose="020B0604020202020204" pitchFamily="34" charset="0"/>
                <a:cs typeface="Arial" panose="020B0604020202020204" pitchFamily="34" charset="0"/>
                <a:sym typeface="Wingdings" pitchFamily="2" charset="2"/>
              </a:rPr>
              <a:t>Script</a:t>
            </a:r>
            <a:endParaRPr lang="en-US" sz="2600" smtClean="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17929" y="1511804"/>
            <a:ext cx="8382000" cy="3877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b="1" smtClean="0">
                <a:cs typeface="Times New Roman" pitchFamily="18" charset="0"/>
              </a:rPr>
              <a:t>Searched CASE function</a:t>
            </a:r>
            <a:endParaRPr lang="en-US" dirty="0"/>
          </a:p>
        </p:txBody>
      </p:sp>
      <p:sp>
        <p:nvSpPr>
          <p:cNvPr id="14" name="TextBox 13"/>
          <p:cNvSpPr txBox="1"/>
          <p:nvPr/>
        </p:nvSpPr>
        <p:spPr>
          <a:xfrm>
            <a:off x="551329" y="2232529"/>
            <a:ext cx="7543800"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1"/>
            <a:r>
              <a:rPr lang="en-US" sz="2800" b="1" dirty="0" smtClean="0">
                <a:solidFill>
                  <a:srgbClr val="C00000"/>
                </a:solidFill>
                <a:latin typeface="Cambria" pitchFamily="18" charset="0"/>
                <a:cs typeface="Times New Roman" pitchFamily="18" charset="0"/>
              </a:rPr>
              <a:t>CASE</a:t>
            </a:r>
            <a:br>
              <a:rPr lang="en-US" sz="2800" b="1" dirty="0" smtClean="0">
                <a:solidFill>
                  <a:srgbClr val="C00000"/>
                </a:solidFill>
                <a:latin typeface="Cambria" pitchFamily="18" charset="0"/>
                <a:cs typeface="Times New Roman" pitchFamily="18" charset="0"/>
              </a:rPr>
            </a:br>
            <a:r>
              <a:rPr lang="en-US" sz="2800" b="1" dirty="0" smtClean="0">
                <a:solidFill>
                  <a:srgbClr val="C00000"/>
                </a:solidFill>
                <a:latin typeface="Cambria" pitchFamily="18" charset="0"/>
                <a:cs typeface="Times New Roman" pitchFamily="18" charset="0"/>
              </a:rPr>
              <a:t>	WHEN </a:t>
            </a:r>
            <a:r>
              <a:rPr lang="en-US" sz="2800" b="1" i="1" dirty="0" err="1" smtClean="0">
                <a:solidFill>
                  <a:srgbClr val="C00000"/>
                </a:solidFill>
                <a:latin typeface="Cambria" pitchFamily="18" charset="0"/>
                <a:cs typeface="Times New Roman" pitchFamily="18" charset="0"/>
              </a:rPr>
              <a:t>Boolean_expression</a:t>
            </a:r>
            <a:r>
              <a:rPr lang="en-US" sz="2800" b="1" dirty="0" smtClean="0">
                <a:solidFill>
                  <a:srgbClr val="C00000"/>
                </a:solidFill>
                <a:latin typeface="Cambria" pitchFamily="18" charset="0"/>
                <a:cs typeface="Times New Roman" pitchFamily="18" charset="0"/>
              </a:rPr>
              <a:t> THEN 				</a:t>
            </a:r>
            <a:r>
              <a:rPr lang="en-US" sz="2800" b="1" i="1" dirty="0" err="1" smtClean="0">
                <a:solidFill>
                  <a:srgbClr val="C00000"/>
                </a:solidFill>
                <a:latin typeface="Cambria" pitchFamily="18" charset="0"/>
                <a:cs typeface="Times New Roman" pitchFamily="18" charset="0"/>
              </a:rPr>
              <a:t>result_expression</a:t>
            </a:r>
            <a:r>
              <a:rPr lang="en-US" sz="2800" b="1" dirty="0" smtClean="0">
                <a:solidFill>
                  <a:srgbClr val="C00000"/>
                </a:solidFill>
                <a:latin typeface="Cambria" pitchFamily="18" charset="0"/>
                <a:cs typeface="Times New Roman" pitchFamily="18" charset="0"/>
              </a:rPr>
              <a:t> [ ...</a:t>
            </a:r>
            <a:r>
              <a:rPr lang="en-US" sz="2800" b="1" i="1" dirty="0" smtClean="0">
                <a:solidFill>
                  <a:srgbClr val="C00000"/>
                </a:solidFill>
                <a:latin typeface="Cambria" pitchFamily="18" charset="0"/>
                <a:cs typeface="Times New Roman" pitchFamily="18" charset="0"/>
              </a:rPr>
              <a:t>n </a:t>
            </a:r>
            <a:r>
              <a:rPr lang="en-US" sz="2800" b="1" dirty="0" smtClean="0">
                <a:solidFill>
                  <a:srgbClr val="C00000"/>
                </a:solidFill>
                <a:latin typeface="Cambria" pitchFamily="18" charset="0"/>
                <a:cs typeface="Times New Roman" pitchFamily="18" charset="0"/>
              </a:rPr>
              <a:t>] </a:t>
            </a:r>
            <a:br>
              <a:rPr lang="en-US" sz="2800" b="1" dirty="0" smtClean="0">
                <a:solidFill>
                  <a:srgbClr val="C00000"/>
                </a:solidFill>
                <a:latin typeface="Cambria" pitchFamily="18" charset="0"/>
                <a:cs typeface="Times New Roman" pitchFamily="18" charset="0"/>
              </a:rPr>
            </a:br>
            <a:r>
              <a:rPr lang="en-US" sz="2800" b="1" dirty="0" smtClean="0">
                <a:solidFill>
                  <a:srgbClr val="C00000"/>
                </a:solidFill>
                <a:latin typeface="Cambria" pitchFamily="18" charset="0"/>
                <a:cs typeface="Times New Roman" pitchFamily="18" charset="0"/>
              </a:rPr>
              <a:t>  	 [ ELSE </a:t>
            </a:r>
            <a:r>
              <a:rPr lang="en-US" sz="2800" b="1" i="1" dirty="0" err="1" smtClean="0">
                <a:solidFill>
                  <a:srgbClr val="C00000"/>
                </a:solidFill>
                <a:latin typeface="Cambria" pitchFamily="18" charset="0"/>
                <a:cs typeface="Times New Roman" pitchFamily="18" charset="0"/>
              </a:rPr>
              <a:t>else_result_expression</a:t>
            </a:r>
            <a:r>
              <a:rPr lang="en-US" sz="2800" b="1" i="1" dirty="0" smtClean="0">
                <a:solidFill>
                  <a:srgbClr val="C00000"/>
                </a:solidFill>
                <a:latin typeface="Cambria" pitchFamily="18" charset="0"/>
                <a:cs typeface="Times New Roman" pitchFamily="18" charset="0"/>
              </a:rPr>
              <a:t> </a:t>
            </a:r>
            <a:r>
              <a:rPr lang="en-US" sz="2800" b="1" dirty="0" smtClean="0">
                <a:solidFill>
                  <a:srgbClr val="C00000"/>
                </a:solidFill>
                <a:latin typeface="Cambria" pitchFamily="18" charset="0"/>
                <a:cs typeface="Times New Roman" pitchFamily="18" charset="0"/>
              </a:rPr>
              <a:t>] </a:t>
            </a:r>
            <a:br>
              <a:rPr lang="en-US" sz="2800" b="1" dirty="0" smtClean="0">
                <a:solidFill>
                  <a:srgbClr val="C00000"/>
                </a:solidFill>
                <a:latin typeface="Cambria" pitchFamily="18" charset="0"/>
                <a:cs typeface="Times New Roman" pitchFamily="18" charset="0"/>
              </a:rPr>
            </a:br>
            <a:r>
              <a:rPr lang="en-US" sz="2800" b="1" dirty="0" smtClean="0">
                <a:solidFill>
                  <a:srgbClr val="C00000"/>
                </a:solidFill>
                <a:latin typeface="Cambria" pitchFamily="18" charset="0"/>
                <a:cs typeface="Times New Roman" pitchFamily="18" charset="0"/>
              </a:rPr>
              <a:t>END</a:t>
            </a:r>
          </a:p>
          <a:p>
            <a:endParaRPr lang="en-US" sz="2800" b="1" dirty="0">
              <a:solidFill>
                <a:srgbClr val="C00000"/>
              </a:solidFill>
              <a:latin typeface="Cambria" pitchFamily="18" charset="0"/>
            </a:endParaRPr>
          </a:p>
        </p:txBody>
      </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2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497541" y="1101772"/>
            <a:ext cx="6477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b="1">
                <a:latin typeface="Times New Roman" panose="02020603050405020304" pitchFamily="18" charset="0"/>
                <a:cs typeface="Times New Roman" panose="02020603050405020304" pitchFamily="18" charset="0"/>
              </a:rPr>
              <a:t>Example 1 </a:t>
            </a:r>
            <a:r>
              <a:rPr lang="en-US" b="1" smtClean="0">
                <a:latin typeface="Times New Roman" panose="02020603050405020304" pitchFamily="18" charset="0"/>
                <a:cs typeface="Times New Roman" panose="02020603050405020304" pitchFamily="18" charset="0"/>
              </a:rPr>
              <a:t>:Viết đoạn batch nhập 2 biến, xuất hiệu theo 2 trường hợp: nếu a&gt;b hiệu là a-b, ngược lại là b-a</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rPr>
              <a:t>Declare @a int, @b int, @Hieu int</a:t>
            </a:r>
          </a:p>
          <a:p>
            <a:r>
              <a:rPr lang="en-US">
                <a:latin typeface="Times New Roman" panose="02020603050405020304" pitchFamily="18" charset="0"/>
              </a:rPr>
              <a:t>Set @a = 15</a:t>
            </a:r>
          </a:p>
          <a:p>
            <a:r>
              <a:rPr lang="en-US">
                <a:latin typeface="Times New Roman" panose="02020603050405020304" pitchFamily="18" charset="0"/>
              </a:rPr>
              <a:t>Set @b =27</a:t>
            </a:r>
          </a:p>
          <a:p>
            <a:r>
              <a:rPr lang="en-US">
                <a:latin typeface="Times New Roman" panose="02020603050405020304" pitchFamily="18" charset="0"/>
              </a:rPr>
              <a:t>Set @hieu = Case </a:t>
            </a:r>
          </a:p>
          <a:p>
            <a:r>
              <a:rPr lang="en-US">
                <a:latin typeface="Times New Roman" panose="02020603050405020304" pitchFamily="18" charset="0"/>
              </a:rPr>
              <a:t>		When @a&lt;@b then @b-@a</a:t>
            </a:r>
          </a:p>
          <a:p>
            <a:r>
              <a:rPr lang="en-US">
                <a:latin typeface="Times New Roman" panose="02020603050405020304" pitchFamily="18" charset="0"/>
              </a:rPr>
              <a:t>		When @a&gt;@b then @a-@b</a:t>
            </a:r>
          </a:p>
          <a:p>
            <a:r>
              <a:rPr lang="en-US">
                <a:latin typeface="Times New Roman" panose="02020603050405020304" pitchFamily="18" charset="0"/>
              </a:rPr>
              <a:t>		else 0</a:t>
            </a:r>
          </a:p>
          <a:p>
            <a:r>
              <a:rPr lang="en-US">
                <a:latin typeface="Times New Roman" panose="02020603050405020304" pitchFamily="18" charset="0"/>
              </a:rPr>
              <a:t>	    end </a:t>
            </a:r>
          </a:p>
          <a:p>
            <a:r>
              <a:rPr lang="en-US">
                <a:latin typeface="Times New Roman" panose="02020603050405020304" pitchFamily="18" charset="0"/>
              </a:rPr>
              <a:t>print 'hieu='+convert(varchar(20),@hieu)</a:t>
            </a: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1444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 calcmode="lin" valueType="num">
                                      <p:cBhvr additive="base">
                                        <p:cTn id="42"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2">
                                            <p:txEl>
                                              <p:pRg st="6" end="6"/>
                                            </p:txEl>
                                          </p:spTgt>
                                        </p:tgtEl>
                                        <p:attrNameLst>
                                          <p:attrName>style.visibility</p:attrName>
                                        </p:attrNameLst>
                                      </p:cBhvr>
                                      <p:to>
                                        <p:strVal val="visible"/>
                                      </p:to>
                                    </p:set>
                                    <p:anim calcmode="lin" valueType="num">
                                      <p:cBhvr additive="base">
                                        <p:cTn id="48"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
                                            <p:txEl>
                                              <p:pRg st="7" end="7"/>
                                            </p:txEl>
                                          </p:spTgt>
                                        </p:tgtEl>
                                        <p:attrNameLst>
                                          <p:attrName>style.visibility</p:attrName>
                                        </p:attrNameLst>
                                      </p:cBhvr>
                                      <p:to>
                                        <p:strVal val="visible"/>
                                      </p:to>
                                    </p:set>
                                    <p:anim calcmode="lin" valueType="num">
                                      <p:cBhvr additive="base">
                                        <p:cTn id="54"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2">
                                            <p:txEl>
                                              <p:pRg st="8" end="8"/>
                                            </p:txEl>
                                          </p:spTgt>
                                        </p:tgtEl>
                                        <p:attrNameLst>
                                          <p:attrName>style.visibility</p:attrName>
                                        </p:attrNameLst>
                                      </p:cBhvr>
                                      <p:to>
                                        <p:strVal val="visible"/>
                                      </p:to>
                                    </p:set>
                                    <p:anim calcmode="lin" valueType="num">
                                      <p:cBhvr additive="base">
                                        <p:cTn id="60"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2">
                                            <p:txEl>
                                              <p:pRg st="9" end="9"/>
                                            </p:txEl>
                                          </p:spTgt>
                                        </p:tgtEl>
                                        <p:attrNameLst>
                                          <p:attrName>style.visibility</p:attrName>
                                        </p:attrNameLst>
                                      </p:cBhvr>
                                      <p:to>
                                        <p:strVal val="visible"/>
                                      </p:to>
                                    </p:set>
                                    <p:anim calcmode="lin" valueType="num">
                                      <p:cBhvr additive="base">
                                        <p:cTn id="66" dur="500" fill="hold"/>
                                        <p:tgtEl>
                                          <p:spTgt spid="12">
                                            <p:txEl>
                                              <p:pRg st="9" end="9"/>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497540" y="1101772"/>
            <a:ext cx="727485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sz="2200">
                <a:solidFill>
                  <a:srgbClr val="800000"/>
                </a:solidFill>
                <a:latin typeface="Times New Roman" panose="02020603050405020304" pitchFamily="18" charset="0"/>
                <a:cs typeface="Times New Roman" panose="02020603050405020304" pitchFamily="18" charset="0"/>
              </a:rPr>
              <a:t>Example 2 :</a:t>
            </a:r>
          </a:p>
          <a:p>
            <a:r>
              <a:rPr lang="en-US" sz="2200">
                <a:solidFill>
                  <a:srgbClr val="800000"/>
                </a:solidFill>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rPr>
              <a:t>Select ProductName, Unitprice, </a:t>
            </a:r>
          </a:p>
          <a:p>
            <a:r>
              <a:rPr lang="en-US" sz="2200">
                <a:latin typeface="Times New Roman" panose="02020603050405020304" pitchFamily="18" charset="0"/>
              </a:rPr>
              <a:t>	</a:t>
            </a:r>
            <a:r>
              <a:rPr lang="en-US" sz="2200" smtClean="0">
                <a:latin typeface="Times New Roman" panose="02020603050405020304" pitchFamily="18" charset="0"/>
              </a:rPr>
              <a:t>				'Classification</a:t>
            </a:r>
            <a:r>
              <a:rPr lang="en-US" sz="2200">
                <a:latin typeface="Times New Roman" panose="02020603050405020304" pitchFamily="18" charset="0"/>
              </a:rPr>
              <a:t>'=CASE</a:t>
            </a:r>
          </a:p>
          <a:p>
            <a:r>
              <a:rPr lang="en-US" sz="2200">
                <a:latin typeface="Times New Roman" panose="02020603050405020304" pitchFamily="18" charset="0"/>
              </a:rPr>
              <a:t>		when Unitprice&lt;10 then 'Low price'</a:t>
            </a:r>
          </a:p>
          <a:p>
            <a:r>
              <a:rPr lang="en-US" sz="2200">
                <a:latin typeface="Times New Roman" panose="02020603050405020304" pitchFamily="18" charset="0"/>
              </a:rPr>
              <a:t>		When Unitprice Between 10 and 20 then </a:t>
            </a:r>
            <a:r>
              <a:rPr lang="en-US" sz="2200" smtClean="0">
                <a:latin typeface="Times New Roman" panose="02020603050405020304" pitchFamily="18" charset="0"/>
              </a:rPr>
              <a:t>					'Moderately </a:t>
            </a:r>
            <a:r>
              <a:rPr lang="en-US" sz="2200">
                <a:latin typeface="Times New Roman" panose="02020603050405020304" pitchFamily="18" charset="0"/>
              </a:rPr>
              <a:t>Price'</a:t>
            </a:r>
          </a:p>
          <a:p>
            <a:r>
              <a:rPr lang="en-US" sz="2200">
                <a:latin typeface="Times New Roman" panose="02020603050405020304" pitchFamily="18" charset="0"/>
              </a:rPr>
              <a:t>		when Unitprice&gt;20 then 'Expensive'</a:t>
            </a:r>
          </a:p>
          <a:p>
            <a:r>
              <a:rPr lang="en-US" sz="2200">
                <a:latin typeface="Times New Roman" panose="02020603050405020304" pitchFamily="18" charset="0"/>
              </a:rPr>
              <a:t>		else 'Unknown'</a:t>
            </a:r>
          </a:p>
          <a:p>
            <a:r>
              <a:rPr lang="en-US" sz="2200">
                <a:latin typeface="Times New Roman" panose="02020603050405020304" pitchFamily="18" charset="0"/>
              </a:rPr>
              <a:t>	end</a:t>
            </a:r>
          </a:p>
          <a:p>
            <a:r>
              <a:rPr lang="en-US" sz="2200">
                <a:latin typeface="Times New Roman" panose="02020603050405020304" pitchFamily="18" charset="0"/>
              </a:rPr>
              <a:t>From </a:t>
            </a:r>
            <a:r>
              <a:rPr lang="en-US" sz="2200" smtClean="0">
                <a:latin typeface="Times New Roman" panose="02020603050405020304" pitchFamily="18" charset="0"/>
              </a:rPr>
              <a:t>Products</a:t>
            </a:r>
          </a:p>
          <a:p>
            <a:endParaRPr lang="en-US" sz="2200">
              <a:latin typeface="Times New Roman" panose="02020603050405020304" pitchFamily="18" charset="0"/>
            </a:endParaRPr>
          </a:p>
        </p:txBody>
      </p:sp>
    </p:spTree>
    <p:extLst>
      <p:ext uri="{BB962C8B-B14F-4D97-AF65-F5344CB8AC3E}">
        <p14:creationId xmlns:p14="http://schemas.microsoft.com/office/powerpoint/2010/main" val="4205756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 calcmode="lin" valueType="num">
                                      <p:cBhvr additive="base">
                                        <p:cTn id="1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 calcmode="lin" valueType="num">
                                      <p:cBhvr additive="base">
                                        <p:cTn id="24"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anim calcmode="lin" valueType="num">
                                      <p:cBhvr additive="base">
                                        <p:cTn id="30"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
                                            <p:txEl>
                                              <p:pRg st="4" end="4"/>
                                            </p:txEl>
                                          </p:spTgt>
                                        </p:tgtEl>
                                        <p:attrNameLst>
                                          <p:attrName>style.visibility</p:attrName>
                                        </p:attrNameLst>
                                      </p:cBhvr>
                                      <p:to>
                                        <p:strVal val="visible"/>
                                      </p:to>
                                    </p:set>
                                    <p:anim calcmode="lin" valueType="num">
                                      <p:cBhvr additive="base">
                                        <p:cTn id="36" dur="500" fill="hold"/>
                                        <p:tgtEl>
                                          <p:spTgt spid="12">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 calcmode="lin" valueType="num">
                                      <p:cBhvr additive="base">
                                        <p:cTn id="42" dur="500" fill="hold"/>
                                        <p:tgtEl>
                                          <p:spTgt spid="12">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2">
                                            <p:txEl>
                                              <p:pRg st="6" end="6"/>
                                            </p:txEl>
                                          </p:spTgt>
                                        </p:tgtEl>
                                        <p:attrNameLst>
                                          <p:attrName>style.visibility</p:attrName>
                                        </p:attrNameLst>
                                      </p:cBhvr>
                                      <p:to>
                                        <p:strVal val="visible"/>
                                      </p:to>
                                    </p:set>
                                    <p:anim calcmode="lin" valueType="num">
                                      <p:cBhvr additive="base">
                                        <p:cTn id="48" dur="500" fill="hold"/>
                                        <p:tgtEl>
                                          <p:spTgt spid="12">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
                                            <p:txEl>
                                              <p:pRg st="7" end="7"/>
                                            </p:txEl>
                                          </p:spTgt>
                                        </p:tgtEl>
                                        <p:attrNameLst>
                                          <p:attrName>style.visibility</p:attrName>
                                        </p:attrNameLst>
                                      </p:cBhvr>
                                      <p:to>
                                        <p:strVal val="visible"/>
                                      </p:to>
                                    </p:set>
                                    <p:anim calcmode="lin" valueType="num">
                                      <p:cBhvr additive="base">
                                        <p:cTn id="54" dur="500" fill="hold"/>
                                        <p:tgtEl>
                                          <p:spTgt spid="12">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2">
                                            <p:txEl>
                                              <p:pRg st="8" end="8"/>
                                            </p:txEl>
                                          </p:spTgt>
                                        </p:tgtEl>
                                        <p:attrNameLst>
                                          <p:attrName>style.visibility</p:attrName>
                                        </p:attrNameLst>
                                      </p:cBhvr>
                                      <p:to>
                                        <p:strVal val="visible"/>
                                      </p:to>
                                    </p:set>
                                    <p:anim calcmode="lin" valueType="num">
                                      <p:cBhvr additive="base">
                                        <p:cTn id="60" dur="500" fill="hold"/>
                                        <p:tgtEl>
                                          <p:spTgt spid="12">
                                            <p:txEl>
                                              <p:pRg st="8" end="8"/>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143000"/>
            <a:ext cx="8382000" cy="517064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smtClean="0">
                <a:latin typeface="Arial" panose="020B0604020202020204" pitchFamily="34" charset="0"/>
                <a:cs typeface="Arial" panose="020B0604020202020204" pitchFamily="34" charset="0"/>
              </a:rPr>
              <a:t>Example: </a:t>
            </a:r>
            <a:r>
              <a:rPr lang="en-GB" sz="2400" smtClean="0">
                <a:latin typeface="Arial" panose="020B0604020202020204" pitchFamily="34" charset="0"/>
                <a:cs typeface="Arial" panose="020B0604020202020204" pitchFamily="34" charset="0"/>
              </a:rPr>
              <a:t>Liệt </a:t>
            </a:r>
            <a:r>
              <a:rPr lang="en-GB" sz="2400">
                <a:latin typeface="Arial" panose="020B0604020202020204" pitchFamily="34" charset="0"/>
                <a:cs typeface="Arial" panose="020B0604020202020204" pitchFamily="34" charset="0"/>
              </a:rPr>
              <a:t>kê danh sách các nhân viên trong Table HumanResources.Employee gồm BusinessEntityID, NationnalIDNumber, JobTitle. Trong đó dùng CASE để hiển thị “Even” khi BusinessEntityID là số chẵn hoặc “Odd” khi BusinessEntityID là số lẻ. Hướng dẫn: sử dụng phép toán phần tram để chia lấy phần dư</a:t>
            </a:r>
            <a:r>
              <a:rPr lang="en-GB" sz="2400" smtClean="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2400">
              <a:latin typeface="Arial" panose="020B0604020202020204" pitchFamily="34" charset="0"/>
              <a:cs typeface="Arial" panose="020B0604020202020204" pitchFamily="34" charset="0"/>
            </a:endParaRPr>
          </a:p>
          <a:p>
            <a:pPr marL="0" indent="0">
              <a:buNone/>
            </a:pPr>
            <a:r>
              <a:rPr lang="en-GB" sz="2400">
                <a:latin typeface="Arial" panose="020B0604020202020204" pitchFamily="34" charset="0"/>
                <a:cs typeface="Arial" panose="020B0604020202020204" pitchFamily="34" charset="0"/>
              </a:rPr>
              <a:t>SELECT BusinessEntityID,</a:t>
            </a:r>
            <a:endParaRPr lang="en-US" sz="2400">
              <a:latin typeface="Arial" panose="020B0604020202020204" pitchFamily="34" charset="0"/>
              <a:cs typeface="Arial" panose="020B0604020202020204" pitchFamily="34" charset="0"/>
            </a:endParaRPr>
          </a:p>
          <a:p>
            <a:pPr marL="0" indent="0">
              <a:buNone/>
            </a:pPr>
            <a:r>
              <a:rPr lang="en-GB" sz="2400">
                <a:latin typeface="Arial" panose="020B0604020202020204" pitchFamily="34" charset="0"/>
                <a:cs typeface="Arial" panose="020B0604020202020204" pitchFamily="34" charset="0"/>
              </a:rPr>
              <a:t>CASE BusinessEntityID % 2 WHEN 0 THEN 'Even' ELSE 'Odd' END</a:t>
            </a:r>
            <a:endParaRPr lang="en-US" sz="2400">
              <a:latin typeface="Arial" panose="020B0604020202020204" pitchFamily="34" charset="0"/>
              <a:cs typeface="Arial" panose="020B0604020202020204" pitchFamily="34" charset="0"/>
            </a:endParaRPr>
          </a:p>
          <a:p>
            <a:pPr marL="0" indent="0">
              <a:buNone/>
            </a:pPr>
            <a:r>
              <a:rPr lang="en-GB" sz="2400">
                <a:latin typeface="Arial" panose="020B0604020202020204" pitchFamily="34" charset="0"/>
                <a:cs typeface="Arial" panose="020B0604020202020204" pitchFamily="34" charset="0"/>
              </a:rPr>
              <a:t>FROM HumanResources.Employee;</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7879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5" name="Picture 5" descr="C7ppt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70397" y="0"/>
            <a:ext cx="1463675" cy="2560638"/>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136451" y="1127083"/>
            <a:ext cx="8382000" cy="5170646"/>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sz="2000" smtClean="0">
                <a:latin typeface="Arial" panose="020B0604020202020204" pitchFamily="34" charset="0"/>
                <a:cs typeface="Arial" panose="020B0604020202020204" pitchFamily="34" charset="0"/>
              </a:rPr>
              <a:t>Example 2: </a:t>
            </a:r>
            <a:r>
              <a:rPr lang="en-GB" sz="2000">
                <a:latin typeface="Arial" panose="020B0604020202020204" pitchFamily="34" charset="0"/>
                <a:cs typeface="Arial" panose="020B0604020202020204" pitchFamily="34" charset="0"/>
              </a:rPr>
              <a:t>Liệt kê danh sách các thông tin chi tiết của các hóa đơn có trong bảng Sales.SalesOrderDetail gồm các thông tin SalesOrderID, OrderQty, trong đó OrderQty hiển thị giá trị “Under 10” OrderQTY nhỏ hơn 10, “10–19” nếu OrderQty từ 10-19, hoặc “20–29” nếu OrderQty từ 20-29, hoặc “30–39” nếu OrderQty từ 30-39, hoặc “40 and over” nếu OrderQty từ 40 trở lên.</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SELECT SalesOrderID, OrderQty,</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CASE WHEN OrderQty BETWEEN 0 AND 9 THEN 'Under 10'</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WHEN OrderQty BETWEEN 10 AND 19 THEN '10-19'</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WHEN OrderQty BETWEEN 20 AND 29 THEN '20-29'</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WHEN OrderQty BETWEEN 30 AND 39 THEN '30-39'</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ELSE '40 and over' end AS range</a:t>
            </a:r>
            <a:endParaRPr lang="en-US" sz="2000">
              <a:latin typeface="Arial" panose="020B0604020202020204" pitchFamily="34" charset="0"/>
              <a:cs typeface="Arial" panose="020B0604020202020204" pitchFamily="34" charset="0"/>
            </a:endParaRPr>
          </a:p>
          <a:p>
            <a:pPr marL="463550" indent="0">
              <a:buNone/>
            </a:pPr>
            <a:r>
              <a:rPr lang="en-GB" sz="2000">
                <a:latin typeface="Arial" panose="020B0604020202020204" pitchFamily="34" charset="0"/>
                <a:cs typeface="Arial" panose="020B0604020202020204" pitchFamily="34" charset="0"/>
              </a:rPr>
              <a:t>FROM Sales.SalesOrderDetail;</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31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Rectangle 3"/>
          <p:cNvSpPr>
            <a:spLocks noChangeArrowheads="1"/>
          </p:cNvSpPr>
          <p:nvPr/>
        </p:nvSpPr>
        <p:spPr bwMode="auto">
          <a:xfrm>
            <a:off x="533400" y="1254125"/>
            <a:ext cx="6400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pPr>
              <a:spcBef>
                <a:spcPct val="20000"/>
              </a:spcBef>
              <a:buClr>
                <a:schemeClr val="folHlink"/>
              </a:buClr>
              <a:buSzPct val="60000"/>
              <a:buFont typeface="Wingdings" panose="05000000000000000000" pitchFamily="2" charset="2"/>
              <a:buChar char="n"/>
            </a:pPr>
            <a:r>
              <a:rPr lang="en-US" sz="2000">
                <a:solidFill>
                  <a:srgbClr val="000000"/>
                </a:solidFill>
                <a:latin typeface="Cambria" panose="02040503050406030204" pitchFamily="18" charset="0"/>
                <a:cs typeface="Times New Roman" panose="02020603050405020304" pitchFamily="18" charset="0"/>
              </a:rPr>
              <a:t>GOTO redirects the flow of program execution to a specified location (label) </a:t>
            </a:r>
          </a:p>
          <a:p>
            <a:pPr>
              <a:spcBef>
                <a:spcPct val="20000"/>
              </a:spcBef>
              <a:buClr>
                <a:schemeClr val="folHlink"/>
              </a:buClr>
              <a:buSzPct val="60000"/>
              <a:buFont typeface="Wingdings" panose="05000000000000000000" pitchFamily="2" charset="2"/>
              <a:buChar char="n"/>
            </a:pPr>
            <a:r>
              <a:rPr lang="en-US" sz="2000">
                <a:solidFill>
                  <a:srgbClr val="000000"/>
                </a:solidFill>
                <a:latin typeface="Cambria" panose="02040503050406030204" pitchFamily="18" charset="0"/>
                <a:cs typeface="Times New Roman" panose="02020603050405020304" pitchFamily="18" charset="0"/>
              </a:rPr>
              <a:t>Example</a:t>
            </a:r>
          </a:p>
          <a:p>
            <a:r>
              <a:rPr lang="en-US" sz="2000">
                <a:latin typeface="Cambria" panose="02040503050406030204" pitchFamily="18" charset="0"/>
              </a:rPr>
              <a:t>Declare @a int, @b int, @Hieu int</a:t>
            </a:r>
          </a:p>
          <a:p>
            <a:r>
              <a:rPr lang="en-US" sz="2000">
                <a:latin typeface="Cambria" panose="02040503050406030204" pitchFamily="18" charset="0"/>
              </a:rPr>
              <a:t>Set @a = 39</a:t>
            </a:r>
          </a:p>
          <a:p>
            <a:r>
              <a:rPr lang="en-US" sz="2000">
                <a:latin typeface="Cambria" panose="02040503050406030204" pitchFamily="18" charset="0"/>
              </a:rPr>
              <a:t>Set @b =10</a:t>
            </a:r>
          </a:p>
          <a:p>
            <a:r>
              <a:rPr lang="en-US" sz="2000">
                <a:latin typeface="Cambria" panose="02040503050406030204" pitchFamily="18" charset="0"/>
              </a:rPr>
              <a:t>hieu_loop:</a:t>
            </a:r>
          </a:p>
          <a:p>
            <a:r>
              <a:rPr lang="en-US" sz="2000">
                <a:latin typeface="Cambria" panose="02040503050406030204" pitchFamily="18" charset="0"/>
              </a:rPr>
              <a:t>	</a:t>
            </a:r>
            <a:r>
              <a:rPr lang="en-US" sz="1800" b="1">
                <a:latin typeface="Cambria" panose="02040503050406030204" pitchFamily="18" charset="0"/>
              </a:rPr>
              <a:t>if @a&gt;@b </a:t>
            </a:r>
          </a:p>
          <a:p>
            <a:r>
              <a:rPr lang="en-US" sz="1800" b="1">
                <a:latin typeface="Cambria" panose="02040503050406030204" pitchFamily="18" charset="0"/>
              </a:rPr>
              <a:t>	begin</a:t>
            </a:r>
          </a:p>
          <a:p>
            <a:r>
              <a:rPr lang="en-US" sz="1800" b="1">
                <a:latin typeface="Cambria" panose="02040503050406030204" pitchFamily="18" charset="0"/>
              </a:rPr>
              <a:t>		Set @hieu =@A-@B </a:t>
            </a:r>
          </a:p>
          <a:p>
            <a:r>
              <a:rPr lang="en-US" sz="1800" b="1">
                <a:latin typeface="Cambria" panose="02040503050406030204" pitchFamily="18" charset="0"/>
              </a:rPr>
              <a:t>		print 'a='+convert(varchar(20),@a)	</a:t>
            </a:r>
          </a:p>
          <a:p>
            <a:r>
              <a:rPr lang="en-US" sz="1800" b="1">
                <a:latin typeface="Cambria" panose="02040503050406030204" pitchFamily="18" charset="0"/>
              </a:rPr>
              <a:t>		print 'b='+convert(varchar(20),@b)	</a:t>
            </a:r>
          </a:p>
          <a:p>
            <a:r>
              <a:rPr lang="en-US" sz="1800" b="1">
                <a:latin typeface="Cambria" panose="02040503050406030204" pitchFamily="18" charset="0"/>
              </a:rPr>
              <a:t>		print 'hieu='+convert(varchar(20),@hieu)	</a:t>
            </a:r>
          </a:p>
          <a:p>
            <a:r>
              <a:rPr lang="en-US" sz="1800" b="1">
                <a:latin typeface="Cambria" panose="02040503050406030204" pitchFamily="18" charset="0"/>
              </a:rPr>
              <a:t>		Set @a =@hieu</a:t>
            </a:r>
          </a:p>
          <a:p>
            <a:r>
              <a:rPr lang="en-US" sz="1800" b="1">
                <a:latin typeface="Cambria" panose="02040503050406030204" pitchFamily="18" charset="0"/>
              </a:rPr>
              <a:t>		goto hieu_loop</a:t>
            </a:r>
          </a:p>
          <a:p>
            <a:r>
              <a:rPr lang="en-US" sz="1800" b="1">
                <a:latin typeface="Cambria" panose="02040503050406030204" pitchFamily="18" charset="0"/>
              </a:rPr>
              <a:t>		print 'a='+convert(varchar(20),@a)	</a:t>
            </a:r>
          </a:p>
          <a:p>
            <a:r>
              <a:rPr lang="en-US" sz="1800" b="1">
                <a:latin typeface="Cambria" panose="02040503050406030204" pitchFamily="18" charset="0"/>
              </a:rPr>
              <a:t>		print 'b='+convert(varchar(20),@b)	</a:t>
            </a:r>
          </a:p>
          <a:p>
            <a:r>
              <a:rPr lang="en-US" sz="1800" b="1">
                <a:latin typeface="Cambria" panose="02040503050406030204" pitchFamily="18" charset="0"/>
              </a:rPr>
              <a:t>		print 'hieu='+convert(varchar(20),@hieu)</a:t>
            </a:r>
          </a:p>
          <a:p>
            <a:r>
              <a:rPr lang="en-US" sz="1800" b="1">
                <a:latin typeface="Cambria" panose="02040503050406030204" pitchFamily="18" charset="0"/>
              </a:rPr>
              <a:t>	end</a:t>
            </a:r>
            <a:endParaRPr lang="en-US" sz="1800" b="1">
              <a:solidFill>
                <a:srgbClr val="000000"/>
              </a:solidFill>
              <a:latin typeface="Cambria" panose="02040503050406030204" pitchFamily="18" charset="0"/>
              <a:cs typeface="Times New Roman" panose="02020603050405020304" pitchFamily="18" charset="0"/>
            </a:endParaRPr>
          </a:p>
          <a:p>
            <a:pPr>
              <a:spcBef>
                <a:spcPct val="20000"/>
              </a:spcBef>
              <a:buClr>
                <a:schemeClr val="folHlink"/>
              </a:buClr>
              <a:buSzPct val="60000"/>
              <a:buFont typeface="Wingdings" panose="05000000000000000000" pitchFamily="2" charset="2"/>
              <a:buChar char="n"/>
            </a:pPr>
            <a:endParaRPr lang="en-US" sz="1800" b="1">
              <a:solidFill>
                <a:srgbClr val="000000"/>
              </a:solidFill>
              <a:latin typeface="Cambria" panose="02040503050406030204" pitchFamily="18" charset="0"/>
              <a:cs typeface="Times New Roman" panose="02020603050405020304" pitchFamily="18" charset="0"/>
            </a:endParaRPr>
          </a:p>
        </p:txBody>
      </p:sp>
      <p:pic>
        <p:nvPicPr>
          <p:cNvPr id="13" name="Picture 4" descr="C7ppt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31530" y="-17463"/>
            <a:ext cx="1325563" cy="129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80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500"/>
                                        <p:tgtEl>
                                          <p:spTgt spid="1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animEffect transition="in" filter="fade">
                                      <p:cBhvr>
                                        <p:cTn id="47" dur="500"/>
                                        <p:tgtEl>
                                          <p:spTgt spid="1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0" end="10"/>
                                            </p:txEl>
                                          </p:spTgt>
                                        </p:tgtEl>
                                        <p:attrNameLst>
                                          <p:attrName>style.visibility</p:attrName>
                                        </p:attrNameLst>
                                      </p:cBhvr>
                                      <p:to>
                                        <p:strVal val="visible"/>
                                      </p:to>
                                    </p:set>
                                    <p:animEffect transition="in" filter="fade">
                                      <p:cBhvr>
                                        <p:cTn id="52" dur="500"/>
                                        <p:tgtEl>
                                          <p:spTgt spid="1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Effect transition="in" filter="fade">
                                      <p:cBhvr>
                                        <p:cTn id="57" dur="500"/>
                                        <p:tgtEl>
                                          <p:spTgt spid="1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xEl>
                                              <p:pRg st="12" end="12"/>
                                            </p:txEl>
                                          </p:spTgt>
                                        </p:tgtEl>
                                        <p:attrNameLst>
                                          <p:attrName>style.visibility</p:attrName>
                                        </p:attrNameLst>
                                      </p:cBhvr>
                                      <p:to>
                                        <p:strVal val="visible"/>
                                      </p:to>
                                    </p:set>
                                    <p:animEffect transition="in" filter="fade">
                                      <p:cBhvr>
                                        <p:cTn id="62" dur="500"/>
                                        <p:tgtEl>
                                          <p:spTgt spid="12">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xEl>
                                              <p:pRg st="13" end="13"/>
                                            </p:txEl>
                                          </p:spTgt>
                                        </p:tgtEl>
                                        <p:attrNameLst>
                                          <p:attrName>style.visibility</p:attrName>
                                        </p:attrNameLst>
                                      </p:cBhvr>
                                      <p:to>
                                        <p:strVal val="visible"/>
                                      </p:to>
                                    </p:set>
                                    <p:animEffect transition="in" filter="fade">
                                      <p:cBhvr>
                                        <p:cTn id="67" dur="500"/>
                                        <p:tgtEl>
                                          <p:spTgt spid="12">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2">
                                            <p:txEl>
                                              <p:pRg st="14" end="14"/>
                                            </p:txEl>
                                          </p:spTgt>
                                        </p:tgtEl>
                                        <p:attrNameLst>
                                          <p:attrName>style.visibility</p:attrName>
                                        </p:attrNameLst>
                                      </p:cBhvr>
                                      <p:to>
                                        <p:strVal val="visible"/>
                                      </p:to>
                                    </p:set>
                                    <p:animEffect transition="in" filter="fade">
                                      <p:cBhvr>
                                        <p:cTn id="72" dur="500"/>
                                        <p:tgtEl>
                                          <p:spTgt spid="12">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
                                            <p:txEl>
                                              <p:pRg st="15" end="15"/>
                                            </p:txEl>
                                          </p:spTgt>
                                        </p:tgtEl>
                                        <p:attrNameLst>
                                          <p:attrName>style.visibility</p:attrName>
                                        </p:attrNameLst>
                                      </p:cBhvr>
                                      <p:to>
                                        <p:strVal val="visible"/>
                                      </p:to>
                                    </p:set>
                                    <p:animEffect transition="in" filter="fade">
                                      <p:cBhvr>
                                        <p:cTn id="77" dur="500"/>
                                        <p:tgtEl>
                                          <p:spTgt spid="12">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
                                            <p:txEl>
                                              <p:pRg st="16" end="16"/>
                                            </p:txEl>
                                          </p:spTgt>
                                        </p:tgtEl>
                                        <p:attrNameLst>
                                          <p:attrName>style.visibility</p:attrName>
                                        </p:attrNameLst>
                                      </p:cBhvr>
                                      <p:to>
                                        <p:strVal val="visible"/>
                                      </p:to>
                                    </p:set>
                                    <p:animEffect transition="in" filter="fade">
                                      <p:cBhvr>
                                        <p:cTn id="82" dur="500"/>
                                        <p:tgtEl>
                                          <p:spTgt spid="12">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xEl>
                                              <p:pRg st="17" end="17"/>
                                            </p:txEl>
                                          </p:spTgt>
                                        </p:tgtEl>
                                        <p:attrNameLst>
                                          <p:attrName>style.visibility</p:attrName>
                                        </p:attrNameLst>
                                      </p:cBhvr>
                                      <p:to>
                                        <p:strVal val="visible"/>
                                      </p:to>
                                    </p:set>
                                    <p:animEffect transition="in" filter="fade">
                                      <p:cBhvr>
                                        <p:cTn id="87" dur="500"/>
                                        <p:tgtEl>
                                          <p:spTgt spid="1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cs typeface="Times New Roman" pitchFamily="18" charset="0"/>
              </a:rPr>
              <a:t>WHILE</a:t>
            </a:r>
            <a:endParaRPr lang="en-US" b="1" dirty="0">
              <a:solidFill>
                <a:srgbClr val="C00000"/>
              </a:solidFill>
            </a:endParaRPr>
          </a:p>
        </p:txBody>
      </p:sp>
      <p:sp>
        <p:nvSpPr>
          <p:cNvPr id="16" name="TextBox 15"/>
          <p:cNvSpPr txBox="1"/>
          <p:nvPr/>
        </p:nvSpPr>
        <p:spPr>
          <a:xfrm>
            <a:off x="533400" y="2349126"/>
            <a:ext cx="7974106" cy="2286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b="1" dirty="0" smtClean="0">
                <a:solidFill>
                  <a:schemeClr val="accent2"/>
                </a:solidFill>
                <a:latin typeface="Cambria" pitchFamily="18" charset="0"/>
                <a:cs typeface="Arial" charset="0"/>
              </a:rPr>
              <a:t>WHILE  </a:t>
            </a:r>
            <a:r>
              <a:rPr lang="en-US" sz="2800" b="1" i="1" dirty="0" err="1" smtClean="0">
                <a:solidFill>
                  <a:schemeClr val="accent2"/>
                </a:solidFill>
                <a:latin typeface="Cambria" pitchFamily="18" charset="0"/>
                <a:cs typeface="Arial" charset="0"/>
              </a:rPr>
              <a:t>boolean_expression</a:t>
            </a:r>
            <a:r>
              <a:rPr lang="en-US" sz="2800" b="1" dirty="0" smtClean="0">
                <a:solidFill>
                  <a:schemeClr val="accent2"/>
                </a:solidFill>
                <a:latin typeface="Cambria" pitchFamily="18" charset="0"/>
                <a:cs typeface="Arial" charset="0"/>
              </a:rPr>
              <a:t> </a:t>
            </a:r>
            <a:br>
              <a:rPr lang="en-US" sz="2800" b="1" dirty="0" smtClean="0">
                <a:solidFill>
                  <a:schemeClr val="accent2"/>
                </a:solidFill>
                <a:latin typeface="Cambria" pitchFamily="18" charset="0"/>
                <a:cs typeface="Arial" charset="0"/>
              </a:rPr>
            </a:br>
            <a:r>
              <a:rPr lang="en-US" sz="2800" b="1" dirty="0" smtClean="0">
                <a:solidFill>
                  <a:schemeClr val="tx1"/>
                </a:solidFill>
                <a:latin typeface="Cambria" pitchFamily="18" charset="0"/>
                <a:cs typeface="Arial" charset="0"/>
              </a:rPr>
              <a:t>                  {</a:t>
            </a:r>
            <a:r>
              <a:rPr lang="en-US" sz="2800" b="1" i="1" dirty="0" err="1" smtClean="0">
                <a:solidFill>
                  <a:schemeClr val="tx1"/>
                </a:solidFill>
                <a:latin typeface="Cambria" pitchFamily="18" charset="0"/>
                <a:cs typeface="Arial" charset="0"/>
              </a:rPr>
              <a:t>sql_statement</a:t>
            </a:r>
            <a:r>
              <a:rPr lang="en-US" sz="2800" b="1" i="1" dirty="0" smtClean="0">
                <a:solidFill>
                  <a:schemeClr val="tx1"/>
                </a:solidFill>
                <a:latin typeface="Cambria" pitchFamily="18" charset="0"/>
                <a:cs typeface="Arial" charset="0"/>
              </a:rPr>
              <a:t> | </a:t>
            </a:r>
            <a:r>
              <a:rPr lang="en-US" sz="2800" b="1" i="1" dirty="0" err="1" smtClean="0">
                <a:solidFill>
                  <a:schemeClr val="tx1"/>
                </a:solidFill>
                <a:latin typeface="Cambria" pitchFamily="18" charset="0"/>
                <a:cs typeface="Arial" charset="0"/>
              </a:rPr>
              <a:t>statement_block</a:t>
            </a:r>
            <a:r>
              <a:rPr lang="en-US" sz="2800" b="1" i="1" dirty="0" smtClean="0">
                <a:solidFill>
                  <a:schemeClr val="tx1"/>
                </a:solidFill>
                <a:latin typeface="Cambria" pitchFamily="18" charset="0"/>
                <a:cs typeface="Arial" charset="0"/>
              </a:rPr>
              <a:t>}</a:t>
            </a:r>
            <a:r>
              <a:rPr lang="en-US" sz="2800" b="1" dirty="0" smtClean="0">
                <a:solidFill>
                  <a:schemeClr val="tx1"/>
                </a:solidFill>
                <a:latin typeface="Cambria" pitchFamily="18" charset="0"/>
                <a:cs typeface="Arial" charset="0"/>
              </a:rPr>
              <a:t/>
            </a:r>
            <a:br>
              <a:rPr lang="en-US" sz="2800" b="1" dirty="0" smtClean="0">
                <a:solidFill>
                  <a:schemeClr val="tx1"/>
                </a:solidFill>
                <a:latin typeface="Cambria" pitchFamily="18" charset="0"/>
                <a:cs typeface="Arial" charset="0"/>
              </a:rPr>
            </a:br>
            <a:r>
              <a:rPr lang="en-US" sz="2800" b="1" dirty="0" smtClean="0">
                <a:solidFill>
                  <a:schemeClr val="accent2"/>
                </a:solidFill>
                <a:latin typeface="Cambria" pitchFamily="18" charset="0"/>
                <a:cs typeface="Arial" charset="0"/>
              </a:rPr>
              <a:t>                  [BREAK]</a:t>
            </a:r>
            <a:br>
              <a:rPr lang="en-US" sz="2800" b="1" dirty="0" smtClean="0">
                <a:solidFill>
                  <a:schemeClr val="accent2"/>
                </a:solidFill>
                <a:latin typeface="Cambria" pitchFamily="18" charset="0"/>
                <a:cs typeface="Arial" charset="0"/>
              </a:rPr>
            </a:br>
            <a:r>
              <a:rPr lang="en-US" sz="2800" b="1" dirty="0" smtClean="0">
                <a:solidFill>
                  <a:schemeClr val="tx1"/>
                </a:solidFill>
                <a:latin typeface="Cambria" pitchFamily="18" charset="0"/>
                <a:cs typeface="Arial" charset="0"/>
              </a:rPr>
              <a:t>                  {</a:t>
            </a:r>
            <a:r>
              <a:rPr lang="en-US" sz="2800" b="1" i="1" dirty="0" err="1" smtClean="0">
                <a:solidFill>
                  <a:schemeClr val="tx1"/>
                </a:solidFill>
                <a:latin typeface="Cambria" pitchFamily="18" charset="0"/>
                <a:cs typeface="Arial" charset="0"/>
              </a:rPr>
              <a:t>sql_statement</a:t>
            </a:r>
            <a:r>
              <a:rPr lang="en-US" sz="2800" b="1" i="1" dirty="0" smtClean="0">
                <a:solidFill>
                  <a:schemeClr val="tx1"/>
                </a:solidFill>
                <a:latin typeface="Cambria" pitchFamily="18" charset="0"/>
                <a:cs typeface="Arial" charset="0"/>
              </a:rPr>
              <a:t> | </a:t>
            </a:r>
            <a:r>
              <a:rPr lang="en-US" sz="2800" b="1" i="1" dirty="0" err="1" smtClean="0">
                <a:solidFill>
                  <a:schemeClr val="tx1"/>
                </a:solidFill>
                <a:latin typeface="Cambria" pitchFamily="18" charset="0"/>
                <a:cs typeface="Arial" charset="0"/>
              </a:rPr>
              <a:t>statement_block</a:t>
            </a:r>
            <a:r>
              <a:rPr lang="en-US" sz="2800" b="1" i="1" dirty="0" smtClean="0">
                <a:solidFill>
                  <a:schemeClr val="tx1"/>
                </a:solidFill>
                <a:latin typeface="Cambria" pitchFamily="18" charset="0"/>
                <a:cs typeface="Arial" charset="0"/>
              </a:rPr>
              <a:t>}</a:t>
            </a:r>
            <a:br>
              <a:rPr lang="en-US" sz="2800" b="1" i="1" dirty="0" smtClean="0">
                <a:solidFill>
                  <a:schemeClr val="tx1"/>
                </a:solidFill>
                <a:latin typeface="Cambria" pitchFamily="18" charset="0"/>
                <a:cs typeface="Arial" charset="0"/>
              </a:rPr>
            </a:br>
            <a:r>
              <a:rPr lang="en-US" sz="2800" b="1" i="1" dirty="0" smtClean="0">
                <a:solidFill>
                  <a:schemeClr val="accent2"/>
                </a:solidFill>
                <a:latin typeface="Cambria" pitchFamily="18" charset="0"/>
                <a:cs typeface="Arial" charset="0"/>
              </a:rPr>
              <a:t>                  </a:t>
            </a:r>
            <a:r>
              <a:rPr lang="en-US" sz="2800" b="1" dirty="0" smtClean="0">
                <a:solidFill>
                  <a:schemeClr val="accent2"/>
                </a:solidFill>
                <a:latin typeface="Cambria" pitchFamily="18" charset="0"/>
                <a:cs typeface="Arial" charset="0"/>
              </a:rPr>
              <a:t>[CONTINUE]</a:t>
            </a:r>
            <a:endParaRPr lang="en-US" sz="2800" dirty="0">
              <a:solidFill>
                <a:schemeClr val="accent2"/>
              </a:solidFill>
              <a:latin typeface="Cambria" pitchFamily="18" charset="0"/>
            </a:endParaRPr>
          </a:p>
        </p:txBody>
      </p:sp>
    </p:spTree>
    <p:extLst>
      <p:ext uri="{BB962C8B-B14F-4D97-AF65-F5344CB8AC3E}">
        <p14:creationId xmlns:p14="http://schemas.microsoft.com/office/powerpoint/2010/main" val="2623990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p:cNvSpPr txBox="1">
            <a:spLocks/>
          </p:cNvSpPr>
          <p:nvPr/>
        </p:nvSpPr>
        <p:spPr>
          <a:xfrm>
            <a:off x="381000" y="1412875"/>
            <a:ext cx="8382000" cy="44319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solidFill>
                  <a:srgbClr val="C00000"/>
                </a:solidFill>
                <a:cs typeface="Times New Roman" pitchFamily="18" charset="0"/>
              </a:rPr>
              <a:t>WHILE</a:t>
            </a:r>
            <a:endParaRPr lang="en-US" b="1" dirty="0">
              <a:solidFill>
                <a:srgbClr val="C00000"/>
              </a:solidFill>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035" y="2400280"/>
            <a:ext cx="7225930" cy="3553528"/>
          </a:xfrm>
          <a:prstGeom prst="rect">
            <a:avLst/>
          </a:prstGeom>
          <a:ln>
            <a:solidFill>
              <a:schemeClr val="accent1"/>
            </a:solidFill>
          </a:ln>
        </p:spPr>
      </p:pic>
    </p:spTree>
    <p:extLst>
      <p:ext uri="{BB962C8B-B14F-4D97-AF65-F5344CB8AC3E}">
        <p14:creationId xmlns:p14="http://schemas.microsoft.com/office/powerpoint/2010/main" val="633065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4"/>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smtClean="0"/>
              <a:t>Example 1</a:t>
            </a:r>
            <a:r>
              <a:rPr lang="en-US" sz="2800" smtClean="0"/>
              <a:t>: </a:t>
            </a:r>
            <a:r>
              <a:rPr lang="en-US" sz="2800"/>
              <a:t>Write a script that contains a WHILE loop that prints out the letters </a:t>
            </a:r>
            <a:r>
              <a:rPr lang="en-US" sz="2800" i="1"/>
              <a:t>A </a:t>
            </a:r>
            <a:r>
              <a:rPr lang="en-US" sz="2800"/>
              <a:t>to </a:t>
            </a:r>
            <a:r>
              <a:rPr lang="en-US" sz="2800" i="1"/>
              <a:t>Z</a:t>
            </a:r>
            <a:r>
              <a:rPr lang="en-US" sz="2800"/>
              <a:t>. Use the function CHAR </a:t>
            </a:r>
            <a:r>
              <a:rPr lang="en-US" sz="2800" smtClean="0"/>
              <a:t>to change </a:t>
            </a:r>
            <a:r>
              <a:rPr lang="en-US" sz="2800"/>
              <a:t>a number to a letter. Start the loop with the value 65.</a:t>
            </a:r>
          </a:p>
          <a:p>
            <a:pPr marL="512763" indent="-111125">
              <a:buNone/>
            </a:pPr>
            <a:r>
              <a:rPr lang="en-US" sz="2400" b="1" smtClean="0"/>
              <a:t>DECLARE </a:t>
            </a:r>
            <a:r>
              <a:rPr lang="en-US" sz="2400" b="1"/>
              <a:t>@Letter CHAR(1);</a:t>
            </a:r>
          </a:p>
          <a:p>
            <a:pPr marL="512763" indent="-111125">
              <a:buNone/>
            </a:pPr>
            <a:r>
              <a:rPr lang="en-US" sz="2400" b="1"/>
              <a:t>SET @Letter = CHAR(65);</a:t>
            </a:r>
          </a:p>
          <a:p>
            <a:pPr marL="512763" indent="-111125">
              <a:buNone/>
            </a:pPr>
            <a:r>
              <a:rPr lang="en-US" sz="2400" b="1"/>
              <a:t>PRINT @Letter;</a:t>
            </a:r>
          </a:p>
          <a:p>
            <a:pPr marL="512763" indent="-111125">
              <a:buNone/>
            </a:pPr>
            <a:r>
              <a:rPr lang="en-US" sz="2400" b="1"/>
              <a:t>DECLARE @Count INT = 65;</a:t>
            </a:r>
          </a:p>
          <a:p>
            <a:pPr marL="512763" indent="-111125">
              <a:buNone/>
            </a:pPr>
            <a:r>
              <a:rPr lang="en-US" sz="2400" b="1"/>
              <a:t>WHILE @Count &lt; 91 BEGIN</a:t>
            </a:r>
          </a:p>
          <a:p>
            <a:pPr marL="512763" indent="-111125">
              <a:buNone/>
            </a:pPr>
            <a:r>
              <a:rPr lang="en-US" sz="2400" b="1" smtClean="0"/>
              <a:t>		PRINT </a:t>
            </a:r>
            <a:r>
              <a:rPr lang="en-US" sz="2400" b="1"/>
              <a:t>CHAR(@Count);</a:t>
            </a:r>
          </a:p>
          <a:p>
            <a:pPr marL="512763" indent="-111125">
              <a:buNone/>
            </a:pPr>
            <a:r>
              <a:rPr lang="en-US" sz="2400" b="1" smtClean="0"/>
              <a:t>		SET </a:t>
            </a:r>
            <a:r>
              <a:rPr lang="en-US" sz="2400" b="1"/>
              <a:t>@Count += 1;</a:t>
            </a:r>
          </a:p>
          <a:p>
            <a:pPr marL="512763" indent="-111125">
              <a:buNone/>
            </a:pPr>
            <a:r>
              <a:rPr lang="en-US" sz="2400" b="1"/>
              <a:t>END;</a:t>
            </a:r>
            <a:endParaRPr lang="en-US" sz="8000" dirty="0"/>
          </a:p>
        </p:txBody>
      </p:sp>
    </p:spTree>
    <p:extLst>
      <p:ext uri="{BB962C8B-B14F-4D97-AF65-F5344CB8AC3E}">
        <p14:creationId xmlns:p14="http://schemas.microsoft.com/office/powerpoint/2010/main" val="2213839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39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4"/>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smtClean="0"/>
              <a:t>Example 2</a:t>
            </a:r>
            <a:r>
              <a:rPr lang="en-US" sz="2800" smtClean="0"/>
              <a:t>: Viết vòng lặp in ra bảng cửu chương của một số nào đó</a:t>
            </a:r>
          </a:p>
        </p:txBody>
      </p:sp>
    </p:spTree>
    <p:extLst>
      <p:ext uri="{BB962C8B-B14F-4D97-AF65-F5344CB8AC3E}">
        <p14:creationId xmlns:p14="http://schemas.microsoft.com/office/powerpoint/2010/main" val="37409213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4</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266700" y="1219200"/>
            <a:ext cx="8610600" cy="4678363"/>
          </a:xfrm>
        </p:spPr>
        <p:txBody>
          <a:bodyPr/>
          <a:lstStyle/>
          <a:p>
            <a:pPr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Tên của các đối tượng đều được gọi là định danh. Trong SQL Server, có các định danh như Server, Databases, object of Database as Table, View, Index, Constraint,…</a:t>
            </a:r>
          </a:p>
          <a:p>
            <a:pPr algn="just">
              <a:buClr>
                <a:schemeClr val="folHlink"/>
              </a:buClr>
              <a:buSzPct val="60000"/>
              <a:buFont typeface="Wingdings" pitchFamily="2" charset="2"/>
              <a:buChar char="n"/>
            </a:pPr>
            <a:r>
              <a:rPr lang="en-US" sz="2400">
                <a:solidFill>
                  <a:srgbClr val="000000"/>
                </a:solidFill>
                <a:latin typeface="Arial" panose="020B0604020202020204" pitchFamily="34" charset="0"/>
                <a:cs typeface="Arial" panose="020B0604020202020204" pitchFamily="34" charset="0"/>
              </a:rPr>
              <a:t>Qui tắc định danh</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Tối đa 128 ký tự.</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Bắt đầu là một ký tự từ A_Z</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Bắt đầu là một ký hiệu @, # sẽ có một ý nghĩa khác.</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Những định danh nào có dấu khoảng trắng ở giữa thì phải kẹp trong dấu [] hoặc “ “</a:t>
            </a:r>
          </a:p>
          <a:p>
            <a:pPr algn="just">
              <a:buClr>
                <a:schemeClr val="folHlink"/>
              </a:buClr>
              <a:buSzPct val="60000"/>
              <a:buFont typeface="Wingdings" pitchFamily="2" charset="2"/>
              <a:buChar char="Ø"/>
            </a:pPr>
            <a:r>
              <a:rPr lang="en-US" sz="2400">
                <a:solidFill>
                  <a:srgbClr val="000000"/>
                </a:solidFill>
                <a:latin typeface="Arial" panose="020B0604020202020204" pitchFamily="34" charset="0"/>
                <a:cs typeface="Arial" panose="020B0604020202020204" pitchFamily="34" charset="0"/>
              </a:rPr>
              <a:t>Đặt định danh sao cho ngắn gọn, đầy đủ ý nghĩa, phân biệt giữa các đối tượng với nhau, không trùng lặp, không trùng với từ khóa của T-SQL.</a:t>
            </a:r>
          </a:p>
          <a:p>
            <a:pPr algn="just">
              <a:buClr>
                <a:schemeClr val="folHlink"/>
              </a:buClr>
              <a:buSzPct val="60000"/>
              <a:buNone/>
            </a:pPr>
            <a:endParaRPr lang="en-US" sz="2400">
              <a:solidFill>
                <a:srgbClr val="000000"/>
              </a:solidFill>
              <a:latin typeface="Arial" panose="020B0604020202020204" pitchFamily="34" charset="0"/>
              <a:cs typeface="Arial" panose="020B0604020202020204"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endParaRPr lang="en-US" sz="4400" b="1">
                <a:solidFill>
                  <a:schemeClr val="bg1"/>
                </a:solidFill>
              </a:endParaRP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a:solidFill>
                      <a:schemeClr val="bg1"/>
                    </a:solidFill>
                    <a:latin typeface="Tahoma" pitchFamily="34" charset="0"/>
                    <a:ea typeface="Tahoma" pitchFamily="34" charset="0"/>
                    <a:cs typeface="Tahoma" pitchFamily="34" charset="0"/>
                  </a:rPr>
                  <a:t>1</a:t>
                </a:r>
              </a:p>
            </p:txBody>
          </p:sp>
        </p:grpSp>
      </p:grpSp>
      <p:sp>
        <p:nvSpPr>
          <p:cNvPr id="11" name="Rectangle 2"/>
          <p:cNvSpPr txBox="1">
            <a:spLocks noChangeArrowheads="1"/>
          </p:cNvSpPr>
          <p:nvPr/>
        </p:nvSpPr>
        <p:spPr>
          <a:xfrm>
            <a:off x="1011123" y="171776"/>
            <a:ext cx="7793038"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mtClean="0">
                <a:solidFill>
                  <a:schemeClr val="bg1"/>
                </a:solidFill>
                <a:latin typeface="Arial" panose="020B0604020202020204" pitchFamily="34" charset="0"/>
              </a:rPr>
              <a:t>IDENTIFIERS_ĐỊNH DANH</a:t>
            </a:r>
            <a:endParaRPr lang="en-US">
              <a:solidFill>
                <a:schemeClr val="bg1"/>
              </a:solidFill>
              <a:latin typeface="Arial" panose="020B0604020202020204" pitchFamily="34" charset="0"/>
            </a:endParaRPr>
          </a:p>
        </p:txBody>
      </p:sp>
    </p:spTree>
    <p:extLst>
      <p:ext uri="{BB962C8B-B14F-4D97-AF65-F5344CB8AC3E}">
        <p14:creationId xmlns:p14="http://schemas.microsoft.com/office/powerpoint/2010/main" val="3284573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04800" y="965109"/>
            <a:ext cx="8382000" cy="4530725"/>
          </a:xfrm>
          <a:prstGeom prst="rect">
            <a:avLst/>
          </a:prstGeom>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smtClean="0"/>
              <a:t>Example 4</a:t>
            </a:r>
            <a:r>
              <a:rPr lang="en-US" sz="2800" smtClean="0"/>
              <a:t>: </a:t>
            </a:r>
            <a:r>
              <a:rPr lang="en-US" sz="2800"/>
              <a:t>Write a script that contains a WHILE loop that counts up from 1 to 100. Print “Odd” or “</a:t>
            </a:r>
            <a:r>
              <a:rPr lang="en-US" sz="2800" smtClean="0"/>
              <a:t>Even” depending </a:t>
            </a:r>
            <a:r>
              <a:rPr lang="en-US" sz="2800"/>
              <a:t>on the value of the counter</a:t>
            </a:r>
            <a:r>
              <a:rPr lang="en-US" sz="2800" smtClean="0"/>
              <a:t>.</a:t>
            </a:r>
          </a:p>
          <a:p>
            <a:pPr marL="854075" indent="0">
              <a:buNone/>
            </a:pPr>
            <a:r>
              <a:rPr lang="en-US" sz="2000" b="1">
                <a:solidFill>
                  <a:srgbClr val="002060"/>
                </a:solidFill>
              </a:rPr>
              <a:t>DECLARE @Count INT = 1;</a:t>
            </a:r>
          </a:p>
          <a:p>
            <a:pPr marL="854075" indent="0">
              <a:buNone/>
            </a:pPr>
            <a:r>
              <a:rPr lang="en-US" sz="2000" b="1">
                <a:solidFill>
                  <a:srgbClr val="002060"/>
                </a:solidFill>
              </a:rPr>
              <a:t>WHILE @Count &lt;= 100 </a:t>
            </a:r>
            <a:endParaRPr lang="en-US" sz="2000" b="1" smtClean="0">
              <a:solidFill>
                <a:srgbClr val="002060"/>
              </a:solidFill>
            </a:endParaRPr>
          </a:p>
          <a:p>
            <a:pPr marL="854075" indent="0">
              <a:buNone/>
            </a:pPr>
            <a:r>
              <a:rPr lang="en-US" sz="2000" b="1" smtClean="0">
                <a:solidFill>
                  <a:srgbClr val="002060"/>
                </a:solidFill>
              </a:rPr>
              <a:t>BEGIN</a:t>
            </a:r>
            <a:endParaRPr lang="en-US" sz="2000" b="1">
              <a:solidFill>
                <a:srgbClr val="002060"/>
              </a:solidFill>
            </a:endParaRPr>
          </a:p>
          <a:p>
            <a:pPr marL="854075" indent="0">
              <a:buNone/>
            </a:pPr>
            <a:r>
              <a:rPr lang="en-US" sz="2000" b="1" smtClean="0">
                <a:solidFill>
                  <a:srgbClr val="002060"/>
                </a:solidFill>
              </a:rPr>
              <a:t>	   IF </a:t>
            </a:r>
            <a:r>
              <a:rPr lang="en-US" sz="2000" b="1">
                <a:solidFill>
                  <a:srgbClr val="002060"/>
                </a:solidFill>
              </a:rPr>
              <a:t>@Count % 2 = 0 </a:t>
            </a:r>
            <a:endParaRPr lang="en-US" sz="2000" b="1" smtClean="0">
              <a:solidFill>
                <a:srgbClr val="002060"/>
              </a:solidFill>
            </a:endParaRPr>
          </a:p>
          <a:p>
            <a:pPr marL="854075" indent="0">
              <a:buNone/>
            </a:pPr>
            <a:r>
              <a:rPr lang="en-US" sz="2000" b="1">
                <a:solidFill>
                  <a:srgbClr val="002060"/>
                </a:solidFill>
              </a:rPr>
              <a:t> </a:t>
            </a:r>
            <a:r>
              <a:rPr lang="en-US" sz="2000" b="1" smtClean="0">
                <a:solidFill>
                  <a:srgbClr val="002060"/>
                </a:solidFill>
              </a:rPr>
              <a:t>   </a:t>
            </a:r>
            <a:r>
              <a:rPr lang="en-US" sz="2000" b="1" smtClean="0">
                <a:solidFill>
                  <a:srgbClr val="002060"/>
                </a:solidFill>
              </a:rPr>
              <a:t>BEGIN</a:t>
            </a:r>
            <a:endParaRPr lang="en-US" sz="2000" b="1">
              <a:solidFill>
                <a:srgbClr val="002060"/>
              </a:solidFill>
            </a:endParaRPr>
          </a:p>
          <a:p>
            <a:pPr marL="854075" indent="0">
              <a:buNone/>
            </a:pPr>
            <a:r>
              <a:rPr lang="en-US" sz="2000" b="1" smtClean="0">
                <a:solidFill>
                  <a:srgbClr val="002060"/>
                </a:solidFill>
              </a:rPr>
              <a:t>		PRINT </a:t>
            </a:r>
            <a:r>
              <a:rPr lang="en-US" sz="2000" b="1">
                <a:solidFill>
                  <a:srgbClr val="002060"/>
                </a:solidFill>
              </a:rPr>
              <a:t>'Even';</a:t>
            </a:r>
          </a:p>
          <a:p>
            <a:pPr marL="854075" indent="0">
              <a:buNone/>
            </a:pPr>
            <a:r>
              <a:rPr lang="en-US" sz="2000" b="1" smtClean="0">
                <a:solidFill>
                  <a:srgbClr val="002060"/>
                </a:solidFill>
              </a:rPr>
              <a:t>    END</a:t>
            </a:r>
            <a:endParaRPr lang="en-US" sz="2000" b="1">
              <a:solidFill>
                <a:srgbClr val="002060"/>
              </a:solidFill>
            </a:endParaRPr>
          </a:p>
          <a:p>
            <a:pPr marL="854075" indent="0">
              <a:buNone/>
            </a:pPr>
            <a:r>
              <a:rPr lang="en-US" sz="2000" b="1" smtClean="0">
                <a:solidFill>
                  <a:srgbClr val="002060"/>
                </a:solidFill>
              </a:rPr>
              <a:t>    ELSE </a:t>
            </a:r>
          </a:p>
          <a:p>
            <a:pPr marL="854075" indent="0">
              <a:buNone/>
            </a:pPr>
            <a:r>
              <a:rPr lang="en-US" sz="2000" b="1">
                <a:solidFill>
                  <a:srgbClr val="002060"/>
                </a:solidFill>
              </a:rPr>
              <a:t> </a:t>
            </a:r>
            <a:r>
              <a:rPr lang="en-US" sz="2000" b="1" smtClean="0">
                <a:solidFill>
                  <a:srgbClr val="002060"/>
                </a:solidFill>
              </a:rPr>
              <a:t>   </a:t>
            </a:r>
            <a:r>
              <a:rPr lang="en-US" sz="2000" b="1" smtClean="0">
                <a:solidFill>
                  <a:srgbClr val="002060"/>
                </a:solidFill>
              </a:rPr>
              <a:t>BEGIN</a:t>
            </a:r>
            <a:endParaRPr lang="en-US" sz="2000" b="1">
              <a:solidFill>
                <a:srgbClr val="002060"/>
              </a:solidFill>
            </a:endParaRPr>
          </a:p>
          <a:p>
            <a:pPr marL="854075" indent="0">
              <a:buNone/>
            </a:pPr>
            <a:r>
              <a:rPr lang="en-US" sz="2000" b="1" smtClean="0">
                <a:solidFill>
                  <a:srgbClr val="002060"/>
                </a:solidFill>
              </a:rPr>
              <a:t>		PRINT </a:t>
            </a:r>
            <a:r>
              <a:rPr lang="en-US" sz="2000" b="1">
                <a:solidFill>
                  <a:srgbClr val="002060"/>
                </a:solidFill>
              </a:rPr>
              <a:t>'Odd';</a:t>
            </a:r>
          </a:p>
          <a:p>
            <a:pPr marL="854075" indent="0">
              <a:buNone/>
            </a:pPr>
            <a:r>
              <a:rPr lang="en-US" sz="2000" b="1" smtClean="0">
                <a:solidFill>
                  <a:srgbClr val="002060"/>
                </a:solidFill>
              </a:rPr>
              <a:t>   END</a:t>
            </a:r>
            <a:endParaRPr lang="en-US" sz="2000" b="1">
              <a:solidFill>
                <a:srgbClr val="002060"/>
              </a:solidFill>
            </a:endParaRPr>
          </a:p>
          <a:p>
            <a:pPr marL="854075" indent="0">
              <a:buNone/>
            </a:pPr>
            <a:r>
              <a:rPr lang="en-US" sz="2000" b="1">
                <a:solidFill>
                  <a:srgbClr val="002060"/>
                </a:solidFill>
              </a:rPr>
              <a:t>SET @Count += 1;</a:t>
            </a:r>
          </a:p>
          <a:p>
            <a:pPr marL="854075" indent="0">
              <a:buNone/>
            </a:pPr>
            <a:r>
              <a:rPr lang="en-US" sz="2000" b="1">
                <a:solidFill>
                  <a:srgbClr val="002060"/>
                </a:solidFill>
              </a:rPr>
              <a:t>END;</a:t>
            </a:r>
            <a:endParaRPr lang="en-US" sz="7200" b="1" dirty="0">
              <a:solidFill>
                <a:srgbClr val="002060"/>
              </a:solidFill>
            </a:endParaRPr>
          </a:p>
        </p:txBody>
      </p:sp>
    </p:spTree>
    <p:extLst>
      <p:ext uri="{BB962C8B-B14F-4D97-AF65-F5344CB8AC3E}">
        <p14:creationId xmlns:p14="http://schemas.microsoft.com/office/powerpoint/2010/main" val="152215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4" name="Picture 6" descr="C7ppt4"/>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98006" y="4995"/>
            <a:ext cx="1336675" cy="1325563"/>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b="1" smtClean="0"/>
              <a:t>Example 2:</a:t>
            </a:r>
          </a:p>
          <a:p>
            <a:pPr marL="990600" lvl="1" indent="-533400">
              <a:spcBef>
                <a:spcPct val="30000"/>
              </a:spcBef>
              <a:buFont typeface="Arial" panose="020B0604020202020204" pitchFamily="34" charset="0"/>
              <a:buNone/>
            </a:pPr>
            <a:r>
              <a:rPr lang="en-US" sz="2400" smtClean="0">
                <a:cs typeface="Courier New" pitchFamily="49" charset="0"/>
              </a:rPr>
              <a:t>WHILE (SELECT AVG(price) FROM titles) &lt; $30</a:t>
            </a:r>
            <a:endParaRPr lang="en-US" sz="2400" smtClean="0">
              <a:cs typeface="Times New Roman" pitchFamily="18" charset="0"/>
            </a:endParaRPr>
          </a:p>
          <a:p>
            <a:pPr marL="990600" lvl="1" indent="-533400">
              <a:spcBef>
                <a:spcPct val="30000"/>
              </a:spcBef>
              <a:buFont typeface="Arial" panose="020B0604020202020204" pitchFamily="34" charset="0"/>
              <a:buNone/>
            </a:pPr>
            <a:r>
              <a:rPr lang="en-US" sz="2400" smtClean="0">
                <a:cs typeface="Courier New" pitchFamily="49" charset="0"/>
              </a:rPr>
              <a:t>BEGIN</a:t>
            </a:r>
            <a:endParaRPr lang="en-US" sz="2400"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UPDATE titles  SET price = price * 2</a:t>
            </a:r>
            <a:endParaRPr lang="en-US"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SELECT MAX(price) FROM titles</a:t>
            </a:r>
            <a:endParaRPr lang="en-US"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IF (SELECT MAX(price) FROM titles) &gt; $50</a:t>
            </a:r>
            <a:endParaRPr lang="en-US"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      BREAK</a:t>
            </a:r>
            <a:endParaRPr lang="en-US"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ELSE</a:t>
            </a:r>
            <a:endParaRPr lang="en-US" smtClean="0">
              <a:cs typeface="Times New Roman" pitchFamily="18" charset="0"/>
            </a:endParaRPr>
          </a:p>
          <a:p>
            <a:pPr marL="1447800" lvl="2" indent="-533400">
              <a:spcBef>
                <a:spcPct val="30000"/>
              </a:spcBef>
              <a:buFont typeface="Arial" panose="020B0604020202020204" pitchFamily="34" charset="0"/>
              <a:buNone/>
            </a:pPr>
            <a:r>
              <a:rPr lang="en-US" smtClean="0">
                <a:cs typeface="Courier New" pitchFamily="49" charset="0"/>
              </a:rPr>
              <a:t>      CONTINUE</a:t>
            </a:r>
            <a:endParaRPr lang="en-US" smtClean="0">
              <a:cs typeface="Times New Roman" pitchFamily="18" charset="0"/>
            </a:endParaRPr>
          </a:p>
          <a:p>
            <a:pPr marL="990600" lvl="1" indent="-533400">
              <a:spcBef>
                <a:spcPct val="30000"/>
              </a:spcBef>
              <a:buFont typeface="Arial" panose="020B0604020202020204" pitchFamily="34" charset="0"/>
              <a:buNone/>
            </a:pPr>
            <a:r>
              <a:rPr lang="en-US" sz="2400" smtClean="0">
                <a:cs typeface="Courier New" pitchFamily="49" charset="0"/>
              </a:rPr>
              <a:t>END</a:t>
            </a:r>
            <a:endParaRPr lang="en-US" sz="2400" smtClean="0">
              <a:cs typeface="Times New Roman" pitchFamily="18" charset="0"/>
            </a:endParaRPr>
          </a:p>
          <a:p>
            <a:pPr marL="990600" lvl="1" indent="-533400">
              <a:spcBef>
                <a:spcPct val="30000"/>
              </a:spcBef>
              <a:buFont typeface="Arial" panose="020B0604020202020204" pitchFamily="34" charset="0"/>
              <a:buNone/>
            </a:pPr>
            <a:r>
              <a:rPr lang="en-US" sz="2400" smtClean="0">
                <a:cs typeface="Courier New" pitchFamily="49" charset="0"/>
              </a:rPr>
              <a:t>PRINT 'Too much for the market to bear'</a:t>
            </a:r>
            <a:endParaRPr lang="en-US" sz="2400">
              <a:cs typeface="Times New Roman" pitchFamily="18" charset="0"/>
            </a:endParaRPr>
          </a:p>
        </p:txBody>
      </p:sp>
    </p:spTree>
    <p:extLst>
      <p:ext uri="{BB962C8B-B14F-4D97-AF65-F5344CB8AC3E}">
        <p14:creationId xmlns:p14="http://schemas.microsoft.com/office/powerpoint/2010/main" val="197080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63537" y="803061"/>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smtClean="0">
                <a:cs typeface="Arial" panose="020B0604020202020204" pitchFamily="34" charset="0"/>
              </a:rPr>
              <a:t>@@ERROR</a:t>
            </a:r>
          </a:p>
          <a:p>
            <a:r>
              <a:rPr lang="en-US" sz="2400"/>
              <a:t>Write a statement that attempts to insert a duplicate row into the </a:t>
            </a:r>
            <a:r>
              <a:rPr lang="en-US" sz="2400" smtClean="0"/>
              <a:t>HumanResources.Department table</a:t>
            </a:r>
            <a:r>
              <a:rPr lang="en-US" sz="2400"/>
              <a:t>. Use the @@ERROR function to display the error.</a:t>
            </a:r>
            <a:br>
              <a:rPr lang="en-US" sz="2400"/>
            </a:br>
            <a:r>
              <a:rPr lang="en-US" sz="2400"/>
              <a:t> </a:t>
            </a:r>
            <a:r>
              <a:rPr lang="en-US" sz="2400" smtClean="0"/>
              <a:t>    </a:t>
            </a:r>
            <a:r>
              <a:rPr lang="en-US" sz="2400" b="1" smtClean="0">
                <a:solidFill>
                  <a:srgbClr val="002060"/>
                </a:solidFill>
              </a:rPr>
              <a:t>DECLARE </a:t>
            </a:r>
            <a:r>
              <a:rPr lang="en-US" sz="2400" b="1">
                <a:solidFill>
                  <a:srgbClr val="002060"/>
                </a:solidFill>
              </a:rPr>
              <a:t>@Error INT;</a:t>
            </a:r>
          </a:p>
          <a:p>
            <a:pPr marL="682625" indent="0">
              <a:buNone/>
            </a:pPr>
            <a:r>
              <a:rPr lang="en-US" sz="2400" b="1">
                <a:solidFill>
                  <a:srgbClr val="002060"/>
                </a:solidFill>
              </a:rPr>
              <a:t>INSERT INTO HumanResources.Department(DepartmentID,Name,GroupName,ModifiedDate)</a:t>
            </a:r>
          </a:p>
          <a:p>
            <a:pPr marL="682625" indent="0">
              <a:buNone/>
            </a:pPr>
            <a:r>
              <a:rPr lang="en-US" sz="2400" b="1">
                <a:solidFill>
                  <a:srgbClr val="002060"/>
                </a:solidFill>
              </a:rPr>
              <a:t>VALUES (1,'Engineering','Research and Development',GETDATE</a:t>
            </a:r>
            <a:r>
              <a:rPr lang="en-US" sz="2400" b="1" smtClean="0">
                <a:solidFill>
                  <a:srgbClr val="002060"/>
                </a:solidFill>
              </a:rPr>
              <a:t>());</a:t>
            </a:r>
          </a:p>
          <a:p>
            <a:pPr marL="682625" indent="0">
              <a:buNone/>
            </a:pPr>
            <a:r>
              <a:rPr lang="en-US" sz="2400"/>
              <a:t>DECLARE @Error char(30)</a:t>
            </a:r>
            <a:endParaRPr lang="en-US" sz="2400" b="1">
              <a:solidFill>
                <a:srgbClr val="002060"/>
              </a:solidFill>
            </a:endParaRPr>
          </a:p>
          <a:p>
            <a:pPr marL="682625" indent="0">
              <a:buNone/>
            </a:pPr>
            <a:r>
              <a:rPr lang="en-US" sz="2400" b="1">
                <a:solidFill>
                  <a:srgbClr val="002060"/>
                </a:solidFill>
              </a:rPr>
              <a:t>SET @Error = @@ERROR;</a:t>
            </a:r>
          </a:p>
          <a:p>
            <a:pPr marL="682625" indent="0">
              <a:buNone/>
            </a:pPr>
            <a:r>
              <a:rPr lang="en-US" sz="2400" b="1">
                <a:solidFill>
                  <a:srgbClr val="002060"/>
                </a:solidFill>
              </a:rPr>
              <a:t>IF @Error &gt; 0 </a:t>
            </a:r>
            <a:r>
              <a:rPr lang="en-US" sz="2400" b="1" smtClean="0">
                <a:solidFill>
                  <a:srgbClr val="002060"/>
                </a:solidFill>
              </a:rPr>
              <a:t>BEGIN</a:t>
            </a:r>
            <a:endParaRPr lang="en-US" sz="2400" b="1">
              <a:solidFill>
                <a:srgbClr val="002060"/>
              </a:solidFill>
            </a:endParaRPr>
          </a:p>
          <a:p>
            <a:pPr marL="682625" indent="0">
              <a:buNone/>
            </a:pPr>
            <a:r>
              <a:rPr lang="en-US" sz="2400" b="1" smtClean="0">
                <a:solidFill>
                  <a:srgbClr val="002060"/>
                </a:solidFill>
              </a:rPr>
              <a:t>		PRINT </a:t>
            </a:r>
            <a:r>
              <a:rPr lang="en-US" sz="2400" b="1">
                <a:solidFill>
                  <a:srgbClr val="002060"/>
                </a:solidFill>
              </a:rPr>
              <a:t>@Error;</a:t>
            </a:r>
          </a:p>
          <a:p>
            <a:pPr marL="682625" indent="0">
              <a:buNone/>
            </a:pPr>
            <a:r>
              <a:rPr lang="en-US" sz="2400" b="1">
                <a:solidFill>
                  <a:srgbClr val="002060"/>
                </a:solidFill>
              </a:rPr>
              <a:t>END;</a:t>
            </a:r>
            <a:endParaRPr lang="en-US" sz="240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1621410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8" end="8"/>
                                            </p:txEl>
                                          </p:spTgt>
                                        </p:tgtEl>
                                        <p:attrNameLst>
                                          <p:attrName>style.visibility</p:attrName>
                                        </p:attrNameLst>
                                      </p:cBhvr>
                                      <p:to>
                                        <p:strVal val="visible"/>
                                      </p:to>
                                    </p:set>
                                    <p:animEffect transition="in" filter="fade">
                                      <p:cBhvr>
                                        <p:cTn id="42"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a:cs typeface="Arial" panose="020B0604020202020204" pitchFamily="34" charset="0"/>
              </a:rPr>
              <a:t>TRY… </a:t>
            </a:r>
            <a:r>
              <a:rPr lang="en-US" altLang="en-US" sz="2400" smtClean="0">
                <a:cs typeface="Arial" panose="020B0604020202020204" pitchFamily="34" charset="0"/>
              </a:rPr>
              <a:t>CATCH</a:t>
            </a:r>
          </a:p>
          <a:p>
            <a:pPr eaLnBrk="1" hangingPunct="1"/>
            <a:r>
              <a:rPr lang="en-US" sz="2400"/>
              <a:t>Provides error handling for T-SQL that is similar to the exception handling in the C# / Java</a:t>
            </a:r>
          </a:p>
          <a:p>
            <a:pPr eaLnBrk="1" hangingPunct="1"/>
            <a:r>
              <a:rPr lang="en-US" sz="2400"/>
              <a:t>Syntax:</a:t>
            </a:r>
            <a:br>
              <a:rPr lang="en-US" sz="2400"/>
            </a:br>
            <a:endParaRPr lang="en-US" sz="2400"/>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BEGIN TRY      </a:t>
            </a:r>
          </a:p>
          <a:p>
            <a:pPr eaLnBrk="1" hangingPunct="1">
              <a:lnSpc>
                <a:spcPct val="80000"/>
              </a:lnSpc>
              <a:spcBef>
                <a:spcPct val="0"/>
              </a:spcBef>
              <a:buFont typeface="Wingdings" panose="05000000000000000000" pitchFamily="2" charset="2"/>
              <a:buNone/>
            </a:pPr>
            <a:endParaRPr lang="en-US" sz="240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	{ sql_statement | statement_block } </a:t>
            </a:r>
          </a:p>
          <a:p>
            <a:pPr eaLnBrk="1" hangingPunct="1">
              <a:lnSpc>
                <a:spcPct val="80000"/>
              </a:lnSpc>
              <a:spcBef>
                <a:spcPct val="0"/>
              </a:spcBef>
              <a:buFont typeface="Wingdings" panose="05000000000000000000" pitchFamily="2" charset="2"/>
              <a:buNone/>
            </a:pPr>
            <a:endParaRPr lang="en-US" sz="240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END TRY </a:t>
            </a:r>
          </a:p>
          <a:p>
            <a:pPr eaLnBrk="1" hangingPunct="1">
              <a:lnSpc>
                <a:spcPct val="80000"/>
              </a:lnSpc>
              <a:spcBef>
                <a:spcPct val="0"/>
              </a:spcBef>
              <a:buFont typeface="Wingdings" panose="05000000000000000000" pitchFamily="2" charset="2"/>
              <a:buNone/>
            </a:pPr>
            <a:endParaRPr lang="en-US" sz="240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BEGIN CATCH     </a:t>
            </a:r>
          </a:p>
          <a:p>
            <a:pPr eaLnBrk="1" hangingPunct="1">
              <a:lnSpc>
                <a:spcPct val="80000"/>
              </a:lnSpc>
              <a:spcBef>
                <a:spcPct val="0"/>
              </a:spcBef>
              <a:buFont typeface="Wingdings" panose="05000000000000000000" pitchFamily="2" charset="2"/>
              <a:buNone/>
            </a:pPr>
            <a:endParaRPr lang="en-US" sz="240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	 [ { sql_statement | statement_block } ]</a:t>
            </a:r>
          </a:p>
          <a:p>
            <a:pPr eaLnBrk="1" hangingPunct="1">
              <a:lnSpc>
                <a:spcPct val="80000"/>
              </a:lnSpc>
              <a:spcBef>
                <a:spcPct val="0"/>
              </a:spcBef>
              <a:buFont typeface="Wingdings" panose="05000000000000000000" pitchFamily="2" charset="2"/>
              <a:buNone/>
            </a:pPr>
            <a:endParaRPr lang="en-US" sz="2400">
              <a:solidFill>
                <a:srgbClr val="C00000"/>
              </a:solidFill>
              <a:effectLst>
                <a:outerShdw blurRad="38100" dist="38100" dir="2700000" algn="tl">
                  <a:srgbClr val="C0C0C0"/>
                </a:outerShdw>
              </a:effectLst>
            </a:endParaRPr>
          </a:p>
          <a:p>
            <a:pPr eaLnBrk="1" hangingPunct="1">
              <a:lnSpc>
                <a:spcPct val="80000"/>
              </a:lnSpc>
              <a:spcBef>
                <a:spcPct val="0"/>
              </a:spcBef>
              <a:buFont typeface="Wingdings" panose="05000000000000000000" pitchFamily="2" charset="2"/>
              <a:buNone/>
            </a:pPr>
            <a:r>
              <a:rPr lang="en-US" sz="2400">
                <a:solidFill>
                  <a:srgbClr val="C00000"/>
                </a:solidFill>
                <a:effectLst>
                  <a:outerShdw blurRad="38100" dist="38100" dir="2700000" algn="tl">
                    <a:srgbClr val="C0C0C0"/>
                  </a:outerShdw>
                </a:effectLst>
              </a:rPr>
              <a:t>END CATCH</a:t>
            </a:r>
          </a:p>
        </p:txBody>
      </p:sp>
    </p:spTree>
    <p:extLst>
      <p:ext uri="{BB962C8B-B14F-4D97-AF65-F5344CB8AC3E}">
        <p14:creationId xmlns:p14="http://schemas.microsoft.com/office/powerpoint/2010/main" val="24817919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a:cs typeface="Arial" panose="020B0604020202020204" pitchFamily="34" charset="0"/>
              </a:rPr>
              <a:t>TRY… </a:t>
            </a:r>
            <a:r>
              <a:rPr lang="en-US" altLang="en-US" sz="2400" smtClean="0">
                <a:cs typeface="Arial" panose="020B0604020202020204" pitchFamily="34" charset="0"/>
              </a:rPr>
              <a:t>CATCH</a:t>
            </a:r>
          </a:p>
          <a:p>
            <a:pPr marL="0" indent="0">
              <a:buNone/>
            </a:pPr>
            <a:r>
              <a:rPr lang="en-US" sz="2400" smtClean="0"/>
              <a:t>Example: Change </a:t>
            </a:r>
            <a:r>
              <a:rPr lang="en-US" sz="2400"/>
              <a:t>the code you wrote in question 1 to use TRY…CATCH. Display the error number, message</a:t>
            </a:r>
            <a:r>
              <a:rPr lang="en-US" sz="2400" smtClean="0"/>
              <a:t>, and </a:t>
            </a:r>
            <a:r>
              <a:rPr lang="en-US" sz="2400"/>
              <a:t>severity</a:t>
            </a:r>
            <a:r>
              <a:rPr lang="en-US" sz="2400" smtClean="0"/>
              <a:t>.</a:t>
            </a:r>
          </a:p>
          <a:p>
            <a:pPr marL="0" indent="0">
              <a:buNone/>
            </a:pPr>
            <a:r>
              <a:rPr lang="en-US" sz="2000" b="1">
                <a:solidFill>
                  <a:srgbClr val="002060"/>
                </a:solidFill>
              </a:rPr>
              <a:t>BEGIN TRY</a:t>
            </a:r>
          </a:p>
          <a:p>
            <a:pPr marL="0" indent="0">
              <a:buNone/>
            </a:pPr>
            <a:r>
              <a:rPr lang="en-US" sz="2000" b="1" smtClean="0">
                <a:solidFill>
                  <a:srgbClr val="002060"/>
                </a:solidFill>
              </a:rPr>
              <a:t>	INSERT </a:t>
            </a:r>
            <a:r>
              <a:rPr lang="en-US" sz="2000" b="1">
                <a:solidFill>
                  <a:srgbClr val="002060"/>
                </a:solidFill>
              </a:rPr>
              <a:t>INTO </a:t>
            </a:r>
            <a:r>
              <a:rPr lang="en-US" sz="2000" b="1" smtClean="0">
                <a:solidFill>
                  <a:srgbClr val="002060"/>
                </a:solidFill>
              </a:rPr>
              <a:t>	HumanResources.Department(DepartmentID,Name,GroupName,Mo	difiedDate</a:t>
            </a:r>
            <a:r>
              <a:rPr lang="en-US" sz="2000" b="1">
                <a:solidFill>
                  <a:srgbClr val="002060"/>
                </a:solidFill>
              </a:rPr>
              <a:t>)</a:t>
            </a:r>
          </a:p>
          <a:p>
            <a:pPr marL="0" indent="0">
              <a:buNone/>
            </a:pPr>
            <a:r>
              <a:rPr lang="en-US" sz="2000" b="1" smtClean="0">
                <a:solidFill>
                  <a:srgbClr val="002060"/>
                </a:solidFill>
              </a:rPr>
              <a:t>	VALUES </a:t>
            </a:r>
            <a:r>
              <a:rPr lang="en-US" sz="2000" b="1">
                <a:solidFill>
                  <a:srgbClr val="002060"/>
                </a:solidFill>
              </a:rPr>
              <a:t>(1,'Engineering','Research and Development',GETDATE());</a:t>
            </a:r>
          </a:p>
          <a:p>
            <a:pPr marL="0" indent="0">
              <a:buNone/>
            </a:pPr>
            <a:r>
              <a:rPr lang="en-US" sz="2000" b="1">
                <a:solidFill>
                  <a:srgbClr val="002060"/>
                </a:solidFill>
              </a:rPr>
              <a:t>END TRY</a:t>
            </a:r>
          </a:p>
          <a:p>
            <a:pPr marL="0" indent="0">
              <a:buNone/>
            </a:pPr>
            <a:r>
              <a:rPr lang="en-US" sz="2000" b="1">
                <a:solidFill>
                  <a:srgbClr val="002060"/>
                </a:solidFill>
              </a:rPr>
              <a:t>BEGIN CATCH</a:t>
            </a:r>
          </a:p>
          <a:p>
            <a:pPr marL="0" indent="0">
              <a:buNone/>
            </a:pPr>
            <a:r>
              <a:rPr lang="en-US" sz="2000" b="1" smtClean="0">
                <a:solidFill>
                  <a:srgbClr val="002060"/>
                </a:solidFill>
              </a:rPr>
              <a:t>	SELECT </a:t>
            </a:r>
            <a:r>
              <a:rPr lang="en-US" sz="2000" b="1">
                <a:solidFill>
                  <a:srgbClr val="002060"/>
                </a:solidFill>
              </a:rPr>
              <a:t>ERROR_NUMBER() AS ErrorNumber,ERROR_MESSAGE() AS </a:t>
            </a:r>
            <a:r>
              <a:rPr lang="en-US" sz="2000" b="1" smtClean="0">
                <a:solidFill>
                  <a:srgbClr val="002060"/>
                </a:solidFill>
              </a:rPr>
              <a:t>	ErrorMessage</a:t>
            </a:r>
            <a:r>
              <a:rPr lang="en-US" sz="2000" b="1">
                <a:solidFill>
                  <a:srgbClr val="002060"/>
                </a:solidFill>
              </a:rPr>
              <a:t>,</a:t>
            </a:r>
          </a:p>
          <a:p>
            <a:pPr marL="0" indent="0">
              <a:buNone/>
            </a:pPr>
            <a:r>
              <a:rPr lang="en-US" sz="2000" b="1" smtClean="0">
                <a:solidFill>
                  <a:srgbClr val="002060"/>
                </a:solidFill>
              </a:rPr>
              <a:t>	ERROR_SEVERITY</a:t>
            </a:r>
            <a:r>
              <a:rPr lang="en-US" sz="2000" b="1">
                <a:solidFill>
                  <a:srgbClr val="002060"/>
                </a:solidFill>
              </a:rPr>
              <a:t>() AS ErrorSeverity;</a:t>
            </a:r>
          </a:p>
          <a:p>
            <a:pPr marL="0" indent="0">
              <a:buNone/>
            </a:pPr>
            <a:r>
              <a:rPr lang="en-US" sz="2000" b="1">
                <a:solidFill>
                  <a:srgbClr val="002060"/>
                </a:solidFill>
              </a:rPr>
              <a:t>END CATCH;</a:t>
            </a:r>
            <a:endParaRPr lang="en-US" sz="200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13673580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a:cs typeface="Arial" panose="020B0604020202020204" pitchFamily="34" charset="0"/>
              </a:rPr>
              <a:t>TRY… </a:t>
            </a:r>
            <a:r>
              <a:rPr lang="en-US" altLang="en-US" sz="2400" smtClean="0">
                <a:cs typeface="Arial" panose="020B0604020202020204" pitchFamily="34" charset="0"/>
              </a:rPr>
              <a:t>CATCH</a:t>
            </a:r>
          </a:p>
          <a:p>
            <a:r>
              <a:rPr lang="en-US" sz="2400" smtClean="0"/>
              <a:t>Example: </a:t>
            </a:r>
            <a:r>
              <a:rPr lang="en-US" sz="2400"/>
              <a:t>Change the code you wrote in question 2 to raise a custom error message instead of the </a:t>
            </a:r>
            <a:r>
              <a:rPr lang="en-US" sz="2400" smtClean="0"/>
              <a:t>actual error </a:t>
            </a:r>
            <a:r>
              <a:rPr lang="en-US" sz="2400"/>
              <a:t>message.</a:t>
            </a:r>
          </a:p>
          <a:p>
            <a:pPr marL="341313" indent="0">
              <a:buNone/>
            </a:pPr>
            <a:r>
              <a:rPr lang="en-US" sz="2400" b="1">
                <a:solidFill>
                  <a:srgbClr val="002060"/>
                </a:solidFill>
              </a:rPr>
              <a:t>BEGIN TRY</a:t>
            </a:r>
          </a:p>
          <a:p>
            <a:pPr marL="341313" indent="0">
              <a:buNone/>
            </a:pPr>
            <a:r>
              <a:rPr lang="en-US" sz="2400" b="1" smtClean="0">
                <a:solidFill>
                  <a:srgbClr val="002060"/>
                </a:solidFill>
              </a:rPr>
              <a:t>	INSERT </a:t>
            </a:r>
            <a:r>
              <a:rPr lang="en-US" sz="2400" b="1">
                <a:solidFill>
                  <a:srgbClr val="002060"/>
                </a:solidFill>
              </a:rPr>
              <a:t>INTO </a:t>
            </a:r>
            <a:r>
              <a:rPr lang="en-US" sz="2400" b="1" smtClean="0">
                <a:solidFill>
                  <a:srgbClr val="002060"/>
                </a:solidFill>
              </a:rPr>
              <a:t>	HumanResources.Department(DepartmentID,Name,Grou	pName,ModifiedDate) VALUES </a:t>
            </a:r>
            <a:r>
              <a:rPr lang="en-US" sz="2400" b="1">
                <a:solidFill>
                  <a:srgbClr val="002060"/>
                </a:solidFill>
              </a:rPr>
              <a:t>(1,'Engineering','Research </a:t>
            </a:r>
            <a:r>
              <a:rPr lang="en-US" sz="2400" b="1" smtClean="0">
                <a:solidFill>
                  <a:srgbClr val="002060"/>
                </a:solidFill>
              </a:rPr>
              <a:t>	and </a:t>
            </a:r>
            <a:r>
              <a:rPr lang="en-US" sz="2400" b="1">
                <a:solidFill>
                  <a:srgbClr val="002060"/>
                </a:solidFill>
              </a:rPr>
              <a:t>Development',GETDATE());</a:t>
            </a:r>
          </a:p>
          <a:p>
            <a:pPr marL="341313" indent="0">
              <a:buNone/>
            </a:pPr>
            <a:r>
              <a:rPr lang="en-US" sz="2400" b="1">
                <a:solidFill>
                  <a:srgbClr val="002060"/>
                </a:solidFill>
              </a:rPr>
              <a:t>END TRY</a:t>
            </a:r>
          </a:p>
          <a:p>
            <a:pPr marL="341313" indent="0">
              <a:buNone/>
            </a:pPr>
            <a:r>
              <a:rPr lang="en-US" sz="2400" b="1">
                <a:solidFill>
                  <a:srgbClr val="002060"/>
                </a:solidFill>
              </a:rPr>
              <a:t>BEGIN CATCH</a:t>
            </a:r>
          </a:p>
          <a:p>
            <a:pPr marL="341313" indent="0">
              <a:buNone/>
            </a:pPr>
            <a:r>
              <a:rPr lang="en-US" sz="2400" b="1" smtClean="0">
                <a:solidFill>
                  <a:srgbClr val="002060"/>
                </a:solidFill>
              </a:rPr>
              <a:t>	RAISERROR</a:t>
            </a:r>
            <a:r>
              <a:rPr lang="en-US" sz="2400" b="1">
                <a:solidFill>
                  <a:srgbClr val="002060"/>
                </a:solidFill>
              </a:rPr>
              <a:t>('You attempted to insert a duplicate!',16,1);</a:t>
            </a:r>
          </a:p>
          <a:p>
            <a:pPr marL="341313" indent="0">
              <a:buNone/>
            </a:pPr>
            <a:r>
              <a:rPr lang="en-US" sz="2400" b="1">
                <a:solidFill>
                  <a:srgbClr val="002060"/>
                </a:solidFill>
              </a:rPr>
              <a:t>END CATCH;</a:t>
            </a:r>
            <a:endParaRPr lang="en-US" sz="2000">
              <a:solidFill>
                <a:srgbClr val="002060"/>
              </a:solidFill>
              <a:effectLst>
                <a:outerShdw blurRad="38100" dist="38100" dir="2700000" algn="tl">
                  <a:srgbClr val="C0C0C0"/>
                </a:outerShdw>
              </a:effectLst>
            </a:endParaRPr>
          </a:p>
        </p:txBody>
      </p:sp>
    </p:spTree>
    <p:extLst>
      <p:ext uri="{BB962C8B-B14F-4D97-AF65-F5344CB8AC3E}">
        <p14:creationId xmlns:p14="http://schemas.microsoft.com/office/powerpoint/2010/main" val="994568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2" name="Content Placeholder 2"/>
          <p:cNvSpPr txBox="1">
            <a:spLocks/>
          </p:cNvSpPr>
          <p:nvPr/>
        </p:nvSpPr>
        <p:spPr>
          <a:xfrm>
            <a:off x="381000" y="1219200"/>
            <a:ext cx="8382000" cy="476438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400" smtClean="0">
                <a:latin typeface="Cambria" panose="02040503050406030204" pitchFamily="18" charset="0"/>
                <a:cs typeface="Arial" panose="020B0604020202020204" pitchFamily="34" charset="0"/>
              </a:rPr>
              <a:t>RETURN</a:t>
            </a:r>
          </a:p>
          <a:p>
            <a:pPr eaLnBrk="1" hangingPunct="1">
              <a:defRPr/>
            </a:pPr>
            <a:r>
              <a:rPr lang="en-US" sz="2400">
                <a:latin typeface="Cambria" panose="02040503050406030204" pitchFamily="18" charset="0"/>
              </a:rPr>
              <a:t>Exits unconditionally from a query or procedure</a:t>
            </a:r>
          </a:p>
          <a:p>
            <a:pPr eaLnBrk="1" hangingPunct="1">
              <a:defRPr/>
            </a:pPr>
            <a:r>
              <a:rPr lang="en-US" sz="2400">
                <a:latin typeface="Cambria" panose="02040503050406030204" pitchFamily="18" charset="0"/>
              </a:rPr>
              <a:t>This will be discussed more detail in Stored Procedure section.</a:t>
            </a:r>
          </a:p>
          <a:p>
            <a:pPr eaLnBrk="1" hangingPunct="1">
              <a:defRPr/>
            </a:pPr>
            <a:r>
              <a:rPr lang="en-US" sz="2400">
                <a:latin typeface="Cambria" panose="02040503050406030204" pitchFamily="18" charset="0"/>
              </a:rPr>
              <a:t>Syntax</a:t>
            </a:r>
          </a:p>
          <a:p>
            <a:pPr eaLnBrk="1" hangingPunct="1">
              <a:buFont typeface="Wingdings" pitchFamily="2" charset="2"/>
              <a:buNone/>
              <a:defRPr/>
            </a:pPr>
            <a:r>
              <a:rPr lang="en-US" sz="2400">
                <a:solidFill>
                  <a:srgbClr val="C00000"/>
                </a:solidFill>
                <a:effectLst>
                  <a:outerShdw blurRad="38100" dist="38100" dir="2700000" algn="tl">
                    <a:srgbClr val="000000">
                      <a:alpha val="43137"/>
                    </a:srgbClr>
                  </a:outerShdw>
                </a:effectLst>
                <a:latin typeface="Cambria" panose="02040503050406030204" pitchFamily="18" charset="0"/>
              </a:rPr>
              <a:t>RETURN [ integer_expression ]</a:t>
            </a:r>
            <a:endParaRPr lang="en-US" sz="2400">
              <a:solidFill>
                <a:srgbClr val="C00000"/>
              </a:solidFill>
              <a:effectLst>
                <a:outerShdw blurRad="38100" dist="38100" dir="2700000" algn="tl">
                  <a:srgbClr val="C0C0C0"/>
                </a:outerShdw>
              </a:effectLst>
              <a:latin typeface="Cambria" panose="02040503050406030204" pitchFamily="18" charset="0"/>
            </a:endParaRPr>
          </a:p>
        </p:txBody>
      </p:sp>
    </p:spTree>
    <p:extLst>
      <p:ext uri="{BB962C8B-B14F-4D97-AF65-F5344CB8AC3E}">
        <p14:creationId xmlns:p14="http://schemas.microsoft.com/office/powerpoint/2010/main" val="284492876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TextBox 12"/>
          <p:cNvSpPr txBox="1"/>
          <p:nvPr/>
        </p:nvSpPr>
        <p:spPr>
          <a:xfrm>
            <a:off x="838200" y="1800795"/>
            <a:ext cx="73152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smtClean="0">
                <a:latin typeface="Cambria" pitchFamily="18" charset="0"/>
              </a:rPr>
              <a:t>PRINT ‘any ACII Text’|@</a:t>
            </a:r>
            <a:r>
              <a:rPr lang="en-US" sz="3200" dirty="0" err="1" smtClean="0">
                <a:latin typeface="Cambria" pitchFamily="18" charset="0"/>
              </a:rPr>
              <a:t>local_variable</a:t>
            </a:r>
            <a:r>
              <a:rPr lang="en-US" sz="3200" dirty="0" smtClean="0">
                <a:latin typeface="Cambria" pitchFamily="18" charset="0"/>
              </a:rPr>
              <a:t>|</a:t>
            </a:r>
          </a:p>
          <a:p>
            <a:r>
              <a:rPr lang="en-US" sz="3200" dirty="0" smtClean="0">
                <a:latin typeface="Cambria" pitchFamily="18" charset="0"/>
              </a:rPr>
              <a:t>@@FUNTION| </a:t>
            </a:r>
            <a:r>
              <a:rPr lang="en-US" sz="3200" dirty="0" err="1" smtClean="0">
                <a:latin typeface="Cambria" pitchFamily="18" charset="0"/>
              </a:rPr>
              <a:t>String_expr</a:t>
            </a:r>
            <a:endParaRPr lang="en-US" sz="3200" dirty="0">
              <a:latin typeface="Cambria" pitchFamily="18" charset="0"/>
            </a:endParaRPr>
          </a:p>
        </p:txBody>
      </p:sp>
      <p:sp>
        <p:nvSpPr>
          <p:cNvPr id="15" name="TextBox 14"/>
          <p:cNvSpPr txBox="1"/>
          <p:nvPr/>
        </p:nvSpPr>
        <p:spPr>
          <a:xfrm>
            <a:off x="838200" y="3370957"/>
            <a:ext cx="7315200" cy="9787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7150" lvl="1">
              <a:lnSpc>
                <a:spcPct val="90000"/>
              </a:lnSpc>
              <a:spcBef>
                <a:spcPct val="30000"/>
              </a:spcBef>
              <a:buFontTx/>
              <a:buNone/>
            </a:pPr>
            <a:r>
              <a:rPr lang="en-US" sz="3200" dirty="0" smtClean="0">
                <a:latin typeface="Cambria" pitchFamily="18" charset="0"/>
              </a:rPr>
              <a:t>RETURN [</a:t>
            </a:r>
            <a:r>
              <a:rPr lang="en-US" sz="3200" dirty="0" err="1" smtClean="0">
                <a:latin typeface="Cambria" pitchFamily="18" charset="0"/>
              </a:rPr>
              <a:t>integer_expression</a:t>
            </a:r>
            <a:r>
              <a:rPr lang="en-US" sz="3200" dirty="0" smtClean="0">
                <a:latin typeface="Cambria" pitchFamily="18" charset="0"/>
              </a:rPr>
              <a:t>]</a:t>
            </a:r>
          </a:p>
          <a:p>
            <a:pPr marL="57150" lvl="1">
              <a:lnSpc>
                <a:spcPct val="90000"/>
              </a:lnSpc>
            </a:pPr>
            <a:r>
              <a:rPr lang="en-US" sz="3200" i="1" dirty="0" err="1" smtClean="0">
                <a:latin typeface="Cambria" pitchFamily="18" charset="0"/>
              </a:rPr>
              <a:t>integer_expression</a:t>
            </a:r>
            <a:r>
              <a:rPr lang="en-US" sz="3200" i="1" dirty="0" smtClean="0">
                <a:latin typeface="Cambria" pitchFamily="18" charset="0"/>
              </a:rPr>
              <a:t> </a:t>
            </a:r>
            <a:r>
              <a:rPr lang="en-US" sz="3200" dirty="0" smtClean="0">
                <a:latin typeface="Cambria" pitchFamily="18" charset="0"/>
              </a:rPr>
              <a:t>: return value</a:t>
            </a:r>
            <a:endParaRPr lang="en-US" sz="3200" dirty="0">
              <a:latin typeface="Cambria" pitchFamily="18" charset="0"/>
            </a:endParaRPr>
          </a:p>
        </p:txBody>
      </p:sp>
      <p:sp>
        <p:nvSpPr>
          <p:cNvPr id="16" name="TextBox 15"/>
          <p:cNvSpPr txBox="1"/>
          <p:nvPr/>
        </p:nvSpPr>
        <p:spPr>
          <a:xfrm>
            <a:off x="838200" y="4864401"/>
            <a:ext cx="73152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lvl="3"/>
            <a:r>
              <a:rPr lang="en-US" sz="3200" dirty="0" smtClean="0">
                <a:latin typeface="Cambria" pitchFamily="18" charset="0"/>
              </a:rPr>
              <a:t>WAITFOR { DELAY </a:t>
            </a:r>
            <a:r>
              <a:rPr lang="en-US" sz="3200" b="1" dirty="0" smtClean="0">
                <a:latin typeface="Cambria" pitchFamily="18" charset="0"/>
              </a:rPr>
              <a:t>'</a:t>
            </a:r>
            <a:r>
              <a:rPr lang="en-US" sz="3200" i="1" dirty="0" smtClean="0">
                <a:latin typeface="Cambria" pitchFamily="18" charset="0"/>
              </a:rPr>
              <a:t>time</a:t>
            </a:r>
            <a:r>
              <a:rPr lang="en-US" sz="3200" b="1" dirty="0" smtClean="0">
                <a:latin typeface="Cambria" pitchFamily="18" charset="0"/>
              </a:rPr>
              <a:t>'</a:t>
            </a:r>
            <a:r>
              <a:rPr lang="en-US" sz="3200" dirty="0" smtClean="0">
                <a:latin typeface="Cambria" pitchFamily="18" charset="0"/>
              </a:rPr>
              <a:t> | TIME </a:t>
            </a:r>
            <a:r>
              <a:rPr lang="en-US" sz="3200" b="1" dirty="0" smtClean="0">
                <a:latin typeface="Cambria" pitchFamily="18" charset="0"/>
              </a:rPr>
              <a:t>'</a:t>
            </a:r>
            <a:r>
              <a:rPr lang="en-US" sz="3200" i="1" dirty="0" smtClean="0">
                <a:latin typeface="Cambria" pitchFamily="18" charset="0"/>
              </a:rPr>
              <a:t>time</a:t>
            </a:r>
            <a:r>
              <a:rPr lang="en-US" sz="3200" b="1" dirty="0" smtClean="0">
                <a:latin typeface="Cambria" pitchFamily="18" charset="0"/>
              </a:rPr>
              <a:t>' </a:t>
            </a:r>
            <a:r>
              <a:rPr lang="en-US" sz="3200" dirty="0" smtClean="0">
                <a:latin typeface="Cambria" pitchFamily="18" charset="0"/>
              </a:rPr>
              <a:t>}</a:t>
            </a:r>
            <a:endParaRPr lang="en-US" sz="3200" dirty="0">
              <a:latin typeface="Cambria" pitchFamily="18" charset="0"/>
            </a:endParaRPr>
          </a:p>
        </p:txBody>
      </p:sp>
    </p:spTree>
    <p:extLst>
      <p:ext uri="{BB962C8B-B14F-4D97-AF65-F5344CB8AC3E}">
        <p14:creationId xmlns:p14="http://schemas.microsoft.com/office/powerpoint/2010/main" val="141044615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8" name="Picture 4" descr="C7ppt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387698"/>
            <a:ext cx="24384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a:spLocks noChangeArrowheads="1"/>
          </p:cNvSpPr>
          <p:nvPr/>
        </p:nvSpPr>
        <p:spPr bwMode="auto">
          <a:xfrm>
            <a:off x="553122" y="12192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folHlink"/>
              </a:buClr>
              <a:buSzPct val="60000"/>
              <a:buFont typeface="Wingdings" pitchFamily="2" charset="2"/>
              <a:buChar char="n"/>
            </a:pPr>
            <a:r>
              <a:rPr lang="en-US" sz="2200">
                <a:solidFill>
                  <a:srgbClr val="000000"/>
                </a:solidFill>
                <a:cs typeface="Times New Roman" pitchFamily="18" charset="0"/>
              </a:rPr>
              <a:t>WAITFOR: SQL Server tạm dừng một thời gian trước khi xử lý tiếp các phát biểu sau đó.</a:t>
            </a:r>
          </a:p>
        </p:txBody>
      </p:sp>
      <p:sp>
        <p:nvSpPr>
          <p:cNvPr id="15" name="Rectangle 5"/>
          <p:cNvSpPr>
            <a:spLocks noChangeArrowheads="1"/>
          </p:cNvSpPr>
          <p:nvPr/>
        </p:nvSpPr>
        <p:spPr bwMode="auto">
          <a:xfrm>
            <a:off x="553122" y="2057400"/>
            <a:ext cx="6477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Char char="n"/>
            </a:pPr>
            <a:r>
              <a:rPr lang="en-US" sz="2200">
                <a:solidFill>
                  <a:srgbClr val="000000"/>
                </a:solidFill>
                <a:cs typeface="Times New Roman" pitchFamily="18" charset="0"/>
              </a:rPr>
              <a:t>Cú pháp :</a:t>
            </a:r>
          </a:p>
          <a:p>
            <a:pPr marL="342900" indent="-342900">
              <a:spcBef>
                <a:spcPct val="20000"/>
              </a:spcBef>
              <a:buClr>
                <a:schemeClr val="folHlink"/>
              </a:buClr>
              <a:buSzPct val="60000"/>
              <a:buFont typeface="Wingdings" pitchFamily="2" charset="2"/>
              <a:buNone/>
            </a:pPr>
            <a:r>
              <a:rPr lang="en-US" sz="2200">
                <a:solidFill>
                  <a:srgbClr val="000000"/>
                </a:solidFill>
                <a:cs typeface="Times New Roman" pitchFamily="18" charset="0"/>
              </a:rPr>
              <a:t>	</a:t>
            </a:r>
            <a:r>
              <a:rPr lang="en-US" sz="2200" b="1">
                <a:solidFill>
                  <a:srgbClr val="FF0000"/>
                </a:solidFill>
                <a:cs typeface="Times New Roman" pitchFamily="18" charset="0"/>
              </a:rPr>
              <a:t>WAITFOR {DELAY ‘time’ |TIME ‘time’}</a:t>
            </a:r>
          </a:p>
          <a:p>
            <a:pPr marL="342900" indent="-342900">
              <a:spcBef>
                <a:spcPct val="20000"/>
              </a:spcBef>
              <a:buClr>
                <a:schemeClr val="folHlink"/>
              </a:buClr>
              <a:buSzPct val="60000"/>
              <a:buFont typeface="Wingdings" pitchFamily="2" charset="2"/>
              <a:buNone/>
            </a:pPr>
            <a:r>
              <a:rPr lang="en-US" sz="2000" b="1">
                <a:cs typeface="Times New Roman" pitchFamily="18" charset="0"/>
              </a:rPr>
              <a:t>	Time : hh:mm:ss</a:t>
            </a:r>
          </a:p>
          <a:p>
            <a:pPr marL="342900" indent="-342900">
              <a:spcBef>
                <a:spcPct val="20000"/>
              </a:spcBef>
              <a:buClr>
                <a:schemeClr val="folHlink"/>
              </a:buClr>
              <a:buSzPct val="60000"/>
              <a:buFont typeface="Wingdings" pitchFamily="2" charset="2"/>
              <a:buNone/>
            </a:pPr>
            <a:r>
              <a:rPr lang="en-US" sz="2000" b="1">
                <a:cs typeface="Times New Roman" pitchFamily="18" charset="0"/>
              </a:rPr>
              <a:t>	Deplay ‘time’: hệ thống tạm dừng trong khoảng thời gian time</a:t>
            </a:r>
          </a:p>
          <a:p>
            <a:pPr marL="342900" indent="-342900">
              <a:spcBef>
                <a:spcPct val="20000"/>
              </a:spcBef>
              <a:buClr>
                <a:schemeClr val="folHlink"/>
              </a:buClr>
              <a:buSzPct val="60000"/>
              <a:buFont typeface="Wingdings" pitchFamily="2" charset="2"/>
              <a:buNone/>
            </a:pPr>
            <a:r>
              <a:rPr lang="en-US" sz="2000" b="1"/>
              <a:t>	TIME ‘time’: hệ thống tạm dừng trong khoảng thời gian time chỉ ra</a:t>
            </a:r>
          </a:p>
          <a:p>
            <a:pPr marL="342900" indent="-342900">
              <a:spcBef>
                <a:spcPct val="20000"/>
              </a:spcBef>
              <a:buClr>
                <a:schemeClr val="folHlink"/>
              </a:buClr>
              <a:buSzPct val="60000"/>
              <a:buFont typeface="Wingdings" pitchFamily="2" charset="2"/>
              <a:buNone/>
            </a:pPr>
            <a:r>
              <a:rPr lang="en-US" sz="2000" b="1">
                <a:solidFill>
                  <a:srgbClr val="006600"/>
                </a:solidFill>
                <a:cs typeface="Times New Roman" pitchFamily="18" charset="0"/>
              </a:rPr>
              <a:t>Ví dụ</a:t>
            </a:r>
          </a:p>
          <a:p>
            <a:pPr marL="342900" indent="-342900">
              <a:spcBef>
                <a:spcPct val="20000"/>
              </a:spcBef>
              <a:buClr>
                <a:schemeClr val="folHlink"/>
              </a:buClr>
              <a:buSzPct val="60000"/>
              <a:buFont typeface="Wingdings" pitchFamily="2" charset="2"/>
              <a:buNone/>
            </a:pPr>
            <a:endParaRPr lang="en-US" sz="2000" smtClean="0"/>
          </a:p>
          <a:p>
            <a:pPr marL="342900" indent="-342900">
              <a:spcBef>
                <a:spcPct val="20000"/>
              </a:spcBef>
              <a:buClr>
                <a:schemeClr val="folHlink"/>
              </a:buClr>
              <a:buSzPct val="60000"/>
              <a:buFont typeface="Wingdings" pitchFamily="2" charset="2"/>
              <a:buNone/>
            </a:pPr>
            <a:r>
              <a:rPr lang="en-US" sz="2000" smtClean="0"/>
              <a:t>WAITFOR </a:t>
            </a:r>
            <a:r>
              <a:rPr lang="en-US" sz="2000"/>
              <a:t>DELAY '00:00:02'</a:t>
            </a:r>
          </a:p>
          <a:p>
            <a:pPr marL="342900" indent="-342900"/>
            <a:r>
              <a:rPr lang="en-US" sz="2000"/>
              <a:t>SELECT EmployeeID FROM Northwind.dbo.Employees</a:t>
            </a:r>
          </a:p>
          <a:p>
            <a:pPr marL="342900" indent="-342900">
              <a:spcBef>
                <a:spcPct val="20000"/>
              </a:spcBef>
              <a:buClr>
                <a:schemeClr val="folHlink"/>
              </a:buClr>
              <a:buSzPct val="60000"/>
              <a:buFont typeface="Wingdings" pitchFamily="2" charset="2"/>
              <a:buNone/>
            </a:pPr>
            <a:endParaRPr lang="en-US" sz="2000">
              <a:solidFill>
                <a:srgbClr val="006600"/>
              </a:solidFill>
              <a:cs typeface="Times New Roman" pitchFamily="18" charset="0"/>
            </a:endParaRPr>
          </a:p>
        </p:txBody>
      </p:sp>
    </p:spTree>
    <p:extLst>
      <p:ext uri="{BB962C8B-B14F-4D97-AF65-F5344CB8AC3E}">
        <p14:creationId xmlns:p14="http://schemas.microsoft.com/office/powerpoint/2010/main" val="1915087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49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pic>
        <p:nvPicPr>
          <p:cNvPr id="18" name="Picture 4" descr="C7ppt6"/>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387698"/>
            <a:ext cx="2438400" cy="13716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p:cNvSpPr txBox="1">
            <a:spLocks/>
          </p:cNvSpPr>
          <p:nvPr/>
        </p:nvSpPr>
        <p:spPr>
          <a:xfrm>
            <a:off x="381000" y="1412875"/>
            <a:ext cx="8382000" cy="2880789"/>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t>Example</a:t>
            </a:r>
            <a:r>
              <a:rPr lang="en-US" smtClean="0"/>
              <a:t>:</a:t>
            </a:r>
          </a:p>
          <a:p>
            <a:pPr marL="1447800" lvl="2" indent="-533400">
              <a:lnSpc>
                <a:spcPct val="90000"/>
              </a:lnSpc>
              <a:buFont typeface="Arial" panose="020B0604020202020204" pitchFamily="34" charset="0"/>
              <a:buNone/>
            </a:pPr>
            <a:r>
              <a:rPr lang="en-US" sz="2800" smtClean="0"/>
              <a:t>BEGIN </a:t>
            </a:r>
          </a:p>
          <a:p>
            <a:pPr marL="1447800" lvl="2" indent="-533400">
              <a:lnSpc>
                <a:spcPct val="90000"/>
              </a:lnSpc>
              <a:buFont typeface="Arial" panose="020B0604020202020204" pitchFamily="34" charset="0"/>
              <a:buNone/>
            </a:pPr>
            <a:r>
              <a:rPr lang="en-US" sz="2800" smtClean="0"/>
              <a:t>	WAITFOR TIME '22:20' </a:t>
            </a:r>
          </a:p>
          <a:p>
            <a:pPr marL="1447800" lvl="2" indent="-533400">
              <a:lnSpc>
                <a:spcPct val="90000"/>
              </a:lnSpc>
              <a:buFont typeface="Arial" panose="020B0604020202020204" pitchFamily="34" charset="0"/>
              <a:buNone/>
            </a:pPr>
            <a:r>
              <a:rPr lang="en-US" sz="2800" smtClean="0"/>
              <a:t>	EXECUTE update_all_stats </a:t>
            </a:r>
          </a:p>
          <a:p>
            <a:pPr marL="1447800" lvl="2" indent="-533400">
              <a:lnSpc>
                <a:spcPct val="90000"/>
              </a:lnSpc>
              <a:buFont typeface="Arial" panose="020B0604020202020204" pitchFamily="34" charset="0"/>
              <a:buNone/>
            </a:pPr>
            <a:r>
              <a:rPr lang="en-US" sz="2800" smtClean="0"/>
              <a:t>END </a:t>
            </a:r>
          </a:p>
          <a:p>
            <a:endParaRPr lang="en-US" dirty="0"/>
          </a:p>
        </p:txBody>
      </p:sp>
    </p:spTree>
    <p:extLst>
      <p:ext uri="{BB962C8B-B14F-4D97-AF65-F5344CB8AC3E}">
        <p14:creationId xmlns:p14="http://schemas.microsoft.com/office/powerpoint/2010/main" val="657018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5</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266700" y="1219200"/>
            <a:ext cx="8610600" cy="4678363"/>
          </a:xfrm>
        </p:spPr>
        <p:txBody>
          <a:bodyPr/>
          <a:lstStyle/>
          <a:p>
            <a:pPr algn="just">
              <a:buClr>
                <a:schemeClr val="folHlink"/>
              </a:buClr>
              <a:buSzPct val="60000"/>
              <a:buFont typeface="Wingdings" pitchFamily="2" charset="2"/>
              <a:buChar char="n"/>
            </a:pPr>
            <a:r>
              <a:rPr lang="en-US" sz="2800">
                <a:solidFill>
                  <a:srgbClr val="000000"/>
                </a:solidFill>
                <a:latin typeface="Arial" panose="020B0604020202020204" pitchFamily="34" charset="0"/>
                <a:cs typeface="Arial" panose="020B0604020202020204" pitchFamily="34" charset="0"/>
              </a:rPr>
              <a:t>Biến là một đối tượng dùng để lưu trữ dữ liệu. Biến phải được khai báo trước khi dùng.</a:t>
            </a:r>
          </a:p>
          <a:p>
            <a:pPr algn="just">
              <a:buClr>
                <a:schemeClr val="folHlink"/>
              </a:buClr>
              <a:buSzPct val="60000"/>
              <a:buFont typeface="Wingdings" pitchFamily="2" charset="2"/>
              <a:buChar char="n"/>
            </a:pPr>
            <a:r>
              <a:rPr lang="en-US" sz="2800">
                <a:solidFill>
                  <a:srgbClr val="000000"/>
                </a:solidFill>
                <a:latin typeface="Arial" panose="020B0604020202020204" pitchFamily="34" charset="0"/>
                <a:cs typeface="Arial" panose="020B0604020202020204" pitchFamily="34" charset="0"/>
              </a:rPr>
              <a:t>Có 2 loại biến: cục bộ và toàn </a:t>
            </a:r>
            <a:r>
              <a:rPr lang="en-US" sz="2800" smtClean="0">
                <a:solidFill>
                  <a:srgbClr val="000000"/>
                </a:solidFill>
                <a:latin typeface="Arial" panose="020B0604020202020204" pitchFamily="34" charset="0"/>
                <a:cs typeface="Arial" panose="020B0604020202020204" pitchFamily="34" charset="0"/>
              </a:rPr>
              <a:t>cục</a:t>
            </a:r>
          </a:p>
          <a:p>
            <a:pPr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Biến cục bộ:</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Được khai báo trong phần thân của một bó lệnh hay một thủ tục.</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Phạm vi hoạt động của biến bắt đầu từ điểm mà nó được khai báo cho đến khi kết thúc một bó lệnh, một thủ tục hay một hàm mà nó được khai báo.</a:t>
            </a:r>
          </a:p>
          <a:p>
            <a:pPr lvl="1" algn="just">
              <a:buClr>
                <a:schemeClr val="folHlink"/>
              </a:buClr>
              <a:buSzPct val="60000"/>
              <a:buFont typeface="Wingdings" pitchFamily="2" charset="2"/>
              <a:buChar char="n"/>
            </a:pPr>
            <a:r>
              <a:rPr lang="en-US" sz="2200">
                <a:solidFill>
                  <a:srgbClr val="000000"/>
                </a:solidFill>
                <a:latin typeface="Arial" panose="020B0604020202020204" pitchFamily="34" charset="0"/>
                <a:cs typeface="Arial" panose="020B0604020202020204" pitchFamily="34" charset="0"/>
              </a:rPr>
              <a:t>Tên của biến bắt đầu bằng @</a:t>
            </a:r>
          </a:p>
          <a:p>
            <a:pPr algn="just">
              <a:buClr>
                <a:schemeClr val="folHlink"/>
              </a:buClr>
              <a:buSzPct val="60000"/>
              <a:buFont typeface="Wingdings" pitchFamily="2" charset="2"/>
              <a:buChar char="n"/>
            </a:pPr>
            <a:endParaRPr lang="en-US" sz="2800">
              <a:solidFill>
                <a:srgbClr val="000000"/>
              </a:solidFill>
              <a:latin typeface="Arial" panose="020B0604020202020204" pitchFamily="34" charset="0"/>
              <a:cs typeface="Arial" panose="020B0604020202020204"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400" b="1" smtClean="0">
                  <a:solidFill>
                    <a:schemeClr val="bg1"/>
                  </a:solidFill>
                </a:rPr>
                <a:t>Biến - Variables</a:t>
              </a:r>
              <a:endParaRPr lang="en-US" sz="4400" b="1">
                <a:solidFill>
                  <a:schemeClr val="bg1"/>
                </a:solidFill>
              </a:endParaRP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pic>
        <p:nvPicPr>
          <p:cNvPr id="11" name="Picture 4" descr="C7ppt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992887" y="-13344"/>
            <a:ext cx="1126507" cy="123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1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50</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t>RAISERROR</a:t>
            </a:r>
            <a:endParaRPr lang="en-US" dirty="0"/>
          </a:p>
        </p:txBody>
      </p:sp>
      <p:sp>
        <p:nvSpPr>
          <p:cNvPr id="14" name="TextBox 13"/>
          <p:cNvSpPr txBox="1"/>
          <p:nvPr/>
        </p:nvSpPr>
        <p:spPr>
          <a:xfrm>
            <a:off x="533400" y="2286000"/>
            <a:ext cx="800100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990600" lvl="1" indent="-533400">
              <a:buFontTx/>
              <a:buNone/>
            </a:pPr>
            <a:r>
              <a:rPr lang="en-US" sz="3200" b="1" dirty="0" smtClean="0">
                <a:solidFill>
                  <a:schemeClr val="accent2"/>
                </a:solidFill>
                <a:latin typeface="Cambria" pitchFamily="18" charset="0"/>
              </a:rPr>
              <a:t>RAISERROR</a:t>
            </a:r>
            <a:r>
              <a:rPr lang="en-US" sz="3200" b="1" dirty="0" smtClean="0">
                <a:latin typeface="Cambria" pitchFamily="18" charset="0"/>
              </a:rPr>
              <a:t>({</a:t>
            </a:r>
            <a:r>
              <a:rPr lang="en-US" sz="3200" b="1" i="1" dirty="0" err="1" smtClean="0">
                <a:latin typeface="Cambria" pitchFamily="18" charset="0"/>
              </a:rPr>
              <a:t>msg_id</a:t>
            </a:r>
            <a:r>
              <a:rPr lang="en-US" sz="3200" b="1" dirty="0" smtClean="0">
                <a:latin typeface="Cambria" pitchFamily="18" charset="0"/>
              </a:rPr>
              <a:t> | </a:t>
            </a:r>
            <a:r>
              <a:rPr lang="en-US" sz="3200" b="1" i="1" dirty="0" err="1" smtClean="0">
                <a:latin typeface="Cambria" pitchFamily="18" charset="0"/>
              </a:rPr>
              <a:t>msg_str</a:t>
            </a:r>
            <a:r>
              <a:rPr lang="en-US" sz="3200" b="1" dirty="0" smtClean="0">
                <a:latin typeface="Cambria" pitchFamily="18" charset="0"/>
              </a:rPr>
              <a:t>} </a:t>
            </a:r>
          </a:p>
          <a:p>
            <a:pPr marL="990600" lvl="1" indent="-533400">
              <a:buFontTx/>
              <a:buNone/>
            </a:pPr>
            <a:r>
              <a:rPr lang="en-US" sz="3200" b="1" dirty="0" smtClean="0">
                <a:latin typeface="Cambria" pitchFamily="18" charset="0"/>
              </a:rPr>
              <a:t>{ , </a:t>
            </a:r>
            <a:r>
              <a:rPr lang="en-US" sz="3200" b="1" i="1" dirty="0" smtClean="0">
                <a:latin typeface="Cambria" pitchFamily="18" charset="0"/>
              </a:rPr>
              <a:t>severity </a:t>
            </a:r>
            <a:r>
              <a:rPr lang="en-US" sz="3200" b="1" dirty="0" smtClean="0">
                <a:latin typeface="Cambria" pitchFamily="18" charset="0"/>
              </a:rPr>
              <a:t>, </a:t>
            </a:r>
            <a:r>
              <a:rPr lang="en-US" sz="3200" b="1" i="1" dirty="0" smtClean="0">
                <a:latin typeface="Cambria" pitchFamily="18" charset="0"/>
              </a:rPr>
              <a:t>state }</a:t>
            </a:r>
          </a:p>
          <a:p>
            <a:pPr marL="990600" lvl="1" indent="-533400">
              <a:buFontTx/>
              <a:buNone/>
            </a:pPr>
            <a:r>
              <a:rPr lang="en-US" sz="3200" b="1" dirty="0" smtClean="0">
                <a:latin typeface="Cambria" pitchFamily="18" charset="0"/>
              </a:rPr>
              <a:t>[ , </a:t>
            </a:r>
            <a:r>
              <a:rPr lang="en-US" sz="3200" b="1" i="1" dirty="0" smtClean="0">
                <a:latin typeface="Cambria" pitchFamily="18" charset="0"/>
              </a:rPr>
              <a:t>argument </a:t>
            </a:r>
            <a:r>
              <a:rPr lang="en-US" sz="3200" b="1" dirty="0" smtClean="0">
                <a:latin typeface="Cambria" pitchFamily="18" charset="0"/>
              </a:rPr>
              <a:t>[ ,...</a:t>
            </a:r>
            <a:r>
              <a:rPr lang="en-US" sz="3200" b="1" i="1" dirty="0" smtClean="0">
                <a:latin typeface="Cambria" pitchFamily="18" charset="0"/>
              </a:rPr>
              <a:t>n </a:t>
            </a:r>
            <a:r>
              <a:rPr lang="en-US" sz="3200" b="1" dirty="0" smtClean="0">
                <a:latin typeface="Cambria" pitchFamily="18" charset="0"/>
              </a:rPr>
              <a:t>] ] )</a:t>
            </a:r>
          </a:p>
          <a:p>
            <a:pPr marL="990600" lvl="1" indent="-533400">
              <a:buFontTx/>
              <a:buNone/>
            </a:pPr>
            <a:r>
              <a:rPr lang="en-US" sz="3200" b="1" dirty="0" smtClean="0">
                <a:latin typeface="Cambria" pitchFamily="18" charset="0"/>
              </a:rPr>
              <a:t>[ WITH </a:t>
            </a:r>
            <a:r>
              <a:rPr lang="en-US" sz="3200" b="1" i="1" dirty="0" smtClean="0">
                <a:latin typeface="Cambria" pitchFamily="18" charset="0"/>
              </a:rPr>
              <a:t>option </a:t>
            </a:r>
            <a:r>
              <a:rPr lang="en-US" sz="3200" b="1" dirty="0" smtClean="0">
                <a:latin typeface="Cambria" pitchFamily="18" charset="0"/>
              </a:rPr>
              <a:t>[ ,...</a:t>
            </a:r>
            <a:r>
              <a:rPr lang="en-US" sz="3200" b="1" i="1" dirty="0" smtClean="0">
                <a:latin typeface="Cambria" pitchFamily="18" charset="0"/>
              </a:rPr>
              <a:t>n </a:t>
            </a:r>
            <a:r>
              <a:rPr lang="en-US" sz="3200" b="1" dirty="0" smtClean="0">
                <a:latin typeface="Cambria" pitchFamily="18" charset="0"/>
              </a:rPr>
              <a:t>] ] </a:t>
            </a:r>
            <a:endParaRPr lang="en-US" sz="3200" dirty="0">
              <a:latin typeface="Cambria" pitchFamily="18" charset="0"/>
            </a:endParaRPr>
          </a:p>
        </p:txBody>
      </p:sp>
    </p:spTree>
    <p:extLst>
      <p:ext uri="{BB962C8B-B14F-4D97-AF65-F5344CB8AC3E}">
        <p14:creationId xmlns:p14="http://schemas.microsoft.com/office/powerpoint/2010/main" val="104664534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51</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81000" y="14128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t>RAISERROR</a:t>
            </a:r>
            <a:endParaRPr lang="en-US" dirty="0"/>
          </a:p>
        </p:txBody>
      </p:sp>
      <p:sp>
        <p:nvSpPr>
          <p:cNvPr id="14" name="TextBox 13"/>
          <p:cNvSpPr txBox="1"/>
          <p:nvPr/>
        </p:nvSpPr>
        <p:spPr>
          <a:xfrm>
            <a:off x="533400" y="2286000"/>
            <a:ext cx="8001000"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990600" lvl="1" indent="-533400">
              <a:buFontTx/>
              <a:buNone/>
            </a:pPr>
            <a:r>
              <a:rPr lang="en-US" sz="3200" b="1" dirty="0" smtClean="0">
                <a:solidFill>
                  <a:schemeClr val="accent2"/>
                </a:solidFill>
                <a:latin typeface="Cambria" pitchFamily="18" charset="0"/>
              </a:rPr>
              <a:t>RAISERROR</a:t>
            </a:r>
            <a:r>
              <a:rPr lang="en-US" sz="3200" b="1" dirty="0" smtClean="0">
                <a:latin typeface="Cambria" pitchFamily="18" charset="0"/>
              </a:rPr>
              <a:t>({</a:t>
            </a:r>
            <a:r>
              <a:rPr lang="en-US" sz="3200" b="1" i="1" dirty="0" err="1" smtClean="0">
                <a:latin typeface="Cambria" pitchFamily="18" charset="0"/>
              </a:rPr>
              <a:t>msg_id</a:t>
            </a:r>
            <a:r>
              <a:rPr lang="en-US" sz="3200" b="1" dirty="0" smtClean="0">
                <a:latin typeface="Cambria" pitchFamily="18" charset="0"/>
              </a:rPr>
              <a:t> | </a:t>
            </a:r>
            <a:r>
              <a:rPr lang="en-US" sz="3200" b="1" i="1" dirty="0" err="1" smtClean="0">
                <a:latin typeface="Cambria" pitchFamily="18" charset="0"/>
              </a:rPr>
              <a:t>msg_str</a:t>
            </a:r>
            <a:r>
              <a:rPr lang="en-US" sz="3200" b="1" dirty="0" smtClean="0">
                <a:latin typeface="Cambria" pitchFamily="18" charset="0"/>
              </a:rPr>
              <a:t>} </a:t>
            </a:r>
          </a:p>
          <a:p>
            <a:pPr marL="990600" lvl="1" indent="-533400">
              <a:buFontTx/>
              <a:buNone/>
            </a:pPr>
            <a:r>
              <a:rPr lang="en-US" sz="3200" b="1" dirty="0" smtClean="0">
                <a:latin typeface="Cambria" pitchFamily="18" charset="0"/>
              </a:rPr>
              <a:t>{ , </a:t>
            </a:r>
            <a:r>
              <a:rPr lang="en-US" sz="3200" b="1" i="1" dirty="0" smtClean="0">
                <a:latin typeface="Cambria" pitchFamily="18" charset="0"/>
              </a:rPr>
              <a:t>severity </a:t>
            </a:r>
            <a:r>
              <a:rPr lang="en-US" sz="3200" b="1" dirty="0" smtClean="0">
                <a:latin typeface="Cambria" pitchFamily="18" charset="0"/>
              </a:rPr>
              <a:t>, </a:t>
            </a:r>
            <a:r>
              <a:rPr lang="en-US" sz="3200" b="1" i="1" dirty="0" smtClean="0">
                <a:latin typeface="Cambria" pitchFamily="18" charset="0"/>
              </a:rPr>
              <a:t>state }</a:t>
            </a:r>
          </a:p>
          <a:p>
            <a:pPr marL="990600" lvl="1" indent="-533400">
              <a:buFontTx/>
              <a:buNone/>
            </a:pPr>
            <a:r>
              <a:rPr lang="en-US" sz="3200" b="1" dirty="0" smtClean="0">
                <a:latin typeface="Cambria" pitchFamily="18" charset="0"/>
              </a:rPr>
              <a:t>[ , </a:t>
            </a:r>
            <a:r>
              <a:rPr lang="en-US" sz="3200" b="1" i="1" dirty="0" smtClean="0">
                <a:latin typeface="Cambria" pitchFamily="18" charset="0"/>
              </a:rPr>
              <a:t>argument </a:t>
            </a:r>
            <a:r>
              <a:rPr lang="en-US" sz="3200" b="1" dirty="0" smtClean="0">
                <a:latin typeface="Cambria" pitchFamily="18" charset="0"/>
              </a:rPr>
              <a:t>[ ,...</a:t>
            </a:r>
            <a:r>
              <a:rPr lang="en-US" sz="3200" b="1" i="1" dirty="0" smtClean="0">
                <a:latin typeface="Cambria" pitchFamily="18" charset="0"/>
              </a:rPr>
              <a:t>n </a:t>
            </a:r>
            <a:r>
              <a:rPr lang="en-US" sz="3200" b="1" dirty="0" smtClean="0">
                <a:latin typeface="Cambria" pitchFamily="18" charset="0"/>
              </a:rPr>
              <a:t>] ] )</a:t>
            </a:r>
          </a:p>
          <a:p>
            <a:pPr marL="990600" lvl="1" indent="-533400">
              <a:buFontTx/>
              <a:buNone/>
            </a:pPr>
            <a:r>
              <a:rPr lang="en-US" sz="3200" b="1" dirty="0" smtClean="0">
                <a:latin typeface="Cambria" pitchFamily="18" charset="0"/>
              </a:rPr>
              <a:t>[ WITH </a:t>
            </a:r>
            <a:r>
              <a:rPr lang="en-US" sz="3200" b="1" i="1" dirty="0" smtClean="0">
                <a:latin typeface="Cambria" pitchFamily="18" charset="0"/>
              </a:rPr>
              <a:t>option </a:t>
            </a:r>
            <a:r>
              <a:rPr lang="en-US" sz="3200" b="1" dirty="0" smtClean="0">
                <a:latin typeface="Cambria" pitchFamily="18" charset="0"/>
              </a:rPr>
              <a:t>[ ,...</a:t>
            </a:r>
            <a:r>
              <a:rPr lang="en-US" sz="3200" b="1" i="1" dirty="0" smtClean="0">
                <a:latin typeface="Cambria" pitchFamily="18" charset="0"/>
              </a:rPr>
              <a:t>n </a:t>
            </a:r>
            <a:r>
              <a:rPr lang="en-US" sz="3200" b="1" dirty="0" smtClean="0">
                <a:latin typeface="Cambria" pitchFamily="18" charset="0"/>
              </a:rPr>
              <a:t>] ] </a:t>
            </a:r>
            <a:endParaRPr lang="en-US" sz="3200" dirty="0">
              <a:latin typeface="Cambria" pitchFamily="18" charset="0"/>
            </a:endParaRPr>
          </a:p>
        </p:txBody>
      </p:sp>
      <p:sp>
        <p:nvSpPr>
          <p:cNvPr id="12" name="Rectangle 6"/>
          <p:cNvSpPr>
            <a:spLocks noChangeArrowheads="1"/>
          </p:cNvSpPr>
          <p:nvPr/>
        </p:nvSpPr>
        <p:spPr bwMode="auto">
          <a:xfrm>
            <a:off x="800100" y="4544189"/>
            <a:ext cx="7467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Msg_id : Là thông báo, nó được lưu trong bảng sysmessage. Mã thông báo của người dùng phải bắt đầu từ trên 50000</a:t>
            </a:r>
          </a:p>
          <a:p>
            <a:r>
              <a:rPr lang="en-US" sz="2000"/>
              <a:t>Msg_str : Nội dung thông báo, tối đa 400 ký tự.</a:t>
            </a:r>
          </a:p>
          <a:p>
            <a:r>
              <a:rPr lang="en-US" sz="2000"/>
              <a:t>Để truyền tham số vào trong thông báo thì dùng dạng %&lt;Loại ký tự&gt;</a:t>
            </a:r>
          </a:p>
          <a:p>
            <a:r>
              <a:rPr lang="en-US" sz="2000"/>
              <a:t>Loại ký tự là d,I,o,x,X hay u</a:t>
            </a:r>
          </a:p>
        </p:txBody>
      </p:sp>
    </p:spTree>
    <p:extLst>
      <p:ext uri="{BB962C8B-B14F-4D97-AF65-F5344CB8AC3E}">
        <p14:creationId xmlns:p14="http://schemas.microsoft.com/office/powerpoint/2010/main" val="386854612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52</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2" name="Rectangle 3"/>
          <p:cNvSpPr txBox="1">
            <a:spLocks noChangeArrowheads="1"/>
          </p:cNvSpPr>
          <p:nvPr/>
        </p:nvSpPr>
        <p:spPr>
          <a:xfrm>
            <a:off x="521208" y="1542118"/>
            <a:ext cx="8013192"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b="1" smtClean="0">
                <a:latin typeface="Arial" panose="020B0604020202020204" pitchFamily="34" charset="0"/>
                <a:cs typeface="Arial" panose="020B0604020202020204" pitchFamily="34" charset="0"/>
              </a:rPr>
              <a:t>Severity Levels: </a:t>
            </a:r>
            <a:r>
              <a:rPr lang="en-US" sz="2000" smtClean="0">
                <a:latin typeface="Arial" panose="020B0604020202020204" pitchFamily="34" charset="0"/>
                <a:cs typeface="Arial" panose="020B0604020202020204" pitchFamily="34" charset="0"/>
              </a:rPr>
              <a:t>Mức lỗi của một thông báo lỗi cung cấp một sự biểu thị loại vấn đề mà SQL Server gặp phải. </a:t>
            </a:r>
          </a:p>
          <a:p>
            <a:pPr>
              <a:lnSpc>
                <a:spcPct val="150000"/>
              </a:lnSpc>
            </a:pPr>
            <a:r>
              <a:rPr lang="en-US" sz="2000" smtClean="0">
                <a:latin typeface="Arial" panose="020B0604020202020204" pitchFamily="34" charset="0"/>
                <a:cs typeface="Arial" panose="020B0604020202020204" pitchFamily="34" charset="0"/>
              </a:rPr>
              <a:t>Mức lỗi </a:t>
            </a:r>
            <a:r>
              <a:rPr lang="en-US" sz="2000" b="1" smtClean="0">
                <a:latin typeface="Arial" panose="020B0604020202020204" pitchFamily="34" charset="0"/>
                <a:cs typeface="Arial" panose="020B0604020202020204" pitchFamily="34" charset="0"/>
              </a:rPr>
              <a:t>10</a:t>
            </a:r>
            <a:r>
              <a:rPr lang="en-US" sz="2000" smtClean="0">
                <a:latin typeface="Arial" panose="020B0604020202020204" pitchFamily="34" charset="0"/>
                <a:cs typeface="Arial" panose="020B0604020202020204" pitchFamily="34" charset="0"/>
              </a:rPr>
              <a:t> là lỗi về thông tin và biểu thị nguyên nhân do thông tin nhập vào.</a:t>
            </a:r>
          </a:p>
          <a:p>
            <a:pPr>
              <a:lnSpc>
                <a:spcPct val="150000"/>
              </a:lnSpc>
            </a:pPr>
            <a:r>
              <a:rPr lang="en-US" sz="2000" smtClean="0">
                <a:latin typeface="Arial" panose="020B0604020202020204" pitchFamily="34" charset="0"/>
                <a:cs typeface="Arial" panose="020B0604020202020204" pitchFamily="34" charset="0"/>
              </a:rPr>
              <a:t>Mức lỗi từ </a:t>
            </a:r>
            <a:r>
              <a:rPr lang="en-US" sz="2000" b="1" smtClean="0">
                <a:latin typeface="Arial" panose="020B0604020202020204" pitchFamily="34" charset="0"/>
                <a:cs typeface="Arial" panose="020B0604020202020204" pitchFamily="34" charset="0"/>
              </a:rPr>
              <a:t>11 đến 16 </a:t>
            </a:r>
            <a:r>
              <a:rPr lang="en-US" sz="2000" smtClean="0">
                <a:latin typeface="Arial" panose="020B0604020202020204" pitchFamily="34" charset="0"/>
                <a:cs typeface="Arial" panose="020B0604020202020204" pitchFamily="34" charset="0"/>
              </a:rPr>
              <a:t>thì thông thường là do các user.</a:t>
            </a:r>
          </a:p>
          <a:p>
            <a:pPr>
              <a:lnSpc>
                <a:spcPct val="150000"/>
              </a:lnSpc>
            </a:pPr>
            <a:r>
              <a:rPr lang="en-US" sz="2000" smtClean="0">
                <a:latin typeface="Arial" panose="020B0604020202020204" pitchFamily="34" charset="0"/>
                <a:cs typeface="Arial" panose="020B0604020202020204" pitchFamily="34" charset="0"/>
              </a:rPr>
              <a:t>Mức từ </a:t>
            </a:r>
            <a:r>
              <a:rPr lang="en-US" sz="2000" b="1" smtClean="0">
                <a:latin typeface="Arial" panose="020B0604020202020204" pitchFamily="34" charset="0"/>
                <a:cs typeface="Arial" panose="020B0604020202020204" pitchFamily="34" charset="0"/>
              </a:rPr>
              <a:t>17 đến 25</a:t>
            </a:r>
            <a:r>
              <a:rPr lang="en-US" sz="2000" smtClean="0">
                <a:latin typeface="Arial" panose="020B0604020202020204" pitchFamily="34" charset="0"/>
                <a:cs typeface="Arial" panose="020B0604020202020204" pitchFamily="34" charset="0"/>
              </a:rPr>
              <a:t> do lỗi phần mềm hoặc phần cứng. Bạn nên báo cho nhà quản trị hệ thống bất cứ khi nào sự cố xảy ra. Nhà quả trị hệ thống phải giải quyết sự cố đó và theo dõi chúng thường xuyên. Khi mức lỗi 17,18,19 xảy ra, bạn có thể tiếp tục làm việc mặc dù bạn không thể thực thi lệnh đặc biệt.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500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53</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4" name="Rectangle 3"/>
          <p:cNvSpPr txBox="1">
            <a:spLocks noChangeArrowheads="1"/>
          </p:cNvSpPr>
          <p:nvPr/>
        </p:nvSpPr>
        <p:spPr>
          <a:xfrm>
            <a:off x="341376" y="1569550"/>
            <a:ext cx="8345424"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i="1" smtClean="0">
                <a:latin typeface="Arial" panose="020B0604020202020204" pitchFamily="34" charset="0"/>
                <a:cs typeface="Arial" panose="020B0604020202020204" pitchFamily="34" charset="0"/>
              </a:rPr>
              <a:t>state</a:t>
            </a:r>
            <a:r>
              <a:rPr lang="en-US" sz="2400" smtClean="0">
                <a:latin typeface="Arial" panose="020B0604020202020204" pitchFamily="34" charset="0"/>
                <a:cs typeface="Arial" panose="020B0604020202020204" pitchFamily="34" charset="0"/>
              </a:rPr>
              <a:t>: Là một số nguyên tùy ý từ 1 đến 127 mô tả thông tin diễn giải về trạng thái lỗi. </a:t>
            </a:r>
          </a:p>
          <a:p>
            <a:pPr>
              <a:lnSpc>
                <a:spcPct val="150000"/>
              </a:lnSpc>
            </a:pPr>
            <a:r>
              <a:rPr lang="en-US" sz="2400" i="1" smtClean="0">
                <a:latin typeface="Arial" panose="020B0604020202020204" pitchFamily="34" charset="0"/>
                <a:cs typeface="Arial" panose="020B0604020202020204" pitchFamily="34" charset="0"/>
              </a:rPr>
              <a:t>Argument: </a:t>
            </a:r>
            <a:r>
              <a:rPr lang="en-US" sz="2400" smtClean="0">
                <a:latin typeface="Arial" panose="020B0604020202020204" pitchFamily="34" charset="0"/>
                <a:cs typeface="Arial" panose="020B0604020202020204" pitchFamily="34" charset="0"/>
              </a:rPr>
              <a:t>Là tham số dùng trong việc thay thế cho biến để định nghĩa thông báo lỗi hoặc thông báo tương ứng với mã lỗi msg_id. Có thể không hoặc có nhiều tham số. Tuy nhiên, không được quá 20. Mỗi tham số thay thế có thể là một biến local hoặc bất kỳ một trong các kiểu dữ liệu int, char, varchar, binary, varbinary. Các kiểu khác không được cung cấp.</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245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54</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t>RAISERROR</a:t>
            </a:r>
            <a:endParaRPr lang="en-US" dirty="0"/>
          </a:p>
        </p:txBody>
      </p:sp>
      <p:sp>
        <p:nvSpPr>
          <p:cNvPr id="15" name="Rectangle 3"/>
          <p:cNvSpPr txBox="1">
            <a:spLocks noChangeArrowheads="1"/>
          </p:cNvSpPr>
          <p:nvPr/>
        </p:nvSpPr>
        <p:spPr>
          <a:xfrm>
            <a:off x="609600" y="1506248"/>
            <a:ext cx="7772400" cy="4794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smtClean="0">
                <a:latin typeface="Cambria" panose="02040503050406030204" pitchFamily="18" charset="0"/>
              </a:rPr>
              <a:t>Thêm một lỗi mới của người dùng định nghĩa</a:t>
            </a:r>
          </a:p>
          <a:p>
            <a:endParaRPr lang="en-US" sz="2800">
              <a:latin typeface="Cambria" panose="02040503050406030204" pitchFamily="18" charset="0"/>
            </a:endParaRPr>
          </a:p>
        </p:txBody>
      </p:sp>
      <p:sp>
        <p:nvSpPr>
          <p:cNvPr id="16" name="Text Box 4"/>
          <p:cNvSpPr txBox="1">
            <a:spLocks noChangeArrowheads="1"/>
          </p:cNvSpPr>
          <p:nvPr/>
        </p:nvSpPr>
        <p:spPr bwMode="auto">
          <a:xfrm>
            <a:off x="990600" y="2000220"/>
            <a:ext cx="10244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anose="05000000000000000000" pitchFamily="2" charset="2"/>
              <a:buNone/>
            </a:pPr>
            <a:r>
              <a:rPr lang="en-US" sz="2000" b="1" u="sng">
                <a:solidFill>
                  <a:schemeClr val="tx2"/>
                </a:solidFill>
                <a:latin typeface="Cambria" panose="02040503050406030204" pitchFamily="18" charset="0"/>
                <a:cs typeface="Courier New" panose="02070309020205020404" pitchFamily="49" charset="0"/>
              </a:rPr>
              <a:t>Syntax</a:t>
            </a:r>
            <a:r>
              <a:rPr lang="en-US" sz="2000">
                <a:solidFill>
                  <a:schemeClr val="tx2"/>
                </a:solidFill>
                <a:latin typeface="Cambria" panose="02040503050406030204" pitchFamily="18" charset="0"/>
                <a:cs typeface="Courier New" panose="02070309020205020404" pitchFamily="49" charset="0"/>
              </a:rPr>
              <a:t> </a:t>
            </a:r>
            <a:endParaRPr lang="en-US" sz="2000">
              <a:solidFill>
                <a:schemeClr val="tx2"/>
              </a:solidFill>
              <a:latin typeface="Cambria" panose="02040503050406030204" pitchFamily="18" charset="0"/>
            </a:endParaRPr>
          </a:p>
        </p:txBody>
      </p:sp>
      <p:sp>
        <p:nvSpPr>
          <p:cNvPr id="17" name="Text Box 5"/>
          <p:cNvSpPr txBox="1">
            <a:spLocks noChangeArrowheads="1"/>
          </p:cNvSpPr>
          <p:nvPr/>
        </p:nvSpPr>
        <p:spPr bwMode="auto">
          <a:xfrm>
            <a:off x="1043669" y="2591683"/>
            <a:ext cx="6629400" cy="830997"/>
          </a:xfrm>
          <a:prstGeom prst="rect">
            <a:avLst/>
          </a:prstGeom>
          <a:solidFill>
            <a:srgbClr val="AEC1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20000"/>
              </a:spcBef>
              <a:buClr>
                <a:schemeClr val="folHlink"/>
              </a:buClr>
              <a:buSzPct val="60000"/>
              <a:buFont typeface="Wingdings" panose="05000000000000000000" pitchFamily="2" charset="2"/>
              <a:buNone/>
            </a:pPr>
            <a:r>
              <a:rPr lang="en-GB" sz="2400">
                <a:solidFill>
                  <a:srgbClr val="C60000"/>
                </a:solidFill>
                <a:latin typeface="Cambria" panose="02040503050406030204" pitchFamily="18" charset="0"/>
                <a:cs typeface="Courier New" panose="02070309020205020404" pitchFamily="49" charset="0"/>
              </a:rPr>
              <a:t>Sp_AddMessage msg_id, severity,’msg’[,’language’][,’with_log’][,’replace’]</a:t>
            </a:r>
            <a:r>
              <a:rPr lang="en-US" sz="2400">
                <a:solidFill>
                  <a:srgbClr val="C60000"/>
                </a:solidFill>
                <a:latin typeface="Cambria" panose="02040503050406030204" pitchFamily="18" charset="0"/>
                <a:cs typeface="Times New Roman" panose="02020603050405020304" pitchFamily="18" charset="0"/>
              </a:rPr>
              <a:t> </a:t>
            </a:r>
          </a:p>
        </p:txBody>
      </p:sp>
      <p:sp>
        <p:nvSpPr>
          <p:cNvPr id="2" name="Rectangle 1"/>
          <p:cNvSpPr/>
          <p:nvPr/>
        </p:nvSpPr>
        <p:spPr>
          <a:xfrm>
            <a:off x="580554" y="4091861"/>
            <a:ext cx="7772400" cy="2215991"/>
          </a:xfrm>
          <a:prstGeom prst="rect">
            <a:avLst/>
          </a:prstGeom>
        </p:spPr>
        <p:txBody>
          <a:bodyPr wrap="square">
            <a:spAutoFit/>
          </a:bodyPr>
          <a:lstStyle/>
          <a:p>
            <a:pPr marL="350838" indent="-350838" algn="just">
              <a:buFontTx/>
              <a:buChar char="•"/>
            </a:pPr>
            <a:r>
              <a:rPr lang="en-US" sz="2000" b="1"/>
              <a:t>Msg_id:</a:t>
            </a:r>
            <a:r>
              <a:rPr lang="en-US" sz="2000"/>
              <a:t> Là thông báo, được lưu trong bảng sysmessage. Mã thông báo của người dùng phải bắt đầu từ trên 50000</a:t>
            </a:r>
          </a:p>
          <a:p>
            <a:pPr marL="350838" indent="-350838" algn="just">
              <a:buFontTx/>
              <a:buChar char="•"/>
            </a:pPr>
            <a:r>
              <a:rPr lang="en-US" sz="2000" b="1"/>
              <a:t>Msg_str:</a:t>
            </a:r>
            <a:r>
              <a:rPr lang="en-US" sz="2000"/>
              <a:t> Nội dung thông báo, tối đa 400 ký tự.</a:t>
            </a:r>
          </a:p>
          <a:p>
            <a:pPr marL="350838" indent="-350838" algn="just">
              <a:buFontTx/>
              <a:buChar char="•"/>
            </a:pPr>
            <a:r>
              <a:rPr lang="en-US" sz="2000"/>
              <a:t>Để truyền tham số vào trong thông báo thì dùng dạng %&lt;Loại ký tự&gt;</a:t>
            </a:r>
          </a:p>
          <a:p>
            <a:pPr marL="350838" indent="-350838" algn="just">
              <a:buFontTx/>
              <a:buChar char="•"/>
            </a:pPr>
            <a:r>
              <a:rPr lang="en-US" sz="2000"/>
              <a:t>Loại ký tự là d,I,o,x,X hay u</a:t>
            </a:r>
          </a:p>
          <a:p>
            <a:pPr marL="350838" indent="-350838" algn="just">
              <a:buFontTx/>
              <a:buChar char="•"/>
            </a:pPr>
            <a:r>
              <a:rPr lang="en-US"/>
              <a:t>Lưu ý: số </a:t>
            </a:r>
            <a:r>
              <a:rPr lang="en-US" b="1"/>
              <a:t>float</a:t>
            </a:r>
            <a:r>
              <a:rPr lang="en-US"/>
              <a:t>, double, char không được hỗ trợ</a:t>
            </a:r>
            <a:endParaRPr lang="en-US" dirty="0"/>
          </a:p>
        </p:txBody>
      </p:sp>
    </p:spTree>
    <p:extLst>
      <p:ext uri="{BB962C8B-B14F-4D97-AF65-F5344CB8AC3E}">
        <p14:creationId xmlns:p14="http://schemas.microsoft.com/office/powerpoint/2010/main" val="205831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autoUpdateAnimBg="0"/>
      <p:bldP spid="17"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55</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55259490"/>
              </p:ext>
            </p:extLst>
          </p:nvPr>
        </p:nvGraphicFramePr>
        <p:xfrm>
          <a:off x="914400" y="3087437"/>
          <a:ext cx="7010400" cy="3352797"/>
        </p:xfrm>
        <a:graphic>
          <a:graphicData uri="http://schemas.openxmlformats.org/drawingml/2006/table">
            <a:tbl>
              <a:tblPr>
                <a:tableStyleId>{5C22544A-7EE6-4342-B048-85BDC9FD1C3A}</a:tableStyleId>
              </a:tblPr>
              <a:tblGrid>
                <a:gridCol w="3154680"/>
                <a:gridCol w="3855720"/>
              </a:tblGrid>
              <a:tr h="478971">
                <a:tc>
                  <a:txBody>
                    <a:bodyPr/>
                    <a:lstStyle/>
                    <a:p>
                      <a:pPr marL="0" marR="0" algn="ctr">
                        <a:spcBef>
                          <a:spcPts val="400"/>
                        </a:spcBef>
                        <a:spcAft>
                          <a:spcPts val="0"/>
                        </a:spcAft>
                      </a:pPr>
                      <a:r>
                        <a:rPr lang="en-US" sz="2400" kern="1400" dirty="0" err="1">
                          <a:solidFill>
                            <a:srgbClr val="C00000"/>
                          </a:solidFill>
                          <a:effectLst/>
                          <a:latin typeface="Arial" panose="020B0604020202020204" pitchFamily="34" charset="0"/>
                          <a:cs typeface="Arial" panose="020B0604020202020204" pitchFamily="34" charset="0"/>
                        </a:rPr>
                        <a:t>Các</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ký</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tự</a:t>
                      </a:r>
                      <a:endParaRPr lang="en-US" sz="2400" kern="1400" dirty="0">
                        <a:solidFill>
                          <a:srgbClr val="C00000"/>
                        </a:solidFill>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400"/>
                        </a:spcBef>
                        <a:spcAft>
                          <a:spcPts val="0"/>
                        </a:spcAft>
                      </a:pPr>
                      <a:r>
                        <a:rPr lang="en-US" sz="2400" kern="1400" dirty="0" err="1">
                          <a:solidFill>
                            <a:srgbClr val="C00000"/>
                          </a:solidFill>
                          <a:effectLst/>
                          <a:latin typeface="Arial" panose="020B0604020202020204" pitchFamily="34" charset="0"/>
                          <a:cs typeface="Arial" panose="020B0604020202020204" pitchFamily="34" charset="0"/>
                        </a:rPr>
                        <a:t>Mô</a:t>
                      </a:r>
                      <a:r>
                        <a:rPr lang="en-US" sz="2400" kern="1400" dirty="0">
                          <a:solidFill>
                            <a:srgbClr val="C00000"/>
                          </a:solidFill>
                          <a:effectLst/>
                          <a:latin typeface="Arial" panose="020B0604020202020204" pitchFamily="34" charset="0"/>
                          <a:cs typeface="Arial" panose="020B0604020202020204" pitchFamily="34" charset="0"/>
                        </a:rPr>
                        <a:t> </a:t>
                      </a:r>
                      <a:r>
                        <a:rPr lang="en-US" sz="2400" kern="1400" dirty="0" err="1">
                          <a:solidFill>
                            <a:srgbClr val="C00000"/>
                          </a:solidFill>
                          <a:effectLst/>
                          <a:latin typeface="Arial" panose="020B0604020202020204" pitchFamily="34" charset="0"/>
                          <a:cs typeface="Arial" panose="020B0604020202020204" pitchFamily="34" charset="0"/>
                        </a:rPr>
                        <a:t>tả</a:t>
                      </a:r>
                      <a:endParaRPr lang="en-US" sz="2400" kern="1400" dirty="0">
                        <a:solidFill>
                          <a:srgbClr val="C00000"/>
                        </a:solidFill>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d </a:t>
                      </a:r>
                      <a:r>
                        <a:rPr lang="en-US" sz="2000" kern="1400" dirty="0" err="1">
                          <a:effectLst/>
                          <a:latin typeface="Arial" panose="020B0604020202020204" pitchFamily="34" charset="0"/>
                          <a:cs typeface="Arial" panose="020B0604020202020204" pitchFamily="34" charset="0"/>
                        </a:rPr>
                        <a:t>hoặc</a:t>
                      </a:r>
                      <a:r>
                        <a:rPr lang="en-US" sz="2000" kern="1400" dirty="0">
                          <a:effectLst/>
                          <a:latin typeface="Arial" panose="020B0604020202020204" pitchFamily="34" charset="0"/>
                          <a:cs typeface="Arial" panose="020B0604020202020204" pitchFamily="34" charset="0"/>
                        </a:rPr>
                        <a:t> I</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Biểu hiện là số nguyên (integer)</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O</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Octal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P</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Con </a:t>
                      </a:r>
                      <a:r>
                        <a:rPr lang="en-US" sz="2000" kern="1400" dirty="0" err="1">
                          <a:effectLst/>
                          <a:latin typeface="Arial" panose="020B0604020202020204" pitchFamily="34" charset="0"/>
                          <a:cs typeface="Arial" panose="020B0604020202020204" pitchFamily="34" charset="0"/>
                        </a:rPr>
                        <a:t>trỏ</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S</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err="1">
                          <a:effectLst/>
                          <a:latin typeface="Arial" panose="020B0604020202020204" pitchFamily="34" charset="0"/>
                          <a:cs typeface="Arial" panose="020B0604020202020204" pitchFamily="34" charset="0"/>
                        </a:rPr>
                        <a:t>Chuỗi</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U</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err="1" smtClean="0">
                          <a:effectLst/>
                          <a:latin typeface="Arial" panose="020B0604020202020204" pitchFamily="34" charset="0"/>
                          <a:cs typeface="Arial" panose="020B0604020202020204" pitchFamily="34" charset="0"/>
                        </a:rPr>
                        <a:t>Số</a:t>
                      </a:r>
                      <a:r>
                        <a:rPr lang="en-US" sz="2000" kern="1400" dirty="0" smtClean="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nguyên</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8971">
                <a:tc>
                  <a:txBody>
                    <a:bodyPr/>
                    <a:lstStyle/>
                    <a:p>
                      <a:pPr marL="0" marR="0" algn="just">
                        <a:spcBef>
                          <a:spcPts val="400"/>
                        </a:spcBef>
                        <a:spcAft>
                          <a:spcPts val="0"/>
                        </a:spcAft>
                      </a:pPr>
                      <a:r>
                        <a:rPr lang="en-US" sz="2000" kern="1400">
                          <a:effectLst/>
                          <a:latin typeface="Arial" panose="020B0604020202020204" pitchFamily="34" charset="0"/>
                          <a:cs typeface="Arial" panose="020B0604020202020204" pitchFamily="34" charset="0"/>
                        </a:rPr>
                        <a:t>x or X</a:t>
                      </a:r>
                      <a:endParaRPr lang="en-US" sz="2000" kern="140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400"/>
                        </a:spcBef>
                        <a:spcAft>
                          <a:spcPts val="0"/>
                        </a:spcAft>
                      </a:pPr>
                      <a:r>
                        <a:rPr lang="en-US" sz="2000" kern="1400" dirty="0">
                          <a:effectLst/>
                          <a:latin typeface="Arial" panose="020B0604020202020204" pitchFamily="34" charset="0"/>
                          <a:cs typeface="Arial" panose="020B0604020202020204" pitchFamily="34" charset="0"/>
                        </a:rPr>
                        <a:t>Hexadecimal </a:t>
                      </a:r>
                      <a:r>
                        <a:rPr lang="en-US" sz="2000" kern="1400" dirty="0" err="1">
                          <a:effectLst/>
                          <a:latin typeface="Arial" panose="020B0604020202020204" pitchFamily="34" charset="0"/>
                          <a:cs typeface="Arial" panose="020B0604020202020204" pitchFamily="34" charset="0"/>
                        </a:rPr>
                        <a:t>không</a:t>
                      </a:r>
                      <a:r>
                        <a:rPr lang="en-US" sz="2000" kern="1400" dirty="0">
                          <a:effectLst/>
                          <a:latin typeface="Arial" panose="020B0604020202020204" pitchFamily="34" charset="0"/>
                          <a:cs typeface="Arial" panose="020B0604020202020204" pitchFamily="34" charset="0"/>
                        </a:rPr>
                        <a:t> </a:t>
                      </a:r>
                      <a:r>
                        <a:rPr lang="en-US" sz="2000" kern="1400" dirty="0" err="1">
                          <a:effectLst/>
                          <a:latin typeface="Arial" panose="020B0604020202020204" pitchFamily="34" charset="0"/>
                          <a:cs typeface="Arial" panose="020B0604020202020204" pitchFamily="34" charset="0"/>
                        </a:rPr>
                        <a:t>dấu</a:t>
                      </a:r>
                      <a:endParaRPr lang="en-US" sz="2000" kern="1400" dirty="0">
                        <a:effectLst/>
                        <a:latin typeface="Arial" panose="020B0604020202020204" pitchFamily="34" charset="0"/>
                        <a:ea typeface="Times New Roman"/>
                        <a:cs typeface="Arial" panose="020B0604020202020204" pitchFamily="34"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Rectangle 6"/>
          <p:cNvSpPr>
            <a:spLocks noChangeArrowheads="1"/>
          </p:cNvSpPr>
          <p:nvPr/>
        </p:nvSpPr>
        <p:spPr bwMode="auto">
          <a:xfrm>
            <a:off x="512064" y="1433203"/>
            <a:ext cx="77724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r>
              <a:rPr lang="en-US" sz="2800">
                <a:latin typeface="Cambria" panose="02040503050406030204" pitchFamily="18" charset="0"/>
              </a:rPr>
              <a:t>Xóa một lỗi mới của người dùng định nghĩa</a:t>
            </a:r>
          </a:p>
          <a:p>
            <a:endParaRPr lang="en-US" sz="2800">
              <a:latin typeface="Cambria" panose="02040503050406030204" pitchFamily="18" charset="0"/>
            </a:endParaRPr>
          </a:p>
        </p:txBody>
      </p:sp>
      <p:sp>
        <p:nvSpPr>
          <p:cNvPr id="17" name="Text Box 8"/>
          <p:cNvSpPr txBox="1">
            <a:spLocks noChangeArrowheads="1"/>
          </p:cNvSpPr>
          <p:nvPr/>
        </p:nvSpPr>
        <p:spPr bwMode="auto">
          <a:xfrm>
            <a:off x="1160716" y="2222028"/>
            <a:ext cx="6629400" cy="461665"/>
          </a:xfrm>
          <a:prstGeom prst="rect">
            <a:avLst/>
          </a:prstGeom>
          <a:solidFill>
            <a:srgbClr val="AEC1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20000"/>
              </a:spcBef>
              <a:buClr>
                <a:schemeClr val="folHlink"/>
              </a:buClr>
              <a:buSzPct val="60000"/>
              <a:buFont typeface="Wingdings" panose="05000000000000000000" pitchFamily="2" charset="2"/>
              <a:buNone/>
            </a:pPr>
            <a:r>
              <a:rPr lang="en-GB" sz="2400">
                <a:solidFill>
                  <a:srgbClr val="C60000"/>
                </a:solidFill>
                <a:latin typeface="Cambria" panose="02040503050406030204" pitchFamily="18" charset="0"/>
                <a:cs typeface="Courier New" panose="02070309020205020404" pitchFamily="49" charset="0"/>
              </a:rPr>
              <a:t>Sp_DropMessage msg_id</a:t>
            </a:r>
            <a:r>
              <a:rPr lang="en-US" sz="2400">
                <a:solidFill>
                  <a:srgbClr val="C60000"/>
                </a:solidFill>
                <a:latin typeface="Cambria" panose="02040503050406030204" pitchFamily="18" charset="0"/>
                <a:cs typeface="Times New Roman" panose="02020603050405020304" pitchFamily="18" charset="0"/>
              </a:rPr>
              <a:t> </a:t>
            </a:r>
          </a:p>
        </p:txBody>
      </p:sp>
    </p:spTree>
    <p:extLst>
      <p:ext uri="{BB962C8B-B14F-4D97-AF65-F5344CB8AC3E}">
        <p14:creationId xmlns:p14="http://schemas.microsoft.com/office/powerpoint/2010/main" val="524231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7"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56</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4" name="Rectangle 3"/>
          <p:cNvSpPr txBox="1">
            <a:spLocks noChangeArrowheads="1"/>
          </p:cNvSpPr>
          <p:nvPr/>
        </p:nvSpPr>
        <p:spPr>
          <a:xfrm>
            <a:off x="322729" y="1539070"/>
            <a:ext cx="8364071"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400" b="1" i="1">
                <a:latin typeface="Arial" panose="020B0604020202020204" pitchFamily="34" charset="0"/>
                <a:cs typeface="Arial" panose="020B0604020202020204" pitchFamily="34" charset="0"/>
              </a:rPr>
              <a:t>msg_id</a:t>
            </a:r>
            <a:r>
              <a:rPr lang="en-US" sz="2400">
                <a:latin typeface="Arial" panose="020B0604020202020204" pitchFamily="34" charset="0"/>
                <a:cs typeface="Arial" panose="020B0604020202020204" pitchFamily="34" charset="0"/>
              </a:rPr>
              <a:t>: là mã số của lỗi mới, là một số int, không được trùng các mã đã có sẵn, bắt đầu là 50001. </a:t>
            </a:r>
          </a:p>
          <a:p>
            <a:pPr algn="just">
              <a:lnSpc>
                <a:spcPct val="150000"/>
              </a:lnSpc>
            </a:pPr>
            <a:r>
              <a:rPr lang="en-US" sz="2400" i="1">
                <a:latin typeface="Arial" panose="020B0604020202020204" pitchFamily="34" charset="0"/>
                <a:cs typeface="Arial" panose="020B0604020202020204" pitchFamily="34" charset="0"/>
              </a:rPr>
              <a:t>severity</a:t>
            </a:r>
            <a:r>
              <a:rPr lang="en-US" sz="2400">
                <a:latin typeface="Arial" panose="020B0604020202020204" pitchFamily="34" charset="0"/>
                <a:cs typeface="Arial" panose="020B0604020202020204" pitchFamily="34" charset="0"/>
              </a:rPr>
              <a:t>: là mức lỗi của lỗi, là một số smallint. Mức hợp lệ là từ 1 đến 25. Chỉ có người quản trị CSDL mới có thể phát sinh thêm một thông báo lỗi mới từ 19 đến 25. </a:t>
            </a:r>
          </a:p>
          <a:p>
            <a:pPr algn="just">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msg</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là một chuỗi thông báo lỗi, tối đa 255 ký tự. </a:t>
            </a:r>
          </a:p>
          <a:p>
            <a:pPr algn="just">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language</a:t>
            </a:r>
            <a:r>
              <a:rPr lang="en-US" sz="2400" b="1">
                <a:latin typeface="Arial" panose="020B0604020202020204" pitchFamily="34" charset="0"/>
                <a:cs typeface="Arial" panose="020B0604020202020204" pitchFamily="34" charset="0"/>
              </a:rPr>
              <a:t>':</a:t>
            </a:r>
            <a:r>
              <a:rPr lang="en-US" sz="2400">
                <a:latin typeface="Arial" panose="020B0604020202020204" pitchFamily="34" charset="0"/>
                <a:cs typeface="Arial" panose="020B0604020202020204" pitchFamily="34" charset="0"/>
              </a:rPr>
              <a:t> là ngôn ngữ của thông báo lỗi, không chỉ định </a:t>
            </a:r>
            <a:r>
              <a:rPr lang="en-US" sz="2400" smtClean="0">
                <a:latin typeface="Arial" panose="020B0604020202020204" pitchFamily="34" charset="0"/>
                <a:cs typeface="Arial" panose="020B0604020202020204" pitchFamily="34" charset="0"/>
              </a:rPr>
              <a:t>thì </a:t>
            </a:r>
            <a:r>
              <a:rPr lang="en-US" sz="2400">
                <a:latin typeface="Arial" panose="020B0604020202020204" pitchFamily="34" charset="0"/>
                <a:cs typeface="Arial" panose="020B0604020202020204" pitchFamily="34" charset="0"/>
              </a:rPr>
              <a:t>mặc định là ngôn ngữ của phiên kết nối. </a:t>
            </a:r>
          </a:p>
          <a:p>
            <a:pPr algn="just">
              <a:lnSpc>
                <a:spcPct val="120000"/>
              </a:lnSpc>
            </a:pPr>
            <a:endParaRPr lang="en-US" sz="2400" smtClean="0">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23636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57</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4" name="Rectangle 3"/>
          <p:cNvSpPr txBox="1">
            <a:spLocks noChangeArrowheads="1"/>
          </p:cNvSpPr>
          <p:nvPr/>
        </p:nvSpPr>
        <p:spPr>
          <a:xfrm>
            <a:off x="304800" y="1371600"/>
            <a:ext cx="8686800"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with_log</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thông báo lỗi có được gi nhận vào nhật ký của ứng dụng khi nó xảy ra hay không, mặc định là FALSE. Nếu là </a:t>
            </a:r>
            <a:r>
              <a:rPr lang="en-US" sz="2400" b="1">
                <a:latin typeface="Arial" panose="020B0604020202020204" pitchFamily="34" charset="0"/>
                <a:cs typeface="Arial" panose="020B0604020202020204" pitchFamily="34" charset="0"/>
              </a:rPr>
              <a:t>true</a:t>
            </a:r>
            <a:r>
              <a:rPr lang="en-US" sz="2400">
                <a:latin typeface="Arial" panose="020B0604020202020204" pitchFamily="34" charset="0"/>
                <a:cs typeface="Arial" panose="020B0604020202020204" pitchFamily="34" charset="0"/>
              </a:rPr>
              <a:t>, thì lỗi luôn luôn được ghi vào nhật ký ứng dụng. Chỉ có những thành viên thuộc </a:t>
            </a:r>
            <a:r>
              <a:rPr lang="en-US" sz="2400" b="1">
                <a:latin typeface="Arial" panose="020B0604020202020204" pitchFamily="34" charset="0"/>
                <a:cs typeface="Arial" panose="020B0604020202020204" pitchFamily="34" charset="0"/>
              </a:rPr>
              <a:t>sysadmin</a:t>
            </a:r>
            <a:r>
              <a:rPr lang="en-US" sz="2400">
                <a:latin typeface="Arial" panose="020B0604020202020204" pitchFamily="34" charset="0"/>
                <a:cs typeface="Arial" panose="020B0604020202020204" pitchFamily="34" charset="0"/>
              </a:rPr>
              <a:t> server role mới có thể sử dụng tham số này. </a:t>
            </a:r>
          </a:p>
          <a:p>
            <a:pPr>
              <a:lnSpc>
                <a:spcPct val="150000"/>
              </a:lnSpc>
            </a:pPr>
            <a:r>
              <a:rPr lang="en-US" sz="2400" b="1">
                <a:latin typeface="Arial" panose="020B0604020202020204" pitchFamily="34" charset="0"/>
                <a:cs typeface="Arial" panose="020B0604020202020204" pitchFamily="34" charset="0"/>
              </a:rPr>
              <a:t>'</a:t>
            </a:r>
            <a:r>
              <a:rPr lang="en-US" sz="2400" b="1" i="1">
                <a:latin typeface="Arial" panose="020B0604020202020204" pitchFamily="34" charset="0"/>
                <a:cs typeface="Arial" panose="020B0604020202020204" pitchFamily="34" charset="0"/>
              </a:rPr>
              <a:t>replace</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nếu được chỉ định chuỗi </a:t>
            </a:r>
            <a:r>
              <a:rPr lang="en-US" sz="2400" b="1">
                <a:latin typeface="Arial" panose="020B0604020202020204" pitchFamily="34" charset="0"/>
                <a:cs typeface="Arial" panose="020B0604020202020204" pitchFamily="34" charset="0"/>
              </a:rPr>
              <a:t>REPLACE</a:t>
            </a:r>
            <a:r>
              <a:rPr lang="en-US" sz="2400">
                <a:latin typeface="Arial" panose="020B0604020202020204" pitchFamily="34" charset="0"/>
                <a:cs typeface="Arial" panose="020B0604020202020204" pitchFamily="34" charset="0"/>
              </a:rPr>
              <a:t>, thì thông báo lỗi đã tồn tại được ghi đè bởi chuỗi thông báo mới và mức lỗi mới. Tham số này phải chỉ định nếu </a:t>
            </a:r>
            <a:r>
              <a:rPr lang="en-US" sz="2400" i="1">
                <a:latin typeface="Arial" panose="020B0604020202020204" pitchFamily="34" charset="0"/>
                <a:cs typeface="Arial" panose="020B0604020202020204" pitchFamily="34" charset="0"/>
              </a:rPr>
              <a:t>msg_id</a:t>
            </a:r>
            <a:r>
              <a:rPr lang="en-US" sz="2400">
                <a:latin typeface="Arial" panose="020B0604020202020204" pitchFamily="34" charset="0"/>
                <a:cs typeface="Arial" panose="020B0604020202020204" pitchFamily="34" charset="0"/>
              </a:rPr>
              <a:t> đã có. </a:t>
            </a:r>
          </a:p>
          <a:p>
            <a:pPr>
              <a:lnSpc>
                <a:spcPct val="150000"/>
              </a:lnSpc>
            </a:pPr>
            <a:r>
              <a:rPr lang="en-US" sz="2400">
                <a:latin typeface="Arial" panose="020B0604020202020204" pitchFamily="34" charset="0"/>
                <a:cs typeface="Arial" panose="020B0604020202020204" pitchFamily="34" charset="0"/>
              </a:rPr>
              <a:t>Lưu ý: </a:t>
            </a:r>
            <a:r>
              <a:rPr lang="en-US" sz="2400" i="1">
                <a:latin typeface="Arial" panose="020B0604020202020204" pitchFamily="34" charset="0"/>
                <a:cs typeface="Arial" panose="020B0604020202020204" pitchFamily="34" charset="0"/>
              </a:rPr>
              <a:t>nếu trả về 0 tức là thêm vào thành công, 1 thất bại.</a:t>
            </a:r>
            <a:endParaRPr lang="en-US" sz="2400">
              <a:latin typeface="Arial" panose="020B0604020202020204" pitchFamily="34" charset="0"/>
              <a:cs typeface="Arial" panose="020B0604020202020204" pitchFamily="34" charset="0"/>
            </a:endParaRPr>
          </a:p>
          <a:p>
            <a:pPr algn="just">
              <a:lnSpc>
                <a:spcPct val="120000"/>
              </a:lnSpc>
            </a:pPr>
            <a:endParaRPr lang="en-US" sz="2400" smtClean="0">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None/>
            </a:pP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25849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58</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4" name="Rectangle 3"/>
          <p:cNvSpPr txBox="1">
            <a:spLocks noChangeArrowheads="1"/>
          </p:cNvSpPr>
          <p:nvPr/>
        </p:nvSpPr>
        <p:spPr>
          <a:xfrm>
            <a:off x="322729" y="1539070"/>
            <a:ext cx="8592671"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400" smtClean="0"/>
              <a:t>SP_ADDMESSAGE 50001,10,'KHONG TIM THAY MAU TIN %D TRONG %LS'</a:t>
            </a:r>
          </a:p>
          <a:p>
            <a:pPr>
              <a:lnSpc>
                <a:spcPct val="120000"/>
              </a:lnSpc>
            </a:pPr>
            <a:r>
              <a:rPr lang="en-US" sz="2400" smtClean="0"/>
              <a:t>SP_ADDMESSAGE 50002,16,'KHONG XOA DUOC %S VI %S CO TON TAI TRONG %LS'</a:t>
            </a:r>
          </a:p>
          <a:p>
            <a:pPr>
              <a:lnSpc>
                <a:spcPct val="120000"/>
              </a:lnSpc>
            </a:pPr>
            <a:r>
              <a:rPr lang="en-US" sz="2400" smtClean="0"/>
              <a:t>SP_ADDMESSAGE 50003,16,'MOT LOP CHI CO TOI DA %D HOC SINH'</a:t>
            </a:r>
          </a:p>
          <a:p>
            <a:pPr>
              <a:lnSpc>
                <a:spcPct val="120000"/>
              </a:lnSpc>
            </a:pPr>
            <a:r>
              <a:rPr lang="en-US" sz="2400" smtClean="0"/>
              <a:t>SP_ADDMESSAGE 50004,16,'DON GIA BAN PHAI LON HON DON GIA GOC'</a:t>
            </a:r>
          </a:p>
          <a:p>
            <a:pPr>
              <a:lnSpc>
                <a:spcPct val="120000"/>
              </a:lnSpc>
            </a:pPr>
            <a:r>
              <a:rPr lang="en-US" sz="2400" smtClean="0"/>
              <a:t>--XEM THONG BAO LOI VUA XAY DUNG(COI LAI SAI)</a:t>
            </a:r>
          </a:p>
          <a:p>
            <a:pPr>
              <a:lnSpc>
                <a:spcPct val="120000"/>
              </a:lnSpc>
            </a:pPr>
            <a:r>
              <a:rPr lang="en-US" sz="2400" smtClean="0"/>
              <a:t>SP_HELPTEXT 'SYSMESSAGE'</a:t>
            </a:r>
          </a:p>
          <a:p>
            <a:pPr>
              <a:lnSpc>
                <a:spcPct val="120000"/>
              </a:lnSpc>
            </a:pPr>
            <a:r>
              <a:rPr lang="en-US" sz="2400" smtClean="0"/>
              <a:t>SELECT * FROM SYSMESSAGE WHERE ERROR =50002</a:t>
            </a:r>
          </a:p>
          <a:p>
            <a:pPr>
              <a:lnSpc>
                <a:spcPct val="120000"/>
              </a:lnSpc>
            </a:pPr>
            <a:endParaRPr lang="en-US" sz="2400" smtClean="0"/>
          </a:p>
          <a:p>
            <a:pPr>
              <a:lnSpc>
                <a:spcPct val="120000"/>
              </a:lnSpc>
              <a:buFont typeface="Wingdings" panose="05000000000000000000" pitchFamily="2" charset="2"/>
              <a:buNone/>
            </a:pPr>
            <a:endParaRPr lang="en-US" sz="2400"/>
          </a:p>
        </p:txBody>
      </p:sp>
    </p:spTree>
    <p:extLst>
      <p:ext uri="{BB962C8B-B14F-4D97-AF65-F5344CB8AC3E}">
        <p14:creationId xmlns:p14="http://schemas.microsoft.com/office/powerpoint/2010/main" val="187840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79322E-5F02-4414-B356-EB330F895344}" type="slidenum">
              <a:rPr lang="en-US">
                <a:solidFill>
                  <a:srgbClr val="898989"/>
                </a:solidFill>
                <a:latin typeface="Calibri" panose="020F0502020204030204" pitchFamily="34" charset="0"/>
              </a:rPr>
              <a:pPr eaLnBrk="1" hangingPunct="1"/>
              <a:t>59</a:t>
            </a:fld>
            <a:endParaRPr lang="en-US">
              <a:solidFill>
                <a:srgbClr val="898989"/>
              </a:solidFill>
              <a:latin typeface="Calibri" panose="020F050202020403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8789" name="Text Box 12"/>
          <p:cNvSpPr txBox="1">
            <a:spLocks noChangeArrowheads="1"/>
          </p:cNvSpPr>
          <p:nvPr/>
        </p:nvSpPr>
        <p:spPr bwMode="auto">
          <a:xfrm>
            <a:off x="1143000" y="133350"/>
            <a:ext cx="6934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Control-of-Flow Statements</a:t>
            </a:r>
            <a:endParaRPr lang="en-US" altLang="en-US" sz="4000" b="1">
              <a:solidFill>
                <a:schemeClr val="bg1"/>
              </a:solidFill>
              <a:latin typeface="Arial" panose="020B0604020202020204" pitchFamily="34" charset="0"/>
            </a:endParaRPr>
          </a:p>
        </p:txBody>
      </p:sp>
      <p:grpSp>
        <p:nvGrpSpPr>
          <p:cNvPr id="118790" name="Group 28"/>
          <p:cNvGrpSpPr>
            <a:grpSpLocks/>
          </p:cNvGrpSpPr>
          <p:nvPr/>
        </p:nvGrpSpPr>
        <p:grpSpPr bwMode="auto">
          <a:xfrm>
            <a:off x="533400" y="152400"/>
            <a:ext cx="549275" cy="476250"/>
            <a:chOff x="1110" y="2656"/>
            <a:chExt cx="1549" cy="1351"/>
          </a:xfrm>
        </p:grpSpPr>
        <p:sp>
          <p:nvSpPr>
            <p:cNvPr id="1187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6</a:t>
              </a:r>
            </a:p>
          </p:txBody>
        </p:sp>
      </p:grpSp>
      <p:sp>
        <p:nvSpPr>
          <p:cNvPr id="13" name="Content Placeholder 2"/>
          <p:cNvSpPr txBox="1">
            <a:spLocks/>
          </p:cNvSpPr>
          <p:nvPr/>
        </p:nvSpPr>
        <p:spPr>
          <a:xfrm>
            <a:off x="304800" y="876575"/>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smtClean="0"/>
              <a:t>RAISERROR</a:t>
            </a:r>
            <a:endParaRPr lang="en-US" dirty="0"/>
          </a:p>
        </p:txBody>
      </p:sp>
      <p:sp>
        <p:nvSpPr>
          <p:cNvPr id="14" name="Rectangle 3"/>
          <p:cNvSpPr txBox="1">
            <a:spLocks noChangeArrowheads="1"/>
          </p:cNvSpPr>
          <p:nvPr/>
        </p:nvSpPr>
        <p:spPr>
          <a:xfrm>
            <a:off x="322729" y="1539070"/>
            <a:ext cx="7583487" cy="406082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2400"/>
              <a:t>--CAU 5 :XAY DUNG CAU THONG BAO LOI BANG RAISERROR</a:t>
            </a:r>
          </a:p>
          <a:p>
            <a:pPr marL="0" indent="0">
              <a:lnSpc>
                <a:spcPct val="80000"/>
              </a:lnSpc>
              <a:buNone/>
            </a:pPr>
            <a:r>
              <a:rPr lang="en-US" sz="2400" smtClean="0"/>
              <a:t>Use Northwind</a:t>
            </a:r>
          </a:p>
          <a:p>
            <a:pPr marL="0" indent="0">
              <a:lnSpc>
                <a:spcPct val="80000"/>
              </a:lnSpc>
              <a:buNone/>
            </a:pPr>
            <a:r>
              <a:rPr lang="en-US" sz="2400" smtClean="0"/>
              <a:t>RAISERROR </a:t>
            </a:r>
            <a:r>
              <a:rPr lang="en-US" sz="2400"/>
              <a:t>(50001,10,1,4,'SANPHAM')</a:t>
            </a:r>
          </a:p>
          <a:p>
            <a:pPr marL="0" indent="0">
              <a:lnSpc>
                <a:spcPct val="80000"/>
              </a:lnSpc>
              <a:buNone/>
            </a:pPr>
            <a:r>
              <a:rPr lang="en-US" sz="2400"/>
              <a:t>DECLARE @@MA INT</a:t>
            </a:r>
          </a:p>
          <a:p>
            <a:pPr marL="0" indent="0">
              <a:lnSpc>
                <a:spcPct val="80000"/>
              </a:lnSpc>
              <a:buNone/>
            </a:pPr>
            <a:r>
              <a:rPr lang="en-US" sz="2400"/>
              <a:t>DECLARE @@TEN NVARCHAR</a:t>
            </a:r>
          </a:p>
          <a:p>
            <a:pPr marL="0" indent="0">
              <a:lnSpc>
                <a:spcPct val="80000"/>
              </a:lnSpc>
              <a:buNone/>
            </a:pPr>
            <a:r>
              <a:rPr lang="en-US" sz="2400"/>
              <a:t>SET @@TEN ='SANPHAM'</a:t>
            </a:r>
          </a:p>
          <a:p>
            <a:pPr marL="0" indent="0">
              <a:lnSpc>
                <a:spcPct val="80000"/>
              </a:lnSpc>
              <a:buNone/>
            </a:pPr>
            <a:r>
              <a:rPr lang="en-US" sz="2400"/>
              <a:t>SET @@MA =8</a:t>
            </a:r>
          </a:p>
          <a:p>
            <a:pPr marL="0" indent="0">
              <a:lnSpc>
                <a:spcPct val="80000"/>
              </a:lnSpc>
              <a:buNone/>
            </a:pPr>
            <a:r>
              <a:rPr lang="en-US" sz="2400"/>
              <a:t>SELECT  productid FROM products WHERE productid=@@MA</a:t>
            </a:r>
          </a:p>
          <a:p>
            <a:pPr marL="0" indent="0">
              <a:lnSpc>
                <a:spcPct val="80000"/>
              </a:lnSpc>
              <a:buNone/>
            </a:pPr>
            <a:r>
              <a:rPr lang="en-US" sz="2400"/>
              <a:t>IF (@@ROWCOUNT=0)</a:t>
            </a:r>
          </a:p>
          <a:p>
            <a:pPr marL="0" indent="0">
              <a:lnSpc>
                <a:spcPct val="80000"/>
              </a:lnSpc>
              <a:buNone/>
            </a:pPr>
            <a:r>
              <a:rPr lang="en-US" sz="2400"/>
              <a:t>   BEGIN</a:t>
            </a:r>
          </a:p>
          <a:p>
            <a:pPr marL="0" indent="0">
              <a:lnSpc>
                <a:spcPct val="80000"/>
              </a:lnSpc>
              <a:buNone/>
            </a:pPr>
            <a:r>
              <a:rPr lang="en-US" sz="2400"/>
              <a:t>	RAISERROR (50001,10,1,@@MA,@@TEN)</a:t>
            </a:r>
          </a:p>
          <a:p>
            <a:pPr marL="0" indent="0">
              <a:lnSpc>
                <a:spcPct val="80000"/>
              </a:lnSpc>
              <a:buNone/>
            </a:pPr>
            <a:r>
              <a:rPr lang="en-US" sz="2400"/>
              <a:t>   END	</a:t>
            </a:r>
          </a:p>
          <a:p>
            <a:pPr marL="0" indent="0">
              <a:lnSpc>
                <a:spcPct val="80000"/>
              </a:lnSpc>
              <a:buNone/>
            </a:pPr>
            <a:r>
              <a:rPr lang="en-US" sz="2400"/>
              <a:t>GO </a:t>
            </a:r>
          </a:p>
        </p:txBody>
      </p:sp>
    </p:spTree>
    <p:extLst>
      <p:ext uri="{BB962C8B-B14F-4D97-AF65-F5344CB8AC3E}">
        <p14:creationId xmlns:p14="http://schemas.microsoft.com/office/powerpoint/2010/main" val="4232235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anim calcmode="lin" valueType="num">
                                      <p:cBhvr additive="base">
                                        <p:cTn id="43"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 calcmode="lin" valueType="num">
                                      <p:cBhvr additive="base">
                                        <p:cTn id="49" dur="50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anim calcmode="lin" valueType="num">
                                      <p:cBhvr additive="base">
                                        <p:cTn id="55" dur="50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
                                            <p:txEl>
                                              <p:pRg st="9" end="9"/>
                                            </p:txEl>
                                          </p:spTgt>
                                        </p:tgtEl>
                                        <p:attrNameLst>
                                          <p:attrName>style.visibility</p:attrName>
                                        </p:attrNameLst>
                                      </p:cBhvr>
                                      <p:to>
                                        <p:strVal val="visible"/>
                                      </p:to>
                                    </p:set>
                                    <p:anim calcmode="lin" valueType="num">
                                      <p:cBhvr additive="base">
                                        <p:cTn id="61" dur="500" fill="hold"/>
                                        <p:tgtEl>
                                          <p:spTgt spid="1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
                                            <p:txEl>
                                              <p:pRg st="10" end="10"/>
                                            </p:txEl>
                                          </p:spTgt>
                                        </p:tgtEl>
                                        <p:attrNameLst>
                                          <p:attrName>style.visibility</p:attrName>
                                        </p:attrNameLst>
                                      </p:cBhvr>
                                      <p:to>
                                        <p:strVal val="visible"/>
                                      </p:to>
                                    </p:set>
                                    <p:anim calcmode="lin" valueType="num">
                                      <p:cBhvr additive="base">
                                        <p:cTn id="67" dur="500" fill="hold"/>
                                        <p:tgtEl>
                                          <p:spTgt spid="14">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
                                            <p:txEl>
                                              <p:pRg st="11" end="11"/>
                                            </p:txEl>
                                          </p:spTgt>
                                        </p:tgtEl>
                                        <p:attrNameLst>
                                          <p:attrName>style.visibility</p:attrName>
                                        </p:attrNameLst>
                                      </p:cBhvr>
                                      <p:to>
                                        <p:strVal val="visible"/>
                                      </p:to>
                                    </p:set>
                                    <p:anim calcmode="lin" valueType="num">
                                      <p:cBhvr additive="base">
                                        <p:cTn id="73" dur="500" fill="hold"/>
                                        <p:tgtEl>
                                          <p:spTgt spid="14">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
                                            <p:txEl>
                                              <p:pRg st="12" end="12"/>
                                            </p:txEl>
                                          </p:spTgt>
                                        </p:tgtEl>
                                        <p:attrNameLst>
                                          <p:attrName>style.visibility</p:attrName>
                                        </p:attrNameLst>
                                      </p:cBhvr>
                                      <p:to>
                                        <p:strVal val="visible"/>
                                      </p:to>
                                    </p:set>
                                    <p:anim calcmode="lin" valueType="num">
                                      <p:cBhvr additive="base">
                                        <p:cTn id="79" dur="500" fill="hold"/>
                                        <p:tgtEl>
                                          <p:spTgt spid="14">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4">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6</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cục bộ-Local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1" name="Content Placeholder 2"/>
          <p:cNvSpPr txBox="1">
            <a:spLocks/>
          </p:cNvSpPr>
          <p:nvPr/>
        </p:nvSpPr>
        <p:spPr>
          <a:xfrm>
            <a:off x="152400" y="1387124"/>
            <a:ext cx="8382000" cy="22108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smtClean="0">
                <a:cs typeface="Times New Roman" pitchFamily="18" charset="0"/>
              </a:rPr>
              <a:t>Local variable</a:t>
            </a:r>
          </a:p>
          <a:p>
            <a:pPr lvl="1"/>
            <a:r>
              <a:rPr lang="en-US" b="1" smtClean="0">
                <a:cs typeface="Times New Roman" pitchFamily="18" charset="0"/>
              </a:rPr>
              <a:t>Khai báo (Declare):</a:t>
            </a:r>
          </a:p>
          <a:p>
            <a:pPr lvl="1"/>
            <a:endParaRPr lang="en-US" smtClean="0"/>
          </a:p>
          <a:p>
            <a:pPr lvl="1"/>
            <a:endParaRPr lang="en-US" smtClean="0"/>
          </a:p>
          <a:p>
            <a:pPr lvl="1"/>
            <a:r>
              <a:rPr lang="en-US" b="1" smtClean="0"/>
              <a:t>Example</a:t>
            </a:r>
            <a:r>
              <a:rPr lang="en-US" smtClean="0"/>
              <a:t>:  </a:t>
            </a:r>
          </a:p>
          <a:p>
            <a:pPr marL="457200" lvl="1" indent="0">
              <a:buNone/>
            </a:pPr>
            <a:r>
              <a:rPr lang="en-US" smtClean="0"/>
              <a:t>DECLARE @</a:t>
            </a:r>
            <a:r>
              <a:rPr lang="en-US" smtClean="0">
                <a:solidFill>
                  <a:srgbClr val="0070C0"/>
                </a:solidFill>
              </a:rPr>
              <a:t>EmpIDVar</a:t>
            </a:r>
            <a:r>
              <a:rPr lang="en-US" smtClean="0"/>
              <a:t> int</a:t>
            </a:r>
          </a:p>
          <a:p>
            <a:pPr marL="457200" lvl="1" indent="0">
              <a:buNone/>
            </a:pPr>
            <a:r>
              <a:rPr lang="en-US"/>
              <a:t>DECLARE </a:t>
            </a:r>
            <a:r>
              <a:rPr lang="en-US" smtClean="0"/>
              <a:t>@CustID </a:t>
            </a:r>
            <a:r>
              <a:rPr lang="en-US"/>
              <a:t>Char(5), </a:t>
            </a:r>
            <a:r>
              <a:rPr lang="en-US" smtClean="0"/>
              <a:t>@name </a:t>
            </a:r>
            <a:r>
              <a:rPr lang="en-US"/>
              <a:t>varchar(50)</a:t>
            </a:r>
          </a:p>
          <a:p>
            <a:pPr marL="457200" lvl="1" indent="0">
              <a:buNone/>
            </a:pPr>
            <a:endParaRPr lang="en-US" dirty="0"/>
          </a:p>
        </p:txBody>
      </p:sp>
      <p:sp>
        <p:nvSpPr>
          <p:cNvPr id="13" name="TextBox 12"/>
          <p:cNvSpPr txBox="1"/>
          <p:nvPr/>
        </p:nvSpPr>
        <p:spPr>
          <a:xfrm>
            <a:off x="779006" y="2723117"/>
            <a:ext cx="7585987" cy="646331"/>
          </a:xfrm>
          <a:prstGeom prst="rect">
            <a:avLst/>
          </a:prstGeom>
          <a:ln>
            <a:solidFill>
              <a:schemeClr val="accent1">
                <a:lumMod val="50000"/>
              </a:schemeClr>
            </a:solidFill>
          </a:ln>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600" b="1" dirty="0" smtClean="0">
                <a:solidFill>
                  <a:srgbClr val="FF0000"/>
                </a:solidFill>
                <a:latin typeface="Cambria" pitchFamily="18" charset="0"/>
              </a:rPr>
              <a:t>DECLARE@ </a:t>
            </a:r>
            <a:r>
              <a:rPr lang="en-US" sz="3600" b="1" dirty="0" err="1" smtClean="0">
                <a:solidFill>
                  <a:srgbClr val="FF0000"/>
                </a:solidFill>
                <a:latin typeface="Cambria" pitchFamily="18" charset="0"/>
              </a:rPr>
              <a:t>VariableName</a:t>
            </a:r>
            <a:r>
              <a:rPr lang="en-US" sz="3600" b="1" dirty="0" smtClean="0">
                <a:solidFill>
                  <a:srgbClr val="FF0000"/>
                </a:solidFill>
                <a:latin typeface="Cambria" pitchFamily="18" charset="0"/>
              </a:rPr>
              <a:t> </a:t>
            </a:r>
            <a:r>
              <a:rPr lang="en-US" sz="3600" b="1" dirty="0" err="1" smtClean="0">
                <a:solidFill>
                  <a:srgbClr val="FF0000"/>
                </a:solidFill>
                <a:latin typeface="Cambria" pitchFamily="18" charset="0"/>
              </a:rPr>
              <a:t>var_type</a:t>
            </a:r>
            <a:endParaRPr lang="en-US" sz="3600" b="1" dirty="0">
              <a:solidFill>
                <a:srgbClr val="FF0000"/>
              </a:solidFill>
              <a:latin typeface="Cambria" pitchFamily="18" charset="0"/>
            </a:endParaRPr>
          </a:p>
        </p:txBody>
      </p:sp>
    </p:spTree>
    <p:extLst>
      <p:ext uri="{BB962C8B-B14F-4D97-AF65-F5344CB8AC3E}">
        <p14:creationId xmlns:p14="http://schemas.microsoft.com/office/powerpoint/2010/main" val="15079215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EF5260-3B3C-4EAC-8D74-C267EFC63D9A}" type="slidenum">
              <a:rPr lang="en-US">
                <a:solidFill>
                  <a:srgbClr val="898989"/>
                </a:solidFill>
                <a:latin typeface="Calibri" panose="020F0502020204030204" pitchFamily="34" charset="0"/>
              </a:rPr>
              <a:pPr eaLnBrk="1" hangingPunct="1"/>
              <a:t>60</a:t>
            </a:fld>
            <a:endParaRPr lang="en-US">
              <a:solidFill>
                <a:srgbClr val="898989"/>
              </a:solidFill>
              <a:latin typeface="Calibri" panose="020F0502020204030204" pitchFamily="34" charset="0"/>
            </a:endParaRPr>
          </a:p>
        </p:txBody>
      </p:sp>
      <p:sp>
        <p:nvSpPr>
          <p:cNvPr id="7" name="Title 20"/>
          <p:cNvSpPr txBox="1">
            <a:spLocks/>
          </p:cNvSpPr>
          <p:nvPr/>
        </p:nvSpPr>
        <p:spPr bwMode="auto">
          <a:xfrm>
            <a:off x="533400" y="3810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7</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cục bộ-Local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smtClean="0"/>
              <a:t>Sử dụng biến cục bộ: Assign value for the variable</a:t>
            </a:r>
            <a:r>
              <a:rPr lang="en-US" sz="3200" smtClean="0"/>
              <a:t>: When a variable is declared, its value is Null.</a:t>
            </a:r>
          </a:p>
          <a:p>
            <a:pPr marL="396875" lvl="1">
              <a:buFont typeface="Arial" panose="020B0604020202020204" pitchFamily="34" charset="0"/>
              <a:buBlip>
                <a:blip r:embed="rId3"/>
              </a:buBlip>
            </a:pPr>
            <a:endParaRPr lang="en-US" sz="3200" smtClean="0"/>
          </a:p>
          <a:p>
            <a:pPr marL="396875" lvl="1">
              <a:buFont typeface="Arial" panose="020B0604020202020204" pitchFamily="34" charset="0"/>
              <a:buBlip>
                <a:blip r:embed="rId3"/>
              </a:buBlip>
            </a:pPr>
            <a:endParaRPr lang="en-US" sz="3200" smtClean="0"/>
          </a:p>
          <a:p>
            <a:pPr lvl="1"/>
            <a:r>
              <a:rPr lang="en-US" smtClean="0"/>
              <a:t>Example:</a:t>
            </a:r>
          </a:p>
          <a:p>
            <a:pPr marL="742950" lvl="2" indent="0">
              <a:buFont typeface="Arial" panose="020B0604020202020204" pitchFamily="34" charset="0"/>
              <a:buNone/>
            </a:pPr>
            <a:r>
              <a:rPr lang="en-US" smtClean="0"/>
              <a:t>DECLARE  @temp_city  varchar(10)</a:t>
            </a:r>
          </a:p>
          <a:p>
            <a:pPr lvl="1" indent="0">
              <a:buFont typeface="Arial" panose="020B0604020202020204" pitchFamily="34" charset="0"/>
              <a:buNone/>
            </a:pPr>
            <a:r>
              <a:rPr lang="en-US" sz="2400" smtClean="0"/>
              <a:t>SET  @temp_city  = ‘london’</a:t>
            </a:r>
          </a:p>
          <a:p>
            <a:pPr lvl="1" indent="0">
              <a:buFont typeface="Arial" panose="020B0604020202020204" pitchFamily="34" charset="0"/>
              <a:buNone/>
            </a:pPr>
            <a:r>
              <a:rPr lang="en-US" sz="2400" smtClean="0"/>
              <a:t>SELECT * FROM  Customers</a:t>
            </a:r>
          </a:p>
          <a:p>
            <a:pPr lvl="1" indent="0">
              <a:buFont typeface="Arial" panose="020B0604020202020204" pitchFamily="34" charset="0"/>
              <a:buNone/>
            </a:pPr>
            <a:r>
              <a:rPr lang="en-US" sz="2400" smtClean="0"/>
              <a:t>WHERE   city = @temp_city</a:t>
            </a:r>
            <a:r>
              <a:rPr lang="en-US" smtClean="0"/>
              <a:t>	</a:t>
            </a:r>
          </a:p>
          <a:p>
            <a:pPr marL="396875" lvl="1">
              <a:buFont typeface="Arial" panose="020B0604020202020204" pitchFamily="34" charset="0"/>
              <a:buBlip>
                <a:blip r:embed="rId3"/>
              </a:buBlip>
            </a:pPr>
            <a:endParaRPr lang="en-US" sz="3200" smtClean="0"/>
          </a:p>
          <a:p>
            <a:endParaRPr lang="en-US" sz="3600"/>
          </a:p>
        </p:txBody>
      </p:sp>
      <p:sp>
        <p:nvSpPr>
          <p:cNvPr id="15" name="TextBox 14"/>
          <p:cNvSpPr txBox="1"/>
          <p:nvPr/>
        </p:nvSpPr>
        <p:spPr>
          <a:xfrm>
            <a:off x="581585" y="2368439"/>
            <a:ext cx="78105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33400" indent="-533400">
              <a:buFont typeface="Verdana" pitchFamily="34" charset="0"/>
              <a:buNone/>
            </a:pPr>
            <a:r>
              <a:rPr lang="en-US" sz="3000" b="1" dirty="0" smtClean="0">
                <a:solidFill>
                  <a:srgbClr val="C00000"/>
                </a:solidFill>
                <a:latin typeface="Cambria" pitchFamily="18" charset="0"/>
              </a:rPr>
              <a:t>SET @</a:t>
            </a:r>
            <a:r>
              <a:rPr lang="en-US" sz="3000" b="1" dirty="0" err="1" smtClean="0">
                <a:solidFill>
                  <a:srgbClr val="C00000"/>
                </a:solidFill>
                <a:latin typeface="Cambria" pitchFamily="18" charset="0"/>
              </a:rPr>
              <a:t>VariableName</a:t>
            </a:r>
            <a:r>
              <a:rPr lang="en-US" sz="3000" b="1" dirty="0" smtClean="0">
                <a:solidFill>
                  <a:srgbClr val="C00000"/>
                </a:solidFill>
                <a:latin typeface="Cambria" pitchFamily="18" charset="0"/>
              </a:rPr>
              <a:t> = expression</a:t>
            </a:r>
          </a:p>
          <a:p>
            <a:pPr marL="533400" indent="-533400">
              <a:buFont typeface="Verdana" pitchFamily="34" charset="0"/>
              <a:buNone/>
            </a:pPr>
            <a:r>
              <a:rPr lang="en-US" sz="3000" b="1" dirty="0" smtClean="0">
                <a:solidFill>
                  <a:srgbClr val="C00000"/>
                </a:solidFill>
                <a:latin typeface="Cambria" pitchFamily="18" charset="0"/>
              </a:rPr>
              <a:t>or</a:t>
            </a:r>
          </a:p>
          <a:p>
            <a:pPr marL="533400" indent="-533400">
              <a:buFont typeface="Verdana" pitchFamily="34" charset="0"/>
              <a:buNone/>
            </a:pPr>
            <a:r>
              <a:rPr lang="en-US" sz="3000" b="1" dirty="0" smtClean="0">
                <a:solidFill>
                  <a:srgbClr val="C00000"/>
                </a:solidFill>
                <a:latin typeface="Cambria" pitchFamily="18" charset="0"/>
              </a:rPr>
              <a:t>SELECT{@</a:t>
            </a:r>
            <a:r>
              <a:rPr lang="en-US" sz="3000" b="1" dirty="0" err="1" smtClean="0">
                <a:solidFill>
                  <a:srgbClr val="C00000"/>
                </a:solidFill>
                <a:latin typeface="Cambria" pitchFamily="18" charset="0"/>
              </a:rPr>
              <a:t>VariableName</a:t>
            </a:r>
            <a:r>
              <a:rPr lang="en-US" sz="3000" b="1" dirty="0" smtClean="0">
                <a:solidFill>
                  <a:srgbClr val="C00000"/>
                </a:solidFill>
                <a:latin typeface="Cambria" pitchFamily="18" charset="0"/>
              </a:rPr>
              <a:t>=expression} [,…n]</a:t>
            </a:r>
            <a:endParaRPr lang="en-US" sz="3000" b="1" dirty="0">
              <a:solidFill>
                <a:srgbClr val="C00000"/>
              </a:solidFill>
              <a:latin typeface="Cambria" pitchFamily="18" charset="0"/>
            </a:endParaRPr>
          </a:p>
        </p:txBody>
      </p:sp>
    </p:spTree>
    <p:extLst>
      <p:ext uri="{BB962C8B-B14F-4D97-AF65-F5344CB8AC3E}">
        <p14:creationId xmlns:p14="http://schemas.microsoft.com/office/powerpoint/2010/main" val="110314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8</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smtClean="0">
                  <a:solidFill>
                    <a:schemeClr val="bg1"/>
                  </a:solidFill>
                  <a:cs typeface="Times New Roman" panose="02020603050405020304" pitchFamily="18" charset="0"/>
                </a:rPr>
                <a:t>Biến cục bộ-Local </a:t>
              </a:r>
              <a:r>
                <a:rPr lang="en-US" sz="4400">
                  <a:solidFill>
                    <a:schemeClr val="bg1"/>
                  </a:solidFill>
                  <a:cs typeface="Times New Roman" panose="02020603050405020304" pitchFamily="18" charset="0"/>
                </a:rPr>
                <a:t>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smtClean="0"/>
              <a:t>Sử dụng biến cục bộ:</a:t>
            </a:r>
            <a:endParaRPr lang="en-US" sz="3200" smtClean="0"/>
          </a:p>
          <a:p>
            <a:pPr marL="111125" lvl="1" indent="0">
              <a:buNone/>
            </a:pPr>
            <a:endParaRPr lang="en-US" sz="3200" smtClean="0"/>
          </a:p>
        </p:txBody>
      </p:sp>
      <p:sp>
        <p:nvSpPr>
          <p:cNvPr id="13" name="Text Box 4"/>
          <p:cNvSpPr txBox="1">
            <a:spLocks noChangeArrowheads="1"/>
          </p:cNvSpPr>
          <p:nvPr/>
        </p:nvSpPr>
        <p:spPr bwMode="auto">
          <a:xfrm>
            <a:off x="1066800" y="1905000"/>
            <a:ext cx="1181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gn="ctr">
              <a:spcBef>
                <a:spcPct val="20000"/>
              </a:spcBef>
              <a:buClr>
                <a:schemeClr val="folHlink"/>
              </a:buClr>
              <a:buSzPct val="60000"/>
              <a:buFont typeface="Wingdings" pitchFamily="2" charset="2"/>
              <a:buNone/>
            </a:pPr>
            <a:r>
              <a:rPr lang="en-US" sz="1800" b="1" u="sng">
                <a:solidFill>
                  <a:schemeClr val="tx2"/>
                </a:solidFill>
                <a:cs typeface="Courier New" pitchFamily="49" charset="0"/>
              </a:rPr>
              <a:t>Example :</a:t>
            </a:r>
            <a:endParaRPr lang="en-US" sz="1800">
              <a:solidFill>
                <a:schemeClr val="tx2"/>
              </a:solidFill>
              <a:latin typeface="Georgia" pitchFamily="18" charset="0"/>
            </a:endParaRPr>
          </a:p>
        </p:txBody>
      </p:sp>
      <p:sp>
        <p:nvSpPr>
          <p:cNvPr id="16" name="Rectangle 5"/>
          <p:cNvSpPr>
            <a:spLocks noChangeArrowheads="1"/>
          </p:cNvSpPr>
          <p:nvPr/>
        </p:nvSpPr>
        <p:spPr bwMode="auto">
          <a:xfrm>
            <a:off x="1143000" y="2362200"/>
            <a:ext cx="6991350" cy="1790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folHlink"/>
              </a:buClr>
              <a:buSzPct val="60000"/>
              <a:buFont typeface="Wingdings" pitchFamily="2" charset="2"/>
              <a:buNone/>
            </a:pPr>
            <a:r>
              <a:rPr lang="en-US" sz="2000">
                <a:solidFill>
                  <a:srgbClr val="006699"/>
                </a:solidFill>
                <a:cs typeface="Courier New" pitchFamily="49" charset="0"/>
              </a:rPr>
              <a:t>DECLARE @manv int</a:t>
            </a:r>
            <a:r>
              <a:rPr lang="en-US" sz="2000">
                <a:solidFill>
                  <a:srgbClr val="006699"/>
                </a:solidFill>
                <a:cs typeface="Times New Roman" pitchFamily="18" charset="0"/>
              </a:rPr>
              <a:t> </a:t>
            </a:r>
          </a:p>
          <a:p>
            <a:pPr algn="just">
              <a:spcBef>
                <a:spcPct val="20000"/>
              </a:spcBef>
              <a:buClr>
                <a:schemeClr val="folHlink"/>
              </a:buClr>
              <a:buSzPct val="60000"/>
              <a:buFont typeface="Wingdings" pitchFamily="2" charset="2"/>
              <a:buNone/>
            </a:pPr>
            <a:r>
              <a:rPr lang="en-US" sz="2000">
                <a:solidFill>
                  <a:srgbClr val="006699"/>
                </a:solidFill>
                <a:cs typeface="Courier New" pitchFamily="49" charset="0"/>
              </a:rPr>
              <a:t>SET @manv = 2</a:t>
            </a:r>
          </a:p>
          <a:p>
            <a:pPr algn="just">
              <a:spcBef>
                <a:spcPct val="20000"/>
              </a:spcBef>
              <a:buClr>
                <a:schemeClr val="folHlink"/>
              </a:buClr>
              <a:buSzPct val="60000"/>
              <a:buFont typeface="Wingdings" pitchFamily="2" charset="2"/>
              <a:buNone/>
            </a:pPr>
            <a:r>
              <a:rPr lang="en-US" sz="2000">
                <a:solidFill>
                  <a:srgbClr val="006699"/>
                </a:solidFill>
                <a:cs typeface="Courier New" pitchFamily="49" charset="0"/>
              </a:rPr>
              <a:t>Go</a:t>
            </a:r>
          </a:p>
          <a:p>
            <a:pPr algn="just">
              <a:spcBef>
                <a:spcPct val="20000"/>
              </a:spcBef>
              <a:buClr>
                <a:schemeClr val="folHlink"/>
              </a:buClr>
              <a:buSzPct val="60000"/>
              <a:buFont typeface="Wingdings" pitchFamily="2" charset="2"/>
              <a:buNone/>
            </a:pPr>
            <a:r>
              <a:rPr lang="en-US" sz="2000">
                <a:solidFill>
                  <a:srgbClr val="006699"/>
                </a:solidFill>
                <a:cs typeface="Courier New" pitchFamily="49" charset="0"/>
              </a:rPr>
              <a:t>SELECT * FROM Employees </a:t>
            </a:r>
          </a:p>
          <a:p>
            <a:pPr algn="just">
              <a:spcBef>
                <a:spcPct val="20000"/>
              </a:spcBef>
              <a:buClr>
                <a:schemeClr val="folHlink"/>
              </a:buClr>
              <a:buSzPct val="60000"/>
              <a:buFont typeface="Wingdings" pitchFamily="2" charset="2"/>
              <a:buNone/>
            </a:pPr>
            <a:r>
              <a:rPr lang="en-US" sz="2000">
                <a:solidFill>
                  <a:srgbClr val="006699"/>
                </a:solidFill>
                <a:cs typeface="Courier New" pitchFamily="49" charset="0"/>
              </a:rPr>
              <a:t>	WHERE Emloyeeid = @manv</a:t>
            </a:r>
            <a:endParaRPr lang="en-US" sz="2000">
              <a:solidFill>
                <a:srgbClr val="006699"/>
              </a:solidFill>
              <a:cs typeface="Times New Roman" pitchFamily="18" charset="0"/>
            </a:endParaRPr>
          </a:p>
        </p:txBody>
      </p:sp>
      <p:sp>
        <p:nvSpPr>
          <p:cNvPr id="17" name="Rectangle 7"/>
          <p:cNvSpPr>
            <a:spLocks noChangeArrowheads="1"/>
          </p:cNvSpPr>
          <p:nvPr/>
        </p:nvSpPr>
        <p:spPr bwMode="auto">
          <a:xfrm>
            <a:off x="1143000" y="4495800"/>
            <a:ext cx="7010400" cy="1981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20000"/>
              </a:spcBef>
              <a:buClr>
                <a:schemeClr val="folHlink"/>
              </a:buClr>
              <a:buSzPct val="60000"/>
              <a:buFont typeface="Wingdings" pitchFamily="2" charset="2"/>
              <a:buNone/>
            </a:pPr>
            <a:r>
              <a:rPr lang="en-US" sz="2000">
                <a:cs typeface="Courier New" pitchFamily="49" charset="0"/>
              </a:rPr>
              <a:t>DECLARE @manv int, @country nvarchar(15)</a:t>
            </a:r>
            <a:r>
              <a:rPr lang="en-US" sz="2000">
                <a:cs typeface="Times New Roman" pitchFamily="18" charset="0"/>
              </a:rPr>
              <a:t> </a:t>
            </a:r>
          </a:p>
          <a:p>
            <a:pPr algn="just">
              <a:spcBef>
                <a:spcPct val="20000"/>
              </a:spcBef>
              <a:buClr>
                <a:schemeClr val="folHlink"/>
              </a:buClr>
              <a:buSzPct val="60000"/>
              <a:buFont typeface="Wingdings" pitchFamily="2" charset="2"/>
              <a:buNone/>
            </a:pPr>
            <a:r>
              <a:rPr lang="en-US" sz="2000">
                <a:cs typeface="Courier New" pitchFamily="49" charset="0"/>
              </a:rPr>
              <a:t>SET @manv = 3</a:t>
            </a:r>
          </a:p>
          <a:p>
            <a:pPr algn="just">
              <a:spcBef>
                <a:spcPct val="20000"/>
              </a:spcBef>
              <a:buClr>
                <a:schemeClr val="folHlink"/>
              </a:buClr>
              <a:buSzPct val="60000"/>
              <a:buFont typeface="Wingdings" pitchFamily="2" charset="2"/>
              <a:buNone/>
            </a:pPr>
            <a:r>
              <a:rPr lang="en-US" sz="2000">
                <a:cs typeface="Courier New" pitchFamily="49" charset="0"/>
              </a:rPr>
              <a:t>Set @country =‘Usa’</a:t>
            </a:r>
          </a:p>
          <a:p>
            <a:pPr algn="just">
              <a:spcBef>
                <a:spcPct val="20000"/>
              </a:spcBef>
              <a:buClr>
                <a:schemeClr val="folHlink"/>
              </a:buClr>
              <a:buSzPct val="60000"/>
              <a:buFont typeface="Wingdings" pitchFamily="2" charset="2"/>
              <a:buNone/>
            </a:pPr>
            <a:r>
              <a:rPr lang="en-US" sz="2000">
                <a:cs typeface="Courier New" pitchFamily="49" charset="0"/>
              </a:rPr>
              <a:t>SELECT * FROM Employees </a:t>
            </a:r>
          </a:p>
          <a:p>
            <a:pPr algn="just">
              <a:spcBef>
                <a:spcPct val="20000"/>
              </a:spcBef>
              <a:buClr>
                <a:schemeClr val="folHlink"/>
              </a:buClr>
              <a:buSzPct val="60000"/>
              <a:buFont typeface="Wingdings" pitchFamily="2" charset="2"/>
              <a:buNone/>
            </a:pPr>
            <a:r>
              <a:rPr lang="en-US" sz="2000">
                <a:cs typeface="Courier New" pitchFamily="49" charset="0"/>
              </a:rPr>
              <a:t>	WHERE Emloyeeid = @manv and country =@country</a:t>
            </a:r>
            <a:endParaRPr lang="en-US" sz="2000">
              <a:cs typeface="Times New Roman" pitchFamily="18" charset="0"/>
            </a:endParaRPr>
          </a:p>
        </p:txBody>
      </p:sp>
    </p:spTree>
    <p:extLst>
      <p:ext uri="{BB962C8B-B14F-4D97-AF65-F5344CB8AC3E}">
        <p14:creationId xmlns:p14="http://schemas.microsoft.com/office/powerpoint/2010/main" val="336597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6" grpId="0" animBg="1" autoUpdateAnimBg="0"/>
      <p:bldP spid="1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2FC941-CC4A-4134-9D51-A05FCFCB7C77}" type="slidenum">
              <a:rPr lang="en-US">
                <a:solidFill>
                  <a:srgbClr val="898989"/>
                </a:solidFill>
                <a:latin typeface="Calibri" panose="020F0502020204030204" pitchFamily="34" charset="0"/>
              </a:rPr>
              <a:pPr eaLnBrk="1" hangingPunct="1"/>
              <a:t>9</a:t>
            </a:fld>
            <a:endParaRPr lang="en-US">
              <a:solidFill>
                <a:srgbClr val="898989"/>
              </a:solidFill>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9" name="Group 14"/>
          <p:cNvGrpSpPr>
            <a:grpSpLocks/>
          </p:cNvGrpSpPr>
          <p:nvPr/>
        </p:nvGrpSpPr>
        <p:grpSpPr bwMode="auto">
          <a:xfrm>
            <a:off x="304800" y="304801"/>
            <a:ext cx="8839200" cy="769441"/>
            <a:chOff x="762000" y="1905000"/>
            <a:chExt cx="7543800" cy="770778"/>
          </a:xfrm>
        </p:grpSpPr>
        <p:sp>
          <p:nvSpPr>
            <p:cNvPr id="6151" name="Text Box 12"/>
            <p:cNvSpPr txBox="1">
              <a:spLocks noChangeArrowheads="1"/>
            </p:cNvSpPr>
            <p:nvPr/>
          </p:nvSpPr>
          <p:spPr bwMode="auto">
            <a:xfrm>
              <a:off x="1371682" y="1905000"/>
              <a:ext cx="6934118" cy="7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None/>
              </a:pPr>
              <a:r>
                <a:rPr lang="en-US" sz="4400">
                  <a:solidFill>
                    <a:schemeClr val="bg1"/>
                  </a:solidFill>
                  <a:cs typeface="Times New Roman" panose="02020603050405020304" pitchFamily="18" charset="0"/>
                </a:rPr>
                <a:t>Biến cục bộ-Local Variables</a:t>
              </a:r>
            </a:p>
          </p:txBody>
        </p:sp>
        <p:grpSp>
          <p:nvGrpSpPr>
            <p:cNvPr id="6152" name="Group 28"/>
            <p:cNvGrpSpPr>
              <a:grpSpLocks/>
            </p:cNvGrpSpPr>
            <p:nvPr/>
          </p:nvGrpSpPr>
          <p:grpSpPr bwMode="auto">
            <a:xfrm>
              <a:off x="762000" y="1905000"/>
              <a:ext cx="548640" cy="475488"/>
              <a:chOff x="1110" y="2656"/>
              <a:chExt cx="1549" cy="1351"/>
            </a:xfrm>
          </p:grpSpPr>
          <p:sp>
            <p:nvSpPr>
              <p:cNvPr id="61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61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800" b="1" smtClean="0">
                    <a:solidFill>
                      <a:schemeClr val="bg1"/>
                    </a:solidFill>
                    <a:latin typeface="Tahoma" pitchFamily="34" charset="0"/>
                    <a:ea typeface="Tahoma" pitchFamily="34" charset="0"/>
                    <a:cs typeface="Tahoma" pitchFamily="34" charset="0"/>
                  </a:rPr>
                  <a:t>2</a:t>
                </a:r>
                <a:endParaRPr lang="en-US" sz="2800" b="1">
                  <a:solidFill>
                    <a:schemeClr val="bg1"/>
                  </a:solidFill>
                  <a:latin typeface="Tahoma" pitchFamily="34" charset="0"/>
                  <a:ea typeface="Tahoma" pitchFamily="34" charset="0"/>
                  <a:cs typeface="Tahoma" pitchFamily="34" charset="0"/>
                </a:endParaRPr>
              </a:p>
            </p:txBody>
          </p:sp>
        </p:grpSp>
      </p:grpSp>
      <p:sp>
        <p:nvSpPr>
          <p:cNvPr id="14" name="Content Placeholder 2"/>
          <p:cNvSpPr txBox="1">
            <a:spLocks/>
          </p:cNvSpPr>
          <p:nvPr/>
        </p:nvSpPr>
        <p:spPr>
          <a:xfrm>
            <a:off x="295835" y="1342914"/>
            <a:ext cx="8382000" cy="596471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6875" lvl="1">
              <a:buFont typeface="Arial" panose="020B0604020202020204" pitchFamily="34" charset="0"/>
              <a:buBlip>
                <a:blip r:embed="rId3"/>
              </a:buBlip>
            </a:pPr>
            <a:r>
              <a:rPr lang="en-US" sz="3200" b="1" smtClean="0"/>
              <a:t>Hiển thị giá trị của biến cục bộ</a:t>
            </a:r>
            <a:r>
              <a:rPr lang="en-US" sz="3200" smtClean="0"/>
              <a:t>:</a:t>
            </a:r>
          </a:p>
          <a:p>
            <a:pPr marL="396875" lvl="1">
              <a:buFont typeface="Arial" panose="020B0604020202020204" pitchFamily="34" charset="0"/>
              <a:buBlip>
                <a:blip r:embed="rId3"/>
              </a:buBlip>
            </a:pPr>
            <a:endParaRPr lang="en-US" sz="3200" smtClean="0"/>
          </a:p>
          <a:p>
            <a:pPr marL="396875" lvl="1">
              <a:buFont typeface="Arial" panose="020B0604020202020204" pitchFamily="34" charset="0"/>
              <a:buBlip>
                <a:blip r:embed="rId3"/>
              </a:buBlip>
            </a:pPr>
            <a:endParaRPr lang="en-US" sz="3200" smtClean="0"/>
          </a:p>
          <a:p>
            <a:pPr marL="396875" lvl="1">
              <a:buFont typeface="Arial" panose="020B0604020202020204" pitchFamily="34" charset="0"/>
              <a:buBlip>
                <a:blip r:embed="rId3"/>
              </a:buBlip>
            </a:pPr>
            <a:endParaRPr lang="en-US" sz="3200" smtClean="0"/>
          </a:p>
          <a:p>
            <a:pPr lvl="1"/>
            <a:endParaRPr lang="en-US" smtClean="0"/>
          </a:p>
          <a:p>
            <a:pPr lvl="1"/>
            <a:r>
              <a:rPr lang="en-US" smtClean="0"/>
              <a:t>Example:</a:t>
            </a:r>
          </a:p>
          <a:p>
            <a:pPr marL="1255713" lvl="2" indent="0">
              <a:buFont typeface="Arial" panose="020B0604020202020204" pitchFamily="34" charset="0"/>
              <a:buNone/>
            </a:pPr>
            <a:r>
              <a:rPr lang="en-US" smtClean="0"/>
              <a:t>DECLARE  @temp_city  varchar(10)</a:t>
            </a:r>
          </a:p>
          <a:p>
            <a:pPr marL="1255713" lvl="1" indent="0">
              <a:buFont typeface="Arial" panose="020B0604020202020204" pitchFamily="34" charset="0"/>
              <a:buNone/>
            </a:pPr>
            <a:r>
              <a:rPr lang="en-US" sz="2400" smtClean="0"/>
              <a:t>SET  @temp_city  = ‘london’</a:t>
            </a:r>
          </a:p>
          <a:p>
            <a:pPr marL="1255713" lvl="1" indent="0">
              <a:buFont typeface="Arial" panose="020B0604020202020204" pitchFamily="34" charset="0"/>
              <a:buNone/>
            </a:pPr>
            <a:r>
              <a:rPr lang="en-US" sz="2400" smtClean="0"/>
              <a:t>SELECT * FROM  Customers</a:t>
            </a:r>
          </a:p>
          <a:p>
            <a:pPr marL="1255713" lvl="1" indent="0">
              <a:buFont typeface="Arial" panose="020B0604020202020204" pitchFamily="34" charset="0"/>
              <a:buNone/>
            </a:pPr>
            <a:r>
              <a:rPr lang="en-US" sz="2400" smtClean="0"/>
              <a:t>WHERE   city = @temp_city</a:t>
            </a:r>
            <a:r>
              <a:rPr lang="en-US" smtClean="0"/>
              <a:t>	</a:t>
            </a:r>
          </a:p>
          <a:p>
            <a:pPr marL="396875" lvl="1">
              <a:buFont typeface="Arial" panose="020B0604020202020204" pitchFamily="34" charset="0"/>
              <a:buBlip>
                <a:blip r:embed="rId3"/>
              </a:buBlip>
            </a:pPr>
            <a:endParaRPr lang="en-US" sz="3200" smtClean="0"/>
          </a:p>
          <a:p>
            <a:endParaRPr lang="en-US" sz="3600"/>
          </a:p>
        </p:txBody>
      </p:sp>
      <p:sp>
        <p:nvSpPr>
          <p:cNvPr id="15" name="TextBox 14"/>
          <p:cNvSpPr txBox="1"/>
          <p:nvPr/>
        </p:nvSpPr>
        <p:spPr>
          <a:xfrm>
            <a:off x="581585" y="2368439"/>
            <a:ext cx="78105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533400" indent="-533400">
              <a:buFont typeface="Verdana" pitchFamily="34" charset="0"/>
              <a:buNone/>
            </a:pPr>
            <a:r>
              <a:rPr lang="en-US" sz="3000" b="1" smtClean="0">
                <a:solidFill>
                  <a:srgbClr val="C00000"/>
                </a:solidFill>
                <a:latin typeface="Cambria" pitchFamily="18" charset="0"/>
              </a:rPr>
              <a:t>PRINTF </a:t>
            </a:r>
            <a:r>
              <a:rPr lang="en-US" sz="3000" b="1" dirty="0" smtClean="0">
                <a:solidFill>
                  <a:srgbClr val="C00000"/>
                </a:solidFill>
                <a:latin typeface="Cambria" pitchFamily="18" charset="0"/>
              </a:rPr>
              <a:t>@</a:t>
            </a:r>
            <a:r>
              <a:rPr lang="en-US" sz="3000" b="1" err="1" smtClean="0">
                <a:solidFill>
                  <a:srgbClr val="C00000"/>
                </a:solidFill>
                <a:latin typeface="Cambria" pitchFamily="18" charset="0"/>
              </a:rPr>
              <a:t>VariableName</a:t>
            </a:r>
            <a:r>
              <a:rPr lang="en-US" sz="3000" b="1" smtClean="0">
                <a:solidFill>
                  <a:srgbClr val="C00000"/>
                </a:solidFill>
                <a:latin typeface="Cambria" pitchFamily="18" charset="0"/>
              </a:rPr>
              <a:t> | expression</a:t>
            </a:r>
            <a:endParaRPr lang="en-US" sz="3000" b="1" dirty="0" smtClean="0">
              <a:solidFill>
                <a:srgbClr val="C00000"/>
              </a:solidFill>
              <a:latin typeface="Cambria" pitchFamily="18" charset="0"/>
            </a:endParaRPr>
          </a:p>
          <a:p>
            <a:pPr marL="533400" indent="-533400">
              <a:buFont typeface="Verdana" pitchFamily="34" charset="0"/>
              <a:buNone/>
            </a:pPr>
            <a:r>
              <a:rPr lang="en-US" sz="3000" b="1" dirty="0" smtClean="0">
                <a:solidFill>
                  <a:srgbClr val="C00000"/>
                </a:solidFill>
                <a:latin typeface="Cambria" pitchFamily="18" charset="0"/>
              </a:rPr>
              <a:t>or</a:t>
            </a:r>
          </a:p>
          <a:p>
            <a:pPr marL="533400" indent="-533400">
              <a:buFont typeface="Verdana" pitchFamily="34" charset="0"/>
              <a:buNone/>
            </a:pPr>
            <a:r>
              <a:rPr lang="en-US" sz="3000" b="1" smtClean="0">
                <a:solidFill>
                  <a:srgbClr val="C00000"/>
                </a:solidFill>
                <a:latin typeface="Cambria" pitchFamily="18" charset="0"/>
              </a:rPr>
              <a:t>SELECT</a:t>
            </a:r>
            <a:r>
              <a:rPr lang="en-US" sz="3000" b="1">
                <a:solidFill>
                  <a:srgbClr val="C00000"/>
                </a:solidFill>
                <a:latin typeface="Cambria" pitchFamily="18" charset="0"/>
              </a:rPr>
              <a:t> </a:t>
            </a:r>
            <a:r>
              <a:rPr lang="en-US" sz="3000" b="1" smtClean="0">
                <a:solidFill>
                  <a:srgbClr val="C00000"/>
                </a:solidFill>
                <a:latin typeface="Cambria" pitchFamily="18" charset="0"/>
              </a:rPr>
              <a:t>@VariableName | expression</a:t>
            </a:r>
            <a:endParaRPr lang="en-US" sz="3000" b="1" dirty="0">
              <a:solidFill>
                <a:srgbClr val="C00000"/>
              </a:solidFill>
              <a:latin typeface="Cambria" pitchFamily="18" charset="0"/>
            </a:endParaRPr>
          </a:p>
        </p:txBody>
      </p:sp>
    </p:spTree>
    <p:extLst>
      <p:ext uri="{BB962C8B-B14F-4D97-AF65-F5344CB8AC3E}">
        <p14:creationId xmlns:p14="http://schemas.microsoft.com/office/powerpoint/2010/main" val="2839805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9524</TotalTime>
  <Words>3367</Words>
  <Application>Microsoft Office PowerPoint</Application>
  <PresentationFormat>On-screen Show (4:3)</PresentationFormat>
  <Paragraphs>683</Paragraphs>
  <Slides>60</Slides>
  <Notes>27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75" baseType="lpstr">
      <vt:lpstr>Arial</vt:lpstr>
      <vt:lpstr>Calibri</vt:lpstr>
      <vt:lpstr>Cambria</vt:lpstr>
      <vt:lpstr>Comic Sans MS</vt:lpstr>
      <vt:lpstr>Courier New</vt:lpstr>
      <vt:lpstr>Georgia</vt:lpstr>
      <vt:lpstr>Tahoma</vt:lpstr>
      <vt:lpstr>TheSansMonoConNormal</vt:lpstr>
      <vt:lpstr>Times New Roman</vt:lpstr>
      <vt:lpstr>Utopia-Regular</vt:lpstr>
      <vt:lpstr>Verdana</vt:lpstr>
      <vt:lpstr>Wingdings</vt:lpstr>
      <vt:lpstr>Office Theme</vt:lpstr>
      <vt:lpstr>Crayons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FSC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Admin</cp:lastModifiedBy>
  <cp:revision>567</cp:revision>
  <cp:lastPrinted>2016-06-11T09:03:16Z</cp:lastPrinted>
  <dcterms:created xsi:type="dcterms:W3CDTF">2009-04-05T03:23:02Z</dcterms:created>
  <dcterms:modified xsi:type="dcterms:W3CDTF">2020-05-25T09:12:02Z</dcterms:modified>
</cp:coreProperties>
</file>