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73"/>
  </p:notesMasterIdLst>
  <p:handoutMasterIdLst>
    <p:handoutMasterId r:id="rId74"/>
  </p:handoutMasterIdLst>
  <p:sldIdLst>
    <p:sldId id="444" r:id="rId2"/>
    <p:sldId id="586" r:id="rId3"/>
    <p:sldId id="754" r:id="rId4"/>
    <p:sldId id="782" r:id="rId5"/>
    <p:sldId id="755" r:id="rId6"/>
    <p:sldId id="820" r:id="rId7"/>
    <p:sldId id="756" r:id="rId8"/>
    <p:sldId id="757" r:id="rId9"/>
    <p:sldId id="758" r:id="rId10"/>
    <p:sldId id="783" r:id="rId11"/>
    <p:sldId id="759" r:id="rId12"/>
    <p:sldId id="760" r:id="rId13"/>
    <p:sldId id="761" r:id="rId14"/>
    <p:sldId id="762" r:id="rId15"/>
    <p:sldId id="763" r:id="rId16"/>
    <p:sldId id="813" r:id="rId17"/>
    <p:sldId id="764" r:id="rId18"/>
    <p:sldId id="814" r:id="rId19"/>
    <p:sldId id="765" r:id="rId20"/>
    <p:sldId id="766" r:id="rId21"/>
    <p:sldId id="767" r:id="rId22"/>
    <p:sldId id="768" r:id="rId23"/>
    <p:sldId id="769" r:id="rId24"/>
    <p:sldId id="770" r:id="rId25"/>
    <p:sldId id="815" r:id="rId26"/>
    <p:sldId id="772" r:id="rId27"/>
    <p:sldId id="773" r:id="rId28"/>
    <p:sldId id="774" r:id="rId29"/>
    <p:sldId id="775" r:id="rId30"/>
    <p:sldId id="816" r:id="rId31"/>
    <p:sldId id="776" r:id="rId32"/>
    <p:sldId id="777" r:id="rId33"/>
    <p:sldId id="778" r:id="rId34"/>
    <p:sldId id="779" r:id="rId35"/>
    <p:sldId id="784" r:id="rId36"/>
    <p:sldId id="780" r:id="rId37"/>
    <p:sldId id="781" r:id="rId38"/>
    <p:sldId id="824" r:id="rId39"/>
    <p:sldId id="825" r:id="rId40"/>
    <p:sldId id="785" r:id="rId41"/>
    <p:sldId id="786" r:id="rId42"/>
    <p:sldId id="787" r:id="rId43"/>
    <p:sldId id="817" r:id="rId44"/>
    <p:sldId id="788" r:id="rId45"/>
    <p:sldId id="789" r:id="rId46"/>
    <p:sldId id="790" r:id="rId47"/>
    <p:sldId id="791" r:id="rId48"/>
    <p:sldId id="792" r:id="rId49"/>
    <p:sldId id="793" r:id="rId50"/>
    <p:sldId id="794" r:id="rId51"/>
    <p:sldId id="795" r:id="rId52"/>
    <p:sldId id="796" r:id="rId53"/>
    <p:sldId id="797" r:id="rId54"/>
    <p:sldId id="798" r:id="rId55"/>
    <p:sldId id="799" r:id="rId56"/>
    <p:sldId id="800" r:id="rId57"/>
    <p:sldId id="801" r:id="rId58"/>
    <p:sldId id="818" r:id="rId59"/>
    <p:sldId id="826" r:id="rId60"/>
    <p:sldId id="802" r:id="rId61"/>
    <p:sldId id="803" r:id="rId62"/>
    <p:sldId id="804" r:id="rId63"/>
    <p:sldId id="805" r:id="rId64"/>
    <p:sldId id="806" r:id="rId65"/>
    <p:sldId id="807" r:id="rId66"/>
    <p:sldId id="808" r:id="rId67"/>
    <p:sldId id="809" r:id="rId68"/>
    <p:sldId id="819" r:id="rId69"/>
    <p:sldId id="821" r:id="rId70"/>
    <p:sldId id="822" r:id="rId71"/>
    <p:sldId id="823" r:id="rId72"/>
  </p:sldIdLst>
  <p:sldSz cx="9144000" cy="6858000" type="screen4x3"/>
  <p:notesSz cx="6858000" cy="9144000"/>
  <p:defaultTextStyle>
    <a:defPPr>
      <a:defRPr lang="en-US"/>
    </a:defPPr>
    <a:lvl1pPr algn="r"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1pPr>
    <a:lvl2pPr marL="457200" algn="r"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2pPr>
    <a:lvl3pPr marL="914400" algn="r"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3pPr>
    <a:lvl4pPr marL="1371600" algn="r"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4pPr>
    <a:lvl5pPr marL="1828800" algn="r"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5pPr>
    <a:lvl6pPr marL="2286000" algn="l" defTabSz="914400" rtl="0" eaLnBrk="1" latinLnBrk="0" hangingPunct="1">
      <a:defRPr b="1" kern="1200">
        <a:solidFill>
          <a:schemeClr val="tx1"/>
        </a:solidFill>
        <a:latin typeface="Times New Roman" panose="02020603050405020304" pitchFamily="18" charset="0"/>
        <a:ea typeface="+mn-ea"/>
        <a:cs typeface="+mn-cs"/>
      </a:defRPr>
    </a:lvl6pPr>
    <a:lvl7pPr marL="2743200" algn="l" defTabSz="914400" rtl="0" eaLnBrk="1" latinLnBrk="0" hangingPunct="1">
      <a:defRPr b="1" kern="1200">
        <a:solidFill>
          <a:schemeClr val="tx1"/>
        </a:solidFill>
        <a:latin typeface="Times New Roman" panose="02020603050405020304" pitchFamily="18" charset="0"/>
        <a:ea typeface="+mn-ea"/>
        <a:cs typeface="+mn-cs"/>
      </a:defRPr>
    </a:lvl7pPr>
    <a:lvl8pPr marL="3200400" algn="l" defTabSz="914400" rtl="0" eaLnBrk="1" latinLnBrk="0" hangingPunct="1">
      <a:defRPr b="1" kern="1200">
        <a:solidFill>
          <a:schemeClr val="tx1"/>
        </a:solidFill>
        <a:latin typeface="Times New Roman" panose="02020603050405020304" pitchFamily="18" charset="0"/>
        <a:ea typeface="+mn-ea"/>
        <a:cs typeface="+mn-cs"/>
      </a:defRPr>
    </a:lvl8pPr>
    <a:lvl9pPr marL="3657600" algn="l" defTabSz="914400" rtl="0" eaLnBrk="1" latinLnBrk="0" hangingPunct="1">
      <a:defRPr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9900"/>
    <a:srgbClr val="0066FF"/>
    <a:srgbClr val="000000"/>
    <a:srgbClr val="CC00CC"/>
    <a:srgbClr val="800000"/>
    <a:srgbClr val="CCFF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29" autoAdjust="0"/>
    <p:restoredTop sz="94346" autoAdjust="0"/>
  </p:normalViewPr>
  <p:slideViewPr>
    <p:cSldViewPr>
      <p:cViewPr varScale="1">
        <p:scale>
          <a:sx n="71" d="100"/>
          <a:sy n="71" d="100"/>
        </p:scale>
        <p:origin x="948" y="7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1644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53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VNI-Helve" pitchFamily="2" charset="0"/>
              </a:defRPr>
            </a:lvl1pPr>
          </a:lstStyle>
          <a:p>
            <a:pPr>
              <a:defRPr/>
            </a:pPr>
            <a:endParaRPr lang="en-US"/>
          </a:p>
        </p:txBody>
      </p:sp>
      <p:sp>
        <p:nvSpPr>
          <p:cNvPr id="48537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VNI-Helve" pitchFamily="2" charset="0"/>
              </a:defRPr>
            </a:lvl1pPr>
          </a:lstStyle>
          <a:p>
            <a:pPr>
              <a:defRPr/>
            </a:pPr>
            <a:endParaRPr lang="en-US"/>
          </a:p>
        </p:txBody>
      </p:sp>
      <p:sp>
        <p:nvSpPr>
          <p:cNvPr id="48538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VNI-Helve" pitchFamily="2" charset="0"/>
              </a:defRPr>
            </a:lvl1pPr>
          </a:lstStyle>
          <a:p>
            <a:pPr>
              <a:defRPr/>
            </a:pPr>
            <a:endParaRPr lang="en-US"/>
          </a:p>
        </p:txBody>
      </p:sp>
      <p:sp>
        <p:nvSpPr>
          <p:cNvPr id="48538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VNI-Helve" pitchFamily="2" charset="0"/>
              </a:defRPr>
            </a:lvl1pPr>
          </a:lstStyle>
          <a:p>
            <a:fld id="{D4DB8345-092E-4A81-B26E-05E66B50ECAB}" type="slidenum">
              <a:rPr lang="en-US"/>
              <a:pPr/>
              <a:t>‹#›</a:t>
            </a:fld>
            <a:endParaRPr lang="en-US"/>
          </a:p>
        </p:txBody>
      </p:sp>
    </p:spTree>
    <p:extLst>
      <p:ext uri="{BB962C8B-B14F-4D97-AF65-F5344CB8AC3E}">
        <p14:creationId xmlns:p14="http://schemas.microsoft.com/office/powerpoint/2010/main" val="1400506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latin typeface="VNI-Times" pitchFamily="2" charset="0"/>
              </a:defRPr>
            </a:lvl1pPr>
          </a:lstStyle>
          <a:p>
            <a:pPr>
              <a:defRPr/>
            </a:pPr>
            <a:endParaRPr lang="en-US"/>
          </a:p>
        </p:txBody>
      </p:sp>
      <p:sp>
        <p:nvSpPr>
          <p:cNvPr id="1064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VNI-Times" pitchFamily="2" charset="0"/>
              </a:defRPr>
            </a:lvl1pPr>
          </a:lstStyle>
          <a:p>
            <a:pPr>
              <a:defRPr/>
            </a:pPr>
            <a:endParaRPr lang="en-US"/>
          </a:p>
        </p:txBody>
      </p:sp>
      <p:sp>
        <p:nvSpPr>
          <p:cNvPr id="788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65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latin typeface="VNI-Times" pitchFamily="2" charset="0"/>
              </a:defRPr>
            </a:lvl1pPr>
          </a:lstStyle>
          <a:p>
            <a:pPr>
              <a:defRPr/>
            </a:pPr>
            <a:endParaRPr lang="en-US"/>
          </a:p>
        </p:txBody>
      </p:sp>
      <p:sp>
        <p:nvSpPr>
          <p:cNvPr id="1065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VNI-Times" pitchFamily="2" charset="0"/>
              </a:defRPr>
            </a:lvl1pPr>
          </a:lstStyle>
          <a:p>
            <a:fld id="{1E81D107-7791-4175-A93A-EA64F386E9D1}" type="slidenum">
              <a:rPr lang="en-US"/>
              <a:pPr/>
              <a:t>‹#›</a:t>
            </a:fld>
            <a:endParaRPr lang="en-US"/>
          </a:p>
        </p:txBody>
      </p:sp>
    </p:spTree>
    <p:extLst>
      <p:ext uri="{BB962C8B-B14F-4D97-AF65-F5344CB8AC3E}">
        <p14:creationId xmlns:p14="http://schemas.microsoft.com/office/powerpoint/2010/main" val="26228799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NI-Times" pitchFamily="2" charset="0"/>
        <a:ea typeface="+mn-ea"/>
        <a:cs typeface="+mn-cs"/>
      </a:defRPr>
    </a:lvl1pPr>
    <a:lvl2pPr marL="457200" algn="l" rtl="0" eaLnBrk="0" fontAlgn="base" hangingPunct="0">
      <a:spcBef>
        <a:spcPct val="30000"/>
      </a:spcBef>
      <a:spcAft>
        <a:spcPct val="0"/>
      </a:spcAft>
      <a:defRPr sz="1200" kern="1200">
        <a:solidFill>
          <a:schemeClr val="tx1"/>
        </a:solidFill>
        <a:latin typeface="VNI-Times" pitchFamily="2" charset="0"/>
        <a:ea typeface="+mn-ea"/>
        <a:cs typeface="+mn-cs"/>
      </a:defRPr>
    </a:lvl2pPr>
    <a:lvl3pPr marL="914400" algn="l" rtl="0" eaLnBrk="0" fontAlgn="base" hangingPunct="0">
      <a:spcBef>
        <a:spcPct val="30000"/>
      </a:spcBef>
      <a:spcAft>
        <a:spcPct val="0"/>
      </a:spcAft>
      <a:defRPr sz="1200" kern="1200">
        <a:solidFill>
          <a:schemeClr val="tx1"/>
        </a:solidFill>
        <a:latin typeface="VNI-Times" pitchFamily="2" charset="0"/>
        <a:ea typeface="+mn-ea"/>
        <a:cs typeface="+mn-cs"/>
      </a:defRPr>
    </a:lvl3pPr>
    <a:lvl4pPr marL="1371600" algn="l" rtl="0" eaLnBrk="0" fontAlgn="base" hangingPunct="0">
      <a:spcBef>
        <a:spcPct val="30000"/>
      </a:spcBef>
      <a:spcAft>
        <a:spcPct val="0"/>
      </a:spcAft>
      <a:defRPr sz="1200" kern="1200">
        <a:solidFill>
          <a:schemeClr val="tx1"/>
        </a:solidFill>
        <a:latin typeface="VNI-Times" pitchFamily="2" charset="0"/>
        <a:ea typeface="+mn-ea"/>
        <a:cs typeface="+mn-cs"/>
      </a:defRPr>
    </a:lvl4pPr>
    <a:lvl5pPr marL="1828800" algn="l" rtl="0" eaLnBrk="0" fontAlgn="base" hangingPunct="0">
      <a:spcBef>
        <a:spcPct val="30000"/>
      </a:spcBef>
      <a:spcAft>
        <a:spcPct val="0"/>
      </a:spcAft>
      <a:defRPr sz="1200" kern="1200">
        <a:solidFill>
          <a:schemeClr val="tx1"/>
        </a:solidFill>
        <a:latin typeface="VNI-Times"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buFont typeface="Wingdings" pitchFamily="2" charset="2"/>
              <a:buNone/>
              <a:defRPr/>
            </a:pPr>
            <a:r>
              <a:rPr lang="en-US"/>
              <a:t>Tạo menu thực hiện các chức năng sau trên ds LK đơn chứa số nguyên:</a:t>
            </a:r>
          </a:p>
          <a:p>
            <a:pPr marL="457200" indent="-457200">
              <a:buFont typeface="Wingdings" pitchFamily="2" charset="2"/>
              <a:buAutoNum type="arabicPeriod"/>
              <a:defRPr/>
            </a:pPr>
            <a:r>
              <a:rPr lang="en-US"/>
              <a:t>Thêm 1 số phần tử vào đầu danh sách</a:t>
            </a:r>
          </a:p>
          <a:p>
            <a:pPr marL="457200" indent="-457200">
              <a:buFont typeface="Wingdings" pitchFamily="2" charset="2"/>
              <a:buAutoNum type="arabicPeriod"/>
              <a:defRPr/>
            </a:pPr>
            <a:r>
              <a:rPr lang="en-US"/>
              <a:t>In danh sách</a:t>
            </a:r>
          </a:p>
          <a:p>
            <a:pPr marL="457200" indent="-457200">
              <a:buFont typeface="Wingdings" pitchFamily="2" charset="2"/>
              <a:buAutoNum type="arabicPeriod"/>
              <a:defRPr/>
            </a:pPr>
            <a:r>
              <a:rPr lang="en-US"/>
              <a:t>Tìm kiếm 1 phần tử trong danh sách</a:t>
            </a:r>
          </a:p>
          <a:p>
            <a:pPr>
              <a:defRPr/>
            </a:pPr>
            <a:endParaRPr lang="en-US"/>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fld id="{14594AF9-AEC8-400C-9D94-0313F27932B7}" type="slidenum">
              <a:rPr lang="en-US" b="0">
                <a:latin typeface="VNI-Times" pitchFamily="2" charset="0"/>
              </a:rPr>
              <a:pPr/>
              <a:t>1</a:t>
            </a:fld>
            <a:endParaRPr lang="en-US" b="0">
              <a:latin typeface="VNI-Times" pitchFamily="2" charset="0"/>
            </a:endParaRPr>
          </a:p>
        </p:txBody>
      </p:sp>
    </p:spTree>
    <p:extLst>
      <p:ext uri="{BB962C8B-B14F-4D97-AF65-F5344CB8AC3E}">
        <p14:creationId xmlns:p14="http://schemas.microsoft.com/office/powerpoint/2010/main" val="915859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317111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840012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253812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928041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160503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9275553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800936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5871119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2719059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046392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3389232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3422088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9425092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1998311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3106643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2010445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8800109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606015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197308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42186869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846494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nSpc>
                <a:spcPct val="70000"/>
              </a:lnSpc>
              <a:spcBef>
                <a:spcPct val="40000"/>
              </a:spcBef>
            </a:pPr>
            <a:r>
              <a:rPr lang="en-US" sz="1300" b="1">
                <a:sym typeface="Wingdings" panose="05000000000000000000" pitchFamily="2" charset="2"/>
              </a:rPr>
              <a:t>Fast execution</a:t>
            </a:r>
            <a:r>
              <a:rPr lang="en-US" sz="1300">
                <a:sym typeface="Wingdings" panose="05000000000000000000" pitchFamily="2" charset="2"/>
              </a:rPr>
              <a:t> Stored procedures are precompiled and optimized once, then their execution plan is stored directly in memory, bypassing the parsing, optimization and compilation phase, that an ad-hoc query goes through.</a:t>
            </a:r>
          </a:p>
          <a:p>
            <a:pPr lvl="1">
              <a:lnSpc>
                <a:spcPct val="70000"/>
              </a:lnSpc>
              <a:spcBef>
                <a:spcPct val="40000"/>
              </a:spcBef>
            </a:pPr>
            <a:r>
              <a:rPr lang="en-US" sz="1300" b="1">
                <a:sym typeface="Wingdings" panose="05000000000000000000" pitchFamily="2" charset="2"/>
              </a:rPr>
              <a:t>Network load reduction</a:t>
            </a:r>
            <a:r>
              <a:rPr lang="en-US" sz="1300">
                <a:sym typeface="Wingdings" panose="05000000000000000000" pitchFamily="2" charset="2"/>
              </a:rPr>
              <a:t> The client application calls only the stored procedure that is executed on the server. If the client was executing the same operation on its own, it would require many instructions be sent to the server and the results analyzed on the client.</a:t>
            </a:r>
          </a:p>
          <a:p>
            <a:pPr lvl="1">
              <a:lnSpc>
                <a:spcPct val="70000"/>
              </a:lnSpc>
              <a:spcBef>
                <a:spcPct val="40000"/>
              </a:spcBef>
            </a:pPr>
            <a:r>
              <a:rPr lang="en-US" sz="1300" b="1">
                <a:sym typeface="Wingdings" panose="05000000000000000000" pitchFamily="2" charset="2"/>
              </a:rPr>
              <a:t>Security mechanism</a:t>
            </a:r>
            <a:r>
              <a:rPr lang="en-US" sz="1300">
                <a:sym typeface="Wingdings" panose="05000000000000000000" pitchFamily="2" charset="2"/>
              </a:rPr>
              <a:t> As with views, a user can be granted permission to execute a stored procedure that updates or retrieves data in a table, while not having to know how to update or retrieve it directly. Stored procedures can shield data access and updates efficiently and easily.</a:t>
            </a:r>
          </a:p>
          <a:p>
            <a:endParaRPr lang="en-US"/>
          </a:p>
        </p:txBody>
      </p:sp>
    </p:spTree>
    <p:extLst>
      <p:ext uri="{BB962C8B-B14F-4D97-AF65-F5344CB8AC3E}">
        <p14:creationId xmlns:p14="http://schemas.microsoft.com/office/powerpoint/2010/main" val="36287378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9611420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5961104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9289141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40433896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9708877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4461403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9812933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1754368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7684329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666348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nSpc>
                <a:spcPct val="70000"/>
              </a:lnSpc>
              <a:spcBef>
                <a:spcPct val="40000"/>
              </a:spcBef>
            </a:pPr>
            <a:r>
              <a:rPr lang="en-US" sz="1300" b="1">
                <a:sym typeface="Wingdings" panose="05000000000000000000" pitchFamily="2" charset="2"/>
              </a:rPr>
              <a:t>Fast execution</a:t>
            </a:r>
            <a:r>
              <a:rPr lang="en-US" sz="1300">
                <a:sym typeface="Wingdings" panose="05000000000000000000" pitchFamily="2" charset="2"/>
              </a:rPr>
              <a:t> Stored procedures are precompiled and optimized once, then their execution plan is stored directly in memory, bypassing the parsing, optimization and compilation phase, that an ad-hoc query goes through.</a:t>
            </a:r>
          </a:p>
          <a:p>
            <a:pPr lvl="1">
              <a:lnSpc>
                <a:spcPct val="70000"/>
              </a:lnSpc>
              <a:spcBef>
                <a:spcPct val="40000"/>
              </a:spcBef>
            </a:pPr>
            <a:r>
              <a:rPr lang="en-US" sz="1300" b="1">
                <a:sym typeface="Wingdings" panose="05000000000000000000" pitchFamily="2" charset="2"/>
              </a:rPr>
              <a:t>Network load reduction</a:t>
            </a:r>
            <a:r>
              <a:rPr lang="en-US" sz="1300">
                <a:sym typeface="Wingdings" panose="05000000000000000000" pitchFamily="2" charset="2"/>
              </a:rPr>
              <a:t> The client application calls only the stored procedure that is executed on the server. If the client was executing the same operation on its own, it would require many instructions be sent to the server and the results analyzed on the client.</a:t>
            </a:r>
          </a:p>
          <a:p>
            <a:pPr lvl="1">
              <a:lnSpc>
                <a:spcPct val="70000"/>
              </a:lnSpc>
              <a:spcBef>
                <a:spcPct val="40000"/>
              </a:spcBef>
            </a:pPr>
            <a:r>
              <a:rPr lang="en-US" sz="1300" b="1">
                <a:sym typeface="Wingdings" panose="05000000000000000000" pitchFamily="2" charset="2"/>
              </a:rPr>
              <a:t>Security mechanism</a:t>
            </a:r>
            <a:r>
              <a:rPr lang="en-US" sz="1300">
                <a:sym typeface="Wingdings" panose="05000000000000000000" pitchFamily="2" charset="2"/>
              </a:rPr>
              <a:t> As with views, a user can be granted permission to execute a stored procedure that updates or retrieves data in a table, while not having to know how to update or retrieve it directly. Stored procedures can shield data access and updates efficiently and easily.</a:t>
            </a:r>
          </a:p>
          <a:p>
            <a:endParaRPr lang="en-US"/>
          </a:p>
        </p:txBody>
      </p:sp>
    </p:spTree>
    <p:extLst>
      <p:ext uri="{BB962C8B-B14F-4D97-AF65-F5344CB8AC3E}">
        <p14:creationId xmlns:p14="http://schemas.microsoft.com/office/powerpoint/2010/main" val="39849632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7100075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nSpc>
                <a:spcPct val="70000"/>
              </a:lnSpc>
              <a:spcBef>
                <a:spcPct val="40000"/>
              </a:spcBef>
            </a:pPr>
            <a:r>
              <a:rPr lang="en-US" sz="1300" b="1">
                <a:sym typeface="Wingdings" panose="05000000000000000000" pitchFamily="2" charset="2"/>
              </a:rPr>
              <a:t>Fast execution</a:t>
            </a:r>
            <a:r>
              <a:rPr lang="en-US" sz="1300">
                <a:sym typeface="Wingdings" panose="05000000000000000000" pitchFamily="2" charset="2"/>
              </a:rPr>
              <a:t> Stored procedures are precompiled and optimized once, then their execution plan is stored directly in memory, bypassing the parsing, optimization and compilation phase, that an ad-hoc query goes through.</a:t>
            </a:r>
          </a:p>
          <a:p>
            <a:pPr lvl="1">
              <a:lnSpc>
                <a:spcPct val="70000"/>
              </a:lnSpc>
              <a:spcBef>
                <a:spcPct val="40000"/>
              </a:spcBef>
            </a:pPr>
            <a:r>
              <a:rPr lang="en-US" sz="1300" b="1">
                <a:sym typeface="Wingdings" panose="05000000000000000000" pitchFamily="2" charset="2"/>
              </a:rPr>
              <a:t>Network load reduction</a:t>
            </a:r>
            <a:r>
              <a:rPr lang="en-US" sz="1300">
                <a:sym typeface="Wingdings" panose="05000000000000000000" pitchFamily="2" charset="2"/>
              </a:rPr>
              <a:t> The client application calls only the stored procedure that is executed on the server. If the client was executing the same operation on its own, it would require many instructions be sent to the server and the results analyzed on the client.</a:t>
            </a:r>
          </a:p>
          <a:p>
            <a:pPr lvl="1">
              <a:lnSpc>
                <a:spcPct val="70000"/>
              </a:lnSpc>
              <a:spcBef>
                <a:spcPct val="40000"/>
              </a:spcBef>
            </a:pPr>
            <a:r>
              <a:rPr lang="en-US" sz="1300" b="1">
                <a:sym typeface="Wingdings" panose="05000000000000000000" pitchFamily="2" charset="2"/>
              </a:rPr>
              <a:t>Security mechanism</a:t>
            </a:r>
            <a:r>
              <a:rPr lang="en-US" sz="1300">
                <a:sym typeface="Wingdings" panose="05000000000000000000" pitchFamily="2" charset="2"/>
              </a:rPr>
              <a:t> As with views, a user can be granted permission to execute a stored procedure that updates or retrieves data in a table, while not having to know how to update or retrieve it directly. Stored procedures can shield data access and updates efficiently and easily.</a:t>
            </a:r>
          </a:p>
          <a:p>
            <a:endParaRPr lang="en-US"/>
          </a:p>
        </p:txBody>
      </p:sp>
    </p:spTree>
    <p:extLst>
      <p:ext uri="{BB962C8B-B14F-4D97-AF65-F5344CB8AC3E}">
        <p14:creationId xmlns:p14="http://schemas.microsoft.com/office/powerpoint/2010/main" val="42075808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nSpc>
                <a:spcPct val="70000"/>
              </a:lnSpc>
              <a:spcBef>
                <a:spcPct val="40000"/>
              </a:spcBef>
            </a:pPr>
            <a:r>
              <a:rPr lang="en-US" sz="1300" b="1">
                <a:sym typeface="Wingdings" panose="05000000000000000000" pitchFamily="2" charset="2"/>
              </a:rPr>
              <a:t>Fast execution</a:t>
            </a:r>
            <a:r>
              <a:rPr lang="en-US" sz="1300">
                <a:sym typeface="Wingdings" panose="05000000000000000000" pitchFamily="2" charset="2"/>
              </a:rPr>
              <a:t> Stored procedures are precompiled and optimized once, then their execution plan is stored directly in memory, bypassing the parsing, optimization and compilation phase, that an ad-hoc query goes through.</a:t>
            </a:r>
          </a:p>
          <a:p>
            <a:pPr lvl="1">
              <a:lnSpc>
                <a:spcPct val="70000"/>
              </a:lnSpc>
              <a:spcBef>
                <a:spcPct val="40000"/>
              </a:spcBef>
            </a:pPr>
            <a:r>
              <a:rPr lang="en-US" sz="1300" b="1">
                <a:sym typeface="Wingdings" panose="05000000000000000000" pitchFamily="2" charset="2"/>
              </a:rPr>
              <a:t>Network load reduction</a:t>
            </a:r>
            <a:r>
              <a:rPr lang="en-US" sz="1300">
                <a:sym typeface="Wingdings" panose="05000000000000000000" pitchFamily="2" charset="2"/>
              </a:rPr>
              <a:t> The client application calls only the stored procedure that is executed on the server. If the client was executing the same operation on its own, it would require many instructions be sent to the server and the results analyzed on the client.</a:t>
            </a:r>
          </a:p>
          <a:p>
            <a:pPr lvl="1">
              <a:lnSpc>
                <a:spcPct val="70000"/>
              </a:lnSpc>
              <a:spcBef>
                <a:spcPct val="40000"/>
              </a:spcBef>
            </a:pPr>
            <a:r>
              <a:rPr lang="en-US" sz="1300" b="1">
                <a:sym typeface="Wingdings" panose="05000000000000000000" pitchFamily="2" charset="2"/>
              </a:rPr>
              <a:t>Security mechanism</a:t>
            </a:r>
            <a:r>
              <a:rPr lang="en-US" sz="1300">
                <a:sym typeface="Wingdings" panose="05000000000000000000" pitchFamily="2" charset="2"/>
              </a:rPr>
              <a:t> As with views, a user can be granted permission to execute a stored procedure that updates or retrieves data in a table, while not having to know how to update or retrieve it directly. Stored procedures can shield data access and updates efficiently and easily.</a:t>
            </a:r>
          </a:p>
          <a:p>
            <a:endParaRPr lang="en-US"/>
          </a:p>
        </p:txBody>
      </p:sp>
    </p:spTree>
    <p:extLst>
      <p:ext uri="{BB962C8B-B14F-4D97-AF65-F5344CB8AC3E}">
        <p14:creationId xmlns:p14="http://schemas.microsoft.com/office/powerpoint/2010/main" val="13136672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nSpc>
                <a:spcPct val="70000"/>
              </a:lnSpc>
              <a:spcBef>
                <a:spcPct val="40000"/>
              </a:spcBef>
            </a:pPr>
            <a:r>
              <a:rPr lang="en-US" sz="1300" b="1">
                <a:sym typeface="Wingdings" panose="05000000000000000000" pitchFamily="2" charset="2"/>
              </a:rPr>
              <a:t>Fast execution</a:t>
            </a:r>
            <a:r>
              <a:rPr lang="en-US" sz="1300">
                <a:sym typeface="Wingdings" panose="05000000000000000000" pitchFamily="2" charset="2"/>
              </a:rPr>
              <a:t> Stored procedures are precompiled and optimized once, then their execution plan is stored directly in memory, bypassing the parsing, optimization and compilation phase, that an ad-hoc query goes through.</a:t>
            </a:r>
          </a:p>
          <a:p>
            <a:pPr lvl="1">
              <a:lnSpc>
                <a:spcPct val="70000"/>
              </a:lnSpc>
              <a:spcBef>
                <a:spcPct val="40000"/>
              </a:spcBef>
            </a:pPr>
            <a:r>
              <a:rPr lang="en-US" sz="1300" b="1">
                <a:sym typeface="Wingdings" panose="05000000000000000000" pitchFamily="2" charset="2"/>
              </a:rPr>
              <a:t>Network load reduction</a:t>
            </a:r>
            <a:r>
              <a:rPr lang="en-US" sz="1300">
                <a:sym typeface="Wingdings" panose="05000000000000000000" pitchFamily="2" charset="2"/>
              </a:rPr>
              <a:t> The client application calls only the stored procedure that is executed on the server. If the client was executing the same operation on its own, it would require many instructions be sent to the server and the results analyzed on the client.</a:t>
            </a:r>
          </a:p>
          <a:p>
            <a:pPr lvl="1">
              <a:lnSpc>
                <a:spcPct val="70000"/>
              </a:lnSpc>
              <a:spcBef>
                <a:spcPct val="40000"/>
              </a:spcBef>
            </a:pPr>
            <a:r>
              <a:rPr lang="en-US" sz="1300" b="1">
                <a:sym typeface="Wingdings" panose="05000000000000000000" pitchFamily="2" charset="2"/>
              </a:rPr>
              <a:t>Security mechanism</a:t>
            </a:r>
            <a:r>
              <a:rPr lang="en-US" sz="1300">
                <a:sym typeface="Wingdings" panose="05000000000000000000" pitchFamily="2" charset="2"/>
              </a:rPr>
              <a:t> As with views, a user can be granted permission to execute a stored procedure that updates or retrieves data in a table, while not having to know how to update or retrieve it directly. Stored procedures can shield data access and updates efficiently and easily.</a:t>
            </a:r>
          </a:p>
          <a:p>
            <a:endParaRPr lang="en-US"/>
          </a:p>
        </p:txBody>
      </p:sp>
    </p:spTree>
    <p:extLst>
      <p:ext uri="{BB962C8B-B14F-4D97-AF65-F5344CB8AC3E}">
        <p14:creationId xmlns:p14="http://schemas.microsoft.com/office/powerpoint/2010/main" val="15691311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nSpc>
                <a:spcPct val="70000"/>
              </a:lnSpc>
              <a:spcBef>
                <a:spcPct val="40000"/>
              </a:spcBef>
            </a:pPr>
            <a:r>
              <a:rPr lang="en-US" sz="1300" b="1">
                <a:sym typeface="Wingdings" panose="05000000000000000000" pitchFamily="2" charset="2"/>
              </a:rPr>
              <a:t>Fast execution</a:t>
            </a:r>
            <a:r>
              <a:rPr lang="en-US" sz="1300">
                <a:sym typeface="Wingdings" panose="05000000000000000000" pitchFamily="2" charset="2"/>
              </a:rPr>
              <a:t> Stored procedures are precompiled and optimized once, then their execution plan is stored directly in memory, bypassing the parsing, optimization and compilation phase, that an ad-hoc query goes through.</a:t>
            </a:r>
          </a:p>
          <a:p>
            <a:pPr lvl="1">
              <a:lnSpc>
                <a:spcPct val="70000"/>
              </a:lnSpc>
              <a:spcBef>
                <a:spcPct val="40000"/>
              </a:spcBef>
            </a:pPr>
            <a:r>
              <a:rPr lang="en-US" sz="1300" b="1">
                <a:sym typeface="Wingdings" panose="05000000000000000000" pitchFamily="2" charset="2"/>
              </a:rPr>
              <a:t>Network load reduction</a:t>
            </a:r>
            <a:r>
              <a:rPr lang="en-US" sz="1300">
                <a:sym typeface="Wingdings" panose="05000000000000000000" pitchFamily="2" charset="2"/>
              </a:rPr>
              <a:t> The client application calls only the stored procedure that is executed on the server. If the client was executing the same operation on its own, it would require many instructions be sent to the server and the results analyzed on the client.</a:t>
            </a:r>
          </a:p>
          <a:p>
            <a:pPr lvl="1">
              <a:lnSpc>
                <a:spcPct val="70000"/>
              </a:lnSpc>
              <a:spcBef>
                <a:spcPct val="40000"/>
              </a:spcBef>
            </a:pPr>
            <a:r>
              <a:rPr lang="en-US" sz="1300" b="1">
                <a:sym typeface="Wingdings" panose="05000000000000000000" pitchFamily="2" charset="2"/>
              </a:rPr>
              <a:t>Security mechanism</a:t>
            </a:r>
            <a:r>
              <a:rPr lang="en-US" sz="1300">
                <a:sym typeface="Wingdings" panose="05000000000000000000" pitchFamily="2" charset="2"/>
              </a:rPr>
              <a:t> As with views, a user can be granted permission to execute a stored procedure that updates or retrieves data in a table, while not having to know how to update or retrieve it directly. Stored procedures can shield data access and updates efficiently and easily.</a:t>
            </a:r>
          </a:p>
          <a:p>
            <a:endParaRPr lang="en-US"/>
          </a:p>
        </p:txBody>
      </p:sp>
    </p:spTree>
    <p:extLst>
      <p:ext uri="{BB962C8B-B14F-4D97-AF65-F5344CB8AC3E}">
        <p14:creationId xmlns:p14="http://schemas.microsoft.com/office/powerpoint/2010/main" val="26454656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nSpc>
                <a:spcPct val="70000"/>
              </a:lnSpc>
              <a:spcBef>
                <a:spcPct val="40000"/>
              </a:spcBef>
            </a:pPr>
            <a:r>
              <a:rPr lang="en-US" sz="1300" b="1">
                <a:sym typeface="Wingdings" panose="05000000000000000000" pitchFamily="2" charset="2"/>
              </a:rPr>
              <a:t>Fast execution</a:t>
            </a:r>
            <a:r>
              <a:rPr lang="en-US" sz="1300">
                <a:sym typeface="Wingdings" panose="05000000000000000000" pitchFamily="2" charset="2"/>
              </a:rPr>
              <a:t> Stored procedures are precompiled and optimized once, then their execution plan is stored directly in memory, bypassing the parsing, optimization and compilation phase, that an ad-hoc query goes through.</a:t>
            </a:r>
          </a:p>
          <a:p>
            <a:pPr lvl="1">
              <a:lnSpc>
                <a:spcPct val="70000"/>
              </a:lnSpc>
              <a:spcBef>
                <a:spcPct val="40000"/>
              </a:spcBef>
            </a:pPr>
            <a:r>
              <a:rPr lang="en-US" sz="1300" b="1">
                <a:sym typeface="Wingdings" panose="05000000000000000000" pitchFamily="2" charset="2"/>
              </a:rPr>
              <a:t>Network load reduction</a:t>
            </a:r>
            <a:r>
              <a:rPr lang="en-US" sz="1300">
                <a:sym typeface="Wingdings" panose="05000000000000000000" pitchFamily="2" charset="2"/>
              </a:rPr>
              <a:t> The client application calls only the stored procedure that is executed on the server. If the client was executing the same operation on its own, it would require many instructions be sent to the server and the results analyzed on the client.</a:t>
            </a:r>
          </a:p>
          <a:p>
            <a:pPr lvl="1">
              <a:lnSpc>
                <a:spcPct val="70000"/>
              </a:lnSpc>
              <a:spcBef>
                <a:spcPct val="40000"/>
              </a:spcBef>
            </a:pPr>
            <a:r>
              <a:rPr lang="en-US" sz="1300" b="1">
                <a:sym typeface="Wingdings" panose="05000000000000000000" pitchFamily="2" charset="2"/>
              </a:rPr>
              <a:t>Security mechanism</a:t>
            </a:r>
            <a:r>
              <a:rPr lang="en-US" sz="1300">
                <a:sym typeface="Wingdings" panose="05000000000000000000" pitchFamily="2" charset="2"/>
              </a:rPr>
              <a:t> As with views, a user can be granted permission to execute a stored procedure that updates or retrieves data in a table, while not having to know how to update or retrieve it directly. Stored procedures can shield data access and updates efficiently and easily.</a:t>
            </a:r>
          </a:p>
          <a:p>
            <a:endParaRPr lang="en-US"/>
          </a:p>
        </p:txBody>
      </p:sp>
    </p:spTree>
    <p:extLst>
      <p:ext uri="{BB962C8B-B14F-4D97-AF65-F5344CB8AC3E}">
        <p14:creationId xmlns:p14="http://schemas.microsoft.com/office/powerpoint/2010/main" val="27330630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Sabon-Roman" charset="0"/>
              </a:rPr>
              <a:t>When a stored procedure is created (see the next section for </a:t>
            </a:r>
            <a:r>
              <a:rPr lang="en-US">
                <a:latin typeface="Mono3Quark-Regular" charset="0"/>
              </a:rPr>
              <a:t>CREATE</a:t>
            </a:r>
          </a:p>
          <a:p>
            <a:r>
              <a:rPr lang="en-US">
                <a:latin typeface="Mono3Quark-Regular" charset="0"/>
              </a:rPr>
              <a:t>PROCEDURE </a:t>
            </a:r>
            <a:r>
              <a:rPr lang="en-US">
                <a:latin typeface="Sabon-Roman" charset="0"/>
              </a:rPr>
              <a:t>syntax), it is parsed and then normalized. The normalization</a:t>
            </a:r>
          </a:p>
          <a:p>
            <a:r>
              <a:rPr lang="en-US">
                <a:latin typeface="Sabon-Roman" charset="0"/>
              </a:rPr>
              <a:t>process breaks the query into manageable parts and assembles them into a</a:t>
            </a:r>
          </a:p>
          <a:p>
            <a:r>
              <a:rPr lang="en-US">
                <a:latin typeface="Sabon-Roman" charset="0"/>
              </a:rPr>
              <a:t>query tree. For a stored procedure, the query tree is stored in the Syscomments</a:t>
            </a:r>
          </a:p>
          <a:p>
            <a:r>
              <a:rPr lang="en-US">
                <a:latin typeface="Sabon-Roman" charset="0"/>
              </a:rPr>
              <a:t>table. The first time the stored procedure is executed, the query tree</a:t>
            </a:r>
          </a:p>
          <a:p>
            <a:r>
              <a:rPr lang="en-US">
                <a:latin typeface="Sabon-Roman" charset="0"/>
              </a:rPr>
              <a:t>is optimized and transformed into a query plan that is stored in memory</a:t>
            </a:r>
          </a:p>
          <a:p>
            <a:r>
              <a:rPr lang="en-US">
                <a:latin typeface="Sabon-Roman" charset="0"/>
              </a:rPr>
              <a:t>(in the procedure cache). That query plan is compiled and executed. Subsequent</a:t>
            </a:r>
          </a:p>
          <a:p>
            <a:r>
              <a:rPr lang="en-US">
                <a:latin typeface="Sabon-Roman" charset="0"/>
              </a:rPr>
              <a:t>execution of the same procedure will use the query plan that is</a:t>
            </a:r>
          </a:p>
          <a:p>
            <a:r>
              <a:rPr lang="en-US">
                <a:latin typeface="Sabon-Roman" charset="0"/>
              </a:rPr>
              <a:t>stored in the procedure cache to enhance performance and avoid executing</a:t>
            </a:r>
          </a:p>
          <a:p>
            <a:r>
              <a:rPr lang="en-US">
                <a:latin typeface="Sabon-Roman" charset="0"/>
              </a:rPr>
              <a:t>the previous steps.</a:t>
            </a:r>
          </a:p>
          <a:p>
            <a:endParaRPr lang="en-US"/>
          </a:p>
        </p:txBody>
      </p:sp>
    </p:spTree>
    <p:extLst>
      <p:ext uri="{BB962C8B-B14F-4D97-AF65-F5344CB8AC3E}">
        <p14:creationId xmlns:p14="http://schemas.microsoft.com/office/powerpoint/2010/main" val="13964422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Sabon-Roman" charset="0"/>
              </a:rPr>
              <a:t>When a stored procedure is created (see the next section for </a:t>
            </a:r>
            <a:r>
              <a:rPr lang="en-US">
                <a:latin typeface="Mono3Quark-Regular" charset="0"/>
              </a:rPr>
              <a:t>CREATE</a:t>
            </a:r>
          </a:p>
          <a:p>
            <a:r>
              <a:rPr lang="en-US">
                <a:latin typeface="Mono3Quark-Regular" charset="0"/>
              </a:rPr>
              <a:t>PROCEDURE </a:t>
            </a:r>
            <a:r>
              <a:rPr lang="en-US">
                <a:latin typeface="Sabon-Roman" charset="0"/>
              </a:rPr>
              <a:t>syntax), it is parsed and then normalized. The normalization</a:t>
            </a:r>
          </a:p>
          <a:p>
            <a:r>
              <a:rPr lang="en-US">
                <a:latin typeface="Sabon-Roman" charset="0"/>
              </a:rPr>
              <a:t>process breaks the query into manageable parts and assembles them into a</a:t>
            </a:r>
          </a:p>
          <a:p>
            <a:r>
              <a:rPr lang="en-US">
                <a:latin typeface="Sabon-Roman" charset="0"/>
              </a:rPr>
              <a:t>query tree. For a stored procedure, the query tree is stored in the Syscomments</a:t>
            </a:r>
          </a:p>
          <a:p>
            <a:r>
              <a:rPr lang="en-US">
                <a:latin typeface="Sabon-Roman" charset="0"/>
              </a:rPr>
              <a:t>table. The first time the stored procedure is executed, the query tree</a:t>
            </a:r>
          </a:p>
          <a:p>
            <a:r>
              <a:rPr lang="en-US">
                <a:latin typeface="Sabon-Roman" charset="0"/>
              </a:rPr>
              <a:t>is optimized and transformed into a query plan that is stored in memory</a:t>
            </a:r>
          </a:p>
          <a:p>
            <a:r>
              <a:rPr lang="en-US">
                <a:latin typeface="Sabon-Roman" charset="0"/>
              </a:rPr>
              <a:t>(in the procedure cache). That query plan is compiled and executed. Subsequent</a:t>
            </a:r>
          </a:p>
          <a:p>
            <a:r>
              <a:rPr lang="en-US">
                <a:latin typeface="Sabon-Roman" charset="0"/>
              </a:rPr>
              <a:t>execution of the same procedure will use the query plan that is</a:t>
            </a:r>
          </a:p>
          <a:p>
            <a:r>
              <a:rPr lang="en-US">
                <a:latin typeface="Sabon-Roman" charset="0"/>
              </a:rPr>
              <a:t>stored in the procedure cache to enhance performance and avoid executing</a:t>
            </a:r>
          </a:p>
          <a:p>
            <a:r>
              <a:rPr lang="en-US">
                <a:latin typeface="Sabon-Roman" charset="0"/>
              </a:rPr>
              <a:t>the previous steps.</a:t>
            </a:r>
          </a:p>
          <a:p>
            <a:endParaRPr lang="en-US"/>
          </a:p>
        </p:txBody>
      </p:sp>
    </p:spTree>
    <p:extLst>
      <p:ext uri="{BB962C8B-B14F-4D97-AF65-F5344CB8AC3E}">
        <p14:creationId xmlns:p14="http://schemas.microsoft.com/office/powerpoint/2010/main" val="33073731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Sabon-Roman" charset="0"/>
              </a:rPr>
              <a:t>When a stored procedure is created (see the next section for </a:t>
            </a:r>
            <a:r>
              <a:rPr lang="en-US">
                <a:latin typeface="Mono3Quark-Regular" charset="0"/>
              </a:rPr>
              <a:t>CREATE</a:t>
            </a:r>
          </a:p>
          <a:p>
            <a:r>
              <a:rPr lang="en-US">
                <a:latin typeface="Mono3Quark-Regular" charset="0"/>
              </a:rPr>
              <a:t>PROCEDURE </a:t>
            </a:r>
            <a:r>
              <a:rPr lang="en-US">
                <a:latin typeface="Sabon-Roman" charset="0"/>
              </a:rPr>
              <a:t>syntax), it is parsed and then normalized. The normalization</a:t>
            </a:r>
          </a:p>
          <a:p>
            <a:r>
              <a:rPr lang="en-US">
                <a:latin typeface="Sabon-Roman" charset="0"/>
              </a:rPr>
              <a:t>process breaks the query into manageable parts and assembles them into a</a:t>
            </a:r>
          </a:p>
          <a:p>
            <a:r>
              <a:rPr lang="en-US">
                <a:latin typeface="Sabon-Roman" charset="0"/>
              </a:rPr>
              <a:t>query tree. For a stored procedure, the query tree is stored in the Syscomments</a:t>
            </a:r>
          </a:p>
          <a:p>
            <a:r>
              <a:rPr lang="en-US">
                <a:latin typeface="Sabon-Roman" charset="0"/>
              </a:rPr>
              <a:t>table. The first time the stored procedure is executed, the query tree</a:t>
            </a:r>
          </a:p>
          <a:p>
            <a:r>
              <a:rPr lang="en-US">
                <a:latin typeface="Sabon-Roman" charset="0"/>
              </a:rPr>
              <a:t>is optimized and transformed into a query plan that is stored in memory</a:t>
            </a:r>
          </a:p>
          <a:p>
            <a:r>
              <a:rPr lang="en-US">
                <a:latin typeface="Sabon-Roman" charset="0"/>
              </a:rPr>
              <a:t>(in the procedure cache). That query plan is compiled and executed. Subsequent</a:t>
            </a:r>
          </a:p>
          <a:p>
            <a:r>
              <a:rPr lang="en-US">
                <a:latin typeface="Sabon-Roman" charset="0"/>
              </a:rPr>
              <a:t>execution of the same procedure will use the query plan that is</a:t>
            </a:r>
          </a:p>
          <a:p>
            <a:r>
              <a:rPr lang="en-US">
                <a:latin typeface="Sabon-Roman" charset="0"/>
              </a:rPr>
              <a:t>stored in the procedure cache to enhance performance and avoid executing</a:t>
            </a:r>
          </a:p>
          <a:p>
            <a:r>
              <a:rPr lang="en-US">
                <a:latin typeface="Sabon-Roman" charset="0"/>
              </a:rPr>
              <a:t>the previous steps.</a:t>
            </a:r>
          </a:p>
          <a:p>
            <a:endParaRPr lang="en-US"/>
          </a:p>
        </p:txBody>
      </p:sp>
    </p:spTree>
    <p:extLst>
      <p:ext uri="{BB962C8B-B14F-4D97-AF65-F5344CB8AC3E}">
        <p14:creationId xmlns:p14="http://schemas.microsoft.com/office/powerpoint/2010/main" val="29646496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Sabon-Roman" charset="0"/>
              </a:rPr>
              <a:t>When a stored procedure is created (see the next section for </a:t>
            </a:r>
            <a:r>
              <a:rPr lang="en-US">
                <a:latin typeface="Mono3Quark-Regular" charset="0"/>
              </a:rPr>
              <a:t>CREATE</a:t>
            </a:r>
          </a:p>
          <a:p>
            <a:r>
              <a:rPr lang="en-US">
                <a:latin typeface="Mono3Quark-Regular" charset="0"/>
              </a:rPr>
              <a:t>PROCEDURE </a:t>
            </a:r>
            <a:r>
              <a:rPr lang="en-US">
                <a:latin typeface="Sabon-Roman" charset="0"/>
              </a:rPr>
              <a:t>syntax), it is parsed and then normalized. The normalization</a:t>
            </a:r>
          </a:p>
          <a:p>
            <a:r>
              <a:rPr lang="en-US">
                <a:latin typeface="Sabon-Roman" charset="0"/>
              </a:rPr>
              <a:t>process breaks the query into manageable parts and assembles them into a</a:t>
            </a:r>
          </a:p>
          <a:p>
            <a:r>
              <a:rPr lang="en-US">
                <a:latin typeface="Sabon-Roman" charset="0"/>
              </a:rPr>
              <a:t>query tree. For a stored procedure, the query tree is stored in the Syscomments</a:t>
            </a:r>
          </a:p>
          <a:p>
            <a:r>
              <a:rPr lang="en-US">
                <a:latin typeface="Sabon-Roman" charset="0"/>
              </a:rPr>
              <a:t>table. The first time the stored procedure is executed, the query tree</a:t>
            </a:r>
          </a:p>
          <a:p>
            <a:r>
              <a:rPr lang="en-US">
                <a:latin typeface="Sabon-Roman" charset="0"/>
              </a:rPr>
              <a:t>is optimized and transformed into a query plan that is stored in memory</a:t>
            </a:r>
          </a:p>
          <a:p>
            <a:r>
              <a:rPr lang="en-US">
                <a:latin typeface="Sabon-Roman" charset="0"/>
              </a:rPr>
              <a:t>(in the procedure cache). That query plan is compiled and executed. Subsequent</a:t>
            </a:r>
          </a:p>
          <a:p>
            <a:r>
              <a:rPr lang="en-US">
                <a:latin typeface="Sabon-Roman" charset="0"/>
              </a:rPr>
              <a:t>execution of the same procedure will use the query plan that is</a:t>
            </a:r>
          </a:p>
          <a:p>
            <a:r>
              <a:rPr lang="en-US">
                <a:latin typeface="Sabon-Roman" charset="0"/>
              </a:rPr>
              <a:t>stored in the procedure cache to enhance performance and avoid executing</a:t>
            </a:r>
          </a:p>
          <a:p>
            <a:r>
              <a:rPr lang="en-US">
                <a:latin typeface="Sabon-Roman" charset="0"/>
              </a:rPr>
              <a:t>the previous steps.</a:t>
            </a:r>
          </a:p>
          <a:p>
            <a:endParaRPr lang="en-US"/>
          </a:p>
        </p:txBody>
      </p:sp>
    </p:spTree>
    <p:extLst>
      <p:ext uri="{BB962C8B-B14F-4D97-AF65-F5344CB8AC3E}">
        <p14:creationId xmlns:p14="http://schemas.microsoft.com/office/powerpoint/2010/main" val="3894202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6519193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Sabon-Roman" charset="0"/>
              </a:rPr>
              <a:t>When a stored procedure is created (see the next section for </a:t>
            </a:r>
            <a:r>
              <a:rPr lang="en-US">
                <a:latin typeface="Mono3Quark-Regular" charset="0"/>
              </a:rPr>
              <a:t>CREATE</a:t>
            </a:r>
          </a:p>
          <a:p>
            <a:r>
              <a:rPr lang="en-US">
                <a:latin typeface="Mono3Quark-Regular" charset="0"/>
              </a:rPr>
              <a:t>PROCEDURE </a:t>
            </a:r>
            <a:r>
              <a:rPr lang="en-US">
                <a:latin typeface="Sabon-Roman" charset="0"/>
              </a:rPr>
              <a:t>syntax), it is parsed and then normalized. The normalization</a:t>
            </a:r>
          </a:p>
          <a:p>
            <a:r>
              <a:rPr lang="en-US">
                <a:latin typeface="Sabon-Roman" charset="0"/>
              </a:rPr>
              <a:t>process breaks the query into manageable parts and assembles them into a</a:t>
            </a:r>
          </a:p>
          <a:p>
            <a:r>
              <a:rPr lang="en-US">
                <a:latin typeface="Sabon-Roman" charset="0"/>
              </a:rPr>
              <a:t>query tree. For a stored procedure, the query tree is stored in the Syscomments</a:t>
            </a:r>
          </a:p>
          <a:p>
            <a:r>
              <a:rPr lang="en-US">
                <a:latin typeface="Sabon-Roman" charset="0"/>
              </a:rPr>
              <a:t>table. The first time the stored procedure is executed, the query tree</a:t>
            </a:r>
          </a:p>
          <a:p>
            <a:r>
              <a:rPr lang="en-US">
                <a:latin typeface="Sabon-Roman" charset="0"/>
              </a:rPr>
              <a:t>is optimized and transformed into a query plan that is stored in memory</a:t>
            </a:r>
          </a:p>
          <a:p>
            <a:r>
              <a:rPr lang="en-US">
                <a:latin typeface="Sabon-Roman" charset="0"/>
              </a:rPr>
              <a:t>(in the procedure cache). That query plan is compiled and executed. Subsequent</a:t>
            </a:r>
          </a:p>
          <a:p>
            <a:r>
              <a:rPr lang="en-US">
                <a:latin typeface="Sabon-Roman" charset="0"/>
              </a:rPr>
              <a:t>execution of the same procedure will use the query plan that is</a:t>
            </a:r>
          </a:p>
          <a:p>
            <a:r>
              <a:rPr lang="en-US">
                <a:latin typeface="Sabon-Roman" charset="0"/>
              </a:rPr>
              <a:t>stored in the procedure cache to enhance performance and avoid executing</a:t>
            </a:r>
          </a:p>
          <a:p>
            <a:r>
              <a:rPr lang="en-US">
                <a:latin typeface="Sabon-Roman" charset="0"/>
              </a:rPr>
              <a:t>the previous steps.</a:t>
            </a:r>
          </a:p>
          <a:p>
            <a:endParaRPr lang="en-US"/>
          </a:p>
        </p:txBody>
      </p:sp>
    </p:spTree>
    <p:extLst>
      <p:ext uri="{BB962C8B-B14F-4D97-AF65-F5344CB8AC3E}">
        <p14:creationId xmlns:p14="http://schemas.microsoft.com/office/powerpoint/2010/main" val="25260673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Sabon-Roman" charset="0"/>
              </a:rPr>
              <a:t>When a stored procedure is created (see the next section for </a:t>
            </a:r>
            <a:r>
              <a:rPr lang="en-US">
                <a:latin typeface="Mono3Quark-Regular" charset="0"/>
              </a:rPr>
              <a:t>CREATE</a:t>
            </a:r>
          </a:p>
          <a:p>
            <a:r>
              <a:rPr lang="en-US">
                <a:latin typeface="Mono3Quark-Regular" charset="0"/>
              </a:rPr>
              <a:t>PROCEDURE </a:t>
            </a:r>
            <a:r>
              <a:rPr lang="en-US">
                <a:latin typeface="Sabon-Roman" charset="0"/>
              </a:rPr>
              <a:t>syntax), it is parsed and then normalized. The normalization</a:t>
            </a:r>
          </a:p>
          <a:p>
            <a:r>
              <a:rPr lang="en-US">
                <a:latin typeface="Sabon-Roman" charset="0"/>
              </a:rPr>
              <a:t>process breaks the query into manageable parts and assembles them into a</a:t>
            </a:r>
          </a:p>
          <a:p>
            <a:r>
              <a:rPr lang="en-US">
                <a:latin typeface="Sabon-Roman" charset="0"/>
              </a:rPr>
              <a:t>query tree. For a stored procedure, the query tree is stored in the Syscomments</a:t>
            </a:r>
          </a:p>
          <a:p>
            <a:r>
              <a:rPr lang="en-US">
                <a:latin typeface="Sabon-Roman" charset="0"/>
              </a:rPr>
              <a:t>table. The first time the stored procedure is executed, the query tree</a:t>
            </a:r>
          </a:p>
          <a:p>
            <a:r>
              <a:rPr lang="en-US">
                <a:latin typeface="Sabon-Roman" charset="0"/>
              </a:rPr>
              <a:t>is optimized and transformed into a query plan that is stored in memory</a:t>
            </a:r>
          </a:p>
          <a:p>
            <a:r>
              <a:rPr lang="en-US">
                <a:latin typeface="Sabon-Roman" charset="0"/>
              </a:rPr>
              <a:t>(in the procedure cache). That query plan is compiled and executed. Subsequent</a:t>
            </a:r>
          </a:p>
          <a:p>
            <a:r>
              <a:rPr lang="en-US">
                <a:latin typeface="Sabon-Roman" charset="0"/>
              </a:rPr>
              <a:t>execution of the same procedure will use the query plan that is</a:t>
            </a:r>
          </a:p>
          <a:p>
            <a:r>
              <a:rPr lang="en-US">
                <a:latin typeface="Sabon-Roman" charset="0"/>
              </a:rPr>
              <a:t>stored in the procedure cache to enhance performance and avoid executing</a:t>
            </a:r>
          </a:p>
          <a:p>
            <a:r>
              <a:rPr lang="en-US">
                <a:latin typeface="Sabon-Roman" charset="0"/>
              </a:rPr>
              <a:t>the previous steps.</a:t>
            </a:r>
          </a:p>
          <a:p>
            <a:endParaRPr lang="en-US"/>
          </a:p>
        </p:txBody>
      </p:sp>
    </p:spTree>
    <p:extLst>
      <p:ext uri="{BB962C8B-B14F-4D97-AF65-F5344CB8AC3E}">
        <p14:creationId xmlns:p14="http://schemas.microsoft.com/office/powerpoint/2010/main" val="14256402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Sabon-Roman" charset="0"/>
              </a:rPr>
              <a:t>When a stored procedure is created (see the next section for </a:t>
            </a:r>
            <a:r>
              <a:rPr lang="en-US">
                <a:latin typeface="Mono3Quark-Regular" charset="0"/>
              </a:rPr>
              <a:t>CREATE</a:t>
            </a:r>
          </a:p>
          <a:p>
            <a:r>
              <a:rPr lang="en-US">
                <a:latin typeface="Mono3Quark-Regular" charset="0"/>
              </a:rPr>
              <a:t>PROCEDURE </a:t>
            </a:r>
            <a:r>
              <a:rPr lang="en-US">
                <a:latin typeface="Sabon-Roman" charset="0"/>
              </a:rPr>
              <a:t>syntax), it is parsed and then normalized. The normalization</a:t>
            </a:r>
          </a:p>
          <a:p>
            <a:r>
              <a:rPr lang="en-US">
                <a:latin typeface="Sabon-Roman" charset="0"/>
              </a:rPr>
              <a:t>process breaks the query into manageable parts and assembles them into a</a:t>
            </a:r>
          </a:p>
          <a:p>
            <a:r>
              <a:rPr lang="en-US">
                <a:latin typeface="Sabon-Roman" charset="0"/>
              </a:rPr>
              <a:t>query tree. For a stored procedure, the query tree is stored in the Syscomments</a:t>
            </a:r>
          </a:p>
          <a:p>
            <a:r>
              <a:rPr lang="en-US">
                <a:latin typeface="Sabon-Roman" charset="0"/>
              </a:rPr>
              <a:t>table. The first time the stored procedure is executed, the query tree</a:t>
            </a:r>
          </a:p>
          <a:p>
            <a:r>
              <a:rPr lang="en-US">
                <a:latin typeface="Sabon-Roman" charset="0"/>
              </a:rPr>
              <a:t>is optimized and transformed into a query plan that is stored in memory</a:t>
            </a:r>
          </a:p>
          <a:p>
            <a:r>
              <a:rPr lang="en-US">
                <a:latin typeface="Sabon-Roman" charset="0"/>
              </a:rPr>
              <a:t>(in the procedure cache). That query plan is compiled and executed. Subsequent</a:t>
            </a:r>
          </a:p>
          <a:p>
            <a:r>
              <a:rPr lang="en-US">
                <a:latin typeface="Sabon-Roman" charset="0"/>
              </a:rPr>
              <a:t>execution of the same procedure will use the query plan that is</a:t>
            </a:r>
          </a:p>
          <a:p>
            <a:r>
              <a:rPr lang="en-US">
                <a:latin typeface="Sabon-Roman" charset="0"/>
              </a:rPr>
              <a:t>stored in the procedure cache to enhance performance and avoid executing</a:t>
            </a:r>
          </a:p>
          <a:p>
            <a:r>
              <a:rPr lang="en-US">
                <a:latin typeface="Sabon-Roman" charset="0"/>
              </a:rPr>
              <a:t>the previous steps.</a:t>
            </a:r>
          </a:p>
          <a:p>
            <a:endParaRPr lang="en-US"/>
          </a:p>
        </p:txBody>
      </p:sp>
    </p:spTree>
    <p:extLst>
      <p:ext uri="{BB962C8B-B14F-4D97-AF65-F5344CB8AC3E}">
        <p14:creationId xmlns:p14="http://schemas.microsoft.com/office/powerpoint/2010/main" val="42847964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Sabon-Roman" charset="0"/>
              </a:rPr>
              <a:t>When a stored procedure is created (see the next section for </a:t>
            </a:r>
            <a:r>
              <a:rPr lang="en-US">
                <a:latin typeface="Mono3Quark-Regular" charset="0"/>
              </a:rPr>
              <a:t>CREATE</a:t>
            </a:r>
          </a:p>
          <a:p>
            <a:r>
              <a:rPr lang="en-US">
                <a:latin typeface="Mono3Quark-Regular" charset="0"/>
              </a:rPr>
              <a:t>PROCEDURE </a:t>
            </a:r>
            <a:r>
              <a:rPr lang="en-US">
                <a:latin typeface="Sabon-Roman" charset="0"/>
              </a:rPr>
              <a:t>syntax), it is parsed and then normalized. The normalization</a:t>
            </a:r>
          </a:p>
          <a:p>
            <a:r>
              <a:rPr lang="en-US">
                <a:latin typeface="Sabon-Roman" charset="0"/>
              </a:rPr>
              <a:t>process breaks the query into manageable parts and assembles them into a</a:t>
            </a:r>
          </a:p>
          <a:p>
            <a:r>
              <a:rPr lang="en-US">
                <a:latin typeface="Sabon-Roman" charset="0"/>
              </a:rPr>
              <a:t>query tree. For a stored procedure, the query tree is stored in the Syscomments</a:t>
            </a:r>
          </a:p>
          <a:p>
            <a:r>
              <a:rPr lang="en-US">
                <a:latin typeface="Sabon-Roman" charset="0"/>
              </a:rPr>
              <a:t>table. The first time the stored procedure is executed, the query tree</a:t>
            </a:r>
          </a:p>
          <a:p>
            <a:r>
              <a:rPr lang="en-US">
                <a:latin typeface="Sabon-Roman" charset="0"/>
              </a:rPr>
              <a:t>is optimized and transformed into a query plan that is stored in memory</a:t>
            </a:r>
          </a:p>
          <a:p>
            <a:r>
              <a:rPr lang="en-US">
                <a:latin typeface="Sabon-Roman" charset="0"/>
              </a:rPr>
              <a:t>(in the procedure cache). That query plan is compiled and executed. Subsequent</a:t>
            </a:r>
          </a:p>
          <a:p>
            <a:r>
              <a:rPr lang="en-US">
                <a:latin typeface="Sabon-Roman" charset="0"/>
              </a:rPr>
              <a:t>execution of the same procedure will use the query plan that is</a:t>
            </a:r>
          </a:p>
          <a:p>
            <a:r>
              <a:rPr lang="en-US">
                <a:latin typeface="Sabon-Roman" charset="0"/>
              </a:rPr>
              <a:t>stored in the procedure cache to enhance performance and avoid executing</a:t>
            </a:r>
          </a:p>
          <a:p>
            <a:r>
              <a:rPr lang="en-US">
                <a:latin typeface="Sabon-Roman" charset="0"/>
              </a:rPr>
              <a:t>the previous steps.</a:t>
            </a:r>
          </a:p>
          <a:p>
            <a:endParaRPr lang="en-US"/>
          </a:p>
        </p:txBody>
      </p:sp>
    </p:spTree>
    <p:extLst>
      <p:ext uri="{BB962C8B-B14F-4D97-AF65-F5344CB8AC3E}">
        <p14:creationId xmlns:p14="http://schemas.microsoft.com/office/powerpoint/2010/main" val="23230020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Sabon-Roman" charset="0"/>
              </a:rPr>
              <a:t>When a stored procedure is created (see the next section for </a:t>
            </a:r>
            <a:r>
              <a:rPr lang="en-US">
                <a:latin typeface="Mono3Quark-Regular" charset="0"/>
              </a:rPr>
              <a:t>CREATE</a:t>
            </a:r>
          </a:p>
          <a:p>
            <a:r>
              <a:rPr lang="en-US">
                <a:latin typeface="Mono3Quark-Regular" charset="0"/>
              </a:rPr>
              <a:t>PROCEDURE </a:t>
            </a:r>
            <a:r>
              <a:rPr lang="en-US">
                <a:latin typeface="Sabon-Roman" charset="0"/>
              </a:rPr>
              <a:t>syntax), it is parsed and then normalized. The normalization</a:t>
            </a:r>
          </a:p>
          <a:p>
            <a:r>
              <a:rPr lang="en-US">
                <a:latin typeface="Sabon-Roman" charset="0"/>
              </a:rPr>
              <a:t>process breaks the query into manageable parts and assembles them into a</a:t>
            </a:r>
          </a:p>
          <a:p>
            <a:r>
              <a:rPr lang="en-US">
                <a:latin typeface="Sabon-Roman" charset="0"/>
              </a:rPr>
              <a:t>query tree. For a stored procedure, the query tree is stored in the Syscomments</a:t>
            </a:r>
          </a:p>
          <a:p>
            <a:r>
              <a:rPr lang="en-US">
                <a:latin typeface="Sabon-Roman" charset="0"/>
              </a:rPr>
              <a:t>table. The first time the stored procedure is executed, the query tree</a:t>
            </a:r>
          </a:p>
          <a:p>
            <a:r>
              <a:rPr lang="en-US">
                <a:latin typeface="Sabon-Roman" charset="0"/>
              </a:rPr>
              <a:t>is optimized and transformed into a query plan that is stored in memory</a:t>
            </a:r>
          </a:p>
          <a:p>
            <a:r>
              <a:rPr lang="en-US">
                <a:latin typeface="Sabon-Roman" charset="0"/>
              </a:rPr>
              <a:t>(in the procedure cache). That query plan is compiled and executed. Subsequent</a:t>
            </a:r>
          </a:p>
          <a:p>
            <a:r>
              <a:rPr lang="en-US">
                <a:latin typeface="Sabon-Roman" charset="0"/>
              </a:rPr>
              <a:t>execution of the same procedure will use the query plan that is</a:t>
            </a:r>
          </a:p>
          <a:p>
            <a:r>
              <a:rPr lang="en-US">
                <a:latin typeface="Sabon-Roman" charset="0"/>
              </a:rPr>
              <a:t>stored in the procedure cache to enhance performance and avoid executing</a:t>
            </a:r>
          </a:p>
          <a:p>
            <a:r>
              <a:rPr lang="en-US">
                <a:latin typeface="Sabon-Roman" charset="0"/>
              </a:rPr>
              <a:t>the previous steps.</a:t>
            </a:r>
          </a:p>
          <a:p>
            <a:endParaRPr lang="en-US"/>
          </a:p>
        </p:txBody>
      </p:sp>
    </p:spTree>
    <p:extLst>
      <p:ext uri="{BB962C8B-B14F-4D97-AF65-F5344CB8AC3E}">
        <p14:creationId xmlns:p14="http://schemas.microsoft.com/office/powerpoint/2010/main" val="38643636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Sabon-Roman" charset="0"/>
              </a:rPr>
              <a:t>When a stored procedure is created (see the next section for </a:t>
            </a:r>
            <a:r>
              <a:rPr lang="en-US">
                <a:latin typeface="Mono3Quark-Regular" charset="0"/>
              </a:rPr>
              <a:t>CREATE</a:t>
            </a:r>
          </a:p>
          <a:p>
            <a:r>
              <a:rPr lang="en-US">
                <a:latin typeface="Mono3Quark-Regular" charset="0"/>
              </a:rPr>
              <a:t>PROCEDURE </a:t>
            </a:r>
            <a:r>
              <a:rPr lang="en-US">
                <a:latin typeface="Sabon-Roman" charset="0"/>
              </a:rPr>
              <a:t>syntax), it is parsed and then normalized. The normalization</a:t>
            </a:r>
          </a:p>
          <a:p>
            <a:r>
              <a:rPr lang="en-US">
                <a:latin typeface="Sabon-Roman" charset="0"/>
              </a:rPr>
              <a:t>process breaks the query into manageable parts and assembles them into a</a:t>
            </a:r>
          </a:p>
          <a:p>
            <a:r>
              <a:rPr lang="en-US">
                <a:latin typeface="Sabon-Roman" charset="0"/>
              </a:rPr>
              <a:t>query tree. For a stored procedure, the query tree is stored in the Syscomments</a:t>
            </a:r>
          </a:p>
          <a:p>
            <a:r>
              <a:rPr lang="en-US">
                <a:latin typeface="Sabon-Roman" charset="0"/>
              </a:rPr>
              <a:t>table. The first time the stored procedure is executed, the query tree</a:t>
            </a:r>
          </a:p>
          <a:p>
            <a:r>
              <a:rPr lang="en-US">
                <a:latin typeface="Sabon-Roman" charset="0"/>
              </a:rPr>
              <a:t>is optimized and transformed into a query plan that is stored in memory</a:t>
            </a:r>
          </a:p>
          <a:p>
            <a:r>
              <a:rPr lang="en-US">
                <a:latin typeface="Sabon-Roman" charset="0"/>
              </a:rPr>
              <a:t>(in the procedure cache). That query plan is compiled and executed. Subsequent</a:t>
            </a:r>
          </a:p>
          <a:p>
            <a:r>
              <a:rPr lang="en-US">
                <a:latin typeface="Sabon-Roman" charset="0"/>
              </a:rPr>
              <a:t>execution of the same procedure will use the query plan that is</a:t>
            </a:r>
          </a:p>
          <a:p>
            <a:r>
              <a:rPr lang="en-US">
                <a:latin typeface="Sabon-Roman" charset="0"/>
              </a:rPr>
              <a:t>stored in the procedure cache to enhance performance and avoid executing</a:t>
            </a:r>
          </a:p>
          <a:p>
            <a:r>
              <a:rPr lang="en-US">
                <a:latin typeface="Sabon-Roman" charset="0"/>
              </a:rPr>
              <a:t>the previous steps.</a:t>
            </a:r>
          </a:p>
          <a:p>
            <a:endParaRPr lang="en-US"/>
          </a:p>
        </p:txBody>
      </p:sp>
    </p:spTree>
    <p:extLst>
      <p:ext uri="{BB962C8B-B14F-4D97-AF65-F5344CB8AC3E}">
        <p14:creationId xmlns:p14="http://schemas.microsoft.com/office/powerpoint/2010/main" val="390987259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Sabon-Roman" charset="0"/>
              </a:rPr>
              <a:t>When a stored procedure is created (see the next section for </a:t>
            </a:r>
            <a:r>
              <a:rPr lang="en-US">
                <a:latin typeface="Mono3Quark-Regular" charset="0"/>
              </a:rPr>
              <a:t>CREATE</a:t>
            </a:r>
          </a:p>
          <a:p>
            <a:r>
              <a:rPr lang="en-US">
                <a:latin typeface="Mono3Quark-Regular" charset="0"/>
              </a:rPr>
              <a:t>PROCEDURE </a:t>
            </a:r>
            <a:r>
              <a:rPr lang="en-US">
                <a:latin typeface="Sabon-Roman" charset="0"/>
              </a:rPr>
              <a:t>syntax), it is parsed and then normalized. The normalization</a:t>
            </a:r>
          </a:p>
          <a:p>
            <a:r>
              <a:rPr lang="en-US">
                <a:latin typeface="Sabon-Roman" charset="0"/>
              </a:rPr>
              <a:t>process breaks the query into manageable parts and assembles them into a</a:t>
            </a:r>
          </a:p>
          <a:p>
            <a:r>
              <a:rPr lang="en-US">
                <a:latin typeface="Sabon-Roman" charset="0"/>
              </a:rPr>
              <a:t>query tree. For a stored procedure, the query tree is stored in the Syscomments</a:t>
            </a:r>
          </a:p>
          <a:p>
            <a:r>
              <a:rPr lang="en-US">
                <a:latin typeface="Sabon-Roman" charset="0"/>
              </a:rPr>
              <a:t>table. The first time the stored procedure is executed, the query tree</a:t>
            </a:r>
          </a:p>
          <a:p>
            <a:r>
              <a:rPr lang="en-US">
                <a:latin typeface="Sabon-Roman" charset="0"/>
              </a:rPr>
              <a:t>is optimized and transformed into a query plan that is stored in memory</a:t>
            </a:r>
          </a:p>
          <a:p>
            <a:r>
              <a:rPr lang="en-US">
                <a:latin typeface="Sabon-Roman" charset="0"/>
              </a:rPr>
              <a:t>(in the procedure cache). That query plan is compiled and executed. Subsequent</a:t>
            </a:r>
          </a:p>
          <a:p>
            <a:r>
              <a:rPr lang="en-US">
                <a:latin typeface="Sabon-Roman" charset="0"/>
              </a:rPr>
              <a:t>execution of the same procedure will use the query plan that is</a:t>
            </a:r>
          </a:p>
          <a:p>
            <a:r>
              <a:rPr lang="en-US">
                <a:latin typeface="Sabon-Roman" charset="0"/>
              </a:rPr>
              <a:t>stored in the procedure cache to enhance performance and avoid executing</a:t>
            </a:r>
          </a:p>
          <a:p>
            <a:r>
              <a:rPr lang="en-US">
                <a:latin typeface="Sabon-Roman" charset="0"/>
              </a:rPr>
              <a:t>the previous steps.</a:t>
            </a:r>
          </a:p>
          <a:p>
            <a:endParaRPr lang="en-US"/>
          </a:p>
        </p:txBody>
      </p:sp>
    </p:spTree>
    <p:extLst>
      <p:ext uri="{BB962C8B-B14F-4D97-AF65-F5344CB8AC3E}">
        <p14:creationId xmlns:p14="http://schemas.microsoft.com/office/powerpoint/2010/main" val="18243067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Sabon-Roman" charset="0"/>
              </a:rPr>
              <a:t>When a stored procedure is created (see the next section for </a:t>
            </a:r>
            <a:r>
              <a:rPr lang="en-US">
                <a:latin typeface="Mono3Quark-Regular" charset="0"/>
              </a:rPr>
              <a:t>CREATE</a:t>
            </a:r>
          </a:p>
          <a:p>
            <a:r>
              <a:rPr lang="en-US">
                <a:latin typeface="Mono3Quark-Regular" charset="0"/>
              </a:rPr>
              <a:t>PROCEDURE </a:t>
            </a:r>
            <a:r>
              <a:rPr lang="en-US">
                <a:latin typeface="Sabon-Roman" charset="0"/>
              </a:rPr>
              <a:t>syntax), it is parsed and then normalized. The normalization</a:t>
            </a:r>
          </a:p>
          <a:p>
            <a:r>
              <a:rPr lang="en-US">
                <a:latin typeface="Sabon-Roman" charset="0"/>
              </a:rPr>
              <a:t>process breaks the query into manageable parts and assembles them into a</a:t>
            </a:r>
          </a:p>
          <a:p>
            <a:r>
              <a:rPr lang="en-US">
                <a:latin typeface="Sabon-Roman" charset="0"/>
              </a:rPr>
              <a:t>query tree. For a stored procedure, the query tree is stored in the Syscomments</a:t>
            </a:r>
          </a:p>
          <a:p>
            <a:r>
              <a:rPr lang="en-US">
                <a:latin typeface="Sabon-Roman" charset="0"/>
              </a:rPr>
              <a:t>table. The first time the stored procedure is executed, the query tree</a:t>
            </a:r>
          </a:p>
          <a:p>
            <a:r>
              <a:rPr lang="en-US">
                <a:latin typeface="Sabon-Roman" charset="0"/>
              </a:rPr>
              <a:t>is optimized and transformed into a query plan that is stored in memory</a:t>
            </a:r>
          </a:p>
          <a:p>
            <a:r>
              <a:rPr lang="en-US">
                <a:latin typeface="Sabon-Roman" charset="0"/>
              </a:rPr>
              <a:t>(in the procedure cache). That query plan is compiled and executed. Subsequent</a:t>
            </a:r>
          </a:p>
          <a:p>
            <a:r>
              <a:rPr lang="en-US">
                <a:latin typeface="Sabon-Roman" charset="0"/>
              </a:rPr>
              <a:t>execution of the same procedure will use the query plan that is</a:t>
            </a:r>
          </a:p>
          <a:p>
            <a:r>
              <a:rPr lang="en-US">
                <a:latin typeface="Sabon-Roman" charset="0"/>
              </a:rPr>
              <a:t>stored in the procedure cache to enhance performance and avoid executing</a:t>
            </a:r>
          </a:p>
          <a:p>
            <a:r>
              <a:rPr lang="en-US">
                <a:latin typeface="Sabon-Roman" charset="0"/>
              </a:rPr>
              <a:t>the previous steps.</a:t>
            </a:r>
          </a:p>
          <a:p>
            <a:endParaRPr lang="en-US"/>
          </a:p>
        </p:txBody>
      </p:sp>
    </p:spTree>
    <p:extLst>
      <p:ext uri="{BB962C8B-B14F-4D97-AF65-F5344CB8AC3E}">
        <p14:creationId xmlns:p14="http://schemas.microsoft.com/office/powerpoint/2010/main" val="24117431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4433809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349871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nSpc>
                <a:spcPct val="70000"/>
              </a:lnSpc>
              <a:spcBef>
                <a:spcPct val="40000"/>
              </a:spcBef>
            </a:pPr>
            <a:r>
              <a:rPr lang="en-US" sz="1300" b="1">
                <a:sym typeface="Wingdings" panose="05000000000000000000" pitchFamily="2" charset="2"/>
              </a:rPr>
              <a:t>Fast execution</a:t>
            </a:r>
            <a:r>
              <a:rPr lang="en-US" sz="1300">
                <a:sym typeface="Wingdings" panose="05000000000000000000" pitchFamily="2" charset="2"/>
              </a:rPr>
              <a:t> Stored procedures are precompiled and optimized once, then their execution plan is stored directly in memory, bypassing the parsing, optimization and compilation phase, that an ad-hoc query goes through.</a:t>
            </a:r>
          </a:p>
          <a:p>
            <a:pPr lvl="1">
              <a:lnSpc>
                <a:spcPct val="70000"/>
              </a:lnSpc>
              <a:spcBef>
                <a:spcPct val="40000"/>
              </a:spcBef>
            </a:pPr>
            <a:r>
              <a:rPr lang="en-US" sz="1300" b="1">
                <a:sym typeface="Wingdings" panose="05000000000000000000" pitchFamily="2" charset="2"/>
              </a:rPr>
              <a:t>Network load reduction</a:t>
            </a:r>
            <a:r>
              <a:rPr lang="en-US" sz="1300">
                <a:sym typeface="Wingdings" panose="05000000000000000000" pitchFamily="2" charset="2"/>
              </a:rPr>
              <a:t> The client application calls only the stored procedure that is executed on the server. If the client was executing the same operation on its own, it would require many instructions be sent to the server and the results analyzed on the client.</a:t>
            </a:r>
          </a:p>
          <a:p>
            <a:pPr lvl="1">
              <a:lnSpc>
                <a:spcPct val="70000"/>
              </a:lnSpc>
              <a:spcBef>
                <a:spcPct val="40000"/>
              </a:spcBef>
            </a:pPr>
            <a:r>
              <a:rPr lang="en-US" sz="1300" b="1">
                <a:sym typeface="Wingdings" panose="05000000000000000000" pitchFamily="2" charset="2"/>
              </a:rPr>
              <a:t>Security mechanism</a:t>
            </a:r>
            <a:r>
              <a:rPr lang="en-US" sz="1300">
                <a:sym typeface="Wingdings" panose="05000000000000000000" pitchFamily="2" charset="2"/>
              </a:rPr>
              <a:t> As with views, a user can be granted permission to execute a stored procedure that updates or retrieves data in a table, while not having to know how to update or retrieve it directly. Stored procedures can shield data access and updates efficiently and easily.</a:t>
            </a:r>
          </a:p>
          <a:p>
            <a:endParaRPr lang="en-US"/>
          </a:p>
        </p:txBody>
      </p:sp>
    </p:spTree>
    <p:extLst>
      <p:ext uri="{BB962C8B-B14F-4D97-AF65-F5344CB8AC3E}">
        <p14:creationId xmlns:p14="http://schemas.microsoft.com/office/powerpoint/2010/main" val="4704763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7576630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8576891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2322097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6688485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54513565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31599438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468595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nSpc>
                <a:spcPct val="70000"/>
              </a:lnSpc>
              <a:spcBef>
                <a:spcPct val="40000"/>
              </a:spcBef>
            </a:pPr>
            <a:r>
              <a:rPr lang="en-US" sz="1300" b="1">
                <a:sym typeface="Wingdings" panose="05000000000000000000" pitchFamily="2" charset="2"/>
              </a:rPr>
              <a:t>Fast execution</a:t>
            </a:r>
            <a:r>
              <a:rPr lang="en-US" sz="1300">
                <a:sym typeface="Wingdings" panose="05000000000000000000" pitchFamily="2" charset="2"/>
              </a:rPr>
              <a:t> Stored procedures are precompiled and optimized once, then their execution plan is stored directly in memory, bypassing the parsing, optimization and compilation phase, that an ad-hoc query goes through.</a:t>
            </a:r>
          </a:p>
          <a:p>
            <a:pPr lvl="1">
              <a:lnSpc>
                <a:spcPct val="70000"/>
              </a:lnSpc>
              <a:spcBef>
                <a:spcPct val="40000"/>
              </a:spcBef>
            </a:pPr>
            <a:r>
              <a:rPr lang="en-US" sz="1300" b="1">
                <a:sym typeface="Wingdings" panose="05000000000000000000" pitchFamily="2" charset="2"/>
              </a:rPr>
              <a:t>Network load reduction</a:t>
            </a:r>
            <a:r>
              <a:rPr lang="en-US" sz="1300">
                <a:sym typeface="Wingdings" panose="05000000000000000000" pitchFamily="2" charset="2"/>
              </a:rPr>
              <a:t> The client application calls only the stored procedure that is executed on the server. If the client was executing the same operation on its own, it would require many instructions be sent to the server and the results analyzed on the client.</a:t>
            </a:r>
          </a:p>
          <a:p>
            <a:pPr lvl="1">
              <a:lnSpc>
                <a:spcPct val="70000"/>
              </a:lnSpc>
              <a:spcBef>
                <a:spcPct val="40000"/>
              </a:spcBef>
            </a:pPr>
            <a:r>
              <a:rPr lang="en-US" sz="1300" b="1">
                <a:sym typeface="Wingdings" panose="05000000000000000000" pitchFamily="2" charset="2"/>
              </a:rPr>
              <a:t>Security mechanism</a:t>
            </a:r>
            <a:r>
              <a:rPr lang="en-US" sz="1300">
                <a:sym typeface="Wingdings" panose="05000000000000000000" pitchFamily="2" charset="2"/>
              </a:rPr>
              <a:t> As with views, a user can be granted permission to execute a stored procedure that updates or retrieves data in a table, while not having to know how to update or retrieve it directly. Stored procedures can shield data access and updates efficiently and easily.</a:t>
            </a:r>
          </a:p>
          <a:p>
            <a:endParaRPr lang="en-US"/>
          </a:p>
        </p:txBody>
      </p:sp>
    </p:spTree>
    <p:extLst>
      <p:ext uri="{BB962C8B-B14F-4D97-AF65-F5344CB8AC3E}">
        <p14:creationId xmlns:p14="http://schemas.microsoft.com/office/powerpoint/2010/main" val="1400768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272887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5220646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Date Placeholder 27"/>
          <p:cNvSpPr>
            <a:spLocks noGrp="1"/>
          </p:cNvSpPr>
          <p:nvPr>
            <p:ph type="dt" sz="half" idx="10"/>
          </p:nvPr>
        </p:nvSpPr>
        <p:spPr>
          <a:xfrm>
            <a:off x="76200" y="6069013"/>
            <a:ext cx="2057400" cy="685800"/>
          </a:xfrm>
          <a:prstGeom prst="rect">
            <a:avLst/>
          </a:prstGeom>
        </p:spPr>
        <p:txBody>
          <a:bodyPr vert="horz" wrap="square" lIns="91440" tIns="45720" rIns="91440" bIns="45720" numCol="1" anchor="t" anchorCtr="0" compatLnSpc="1">
            <a:prstTxWarp prst="textNoShape">
              <a:avLst/>
            </a:prstTxWarp>
            <a:noAutofit/>
          </a:bodyPr>
          <a:lstStyle>
            <a:lvl1pPr algn="ctr">
              <a:defRPr sz="2000">
                <a:solidFill>
                  <a:srgbClr val="FFFFFF"/>
                </a:solidFill>
              </a:defRPr>
            </a:lvl1pPr>
          </a:lstStyle>
          <a:p>
            <a:pPr>
              <a:defRPr/>
            </a:pPr>
            <a:fld id="{470FADDB-3779-4040-9734-8BFE3CEC94E6}" type="datetime1">
              <a:rPr lang="en-US"/>
              <a:pPr>
                <a:defRPr/>
              </a:pPr>
              <a:t>2/20/2023</a:t>
            </a:fld>
            <a:endParaRPr lang="en-US"/>
          </a:p>
        </p:txBody>
      </p:sp>
      <p:sp>
        <p:nvSpPr>
          <p:cNvPr id="10" name="Footer Placeholder 16"/>
          <p:cNvSpPr>
            <a:spLocks noGrp="1"/>
          </p:cNvSpPr>
          <p:nvPr>
            <p:ph type="ftr" sz="quarter" idx="11"/>
          </p:nvPr>
        </p:nvSpPr>
        <p:spPr>
          <a:xfrm>
            <a:off x="2085975" y="236538"/>
            <a:ext cx="5867400" cy="365125"/>
          </a:xfrm>
          <a:prstGeom prst="rect">
            <a:avLst/>
          </a:prstGeom>
        </p:spPr>
        <p:txBody>
          <a:bodyPr vert="horz" wrap="square" lIns="91440" tIns="45720" rIns="91440" bIns="45720" numCol="1" anchor="t" anchorCtr="0" compatLnSpc="1">
            <a:prstTxWarp prst="textNoShape">
              <a:avLst/>
            </a:prstTxWarp>
          </a:bodyPr>
          <a:lstStyle>
            <a:lvl1pPr>
              <a:defRPr>
                <a:solidFill>
                  <a:schemeClr val="tx2"/>
                </a:solidFill>
              </a:defRPr>
            </a:lvl1pPr>
          </a:lstStyle>
          <a:p>
            <a:pPr>
              <a:defRPr/>
            </a:pPr>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8F001E41-5CA2-4502-8FDA-E61C46C90D6F}" type="slidenum">
              <a:rPr lang="en-US"/>
              <a:pPr/>
              <a:t>‹#›</a:t>
            </a:fld>
            <a:endParaRPr lang="en-US"/>
          </a:p>
        </p:txBody>
      </p:sp>
    </p:spTree>
    <p:extLst>
      <p:ext uri="{BB962C8B-B14F-4D97-AF65-F5344CB8AC3E}">
        <p14:creationId xmlns:p14="http://schemas.microsoft.com/office/powerpoint/2010/main" val="4023156505"/>
      </p:ext>
    </p:extLst>
  </p:cSld>
  <p:clrMapOvr>
    <a:overrideClrMapping bg1="dk1" tx1="lt1" bg2="dk2" tx2="lt2" accent1="accent1" accent2="accent2" accent3="accent3" accent4="accent4" accent5="accent5" accent6="accent6" hlink="hlink" folHlink="folHlink"/>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sz="3200" b="1">
                <a:latin typeface="Tahoma" pitchFamily="34" charset="0"/>
                <a:cs typeface="Tahoma" pitchFamily="34" charset="0"/>
              </a:defRPr>
            </a:lvl1pPr>
          </a:lstStyle>
          <a:p>
            <a:r>
              <a:rPr lang="en-US"/>
              <a:t>Click to edit Master title style</a:t>
            </a:r>
          </a:p>
        </p:txBody>
      </p:sp>
      <p:sp>
        <p:nvSpPr>
          <p:cNvPr id="8" name="Content Placeholder 7"/>
          <p:cNvSpPr>
            <a:spLocks noGrp="1"/>
          </p:cNvSpPr>
          <p:nvPr>
            <p:ph sz="quarter" idx="1"/>
          </p:nvPr>
        </p:nvSpPr>
        <p:spPr>
          <a:xfrm>
            <a:off x="612648" y="1600200"/>
            <a:ext cx="8153400" cy="4495800"/>
          </a:xfrm>
        </p:spPr>
        <p:txBody>
          <a:bodyPr/>
          <a:lstStyle>
            <a:lvl1pPr>
              <a:lnSpc>
                <a:spcPts val="3000"/>
              </a:lnSpc>
              <a:spcBef>
                <a:spcPts val="600"/>
              </a:spcBef>
              <a:defRPr sz="2400"/>
            </a:lvl1pPr>
            <a:lvl2pPr>
              <a:lnSpc>
                <a:spcPts val="3000"/>
              </a:lnSpc>
              <a:spcBef>
                <a:spcPts val="600"/>
              </a:spcBef>
              <a:defRPr sz="2200"/>
            </a:lvl2pPr>
            <a:lvl3pPr>
              <a:lnSpc>
                <a:spcPts val="3000"/>
              </a:lnSpc>
              <a:spcBef>
                <a:spcPts val="600"/>
              </a:spcBef>
              <a:defRPr sz="2000"/>
            </a:lvl3pPr>
            <a:lvl4pPr>
              <a:lnSpc>
                <a:spcPts val="3000"/>
              </a:lnSpc>
              <a:spcBef>
                <a:spcPts val="600"/>
              </a:spcBef>
              <a:defRPr sz="1800"/>
            </a:lvl4pPr>
            <a:lvl5pPr>
              <a:lnSpc>
                <a:spcPts val="3000"/>
              </a:lnSpc>
              <a:spcBef>
                <a:spcPts val="6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22"/>
          <p:cNvSpPr>
            <a:spLocks noGrp="1"/>
          </p:cNvSpPr>
          <p:nvPr>
            <p:ph type="sldNum" sz="quarter" idx="10"/>
          </p:nvPr>
        </p:nvSpPr>
        <p:spPr/>
        <p:txBody>
          <a:bodyPr/>
          <a:lstStyle>
            <a:lvl1pPr>
              <a:defRPr/>
            </a:lvl1pPr>
          </a:lstStyle>
          <a:p>
            <a:fld id="{0389759D-4DEF-4C6C-B440-DBD4D1178FD9}" type="slidenum">
              <a:rPr lang="en-US"/>
              <a:pPr/>
              <a:t>‹#›</a:t>
            </a:fld>
            <a:endParaRPr lang="en-US"/>
          </a:p>
        </p:txBody>
      </p:sp>
    </p:spTree>
    <p:extLst>
      <p:ext uri="{BB962C8B-B14F-4D97-AF65-F5344CB8AC3E}">
        <p14:creationId xmlns:p14="http://schemas.microsoft.com/office/powerpoint/2010/main" val="161952240"/>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a:xfrm>
            <a:off x="6096000" y="6248400"/>
            <a:ext cx="26670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9357D940-18A5-47E6-BAD2-14EFDEEBB662}" type="datetime1">
              <a:rPr lang="en-US"/>
              <a:pPr>
                <a:defRPr/>
              </a:pPr>
              <a:t>2/20/2023</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lvl1pPr>
          </a:lstStyle>
          <a:p>
            <a:fld id="{D92C437A-8218-4593-B245-9D68747DEAA7}" type="slidenum">
              <a:rPr lang="en-US"/>
              <a:pPr/>
              <a:t>‹#›</a:t>
            </a:fld>
            <a:endParaRPr lang="en-US"/>
          </a:p>
        </p:txBody>
      </p:sp>
      <p:sp>
        <p:nvSpPr>
          <p:cNvPr id="9" name="Footer Placeholder 13"/>
          <p:cNvSpPr>
            <a:spLocks noGrp="1"/>
          </p:cNvSpPr>
          <p:nvPr>
            <p:ph type="ftr" sz="quarter" idx="12"/>
          </p:nvPr>
        </p:nvSpPr>
        <p:spPr>
          <a:xfrm>
            <a:off x="609600" y="6248400"/>
            <a:ext cx="5421313"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Tree>
    <p:extLst>
      <p:ext uri="{BB962C8B-B14F-4D97-AF65-F5344CB8AC3E}">
        <p14:creationId xmlns:p14="http://schemas.microsoft.com/office/powerpoint/2010/main" val="4104253318"/>
      </p:ext>
    </p:extLst>
  </p:cSld>
  <p:clrMapOvr>
    <a:overrideClrMapping bg1="lt1" tx1="dk1" bg2="lt2" tx2="dk2" accent1="accent1" accent2="accent2" accent3="accent3" accent4="accent4" accent5="accent5" accent6="accent6" hlink="hlink" folHlink="folHlink"/>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Footer Placeholder 2"/>
          <p:cNvSpPr txBox="1">
            <a:spLocks/>
          </p:cNvSpPr>
          <p:nvPr userDrawn="1"/>
        </p:nvSpPr>
        <p:spPr>
          <a:xfrm>
            <a:off x="0" y="6645275"/>
            <a:ext cx="9144000" cy="212725"/>
          </a:xfrm>
          <a:prstGeom prst="rect">
            <a:avLst/>
          </a:prstGeom>
          <a:solidFill>
            <a:schemeClr val="accent1">
              <a:lumMod val="60000"/>
              <a:lumOff val="40000"/>
            </a:schemeClr>
          </a:solidFill>
        </p:spPr>
        <p:txBody>
          <a:bodyPr anchor="ctr"/>
          <a:lstStyle>
            <a:lvl1pPr algn="l">
              <a:defRPr>
                <a:solidFill>
                  <a:schemeClr val="tx1"/>
                </a:solidFill>
              </a:defRPr>
            </a:lvl1pPr>
          </a:lstStyle>
          <a:p>
            <a:pPr>
              <a:defRPr/>
            </a:pPr>
            <a:r>
              <a:rPr lang="en-US" sz="1400"/>
              <a:t>Chương 6: Danh sách liên kết</a:t>
            </a:r>
          </a:p>
        </p:txBody>
      </p:sp>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8" name="Date Placeholder 9"/>
          <p:cNvSpPr>
            <a:spLocks noGrp="1"/>
          </p:cNvSpPr>
          <p:nvPr>
            <p:ph type="dt" sz="half" idx="10"/>
          </p:nvPr>
        </p:nvSpPr>
        <p:spPr>
          <a:xfrm>
            <a:off x="6096000" y="6248400"/>
            <a:ext cx="26670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446C956F-F168-4E79-BAA9-38A06F27B894}" type="datetime1">
              <a:rPr lang="en-US"/>
              <a:pPr>
                <a:defRPr/>
              </a:pPr>
              <a:t>2/20/2023</a:t>
            </a:fld>
            <a:endParaRPr lang="en-US"/>
          </a:p>
        </p:txBody>
      </p:sp>
      <p:sp>
        <p:nvSpPr>
          <p:cNvPr id="9" name="Slide Number Placeholder 11"/>
          <p:cNvSpPr>
            <a:spLocks noGrp="1"/>
          </p:cNvSpPr>
          <p:nvPr>
            <p:ph type="sldNum" sz="quarter" idx="11"/>
          </p:nvPr>
        </p:nvSpPr>
        <p:spPr/>
        <p:txBody>
          <a:bodyPr/>
          <a:lstStyle>
            <a:lvl1pPr>
              <a:defRPr/>
            </a:lvl1pPr>
          </a:lstStyle>
          <a:p>
            <a:fld id="{E6EE7D1B-99BC-4BEC-9F3A-EBB094AC47CB}" type="slidenum">
              <a:rPr lang="en-US"/>
              <a:pPr/>
              <a:t>‹#›</a:t>
            </a:fld>
            <a:endParaRPr lang="en-US"/>
          </a:p>
        </p:txBody>
      </p:sp>
      <p:sp>
        <p:nvSpPr>
          <p:cNvPr id="10" name="Footer Placeholder 13"/>
          <p:cNvSpPr>
            <a:spLocks noGrp="1"/>
          </p:cNvSpPr>
          <p:nvPr>
            <p:ph type="ftr" sz="quarter" idx="12"/>
          </p:nvPr>
        </p:nvSpPr>
        <p:spPr>
          <a:xfrm>
            <a:off x="609600" y="6248400"/>
            <a:ext cx="5421313"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Tree>
    <p:extLst>
      <p:ext uri="{BB962C8B-B14F-4D97-AF65-F5344CB8AC3E}">
        <p14:creationId xmlns:p14="http://schemas.microsoft.com/office/powerpoint/2010/main" val="3831045157"/>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Footer Placeholder 2"/>
          <p:cNvSpPr txBox="1">
            <a:spLocks/>
          </p:cNvSpPr>
          <p:nvPr userDrawn="1"/>
        </p:nvSpPr>
        <p:spPr>
          <a:xfrm>
            <a:off x="0" y="6645275"/>
            <a:ext cx="9144000" cy="212725"/>
          </a:xfrm>
          <a:prstGeom prst="rect">
            <a:avLst/>
          </a:prstGeom>
          <a:solidFill>
            <a:schemeClr val="accent1">
              <a:lumMod val="60000"/>
              <a:lumOff val="40000"/>
            </a:schemeClr>
          </a:solidFill>
        </p:spPr>
        <p:txBody>
          <a:bodyPr anchor="ctr"/>
          <a:lstStyle>
            <a:lvl1pPr algn="l">
              <a:defRPr>
                <a:solidFill>
                  <a:schemeClr val="tx1"/>
                </a:solidFill>
              </a:defRPr>
            </a:lvl1pPr>
          </a:lstStyle>
          <a:p>
            <a:pPr>
              <a:defRPr/>
            </a:pPr>
            <a:r>
              <a:rPr lang="en-US" sz="1400"/>
              <a:t>Chương 6: Danh sách liên kết</a:t>
            </a:r>
          </a:p>
        </p:txBody>
      </p:sp>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13"/>
          <p:cNvSpPr>
            <a:spLocks noGrp="1"/>
          </p:cNvSpPr>
          <p:nvPr>
            <p:ph type="dt" sz="half" idx="10"/>
          </p:nvPr>
        </p:nvSpPr>
        <p:spPr>
          <a:xfrm>
            <a:off x="6096000" y="6248400"/>
            <a:ext cx="26670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4A0759F5-532D-4AA5-8E68-6FA8F1131986}" type="datetime1">
              <a:rPr lang="en-US"/>
              <a:pPr>
                <a:defRPr/>
              </a:pPr>
              <a:t>2/20/2023</a:t>
            </a:fld>
            <a:endParaRPr lang="en-US"/>
          </a:p>
        </p:txBody>
      </p:sp>
      <p:sp>
        <p:nvSpPr>
          <p:cNvPr id="7" name="Footer Placeholder 2"/>
          <p:cNvSpPr>
            <a:spLocks noGrp="1"/>
          </p:cNvSpPr>
          <p:nvPr>
            <p:ph type="ftr" sz="quarter" idx="11"/>
          </p:nvPr>
        </p:nvSpPr>
        <p:spPr>
          <a:xfrm>
            <a:off x="609600" y="6248400"/>
            <a:ext cx="5421313"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8" name="Slide Number Placeholder 22"/>
          <p:cNvSpPr>
            <a:spLocks noGrp="1"/>
          </p:cNvSpPr>
          <p:nvPr>
            <p:ph type="sldNum" sz="quarter" idx="12"/>
          </p:nvPr>
        </p:nvSpPr>
        <p:spPr/>
        <p:txBody>
          <a:bodyPr/>
          <a:lstStyle>
            <a:lvl1pPr>
              <a:defRPr/>
            </a:lvl1pPr>
          </a:lstStyle>
          <a:p>
            <a:fld id="{F0D14C42-4112-4B5A-B77D-B015EFA42C83}" type="slidenum">
              <a:rPr lang="en-US"/>
              <a:pPr/>
              <a:t>‹#›</a:t>
            </a:fld>
            <a:endParaRPr lang="en-US"/>
          </a:p>
        </p:txBody>
      </p:sp>
    </p:spTree>
    <p:extLst>
      <p:ext uri="{BB962C8B-B14F-4D97-AF65-F5344CB8AC3E}">
        <p14:creationId xmlns:p14="http://schemas.microsoft.com/office/powerpoint/2010/main" val="1256021223"/>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DA00190E-6CAE-4306-A536-63E49D4B0465}" type="datetime1">
              <a:rPr lang="en-US"/>
              <a:pPr>
                <a:defRPr/>
              </a:pPr>
              <a:t>2/20/2023</a:t>
            </a:fld>
            <a:endParaRPr lang="en-US"/>
          </a:p>
        </p:txBody>
      </p:sp>
      <p:sp>
        <p:nvSpPr>
          <p:cNvPr id="10" name="Slide Number Placeholder 12"/>
          <p:cNvSpPr>
            <a:spLocks noGrp="1"/>
          </p:cNvSpPr>
          <p:nvPr>
            <p:ph type="sldNum" sz="quarter" idx="11"/>
          </p:nvPr>
        </p:nvSpPr>
        <p:spPr>
          <a:xfrm>
            <a:off x="0" y="4667250"/>
            <a:ext cx="1447800" cy="663575"/>
          </a:xfrm>
        </p:spPr>
        <p:txBody>
          <a:bodyPr/>
          <a:lstStyle>
            <a:lvl1pPr>
              <a:defRPr sz="2800"/>
            </a:lvl1pPr>
          </a:lstStyle>
          <a:p>
            <a:fld id="{E368BBF0-1747-411D-A184-E3AC3CA1BC07}" type="slidenum">
              <a:rPr lang="en-US"/>
              <a:pPr/>
              <a:t>‹#›</a:t>
            </a:fld>
            <a:endParaRPr lang="en-US"/>
          </a:p>
        </p:txBody>
      </p:sp>
      <p:sp>
        <p:nvSpPr>
          <p:cNvPr id="11" name="Footer Placeholder 13"/>
          <p:cNvSpPr>
            <a:spLocks noGrp="1"/>
          </p:cNvSpPr>
          <p:nvPr>
            <p:ph type="ftr" sz="quarter" idx="12"/>
          </p:nvPr>
        </p:nvSpPr>
        <p:spPr>
          <a:xfrm>
            <a:off x="1600200" y="6248400"/>
            <a:ext cx="45720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Tree>
    <p:extLst>
      <p:ext uri="{BB962C8B-B14F-4D97-AF65-F5344CB8AC3E}">
        <p14:creationId xmlns:p14="http://schemas.microsoft.com/office/powerpoint/2010/main" val="2384046040"/>
      </p:ext>
    </p:extLst>
  </p:cSld>
  <p:clrMapOvr>
    <a:overrideClrMapping bg1="lt1" tx1="dk1" bg2="lt2" tx2="dk2" accent1="accent1" accent2="accent2" accent3="accent3" accent4="accent4" accent5="accent5" accent6="accent6" hlink="hlink" folHlink="folHlink"/>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Footer Placeholder 2"/>
          <p:cNvSpPr txBox="1">
            <a:spLocks/>
          </p:cNvSpPr>
          <p:nvPr userDrawn="1"/>
        </p:nvSpPr>
        <p:spPr>
          <a:xfrm>
            <a:off x="0" y="6645275"/>
            <a:ext cx="9144000" cy="212725"/>
          </a:xfrm>
          <a:prstGeom prst="rect">
            <a:avLst/>
          </a:prstGeom>
          <a:solidFill>
            <a:schemeClr val="accent1">
              <a:lumMod val="60000"/>
              <a:lumOff val="40000"/>
            </a:schemeClr>
          </a:solidFill>
        </p:spPr>
        <p:txBody>
          <a:bodyPr anchor="ctr"/>
          <a:lstStyle>
            <a:lvl1pPr algn="l">
              <a:defRPr>
                <a:solidFill>
                  <a:schemeClr val="tx1"/>
                </a:solidFill>
              </a:defRPr>
            </a:lvl1pPr>
          </a:lstStyle>
          <a:p>
            <a:pPr>
              <a:defRPr/>
            </a:pPr>
            <a:r>
              <a:rPr lang="en-US" sz="1400"/>
              <a:t>Chương 6: Danh sách liên kết</a:t>
            </a:r>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a:xfrm>
            <a:off x="6096000" y="6248400"/>
            <a:ext cx="26670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79138BA5-A71F-4742-80C4-7FB39B4D9429}" type="datetime1">
              <a:rPr lang="en-US"/>
              <a:pPr>
                <a:defRPr/>
              </a:pPr>
              <a:t>2/20/2023</a:t>
            </a:fld>
            <a:endParaRPr lang="en-US"/>
          </a:p>
        </p:txBody>
      </p:sp>
      <p:sp>
        <p:nvSpPr>
          <p:cNvPr id="6" name="Footer Placeholder 2"/>
          <p:cNvSpPr>
            <a:spLocks noGrp="1"/>
          </p:cNvSpPr>
          <p:nvPr>
            <p:ph type="ftr" sz="quarter" idx="11"/>
          </p:nvPr>
        </p:nvSpPr>
        <p:spPr>
          <a:xfrm>
            <a:off x="609600" y="6248400"/>
            <a:ext cx="5421313"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fld id="{7AE1E5C6-0293-424A-B972-A0138697ABA0}" type="slidenum">
              <a:rPr lang="en-US"/>
              <a:pPr/>
              <a:t>‹#›</a:t>
            </a:fld>
            <a:endParaRPr lang="en-US"/>
          </a:p>
        </p:txBody>
      </p:sp>
    </p:spTree>
    <p:extLst>
      <p:ext uri="{BB962C8B-B14F-4D97-AF65-F5344CB8AC3E}">
        <p14:creationId xmlns:p14="http://schemas.microsoft.com/office/powerpoint/2010/main" val="778554340"/>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1D5287CB-89B5-460F-A974-A22D83CA5C94}" type="datetime1">
              <a:rPr lang="en-US"/>
              <a:pPr>
                <a:defRPr/>
              </a:pPr>
              <a:t>2/20/2023</a:t>
            </a:fld>
            <a:endParaRPr lang="en-US"/>
          </a:p>
        </p:txBody>
      </p:sp>
      <p:sp>
        <p:nvSpPr>
          <p:cNvPr id="8" name="Footer Placeholder 4"/>
          <p:cNvSpPr>
            <a:spLocks noGrp="1"/>
          </p:cNvSpPr>
          <p:nvPr>
            <p:ph type="ftr" sz="quarter" idx="11"/>
          </p:nvPr>
        </p:nvSpPr>
        <p:spPr>
          <a:xfrm>
            <a:off x="457200" y="6248400"/>
            <a:ext cx="5573713"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fld id="{C5D8B821-93BD-4352-8617-067FEE55CE59}" type="slidenum">
              <a:rPr lang="en-US"/>
              <a:pPr/>
              <a:t>‹#›</a:t>
            </a:fld>
            <a:endParaRPr lang="en-US"/>
          </a:p>
        </p:txBody>
      </p:sp>
    </p:spTree>
    <p:extLst>
      <p:ext uri="{BB962C8B-B14F-4D97-AF65-F5344CB8AC3E}">
        <p14:creationId xmlns:p14="http://schemas.microsoft.com/office/powerpoint/2010/main" val="3682894454"/>
      </p:ext>
    </p:extLst>
  </p:cSld>
  <p:clrMapOvr>
    <a:overrideClrMapping bg1="lt1" tx1="dk1" bg2="lt2" tx2="dk2" accent1="accent1" accent2="accent2" accent3="accent3" accent4="accent4" accent5="accent5" accent6="accent6" hlink="hlink" folHlink="folHlink"/>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a:solidFill>
                  <a:srgbClr val="FFFFFF"/>
                </a:solidFill>
              </a:defRPr>
            </a:lvl1pPr>
          </a:lstStyle>
          <a:p>
            <a:fld id="{5946D6A9-D8F5-4236-91FD-8AC22B41926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123" r:id="rId1"/>
    <p:sldLayoutId id="2147484122" r:id="rId2"/>
    <p:sldLayoutId id="2147484124" r:id="rId3"/>
    <p:sldLayoutId id="2147484125" r:id="rId4"/>
    <p:sldLayoutId id="2147484126" r:id="rId5"/>
    <p:sldLayoutId id="2147484127" r:id="rId6"/>
    <p:sldLayoutId id="2147484128" r:id="rId7"/>
    <p:sldLayoutId id="2147484129" r:id="rId8"/>
  </p:sldLayoutIdLst>
  <p:transition>
    <p:random/>
  </p:transition>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a:defRPr>
      </a:lvl2pPr>
      <a:lvl3pPr algn="l" rtl="0" eaLnBrk="0" fontAlgn="base" hangingPunct="0">
        <a:spcBef>
          <a:spcPct val="0"/>
        </a:spcBef>
        <a:spcAft>
          <a:spcPct val="0"/>
        </a:spcAft>
        <a:defRPr sz="4400">
          <a:solidFill>
            <a:schemeClr val="tx2"/>
          </a:solidFill>
          <a:latin typeface="Tw Cen MT"/>
        </a:defRPr>
      </a:lvl3pPr>
      <a:lvl4pPr algn="l" rtl="0" eaLnBrk="0" fontAlgn="base" hangingPunct="0">
        <a:spcBef>
          <a:spcPct val="0"/>
        </a:spcBef>
        <a:spcAft>
          <a:spcPct val="0"/>
        </a:spcAft>
        <a:defRPr sz="4400">
          <a:solidFill>
            <a:schemeClr val="tx2"/>
          </a:solidFill>
          <a:latin typeface="Tw Cen MT"/>
        </a:defRPr>
      </a:lvl4pPr>
      <a:lvl5pPr algn="l" rtl="0" eaLnBrk="0" fontAlgn="base" hangingPunct="0">
        <a:spcBef>
          <a:spcPct val="0"/>
        </a:spcBef>
        <a:spcAft>
          <a:spcPct val="0"/>
        </a:spcAft>
        <a:defRPr sz="4400">
          <a:solidFill>
            <a:schemeClr val="tx2"/>
          </a:solidFill>
          <a:latin typeface="Tw Cen MT"/>
        </a:defRPr>
      </a:lvl5pPr>
      <a:lvl6pPr marL="457200" algn="l" rtl="0" fontAlgn="base">
        <a:spcBef>
          <a:spcPct val="0"/>
        </a:spcBef>
        <a:spcAft>
          <a:spcPct val="0"/>
        </a:spcAft>
        <a:defRPr sz="4400">
          <a:solidFill>
            <a:schemeClr val="tx2"/>
          </a:solidFill>
          <a:latin typeface="Tw Cen MT"/>
        </a:defRPr>
      </a:lvl6pPr>
      <a:lvl7pPr marL="914400" algn="l" rtl="0" fontAlgn="base">
        <a:spcBef>
          <a:spcPct val="0"/>
        </a:spcBef>
        <a:spcAft>
          <a:spcPct val="0"/>
        </a:spcAft>
        <a:defRPr sz="4400">
          <a:solidFill>
            <a:schemeClr val="tx2"/>
          </a:solidFill>
          <a:latin typeface="Tw Cen MT"/>
        </a:defRPr>
      </a:lvl7pPr>
      <a:lvl8pPr marL="1371600" algn="l" rtl="0" fontAlgn="base">
        <a:spcBef>
          <a:spcPct val="0"/>
        </a:spcBef>
        <a:spcAft>
          <a:spcPct val="0"/>
        </a:spcAft>
        <a:defRPr sz="4400">
          <a:solidFill>
            <a:schemeClr val="tx2"/>
          </a:solidFill>
          <a:latin typeface="Tw Cen MT"/>
        </a:defRPr>
      </a:lvl8pPr>
      <a:lvl9pPr marL="1828800" algn="l" rtl="0" fontAlgn="base">
        <a:spcBef>
          <a:spcPct val="0"/>
        </a:spcBef>
        <a:spcAft>
          <a:spcPct val="0"/>
        </a:spcAft>
        <a:defRPr sz="4400">
          <a:solidFill>
            <a:schemeClr val="tx2"/>
          </a:solidFill>
          <a:latin typeface="Tw Cen MT"/>
        </a:defRPr>
      </a:lvl9pPr>
    </p:titleStyle>
    <p:body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2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fld id="{93406E52-A694-4F79-AC7D-CEFB69977B09}" type="slidenum">
              <a:rPr lang="en-US">
                <a:solidFill>
                  <a:schemeClr val="tx2"/>
                </a:solidFill>
              </a:rPr>
              <a:pPr/>
              <a:t>1</a:t>
            </a:fld>
            <a:endParaRPr lang="en-US">
              <a:solidFill>
                <a:schemeClr val="tx2"/>
              </a:solidFill>
            </a:endParaRPr>
          </a:p>
        </p:txBody>
      </p:sp>
      <p:sp>
        <p:nvSpPr>
          <p:cNvPr id="863234" name="Rectangle 2"/>
          <p:cNvSpPr>
            <a:spLocks noGrp="1" noChangeArrowheads="1"/>
          </p:cNvSpPr>
          <p:nvPr>
            <p:ph type="ctrTitle"/>
          </p:nvPr>
        </p:nvSpPr>
        <p:spPr>
          <a:xfrm>
            <a:off x="381000" y="381000"/>
            <a:ext cx="2895600" cy="533400"/>
          </a:xfrm>
        </p:spPr>
        <p:txBody>
          <a:bodyPr anchor="ctr">
            <a:normAutofit fontScale="90000"/>
          </a:bodyPr>
          <a:lstStyle/>
          <a:p>
            <a:pPr eaLnBrk="1" hangingPunct="1">
              <a:spcBef>
                <a:spcPts val="1200"/>
              </a:spcBef>
              <a:defRPr/>
            </a:pPr>
            <a:r>
              <a:rPr lang="en-US" sz="3600" cap="none">
                <a:solidFill>
                  <a:srgbClr val="F7F0DE"/>
                </a:solidFill>
                <a:latin typeface="Tahoma" pitchFamily="34" charset="0"/>
                <a:cs typeface="Tahoma" pitchFamily="34" charset="0"/>
              </a:rPr>
              <a:t>Chương 6</a:t>
            </a:r>
          </a:p>
        </p:txBody>
      </p:sp>
      <p:sp>
        <p:nvSpPr>
          <p:cNvPr id="9220" name="WordArt 4"/>
          <p:cNvSpPr>
            <a:spLocks noChangeArrowheads="1" noChangeShapeType="1" noTextEdit="1"/>
          </p:cNvSpPr>
          <p:nvPr/>
        </p:nvSpPr>
        <p:spPr bwMode="auto">
          <a:xfrm>
            <a:off x="1393534" y="2590800"/>
            <a:ext cx="6226465" cy="14478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49802"/>
              </a:avLst>
            </a:prstTxWarp>
          </a:bodyPr>
          <a:lstStyle/>
          <a:p>
            <a:pPr algn="ctr"/>
            <a:r>
              <a:rPr lang="en-US" sz="3200" kern="1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Thủ tục – Hàm</a:t>
            </a:r>
          </a:p>
          <a:p>
            <a:pPr algn="ctr"/>
            <a:r>
              <a:rPr lang="en-US" sz="3200" kern="1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Procedure-Function</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73228204-CB70-41DB-B34F-D4377E60D879}" type="slidenum">
              <a:rPr lang="en-US" sz="1200">
                <a:solidFill>
                  <a:srgbClr val="FFFFFF"/>
                </a:solidFill>
              </a:rPr>
              <a:pPr>
                <a:lnSpc>
                  <a:spcPct val="80000"/>
                </a:lnSpc>
              </a:pPr>
              <a:t>10</a:t>
            </a:fld>
            <a:endParaRPr lang="en-US" sz="1200">
              <a:solidFill>
                <a:srgbClr val="FFFFFF"/>
              </a:solidFill>
            </a:endParaRPr>
          </a:p>
        </p:txBody>
      </p:sp>
      <p:sp>
        <p:nvSpPr>
          <p:cNvPr id="242690" name="Rectangle 2"/>
          <p:cNvSpPr>
            <a:spLocks noGrp="1"/>
          </p:cNvSpPr>
          <p:nvPr>
            <p:ph type="body" idx="4294967295"/>
          </p:nvPr>
        </p:nvSpPr>
        <p:spPr>
          <a:xfrm>
            <a:off x="762000" y="1524000"/>
            <a:ext cx="7848600" cy="5105400"/>
          </a:xfrm>
        </p:spPr>
        <p:txBody>
          <a:bodyPr/>
          <a:lstStyle/>
          <a:p>
            <a:pPr marL="346075" indent="-346075" algn="just">
              <a:spcBef>
                <a:spcPct val="50000"/>
              </a:spcBef>
            </a:pPr>
            <a:r>
              <a:rPr lang="en-US" sz="2600">
                <a:solidFill>
                  <a:srgbClr val="990000"/>
                </a:solidFill>
                <a:latin typeface="Arial" panose="020B0604020202020204" pitchFamily="34" charset="0"/>
                <a:cs typeface="Times New Roman" panose="02020603050405020304" pitchFamily="18" charset="0"/>
              </a:rPr>
              <a:t>Temporary sp:</a:t>
            </a:r>
            <a:r>
              <a:rPr lang="en-US" sz="2600">
                <a:latin typeface="Arial" panose="020B0604020202020204" pitchFamily="34" charset="0"/>
                <a:cs typeface="Times New Roman" panose="02020603050405020304" pitchFamily="18" charset="0"/>
              </a:rPr>
              <a:t> giống local sp nhưng nó chỉ hiện hữu cho đến khi kết nối tạo ra nó bị đóng. Nó được lưu trong CSDL TempDB. Có 3 loại temporary sp: local (private), Global, sp tạo trực tiếp trong TempDB.</a:t>
            </a:r>
          </a:p>
          <a:p>
            <a:pPr marL="346075" indent="-346075" algn="just">
              <a:spcBef>
                <a:spcPct val="50000"/>
              </a:spcBef>
            </a:pPr>
            <a:r>
              <a:rPr lang="en-US" sz="2600">
                <a:solidFill>
                  <a:srgbClr val="990000"/>
                </a:solidFill>
                <a:latin typeface="Arial" panose="020B0604020202020204" pitchFamily="34" charset="0"/>
                <a:cs typeface="Times New Roman" panose="02020603050405020304" pitchFamily="18" charset="0"/>
              </a:rPr>
              <a:t>Extended sp:</a:t>
            </a:r>
            <a:r>
              <a:rPr lang="en-US" sz="2600">
                <a:latin typeface="Arial" panose="020B0604020202020204" pitchFamily="34" charset="0"/>
                <a:cs typeface="Times New Roman" panose="02020603050405020304" pitchFamily="18" charset="0"/>
              </a:rPr>
              <a:t> là một thủ tục được tạo từ các ngôn ngữ lập trình khác (không phải SQL Server) và nó được triển khai tính năng của một thủ tục trong SQL Server. Các thủ tục này có tên bắt đầu là xp.</a:t>
            </a:r>
          </a:p>
          <a:p>
            <a:pPr marL="346075" indent="-346075" algn="just">
              <a:spcBef>
                <a:spcPct val="50000"/>
              </a:spcBef>
            </a:pPr>
            <a:r>
              <a:rPr lang="en-US" sz="2600">
                <a:solidFill>
                  <a:srgbClr val="990000"/>
                </a:solidFill>
                <a:latin typeface="Arial" panose="020B0604020202020204" pitchFamily="34" charset="0"/>
                <a:cs typeface="Times New Roman" panose="02020603050405020304" pitchFamily="18" charset="0"/>
              </a:rPr>
              <a:t>Remote sp:</a:t>
            </a:r>
            <a:r>
              <a:rPr lang="en-US" sz="2600">
                <a:latin typeface="Arial" panose="020B0604020202020204" pitchFamily="34" charset="0"/>
                <a:cs typeface="Times New Roman" panose="02020603050405020304" pitchFamily="18" charset="0"/>
              </a:rPr>
              <a:t> là một thủ tục được gọi thực thi từ một server từ xa.</a:t>
            </a:r>
          </a:p>
          <a:p>
            <a:pPr marL="742950" lvl="1" indent="-282575" algn="just">
              <a:spcBef>
                <a:spcPct val="50000"/>
              </a:spcBef>
            </a:pPr>
            <a:endParaRPr lang="en-US" sz="2300">
              <a:latin typeface="Arial" panose="020B0604020202020204" pitchFamily="34" charset="0"/>
              <a:cs typeface="Times New Roman" panose="02020603050405020304" pitchFamily="18" charset="0"/>
            </a:endParaRPr>
          </a:p>
        </p:txBody>
      </p:sp>
      <p:sp>
        <p:nvSpPr>
          <p:cNvPr id="17412" name="Rectangle 3"/>
          <p:cNvSpPr>
            <a:spLocks noGrp="1" noChangeArrowheads="1"/>
          </p:cNvSpPr>
          <p:nvPr>
            <p:ph type="title" idx="4294967295"/>
          </p:nvPr>
        </p:nvSpPr>
        <p:spPr>
          <a:xfrm>
            <a:off x="708025" y="188913"/>
            <a:ext cx="8189913" cy="8413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5600">
                <a:solidFill>
                  <a:srgbClr val="0000FF"/>
                </a:solidFill>
              </a:rPr>
              <a:t>Phân loại thủ tục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269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269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269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0"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679C4461-37C0-4DEA-A767-AE29D464C1BD}" type="slidenum">
              <a:rPr lang="en-US" sz="1200">
                <a:solidFill>
                  <a:srgbClr val="FFFFFF"/>
                </a:solidFill>
              </a:rPr>
              <a:pPr>
                <a:lnSpc>
                  <a:spcPct val="80000"/>
                </a:lnSpc>
              </a:pPr>
              <a:t>11</a:t>
            </a:fld>
            <a:endParaRPr lang="en-US" sz="1200">
              <a:solidFill>
                <a:srgbClr val="FFFFFF"/>
              </a:solidFill>
            </a:endParaRPr>
          </a:p>
        </p:txBody>
      </p:sp>
      <p:sp>
        <p:nvSpPr>
          <p:cNvPr id="18435" name="Rectangle 2"/>
          <p:cNvSpPr>
            <a:spLocks noGrp="1"/>
          </p:cNvSpPr>
          <p:nvPr>
            <p:ph type="title" idx="4294967295"/>
          </p:nvPr>
        </p:nvSpPr>
        <p:spPr>
          <a:xfrm>
            <a:off x="609600" y="381000"/>
            <a:ext cx="8153400" cy="990600"/>
          </a:xfrm>
        </p:spPr>
        <p:txBody>
          <a:bodyPr/>
          <a:lstStyle/>
          <a:p>
            <a:r>
              <a:rPr lang="en-US" sz="4800">
                <a:solidFill>
                  <a:srgbClr val="0000FF"/>
                </a:solidFill>
                <a:latin typeface="Arial" panose="020B0604020202020204" pitchFamily="34" charset="0"/>
              </a:rPr>
              <a:t>Một số thủ tục hệ thống</a:t>
            </a:r>
          </a:p>
        </p:txBody>
      </p:sp>
      <p:grpSp>
        <p:nvGrpSpPr>
          <p:cNvPr id="192515" name="Group 3"/>
          <p:cNvGrpSpPr>
            <a:grpSpLocks/>
          </p:cNvGrpSpPr>
          <p:nvPr/>
        </p:nvGrpSpPr>
        <p:grpSpPr bwMode="auto">
          <a:xfrm>
            <a:off x="3708400" y="2492375"/>
            <a:ext cx="1828800" cy="1844675"/>
            <a:chOff x="2304" y="1824"/>
            <a:chExt cx="1152" cy="1162"/>
          </a:xfrm>
        </p:grpSpPr>
        <p:pic>
          <p:nvPicPr>
            <p:cNvPr id="18467" name="Picture 4" descr="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4" y="1824"/>
              <a:ext cx="1152" cy="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68" name="Text Box 5"/>
            <p:cNvSpPr txBox="1">
              <a:spLocks noChangeArrowheads="1"/>
            </p:cNvSpPr>
            <p:nvPr/>
          </p:nvSpPr>
          <p:spPr bwMode="auto">
            <a:xfrm>
              <a:off x="2352" y="2390"/>
              <a:ext cx="107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r>
                <a:rPr lang="en-US" sz="2000">
                  <a:solidFill>
                    <a:srgbClr val="CC0000"/>
                  </a:solidFill>
                </a:rPr>
                <a:t>System stored</a:t>
              </a:r>
            </a:p>
            <a:p>
              <a:pPr algn="ctr" eaLnBrk="1" hangingPunct="1"/>
              <a:r>
                <a:rPr lang="en-US" sz="2000">
                  <a:solidFill>
                    <a:srgbClr val="CC0000"/>
                  </a:solidFill>
                </a:rPr>
                <a:t>procedures</a:t>
              </a:r>
            </a:p>
          </p:txBody>
        </p:sp>
      </p:grpSp>
      <p:grpSp>
        <p:nvGrpSpPr>
          <p:cNvPr id="192518" name="Group 6"/>
          <p:cNvGrpSpPr>
            <a:grpSpLocks/>
          </p:cNvGrpSpPr>
          <p:nvPr/>
        </p:nvGrpSpPr>
        <p:grpSpPr bwMode="auto">
          <a:xfrm>
            <a:off x="4927600" y="1962150"/>
            <a:ext cx="3505200" cy="690563"/>
            <a:chOff x="3120" y="1677"/>
            <a:chExt cx="2208" cy="435"/>
          </a:xfrm>
        </p:grpSpPr>
        <p:sp>
          <p:nvSpPr>
            <p:cNvPr id="18465" name="Text Box 7"/>
            <p:cNvSpPr txBox="1">
              <a:spLocks noChangeArrowheads="1"/>
            </p:cNvSpPr>
            <p:nvPr/>
          </p:nvSpPr>
          <p:spPr bwMode="auto">
            <a:xfrm>
              <a:off x="3648" y="1677"/>
              <a:ext cx="1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eaLnBrk="1" hangingPunct="1">
                <a:spcBef>
                  <a:spcPct val="50000"/>
                </a:spcBef>
              </a:pPr>
              <a:r>
                <a:rPr lang="en-GB">
                  <a:latin typeface="Comic Sans MS" panose="030F0702030302020204" pitchFamily="66" charset="0"/>
                  <a:cs typeface="Times New Roman" panose="02020603050405020304" pitchFamily="18" charset="0"/>
                </a:rPr>
                <a:t>sp_stop_job</a:t>
              </a:r>
              <a:r>
                <a:rPr lang="en-US">
                  <a:latin typeface="Comic Sans MS" panose="030F0702030302020204" pitchFamily="66" charset="0"/>
                  <a:cs typeface="Times New Roman" panose="02020603050405020304" pitchFamily="18" charset="0"/>
                </a:rPr>
                <a:t> </a:t>
              </a:r>
            </a:p>
          </p:txBody>
        </p:sp>
        <p:sp>
          <p:nvSpPr>
            <p:cNvPr id="18466" name="Line 8"/>
            <p:cNvSpPr>
              <a:spLocks noChangeShapeType="1"/>
            </p:cNvSpPr>
            <p:nvPr/>
          </p:nvSpPr>
          <p:spPr bwMode="auto">
            <a:xfrm flipV="1">
              <a:off x="3120" y="1872"/>
              <a:ext cx="528" cy="240"/>
            </a:xfrm>
            <a:prstGeom prst="line">
              <a:avLst/>
            </a:prstGeom>
            <a:noFill/>
            <a:ln w="571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2521" name="Group 9"/>
          <p:cNvGrpSpPr>
            <a:grpSpLocks/>
          </p:cNvGrpSpPr>
          <p:nvPr/>
        </p:nvGrpSpPr>
        <p:grpSpPr bwMode="auto">
          <a:xfrm>
            <a:off x="5334000" y="3367088"/>
            <a:ext cx="3657600" cy="366712"/>
            <a:chOff x="3360" y="2121"/>
            <a:chExt cx="2304" cy="231"/>
          </a:xfrm>
        </p:grpSpPr>
        <p:sp>
          <p:nvSpPr>
            <p:cNvPr id="18463" name="Text Box 10"/>
            <p:cNvSpPr txBox="1">
              <a:spLocks noChangeArrowheads="1"/>
            </p:cNvSpPr>
            <p:nvPr/>
          </p:nvSpPr>
          <p:spPr bwMode="auto">
            <a:xfrm>
              <a:off x="3984" y="2121"/>
              <a:ext cx="1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eaLnBrk="1" hangingPunct="1">
                <a:spcBef>
                  <a:spcPct val="50000"/>
                </a:spcBef>
              </a:pPr>
              <a:r>
                <a:rPr lang="en-GB">
                  <a:latin typeface="Comic Sans MS" panose="030F0702030302020204" pitchFamily="66" charset="0"/>
                  <a:cs typeface="Times New Roman" panose="02020603050405020304" pitchFamily="18" charset="0"/>
                </a:rPr>
                <a:t>sp_password</a:t>
              </a:r>
              <a:r>
                <a:rPr lang="en-US">
                  <a:latin typeface="Comic Sans MS" panose="030F0702030302020204" pitchFamily="66" charset="0"/>
                  <a:cs typeface="Times New Roman" panose="02020603050405020304" pitchFamily="18" charset="0"/>
                </a:rPr>
                <a:t> </a:t>
              </a:r>
            </a:p>
          </p:txBody>
        </p:sp>
        <p:sp>
          <p:nvSpPr>
            <p:cNvPr id="18464" name="Line 11"/>
            <p:cNvSpPr>
              <a:spLocks noChangeShapeType="1"/>
            </p:cNvSpPr>
            <p:nvPr/>
          </p:nvSpPr>
          <p:spPr bwMode="auto">
            <a:xfrm flipV="1">
              <a:off x="3360" y="2256"/>
              <a:ext cx="576" cy="96"/>
            </a:xfrm>
            <a:prstGeom prst="line">
              <a:avLst/>
            </a:prstGeom>
            <a:noFill/>
            <a:ln w="571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2524" name="Group 12"/>
          <p:cNvGrpSpPr>
            <a:grpSpLocks/>
          </p:cNvGrpSpPr>
          <p:nvPr/>
        </p:nvGrpSpPr>
        <p:grpSpPr bwMode="auto">
          <a:xfrm>
            <a:off x="5353050" y="4114800"/>
            <a:ext cx="3486150" cy="366713"/>
            <a:chOff x="3372" y="2592"/>
            <a:chExt cx="2196" cy="231"/>
          </a:xfrm>
        </p:grpSpPr>
        <p:sp>
          <p:nvSpPr>
            <p:cNvPr id="18461" name="Text Box 13"/>
            <p:cNvSpPr txBox="1">
              <a:spLocks noChangeArrowheads="1"/>
            </p:cNvSpPr>
            <p:nvPr/>
          </p:nvSpPr>
          <p:spPr bwMode="auto">
            <a:xfrm>
              <a:off x="4320" y="2592"/>
              <a:ext cx="12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eaLnBrk="1" hangingPunct="1">
                <a:spcBef>
                  <a:spcPct val="50000"/>
                </a:spcBef>
              </a:pPr>
              <a:r>
                <a:rPr lang="en-GB">
                  <a:latin typeface="Comic Sans MS" panose="030F0702030302020204" pitchFamily="66" charset="0"/>
                  <a:cs typeface="Times New Roman" panose="02020603050405020304" pitchFamily="18" charset="0"/>
                </a:rPr>
                <a:t>sp_configure</a:t>
              </a:r>
              <a:r>
                <a:rPr lang="en-US">
                  <a:latin typeface="Comic Sans MS" panose="030F0702030302020204" pitchFamily="66" charset="0"/>
                  <a:cs typeface="Times New Roman" panose="02020603050405020304" pitchFamily="18" charset="0"/>
                </a:rPr>
                <a:t> </a:t>
              </a:r>
            </a:p>
          </p:txBody>
        </p:sp>
        <p:sp>
          <p:nvSpPr>
            <p:cNvPr id="18462" name="Line 14"/>
            <p:cNvSpPr>
              <a:spLocks noChangeShapeType="1"/>
            </p:cNvSpPr>
            <p:nvPr/>
          </p:nvSpPr>
          <p:spPr bwMode="auto">
            <a:xfrm>
              <a:off x="3372" y="2592"/>
              <a:ext cx="900" cy="96"/>
            </a:xfrm>
            <a:prstGeom prst="line">
              <a:avLst/>
            </a:prstGeom>
            <a:noFill/>
            <a:ln w="571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2527" name="Group 15"/>
          <p:cNvGrpSpPr>
            <a:grpSpLocks/>
          </p:cNvGrpSpPr>
          <p:nvPr/>
        </p:nvGrpSpPr>
        <p:grpSpPr bwMode="auto">
          <a:xfrm>
            <a:off x="5105400" y="4191000"/>
            <a:ext cx="3638550" cy="671513"/>
            <a:chOff x="3372" y="2832"/>
            <a:chExt cx="2292" cy="423"/>
          </a:xfrm>
        </p:grpSpPr>
        <p:sp>
          <p:nvSpPr>
            <p:cNvPr id="18459" name="Text Box 16"/>
            <p:cNvSpPr txBox="1">
              <a:spLocks noChangeArrowheads="1"/>
            </p:cNvSpPr>
            <p:nvPr/>
          </p:nvSpPr>
          <p:spPr bwMode="auto">
            <a:xfrm>
              <a:off x="3984" y="3024"/>
              <a:ext cx="1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eaLnBrk="1" hangingPunct="1">
                <a:spcBef>
                  <a:spcPct val="50000"/>
                </a:spcBef>
              </a:pPr>
              <a:r>
                <a:rPr lang="en-GB">
                  <a:latin typeface="Comic Sans MS" panose="030F0702030302020204" pitchFamily="66" charset="0"/>
                  <a:cs typeface="Times New Roman" panose="02020603050405020304" pitchFamily="18" charset="0"/>
                </a:rPr>
                <a:t>sp_help</a:t>
              </a:r>
              <a:r>
                <a:rPr lang="en-US">
                  <a:latin typeface="Comic Sans MS" panose="030F0702030302020204" pitchFamily="66" charset="0"/>
                  <a:cs typeface="Times New Roman" panose="02020603050405020304" pitchFamily="18" charset="0"/>
                </a:rPr>
                <a:t> </a:t>
              </a:r>
            </a:p>
          </p:txBody>
        </p:sp>
        <p:sp>
          <p:nvSpPr>
            <p:cNvPr id="18460" name="Line 17"/>
            <p:cNvSpPr>
              <a:spLocks noChangeShapeType="1"/>
            </p:cNvSpPr>
            <p:nvPr/>
          </p:nvSpPr>
          <p:spPr bwMode="auto">
            <a:xfrm>
              <a:off x="3372" y="2832"/>
              <a:ext cx="564" cy="288"/>
            </a:xfrm>
            <a:prstGeom prst="line">
              <a:avLst/>
            </a:prstGeom>
            <a:noFill/>
            <a:ln w="571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2530" name="Group 18"/>
          <p:cNvGrpSpPr>
            <a:grpSpLocks/>
          </p:cNvGrpSpPr>
          <p:nvPr/>
        </p:nvGrpSpPr>
        <p:grpSpPr bwMode="auto">
          <a:xfrm>
            <a:off x="4724400" y="4343400"/>
            <a:ext cx="3352800" cy="881063"/>
            <a:chOff x="3216" y="3024"/>
            <a:chExt cx="2112" cy="555"/>
          </a:xfrm>
        </p:grpSpPr>
        <p:sp>
          <p:nvSpPr>
            <p:cNvPr id="18457" name="Text Box 19"/>
            <p:cNvSpPr txBox="1">
              <a:spLocks noChangeArrowheads="1"/>
            </p:cNvSpPr>
            <p:nvPr/>
          </p:nvSpPr>
          <p:spPr bwMode="auto">
            <a:xfrm>
              <a:off x="3648" y="3348"/>
              <a:ext cx="1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eaLnBrk="1" hangingPunct="1">
                <a:spcBef>
                  <a:spcPct val="50000"/>
                </a:spcBef>
              </a:pPr>
              <a:r>
                <a:rPr lang="en-GB">
                  <a:latin typeface="Comic Sans MS" panose="030F0702030302020204" pitchFamily="66" charset="0"/>
                  <a:cs typeface="Times New Roman" panose="02020603050405020304" pitchFamily="18" charset="0"/>
                </a:rPr>
                <a:t>sp_helptext</a:t>
              </a:r>
              <a:r>
                <a:rPr lang="en-US">
                  <a:latin typeface="Comic Sans MS" panose="030F0702030302020204" pitchFamily="66" charset="0"/>
                  <a:cs typeface="Times New Roman" panose="02020603050405020304" pitchFamily="18" charset="0"/>
                </a:rPr>
                <a:t> </a:t>
              </a:r>
            </a:p>
          </p:txBody>
        </p:sp>
        <p:sp>
          <p:nvSpPr>
            <p:cNvPr id="18458" name="Line 20"/>
            <p:cNvSpPr>
              <a:spLocks noChangeShapeType="1"/>
            </p:cNvSpPr>
            <p:nvPr/>
          </p:nvSpPr>
          <p:spPr bwMode="auto">
            <a:xfrm>
              <a:off x="3216" y="3024"/>
              <a:ext cx="480" cy="384"/>
            </a:xfrm>
            <a:prstGeom prst="line">
              <a:avLst/>
            </a:prstGeom>
            <a:noFill/>
            <a:ln w="571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2533" name="Group 21"/>
          <p:cNvGrpSpPr>
            <a:grpSpLocks/>
          </p:cNvGrpSpPr>
          <p:nvPr/>
        </p:nvGrpSpPr>
        <p:grpSpPr bwMode="auto">
          <a:xfrm>
            <a:off x="2032000" y="4176713"/>
            <a:ext cx="2286000" cy="823912"/>
            <a:chOff x="1296" y="3072"/>
            <a:chExt cx="1440" cy="519"/>
          </a:xfrm>
        </p:grpSpPr>
        <p:sp>
          <p:nvSpPr>
            <p:cNvPr id="18455" name="Text Box 22"/>
            <p:cNvSpPr txBox="1">
              <a:spLocks noChangeArrowheads="1"/>
            </p:cNvSpPr>
            <p:nvPr/>
          </p:nvSpPr>
          <p:spPr bwMode="auto">
            <a:xfrm>
              <a:off x="1296" y="3360"/>
              <a:ext cx="10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eaLnBrk="1" hangingPunct="1">
                <a:spcBef>
                  <a:spcPct val="50000"/>
                </a:spcBef>
              </a:pPr>
              <a:r>
                <a:rPr lang="en-GB">
                  <a:latin typeface="Comic Sans MS" panose="030F0702030302020204" pitchFamily="66" charset="0"/>
                  <a:cs typeface="Times New Roman" panose="02020603050405020304" pitchFamily="18" charset="0"/>
                </a:rPr>
                <a:t>sp_start_job</a:t>
              </a:r>
              <a:r>
                <a:rPr lang="en-US">
                  <a:latin typeface="Comic Sans MS" panose="030F0702030302020204" pitchFamily="66" charset="0"/>
                  <a:cs typeface="Times New Roman" panose="02020603050405020304" pitchFamily="18" charset="0"/>
                </a:rPr>
                <a:t> </a:t>
              </a:r>
            </a:p>
          </p:txBody>
        </p:sp>
        <p:sp>
          <p:nvSpPr>
            <p:cNvPr id="18456" name="Line 23"/>
            <p:cNvSpPr>
              <a:spLocks noChangeShapeType="1"/>
            </p:cNvSpPr>
            <p:nvPr/>
          </p:nvSpPr>
          <p:spPr bwMode="auto">
            <a:xfrm flipH="1">
              <a:off x="2256" y="3072"/>
              <a:ext cx="480" cy="336"/>
            </a:xfrm>
            <a:prstGeom prst="line">
              <a:avLst/>
            </a:prstGeom>
            <a:noFill/>
            <a:ln w="571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2536" name="Group 24"/>
          <p:cNvGrpSpPr>
            <a:grpSpLocks/>
          </p:cNvGrpSpPr>
          <p:nvPr/>
        </p:nvGrpSpPr>
        <p:grpSpPr bwMode="auto">
          <a:xfrm>
            <a:off x="1955800" y="3948113"/>
            <a:ext cx="1981200" cy="519112"/>
            <a:chOff x="1248" y="2928"/>
            <a:chExt cx="1248" cy="327"/>
          </a:xfrm>
        </p:grpSpPr>
        <p:sp>
          <p:nvSpPr>
            <p:cNvPr id="18453" name="Text Box 25"/>
            <p:cNvSpPr txBox="1">
              <a:spLocks noChangeArrowheads="1"/>
            </p:cNvSpPr>
            <p:nvPr/>
          </p:nvSpPr>
          <p:spPr bwMode="auto">
            <a:xfrm>
              <a:off x="1248" y="3024"/>
              <a:ext cx="8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eaLnBrk="1" hangingPunct="1">
                <a:spcBef>
                  <a:spcPct val="50000"/>
                </a:spcBef>
              </a:pPr>
              <a:r>
                <a:rPr lang="en-GB">
                  <a:latin typeface="Comic Sans MS" panose="030F0702030302020204" pitchFamily="66" charset="0"/>
                  <a:cs typeface="Times New Roman" panose="02020603050405020304" pitchFamily="18" charset="0"/>
                </a:rPr>
                <a:t>sp_tables</a:t>
              </a:r>
              <a:r>
                <a:rPr lang="en-US">
                  <a:latin typeface="Comic Sans MS" panose="030F0702030302020204" pitchFamily="66" charset="0"/>
                  <a:cs typeface="Times New Roman" panose="02020603050405020304" pitchFamily="18" charset="0"/>
                </a:rPr>
                <a:t> </a:t>
              </a:r>
            </a:p>
          </p:txBody>
        </p:sp>
        <p:sp>
          <p:nvSpPr>
            <p:cNvPr id="18454" name="Line 26"/>
            <p:cNvSpPr>
              <a:spLocks noChangeShapeType="1"/>
            </p:cNvSpPr>
            <p:nvPr/>
          </p:nvSpPr>
          <p:spPr bwMode="auto">
            <a:xfrm flipH="1">
              <a:off x="2016" y="2928"/>
              <a:ext cx="480" cy="192"/>
            </a:xfrm>
            <a:prstGeom prst="line">
              <a:avLst/>
            </a:prstGeom>
            <a:noFill/>
            <a:ln w="571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2539" name="Group 27"/>
          <p:cNvGrpSpPr>
            <a:grpSpLocks/>
          </p:cNvGrpSpPr>
          <p:nvPr/>
        </p:nvGrpSpPr>
        <p:grpSpPr bwMode="auto">
          <a:xfrm>
            <a:off x="304800" y="3429000"/>
            <a:ext cx="3733800" cy="366713"/>
            <a:chOff x="144" y="2592"/>
            <a:chExt cx="2352" cy="231"/>
          </a:xfrm>
        </p:grpSpPr>
        <p:sp>
          <p:nvSpPr>
            <p:cNvPr id="18451" name="Text Box 28"/>
            <p:cNvSpPr txBox="1">
              <a:spLocks noChangeArrowheads="1"/>
            </p:cNvSpPr>
            <p:nvPr/>
          </p:nvSpPr>
          <p:spPr bwMode="auto">
            <a:xfrm>
              <a:off x="144" y="2592"/>
              <a:ext cx="1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eaLnBrk="1" hangingPunct="1">
                <a:spcBef>
                  <a:spcPct val="50000"/>
                </a:spcBef>
              </a:pPr>
              <a:r>
                <a:rPr lang="en-GB">
                  <a:latin typeface="Comic Sans MS" panose="030F0702030302020204" pitchFamily="66" charset="0"/>
                  <a:cs typeface="Times New Roman" panose="02020603050405020304" pitchFamily="18" charset="0"/>
                </a:rPr>
                <a:t>sp_stored_procedures</a:t>
              </a:r>
              <a:r>
                <a:rPr lang="en-US">
                  <a:latin typeface="Comic Sans MS" panose="030F0702030302020204" pitchFamily="66" charset="0"/>
                </a:rPr>
                <a:t> </a:t>
              </a:r>
            </a:p>
          </p:txBody>
        </p:sp>
        <p:sp>
          <p:nvSpPr>
            <p:cNvPr id="18452" name="Line 29"/>
            <p:cNvSpPr>
              <a:spLocks noChangeShapeType="1"/>
            </p:cNvSpPr>
            <p:nvPr/>
          </p:nvSpPr>
          <p:spPr bwMode="auto">
            <a:xfrm flipH="1">
              <a:off x="1824" y="2592"/>
              <a:ext cx="672" cy="96"/>
            </a:xfrm>
            <a:prstGeom prst="line">
              <a:avLst/>
            </a:prstGeom>
            <a:noFill/>
            <a:ln w="571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2542" name="Group 30"/>
          <p:cNvGrpSpPr>
            <a:grpSpLocks/>
          </p:cNvGrpSpPr>
          <p:nvPr/>
        </p:nvGrpSpPr>
        <p:grpSpPr bwMode="auto">
          <a:xfrm>
            <a:off x="1422400" y="2667000"/>
            <a:ext cx="2590800" cy="366713"/>
            <a:chOff x="912" y="2121"/>
            <a:chExt cx="1632" cy="231"/>
          </a:xfrm>
        </p:grpSpPr>
        <p:sp>
          <p:nvSpPr>
            <p:cNvPr id="18449" name="Text Box 31"/>
            <p:cNvSpPr txBox="1">
              <a:spLocks noChangeArrowheads="1"/>
            </p:cNvSpPr>
            <p:nvPr/>
          </p:nvSpPr>
          <p:spPr bwMode="auto">
            <a:xfrm>
              <a:off x="912" y="2121"/>
              <a:ext cx="11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eaLnBrk="1" hangingPunct="1">
                <a:spcBef>
                  <a:spcPct val="50000"/>
                </a:spcBef>
              </a:pPr>
              <a:r>
                <a:rPr lang="en-GB">
                  <a:latin typeface="Comic Sans MS" panose="030F0702030302020204" pitchFamily="66" charset="0"/>
                  <a:cs typeface="Times New Roman" panose="02020603050405020304" pitchFamily="18" charset="0"/>
                </a:rPr>
                <a:t>sp_server_info</a:t>
              </a:r>
              <a:r>
                <a:rPr lang="en-US">
                  <a:latin typeface="Comic Sans MS" panose="030F0702030302020204" pitchFamily="66" charset="0"/>
                  <a:cs typeface="Times New Roman" panose="02020603050405020304" pitchFamily="18" charset="0"/>
                </a:rPr>
                <a:t> </a:t>
              </a:r>
            </a:p>
          </p:txBody>
        </p:sp>
        <p:sp>
          <p:nvSpPr>
            <p:cNvPr id="18450" name="Line 32"/>
            <p:cNvSpPr>
              <a:spLocks noChangeShapeType="1"/>
            </p:cNvSpPr>
            <p:nvPr/>
          </p:nvSpPr>
          <p:spPr bwMode="auto">
            <a:xfrm flipH="1" flipV="1">
              <a:off x="2064" y="2208"/>
              <a:ext cx="480" cy="96"/>
            </a:xfrm>
            <a:prstGeom prst="line">
              <a:avLst/>
            </a:prstGeom>
            <a:noFill/>
            <a:ln w="571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2545" name="Group 33"/>
          <p:cNvGrpSpPr>
            <a:grpSpLocks/>
          </p:cNvGrpSpPr>
          <p:nvPr/>
        </p:nvGrpSpPr>
        <p:grpSpPr bwMode="auto">
          <a:xfrm>
            <a:off x="2032000" y="1981200"/>
            <a:ext cx="2133600" cy="671513"/>
            <a:chOff x="1296" y="1689"/>
            <a:chExt cx="1344" cy="423"/>
          </a:xfrm>
        </p:grpSpPr>
        <p:sp>
          <p:nvSpPr>
            <p:cNvPr id="18447" name="Text Box 34"/>
            <p:cNvSpPr txBox="1">
              <a:spLocks noChangeArrowheads="1"/>
            </p:cNvSpPr>
            <p:nvPr/>
          </p:nvSpPr>
          <p:spPr bwMode="auto">
            <a:xfrm>
              <a:off x="1296" y="1689"/>
              <a:ext cx="10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eaLnBrk="1" hangingPunct="1">
                <a:spcBef>
                  <a:spcPct val="50000"/>
                </a:spcBef>
              </a:pPr>
              <a:r>
                <a:rPr lang="en-GB">
                  <a:latin typeface="Comic Sans MS" panose="030F0702030302020204" pitchFamily="66" charset="0"/>
                  <a:cs typeface="Times New Roman" panose="02020603050405020304" pitchFamily="18" charset="0"/>
                </a:rPr>
                <a:t>sp_databases</a:t>
              </a:r>
              <a:r>
                <a:rPr lang="en-US">
                  <a:latin typeface="Comic Sans MS" panose="030F0702030302020204" pitchFamily="66" charset="0"/>
                </a:rPr>
                <a:t> </a:t>
              </a:r>
            </a:p>
          </p:txBody>
        </p:sp>
        <p:sp>
          <p:nvSpPr>
            <p:cNvPr id="18448" name="Line 35"/>
            <p:cNvSpPr>
              <a:spLocks noChangeShapeType="1"/>
            </p:cNvSpPr>
            <p:nvPr/>
          </p:nvSpPr>
          <p:spPr bwMode="auto">
            <a:xfrm flipH="1" flipV="1">
              <a:off x="2352" y="1872"/>
              <a:ext cx="288" cy="240"/>
            </a:xfrm>
            <a:prstGeom prst="line">
              <a:avLst/>
            </a:prstGeom>
            <a:noFill/>
            <a:ln w="571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92515"/>
                                        </p:tgtEl>
                                        <p:attrNameLst>
                                          <p:attrName>style.visibility</p:attrName>
                                        </p:attrNameLst>
                                      </p:cBhvr>
                                      <p:to>
                                        <p:strVal val="visible"/>
                                      </p:to>
                                    </p:set>
                                    <p:animEffect transition="in" filter="dissolve">
                                      <p:cBhvr>
                                        <p:cTn id="7" dur="500"/>
                                        <p:tgtEl>
                                          <p:spTgt spid="1925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92518"/>
                                        </p:tgtEl>
                                        <p:attrNameLst>
                                          <p:attrName>style.visibility</p:attrName>
                                        </p:attrNameLst>
                                      </p:cBhvr>
                                      <p:to>
                                        <p:strVal val="visible"/>
                                      </p:to>
                                    </p:set>
                                    <p:animEffect transition="in" filter="dissolve">
                                      <p:cBhvr>
                                        <p:cTn id="12" dur="500"/>
                                        <p:tgtEl>
                                          <p:spTgt spid="1925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92533"/>
                                        </p:tgtEl>
                                        <p:attrNameLst>
                                          <p:attrName>style.visibility</p:attrName>
                                        </p:attrNameLst>
                                      </p:cBhvr>
                                      <p:to>
                                        <p:strVal val="visible"/>
                                      </p:to>
                                    </p:set>
                                    <p:animEffect transition="in" filter="dissolve">
                                      <p:cBhvr>
                                        <p:cTn id="17" dur="500"/>
                                        <p:tgtEl>
                                          <p:spTgt spid="1925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92521"/>
                                        </p:tgtEl>
                                        <p:attrNameLst>
                                          <p:attrName>style.visibility</p:attrName>
                                        </p:attrNameLst>
                                      </p:cBhvr>
                                      <p:to>
                                        <p:strVal val="visible"/>
                                      </p:to>
                                    </p:set>
                                    <p:animEffect transition="in" filter="dissolve">
                                      <p:cBhvr>
                                        <p:cTn id="22" dur="500"/>
                                        <p:tgtEl>
                                          <p:spTgt spid="1925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92536"/>
                                        </p:tgtEl>
                                        <p:attrNameLst>
                                          <p:attrName>style.visibility</p:attrName>
                                        </p:attrNameLst>
                                      </p:cBhvr>
                                      <p:to>
                                        <p:strVal val="visible"/>
                                      </p:to>
                                    </p:set>
                                    <p:animEffect transition="in" filter="dissolve">
                                      <p:cBhvr>
                                        <p:cTn id="27" dur="500"/>
                                        <p:tgtEl>
                                          <p:spTgt spid="19253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92524"/>
                                        </p:tgtEl>
                                        <p:attrNameLst>
                                          <p:attrName>style.visibility</p:attrName>
                                        </p:attrNameLst>
                                      </p:cBhvr>
                                      <p:to>
                                        <p:strVal val="visible"/>
                                      </p:to>
                                    </p:set>
                                    <p:animEffect transition="in" filter="dissolve">
                                      <p:cBhvr>
                                        <p:cTn id="32" dur="500"/>
                                        <p:tgtEl>
                                          <p:spTgt spid="19252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92539"/>
                                        </p:tgtEl>
                                        <p:attrNameLst>
                                          <p:attrName>style.visibility</p:attrName>
                                        </p:attrNameLst>
                                      </p:cBhvr>
                                      <p:to>
                                        <p:strVal val="visible"/>
                                      </p:to>
                                    </p:set>
                                    <p:animEffect transition="in" filter="dissolve">
                                      <p:cBhvr>
                                        <p:cTn id="37" dur="500"/>
                                        <p:tgtEl>
                                          <p:spTgt spid="1925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92527"/>
                                        </p:tgtEl>
                                        <p:attrNameLst>
                                          <p:attrName>style.visibility</p:attrName>
                                        </p:attrNameLst>
                                      </p:cBhvr>
                                      <p:to>
                                        <p:strVal val="visible"/>
                                      </p:to>
                                    </p:set>
                                    <p:animEffect transition="in" filter="dissolve">
                                      <p:cBhvr>
                                        <p:cTn id="42" dur="500"/>
                                        <p:tgtEl>
                                          <p:spTgt spid="19252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192542"/>
                                        </p:tgtEl>
                                        <p:attrNameLst>
                                          <p:attrName>style.visibility</p:attrName>
                                        </p:attrNameLst>
                                      </p:cBhvr>
                                      <p:to>
                                        <p:strVal val="visible"/>
                                      </p:to>
                                    </p:set>
                                    <p:animEffect transition="in" filter="dissolve">
                                      <p:cBhvr>
                                        <p:cTn id="47" dur="500"/>
                                        <p:tgtEl>
                                          <p:spTgt spid="19254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92530"/>
                                        </p:tgtEl>
                                        <p:attrNameLst>
                                          <p:attrName>style.visibility</p:attrName>
                                        </p:attrNameLst>
                                      </p:cBhvr>
                                      <p:to>
                                        <p:strVal val="visible"/>
                                      </p:to>
                                    </p:set>
                                    <p:animEffect transition="in" filter="dissolve">
                                      <p:cBhvr>
                                        <p:cTn id="52" dur="500"/>
                                        <p:tgtEl>
                                          <p:spTgt spid="19253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192545"/>
                                        </p:tgtEl>
                                        <p:attrNameLst>
                                          <p:attrName>style.visibility</p:attrName>
                                        </p:attrNameLst>
                                      </p:cBhvr>
                                      <p:to>
                                        <p:strVal val="visible"/>
                                      </p:to>
                                    </p:set>
                                    <p:animEffect transition="in" filter="dissolve">
                                      <p:cBhvr>
                                        <p:cTn id="57" dur="500"/>
                                        <p:tgtEl>
                                          <p:spTgt spid="1925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62024F11-FE59-490B-9E33-0D876F357EDD}" type="slidenum">
              <a:rPr lang="en-US" sz="1200">
                <a:solidFill>
                  <a:srgbClr val="FFFFFF"/>
                </a:solidFill>
              </a:rPr>
              <a:pPr>
                <a:lnSpc>
                  <a:spcPct val="80000"/>
                </a:lnSpc>
              </a:pPr>
              <a:t>12</a:t>
            </a:fld>
            <a:endParaRPr lang="en-US" sz="1200">
              <a:solidFill>
                <a:srgbClr val="FFFFFF"/>
              </a:solidFill>
            </a:endParaRPr>
          </a:p>
        </p:txBody>
      </p:sp>
      <p:graphicFrame>
        <p:nvGraphicFramePr>
          <p:cNvPr id="194596" name="Group 36"/>
          <p:cNvGraphicFramePr>
            <a:graphicFrameLocks noGrp="1"/>
          </p:cNvGraphicFramePr>
          <p:nvPr>
            <p:ph idx="4294967295"/>
          </p:nvPr>
        </p:nvGraphicFramePr>
        <p:xfrm>
          <a:off x="0" y="1516063"/>
          <a:ext cx="9144000" cy="5351464"/>
        </p:xfrm>
        <a:graphic>
          <a:graphicData uri="http://schemas.openxmlformats.org/drawingml/2006/table">
            <a:tbl>
              <a:tblPr/>
              <a:tblGrid>
                <a:gridCol w="30480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823058">
                <a:tc>
                  <a:txBody>
                    <a:bodyPr/>
                    <a:lstStyle/>
                    <a:p>
                      <a:pPr marL="0" marR="0" lvl="0" indent="0" algn="ctr"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a:ln>
                            <a:noFill/>
                          </a:ln>
                          <a:solidFill>
                            <a:schemeClr val="tx1"/>
                          </a:solidFill>
                          <a:effectLst/>
                          <a:latin typeface="Tw Cen MT"/>
                        </a:rPr>
                        <a:t>System Store Procedure</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a:ln>
                            <a:noFill/>
                          </a:ln>
                          <a:solidFill>
                            <a:schemeClr val="tx1"/>
                          </a:solidFill>
                          <a:effectLst/>
                          <a:latin typeface="Tw Cen MT"/>
                        </a:rPr>
                        <a:t>Description</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823058">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a:ln>
                            <a:noFill/>
                          </a:ln>
                          <a:solidFill>
                            <a:schemeClr val="tx1"/>
                          </a:solidFill>
                          <a:effectLst/>
                          <a:latin typeface="Tw Cen MT"/>
                        </a:rPr>
                        <a:t>Sp_databases</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a:ln>
                            <a:noFill/>
                          </a:ln>
                          <a:solidFill>
                            <a:schemeClr val="tx1"/>
                          </a:solidFill>
                          <a:effectLst/>
                          <a:latin typeface="Tw Cen MT"/>
                        </a:rPr>
                        <a:t>Lists all the databases available on the server.</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23058">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a:ln>
                            <a:noFill/>
                          </a:ln>
                          <a:solidFill>
                            <a:schemeClr val="tx1"/>
                          </a:solidFill>
                          <a:effectLst/>
                          <a:latin typeface="Tw Cen MT"/>
                        </a:rPr>
                        <a:t>Sp_server_info</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a:ln>
                            <a:noFill/>
                          </a:ln>
                          <a:solidFill>
                            <a:schemeClr val="tx1"/>
                          </a:solidFill>
                          <a:effectLst/>
                          <a:latin typeface="Tw Cen MT"/>
                        </a:rPr>
                        <a:t>Lists server information, such as, character set, version, and sort order.</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3058">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a:ln>
                            <a:noFill/>
                          </a:ln>
                          <a:solidFill>
                            <a:schemeClr val="tx1"/>
                          </a:solidFill>
                          <a:effectLst/>
                          <a:latin typeface="Tw Cen MT"/>
                        </a:rPr>
                        <a:t>Sp_store_procedure</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a:ln>
                            <a:noFill/>
                          </a:ln>
                          <a:solidFill>
                            <a:schemeClr val="tx1"/>
                          </a:solidFill>
                          <a:effectLst/>
                          <a:latin typeface="Tw Cen MT"/>
                        </a:rPr>
                        <a:t>Lists all the stored procedures avaible in the current environment.</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14508">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a:ln>
                            <a:noFill/>
                          </a:ln>
                          <a:solidFill>
                            <a:schemeClr val="tx1"/>
                          </a:solidFill>
                          <a:effectLst/>
                          <a:latin typeface="Tw Cen MT"/>
                        </a:rPr>
                        <a:t>Sp_table</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a:ln>
                            <a:noFill/>
                          </a:ln>
                          <a:solidFill>
                            <a:schemeClr val="tx1"/>
                          </a:solidFill>
                          <a:effectLst/>
                          <a:latin typeface="Tw Cen MT"/>
                        </a:rPr>
                        <a:t>Lists all the objects that can be queried in the current environment.</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39839">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a:ln>
                            <a:noFill/>
                          </a:ln>
                          <a:solidFill>
                            <a:schemeClr val="tx1"/>
                          </a:solidFill>
                          <a:effectLst/>
                          <a:latin typeface="Tw Cen MT"/>
                        </a:rPr>
                        <a:t>Sp_start_job</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a:ln>
                            <a:noFill/>
                          </a:ln>
                          <a:solidFill>
                            <a:schemeClr val="tx1"/>
                          </a:solidFill>
                          <a:effectLst/>
                          <a:latin typeface="Tw Cen MT"/>
                        </a:rPr>
                        <a:t>Starts an automated task immediately</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4885">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a:ln>
                            <a:noFill/>
                          </a:ln>
                          <a:solidFill>
                            <a:schemeClr val="tx1"/>
                          </a:solidFill>
                          <a:effectLst/>
                          <a:latin typeface="Tw Cen MT"/>
                        </a:rPr>
                        <a:t>Sp_stop_job</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a:ln>
                            <a:noFill/>
                          </a:ln>
                          <a:solidFill>
                            <a:schemeClr val="tx1"/>
                          </a:solidFill>
                          <a:effectLst/>
                          <a:latin typeface="Tw Cen MT"/>
                        </a:rPr>
                        <a:t>Stops an automated task that is running</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9485" name="Rectangle 28"/>
          <p:cNvSpPr>
            <a:spLocks noGrp="1" noChangeArrowheads="1"/>
          </p:cNvSpPr>
          <p:nvPr>
            <p:ph type="title" idx="4294967295"/>
          </p:nvPr>
        </p:nvSpPr>
        <p:spPr>
          <a:xfrm>
            <a:off x="755650" y="260350"/>
            <a:ext cx="8189913" cy="8413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4800">
                <a:solidFill>
                  <a:srgbClr val="0000FF"/>
                </a:solidFill>
                <a:latin typeface="Arial" panose="020B0604020202020204" pitchFamily="34" charset="0"/>
              </a:rPr>
              <a:t>Một số thủ tục hệ thống</a:t>
            </a:r>
            <a:endParaRPr lang="en-US" sz="4800">
              <a:solidFill>
                <a:srgbClr val="0000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0055E432-0BCA-4FAB-AF7B-A679CF1CBA54}" type="slidenum">
              <a:rPr lang="en-US" sz="1200">
                <a:solidFill>
                  <a:srgbClr val="FFFFFF"/>
                </a:solidFill>
              </a:rPr>
              <a:pPr>
                <a:lnSpc>
                  <a:spcPct val="80000"/>
                </a:lnSpc>
              </a:pPr>
              <a:t>13</a:t>
            </a:fld>
            <a:endParaRPr lang="en-US" sz="1200">
              <a:solidFill>
                <a:srgbClr val="FFFFFF"/>
              </a:solidFill>
            </a:endParaRPr>
          </a:p>
        </p:txBody>
      </p:sp>
      <p:graphicFrame>
        <p:nvGraphicFramePr>
          <p:cNvPr id="196637" name="Group 29"/>
          <p:cNvGraphicFramePr>
            <a:graphicFrameLocks noGrp="1"/>
          </p:cNvGraphicFramePr>
          <p:nvPr>
            <p:ph idx="4294967295"/>
          </p:nvPr>
        </p:nvGraphicFramePr>
        <p:xfrm>
          <a:off x="0" y="1600200"/>
          <a:ext cx="9144000" cy="5105401"/>
        </p:xfrm>
        <a:graphic>
          <a:graphicData uri="http://schemas.openxmlformats.org/drawingml/2006/table">
            <a:tbl>
              <a:tblPr/>
              <a:tblGrid>
                <a:gridCol w="3098800">
                  <a:extLst>
                    <a:ext uri="{9D8B030D-6E8A-4147-A177-3AD203B41FA5}">
                      <a16:colId xmlns:a16="http://schemas.microsoft.com/office/drawing/2014/main" val="20000"/>
                    </a:ext>
                  </a:extLst>
                </a:gridCol>
                <a:gridCol w="6045200">
                  <a:extLst>
                    <a:ext uri="{9D8B030D-6E8A-4147-A177-3AD203B41FA5}">
                      <a16:colId xmlns:a16="http://schemas.microsoft.com/office/drawing/2014/main" val="20001"/>
                    </a:ext>
                  </a:extLst>
                </a:gridCol>
              </a:tblGrid>
              <a:tr h="1076325">
                <a:tc>
                  <a:txBody>
                    <a:bodyPr/>
                    <a:lstStyle/>
                    <a:p>
                      <a:pPr marL="0" marR="0" lvl="0" indent="0" algn="ctr"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a:ln>
                            <a:noFill/>
                          </a:ln>
                          <a:solidFill>
                            <a:schemeClr val="tx1"/>
                          </a:solidFill>
                          <a:effectLst/>
                          <a:latin typeface="Tw Cen MT"/>
                        </a:rPr>
                        <a:t>System Store Procedure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a:ln>
                            <a:noFill/>
                          </a:ln>
                          <a:solidFill>
                            <a:schemeClr val="tx1"/>
                          </a:solidFill>
                          <a:effectLst/>
                          <a:latin typeface="Tw Cen MT"/>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703263">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a:ln>
                            <a:noFill/>
                          </a:ln>
                          <a:solidFill>
                            <a:schemeClr val="tx1"/>
                          </a:solidFill>
                          <a:effectLst/>
                          <a:latin typeface="Tw Cen MT"/>
                        </a:rPr>
                        <a:t>Sp_password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a:ln>
                            <a:noFill/>
                          </a:ln>
                          <a:solidFill>
                            <a:schemeClr val="tx1"/>
                          </a:solidFill>
                          <a:effectLst/>
                          <a:latin typeface="Tw Cen MT"/>
                        </a:rPr>
                        <a:t>Change the password for a login account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89050">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a:ln>
                            <a:noFill/>
                          </a:ln>
                          <a:solidFill>
                            <a:schemeClr val="tx1"/>
                          </a:solidFill>
                          <a:effectLst/>
                          <a:latin typeface="Tw Cen MT"/>
                        </a:rPr>
                        <a:t>Sp_configue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a:ln>
                            <a:noFill/>
                          </a:ln>
                          <a:solidFill>
                            <a:schemeClr val="tx1"/>
                          </a:solidFill>
                          <a:effectLst/>
                          <a:latin typeface="Tw Cen MT"/>
                        </a:rPr>
                        <a:t>Changes the SQL Server global configuration option. When used without options, display the current server settings.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90588">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a:ln>
                            <a:noFill/>
                          </a:ln>
                          <a:solidFill>
                            <a:schemeClr val="tx1"/>
                          </a:solidFill>
                          <a:effectLst/>
                          <a:latin typeface="Tw Cen MT"/>
                        </a:rPr>
                        <a:t>Sp_help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a:ln>
                            <a:noFill/>
                          </a:ln>
                          <a:solidFill>
                            <a:schemeClr val="tx1"/>
                          </a:solidFill>
                          <a:effectLst/>
                          <a:latin typeface="Tw Cen MT"/>
                        </a:rPr>
                        <a:t>Displays information about any database object.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146175">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a:ln>
                            <a:noFill/>
                          </a:ln>
                          <a:solidFill>
                            <a:schemeClr val="tx1"/>
                          </a:solidFill>
                          <a:effectLst/>
                          <a:latin typeface="Tw Cen MT"/>
                        </a:rPr>
                        <a:t>Sp_helptext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a:ln>
                            <a:noFill/>
                          </a:ln>
                          <a:solidFill>
                            <a:schemeClr val="tx1"/>
                          </a:solidFill>
                          <a:effectLst/>
                          <a:latin typeface="Tw Cen MT"/>
                        </a:rPr>
                        <a:t>Displays the actual text for a rule, a default, or an un-define function, trigger or view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0503" name="Rectangle 22"/>
          <p:cNvSpPr>
            <a:spLocks noGrp="1" noChangeArrowheads="1"/>
          </p:cNvSpPr>
          <p:nvPr>
            <p:ph type="title" idx="4294967295"/>
          </p:nvPr>
        </p:nvSpPr>
        <p:spPr>
          <a:xfrm>
            <a:off x="509016" y="304800"/>
            <a:ext cx="8189913" cy="8413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4800">
                <a:solidFill>
                  <a:srgbClr val="0000FF"/>
                </a:solidFill>
                <a:latin typeface="Arial" panose="020B0604020202020204" pitchFamily="34" charset="0"/>
              </a:rPr>
              <a:t>Một số thủ tục hệ thống</a:t>
            </a:r>
            <a:endParaRPr lang="en-US" sz="4800">
              <a:solidFill>
                <a:srgbClr val="0000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421A8B2C-09C2-46DB-A21A-8D8853BEE810}" type="slidenum">
              <a:rPr lang="en-US" sz="1200">
                <a:solidFill>
                  <a:srgbClr val="FFFFFF"/>
                </a:solidFill>
              </a:rPr>
              <a:pPr>
                <a:lnSpc>
                  <a:spcPct val="80000"/>
                </a:lnSpc>
              </a:pPr>
              <a:t>14</a:t>
            </a:fld>
            <a:endParaRPr lang="en-US" sz="1200">
              <a:solidFill>
                <a:srgbClr val="FFFFFF"/>
              </a:solidFill>
            </a:endParaRPr>
          </a:p>
        </p:txBody>
      </p:sp>
      <p:sp>
        <p:nvSpPr>
          <p:cNvPr id="21507" name="Rectangle 2"/>
          <p:cNvSpPr>
            <a:spLocks noGrp="1"/>
          </p:cNvSpPr>
          <p:nvPr>
            <p:ph type="title" idx="4294967295"/>
          </p:nvPr>
        </p:nvSpPr>
        <p:spPr>
          <a:xfrm>
            <a:off x="533400" y="0"/>
            <a:ext cx="8316913" cy="1143000"/>
          </a:xfrm>
        </p:spPr>
        <p:txBody>
          <a:bodyPr/>
          <a:lstStyle/>
          <a:p>
            <a:r>
              <a:rPr lang="en-US" sz="4000">
                <a:solidFill>
                  <a:srgbClr val="0000FF"/>
                </a:solidFill>
                <a:latin typeface="Arial" panose="020B0604020202020204" pitchFamily="34" charset="0"/>
              </a:rPr>
              <a:t>User-defined Stored Procedures</a:t>
            </a:r>
          </a:p>
        </p:txBody>
      </p:sp>
      <p:sp>
        <p:nvSpPr>
          <p:cNvPr id="198659" name="Rectangle 3"/>
          <p:cNvSpPr>
            <a:spLocks noChangeArrowheads="1"/>
          </p:cNvSpPr>
          <p:nvPr/>
        </p:nvSpPr>
        <p:spPr bwMode="auto">
          <a:xfrm>
            <a:off x="838200" y="1676400"/>
            <a:ext cx="76200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just" eaLnBrk="1" hangingPunct="1">
              <a:spcBef>
                <a:spcPct val="20000"/>
              </a:spcBef>
              <a:buClr>
                <a:schemeClr val="folHlink"/>
              </a:buClr>
              <a:buSzPct val="60000"/>
              <a:buFont typeface="Wingdings" panose="05000000000000000000" pitchFamily="2" charset="2"/>
              <a:buChar char="n"/>
            </a:pPr>
            <a:r>
              <a:rPr lang="en-GB" sz="2400" b="0">
                <a:solidFill>
                  <a:srgbClr val="000000"/>
                </a:solidFill>
                <a:cs typeface="Times New Roman" panose="02020603050405020304" pitchFamily="18" charset="0"/>
              </a:rPr>
              <a:t>Được tạo bởi người sử dụng trong CSDL hiện hành.</a:t>
            </a:r>
          </a:p>
          <a:p>
            <a:pPr algn="just" eaLnBrk="1" hangingPunct="1">
              <a:spcBef>
                <a:spcPct val="20000"/>
              </a:spcBef>
              <a:buClr>
                <a:schemeClr val="folHlink"/>
              </a:buClr>
              <a:buSzPct val="60000"/>
              <a:buFont typeface="Wingdings" panose="05000000000000000000" pitchFamily="2" charset="2"/>
              <a:buChar char="n"/>
            </a:pPr>
            <a:r>
              <a:rPr lang="en-US" sz="2400" b="0">
                <a:solidFill>
                  <a:srgbClr val="000000"/>
                </a:solidFill>
                <a:cs typeface="Times New Roman" panose="02020603050405020304" pitchFamily="18" charset="0"/>
              </a:rPr>
              <a:t>Các thủ tục có thể được tạo trước khi các đối tượng mà thủ tục tham chiếu.</a:t>
            </a:r>
          </a:p>
        </p:txBody>
      </p:sp>
      <p:sp>
        <p:nvSpPr>
          <p:cNvPr id="198660" name="Text Box 4"/>
          <p:cNvSpPr txBox="1">
            <a:spLocks noChangeArrowheads="1"/>
          </p:cNvSpPr>
          <p:nvPr/>
        </p:nvSpPr>
        <p:spPr bwMode="auto">
          <a:xfrm>
            <a:off x="893929" y="3044765"/>
            <a:ext cx="43652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spcBef>
                <a:spcPct val="20000"/>
              </a:spcBef>
              <a:buClr>
                <a:schemeClr val="folHlink"/>
              </a:buClr>
              <a:buSzPct val="60000"/>
              <a:buFont typeface="Wingdings" panose="05000000000000000000" pitchFamily="2" charset="2"/>
              <a:buNone/>
            </a:pPr>
            <a:r>
              <a:rPr lang="en-US" sz="2000" u="sng" dirty="0" err="1">
                <a:solidFill>
                  <a:schemeClr val="tx2"/>
                </a:solidFill>
                <a:latin typeface="Tahoma" panose="020B0604030504040204" pitchFamily="34" charset="0"/>
                <a:cs typeface="Courier New" panose="02070309020205020404" pitchFamily="49" charset="0"/>
              </a:rPr>
              <a:t>Cách</a:t>
            </a:r>
            <a:r>
              <a:rPr lang="en-US" sz="2000" u="sng" dirty="0">
                <a:solidFill>
                  <a:schemeClr val="tx2"/>
                </a:solidFill>
                <a:latin typeface="Tahoma" panose="020B0604030504040204" pitchFamily="34" charset="0"/>
                <a:cs typeface="Courier New" panose="02070309020205020404" pitchFamily="49" charset="0"/>
              </a:rPr>
              <a:t> 1 : Use </a:t>
            </a:r>
            <a:r>
              <a:rPr lang="en-US" sz="2000" u="sng" dirty="0" err="1">
                <a:solidFill>
                  <a:schemeClr val="tx2"/>
                </a:solidFill>
                <a:latin typeface="Tahoma" panose="020B0604030504040204" pitchFamily="34" charset="0"/>
                <a:cs typeface="Courier New" panose="02070309020205020404" pitchFamily="49" charset="0"/>
              </a:rPr>
              <a:t>Enterprice</a:t>
            </a:r>
            <a:r>
              <a:rPr lang="en-US" sz="2000" u="sng" dirty="0">
                <a:solidFill>
                  <a:schemeClr val="tx2"/>
                </a:solidFill>
                <a:latin typeface="Tahoma" panose="020B0604030504040204" pitchFamily="34" charset="0"/>
                <a:cs typeface="Courier New" panose="02070309020205020404" pitchFamily="49" charset="0"/>
              </a:rPr>
              <a:t> Manager</a:t>
            </a:r>
            <a:endParaRPr lang="en-US" sz="2000" b="0" dirty="0">
              <a:solidFill>
                <a:schemeClr val="tx2"/>
              </a:solidFill>
              <a:latin typeface="Georgia" panose="02040502050405020303" pitchFamily="18" charset="0"/>
            </a:endParaRPr>
          </a:p>
        </p:txBody>
      </p:sp>
      <p:sp>
        <p:nvSpPr>
          <p:cNvPr id="198661" name="Text Box 5"/>
          <p:cNvSpPr txBox="1">
            <a:spLocks noChangeArrowheads="1"/>
          </p:cNvSpPr>
          <p:nvPr/>
        </p:nvSpPr>
        <p:spPr bwMode="auto">
          <a:xfrm>
            <a:off x="914400" y="3360003"/>
            <a:ext cx="7315200" cy="83099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eaLnBrk="1" hangingPunct="1">
              <a:spcBef>
                <a:spcPct val="20000"/>
              </a:spcBef>
              <a:buClr>
                <a:schemeClr val="folHlink"/>
              </a:buClr>
              <a:buSzPct val="60000"/>
              <a:buFont typeface="Wingdings" panose="05000000000000000000" pitchFamily="2" charset="2"/>
              <a:buNone/>
            </a:pPr>
            <a:r>
              <a:rPr lang="en-GB" sz="2400" b="0" dirty="0">
                <a:solidFill>
                  <a:srgbClr val="C60000"/>
                </a:solidFill>
                <a:cs typeface="Courier New" panose="02070309020205020404" pitchFamily="49" charset="0"/>
              </a:rPr>
              <a:t> Click at Database, Select  programmability\R-Click select New Store Procedure</a:t>
            </a:r>
            <a:endParaRPr lang="en-US" sz="2400" b="0" dirty="0">
              <a:solidFill>
                <a:srgbClr val="C60000"/>
              </a:solidFill>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8659">
                                            <p:txEl>
                                              <p:pRg st="0" end="0"/>
                                            </p:txEl>
                                          </p:spTgt>
                                        </p:tgtEl>
                                        <p:attrNameLst>
                                          <p:attrName>style.visibility</p:attrName>
                                        </p:attrNameLst>
                                      </p:cBhvr>
                                      <p:to>
                                        <p:strVal val="visible"/>
                                      </p:to>
                                    </p:set>
                                    <p:anim calcmode="lin" valueType="num">
                                      <p:cBhvr additive="base">
                                        <p:cTn id="7" dur="500" fill="hold"/>
                                        <p:tgtEl>
                                          <p:spTgt spid="1986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86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8659">
                                            <p:txEl>
                                              <p:pRg st="1" end="1"/>
                                            </p:txEl>
                                          </p:spTgt>
                                        </p:tgtEl>
                                        <p:attrNameLst>
                                          <p:attrName>style.visibility</p:attrName>
                                        </p:attrNameLst>
                                      </p:cBhvr>
                                      <p:to>
                                        <p:strVal val="visible"/>
                                      </p:to>
                                    </p:set>
                                    <p:anim calcmode="lin" valueType="num">
                                      <p:cBhvr additive="base">
                                        <p:cTn id="13" dur="500" fill="hold"/>
                                        <p:tgtEl>
                                          <p:spTgt spid="1986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86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8660"/>
                                        </p:tgtEl>
                                        <p:attrNameLst>
                                          <p:attrName>style.visibility</p:attrName>
                                        </p:attrNameLst>
                                      </p:cBhvr>
                                      <p:to>
                                        <p:strVal val="visible"/>
                                      </p:to>
                                    </p:set>
                                    <p:anim calcmode="lin" valueType="num">
                                      <p:cBhvr additive="base">
                                        <p:cTn id="19" dur="500" fill="hold"/>
                                        <p:tgtEl>
                                          <p:spTgt spid="198660"/>
                                        </p:tgtEl>
                                        <p:attrNameLst>
                                          <p:attrName>ppt_x</p:attrName>
                                        </p:attrNameLst>
                                      </p:cBhvr>
                                      <p:tavLst>
                                        <p:tav tm="0">
                                          <p:val>
                                            <p:strVal val="0-#ppt_w/2"/>
                                          </p:val>
                                        </p:tav>
                                        <p:tav tm="100000">
                                          <p:val>
                                            <p:strVal val="#ppt_x"/>
                                          </p:val>
                                        </p:tav>
                                      </p:tavLst>
                                    </p:anim>
                                    <p:anim calcmode="lin" valueType="num">
                                      <p:cBhvr additive="base">
                                        <p:cTn id="20" dur="500" fill="hold"/>
                                        <p:tgtEl>
                                          <p:spTgt spid="19866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98661"/>
                                        </p:tgtEl>
                                        <p:attrNameLst>
                                          <p:attrName>style.visibility</p:attrName>
                                        </p:attrNameLst>
                                      </p:cBhvr>
                                      <p:to>
                                        <p:strVal val="visible"/>
                                      </p:to>
                                    </p:set>
                                    <p:animEffect transition="in" filter="dissolve">
                                      <p:cBhvr>
                                        <p:cTn id="25" dur="500"/>
                                        <p:tgtEl>
                                          <p:spTgt spid="198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autoUpdateAnimBg="0"/>
      <p:bldP spid="198660" grpId="0" autoUpdateAnimBg="0"/>
      <p:bldP spid="198661"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E7F8E4A2-D4CD-4A45-B805-F56C18918CAF}" type="slidenum">
              <a:rPr lang="en-US" sz="1200">
                <a:solidFill>
                  <a:srgbClr val="FFFFFF"/>
                </a:solidFill>
              </a:rPr>
              <a:pPr>
                <a:lnSpc>
                  <a:spcPct val="80000"/>
                </a:lnSpc>
              </a:pPr>
              <a:t>15</a:t>
            </a:fld>
            <a:endParaRPr lang="en-US" sz="1200">
              <a:solidFill>
                <a:srgbClr val="FFFFFF"/>
              </a:solidFill>
            </a:endParaRPr>
          </a:p>
        </p:txBody>
      </p:sp>
      <p:sp>
        <p:nvSpPr>
          <p:cNvPr id="200706" name="Text Box 2"/>
          <p:cNvSpPr txBox="1">
            <a:spLocks noChangeArrowheads="1"/>
          </p:cNvSpPr>
          <p:nvPr/>
        </p:nvSpPr>
        <p:spPr bwMode="auto">
          <a:xfrm>
            <a:off x="838200" y="1736725"/>
            <a:ext cx="6302375" cy="5121275"/>
          </a:xfrm>
          <a:prstGeom prst="rect">
            <a:avLst/>
          </a:prstGeom>
          <a:noFill/>
          <a:ln>
            <a:noFill/>
          </a:ln>
          <a:effectLst/>
          <a:extLst>
            <a:ext uri="{909E8E84-426E-40DD-AFC4-6F175D3DCCD1}">
              <a14:hiddenFill xmlns:a14="http://schemas.microsoft.com/office/drawing/2010/main">
                <a:solidFill>
                  <a:srgbClr val="AEC1F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defRPr b="1">
                <a:solidFill>
                  <a:schemeClr val="tx1"/>
                </a:solidFill>
                <a:latin typeface="Times New Roman" panose="02020603050405020304" pitchFamily="18" charset="0"/>
              </a:defRPr>
            </a:lvl1pPr>
            <a:lvl2pPr>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endParaRPr lang="en-US" sz="2000" dirty="0"/>
          </a:p>
          <a:p>
            <a:pPr algn="l"/>
            <a:r>
              <a:rPr lang="en-US" sz="2000" dirty="0">
                <a:solidFill>
                  <a:srgbClr val="990000"/>
                </a:solidFill>
              </a:rPr>
              <a:t>CREATE PROC [EDURE ] </a:t>
            </a:r>
            <a:r>
              <a:rPr lang="en-US" sz="2000" dirty="0" err="1">
                <a:solidFill>
                  <a:srgbClr val="990000"/>
                </a:solidFill>
              </a:rPr>
              <a:t>procedure_name</a:t>
            </a:r>
            <a:r>
              <a:rPr lang="en-US" sz="2000" dirty="0">
                <a:solidFill>
                  <a:srgbClr val="990000"/>
                </a:solidFill>
              </a:rPr>
              <a:t> [ ; number ] </a:t>
            </a:r>
            <a:br>
              <a:rPr lang="en-US" sz="2000" dirty="0">
                <a:solidFill>
                  <a:srgbClr val="990000"/>
                </a:solidFill>
              </a:rPr>
            </a:br>
            <a:r>
              <a:rPr lang="en-US" sz="2000" dirty="0">
                <a:solidFill>
                  <a:srgbClr val="990000"/>
                </a:solidFill>
              </a:rPr>
              <a:t>   [ { @parameter </a:t>
            </a:r>
            <a:r>
              <a:rPr lang="en-US" sz="2000" dirty="0" err="1">
                <a:solidFill>
                  <a:srgbClr val="990000"/>
                </a:solidFill>
              </a:rPr>
              <a:t>data_type</a:t>
            </a:r>
            <a:r>
              <a:rPr lang="en-US" sz="2000" dirty="0">
                <a:solidFill>
                  <a:srgbClr val="990000"/>
                </a:solidFill>
              </a:rPr>
              <a:t> } </a:t>
            </a:r>
            <a:br>
              <a:rPr lang="en-US" sz="2000" dirty="0">
                <a:solidFill>
                  <a:srgbClr val="990000"/>
                </a:solidFill>
              </a:rPr>
            </a:br>
            <a:r>
              <a:rPr lang="en-US" sz="2000" dirty="0">
                <a:solidFill>
                  <a:srgbClr val="990000"/>
                </a:solidFill>
              </a:rPr>
              <a:t>        [ VARYING ] [ = default ] [ OUTPUT ] </a:t>
            </a:r>
            <a:br>
              <a:rPr lang="en-US" sz="2000" dirty="0">
                <a:solidFill>
                  <a:srgbClr val="990000"/>
                </a:solidFill>
              </a:rPr>
            </a:br>
            <a:r>
              <a:rPr lang="en-US" sz="2000" dirty="0">
                <a:solidFill>
                  <a:srgbClr val="990000"/>
                </a:solidFill>
              </a:rPr>
              <a:t>    ] [,...n ] </a:t>
            </a:r>
            <a:br>
              <a:rPr lang="en-US" sz="2000" dirty="0">
                <a:solidFill>
                  <a:srgbClr val="990000"/>
                </a:solidFill>
              </a:rPr>
            </a:br>
            <a:r>
              <a:rPr lang="en-US" sz="2000" dirty="0">
                <a:solidFill>
                  <a:srgbClr val="990000"/>
                </a:solidFill>
              </a:rPr>
              <a:t>[ WITH  { RECOMPILE | ENCRYPTION | RECOMPILE, ENCRYPTION } ] </a:t>
            </a:r>
            <a:br>
              <a:rPr lang="en-US" sz="2000" dirty="0">
                <a:solidFill>
                  <a:srgbClr val="990000"/>
                </a:solidFill>
              </a:rPr>
            </a:br>
            <a:r>
              <a:rPr lang="en-US" sz="2000" dirty="0">
                <a:solidFill>
                  <a:srgbClr val="990000"/>
                </a:solidFill>
              </a:rPr>
              <a:t>[ FOR REPLICATION ] </a:t>
            </a:r>
            <a:br>
              <a:rPr lang="en-US" sz="2000" dirty="0">
                <a:solidFill>
                  <a:srgbClr val="990000"/>
                </a:solidFill>
              </a:rPr>
            </a:br>
            <a:r>
              <a:rPr lang="en-US" sz="2000" dirty="0">
                <a:solidFill>
                  <a:srgbClr val="990000"/>
                </a:solidFill>
              </a:rPr>
              <a:t>AS </a:t>
            </a:r>
            <a:r>
              <a:rPr lang="en-US" sz="2000" dirty="0" err="1">
                <a:solidFill>
                  <a:srgbClr val="990000"/>
                </a:solidFill>
              </a:rPr>
              <a:t>sql_statement</a:t>
            </a:r>
            <a:r>
              <a:rPr lang="en-US" sz="2000" dirty="0">
                <a:solidFill>
                  <a:srgbClr val="990000"/>
                </a:solidFill>
              </a:rPr>
              <a:t> [ ...n ] </a:t>
            </a:r>
          </a:p>
          <a:p>
            <a:pPr algn="l"/>
            <a:r>
              <a:rPr lang="en-US" sz="2000" b="0" dirty="0" err="1"/>
              <a:t>Kiểm</a:t>
            </a:r>
            <a:r>
              <a:rPr lang="en-US" sz="2000" b="0" dirty="0"/>
              <a:t> </a:t>
            </a:r>
            <a:r>
              <a:rPr lang="en-US" sz="2000" b="0" dirty="0" err="1"/>
              <a:t>tra</a:t>
            </a:r>
            <a:r>
              <a:rPr lang="en-US" sz="2000" b="0" dirty="0"/>
              <a:t> </a:t>
            </a:r>
            <a:r>
              <a:rPr lang="en-US" sz="2000" b="0" dirty="0" err="1"/>
              <a:t>sự</a:t>
            </a:r>
            <a:r>
              <a:rPr lang="en-US" sz="2000" b="0" dirty="0"/>
              <a:t> </a:t>
            </a:r>
            <a:r>
              <a:rPr lang="en-US" sz="2000" b="0" dirty="0" err="1"/>
              <a:t>tồn</a:t>
            </a:r>
            <a:r>
              <a:rPr lang="en-US" sz="2000" b="0" dirty="0"/>
              <a:t> </a:t>
            </a:r>
            <a:r>
              <a:rPr lang="en-US" sz="2000" b="0" dirty="0" err="1"/>
              <a:t>tại</a:t>
            </a:r>
            <a:r>
              <a:rPr lang="en-US" sz="2000" b="0" dirty="0"/>
              <a:t> </a:t>
            </a:r>
            <a:r>
              <a:rPr lang="en-US" sz="2000" b="0" dirty="0" err="1"/>
              <a:t>của</a:t>
            </a:r>
            <a:r>
              <a:rPr lang="en-US" sz="2000" b="0" dirty="0"/>
              <a:t> </a:t>
            </a:r>
            <a:r>
              <a:rPr lang="en-US" sz="2000" b="0" dirty="0" err="1"/>
              <a:t>thủ</a:t>
            </a:r>
            <a:r>
              <a:rPr lang="en-US" sz="2000" b="0" dirty="0"/>
              <a:t> </a:t>
            </a:r>
            <a:r>
              <a:rPr lang="en-US" sz="2000" b="0" dirty="0" err="1"/>
              <a:t>tục</a:t>
            </a:r>
            <a:endParaRPr lang="en-US" sz="2000" dirty="0"/>
          </a:p>
          <a:p>
            <a:pPr lvl="1" algn="l"/>
            <a:r>
              <a:rPr lang="en-US" sz="2000" dirty="0"/>
              <a:t>	</a:t>
            </a:r>
            <a:r>
              <a:rPr lang="en-US" sz="2000" dirty="0" err="1"/>
              <a:t>sp_helptext</a:t>
            </a:r>
            <a:r>
              <a:rPr lang="en-US" sz="2000" dirty="0"/>
              <a:t>   ‘</a:t>
            </a:r>
            <a:r>
              <a:rPr lang="en-US" sz="2000" dirty="0" err="1"/>
              <a:t>Procedure_</a:t>
            </a:r>
            <a:r>
              <a:rPr lang="en-US" sz="2000" i="1" dirty="0" err="1"/>
              <a:t>name</a:t>
            </a:r>
            <a:r>
              <a:rPr lang="en-US" sz="2000" dirty="0"/>
              <a:t>’</a:t>
            </a:r>
          </a:p>
          <a:p>
            <a:pPr lvl="1" algn="l"/>
            <a:r>
              <a:rPr lang="en-US" sz="2000" dirty="0"/>
              <a:t>	</a:t>
            </a:r>
            <a:r>
              <a:rPr lang="en-US" sz="2000" dirty="0" err="1"/>
              <a:t>sp_help</a:t>
            </a:r>
            <a:r>
              <a:rPr lang="en-US" sz="2000" dirty="0"/>
              <a:t>   ‘</a:t>
            </a:r>
            <a:r>
              <a:rPr lang="en-US" sz="2000" dirty="0" err="1"/>
              <a:t>Procedure_</a:t>
            </a:r>
            <a:r>
              <a:rPr lang="en-US" sz="2000" i="1" dirty="0" err="1"/>
              <a:t>name</a:t>
            </a:r>
            <a:r>
              <a:rPr lang="en-US" sz="2000" dirty="0"/>
              <a:t>’</a:t>
            </a:r>
          </a:p>
          <a:p>
            <a:pPr lvl="1" algn="l"/>
            <a:r>
              <a:rPr lang="en-US" sz="2000" dirty="0"/>
              <a:t>	</a:t>
            </a:r>
            <a:r>
              <a:rPr lang="en-US" sz="2000" dirty="0" err="1"/>
              <a:t>sp_depends</a:t>
            </a:r>
            <a:r>
              <a:rPr lang="en-US" sz="2000" dirty="0"/>
              <a:t> ‘</a:t>
            </a:r>
            <a:r>
              <a:rPr lang="en-US" sz="2000" dirty="0" err="1"/>
              <a:t>Procedure_</a:t>
            </a:r>
            <a:r>
              <a:rPr lang="en-US" sz="2000" i="1" dirty="0" err="1"/>
              <a:t>name</a:t>
            </a:r>
            <a:r>
              <a:rPr lang="en-US" sz="2000" dirty="0"/>
              <a:t>’</a:t>
            </a:r>
          </a:p>
          <a:p>
            <a:pPr lvl="1" algn="l"/>
            <a:r>
              <a:rPr lang="en-US" sz="2000" dirty="0"/>
              <a:t>	</a:t>
            </a:r>
            <a:r>
              <a:rPr lang="en-US" sz="2000" dirty="0" err="1"/>
              <a:t>Sp_stored_procedures</a:t>
            </a:r>
            <a:endParaRPr lang="en-US" sz="2000" dirty="0"/>
          </a:p>
          <a:p>
            <a:pPr lvl="1" algn="l">
              <a:spcBef>
                <a:spcPct val="50000"/>
              </a:spcBef>
              <a:buClr>
                <a:srgbClr val="D60093"/>
              </a:buClr>
              <a:buSzPct val="65000"/>
              <a:buFont typeface="Wingdings" panose="05000000000000000000" pitchFamily="2" charset="2"/>
              <a:buNone/>
            </a:pPr>
            <a:endParaRPr lang="en-US" sz="2000" b="0" dirty="0">
              <a:solidFill>
                <a:srgbClr val="C60000"/>
              </a:solidFill>
              <a:cs typeface="Times New Roman" panose="02020603050405020304" pitchFamily="18" charset="0"/>
            </a:endParaRPr>
          </a:p>
        </p:txBody>
      </p:sp>
      <p:sp>
        <p:nvSpPr>
          <p:cNvPr id="200707" name="Text Box 3"/>
          <p:cNvSpPr txBox="1">
            <a:spLocks noChangeArrowheads="1"/>
          </p:cNvSpPr>
          <p:nvPr/>
        </p:nvSpPr>
        <p:spPr bwMode="auto">
          <a:xfrm>
            <a:off x="609600" y="1600200"/>
            <a:ext cx="5667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spcBef>
                <a:spcPct val="20000"/>
              </a:spcBef>
              <a:buClr>
                <a:schemeClr val="folHlink"/>
              </a:buClr>
              <a:buSzPct val="60000"/>
              <a:buFont typeface="Wingdings" panose="05000000000000000000" pitchFamily="2" charset="2"/>
              <a:buNone/>
            </a:pPr>
            <a:r>
              <a:rPr lang="en-US" sz="2000" u="sng" dirty="0" err="1">
                <a:solidFill>
                  <a:schemeClr val="tx2"/>
                </a:solidFill>
                <a:latin typeface="Tahoma" panose="020B0604030504040204" pitchFamily="34" charset="0"/>
                <a:cs typeface="Courier New" panose="02070309020205020404" pitchFamily="49" charset="0"/>
              </a:rPr>
              <a:t>Cách</a:t>
            </a:r>
            <a:r>
              <a:rPr lang="en-US" sz="2000" u="sng" dirty="0">
                <a:solidFill>
                  <a:schemeClr val="tx2"/>
                </a:solidFill>
                <a:latin typeface="Tahoma" panose="020B0604030504040204" pitchFamily="34" charset="0"/>
                <a:cs typeface="Courier New" panose="02070309020205020404" pitchFamily="49" charset="0"/>
              </a:rPr>
              <a:t> 2 : </a:t>
            </a:r>
            <a:r>
              <a:rPr lang="en-US" sz="2000" dirty="0"/>
              <a:t>The CREATE PROCEDURE Statement</a:t>
            </a:r>
          </a:p>
        </p:txBody>
      </p:sp>
      <p:sp>
        <p:nvSpPr>
          <p:cNvPr id="22533" name="Rectangle 4"/>
          <p:cNvSpPr>
            <a:spLocks noGrp="1" noChangeArrowheads="1"/>
          </p:cNvSpPr>
          <p:nvPr>
            <p:ph type="title" idx="4294967295"/>
          </p:nvPr>
        </p:nvSpPr>
        <p:spPr>
          <a:xfrm>
            <a:off x="652463" y="0"/>
            <a:ext cx="8316912"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4000">
                <a:solidFill>
                  <a:srgbClr val="0000FF"/>
                </a:solidFill>
              </a:rPr>
              <a:t>User-defined Stored Procedures</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0707"/>
                                        </p:tgtEl>
                                        <p:attrNameLst>
                                          <p:attrName>style.visibility</p:attrName>
                                        </p:attrNameLst>
                                      </p:cBhvr>
                                      <p:to>
                                        <p:strVal val="visible"/>
                                      </p:to>
                                    </p:set>
                                    <p:anim calcmode="lin" valueType="num">
                                      <p:cBhvr additive="base">
                                        <p:cTn id="7" dur="500" fill="hold"/>
                                        <p:tgtEl>
                                          <p:spTgt spid="200707"/>
                                        </p:tgtEl>
                                        <p:attrNameLst>
                                          <p:attrName>ppt_x</p:attrName>
                                        </p:attrNameLst>
                                      </p:cBhvr>
                                      <p:tavLst>
                                        <p:tav tm="0">
                                          <p:val>
                                            <p:strVal val="0-#ppt_w/2"/>
                                          </p:val>
                                        </p:tav>
                                        <p:tav tm="100000">
                                          <p:val>
                                            <p:strVal val="#ppt_x"/>
                                          </p:val>
                                        </p:tav>
                                      </p:tavLst>
                                    </p:anim>
                                    <p:anim calcmode="lin" valueType="num">
                                      <p:cBhvr additive="base">
                                        <p:cTn id="8" dur="500" fill="hold"/>
                                        <p:tgtEl>
                                          <p:spTgt spid="20070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00706"/>
                                        </p:tgtEl>
                                        <p:attrNameLst>
                                          <p:attrName>style.visibility</p:attrName>
                                        </p:attrNameLst>
                                      </p:cBhvr>
                                      <p:to>
                                        <p:strVal val="visible"/>
                                      </p:to>
                                    </p:set>
                                    <p:animEffect transition="in" filter="dissolve">
                                      <p:cBhvr>
                                        <p:cTn id="13" dur="500"/>
                                        <p:tgtEl>
                                          <p:spTgt spid="200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6" grpId="0"/>
      <p:bldP spid="20070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D56613CA-136C-44C5-8B92-06DCD9AE5453}" type="slidenum">
              <a:rPr lang="en-US" sz="1200">
                <a:solidFill>
                  <a:srgbClr val="FFFFFF"/>
                </a:solidFill>
              </a:rPr>
              <a:pPr>
                <a:lnSpc>
                  <a:spcPct val="80000"/>
                </a:lnSpc>
              </a:pPr>
              <a:t>16</a:t>
            </a:fld>
            <a:endParaRPr lang="en-US" sz="1200">
              <a:solidFill>
                <a:srgbClr val="FFFFFF"/>
              </a:solidFill>
            </a:endParaRPr>
          </a:p>
        </p:txBody>
      </p:sp>
      <p:sp>
        <p:nvSpPr>
          <p:cNvPr id="23555" name="Rectangle 2"/>
          <p:cNvSpPr>
            <a:spLocks noGrp="1"/>
          </p:cNvSpPr>
          <p:nvPr>
            <p:ph type="title" idx="4294967295"/>
          </p:nvPr>
        </p:nvSpPr>
        <p:spPr>
          <a:xfrm>
            <a:off x="533400" y="0"/>
            <a:ext cx="8316913" cy="1143000"/>
          </a:xfrm>
        </p:spPr>
        <p:txBody>
          <a:bodyPr/>
          <a:lstStyle/>
          <a:p>
            <a:r>
              <a:rPr lang="en-US" sz="4000">
                <a:solidFill>
                  <a:srgbClr val="0000FF"/>
                </a:solidFill>
                <a:latin typeface="Arial" panose="020B0604020202020204" pitchFamily="34" charset="0"/>
              </a:rPr>
              <a:t>User-defined Stored Procedures</a:t>
            </a:r>
          </a:p>
        </p:txBody>
      </p:sp>
      <p:sp>
        <p:nvSpPr>
          <p:cNvPr id="198659" name="Rectangle 3"/>
          <p:cNvSpPr>
            <a:spLocks noChangeArrowheads="1"/>
          </p:cNvSpPr>
          <p:nvPr/>
        </p:nvSpPr>
        <p:spPr bwMode="auto">
          <a:xfrm>
            <a:off x="609600" y="1676400"/>
            <a:ext cx="7620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7663" indent="-347663" algn="just">
              <a:buFont typeface="Arial" pitchFamily="34" charset="0"/>
              <a:buChar char="•"/>
              <a:defRPr/>
            </a:pPr>
            <a:r>
              <a:rPr lang="vi-VN" sz="2400" b="0" dirty="0">
                <a:solidFill>
                  <a:srgbClr val="C00000"/>
                </a:solidFill>
              </a:rPr>
              <a:t>RECOMPILE</a:t>
            </a:r>
            <a:r>
              <a:rPr lang="en-US" sz="2400" b="0" dirty="0">
                <a:solidFill>
                  <a:srgbClr val="C00000"/>
                </a:solidFill>
              </a:rPr>
              <a:t>: </a:t>
            </a:r>
            <a:r>
              <a:rPr lang="vi-VN" sz="2400" b="0" dirty="0"/>
              <a:t>Thông thường, thủ tục sẽ được phân tích,</a:t>
            </a:r>
            <a:r>
              <a:rPr lang="en-US" sz="2400" b="0" dirty="0"/>
              <a:t> </a:t>
            </a:r>
            <a:r>
              <a:rPr lang="vi-VN" sz="2400" b="0" dirty="0"/>
              <a:t>tối ưu và dịch sẵn ở lần gọi đầu tiên. Nếu tuỳ chọn WITH RECOMPILE được chỉ định, thủ tục sẽ được dịch</a:t>
            </a:r>
            <a:r>
              <a:rPr lang="en-US" sz="2400" b="0" dirty="0"/>
              <a:t> </a:t>
            </a:r>
            <a:r>
              <a:rPr lang="vi-VN" sz="2400" b="0" dirty="0"/>
              <a:t>lại mỗi khi được gọi. </a:t>
            </a:r>
            <a:endParaRPr lang="en-US" sz="2400" b="0" dirty="0"/>
          </a:p>
          <a:p>
            <a:pPr marL="347663" indent="-347663" algn="just">
              <a:buFont typeface="Arial" pitchFamily="34" charset="0"/>
              <a:buChar char="•"/>
              <a:defRPr/>
            </a:pPr>
            <a:endParaRPr lang="en-US" sz="2400" b="0" dirty="0"/>
          </a:p>
          <a:p>
            <a:pPr marL="347663" indent="-347663" algn="just">
              <a:buFont typeface="Arial" pitchFamily="34" charset="0"/>
              <a:buChar char="•"/>
              <a:defRPr/>
            </a:pPr>
            <a:r>
              <a:rPr lang="vi-VN" sz="2400" b="0" dirty="0">
                <a:solidFill>
                  <a:srgbClr val="C00000"/>
                </a:solidFill>
              </a:rPr>
              <a:t>ENCRYPTION</a:t>
            </a:r>
            <a:r>
              <a:rPr lang="en-US" sz="2400" b="0" dirty="0">
                <a:solidFill>
                  <a:srgbClr val="C00000"/>
                </a:solidFill>
              </a:rPr>
              <a:t>: </a:t>
            </a:r>
            <a:r>
              <a:rPr lang="vi-VN" sz="2400" b="0" dirty="0"/>
              <a:t>Thủ tục sẽ được mã hoá nếu tuỳ chọn WITH ENCRYPTION được chỉ định. Nếu thủ tục đã được mã hoá, ta không thể xem được nội dung của thủ tục. 	</a:t>
            </a:r>
          </a:p>
          <a:p>
            <a:pPr marL="347663" indent="-347663" algn="just">
              <a:buFont typeface="Arial" pitchFamily="34" charset="0"/>
              <a:buChar char="•"/>
              <a:defRPr/>
            </a:pPr>
            <a:endParaRPr lang="en-US" sz="2400" b="0" dirty="0"/>
          </a:p>
          <a:p>
            <a:pPr marL="457200" indent="-457200" algn="just">
              <a:buFont typeface="Arial" pitchFamily="34" charset="0"/>
              <a:buChar char="•"/>
              <a:defRPr/>
            </a:pPr>
            <a:endParaRPr lang="vi-VN" sz="2400" b="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8659">
                                            <p:txEl>
                                              <p:pRg st="0" end="0"/>
                                            </p:txEl>
                                          </p:spTgt>
                                        </p:tgtEl>
                                        <p:attrNameLst>
                                          <p:attrName>style.visibility</p:attrName>
                                        </p:attrNameLst>
                                      </p:cBhvr>
                                      <p:to>
                                        <p:strVal val="visible"/>
                                      </p:to>
                                    </p:set>
                                    <p:anim calcmode="lin" valueType="num">
                                      <p:cBhvr additive="base">
                                        <p:cTn id="7" dur="500" fill="hold"/>
                                        <p:tgtEl>
                                          <p:spTgt spid="1986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86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8659">
                                            <p:txEl>
                                              <p:pRg st="2" end="2"/>
                                            </p:txEl>
                                          </p:spTgt>
                                        </p:tgtEl>
                                        <p:attrNameLst>
                                          <p:attrName>style.visibility</p:attrName>
                                        </p:attrNameLst>
                                      </p:cBhvr>
                                      <p:to>
                                        <p:strVal val="visible"/>
                                      </p:to>
                                    </p:set>
                                    <p:anim calcmode="lin" valueType="num">
                                      <p:cBhvr additive="base">
                                        <p:cTn id="13" dur="500" fill="hold"/>
                                        <p:tgtEl>
                                          <p:spTgt spid="19865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865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305A90B9-C0B0-4FE8-8CB8-7DDF6A1815EB}" type="slidenum">
              <a:rPr lang="en-US" sz="1200">
                <a:solidFill>
                  <a:srgbClr val="FFFFFF"/>
                </a:solidFill>
              </a:rPr>
              <a:pPr>
                <a:lnSpc>
                  <a:spcPct val="80000"/>
                </a:lnSpc>
              </a:pPr>
              <a:t>17</a:t>
            </a:fld>
            <a:endParaRPr lang="en-US" sz="1200">
              <a:solidFill>
                <a:srgbClr val="FFFFFF"/>
              </a:solidFill>
            </a:endParaRPr>
          </a:p>
        </p:txBody>
      </p:sp>
      <p:sp>
        <p:nvSpPr>
          <p:cNvPr id="24579" name="Rectangle 2"/>
          <p:cNvSpPr>
            <a:spLocks noGrp="1"/>
          </p:cNvSpPr>
          <p:nvPr>
            <p:ph type="body" idx="4294967295"/>
          </p:nvPr>
        </p:nvSpPr>
        <p:spPr/>
        <p:txBody>
          <a:bodyPr/>
          <a:lstStyle/>
          <a:p>
            <a:pPr>
              <a:lnSpc>
                <a:spcPct val="70000"/>
              </a:lnSpc>
            </a:pPr>
            <a:r>
              <a:rPr lang="en-US" sz="2100" dirty="0"/>
              <a:t>Example: </a:t>
            </a:r>
            <a:r>
              <a:rPr lang="en-US" sz="2100" dirty="0" err="1"/>
              <a:t>Không</a:t>
            </a:r>
            <a:r>
              <a:rPr lang="en-US" sz="2100" dirty="0"/>
              <a:t> có </a:t>
            </a:r>
            <a:r>
              <a:rPr lang="en-US" sz="2100" dirty="0" err="1"/>
              <a:t>tham</a:t>
            </a:r>
            <a:r>
              <a:rPr lang="en-US" sz="2100" dirty="0"/>
              <a:t> </a:t>
            </a:r>
            <a:r>
              <a:rPr lang="en-US" sz="2100" dirty="0" err="1"/>
              <a:t>số</a:t>
            </a:r>
            <a:endParaRPr lang="en-US" sz="2100" dirty="0"/>
          </a:p>
          <a:p>
            <a:pPr>
              <a:lnSpc>
                <a:spcPct val="70000"/>
              </a:lnSpc>
              <a:buFont typeface="Wingdings" panose="05000000000000000000" pitchFamily="2" charset="2"/>
              <a:buNone/>
            </a:pPr>
            <a:r>
              <a:rPr lang="en-US" sz="2100" b="1" dirty="0">
                <a:cs typeface="Times New Roman" panose="02020603050405020304" pitchFamily="18" charset="0"/>
              </a:rPr>
              <a:t>	</a:t>
            </a:r>
            <a:r>
              <a:rPr lang="en-US" sz="2100" dirty="0">
                <a:solidFill>
                  <a:srgbClr val="990000"/>
                </a:solidFill>
                <a:cs typeface="Times New Roman" panose="02020603050405020304" pitchFamily="18" charset="0"/>
              </a:rPr>
              <a:t>CREATE PROC Tong</a:t>
            </a: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	as</a:t>
            </a: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		Declare @a int, @b int</a:t>
            </a: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		Set @a =7</a:t>
            </a: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		Set @b =3</a:t>
            </a: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		Print </a:t>
            </a:r>
            <a:r>
              <a:rPr lang="en-US" sz="2100" dirty="0">
                <a:solidFill>
                  <a:srgbClr val="990000"/>
                </a:solidFill>
                <a:latin typeface="Times New Roman" panose="02020603050405020304" pitchFamily="18" charset="0"/>
                <a:cs typeface="Times New Roman" panose="02020603050405020304" pitchFamily="18" charset="0"/>
              </a:rPr>
              <a:t>‘</a:t>
            </a:r>
            <a:r>
              <a:rPr lang="en-US" sz="2100" dirty="0">
                <a:solidFill>
                  <a:srgbClr val="990000"/>
                </a:solidFill>
                <a:cs typeface="Times New Roman" panose="02020603050405020304" pitchFamily="18" charset="0"/>
              </a:rPr>
              <a:t>Tong =</a:t>
            </a:r>
            <a:r>
              <a:rPr lang="en-US" sz="2100" dirty="0">
                <a:solidFill>
                  <a:srgbClr val="990000"/>
                </a:solidFill>
                <a:latin typeface="Times New Roman" panose="02020603050405020304" pitchFamily="18" charset="0"/>
                <a:cs typeface="Times New Roman" panose="02020603050405020304" pitchFamily="18" charset="0"/>
              </a:rPr>
              <a:t>‘</a:t>
            </a:r>
            <a:r>
              <a:rPr lang="en-US" sz="2100" dirty="0">
                <a:solidFill>
                  <a:srgbClr val="990000"/>
                </a:solidFill>
                <a:cs typeface="Times New Roman" panose="02020603050405020304" pitchFamily="18" charset="0"/>
              </a:rPr>
              <a:t>+convert(varchar(10),@a+@b)</a:t>
            </a: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		Print </a:t>
            </a:r>
            <a:r>
              <a:rPr lang="en-US" sz="2100" dirty="0">
                <a:solidFill>
                  <a:srgbClr val="990000"/>
                </a:solidFill>
                <a:latin typeface="Times New Roman" panose="02020603050405020304" pitchFamily="18" charset="0"/>
                <a:cs typeface="Times New Roman" panose="02020603050405020304" pitchFamily="18" charset="0"/>
              </a:rPr>
              <a:t>‘</a:t>
            </a:r>
            <a:r>
              <a:rPr lang="en-US" sz="2100" dirty="0" err="1">
                <a:solidFill>
                  <a:srgbClr val="990000"/>
                </a:solidFill>
                <a:cs typeface="Times New Roman" panose="02020603050405020304" pitchFamily="18" charset="0"/>
              </a:rPr>
              <a:t>Hieu</a:t>
            </a:r>
            <a:r>
              <a:rPr lang="en-US" sz="2100" dirty="0">
                <a:solidFill>
                  <a:srgbClr val="990000"/>
                </a:solidFill>
                <a:cs typeface="Times New Roman" panose="02020603050405020304" pitchFamily="18" charset="0"/>
              </a:rPr>
              <a:t>=</a:t>
            </a:r>
            <a:r>
              <a:rPr lang="en-US" sz="2100" dirty="0">
                <a:solidFill>
                  <a:srgbClr val="990000"/>
                </a:solidFill>
                <a:latin typeface="Times New Roman" panose="02020603050405020304" pitchFamily="18" charset="0"/>
                <a:cs typeface="Times New Roman" panose="02020603050405020304" pitchFamily="18" charset="0"/>
              </a:rPr>
              <a:t>‘</a:t>
            </a:r>
            <a:r>
              <a:rPr lang="en-US" sz="2100" dirty="0">
                <a:solidFill>
                  <a:srgbClr val="990000"/>
                </a:solidFill>
                <a:cs typeface="Times New Roman" panose="02020603050405020304" pitchFamily="18" charset="0"/>
              </a:rPr>
              <a:t>+convert(varchar(10),@a-@b)</a:t>
            </a: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		Print </a:t>
            </a:r>
            <a:r>
              <a:rPr lang="en-US" sz="2100" dirty="0">
                <a:solidFill>
                  <a:srgbClr val="990000"/>
                </a:solidFill>
                <a:latin typeface="Times New Roman" panose="02020603050405020304" pitchFamily="18" charset="0"/>
                <a:cs typeface="Times New Roman" panose="02020603050405020304" pitchFamily="18" charset="0"/>
              </a:rPr>
              <a:t>‘</a:t>
            </a:r>
            <a:r>
              <a:rPr lang="en-US" sz="2100" dirty="0" err="1">
                <a:solidFill>
                  <a:srgbClr val="990000"/>
                </a:solidFill>
                <a:cs typeface="Times New Roman" panose="02020603050405020304" pitchFamily="18" charset="0"/>
              </a:rPr>
              <a:t>Tich</a:t>
            </a:r>
            <a:r>
              <a:rPr lang="en-US" sz="2100" dirty="0">
                <a:solidFill>
                  <a:srgbClr val="990000"/>
                </a:solidFill>
                <a:cs typeface="Times New Roman" panose="02020603050405020304" pitchFamily="18" charset="0"/>
              </a:rPr>
              <a:t> =</a:t>
            </a:r>
            <a:r>
              <a:rPr lang="en-US" sz="2100" dirty="0">
                <a:solidFill>
                  <a:srgbClr val="990000"/>
                </a:solidFill>
                <a:latin typeface="Times New Roman" panose="02020603050405020304" pitchFamily="18" charset="0"/>
                <a:cs typeface="Times New Roman" panose="02020603050405020304" pitchFamily="18" charset="0"/>
              </a:rPr>
              <a:t>‘</a:t>
            </a:r>
            <a:r>
              <a:rPr lang="en-US" sz="2100" dirty="0">
                <a:solidFill>
                  <a:srgbClr val="990000"/>
                </a:solidFill>
                <a:cs typeface="Times New Roman" panose="02020603050405020304" pitchFamily="18" charset="0"/>
              </a:rPr>
              <a:t>+convert(varchar(10),@a*@b)</a:t>
            </a: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		If @b&lt;&gt;0</a:t>
            </a: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			Print </a:t>
            </a:r>
            <a:r>
              <a:rPr lang="en-US" sz="2100" dirty="0">
                <a:solidFill>
                  <a:srgbClr val="990000"/>
                </a:solidFill>
                <a:latin typeface="Times New Roman" panose="02020603050405020304" pitchFamily="18" charset="0"/>
                <a:cs typeface="Times New Roman" panose="02020603050405020304" pitchFamily="18" charset="0"/>
              </a:rPr>
              <a:t>‘</a:t>
            </a:r>
            <a:r>
              <a:rPr lang="en-US" sz="2100" dirty="0" err="1">
                <a:solidFill>
                  <a:srgbClr val="990000"/>
                </a:solidFill>
                <a:cs typeface="Times New Roman" panose="02020603050405020304" pitchFamily="18" charset="0"/>
              </a:rPr>
              <a:t>Thuong</a:t>
            </a:r>
            <a:r>
              <a:rPr lang="en-US" sz="2100" dirty="0">
                <a:solidFill>
                  <a:srgbClr val="990000"/>
                </a:solidFill>
                <a:cs typeface="Times New Roman" panose="02020603050405020304" pitchFamily="18" charset="0"/>
              </a:rPr>
              <a:t> =</a:t>
            </a:r>
            <a:r>
              <a:rPr lang="en-US" sz="2100" dirty="0">
                <a:solidFill>
                  <a:srgbClr val="990000"/>
                </a:solidFill>
                <a:latin typeface="Times New Roman" panose="02020603050405020304" pitchFamily="18" charset="0"/>
                <a:cs typeface="Times New Roman" panose="02020603050405020304" pitchFamily="18" charset="0"/>
              </a:rPr>
              <a:t>‘</a:t>
            </a:r>
            <a:r>
              <a:rPr lang="en-US" sz="2100" dirty="0">
                <a:solidFill>
                  <a:srgbClr val="990000"/>
                </a:solidFill>
                <a:cs typeface="Times New Roman" panose="02020603050405020304" pitchFamily="18" charset="0"/>
              </a:rPr>
              <a:t>+convert(varchar(10),@a/@b)</a:t>
            </a: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		Else</a:t>
            </a: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			Print </a:t>
            </a:r>
            <a:r>
              <a:rPr lang="en-US" sz="2100" dirty="0">
                <a:solidFill>
                  <a:srgbClr val="990000"/>
                </a:solidFill>
                <a:latin typeface="Times New Roman" panose="02020603050405020304" pitchFamily="18" charset="0"/>
                <a:cs typeface="Times New Roman" panose="02020603050405020304" pitchFamily="18" charset="0"/>
              </a:rPr>
              <a:t>‘</a:t>
            </a:r>
            <a:r>
              <a:rPr lang="en-US" sz="2100" dirty="0" err="1">
                <a:solidFill>
                  <a:srgbClr val="990000"/>
                </a:solidFill>
                <a:cs typeface="Times New Roman" panose="02020603050405020304" pitchFamily="18" charset="0"/>
              </a:rPr>
              <a:t>Khong</a:t>
            </a:r>
            <a:r>
              <a:rPr lang="en-US" sz="2100" dirty="0">
                <a:solidFill>
                  <a:srgbClr val="990000"/>
                </a:solidFill>
                <a:cs typeface="Times New Roman" panose="02020603050405020304" pitchFamily="18" charset="0"/>
              </a:rPr>
              <a:t> chia </a:t>
            </a:r>
            <a:r>
              <a:rPr lang="en-US" sz="2100" dirty="0" err="1">
                <a:solidFill>
                  <a:srgbClr val="990000"/>
                </a:solidFill>
                <a:cs typeface="Times New Roman" panose="02020603050405020304" pitchFamily="18" charset="0"/>
              </a:rPr>
              <a:t>duoc</a:t>
            </a:r>
            <a:r>
              <a:rPr lang="en-US" sz="2100" dirty="0">
                <a:solidFill>
                  <a:srgbClr val="990000"/>
                </a:solidFill>
                <a:latin typeface="Times New Roman" panose="02020603050405020304" pitchFamily="18" charset="0"/>
                <a:cs typeface="Times New Roman" panose="02020603050405020304" pitchFamily="18" charset="0"/>
              </a:rPr>
              <a:t>’</a:t>
            </a:r>
            <a:endParaRPr lang="en-US" sz="2100" dirty="0">
              <a:solidFill>
                <a:srgbClr val="990000"/>
              </a:solidFill>
              <a:cs typeface="Times New Roman" panose="02020603050405020304" pitchFamily="18" charset="0"/>
            </a:endParaRPr>
          </a:p>
          <a:p>
            <a:pPr>
              <a:lnSpc>
                <a:spcPct val="70000"/>
              </a:lnSpc>
              <a:buFont typeface="Wingdings" panose="05000000000000000000" pitchFamily="2" charset="2"/>
              <a:buNone/>
            </a:pPr>
            <a:r>
              <a:rPr lang="en-US" sz="2100" dirty="0">
                <a:solidFill>
                  <a:srgbClr val="009900"/>
                </a:solidFill>
                <a:cs typeface="Times New Roman" panose="02020603050405020304" pitchFamily="18" charset="0"/>
              </a:rPr>
              <a:t>--</a:t>
            </a:r>
            <a:r>
              <a:rPr lang="en-US" sz="2100" dirty="0" err="1">
                <a:solidFill>
                  <a:srgbClr val="009900"/>
                </a:solidFill>
                <a:cs typeface="Times New Roman" panose="02020603050405020304" pitchFamily="18" charset="0"/>
              </a:rPr>
              <a:t>Thuc</a:t>
            </a:r>
            <a:r>
              <a:rPr lang="en-US" sz="2100" dirty="0">
                <a:solidFill>
                  <a:srgbClr val="009900"/>
                </a:solidFill>
                <a:cs typeface="Times New Roman" panose="02020603050405020304" pitchFamily="18" charset="0"/>
              </a:rPr>
              <a:t> </a:t>
            </a:r>
            <a:r>
              <a:rPr lang="en-US" sz="2100" dirty="0" err="1">
                <a:solidFill>
                  <a:srgbClr val="009900"/>
                </a:solidFill>
                <a:cs typeface="Times New Roman" panose="02020603050405020304" pitchFamily="18" charset="0"/>
              </a:rPr>
              <a:t>thi</a:t>
            </a:r>
            <a:endParaRPr lang="en-US" sz="2100" dirty="0">
              <a:solidFill>
                <a:srgbClr val="009900"/>
              </a:solidFill>
              <a:cs typeface="Times New Roman" panose="02020603050405020304" pitchFamily="18" charset="0"/>
            </a:endParaRP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EXEC Tong</a:t>
            </a:r>
          </a:p>
          <a:p>
            <a:pPr>
              <a:lnSpc>
                <a:spcPct val="70000"/>
              </a:lnSpc>
              <a:buFont typeface="Wingdings" panose="05000000000000000000" pitchFamily="2" charset="2"/>
              <a:buNone/>
            </a:pPr>
            <a:endParaRPr lang="en-US" sz="2100" dirty="0">
              <a:solidFill>
                <a:srgbClr val="990000"/>
              </a:solidFill>
              <a:cs typeface="Times New Roman" panose="02020603050405020304" pitchFamily="18" charset="0"/>
            </a:endParaRPr>
          </a:p>
          <a:p>
            <a:pPr>
              <a:lnSpc>
                <a:spcPct val="70000"/>
              </a:lnSpc>
              <a:buFont typeface="Wingdings" panose="05000000000000000000" pitchFamily="2" charset="2"/>
              <a:buNone/>
            </a:pPr>
            <a:endParaRPr lang="en-US" sz="2100" dirty="0">
              <a:solidFill>
                <a:srgbClr val="990000"/>
              </a:solidFill>
              <a:cs typeface="Times New Roman" panose="02020603050405020304" pitchFamily="18" charset="0"/>
            </a:endParaRP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		</a:t>
            </a: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	 </a:t>
            </a:r>
          </a:p>
        </p:txBody>
      </p:sp>
      <p:sp>
        <p:nvSpPr>
          <p:cNvPr id="24580" name="Rectangle 3"/>
          <p:cNvSpPr>
            <a:spLocks noGrp="1" noChangeArrowheads="1"/>
          </p:cNvSpPr>
          <p:nvPr>
            <p:ph type="title" idx="4294967295"/>
          </p:nvPr>
        </p:nvSpPr>
        <p:spPr>
          <a:xfrm>
            <a:off x="609600" y="228600"/>
            <a:ext cx="8316913"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4000">
                <a:solidFill>
                  <a:srgbClr val="0000FF"/>
                </a:solidFill>
              </a:rPr>
              <a:t>User-defined Stored Procedures</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57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57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579">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57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579">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4579">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4579">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457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BCB7108F-05B4-4140-9405-6C11C5117E2F}" type="slidenum">
              <a:rPr lang="en-US" sz="1200">
                <a:solidFill>
                  <a:srgbClr val="FFFFFF"/>
                </a:solidFill>
              </a:rPr>
              <a:pPr>
                <a:lnSpc>
                  <a:spcPct val="80000"/>
                </a:lnSpc>
              </a:pPr>
              <a:t>18</a:t>
            </a:fld>
            <a:endParaRPr lang="en-US" sz="1200">
              <a:solidFill>
                <a:srgbClr val="FFFFFF"/>
              </a:solidFill>
            </a:endParaRPr>
          </a:p>
        </p:txBody>
      </p:sp>
      <p:sp>
        <p:nvSpPr>
          <p:cNvPr id="25603" name="Rectangle 2"/>
          <p:cNvSpPr>
            <a:spLocks noGrp="1"/>
          </p:cNvSpPr>
          <p:nvPr>
            <p:ph type="body" idx="4294967295"/>
          </p:nvPr>
        </p:nvSpPr>
        <p:spPr/>
        <p:txBody>
          <a:bodyPr/>
          <a:lstStyle/>
          <a:p>
            <a:pPr>
              <a:lnSpc>
                <a:spcPct val="70000"/>
              </a:lnSpc>
            </a:pPr>
            <a:r>
              <a:rPr lang="en-US" sz="2100" dirty="0"/>
              <a:t>Example: có </a:t>
            </a:r>
            <a:r>
              <a:rPr lang="en-US" sz="2100" dirty="0" err="1"/>
              <a:t>tham</a:t>
            </a:r>
            <a:r>
              <a:rPr lang="en-US" sz="2100" dirty="0"/>
              <a:t> </a:t>
            </a:r>
            <a:r>
              <a:rPr lang="en-US" sz="2100" dirty="0" err="1"/>
              <a:t>số</a:t>
            </a:r>
            <a:endParaRPr lang="en-US" sz="2100" dirty="0"/>
          </a:p>
          <a:p>
            <a:pPr>
              <a:lnSpc>
                <a:spcPct val="70000"/>
              </a:lnSpc>
              <a:buFont typeface="Wingdings" panose="05000000000000000000" pitchFamily="2" charset="2"/>
              <a:buNone/>
            </a:pPr>
            <a:r>
              <a:rPr lang="en-US" sz="2100" b="1" dirty="0">
                <a:cs typeface="Times New Roman" panose="02020603050405020304" pitchFamily="18" charset="0"/>
              </a:rPr>
              <a:t>	</a:t>
            </a:r>
            <a:r>
              <a:rPr lang="en-US" sz="2100" dirty="0">
                <a:solidFill>
                  <a:srgbClr val="990000"/>
                </a:solidFill>
                <a:cs typeface="Times New Roman" panose="02020603050405020304" pitchFamily="18" charset="0"/>
              </a:rPr>
              <a:t>CREATE PROC Tong1(@a int, @b int)</a:t>
            </a: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	as</a:t>
            </a: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		Print </a:t>
            </a:r>
            <a:r>
              <a:rPr lang="en-US" sz="2100" dirty="0">
                <a:solidFill>
                  <a:srgbClr val="990000"/>
                </a:solidFill>
                <a:latin typeface="Times New Roman" panose="02020603050405020304" pitchFamily="18" charset="0"/>
                <a:cs typeface="Times New Roman" panose="02020603050405020304" pitchFamily="18" charset="0"/>
              </a:rPr>
              <a:t>‘</a:t>
            </a:r>
            <a:r>
              <a:rPr lang="en-US" sz="2100" dirty="0">
                <a:solidFill>
                  <a:srgbClr val="990000"/>
                </a:solidFill>
                <a:cs typeface="Times New Roman" panose="02020603050405020304" pitchFamily="18" charset="0"/>
              </a:rPr>
              <a:t>Tong =</a:t>
            </a:r>
            <a:r>
              <a:rPr lang="en-US" sz="2100" dirty="0">
                <a:solidFill>
                  <a:srgbClr val="990000"/>
                </a:solidFill>
                <a:latin typeface="Times New Roman" panose="02020603050405020304" pitchFamily="18" charset="0"/>
                <a:cs typeface="Times New Roman" panose="02020603050405020304" pitchFamily="18" charset="0"/>
              </a:rPr>
              <a:t>‘</a:t>
            </a:r>
            <a:r>
              <a:rPr lang="en-US" sz="2100" dirty="0">
                <a:solidFill>
                  <a:srgbClr val="990000"/>
                </a:solidFill>
                <a:cs typeface="Times New Roman" panose="02020603050405020304" pitchFamily="18" charset="0"/>
              </a:rPr>
              <a:t>+convert(varchar(10),@a+@b)</a:t>
            </a: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		Print </a:t>
            </a:r>
            <a:r>
              <a:rPr lang="en-US" sz="2100" dirty="0">
                <a:solidFill>
                  <a:srgbClr val="990000"/>
                </a:solidFill>
                <a:latin typeface="Times New Roman" panose="02020603050405020304" pitchFamily="18" charset="0"/>
                <a:cs typeface="Times New Roman" panose="02020603050405020304" pitchFamily="18" charset="0"/>
              </a:rPr>
              <a:t>‘</a:t>
            </a:r>
            <a:r>
              <a:rPr lang="en-US" sz="2100" dirty="0" err="1">
                <a:solidFill>
                  <a:srgbClr val="990000"/>
                </a:solidFill>
                <a:cs typeface="Times New Roman" panose="02020603050405020304" pitchFamily="18" charset="0"/>
              </a:rPr>
              <a:t>Hieu</a:t>
            </a:r>
            <a:r>
              <a:rPr lang="en-US" sz="2100" dirty="0">
                <a:solidFill>
                  <a:srgbClr val="990000"/>
                </a:solidFill>
                <a:cs typeface="Times New Roman" panose="02020603050405020304" pitchFamily="18" charset="0"/>
              </a:rPr>
              <a:t>=</a:t>
            </a:r>
            <a:r>
              <a:rPr lang="en-US" sz="2100" dirty="0">
                <a:solidFill>
                  <a:srgbClr val="990000"/>
                </a:solidFill>
                <a:latin typeface="Times New Roman" panose="02020603050405020304" pitchFamily="18" charset="0"/>
                <a:cs typeface="Times New Roman" panose="02020603050405020304" pitchFamily="18" charset="0"/>
              </a:rPr>
              <a:t>‘</a:t>
            </a:r>
            <a:r>
              <a:rPr lang="en-US" sz="2100" dirty="0">
                <a:solidFill>
                  <a:srgbClr val="990000"/>
                </a:solidFill>
                <a:cs typeface="Times New Roman" panose="02020603050405020304" pitchFamily="18" charset="0"/>
              </a:rPr>
              <a:t>+convert(varchar(10),@a-@b)</a:t>
            </a: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		Print </a:t>
            </a:r>
            <a:r>
              <a:rPr lang="en-US" sz="2100" dirty="0">
                <a:solidFill>
                  <a:srgbClr val="990000"/>
                </a:solidFill>
                <a:latin typeface="Times New Roman" panose="02020603050405020304" pitchFamily="18" charset="0"/>
                <a:cs typeface="Times New Roman" panose="02020603050405020304" pitchFamily="18" charset="0"/>
              </a:rPr>
              <a:t>‘</a:t>
            </a:r>
            <a:r>
              <a:rPr lang="en-US" sz="2100" dirty="0" err="1">
                <a:solidFill>
                  <a:srgbClr val="990000"/>
                </a:solidFill>
                <a:cs typeface="Times New Roman" panose="02020603050405020304" pitchFamily="18" charset="0"/>
              </a:rPr>
              <a:t>Tich</a:t>
            </a:r>
            <a:r>
              <a:rPr lang="en-US" sz="2100" dirty="0">
                <a:solidFill>
                  <a:srgbClr val="990000"/>
                </a:solidFill>
                <a:cs typeface="Times New Roman" panose="02020603050405020304" pitchFamily="18" charset="0"/>
              </a:rPr>
              <a:t> =</a:t>
            </a:r>
            <a:r>
              <a:rPr lang="en-US" sz="2100" dirty="0">
                <a:solidFill>
                  <a:srgbClr val="990000"/>
                </a:solidFill>
                <a:latin typeface="Times New Roman" panose="02020603050405020304" pitchFamily="18" charset="0"/>
                <a:cs typeface="Times New Roman" panose="02020603050405020304" pitchFamily="18" charset="0"/>
              </a:rPr>
              <a:t>‘</a:t>
            </a:r>
            <a:r>
              <a:rPr lang="en-US" sz="2100" dirty="0">
                <a:solidFill>
                  <a:srgbClr val="990000"/>
                </a:solidFill>
                <a:cs typeface="Times New Roman" panose="02020603050405020304" pitchFamily="18" charset="0"/>
              </a:rPr>
              <a:t>+convert(varchar(10),@a*@b)</a:t>
            </a: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		If @b&lt;&gt;0</a:t>
            </a: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			Print </a:t>
            </a:r>
            <a:r>
              <a:rPr lang="en-US" sz="2100" dirty="0">
                <a:solidFill>
                  <a:srgbClr val="990000"/>
                </a:solidFill>
                <a:latin typeface="Times New Roman" panose="02020603050405020304" pitchFamily="18" charset="0"/>
                <a:cs typeface="Times New Roman" panose="02020603050405020304" pitchFamily="18" charset="0"/>
              </a:rPr>
              <a:t>‘</a:t>
            </a:r>
            <a:r>
              <a:rPr lang="en-US" sz="2100" dirty="0" err="1">
                <a:solidFill>
                  <a:srgbClr val="990000"/>
                </a:solidFill>
                <a:cs typeface="Times New Roman" panose="02020603050405020304" pitchFamily="18" charset="0"/>
              </a:rPr>
              <a:t>Thuong</a:t>
            </a:r>
            <a:r>
              <a:rPr lang="en-US" sz="2100" dirty="0">
                <a:solidFill>
                  <a:srgbClr val="990000"/>
                </a:solidFill>
                <a:cs typeface="Times New Roman" panose="02020603050405020304" pitchFamily="18" charset="0"/>
              </a:rPr>
              <a:t> =</a:t>
            </a:r>
            <a:r>
              <a:rPr lang="en-US" sz="2100" dirty="0">
                <a:solidFill>
                  <a:srgbClr val="990000"/>
                </a:solidFill>
                <a:latin typeface="Times New Roman" panose="02020603050405020304" pitchFamily="18" charset="0"/>
                <a:cs typeface="Times New Roman" panose="02020603050405020304" pitchFamily="18" charset="0"/>
              </a:rPr>
              <a:t>‘</a:t>
            </a:r>
            <a:r>
              <a:rPr lang="en-US" sz="2100" dirty="0">
                <a:solidFill>
                  <a:srgbClr val="990000"/>
                </a:solidFill>
                <a:cs typeface="Times New Roman" panose="02020603050405020304" pitchFamily="18" charset="0"/>
              </a:rPr>
              <a:t>+convert(varchar(10),@a/@b)</a:t>
            </a: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		Else</a:t>
            </a: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			Print </a:t>
            </a:r>
            <a:r>
              <a:rPr lang="en-US" sz="2100" dirty="0">
                <a:solidFill>
                  <a:srgbClr val="990000"/>
                </a:solidFill>
                <a:latin typeface="Times New Roman" panose="02020603050405020304" pitchFamily="18" charset="0"/>
                <a:cs typeface="Times New Roman" panose="02020603050405020304" pitchFamily="18" charset="0"/>
              </a:rPr>
              <a:t>‘</a:t>
            </a:r>
            <a:r>
              <a:rPr lang="en-US" sz="2100" dirty="0" err="1">
                <a:solidFill>
                  <a:srgbClr val="990000"/>
                </a:solidFill>
                <a:cs typeface="Times New Roman" panose="02020603050405020304" pitchFamily="18" charset="0"/>
              </a:rPr>
              <a:t>Khong</a:t>
            </a:r>
            <a:r>
              <a:rPr lang="en-US" sz="2100" dirty="0">
                <a:solidFill>
                  <a:srgbClr val="990000"/>
                </a:solidFill>
                <a:cs typeface="Times New Roman" panose="02020603050405020304" pitchFamily="18" charset="0"/>
              </a:rPr>
              <a:t> chia </a:t>
            </a:r>
            <a:r>
              <a:rPr lang="en-US" sz="2100" dirty="0" err="1">
                <a:solidFill>
                  <a:srgbClr val="990000"/>
                </a:solidFill>
                <a:cs typeface="Times New Roman" panose="02020603050405020304" pitchFamily="18" charset="0"/>
              </a:rPr>
              <a:t>duoc</a:t>
            </a:r>
            <a:r>
              <a:rPr lang="en-US" sz="2100" dirty="0">
                <a:solidFill>
                  <a:srgbClr val="990000"/>
                </a:solidFill>
                <a:latin typeface="Times New Roman" panose="02020603050405020304" pitchFamily="18" charset="0"/>
                <a:cs typeface="Times New Roman" panose="02020603050405020304" pitchFamily="18" charset="0"/>
              </a:rPr>
              <a:t>’</a:t>
            </a:r>
            <a:endParaRPr lang="en-US" sz="2100" dirty="0">
              <a:solidFill>
                <a:srgbClr val="990000"/>
              </a:solidFill>
              <a:cs typeface="Times New Roman" panose="02020603050405020304" pitchFamily="18" charset="0"/>
            </a:endParaRP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a:t>
            </a:r>
            <a:r>
              <a:rPr lang="en-US" sz="2100" dirty="0" err="1">
                <a:solidFill>
                  <a:srgbClr val="990000"/>
                </a:solidFill>
                <a:cs typeface="Times New Roman" panose="02020603050405020304" pitchFamily="18" charset="0"/>
              </a:rPr>
              <a:t>Thực</a:t>
            </a:r>
            <a:r>
              <a:rPr lang="en-US" sz="2100" dirty="0">
                <a:solidFill>
                  <a:srgbClr val="990000"/>
                </a:solidFill>
                <a:cs typeface="Times New Roman" panose="02020603050405020304" pitchFamily="18" charset="0"/>
              </a:rPr>
              <a:t> </a:t>
            </a:r>
            <a:r>
              <a:rPr lang="en-US" sz="2100" dirty="0" err="1">
                <a:solidFill>
                  <a:srgbClr val="990000"/>
                </a:solidFill>
                <a:cs typeface="Times New Roman" panose="02020603050405020304" pitchFamily="18" charset="0"/>
              </a:rPr>
              <a:t>thi</a:t>
            </a:r>
            <a:endParaRPr lang="en-US" sz="2100" dirty="0">
              <a:solidFill>
                <a:srgbClr val="990000"/>
              </a:solidFill>
              <a:cs typeface="Times New Roman" panose="02020603050405020304" pitchFamily="18" charset="0"/>
            </a:endParaRPr>
          </a:p>
          <a:p>
            <a:pPr>
              <a:lnSpc>
                <a:spcPct val="70000"/>
              </a:lnSpc>
              <a:buFont typeface="Wingdings" panose="05000000000000000000" pitchFamily="2" charset="2"/>
              <a:buNone/>
            </a:pPr>
            <a:endParaRPr lang="en-US" sz="2100" dirty="0">
              <a:solidFill>
                <a:srgbClr val="990000"/>
              </a:solidFill>
              <a:cs typeface="Times New Roman" panose="02020603050405020304" pitchFamily="18" charset="0"/>
            </a:endParaRP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EXEC Tong1 5,7</a:t>
            </a:r>
          </a:p>
          <a:p>
            <a:pPr>
              <a:lnSpc>
                <a:spcPct val="70000"/>
              </a:lnSpc>
              <a:buFont typeface="Wingdings" panose="05000000000000000000" pitchFamily="2" charset="2"/>
              <a:buNone/>
            </a:pPr>
            <a:endParaRPr lang="en-US" sz="2100" dirty="0">
              <a:solidFill>
                <a:srgbClr val="990000"/>
              </a:solidFill>
              <a:cs typeface="Times New Roman" panose="02020603050405020304" pitchFamily="18" charset="0"/>
            </a:endParaRPr>
          </a:p>
          <a:p>
            <a:pPr>
              <a:lnSpc>
                <a:spcPct val="70000"/>
              </a:lnSpc>
              <a:buFont typeface="Wingdings" panose="05000000000000000000" pitchFamily="2" charset="2"/>
              <a:buNone/>
            </a:pPr>
            <a:endParaRPr lang="en-US" sz="2100" dirty="0">
              <a:solidFill>
                <a:srgbClr val="990000"/>
              </a:solidFill>
              <a:cs typeface="Times New Roman" panose="02020603050405020304" pitchFamily="18" charset="0"/>
            </a:endParaRP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		</a:t>
            </a:r>
          </a:p>
          <a:p>
            <a:pPr>
              <a:lnSpc>
                <a:spcPct val="70000"/>
              </a:lnSpc>
              <a:buFont typeface="Wingdings" panose="05000000000000000000" pitchFamily="2" charset="2"/>
              <a:buNone/>
            </a:pPr>
            <a:r>
              <a:rPr lang="en-US" sz="2100" dirty="0">
                <a:solidFill>
                  <a:srgbClr val="990000"/>
                </a:solidFill>
                <a:cs typeface="Times New Roman" panose="02020603050405020304" pitchFamily="18" charset="0"/>
              </a:rPr>
              <a:t>	 </a:t>
            </a:r>
          </a:p>
        </p:txBody>
      </p:sp>
      <p:sp>
        <p:nvSpPr>
          <p:cNvPr id="25604" name="Rectangle 3"/>
          <p:cNvSpPr>
            <a:spLocks noGrp="1" noChangeArrowheads="1"/>
          </p:cNvSpPr>
          <p:nvPr>
            <p:ph type="title" idx="4294967295"/>
          </p:nvPr>
        </p:nvSpPr>
        <p:spPr>
          <a:xfrm>
            <a:off x="609600" y="228600"/>
            <a:ext cx="8316913"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4000">
                <a:solidFill>
                  <a:srgbClr val="0000FF"/>
                </a:solidFill>
              </a:rPr>
              <a:t>User-defined Stored Procedures</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animEffect transition="in" filter="fade">
                                      <p:cBhvr>
                                        <p:cTn id="7" dur="500"/>
                                        <p:tgtEl>
                                          <p:spTgt spid="2560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603">
                                            <p:txEl>
                                              <p:pRg st="2" end="2"/>
                                            </p:txEl>
                                          </p:spTgt>
                                        </p:tgtEl>
                                        <p:attrNameLst>
                                          <p:attrName>style.visibility</p:attrName>
                                        </p:attrNameLst>
                                      </p:cBhvr>
                                      <p:to>
                                        <p:strVal val="visible"/>
                                      </p:to>
                                    </p:set>
                                    <p:animEffect transition="in" filter="fade">
                                      <p:cBhvr>
                                        <p:cTn id="12" dur="500"/>
                                        <p:tgtEl>
                                          <p:spTgt spid="2560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603">
                                            <p:txEl>
                                              <p:pRg st="3" end="3"/>
                                            </p:txEl>
                                          </p:spTgt>
                                        </p:tgtEl>
                                        <p:attrNameLst>
                                          <p:attrName>style.visibility</p:attrName>
                                        </p:attrNameLst>
                                      </p:cBhvr>
                                      <p:to>
                                        <p:strVal val="visible"/>
                                      </p:to>
                                    </p:set>
                                    <p:animEffect transition="in" filter="fade">
                                      <p:cBhvr>
                                        <p:cTn id="17" dur="500"/>
                                        <p:tgtEl>
                                          <p:spTgt spid="2560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603">
                                            <p:txEl>
                                              <p:pRg st="4" end="4"/>
                                            </p:txEl>
                                          </p:spTgt>
                                        </p:tgtEl>
                                        <p:attrNameLst>
                                          <p:attrName>style.visibility</p:attrName>
                                        </p:attrNameLst>
                                      </p:cBhvr>
                                      <p:to>
                                        <p:strVal val="visible"/>
                                      </p:to>
                                    </p:set>
                                    <p:animEffect transition="in" filter="fade">
                                      <p:cBhvr>
                                        <p:cTn id="22" dur="500"/>
                                        <p:tgtEl>
                                          <p:spTgt spid="2560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603">
                                            <p:txEl>
                                              <p:pRg st="5" end="5"/>
                                            </p:txEl>
                                          </p:spTgt>
                                        </p:tgtEl>
                                        <p:attrNameLst>
                                          <p:attrName>style.visibility</p:attrName>
                                        </p:attrNameLst>
                                      </p:cBhvr>
                                      <p:to>
                                        <p:strVal val="visible"/>
                                      </p:to>
                                    </p:set>
                                    <p:animEffect transition="in" filter="fade">
                                      <p:cBhvr>
                                        <p:cTn id="27" dur="500"/>
                                        <p:tgtEl>
                                          <p:spTgt spid="2560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603">
                                            <p:txEl>
                                              <p:pRg st="6" end="6"/>
                                            </p:txEl>
                                          </p:spTgt>
                                        </p:tgtEl>
                                        <p:attrNameLst>
                                          <p:attrName>style.visibility</p:attrName>
                                        </p:attrNameLst>
                                      </p:cBhvr>
                                      <p:to>
                                        <p:strVal val="visible"/>
                                      </p:to>
                                    </p:set>
                                    <p:animEffect transition="in" filter="fade">
                                      <p:cBhvr>
                                        <p:cTn id="32" dur="500"/>
                                        <p:tgtEl>
                                          <p:spTgt spid="2560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5603">
                                            <p:txEl>
                                              <p:pRg st="7" end="7"/>
                                            </p:txEl>
                                          </p:spTgt>
                                        </p:tgtEl>
                                        <p:attrNameLst>
                                          <p:attrName>style.visibility</p:attrName>
                                        </p:attrNameLst>
                                      </p:cBhvr>
                                      <p:to>
                                        <p:strVal val="visible"/>
                                      </p:to>
                                    </p:set>
                                    <p:animEffect transition="in" filter="fade">
                                      <p:cBhvr>
                                        <p:cTn id="37" dur="500"/>
                                        <p:tgtEl>
                                          <p:spTgt spid="2560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5603">
                                            <p:txEl>
                                              <p:pRg st="8" end="8"/>
                                            </p:txEl>
                                          </p:spTgt>
                                        </p:tgtEl>
                                        <p:attrNameLst>
                                          <p:attrName>style.visibility</p:attrName>
                                        </p:attrNameLst>
                                      </p:cBhvr>
                                      <p:to>
                                        <p:strVal val="visible"/>
                                      </p:to>
                                    </p:set>
                                    <p:animEffect transition="in" filter="fade">
                                      <p:cBhvr>
                                        <p:cTn id="42" dur="500"/>
                                        <p:tgtEl>
                                          <p:spTgt spid="2560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5603">
                                            <p:txEl>
                                              <p:pRg st="9" end="9"/>
                                            </p:txEl>
                                          </p:spTgt>
                                        </p:tgtEl>
                                        <p:attrNameLst>
                                          <p:attrName>style.visibility</p:attrName>
                                        </p:attrNameLst>
                                      </p:cBhvr>
                                      <p:to>
                                        <p:strVal val="visible"/>
                                      </p:to>
                                    </p:set>
                                    <p:animEffect transition="in" filter="fade">
                                      <p:cBhvr>
                                        <p:cTn id="47" dur="500"/>
                                        <p:tgtEl>
                                          <p:spTgt spid="2560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5603">
                                            <p:txEl>
                                              <p:pRg st="10" end="10"/>
                                            </p:txEl>
                                          </p:spTgt>
                                        </p:tgtEl>
                                        <p:attrNameLst>
                                          <p:attrName>style.visibility</p:attrName>
                                        </p:attrNameLst>
                                      </p:cBhvr>
                                      <p:to>
                                        <p:strVal val="visible"/>
                                      </p:to>
                                    </p:set>
                                    <p:animEffect transition="in" filter="fade">
                                      <p:cBhvr>
                                        <p:cTn id="52" dur="500"/>
                                        <p:tgtEl>
                                          <p:spTgt spid="2560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5603">
                                            <p:txEl>
                                              <p:pRg st="12" end="12"/>
                                            </p:txEl>
                                          </p:spTgt>
                                        </p:tgtEl>
                                        <p:attrNameLst>
                                          <p:attrName>style.visibility</p:attrName>
                                        </p:attrNameLst>
                                      </p:cBhvr>
                                      <p:to>
                                        <p:strVal val="visible"/>
                                      </p:to>
                                    </p:set>
                                    <p:animEffect transition="in" filter="fade">
                                      <p:cBhvr>
                                        <p:cTn id="57" dur="500"/>
                                        <p:tgtEl>
                                          <p:spTgt spid="2560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E3B5E10A-973B-4BCC-B1DE-39B372875D14}" type="slidenum">
              <a:rPr lang="en-US" sz="1200">
                <a:solidFill>
                  <a:srgbClr val="FFFFFF"/>
                </a:solidFill>
              </a:rPr>
              <a:pPr>
                <a:lnSpc>
                  <a:spcPct val="80000"/>
                </a:lnSpc>
              </a:pPr>
              <a:t>19</a:t>
            </a:fld>
            <a:endParaRPr lang="en-US" sz="1200">
              <a:solidFill>
                <a:srgbClr val="FFFFFF"/>
              </a:solidFill>
            </a:endParaRPr>
          </a:p>
        </p:txBody>
      </p:sp>
      <p:sp>
        <p:nvSpPr>
          <p:cNvPr id="26627" name="Rectangle 2"/>
          <p:cNvSpPr>
            <a:spLocks noGrp="1"/>
          </p:cNvSpPr>
          <p:nvPr>
            <p:ph type="title" idx="4294967295"/>
          </p:nvPr>
        </p:nvSpPr>
        <p:spPr>
          <a:xfrm>
            <a:off x="609600" y="228600"/>
            <a:ext cx="7793038" cy="1143000"/>
          </a:xfrm>
        </p:spPr>
        <p:txBody>
          <a:bodyPr/>
          <a:lstStyle/>
          <a:p>
            <a:r>
              <a:rPr lang="en-US" sz="4000">
                <a:solidFill>
                  <a:srgbClr val="0000FF"/>
                </a:solidFill>
                <a:latin typeface="Arial" panose="020B0604020202020204" pitchFamily="34" charset="0"/>
              </a:rPr>
              <a:t>User-defined Stored Procedures</a:t>
            </a:r>
          </a:p>
        </p:txBody>
      </p:sp>
      <p:sp>
        <p:nvSpPr>
          <p:cNvPr id="204803" name="Rectangle 3"/>
          <p:cNvSpPr>
            <a:spLocks noChangeArrowheads="1"/>
          </p:cNvSpPr>
          <p:nvPr/>
        </p:nvSpPr>
        <p:spPr bwMode="auto">
          <a:xfrm>
            <a:off x="971550" y="2012950"/>
            <a:ext cx="6913563" cy="2160588"/>
          </a:xfrm>
          <a:prstGeom prst="rect">
            <a:avLst/>
          </a:prstGeom>
          <a:noFill/>
          <a:ln>
            <a:noFill/>
          </a:ln>
          <a:effectLst/>
          <a:extLst>
            <a:ext uri="{909E8E84-426E-40DD-AFC4-6F175D3DCCD1}">
              <a14:hiddenFill xmlns:a14="http://schemas.microsoft.com/office/drawing/2010/main">
                <a:solidFill>
                  <a:srgbClr val="91FFE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just" eaLnBrk="1" hangingPunct="1">
              <a:spcBef>
                <a:spcPct val="20000"/>
              </a:spcBef>
              <a:buClr>
                <a:schemeClr val="folHlink"/>
              </a:buClr>
              <a:buSzPct val="60000"/>
              <a:buFont typeface="Wingdings" panose="05000000000000000000" pitchFamily="2" charset="2"/>
              <a:buNone/>
            </a:pPr>
            <a:r>
              <a:rPr lang="en-GB" sz="2400" b="0" dirty="0">
                <a:cs typeface="Courier New" panose="02070309020205020404" pitchFamily="49" charset="0"/>
              </a:rPr>
              <a:t>CREATE PROCEDURE </a:t>
            </a:r>
            <a:r>
              <a:rPr lang="en-GB" sz="2400" b="0" dirty="0" err="1">
                <a:cs typeface="Courier New" panose="02070309020205020404" pitchFamily="49" charset="0"/>
              </a:rPr>
              <a:t>London_KH</a:t>
            </a:r>
            <a:r>
              <a:rPr lang="en-GB" sz="2400" b="0" dirty="0">
                <a:cs typeface="Courier New" panose="02070309020205020404" pitchFamily="49" charset="0"/>
              </a:rPr>
              <a:t> AS</a:t>
            </a:r>
            <a:endParaRPr lang="en-GB" sz="2400" b="0" dirty="0">
              <a:cs typeface="Times New Roman" panose="02020603050405020304" pitchFamily="18" charset="0"/>
            </a:endParaRPr>
          </a:p>
          <a:p>
            <a:pPr algn="just" eaLnBrk="1" hangingPunct="1">
              <a:spcBef>
                <a:spcPct val="20000"/>
              </a:spcBef>
              <a:buClr>
                <a:schemeClr val="folHlink"/>
              </a:buClr>
              <a:buSzPct val="60000"/>
              <a:buFont typeface="Wingdings" panose="05000000000000000000" pitchFamily="2" charset="2"/>
              <a:buNone/>
            </a:pPr>
            <a:r>
              <a:rPr lang="en-GB" sz="2400" b="0" dirty="0">
                <a:cs typeface="Courier New" panose="02070309020205020404" pitchFamily="49" charset="0"/>
              </a:rPr>
              <a:t>	SELECT * FROM Customers WHERE City= 	'London'</a:t>
            </a:r>
            <a:r>
              <a:rPr lang="en-US" sz="2400" b="0" dirty="0">
                <a:cs typeface="Times New Roman" panose="02020603050405020304" pitchFamily="18" charset="0"/>
              </a:rPr>
              <a:t> </a:t>
            </a:r>
          </a:p>
          <a:p>
            <a:pPr algn="just" eaLnBrk="1" hangingPunct="1">
              <a:spcBef>
                <a:spcPct val="20000"/>
              </a:spcBef>
              <a:buClr>
                <a:schemeClr val="folHlink"/>
              </a:buClr>
              <a:buSzPct val="60000"/>
              <a:buFont typeface="Wingdings" panose="05000000000000000000" pitchFamily="2" charset="2"/>
              <a:buNone/>
            </a:pPr>
            <a:r>
              <a:rPr lang="en-US" sz="2400" b="0" dirty="0">
                <a:cs typeface="Times New Roman" panose="02020603050405020304" pitchFamily="18" charset="0"/>
              </a:rPr>
              <a:t>--</a:t>
            </a:r>
            <a:r>
              <a:rPr lang="en-US" sz="2400" b="0" dirty="0" err="1">
                <a:cs typeface="Times New Roman" panose="02020603050405020304" pitchFamily="18" charset="0"/>
              </a:rPr>
              <a:t>Thuc</a:t>
            </a:r>
            <a:r>
              <a:rPr lang="en-US" sz="2400" b="0" dirty="0">
                <a:cs typeface="Times New Roman" panose="02020603050405020304" pitchFamily="18" charset="0"/>
              </a:rPr>
              <a:t> </a:t>
            </a:r>
            <a:r>
              <a:rPr lang="en-US" sz="2400" b="0" dirty="0" err="1">
                <a:cs typeface="Times New Roman" panose="02020603050405020304" pitchFamily="18" charset="0"/>
              </a:rPr>
              <a:t>thi</a:t>
            </a:r>
            <a:endParaRPr lang="en-US" sz="2400" b="0" dirty="0">
              <a:cs typeface="Times New Roman" panose="02020603050405020304" pitchFamily="18" charset="0"/>
            </a:endParaRPr>
          </a:p>
          <a:p>
            <a:pPr algn="just" eaLnBrk="1" hangingPunct="1">
              <a:spcBef>
                <a:spcPct val="20000"/>
              </a:spcBef>
              <a:buClr>
                <a:schemeClr val="folHlink"/>
              </a:buClr>
              <a:buSzPct val="60000"/>
              <a:buFont typeface="Wingdings" panose="05000000000000000000" pitchFamily="2" charset="2"/>
              <a:buNone/>
            </a:pPr>
            <a:r>
              <a:rPr lang="en-US" sz="2400" b="0" dirty="0">
                <a:cs typeface="Times New Roman" panose="02020603050405020304" pitchFamily="18" charset="0"/>
              </a:rPr>
              <a:t>Exec </a:t>
            </a:r>
            <a:r>
              <a:rPr lang="en-US" sz="2400" b="0" dirty="0" err="1">
                <a:cs typeface="Times New Roman" panose="02020603050405020304" pitchFamily="18" charset="0"/>
              </a:rPr>
              <a:t>LonDon_KH</a:t>
            </a:r>
            <a:endParaRPr lang="en-US" sz="2400" b="0" dirty="0">
              <a:cs typeface="Times New Roman" panose="02020603050405020304" pitchFamily="18" charset="0"/>
            </a:endParaRPr>
          </a:p>
          <a:p>
            <a:pPr algn="just" eaLnBrk="1" hangingPunct="1">
              <a:spcBef>
                <a:spcPct val="20000"/>
              </a:spcBef>
              <a:buClr>
                <a:schemeClr val="folHlink"/>
              </a:buClr>
              <a:buSzPct val="60000"/>
              <a:buFont typeface="Wingdings" panose="05000000000000000000" pitchFamily="2" charset="2"/>
              <a:buNone/>
            </a:pPr>
            <a:r>
              <a:rPr lang="en-GB" sz="2400" b="0" dirty="0">
                <a:solidFill>
                  <a:srgbClr val="0000FF"/>
                </a:solidFill>
                <a:cs typeface="Courier New" panose="02070309020205020404" pitchFamily="49" charset="0"/>
              </a:rPr>
              <a:t>CREATE PROCEDURE TP_KH (@TP </a:t>
            </a:r>
            <a:r>
              <a:rPr lang="en-GB" sz="2400" b="0" dirty="0" err="1">
                <a:solidFill>
                  <a:srgbClr val="0000FF"/>
                </a:solidFill>
                <a:cs typeface="Courier New" panose="02070309020205020404" pitchFamily="49" charset="0"/>
              </a:rPr>
              <a:t>nvarchar</a:t>
            </a:r>
            <a:r>
              <a:rPr lang="en-GB" sz="2400" b="0" dirty="0">
                <a:solidFill>
                  <a:srgbClr val="0000FF"/>
                </a:solidFill>
                <a:cs typeface="Courier New" panose="02070309020205020404" pitchFamily="49" charset="0"/>
              </a:rPr>
              <a:t>(15))</a:t>
            </a:r>
          </a:p>
          <a:p>
            <a:pPr algn="just" eaLnBrk="1" hangingPunct="1">
              <a:spcBef>
                <a:spcPct val="20000"/>
              </a:spcBef>
              <a:buClr>
                <a:schemeClr val="folHlink"/>
              </a:buClr>
              <a:buSzPct val="60000"/>
              <a:buFont typeface="Wingdings" panose="05000000000000000000" pitchFamily="2" charset="2"/>
              <a:buNone/>
            </a:pPr>
            <a:r>
              <a:rPr lang="en-GB" sz="2400" b="0" dirty="0">
                <a:solidFill>
                  <a:srgbClr val="0000FF"/>
                </a:solidFill>
                <a:cs typeface="Courier New" panose="02070309020205020404" pitchFamily="49" charset="0"/>
              </a:rPr>
              <a:t>AS</a:t>
            </a:r>
            <a:endParaRPr lang="en-GB" sz="2400" b="0" dirty="0">
              <a:solidFill>
                <a:srgbClr val="0000FF"/>
              </a:solidFill>
              <a:cs typeface="Times New Roman" panose="02020603050405020304" pitchFamily="18" charset="0"/>
            </a:endParaRPr>
          </a:p>
          <a:p>
            <a:pPr algn="just" eaLnBrk="1" hangingPunct="1">
              <a:spcBef>
                <a:spcPct val="20000"/>
              </a:spcBef>
              <a:buClr>
                <a:schemeClr val="folHlink"/>
              </a:buClr>
              <a:buSzPct val="60000"/>
              <a:buFont typeface="Wingdings" panose="05000000000000000000" pitchFamily="2" charset="2"/>
              <a:buNone/>
            </a:pPr>
            <a:r>
              <a:rPr lang="en-GB" sz="2400" b="0" dirty="0">
                <a:solidFill>
                  <a:srgbClr val="0000FF"/>
                </a:solidFill>
                <a:cs typeface="Courier New" panose="02070309020205020404" pitchFamily="49" charset="0"/>
              </a:rPr>
              <a:t>SELECT * FROM Customers WHERE City=</a:t>
            </a:r>
            <a:r>
              <a:rPr lang="en-US" sz="2400" b="0" dirty="0">
                <a:solidFill>
                  <a:srgbClr val="0000FF"/>
                </a:solidFill>
                <a:cs typeface="Courier New" panose="02070309020205020404" pitchFamily="49" charset="0"/>
              </a:rPr>
              <a:t>@TP</a:t>
            </a:r>
          </a:p>
          <a:p>
            <a:pPr algn="just" eaLnBrk="1" hangingPunct="1">
              <a:spcBef>
                <a:spcPct val="20000"/>
              </a:spcBef>
              <a:buClr>
                <a:schemeClr val="folHlink"/>
              </a:buClr>
              <a:buSzPct val="60000"/>
            </a:pPr>
            <a:r>
              <a:rPr lang="en-US" sz="2400" b="0" dirty="0">
                <a:solidFill>
                  <a:srgbClr val="0000FF"/>
                </a:solidFill>
                <a:cs typeface="Times New Roman" panose="02020603050405020304" pitchFamily="18" charset="0"/>
              </a:rPr>
              <a:t>Declare @TP </a:t>
            </a:r>
            <a:r>
              <a:rPr lang="en-US" sz="2400" b="0" dirty="0" err="1">
                <a:solidFill>
                  <a:srgbClr val="0000FF"/>
                </a:solidFill>
                <a:cs typeface="Times New Roman" panose="02020603050405020304" pitchFamily="18" charset="0"/>
              </a:rPr>
              <a:t>nvarchar</a:t>
            </a:r>
            <a:r>
              <a:rPr lang="en-US" sz="2400" b="0" dirty="0">
                <a:solidFill>
                  <a:srgbClr val="0000FF"/>
                </a:solidFill>
                <a:cs typeface="Times New Roman" panose="02020603050405020304" pitchFamily="18" charset="0"/>
              </a:rPr>
              <a:t>(5)</a:t>
            </a:r>
          </a:p>
          <a:p>
            <a:pPr algn="just" eaLnBrk="1" hangingPunct="1">
              <a:spcBef>
                <a:spcPct val="20000"/>
              </a:spcBef>
              <a:buClr>
                <a:schemeClr val="folHlink"/>
              </a:buClr>
              <a:buSzPct val="60000"/>
            </a:pPr>
            <a:r>
              <a:rPr lang="en-US" sz="2400" b="0" dirty="0">
                <a:solidFill>
                  <a:srgbClr val="0000FF"/>
                </a:solidFill>
                <a:cs typeface="Times New Roman" panose="02020603050405020304" pitchFamily="18" charset="0"/>
              </a:rPr>
              <a:t>Set @TP=“LonDon”</a:t>
            </a:r>
          </a:p>
          <a:p>
            <a:pPr algn="just" eaLnBrk="1" hangingPunct="1">
              <a:spcBef>
                <a:spcPct val="20000"/>
              </a:spcBef>
              <a:buClr>
                <a:schemeClr val="folHlink"/>
              </a:buClr>
              <a:buSzPct val="60000"/>
            </a:pPr>
            <a:r>
              <a:rPr lang="en-US" sz="2400" b="0" dirty="0">
                <a:solidFill>
                  <a:srgbClr val="0000FF"/>
                </a:solidFill>
                <a:cs typeface="Times New Roman" panose="02020603050405020304" pitchFamily="18" charset="0"/>
              </a:rPr>
              <a:t>Exec </a:t>
            </a:r>
            <a:r>
              <a:rPr lang="en-US" sz="2400" b="0" dirty="0" err="1">
                <a:solidFill>
                  <a:srgbClr val="0000FF"/>
                </a:solidFill>
                <a:cs typeface="Times New Roman" panose="02020603050405020304" pitchFamily="18" charset="0"/>
              </a:rPr>
              <a:t>tp_KH</a:t>
            </a:r>
            <a:r>
              <a:rPr lang="en-US" sz="2400" b="0" dirty="0">
                <a:solidFill>
                  <a:srgbClr val="0000FF"/>
                </a:solidFill>
                <a:cs typeface="Times New Roman" panose="02020603050405020304" pitchFamily="18" charset="0"/>
              </a:rPr>
              <a:t> @tp</a:t>
            </a:r>
          </a:p>
          <a:p>
            <a:pPr algn="just" eaLnBrk="1" hangingPunct="1">
              <a:spcBef>
                <a:spcPct val="20000"/>
              </a:spcBef>
              <a:buClr>
                <a:schemeClr val="folHlink"/>
              </a:buClr>
              <a:buSzPct val="60000"/>
              <a:buFont typeface="Wingdings" panose="05000000000000000000" pitchFamily="2" charset="2"/>
              <a:buNone/>
            </a:pPr>
            <a:endParaRPr lang="en-US" sz="2400" b="0" dirty="0">
              <a:cs typeface="Courier New" panose="02070309020205020404" pitchFamily="49" charset="0"/>
            </a:endParaRPr>
          </a:p>
          <a:p>
            <a:pPr algn="just" eaLnBrk="1" hangingPunct="1">
              <a:spcBef>
                <a:spcPct val="20000"/>
              </a:spcBef>
              <a:buClr>
                <a:schemeClr val="folHlink"/>
              </a:buClr>
              <a:buSzPct val="60000"/>
              <a:buFont typeface="Wingdings" panose="05000000000000000000" pitchFamily="2" charset="2"/>
              <a:buNone/>
            </a:pPr>
            <a:endParaRPr lang="en-US" sz="2400" b="0" dirty="0">
              <a:cs typeface="Times New Roman" panose="02020603050405020304" pitchFamily="18" charset="0"/>
            </a:endParaRPr>
          </a:p>
          <a:p>
            <a:pPr algn="just" eaLnBrk="1" hangingPunct="1">
              <a:spcBef>
                <a:spcPct val="20000"/>
              </a:spcBef>
              <a:buClr>
                <a:schemeClr val="folHlink"/>
              </a:buClr>
              <a:buSzPct val="60000"/>
              <a:buFont typeface="Wingdings" panose="05000000000000000000" pitchFamily="2" charset="2"/>
              <a:buNone/>
            </a:pPr>
            <a:endParaRPr lang="en-US" sz="2400" b="0" dirty="0">
              <a:cs typeface="Times New Roman" panose="02020603050405020304" pitchFamily="18" charset="0"/>
            </a:endParaRPr>
          </a:p>
        </p:txBody>
      </p:sp>
      <p:sp>
        <p:nvSpPr>
          <p:cNvPr id="204804" name="Text Box 4"/>
          <p:cNvSpPr txBox="1">
            <a:spLocks noChangeArrowheads="1"/>
          </p:cNvSpPr>
          <p:nvPr/>
        </p:nvSpPr>
        <p:spPr bwMode="auto">
          <a:xfrm>
            <a:off x="533400" y="1516063"/>
            <a:ext cx="882645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spcBef>
                <a:spcPct val="20000"/>
              </a:spcBef>
              <a:buClr>
                <a:schemeClr val="folHlink"/>
              </a:buClr>
              <a:buSzPct val="60000"/>
              <a:buFont typeface="Wingdings" panose="05000000000000000000" pitchFamily="2" charset="2"/>
              <a:buNone/>
            </a:pPr>
            <a:r>
              <a:rPr lang="en-US" sz="2800" u="sng">
                <a:solidFill>
                  <a:schemeClr val="tx2"/>
                </a:solidFill>
                <a:latin typeface="Arial" panose="020B0604020202020204" pitchFamily="34" charset="0"/>
                <a:cs typeface="Courier New" panose="02070309020205020404" pitchFamily="49" charset="0"/>
              </a:rPr>
              <a:t>Ví dụ 2: hiện ra danh sách khách hang ở tp london</a:t>
            </a:r>
            <a:endParaRPr lang="en-US" sz="4000" b="0">
              <a:solidFill>
                <a:schemeClr val="tx2"/>
              </a:solidFill>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04"/>
                                        </p:tgtEl>
                                        <p:attrNameLst>
                                          <p:attrName>style.visibility</p:attrName>
                                        </p:attrNameLst>
                                      </p:cBhvr>
                                      <p:to>
                                        <p:strVal val="visible"/>
                                      </p:to>
                                    </p:set>
                                    <p:anim calcmode="lin" valueType="num">
                                      <p:cBhvr additive="base">
                                        <p:cTn id="7" dur="500" fill="hold"/>
                                        <p:tgtEl>
                                          <p:spTgt spid="204804"/>
                                        </p:tgtEl>
                                        <p:attrNameLst>
                                          <p:attrName>ppt_x</p:attrName>
                                        </p:attrNameLst>
                                      </p:cBhvr>
                                      <p:tavLst>
                                        <p:tav tm="0">
                                          <p:val>
                                            <p:strVal val="0-#ppt_w/2"/>
                                          </p:val>
                                        </p:tav>
                                        <p:tav tm="100000">
                                          <p:val>
                                            <p:strVal val="#ppt_x"/>
                                          </p:val>
                                        </p:tav>
                                      </p:tavLst>
                                    </p:anim>
                                    <p:anim calcmode="lin" valueType="num">
                                      <p:cBhvr additive="base">
                                        <p:cTn id="8" dur="500" fill="hold"/>
                                        <p:tgtEl>
                                          <p:spTgt spid="20480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480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480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480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480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04803">
                                            <p:txEl>
                                              <p:pRg st="4" end="4"/>
                                            </p:txEl>
                                          </p:spTgt>
                                        </p:tgtEl>
                                        <p:attrNameLst>
                                          <p:attrName>style.visibility</p:attrName>
                                        </p:attrNameLst>
                                      </p:cBhvr>
                                      <p:to>
                                        <p:strVal val="visible"/>
                                      </p:to>
                                    </p:set>
                                    <p:anim calcmode="lin" valueType="num">
                                      <p:cBhvr additive="base">
                                        <p:cTn id="29" dur="500" fill="hold"/>
                                        <p:tgtEl>
                                          <p:spTgt spid="20480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48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04803">
                                            <p:txEl>
                                              <p:pRg st="5" end="5"/>
                                            </p:txEl>
                                          </p:spTgt>
                                        </p:tgtEl>
                                        <p:attrNameLst>
                                          <p:attrName>style.visibility</p:attrName>
                                        </p:attrNameLst>
                                      </p:cBhvr>
                                      <p:to>
                                        <p:strVal val="visible"/>
                                      </p:to>
                                    </p:set>
                                    <p:anim calcmode="lin" valueType="num">
                                      <p:cBhvr additive="base">
                                        <p:cTn id="35" dur="500" fill="hold"/>
                                        <p:tgtEl>
                                          <p:spTgt spid="20480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0480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04803">
                                            <p:txEl>
                                              <p:pRg st="6" end="6"/>
                                            </p:txEl>
                                          </p:spTgt>
                                        </p:tgtEl>
                                        <p:attrNameLst>
                                          <p:attrName>style.visibility</p:attrName>
                                        </p:attrNameLst>
                                      </p:cBhvr>
                                      <p:to>
                                        <p:strVal val="visible"/>
                                      </p:to>
                                    </p:set>
                                    <p:anim calcmode="lin" valueType="num">
                                      <p:cBhvr additive="base">
                                        <p:cTn id="41" dur="500" fill="hold"/>
                                        <p:tgtEl>
                                          <p:spTgt spid="20480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0480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04803">
                                            <p:txEl>
                                              <p:pRg st="7" end="7"/>
                                            </p:txEl>
                                          </p:spTgt>
                                        </p:tgtEl>
                                        <p:attrNameLst>
                                          <p:attrName>style.visibility</p:attrName>
                                        </p:attrNameLst>
                                      </p:cBhvr>
                                      <p:to>
                                        <p:strVal val="visible"/>
                                      </p:to>
                                    </p:set>
                                    <p:anim calcmode="lin" valueType="num">
                                      <p:cBhvr additive="base">
                                        <p:cTn id="47" dur="500" fill="hold"/>
                                        <p:tgtEl>
                                          <p:spTgt spid="20480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480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04803">
                                            <p:txEl>
                                              <p:pRg st="8" end="8"/>
                                            </p:txEl>
                                          </p:spTgt>
                                        </p:tgtEl>
                                        <p:attrNameLst>
                                          <p:attrName>style.visibility</p:attrName>
                                        </p:attrNameLst>
                                      </p:cBhvr>
                                      <p:to>
                                        <p:strVal val="visible"/>
                                      </p:to>
                                    </p:set>
                                    <p:anim calcmode="lin" valueType="num">
                                      <p:cBhvr additive="base">
                                        <p:cTn id="53" dur="500" fill="hold"/>
                                        <p:tgtEl>
                                          <p:spTgt spid="204803">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0480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204803">
                                            <p:txEl>
                                              <p:pRg st="9" end="9"/>
                                            </p:txEl>
                                          </p:spTgt>
                                        </p:tgtEl>
                                        <p:attrNameLst>
                                          <p:attrName>style.visibility</p:attrName>
                                        </p:attrNameLst>
                                      </p:cBhvr>
                                      <p:to>
                                        <p:strVal val="visible"/>
                                      </p:to>
                                    </p:set>
                                    <p:anim calcmode="lin" valueType="num">
                                      <p:cBhvr additive="base">
                                        <p:cTn id="59" dur="500" fill="hold"/>
                                        <p:tgtEl>
                                          <p:spTgt spid="204803">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0480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F63BDB6B-E2DF-4F68-8E62-BAFD73C39386}" type="slidenum">
              <a:rPr lang="en-US" sz="1200">
                <a:solidFill>
                  <a:srgbClr val="FFFFFF"/>
                </a:solidFill>
              </a:rPr>
              <a:pPr>
                <a:lnSpc>
                  <a:spcPct val="80000"/>
                </a:lnSpc>
              </a:pPr>
              <a:t>2</a:t>
            </a:fld>
            <a:endParaRPr lang="en-US" sz="1200">
              <a:solidFill>
                <a:srgbClr val="FFFFFF"/>
              </a:solidFill>
            </a:endParaRPr>
          </a:p>
        </p:txBody>
      </p:sp>
      <p:sp>
        <p:nvSpPr>
          <p:cNvPr id="10243" name="Title 1"/>
          <p:cNvSpPr>
            <a:spLocks noGrp="1"/>
          </p:cNvSpPr>
          <p:nvPr>
            <p:ph type="title"/>
          </p:nvPr>
        </p:nvSpPr>
        <p:spPr>
          <a:xfrm>
            <a:off x="612775" y="228600"/>
            <a:ext cx="8153400" cy="990600"/>
          </a:xfrm>
        </p:spPr>
        <p:txBody>
          <a:bodyPr/>
          <a:lstStyle/>
          <a:p>
            <a:pPr eaLnBrk="1" hangingPunct="1"/>
            <a:r>
              <a:rPr lang="en-US"/>
              <a:t>Nội dung</a:t>
            </a:r>
          </a:p>
        </p:txBody>
      </p:sp>
      <p:sp>
        <p:nvSpPr>
          <p:cNvPr id="3" name="Content Placeholder 2"/>
          <p:cNvSpPr>
            <a:spLocks noGrp="1"/>
          </p:cNvSpPr>
          <p:nvPr>
            <p:ph sz="quarter" idx="1"/>
          </p:nvPr>
        </p:nvSpPr>
        <p:spPr>
          <a:xfrm>
            <a:off x="609600" y="1828800"/>
            <a:ext cx="8153400" cy="4495800"/>
          </a:xfrm>
        </p:spPr>
        <p:txBody>
          <a:bodyPr/>
          <a:lstStyle/>
          <a:p>
            <a:pPr>
              <a:lnSpc>
                <a:spcPct val="100000"/>
              </a:lnSpc>
              <a:spcBef>
                <a:spcPct val="50000"/>
              </a:spcBef>
            </a:pPr>
            <a:r>
              <a:rPr lang="en-US" sz="2800">
                <a:latin typeface="Arial" panose="020B0604020202020204" pitchFamily="34" charset="0"/>
                <a:cs typeface="Arial" panose="020B0604020202020204" pitchFamily="34" charset="0"/>
              </a:rPr>
              <a:t>Khái niệm về thủ tục</a:t>
            </a:r>
            <a:endParaRPr lang="en-US" sz="2800" b="1">
              <a:latin typeface="Arial" panose="020B0604020202020204" pitchFamily="34" charset="0"/>
              <a:cs typeface="Arial" panose="020B0604020202020204" pitchFamily="34" charset="0"/>
            </a:endParaRPr>
          </a:p>
          <a:p>
            <a:pPr>
              <a:lnSpc>
                <a:spcPct val="100000"/>
              </a:lnSpc>
              <a:spcBef>
                <a:spcPct val="50000"/>
              </a:spcBef>
            </a:pPr>
            <a:r>
              <a:rPr lang="en-US" sz="2800">
                <a:latin typeface="Arial" panose="020B0604020202020204" pitchFamily="34" charset="0"/>
                <a:cs typeface="Arial" panose="020B0604020202020204" pitchFamily="34" charset="0"/>
              </a:rPr>
              <a:t>Các thao tác cơ bản với thủ tục</a:t>
            </a:r>
            <a:endParaRPr lang="en-US" sz="2800" b="1">
              <a:latin typeface="Arial" panose="020B0604020202020204" pitchFamily="34" charset="0"/>
              <a:cs typeface="Arial" panose="020B0604020202020204" pitchFamily="34" charset="0"/>
            </a:endParaRPr>
          </a:p>
          <a:p>
            <a:pPr>
              <a:lnSpc>
                <a:spcPct val="100000"/>
              </a:lnSpc>
              <a:spcBef>
                <a:spcPct val="50000"/>
              </a:spcBef>
            </a:pPr>
            <a:r>
              <a:rPr lang="en-US" sz="2800">
                <a:latin typeface="Arial" panose="020B0604020202020204" pitchFamily="34" charset="0"/>
                <a:cs typeface="Arial" panose="020B0604020202020204" pitchFamily="34" charset="0"/>
              </a:rPr>
              <a:t>Tham số bên trong thủ tục</a:t>
            </a:r>
            <a:endParaRPr lang="en-US" sz="2800" b="1">
              <a:latin typeface="Arial" panose="020B0604020202020204" pitchFamily="34" charset="0"/>
              <a:cs typeface="Arial" panose="020B0604020202020204" pitchFamily="34" charset="0"/>
            </a:endParaRPr>
          </a:p>
          <a:p>
            <a:pPr>
              <a:lnSpc>
                <a:spcPct val="100000"/>
              </a:lnSpc>
              <a:spcBef>
                <a:spcPct val="50000"/>
              </a:spcBef>
            </a:pPr>
            <a:r>
              <a:rPr lang="en-US" sz="2800">
                <a:latin typeface="Arial" panose="020B0604020202020204" pitchFamily="34" charset="0"/>
                <a:cs typeface="Arial" panose="020B0604020202020204" pitchFamily="34" charset="0"/>
              </a:rPr>
              <a:t>Một số vấn đề khác trong thủ tục</a:t>
            </a:r>
          </a:p>
          <a:p>
            <a:pPr>
              <a:lnSpc>
                <a:spcPct val="100000"/>
              </a:lnSpc>
              <a:spcBef>
                <a:spcPct val="50000"/>
              </a:spcBef>
            </a:pPr>
            <a:r>
              <a:rPr lang="en-US" sz="2800">
                <a:latin typeface="Arial" panose="020B0604020202020204" pitchFamily="34" charset="0"/>
                <a:cs typeface="Arial" panose="020B0604020202020204" pitchFamily="34" charset="0"/>
              </a:rPr>
              <a:t>Hàm</a:t>
            </a:r>
          </a:p>
          <a:p>
            <a:pPr>
              <a:lnSpc>
                <a:spcPct val="100000"/>
              </a:lnSpc>
              <a:spcBef>
                <a:spcPct val="50000"/>
              </a:spcBef>
            </a:pPr>
            <a:r>
              <a:rPr lang="en-US" sz="2800">
                <a:latin typeface="Arial" panose="020B0604020202020204" pitchFamily="34" charset="0"/>
                <a:cs typeface="Arial" panose="020B0604020202020204" pitchFamily="34" charset="0"/>
              </a:rPr>
              <a:t>Giao tác</a:t>
            </a:r>
          </a:p>
        </p:txBody>
      </p:sp>
      <p:sp>
        <p:nvSpPr>
          <p:cNvPr id="4" name="Slide Number Placeholder 3"/>
          <p:cNvSpPr txBox="1">
            <a:spLocks noGrp="1"/>
          </p:cNvSpPr>
          <p:nvPr/>
        </p:nvSpPr>
        <p:spPr>
          <a:xfrm>
            <a:off x="1524000" y="2286000"/>
            <a:ext cx="533400" cy="244475"/>
          </a:xfrm>
          <a:prstGeom prst="rect">
            <a:avLst/>
          </a:prstGeom>
          <a:noFill/>
        </p:spPr>
        <p:txBody>
          <a:bodyPr anchor="ctr">
            <a:norm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lnSpc>
                <a:spcPct val="80000"/>
              </a:lnSpc>
            </a:pPr>
            <a:fld id="{BF7D657A-591A-4D66-8823-E781B15C2E91}" type="slidenum">
              <a:rPr lang="en-US" sz="1200">
                <a:solidFill>
                  <a:srgbClr val="FFFFFF"/>
                </a:solidFill>
              </a:rPr>
              <a:pPr algn="ctr" eaLnBrk="1" hangingPunct="1">
                <a:lnSpc>
                  <a:spcPct val="80000"/>
                </a:lnSpc>
              </a:pPr>
              <a:t>2</a:t>
            </a:fld>
            <a:endParaRPr lang="en-US" sz="1200">
              <a:solidFill>
                <a:srgbClr val="FFFFFF"/>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mph" presetSubtype="1" nodeType="withEffect">
                                  <p:stCondLst>
                                    <p:cond delay="0"/>
                                  </p:stCondLst>
                                  <p:childTnLst>
                                    <p:set>
                                      <p:cBhvr override="childStyle">
                                        <p:cTn id="6" dur="indefinite"/>
                                        <p:tgtEl>
                                          <p:spTgt spid="3">
                                            <p:txEl>
                                              <p:pRg st="0" end="0"/>
                                            </p:txEl>
                                          </p:spTgt>
                                        </p:tgtEl>
                                        <p:attrNameLst>
                                          <p:attrName>style.fontStyle</p:attrName>
                                        </p:attrNameLst>
                                      </p:cBhvr>
                                      <p:to>
                                        <p:strVal val="normal"/>
                                      </p:to>
                                    </p:set>
                                    <p:set>
                                      <p:cBhvr override="childStyle">
                                        <p:cTn id="7" dur="indefinite"/>
                                        <p:tgtEl>
                                          <p:spTgt spid="3">
                                            <p:txEl>
                                              <p:pRg st="0" end="0"/>
                                            </p:txEl>
                                          </p:spTgt>
                                        </p:tgtEl>
                                        <p:attrNameLst>
                                          <p:attrName>style.fontWeight</p:attrName>
                                        </p:attrNameLst>
                                      </p:cBhvr>
                                      <p:to>
                                        <p:strVal val="bold"/>
                                      </p:to>
                                    </p:set>
                                    <p:set>
                                      <p:cBhvr override="childStyle">
                                        <p:cTn id="8" dur="indefinite"/>
                                        <p:tgtEl>
                                          <p:spTgt spid="3">
                                            <p:txEl>
                                              <p:pRg st="0" end="0"/>
                                            </p:txEl>
                                          </p:spTgt>
                                        </p:tgtEl>
                                        <p:attrNameLst>
                                          <p:attrName>style.textDecorationUnderline</p:attrName>
                                        </p:attrNameLst>
                                      </p:cBhvr>
                                      <p:to>
                                        <p:strVal val="false"/>
                                      </p:to>
                                    </p:set>
                                  </p:childTnLst>
                                </p:cTn>
                              </p:par>
                              <p:par>
                                <p:cTn id="9" presetID="5" presetClass="emph" presetSubtype="1" nodeType="withEffect">
                                  <p:stCondLst>
                                    <p:cond delay="0"/>
                                  </p:stCondLst>
                                  <p:childTnLst>
                                    <p:set>
                                      <p:cBhvr override="childStyle">
                                        <p:cTn id="10" dur="indefinite"/>
                                        <p:tgtEl>
                                          <p:spTgt spid="3">
                                            <p:txEl>
                                              <p:pRg st="1" end="1"/>
                                            </p:txEl>
                                          </p:spTgt>
                                        </p:tgtEl>
                                        <p:attrNameLst>
                                          <p:attrName>style.fontStyle</p:attrName>
                                        </p:attrNameLst>
                                      </p:cBhvr>
                                      <p:to>
                                        <p:strVal val="normal"/>
                                      </p:to>
                                    </p:set>
                                    <p:set>
                                      <p:cBhvr override="childStyle">
                                        <p:cTn id="11" dur="indefinite"/>
                                        <p:tgtEl>
                                          <p:spTgt spid="3">
                                            <p:txEl>
                                              <p:pRg st="1" end="1"/>
                                            </p:txEl>
                                          </p:spTgt>
                                        </p:tgtEl>
                                        <p:attrNameLst>
                                          <p:attrName>style.fontWeight</p:attrName>
                                        </p:attrNameLst>
                                      </p:cBhvr>
                                      <p:to>
                                        <p:strVal val="bold"/>
                                      </p:to>
                                    </p:set>
                                    <p:set>
                                      <p:cBhvr override="childStyle">
                                        <p:cTn id="12" dur="indefinite"/>
                                        <p:tgtEl>
                                          <p:spTgt spid="3">
                                            <p:txEl>
                                              <p:pRg st="1" end="1"/>
                                            </p:txEl>
                                          </p:spTgt>
                                        </p:tgtEl>
                                        <p:attrNameLst>
                                          <p:attrName>style.textDecorationUnderline</p:attrName>
                                        </p:attrNameLst>
                                      </p:cBhvr>
                                      <p:to>
                                        <p:strVal val="false"/>
                                      </p:to>
                                    </p:set>
                                  </p:childTnLst>
                                </p:cTn>
                              </p:par>
                              <p:par>
                                <p:cTn id="13" presetID="5" presetClass="emph" presetSubtype="1" nodeType="withEffect">
                                  <p:stCondLst>
                                    <p:cond delay="0"/>
                                  </p:stCondLst>
                                  <p:childTnLst>
                                    <p:set>
                                      <p:cBhvr override="childStyle">
                                        <p:cTn id="14" dur="indefinite"/>
                                        <p:tgtEl>
                                          <p:spTgt spid="3">
                                            <p:txEl>
                                              <p:pRg st="2" end="2"/>
                                            </p:txEl>
                                          </p:spTgt>
                                        </p:tgtEl>
                                        <p:attrNameLst>
                                          <p:attrName>style.fontStyle</p:attrName>
                                        </p:attrNameLst>
                                      </p:cBhvr>
                                      <p:to>
                                        <p:strVal val="normal"/>
                                      </p:to>
                                    </p:set>
                                    <p:set>
                                      <p:cBhvr override="childStyle">
                                        <p:cTn id="15" dur="indefinite"/>
                                        <p:tgtEl>
                                          <p:spTgt spid="3">
                                            <p:txEl>
                                              <p:pRg st="2" end="2"/>
                                            </p:txEl>
                                          </p:spTgt>
                                        </p:tgtEl>
                                        <p:attrNameLst>
                                          <p:attrName>style.fontWeight</p:attrName>
                                        </p:attrNameLst>
                                      </p:cBhvr>
                                      <p:to>
                                        <p:strVal val="bold"/>
                                      </p:to>
                                    </p:set>
                                    <p:set>
                                      <p:cBhvr override="childStyle">
                                        <p:cTn id="16" dur="indefinite"/>
                                        <p:tgtEl>
                                          <p:spTgt spid="3">
                                            <p:txEl>
                                              <p:pRg st="2" end="2"/>
                                            </p:txEl>
                                          </p:spTgt>
                                        </p:tgtEl>
                                        <p:attrNameLst>
                                          <p:attrName>style.textDecorationUnderline</p:attrName>
                                        </p:attrNameLst>
                                      </p:cBhvr>
                                      <p:to>
                                        <p:strVal val="false"/>
                                      </p:to>
                                    </p:set>
                                  </p:childTnLst>
                                </p:cTn>
                              </p:par>
                              <p:par>
                                <p:cTn id="17" presetID="5" presetClass="emph" presetSubtype="1" nodeType="withEffect">
                                  <p:stCondLst>
                                    <p:cond delay="0"/>
                                  </p:stCondLst>
                                  <p:childTnLst>
                                    <p:set>
                                      <p:cBhvr override="childStyle">
                                        <p:cTn id="18" dur="indefinite"/>
                                        <p:tgtEl>
                                          <p:spTgt spid="3">
                                            <p:txEl>
                                              <p:pRg st="3" end="3"/>
                                            </p:txEl>
                                          </p:spTgt>
                                        </p:tgtEl>
                                        <p:attrNameLst>
                                          <p:attrName>style.fontStyle</p:attrName>
                                        </p:attrNameLst>
                                      </p:cBhvr>
                                      <p:to>
                                        <p:strVal val="normal"/>
                                      </p:to>
                                    </p:set>
                                    <p:set>
                                      <p:cBhvr override="childStyle">
                                        <p:cTn id="19" dur="indefinite"/>
                                        <p:tgtEl>
                                          <p:spTgt spid="3">
                                            <p:txEl>
                                              <p:pRg st="3" end="3"/>
                                            </p:txEl>
                                          </p:spTgt>
                                        </p:tgtEl>
                                        <p:attrNameLst>
                                          <p:attrName>style.fontWeight</p:attrName>
                                        </p:attrNameLst>
                                      </p:cBhvr>
                                      <p:to>
                                        <p:strVal val="bold"/>
                                      </p:to>
                                    </p:set>
                                    <p:set>
                                      <p:cBhvr override="childStyle">
                                        <p:cTn id="20" dur="indefinite"/>
                                        <p:tgtEl>
                                          <p:spTgt spid="3">
                                            <p:txEl>
                                              <p:pRg st="3" end="3"/>
                                            </p:txEl>
                                          </p:spTgt>
                                        </p:tgtEl>
                                        <p:attrNameLst>
                                          <p:attrName>style.textDecorationUnderline</p:attrName>
                                        </p:attrNameLst>
                                      </p:cBhvr>
                                      <p:to>
                                        <p:strVal val="false"/>
                                      </p:to>
                                    </p:set>
                                  </p:childTnLst>
                                </p:cTn>
                              </p:par>
                              <p:par>
                                <p:cTn id="21" presetID="5" presetClass="emph" presetSubtype="1" nodeType="withEffect">
                                  <p:stCondLst>
                                    <p:cond delay="0"/>
                                  </p:stCondLst>
                                  <p:childTnLst>
                                    <p:set>
                                      <p:cBhvr override="childStyle">
                                        <p:cTn id="22" dur="indefinite"/>
                                        <p:tgtEl>
                                          <p:spTgt spid="3">
                                            <p:txEl>
                                              <p:pRg st="4" end="4"/>
                                            </p:txEl>
                                          </p:spTgt>
                                        </p:tgtEl>
                                        <p:attrNameLst>
                                          <p:attrName>style.fontStyle</p:attrName>
                                        </p:attrNameLst>
                                      </p:cBhvr>
                                      <p:to>
                                        <p:strVal val="normal"/>
                                      </p:to>
                                    </p:set>
                                    <p:set>
                                      <p:cBhvr override="childStyle">
                                        <p:cTn id="23" dur="indefinite"/>
                                        <p:tgtEl>
                                          <p:spTgt spid="3">
                                            <p:txEl>
                                              <p:pRg st="4" end="4"/>
                                            </p:txEl>
                                          </p:spTgt>
                                        </p:tgtEl>
                                        <p:attrNameLst>
                                          <p:attrName>style.fontWeight</p:attrName>
                                        </p:attrNameLst>
                                      </p:cBhvr>
                                      <p:to>
                                        <p:strVal val="bold"/>
                                      </p:to>
                                    </p:set>
                                    <p:set>
                                      <p:cBhvr override="childStyle">
                                        <p:cTn id="24" dur="indefinite"/>
                                        <p:tgtEl>
                                          <p:spTgt spid="3">
                                            <p:txEl>
                                              <p:pRg st="4" end="4"/>
                                            </p:txEl>
                                          </p:spTgt>
                                        </p:tgtEl>
                                        <p:attrNameLst>
                                          <p:attrName>style.textDecorationUnderline</p:attrName>
                                        </p:attrNameLst>
                                      </p:cBhvr>
                                      <p:to>
                                        <p:strVal val="false"/>
                                      </p:to>
                                    </p:set>
                                  </p:childTnLst>
                                </p:cTn>
                              </p:par>
                              <p:par>
                                <p:cTn id="25" presetID="5" presetClass="emph" presetSubtype="1" nodeType="withEffect">
                                  <p:stCondLst>
                                    <p:cond delay="0"/>
                                  </p:stCondLst>
                                  <p:childTnLst>
                                    <p:set>
                                      <p:cBhvr override="childStyle">
                                        <p:cTn id="26" dur="indefinite"/>
                                        <p:tgtEl>
                                          <p:spTgt spid="3">
                                            <p:txEl>
                                              <p:pRg st="5" end="5"/>
                                            </p:txEl>
                                          </p:spTgt>
                                        </p:tgtEl>
                                        <p:attrNameLst>
                                          <p:attrName>style.fontStyle</p:attrName>
                                        </p:attrNameLst>
                                      </p:cBhvr>
                                      <p:to>
                                        <p:strVal val="normal"/>
                                      </p:to>
                                    </p:set>
                                    <p:set>
                                      <p:cBhvr override="childStyle">
                                        <p:cTn id="27" dur="indefinite"/>
                                        <p:tgtEl>
                                          <p:spTgt spid="3">
                                            <p:txEl>
                                              <p:pRg st="5" end="5"/>
                                            </p:txEl>
                                          </p:spTgt>
                                        </p:tgtEl>
                                        <p:attrNameLst>
                                          <p:attrName>style.fontWeight</p:attrName>
                                        </p:attrNameLst>
                                      </p:cBhvr>
                                      <p:to>
                                        <p:strVal val="bold"/>
                                      </p:to>
                                    </p:set>
                                    <p:set>
                                      <p:cBhvr override="childStyle">
                                        <p:cTn id="28" dur="indefinite"/>
                                        <p:tgtEl>
                                          <p:spTgt spid="3">
                                            <p:txEl>
                                              <p:pRg st="5" end="5"/>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CB4DC780-55DD-46B5-BE1B-D87003BD5C87}" type="slidenum">
              <a:rPr lang="en-US" sz="1200">
                <a:solidFill>
                  <a:srgbClr val="FFFFFF"/>
                </a:solidFill>
              </a:rPr>
              <a:pPr>
                <a:lnSpc>
                  <a:spcPct val="80000"/>
                </a:lnSpc>
              </a:pPr>
              <a:t>20</a:t>
            </a:fld>
            <a:endParaRPr lang="en-US" sz="1200">
              <a:solidFill>
                <a:srgbClr val="FFFFFF"/>
              </a:solidFill>
            </a:endParaRPr>
          </a:p>
        </p:txBody>
      </p:sp>
      <p:sp>
        <p:nvSpPr>
          <p:cNvPr id="27651" name="Rectangle 2"/>
          <p:cNvSpPr>
            <a:spLocks noGrp="1"/>
          </p:cNvSpPr>
          <p:nvPr>
            <p:ph type="title" idx="4294967295"/>
          </p:nvPr>
        </p:nvSpPr>
        <p:spPr/>
        <p:txBody>
          <a:bodyPr/>
          <a:lstStyle/>
          <a:p>
            <a:r>
              <a:rPr lang="en-US" sz="4000">
                <a:solidFill>
                  <a:srgbClr val="0000FF"/>
                </a:solidFill>
              </a:rPr>
              <a:t>Thực thi một Stored Procedure</a:t>
            </a:r>
            <a:endParaRPr lang="en-US" sz="4000" b="1">
              <a:solidFill>
                <a:srgbClr val="0000FF"/>
              </a:solidFill>
            </a:endParaRPr>
          </a:p>
        </p:txBody>
      </p:sp>
      <p:sp>
        <p:nvSpPr>
          <p:cNvPr id="27652" name="Rectangle 3"/>
          <p:cNvSpPr>
            <a:spLocks noGrp="1"/>
          </p:cNvSpPr>
          <p:nvPr>
            <p:ph type="body" idx="4294967295"/>
          </p:nvPr>
        </p:nvSpPr>
        <p:spPr>
          <a:xfrm>
            <a:off x="533400" y="1524000"/>
            <a:ext cx="8382000" cy="5105400"/>
          </a:xfrm>
        </p:spPr>
        <p:txBody>
          <a:bodyPr/>
          <a:lstStyle/>
          <a:p>
            <a:pPr marL="222250" indent="-222250">
              <a:spcBef>
                <a:spcPct val="30000"/>
              </a:spcBef>
              <a:buFont typeface="Wingdings" panose="05000000000000000000" pitchFamily="2" charset="2"/>
              <a:buNone/>
            </a:pPr>
            <a:r>
              <a:rPr lang="en-US" sz="2400" dirty="0" err="1">
                <a:solidFill>
                  <a:srgbClr val="800000"/>
                </a:solidFill>
                <a:latin typeface="Arial" panose="020B0604020202020204" pitchFamily="34" charset="0"/>
                <a:cs typeface="Times New Roman" panose="02020603050405020304" pitchFamily="18" charset="0"/>
              </a:rPr>
              <a:t>Cú</a:t>
            </a:r>
            <a:r>
              <a:rPr lang="en-US" sz="2400" dirty="0">
                <a:solidFill>
                  <a:srgbClr val="800000"/>
                </a:solidFill>
                <a:latin typeface="Arial" panose="020B0604020202020204" pitchFamily="34" charset="0"/>
                <a:cs typeface="Times New Roman" panose="02020603050405020304" pitchFamily="18" charset="0"/>
              </a:rPr>
              <a:t> </a:t>
            </a:r>
            <a:r>
              <a:rPr lang="en-US" sz="2400" dirty="0" err="1">
                <a:solidFill>
                  <a:srgbClr val="800000"/>
                </a:solidFill>
                <a:latin typeface="Arial" panose="020B0604020202020204" pitchFamily="34" charset="0"/>
                <a:cs typeface="Times New Roman" panose="02020603050405020304" pitchFamily="18" charset="0"/>
              </a:rPr>
              <a:t>pháp</a:t>
            </a:r>
            <a:r>
              <a:rPr lang="en-US" sz="2400" dirty="0">
                <a:solidFill>
                  <a:srgbClr val="800000"/>
                </a:solidFill>
                <a:latin typeface="Arial" panose="020B0604020202020204" pitchFamily="34" charset="0"/>
                <a:cs typeface="Times New Roman" panose="02020603050405020304" pitchFamily="18" charset="0"/>
              </a:rPr>
              <a:t>:</a:t>
            </a:r>
          </a:p>
          <a:p>
            <a:pPr marL="222250" indent="-222250">
              <a:spcBef>
                <a:spcPct val="30000"/>
              </a:spcBef>
              <a:buFont typeface="Wingdings" panose="05000000000000000000" pitchFamily="2" charset="2"/>
              <a:buNone/>
            </a:pPr>
            <a:r>
              <a:rPr lang="en-US" sz="2000" dirty="0">
                <a:solidFill>
                  <a:srgbClr val="800000"/>
                </a:solidFill>
                <a:latin typeface="Arial" panose="020B0604020202020204" pitchFamily="34" charset="0"/>
                <a:cs typeface="Times New Roman" panose="02020603050405020304" pitchFamily="18" charset="0"/>
              </a:rPr>
              <a:t>[ EXEC [ UTE ] ] </a:t>
            </a:r>
            <a:br>
              <a:rPr lang="en-US" sz="2000" dirty="0">
                <a:solidFill>
                  <a:srgbClr val="800000"/>
                </a:solidFill>
                <a:latin typeface="Arial" panose="020B0604020202020204" pitchFamily="34" charset="0"/>
                <a:cs typeface="Times New Roman" panose="02020603050405020304" pitchFamily="18" charset="0"/>
              </a:rPr>
            </a:br>
            <a:r>
              <a:rPr lang="en-US" sz="2000" dirty="0">
                <a:solidFill>
                  <a:srgbClr val="800000"/>
                </a:solidFill>
                <a:latin typeface="Arial" panose="020B0604020202020204" pitchFamily="34" charset="0"/>
                <a:cs typeface="Times New Roman" panose="02020603050405020304" pitchFamily="18" charset="0"/>
              </a:rPr>
              <a:t>    {       [ </a:t>
            </a:r>
            <a:r>
              <a:rPr lang="en-US" sz="2000" i="1" dirty="0">
                <a:solidFill>
                  <a:srgbClr val="800000"/>
                </a:solidFill>
                <a:latin typeface="Arial" panose="020B0604020202020204" pitchFamily="34" charset="0"/>
                <a:cs typeface="Times New Roman" panose="02020603050405020304" pitchFamily="18" charset="0"/>
              </a:rPr>
              <a:t>@return_status</a:t>
            </a:r>
            <a:r>
              <a:rPr lang="en-US" sz="2000" dirty="0">
                <a:solidFill>
                  <a:srgbClr val="800000"/>
                </a:solidFill>
                <a:latin typeface="Arial" panose="020B0604020202020204" pitchFamily="34" charset="0"/>
                <a:cs typeface="Times New Roman" panose="02020603050405020304" pitchFamily="18" charset="0"/>
              </a:rPr>
              <a:t> = ] </a:t>
            </a:r>
            <a:br>
              <a:rPr lang="en-US" sz="2000" dirty="0">
                <a:solidFill>
                  <a:srgbClr val="800000"/>
                </a:solidFill>
                <a:latin typeface="Arial" panose="020B0604020202020204" pitchFamily="34" charset="0"/>
                <a:cs typeface="Times New Roman" panose="02020603050405020304" pitchFamily="18" charset="0"/>
              </a:rPr>
            </a:br>
            <a:r>
              <a:rPr lang="en-US" sz="2000" dirty="0">
                <a:solidFill>
                  <a:srgbClr val="800000"/>
                </a:solidFill>
                <a:latin typeface="Arial" panose="020B0604020202020204" pitchFamily="34" charset="0"/>
                <a:cs typeface="Times New Roman" panose="02020603050405020304" pitchFamily="18" charset="0"/>
              </a:rPr>
              <a:t>            { </a:t>
            </a:r>
            <a:r>
              <a:rPr lang="en-US" sz="2000" i="1" dirty="0" err="1">
                <a:solidFill>
                  <a:srgbClr val="800000"/>
                </a:solidFill>
                <a:latin typeface="Arial" panose="020B0604020202020204" pitchFamily="34" charset="0"/>
                <a:cs typeface="Times New Roman" panose="02020603050405020304" pitchFamily="18" charset="0"/>
              </a:rPr>
              <a:t>procedure_name</a:t>
            </a:r>
            <a:r>
              <a:rPr lang="en-US" sz="2000" i="1" dirty="0">
                <a:solidFill>
                  <a:srgbClr val="800000"/>
                </a:solidFill>
                <a:latin typeface="Arial" panose="020B0604020202020204" pitchFamily="34" charset="0"/>
                <a:cs typeface="Times New Roman" panose="02020603050405020304" pitchFamily="18" charset="0"/>
              </a:rPr>
              <a:t> </a:t>
            </a:r>
            <a:r>
              <a:rPr lang="en-US" sz="2000" dirty="0">
                <a:solidFill>
                  <a:srgbClr val="800000"/>
                </a:solidFill>
                <a:latin typeface="Arial" panose="020B0604020202020204" pitchFamily="34" charset="0"/>
                <a:cs typeface="Times New Roman" panose="02020603050405020304" pitchFamily="18" charset="0"/>
              </a:rPr>
              <a:t>[ ;</a:t>
            </a:r>
            <a:r>
              <a:rPr lang="en-US" sz="2000" i="1" dirty="0">
                <a:solidFill>
                  <a:srgbClr val="800000"/>
                </a:solidFill>
                <a:latin typeface="Arial" panose="020B0604020202020204" pitchFamily="34" charset="0"/>
                <a:cs typeface="Times New Roman" panose="02020603050405020304" pitchFamily="18" charset="0"/>
              </a:rPr>
              <a:t>number </a:t>
            </a:r>
            <a:r>
              <a:rPr lang="en-US" sz="2000" dirty="0">
                <a:solidFill>
                  <a:srgbClr val="800000"/>
                </a:solidFill>
                <a:latin typeface="Arial" panose="020B0604020202020204" pitchFamily="34" charset="0"/>
                <a:cs typeface="Times New Roman" panose="02020603050405020304" pitchFamily="18" charset="0"/>
              </a:rPr>
              <a:t>] | </a:t>
            </a:r>
            <a:r>
              <a:rPr lang="en-US" sz="2000" i="1" dirty="0">
                <a:solidFill>
                  <a:srgbClr val="800000"/>
                </a:solidFill>
                <a:latin typeface="Arial" panose="020B0604020202020204" pitchFamily="34" charset="0"/>
                <a:cs typeface="Times New Roman" panose="02020603050405020304" pitchFamily="18" charset="0"/>
              </a:rPr>
              <a:t>@procedure_name_var </a:t>
            </a:r>
            <a:br>
              <a:rPr lang="en-US" sz="2000" dirty="0">
                <a:solidFill>
                  <a:srgbClr val="800000"/>
                </a:solidFill>
                <a:latin typeface="Arial" panose="020B0604020202020204" pitchFamily="34" charset="0"/>
                <a:cs typeface="Times New Roman" panose="02020603050405020304" pitchFamily="18" charset="0"/>
              </a:rPr>
            </a:br>
            <a:r>
              <a:rPr lang="en-US" sz="2000" dirty="0">
                <a:solidFill>
                  <a:srgbClr val="800000"/>
                </a:solidFill>
                <a:latin typeface="Arial" panose="020B0604020202020204" pitchFamily="34" charset="0"/>
                <a:cs typeface="Times New Roman" panose="02020603050405020304" pitchFamily="18" charset="0"/>
              </a:rPr>
              <a:t>    } </a:t>
            </a:r>
            <a:br>
              <a:rPr lang="en-US" sz="2000" dirty="0">
                <a:solidFill>
                  <a:srgbClr val="800000"/>
                </a:solidFill>
                <a:latin typeface="Arial" panose="020B0604020202020204" pitchFamily="34" charset="0"/>
                <a:cs typeface="Times New Roman" panose="02020603050405020304" pitchFamily="18" charset="0"/>
              </a:rPr>
            </a:br>
            <a:r>
              <a:rPr lang="en-US" sz="2000" dirty="0">
                <a:solidFill>
                  <a:srgbClr val="800000"/>
                </a:solidFill>
                <a:latin typeface="Arial" panose="020B0604020202020204" pitchFamily="34" charset="0"/>
                <a:cs typeface="Times New Roman" panose="02020603050405020304" pitchFamily="18" charset="0"/>
              </a:rPr>
              <a:t>    [ [ </a:t>
            </a:r>
            <a:r>
              <a:rPr lang="en-US" sz="2000" i="1" dirty="0">
                <a:solidFill>
                  <a:srgbClr val="800000"/>
                </a:solidFill>
                <a:latin typeface="Arial" panose="020B0604020202020204" pitchFamily="34" charset="0"/>
                <a:cs typeface="Times New Roman" panose="02020603050405020304" pitchFamily="18" charset="0"/>
              </a:rPr>
              <a:t>@parameter</a:t>
            </a:r>
            <a:r>
              <a:rPr lang="en-US" sz="2000" dirty="0">
                <a:solidFill>
                  <a:srgbClr val="800000"/>
                </a:solidFill>
                <a:latin typeface="Arial" panose="020B0604020202020204" pitchFamily="34" charset="0"/>
                <a:cs typeface="Times New Roman" panose="02020603050405020304" pitchFamily="18" charset="0"/>
              </a:rPr>
              <a:t> = ] { </a:t>
            </a:r>
            <a:r>
              <a:rPr lang="en-US" sz="2000" i="1" dirty="0">
                <a:solidFill>
                  <a:srgbClr val="800000"/>
                </a:solidFill>
                <a:latin typeface="Arial" panose="020B0604020202020204" pitchFamily="34" charset="0"/>
                <a:cs typeface="Times New Roman" panose="02020603050405020304" pitchFamily="18" charset="0"/>
              </a:rPr>
              <a:t>value</a:t>
            </a:r>
            <a:r>
              <a:rPr lang="en-US" sz="2000" dirty="0">
                <a:solidFill>
                  <a:srgbClr val="800000"/>
                </a:solidFill>
                <a:latin typeface="Arial" panose="020B0604020202020204" pitchFamily="34" charset="0"/>
                <a:cs typeface="Times New Roman" panose="02020603050405020304" pitchFamily="18" charset="0"/>
              </a:rPr>
              <a:t> | </a:t>
            </a:r>
            <a:r>
              <a:rPr lang="en-US" sz="2000" i="1" dirty="0">
                <a:solidFill>
                  <a:srgbClr val="800000"/>
                </a:solidFill>
                <a:latin typeface="Arial" panose="020B0604020202020204" pitchFamily="34" charset="0"/>
                <a:cs typeface="Times New Roman" panose="02020603050405020304" pitchFamily="18" charset="0"/>
              </a:rPr>
              <a:t>@variable</a:t>
            </a:r>
            <a:r>
              <a:rPr lang="en-US" sz="2000" dirty="0">
                <a:solidFill>
                  <a:srgbClr val="800000"/>
                </a:solidFill>
                <a:latin typeface="Arial" panose="020B0604020202020204" pitchFamily="34" charset="0"/>
                <a:cs typeface="Times New Roman" panose="02020603050405020304" pitchFamily="18" charset="0"/>
              </a:rPr>
              <a:t> [ OUTPUT ] | [ DEFAULT ] ] </a:t>
            </a:r>
            <a:br>
              <a:rPr lang="en-US" sz="2000" dirty="0">
                <a:solidFill>
                  <a:srgbClr val="800000"/>
                </a:solidFill>
                <a:latin typeface="Arial" panose="020B0604020202020204" pitchFamily="34" charset="0"/>
                <a:cs typeface="Times New Roman" panose="02020603050405020304" pitchFamily="18" charset="0"/>
              </a:rPr>
            </a:br>
            <a:r>
              <a:rPr lang="en-US" sz="2000" dirty="0">
                <a:solidFill>
                  <a:srgbClr val="800000"/>
                </a:solidFill>
                <a:latin typeface="Arial" panose="020B0604020202020204" pitchFamily="34" charset="0"/>
                <a:cs typeface="Times New Roman" panose="02020603050405020304" pitchFamily="18" charset="0"/>
              </a:rPr>
              <a:t>        [ ,...</a:t>
            </a:r>
            <a:r>
              <a:rPr lang="en-US" sz="2000" i="1" dirty="0">
                <a:solidFill>
                  <a:srgbClr val="800000"/>
                </a:solidFill>
                <a:latin typeface="Arial" panose="020B0604020202020204" pitchFamily="34" charset="0"/>
                <a:cs typeface="Times New Roman" panose="02020603050405020304" pitchFamily="18" charset="0"/>
              </a:rPr>
              <a:t>n </a:t>
            </a:r>
            <a:r>
              <a:rPr lang="en-US" sz="2000" dirty="0">
                <a:solidFill>
                  <a:srgbClr val="800000"/>
                </a:solidFill>
                <a:latin typeface="Arial" panose="020B0604020202020204" pitchFamily="34" charset="0"/>
                <a:cs typeface="Times New Roman" panose="02020603050405020304" pitchFamily="18" charset="0"/>
              </a:rPr>
              <a:t>] </a:t>
            </a:r>
            <a:br>
              <a:rPr lang="en-US" sz="2000" dirty="0">
                <a:solidFill>
                  <a:srgbClr val="800000"/>
                </a:solidFill>
                <a:latin typeface="Arial" panose="020B0604020202020204" pitchFamily="34" charset="0"/>
                <a:cs typeface="Times New Roman" panose="02020603050405020304" pitchFamily="18" charset="0"/>
              </a:rPr>
            </a:br>
            <a:r>
              <a:rPr lang="en-US" sz="2000" dirty="0">
                <a:solidFill>
                  <a:srgbClr val="800000"/>
                </a:solidFill>
                <a:latin typeface="Arial" panose="020B0604020202020204" pitchFamily="34" charset="0"/>
                <a:cs typeface="Times New Roman" panose="02020603050405020304" pitchFamily="18" charset="0"/>
              </a:rPr>
              <a:t>[ WITH RECOMPILE ]</a:t>
            </a:r>
            <a:r>
              <a:rPr lang="en-US" sz="2000" dirty="0">
                <a:latin typeface="Arial" panose="020B0604020202020204" pitchFamily="34" charset="0"/>
                <a:cs typeface="Times New Roman" panose="02020603050405020304" pitchFamily="18" charset="0"/>
              </a:rPr>
              <a:t> </a:t>
            </a:r>
          </a:p>
          <a:p>
            <a:pPr marL="222250" indent="-222250">
              <a:spcBef>
                <a:spcPct val="30000"/>
              </a:spcBef>
            </a:pPr>
            <a:r>
              <a:rPr lang="en-US" sz="2400" dirty="0" err="1">
                <a:latin typeface="Arial" panose="020B0604020202020204" pitchFamily="34" charset="0"/>
              </a:rPr>
              <a:t>Ví</a:t>
            </a:r>
            <a:r>
              <a:rPr lang="en-US" sz="2400" dirty="0">
                <a:latin typeface="Arial" panose="020B0604020202020204" pitchFamily="34" charset="0"/>
              </a:rPr>
              <a:t> </a:t>
            </a:r>
            <a:r>
              <a:rPr lang="en-US" sz="2400" dirty="0" err="1">
                <a:latin typeface="Arial" panose="020B0604020202020204" pitchFamily="34" charset="0"/>
              </a:rPr>
              <a:t>dụ</a:t>
            </a:r>
            <a:r>
              <a:rPr lang="en-US" sz="2400" dirty="0">
                <a:latin typeface="Arial" panose="020B0604020202020204" pitchFamily="34" charset="0"/>
              </a:rPr>
              <a:t> 1:</a:t>
            </a:r>
          </a:p>
          <a:p>
            <a:pPr marL="746125" lvl="1" indent="-250825">
              <a:lnSpc>
                <a:spcPct val="65000"/>
              </a:lnSpc>
              <a:spcBef>
                <a:spcPct val="30000"/>
              </a:spcBef>
              <a:buFont typeface="Wingdings 2" panose="05020102010507070707" pitchFamily="18" charset="2"/>
              <a:buNone/>
            </a:pPr>
            <a:r>
              <a:rPr lang="en-US" sz="1600" dirty="0">
                <a:latin typeface="Arial" panose="020B0604020202020204" pitchFamily="34" charset="0"/>
              </a:rPr>
              <a:t>EXECUTE TP_KH  'London‘</a:t>
            </a:r>
          </a:p>
          <a:p>
            <a:pPr marL="746125" lvl="1" indent="-250825">
              <a:lnSpc>
                <a:spcPct val="65000"/>
              </a:lnSpc>
              <a:spcBef>
                <a:spcPct val="30000"/>
              </a:spcBef>
              <a:buFont typeface="Wingdings 2" panose="05020102010507070707" pitchFamily="18" charset="2"/>
              <a:buNone/>
            </a:pPr>
            <a:r>
              <a:rPr lang="en-US" sz="1600" dirty="0">
                <a:latin typeface="Arial" panose="020B0604020202020204" pitchFamily="34" charset="0"/>
              </a:rPr>
              <a:t>GO</a:t>
            </a:r>
          </a:p>
          <a:p>
            <a:pPr marL="746125" lvl="1" indent="-250825">
              <a:lnSpc>
                <a:spcPct val="65000"/>
              </a:lnSpc>
              <a:spcBef>
                <a:spcPct val="30000"/>
              </a:spcBef>
              <a:buFont typeface="Wingdings 2" panose="05020102010507070707" pitchFamily="18" charset="2"/>
              <a:buNone/>
            </a:pPr>
            <a:r>
              <a:rPr lang="en-US" sz="1600" dirty="0">
                <a:latin typeface="Arial" panose="020B0604020202020204" pitchFamily="34" charset="0"/>
              </a:rPr>
              <a:t>EXECUTE TP_KH ‘Paris‘</a:t>
            </a:r>
          </a:p>
          <a:p>
            <a:pPr marL="746125" lvl="1" indent="-250825">
              <a:lnSpc>
                <a:spcPct val="65000"/>
              </a:lnSpc>
              <a:spcBef>
                <a:spcPct val="30000"/>
              </a:spcBef>
              <a:buFont typeface="Wingdings 2" panose="05020102010507070707" pitchFamily="18" charset="2"/>
              <a:buNone/>
            </a:pPr>
            <a:r>
              <a:rPr lang="en-US" sz="1600" dirty="0">
                <a:latin typeface="Arial" panose="020B0604020202020204" pitchFamily="34" charset="0"/>
              </a:rPr>
              <a:t>GO</a:t>
            </a:r>
          </a:p>
          <a:p>
            <a:pPr marL="746125" lvl="1" indent="-250825">
              <a:lnSpc>
                <a:spcPct val="65000"/>
              </a:lnSpc>
              <a:spcBef>
                <a:spcPct val="30000"/>
              </a:spcBef>
              <a:buFont typeface="Wingdings 2" panose="05020102010507070707" pitchFamily="18" charset="2"/>
              <a:buNone/>
            </a:pPr>
            <a:r>
              <a:rPr lang="en-US" sz="1600" dirty="0">
                <a:latin typeface="Arial" panose="020B0604020202020204" pitchFamily="34" charset="0"/>
              </a:rPr>
              <a:t>DECLARE @City </a:t>
            </a:r>
            <a:r>
              <a:rPr lang="en-US" sz="1600" dirty="0" err="1">
                <a:latin typeface="Arial" panose="020B0604020202020204" pitchFamily="34" charset="0"/>
              </a:rPr>
              <a:t>nvarchar</a:t>
            </a:r>
            <a:r>
              <a:rPr lang="en-US" sz="1600" dirty="0">
                <a:latin typeface="Arial" panose="020B0604020202020204" pitchFamily="34" charset="0"/>
              </a:rPr>
              <a:t>(15), @Return_Value </a:t>
            </a:r>
            <a:r>
              <a:rPr lang="en-US" sz="1600" dirty="0" err="1">
                <a:latin typeface="Arial" panose="020B0604020202020204" pitchFamily="34" charset="0"/>
              </a:rPr>
              <a:t>tinyint</a:t>
            </a:r>
            <a:endParaRPr lang="en-US" sz="1600" dirty="0">
              <a:latin typeface="Arial" panose="020B0604020202020204" pitchFamily="34" charset="0"/>
            </a:endParaRPr>
          </a:p>
          <a:p>
            <a:pPr marL="746125" lvl="1" indent="-250825">
              <a:lnSpc>
                <a:spcPct val="65000"/>
              </a:lnSpc>
              <a:spcBef>
                <a:spcPct val="30000"/>
              </a:spcBef>
              <a:buFont typeface="Wingdings 2" panose="05020102010507070707" pitchFamily="18" charset="2"/>
              <a:buNone/>
            </a:pPr>
            <a:r>
              <a:rPr lang="en-US" sz="1600" dirty="0">
                <a:latin typeface="Arial" panose="020B0604020202020204" pitchFamily="34" charset="0"/>
              </a:rPr>
              <a:t>SET @City='LonDon'</a:t>
            </a:r>
          </a:p>
          <a:p>
            <a:pPr marL="746125" lvl="1" indent="-250825">
              <a:lnSpc>
                <a:spcPct val="65000"/>
              </a:lnSpc>
              <a:spcBef>
                <a:spcPct val="30000"/>
              </a:spcBef>
              <a:buFont typeface="Wingdings 2" panose="05020102010507070707" pitchFamily="18" charset="2"/>
              <a:buNone/>
            </a:pPr>
            <a:r>
              <a:rPr lang="en-US" sz="1600" dirty="0">
                <a:latin typeface="Arial" panose="020B0604020202020204" pitchFamily="34" charset="0"/>
              </a:rPr>
              <a:t>EXECUTE @Return_Value=TP_KH @City</a:t>
            </a:r>
          </a:p>
          <a:p>
            <a:pPr marL="746125" lvl="1" indent="-250825">
              <a:lnSpc>
                <a:spcPct val="65000"/>
              </a:lnSpc>
              <a:spcBef>
                <a:spcPct val="30000"/>
              </a:spcBef>
              <a:buFont typeface="Wingdings 2" panose="05020102010507070707" pitchFamily="18" charset="2"/>
              <a:buNone/>
            </a:pPr>
            <a:r>
              <a:rPr lang="en-US" sz="1600" dirty="0">
                <a:latin typeface="Arial" panose="020B0604020202020204" pitchFamily="34" charset="0"/>
              </a:rPr>
              <a:t>PRINT @Return_Value</a:t>
            </a:r>
          </a:p>
          <a:p>
            <a:pPr marL="746125" lvl="1" indent="-250825">
              <a:lnSpc>
                <a:spcPct val="65000"/>
              </a:lnSpc>
              <a:spcBef>
                <a:spcPct val="30000"/>
              </a:spcBef>
              <a:buFont typeface="Wingdings 2" panose="05020102010507070707" pitchFamily="18" charset="2"/>
              <a:buNone/>
            </a:pPr>
            <a:r>
              <a:rPr lang="en-US" sz="1600" dirty="0">
                <a:latin typeface="Arial" panose="020B0604020202020204" pitchFamily="34" charset="0"/>
              </a:rPr>
              <a:t>GO</a:t>
            </a:r>
            <a:endParaRPr lang="en-US" sz="1600" dirty="0">
              <a:latin typeface="Arial" panose="020B0604020202020204" pitchFamily="34" charset="0"/>
              <a:cs typeface="Times New Roman" panose="02020603050405020304" pitchFamily="18" charset="0"/>
            </a:endParaRPr>
          </a:p>
        </p:txBody>
      </p:sp>
      <p:sp>
        <p:nvSpPr>
          <p:cNvPr id="27653" name="Rectangle 4"/>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5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65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652">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765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8D46E0F8-0DB0-4784-9A1C-6F2909931F0A}" type="slidenum">
              <a:rPr lang="en-US" sz="1200">
                <a:solidFill>
                  <a:srgbClr val="FFFFFF"/>
                </a:solidFill>
              </a:rPr>
              <a:pPr>
                <a:lnSpc>
                  <a:spcPct val="80000"/>
                </a:lnSpc>
              </a:pPr>
              <a:t>21</a:t>
            </a:fld>
            <a:endParaRPr lang="en-US" sz="1200">
              <a:solidFill>
                <a:srgbClr val="FFFFFF"/>
              </a:solidFill>
            </a:endParaRPr>
          </a:p>
        </p:txBody>
      </p:sp>
      <p:sp>
        <p:nvSpPr>
          <p:cNvPr id="28675" name="Rectangle 2"/>
          <p:cNvSpPr>
            <a:spLocks noGrp="1"/>
          </p:cNvSpPr>
          <p:nvPr>
            <p:ph type="title" idx="4294967295"/>
          </p:nvPr>
        </p:nvSpPr>
        <p:spPr/>
        <p:txBody>
          <a:bodyPr/>
          <a:lstStyle/>
          <a:p>
            <a:r>
              <a:rPr lang="en-US" sz="4000">
                <a:solidFill>
                  <a:srgbClr val="0000FF"/>
                </a:solidFill>
                <a:latin typeface="Arial" panose="020B0604020202020204" pitchFamily="34" charset="0"/>
                <a:cs typeface="Times New Roman" panose="02020603050405020304" pitchFamily="18" charset="0"/>
              </a:rPr>
              <a:t>Sử dụng tham số</a:t>
            </a:r>
          </a:p>
        </p:txBody>
      </p:sp>
      <p:sp>
        <p:nvSpPr>
          <p:cNvPr id="28676" name="Rectangle 3"/>
          <p:cNvSpPr>
            <a:spLocks noGrp="1"/>
          </p:cNvSpPr>
          <p:nvPr>
            <p:ph type="body" idx="4294967295"/>
          </p:nvPr>
        </p:nvSpPr>
        <p:spPr>
          <a:xfrm>
            <a:off x="609600" y="1524000"/>
            <a:ext cx="7924800" cy="5105400"/>
          </a:xfrm>
        </p:spPr>
        <p:txBody>
          <a:bodyPr/>
          <a:lstStyle/>
          <a:p>
            <a:pPr marL="346075" indent="-346075" algn="just">
              <a:lnSpc>
                <a:spcPct val="110000"/>
              </a:lnSpc>
              <a:spcBef>
                <a:spcPct val="20000"/>
              </a:spcBef>
            </a:pPr>
            <a:r>
              <a:rPr lang="en-US" sz="2400">
                <a:latin typeface="Arial" panose="020B0604020202020204" pitchFamily="34" charset="0"/>
              </a:rPr>
              <a:t>Có 2 loại tham số</a:t>
            </a:r>
          </a:p>
          <a:p>
            <a:pPr marL="803275" lvl="1" indent="-307975" algn="just">
              <a:lnSpc>
                <a:spcPct val="110000"/>
              </a:lnSpc>
              <a:spcBef>
                <a:spcPct val="20000"/>
              </a:spcBef>
            </a:pPr>
            <a:r>
              <a:rPr lang="en-US" sz="2400">
                <a:solidFill>
                  <a:srgbClr val="C00000"/>
                </a:solidFill>
                <a:latin typeface="Arial" panose="020B0604020202020204" pitchFamily="34" charset="0"/>
              </a:rPr>
              <a:t>Input paramater: </a:t>
            </a:r>
            <a:r>
              <a:rPr lang="en-US" sz="2400">
                <a:latin typeface="Arial" panose="020B0604020202020204" pitchFamily="34" charset="0"/>
              </a:rPr>
              <a:t>tham số nhập, đưa giá trị của tham số để thông báo cho thủ tục nên làm gì trong CSDL</a:t>
            </a:r>
          </a:p>
          <a:p>
            <a:pPr marL="803275" lvl="1" indent="-307975" algn="just">
              <a:lnSpc>
                <a:spcPct val="110000"/>
              </a:lnSpc>
              <a:spcBef>
                <a:spcPct val="20000"/>
              </a:spcBef>
            </a:pPr>
            <a:r>
              <a:rPr lang="en-US" sz="2400">
                <a:solidFill>
                  <a:srgbClr val="C00000"/>
                </a:solidFill>
                <a:latin typeface="Arial" panose="020B0604020202020204" pitchFamily="34" charset="0"/>
              </a:rPr>
              <a:t>Output parameter: </a:t>
            </a:r>
            <a:r>
              <a:rPr lang="en-US" sz="2400">
                <a:latin typeface="Arial" panose="020B0604020202020204" pitchFamily="34" charset="0"/>
              </a:rPr>
              <a:t>tham số xuất chứa giá trị trả về của thủ tục.</a:t>
            </a:r>
          </a:p>
          <a:p>
            <a:pPr marL="346075" indent="-346075" algn="just">
              <a:lnSpc>
                <a:spcPct val="110000"/>
              </a:lnSpc>
              <a:spcBef>
                <a:spcPct val="20000"/>
              </a:spcBef>
            </a:pPr>
            <a:r>
              <a:rPr lang="en-US" sz="2400">
                <a:latin typeface="Arial" panose="020B0604020202020204" pitchFamily="34" charset="0"/>
              </a:rPr>
              <a:t>Khai báo tham số:	</a:t>
            </a:r>
          </a:p>
          <a:p>
            <a:pPr marL="346075" indent="-346075" algn="just">
              <a:lnSpc>
                <a:spcPct val="110000"/>
              </a:lnSpc>
              <a:spcBef>
                <a:spcPct val="20000"/>
              </a:spcBef>
              <a:buFont typeface="Wingdings" panose="05000000000000000000" pitchFamily="2" charset="2"/>
              <a:buNone/>
            </a:pPr>
            <a:r>
              <a:rPr lang="en-US" sz="2400">
                <a:latin typeface="Arial" panose="020B0604020202020204" pitchFamily="34" charset="0"/>
                <a:cs typeface="Times New Roman" panose="02020603050405020304" pitchFamily="18" charset="0"/>
              </a:rPr>
              <a:t>	</a:t>
            </a:r>
            <a:r>
              <a:rPr lang="en-US" sz="2400">
                <a:solidFill>
                  <a:srgbClr val="800000"/>
                </a:solidFill>
                <a:latin typeface="Arial" panose="020B0604020202020204" pitchFamily="34" charset="0"/>
                <a:cs typeface="Times New Roman" panose="02020603050405020304" pitchFamily="18" charset="0"/>
              </a:rPr>
              <a:t>{@parameter data_type} [= default|NULL][varying] [OUTPUT]</a:t>
            </a:r>
          </a:p>
          <a:p>
            <a:pPr marL="346075" indent="-346075" algn="just">
              <a:lnSpc>
                <a:spcPct val="110000"/>
              </a:lnSpc>
              <a:spcBef>
                <a:spcPct val="20000"/>
              </a:spcBef>
              <a:buFont typeface="Wingdings" panose="05000000000000000000" pitchFamily="2" charset="2"/>
              <a:buNone/>
            </a:pPr>
            <a:r>
              <a:rPr lang="en-US" sz="2400">
                <a:latin typeface="Arial" panose="020B0604020202020204" pitchFamily="34" charset="0"/>
                <a:cs typeface="Times New Roman" panose="02020603050405020304" pitchFamily="18"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7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7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732FBD1B-DABD-4B1C-9804-166C69FF2CC2}" type="slidenum">
              <a:rPr lang="en-US" sz="1200">
                <a:solidFill>
                  <a:srgbClr val="FFFFFF"/>
                </a:solidFill>
              </a:rPr>
              <a:pPr>
                <a:lnSpc>
                  <a:spcPct val="80000"/>
                </a:lnSpc>
              </a:pPr>
              <a:t>22</a:t>
            </a:fld>
            <a:endParaRPr lang="en-US" sz="1200">
              <a:solidFill>
                <a:srgbClr val="FFFFFF"/>
              </a:solidFill>
            </a:endParaRPr>
          </a:p>
        </p:txBody>
      </p:sp>
      <p:sp>
        <p:nvSpPr>
          <p:cNvPr id="210946" name="Text Box 2"/>
          <p:cNvSpPr txBox="1">
            <a:spLocks noChangeArrowheads="1"/>
          </p:cNvSpPr>
          <p:nvPr/>
        </p:nvSpPr>
        <p:spPr bwMode="auto">
          <a:xfrm>
            <a:off x="1258888" y="1757363"/>
            <a:ext cx="1389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spcBef>
                <a:spcPct val="20000"/>
              </a:spcBef>
              <a:buClr>
                <a:schemeClr val="folHlink"/>
              </a:buClr>
              <a:buSzPct val="60000"/>
              <a:buFont typeface="Wingdings" panose="05000000000000000000" pitchFamily="2" charset="2"/>
              <a:buNone/>
            </a:pPr>
            <a:r>
              <a:rPr lang="en-US" sz="2400" u="sng">
                <a:solidFill>
                  <a:schemeClr val="tx2"/>
                </a:solidFill>
                <a:cs typeface="Courier New" panose="02070309020205020404" pitchFamily="49" charset="0"/>
              </a:rPr>
              <a:t>Cú pháp</a:t>
            </a:r>
            <a:r>
              <a:rPr lang="en-US" sz="2400" b="0">
                <a:solidFill>
                  <a:schemeClr val="tx2"/>
                </a:solidFill>
                <a:cs typeface="Courier New" panose="02070309020205020404" pitchFamily="49" charset="0"/>
              </a:rPr>
              <a:t> </a:t>
            </a:r>
            <a:endParaRPr lang="en-US" sz="2400" b="0">
              <a:solidFill>
                <a:schemeClr val="tx2"/>
              </a:solidFill>
            </a:endParaRPr>
          </a:p>
        </p:txBody>
      </p:sp>
      <p:sp>
        <p:nvSpPr>
          <p:cNvPr id="210947" name="Text Box 3"/>
          <p:cNvSpPr txBox="1">
            <a:spLocks noChangeArrowheads="1"/>
          </p:cNvSpPr>
          <p:nvPr/>
        </p:nvSpPr>
        <p:spPr bwMode="auto">
          <a:xfrm>
            <a:off x="914400" y="2438400"/>
            <a:ext cx="7315200" cy="17716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just" eaLnBrk="1" hangingPunct="1">
              <a:spcBef>
                <a:spcPct val="20000"/>
              </a:spcBef>
              <a:buClr>
                <a:schemeClr val="folHlink"/>
              </a:buClr>
              <a:buSzPct val="60000"/>
              <a:buFont typeface="Wingdings" panose="05000000000000000000" pitchFamily="2" charset="2"/>
              <a:buNone/>
            </a:pPr>
            <a:r>
              <a:rPr lang="en-GB" sz="2400" b="0">
                <a:solidFill>
                  <a:srgbClr val="C60000"/>
                </a:solidFill>
                <a:cs typeface="Courier New" panose="02070309020205020404" pitchFamily="49" charset="0"/>
              </a:rPr>
              <a:t>CREATE PROCEDURE </a:t>
            </a:r>
            <a:r>
              <a:rPr lang="en-GB" sz="2400" b="0" i="1">
                <a:solidFill>
                  <a:srgbClr val="C60000"/>
                </a:solidFill>
                <a:cs typeface="Courier New" panose="02070309020205020404" pitchFamily="49" charset="0"/>
              </a:rPr>
              <a:t>procedure_name </a:t>
            </a:r>
            <a:endParaRPr lang="en-GB" sz="2400" b="0">
              <a:solidFill>
                <a:srgbClr val="C60000"/>
              </a:solidFill>
              <a:cs typeface="Times New Roman" panose="02020603050405020304" pitchFamily="18" charset="0"/>
            </a:endParaRPr>
          </a:p>
          <a:p>
            <a:pPr algn="just" eaLnBrk="1" hangingPunct="1">
              <a:spcBef>
                <a:spcPct val="20000"/>
              </a:spcBef>
              <a:buClr>
                <a:schemeClr val="folHlink"/>
              </a:buClr>
              <a:buSzPct val="60000"/>
              <a:buFont typeface="Wingdings" panose="05000000000000000000" pitchFamily="2" charset="2"/>
              <a:buNone/>
            </a:pPr>
            <a:r>
              <a:rPr lang="en-GB" sz="2400" b="0">
                <a:solidFill>
                  <a:srgbClr val="C60000"/>
                </a:solidFill>
                <a:cs typeface="Courier New" panose="02070309020205020404" pitchFamily="49" charset="0"/>
              </a:rPr>
              <a:t>@Parameter_name data_type</a:t>
            </a:r>
            <a:endParaRPr lang="en-GB" sz="2400" b="0">
              <a:solidFill>
                <a:srgbClr val="C60000"/>
              </a:solidFill>
              <a:cs typeface="Times New Roman" panose="02020603050405020304" pitchFamily="18" charset="0"/>
            </a:endParaRPr>
          </a:p>
          <a:p>
            <a:pPr algn="just" eaLnBrk="1" hangingPunct="1">
              <a:spcBef>
                <a:spcPct val="20000"/>
              </a:spcBef>
              <a:buClr>
                <a:schemeClr val="folHlink"/>
              </a:buClr>
              <a:buSzPct val="60000"/>
              <a:buFont typeface="Wingdings" panose="05000000000000000000" pitchFamily="2" charset="2"/>
              <a:buNone/>
            </a:pPr>
            <a:r>
              <a:rPr lang="en-GB" sz="2400" b="0">
                <a:solidFill>
                  <a:srgbClr val="C60000"/>
                </a:solidFill>
                <a:cs typeface="Courier New" panose="02070309020205020404" pitchFamily="49" charset="0"/>
              </a:rPr>
              <a:t>AS</a:t>
            </a:r>
            <a:endParaRPr lang="en-GB" sz="2400" b="0">
              <a:solidFill>
                <a:srgbClr val="C60000"/>
              </a:solidFill>
              <a:cs typeface="Times New Roman" panose="02020603050405020304" pitchFamily="18" charset="0"/>
            </a:endParaRPr>
          </a:p>
          <a:p>
            <a:pPr algn="l" eaLnBrk="1" hangingPunct="1">
              <a:spcBef>
                <a:spcPct val="20000"/>
              </a:spcBef>
              <a:buClr>
                <a:schemeClr val="folHlink"/>
              </a:buClr>
              <a:buSzPct val="60000"/>
              <a:buFont typeface="Wingdings" panose="05000000000000000000" pitchFamily="2" charset="2"/>
              <a:buNone/>
            </a:pPr>
            <a:r>
              <a:rPr lang="en-GB" sz="2400" b="0">
                <a:solidFill>
                  <a:srgbClr val="C60000"/>
                </a:solidFill>
                <a:cs typeface="Courier New" panose="02070309020205020404" pitchFamily="49" charset="0"/>
              </a:rPr>
              <a:t>:</a:t>
            </a:r>
            <a:r>
              <a:rPr lang="en-US" sz="2400" b="0">
                <a:solidFill>
                  <a:srgbClr val="C60000"/>
                </a:solidFill>
                <a:cs typeface="Courier New" panose="02070309020205020404" pitchFamily="49" charset="0"/>
              </a:rPr>
              <a:t> </a:t>
            </a:r>
          </a:p>
        </p:txBody>
      </p:sp>
      <p:sp>
        <p:nvSpPr>
          <p:cNvPr id="29701" name="Rectangle 4"/>
          <p:cNvSpPr>
            <a:spLocks noGrp="1" noChangeArrowheads="1"/>
          </p:cNvSpPr>
          <p:nvPr>
            <p:ph type="title" idx="4294967295"/>
          </p:nvPr>
        </p:nvSpPr>
        <p:spPr>
          <a:xfrm>
            <a:off x="609600" y="457200"/>
            <a:ext cx="8189913" cy="8413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4000">
                <a:solidFill>
                  <a:srgbClr val="0000FF"/>
                </a:solidFill>
              </a:rPr>
              <a:t>Sử dụng tham số</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0946"/>
                                        </p:tgtEl>
                                        <p:attrNameLst>
                                          <p:attrName>style.visibility</p:attrName>
                                        </p:attrNameLst>
                                      </p:cBhvr>
                                      <p:to>
                                        <p:strVal val="visible"/>
                                      </p:to>
                                    </p:set>
                                    <p:anim calcmode="lin" valueType="num">
                                      <p:cBhvr additive="base">
                                        <p:cTn id="7" dur="500" fill="hold"/>
                                        <p:tgtEl>
                                          <p:spTgt spid="210946"/>
                                        </p:tgtEl>
                                        <p:attrNameLst>
                                          <p:attrName>ppt_x</p:attrName>
                                        </p:attrNameLst>
                                      </p:cBhvr>
                                      <p:tavLst>
                                        <p:tav tm="0">
                                          <p:val>
                                            <p:strVal val="0-#ppt_w/2"/>
                                          </p:val>
                                        </p:tav>
                                        <p:tav tm="100000">
                                          <p:val>
                                            <p:strVal val="#ppt_x"/>
                                          </p:val>
                                        </p:tav>
                                      </p:tavLst>
                                    </p:anim>
                                    <p:anim calcmode="lin" valueType="num">
                                      <p:cBhvr additive="base">
                                        <p:cTn id="8" dur="500" fill="hold"/>
                                        <p:tgtEl>
                                          <p:spTgt spid="21094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10947"/>
                                        </p:tgtEl>
                                        <p:attrNameLst>
                                          <p:attrName>style.visibility</p:attrName>
                                        </p:attrNameLst>
                                      </p:cBhvr>
                                      <p:to>
                                        <p:strVal val="visible"/>
                                      </p:to>
                                    </p:set>
                                    <p:animEffect transition="in" filter="dissolve">
                                      <p:cBhvr>
                                        <p:cTn id="13" dur="500"/>
                                        <p:tgtEl>
                                          <p:spTgt spid="210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6" grpId="0" autoUpdateAnimBg="0"/>
      <p:bldP spid="210947"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9E1C110E-1CC9-4E24-A10F-7AD9C5D1926F}" type="slidenum">
              <a:rPr lang="en-US" sz="1200">
                <a:solidFill>
                  <a:srgbClr val="FFFFFF"/>
                </a:solidFill>
              </a:rPr>
              <a:pPr>
                <a:lnSpc>
                  <a:spcPct val="80000"/>
                </a:lnSpc>
              </a:pPr>
              <a:t>23</a:t>
            </a:fld>
            <a:endParaRPr lang="en-US" sz="1200">
              <a:solidFill>
                <a:srgbClr val="FFFFFF"/>
              </a:solidFill>
            </a:endParaRPr>
          </a:p>
        </p:txBody>
      </p:sp>
      <p:sp>
        <p:nvSpPr>
          <p:cNvPr id="30723" name="Rectangle 2"/>
          <p:cNvSpPr>
            <a:spLocks noGrp="1"/>
          </p:cNvSpPr>
          <p:nvPr>
            <p:ph type="body" idx="4294967295"/>
          </p:nvPr>
        </p:nvSpPr>
        <p:spPr>
          <a:xfrm>
            <a:off x="612775" y="1600200"/>
            <a:ext cx="8135938" cy="4484688"/>
          </a:xfrm>
        </p:spPr>
        <p:txBody>
          <a:bodyPr/>
          <a:lstStyle/>
          <a:p>
            <a:pPr>
              <a:lnSpc>
                <a:spcPct val="70000"/>
              </a:lnSpc>
            </a:pPr>
            <a:r>
              <a:rPr lang="en-US" sz="1900" dirty="0"/>
              <a:t>Example</a:t>
            </a:r>
          </a:p>
          <a:p>
            <a:pPr>
              <a:lnSpc>
                <a:spcPct val="70000"/>
              </a:lnSpc>
              <a:buFont typeface="Wingdings" panose="05000000000000000000" pitchFamily="2" charset="2"/>
              <a:buNone/>
            </a:pPr>
            <a:r>
              <a:rPr lang="en-US" sz="1900" b="1" dirty="0">
                <a:cs typeface="Times New Roman" panose="02020603050405020304" pitchFamily="18" charset="0"/>
              </a:rPr>
              <a:t>	</a:t>
            </a:r>
            <a:r>
              <a:rPr lang="en-US" sz="1900" dirty="0">
                <a:cs typeface="Times New Roman" panose="02020603050405020304" pitchFamily="18" charset="0"/>
              </a:rPr>
              <a:t>CREATE PROC Tong @a int, @b int</a:t>
            </a:r>
          </a:p>
          <a:p>
            <a:pPr>
              <a:lnSpc>
                <a:spcPct val="70000"/>
              </a:lnSpc>
              <a:buFont typeface="Wingdings" panose="05000000000000000000" pitchFamily="2" charset="2"/>
              <a:buNone/>
            </a:pPr>
            <a:r>
              <a:rPr lang="en-US" sz="1900" dirty="0">
                <a:cs typeface="Times New Roman" panose="02020603050405020304" pitchFamily="18" charset="0"/>
              </a:rPr>
              <a:t>	as	Declare @tong int, @hieu int, @tich int, @thuong real</a:t>
            </a:r>
          </a:p>
          <a:p>
            <a:pPr>
              <a:lnSpc>
                <a:spcPct val="70000"/>
              </a:lnSpc>
              <a:buFont typeface="Wingdings" panose="05000000000000000000" pitchFamily="2" charset="2"/>
              <a:buNone/>
            </a:pPr>
            <a:r>
              <a:rPr lang="en-US" sz="1900" dirty="0">
                <a:cs typeface="Times New Roman" panose="02020603050405020304" pitchFamily="18" charset="0"/>
              </a:rPr>
              <a:t>		Set @tong =@a +@b</a:t>
            </a:r>
          </a:p>
          <a:p>
            <a:pPr>
              <a:lnSpc>
                <a:spcPct val="70000"/>
              </a:lnSpc>
              <a:buFont typeface="Wingdings" panose="05000000000000000000" pitchFamily="2" charset="2"/>
              <a:buNone/>
            </a:pPr>
            <a:r>
              <a:rPr lang="en-US" sz="1900" dirty="0">
                <a:cs typeface="Times New Roman" panose="02020603050405020304" pitchFamily="18" charset="0"/>
              </a:rPr>
              <a:t>		Set @hieu = @a -@b</a:t>
            </a:r>
          </a:p>
          <a:p>
            <a:pPr>
              <a:lnSpc>
                <a:spcPct val="70000"/>
              </a:lnSpc>
              <a:buFont typeface="Wingdings" panose="05000000000000000000" pitchFamily="2" charset="2"/>
              <a:buNone/>
            </a:pPr>
            <a:r>
              <a:rPr lang="en-US" sz="1900" dirty="0">
                <a:cs typeface="Times New Roman" panose="02020603050405020304" pitchFamily="18" charset="0"/>
              </a:rPr>
              <a:t>		Set @tich = @a *@b</a:t>
            </a:r>
          </a:p>
          <a:p>
            <a:pPr>
              <a:lnSpc>
                <a:spcPct val="70000"/>
              </a:lnSpc>
              <a:buFont typeface="Wingdings" panose="05000000000000000000" pitchFamily="2" charset="2"/>
              <a:buNone/>
            </a:pPr>
            <a:r>
              <a:rPr lang="en-US" sz="1900" dirty="0">
                <a:cs typeface="Times New Roman" panose="02020603050405020304" pitchFamily="18" charset="0"/>
              </a:rPr>
              <a:t>		Print </a:t>
            </a:r>
            <a:r>
              <a:rPr lang="en-US" sz="1900" dirty="0">
                <a:latin typeface="Times New Roman" panose="02020603050405020304" pitchFamily="18" charset="0"/>
                <a:cs typeface="Times New Roman" panose="02020603050405020304" pitchFamily="18" charset="0"/>
              </a:rPr>
              <a:t>‘</a:t>
            </a:r>
            <a:r>
              <a:rPr lang="en-US" sz="1900" dirty="0">
                <a:cs typeface="Times New Roman" panose="02020603050405020304" pitchFamily="18" charset="0"/>
              </a:rPr>
              <a:t>Tong =</a:t>
            </a:r>
            <a:r>
              <a:rPr lang="en-US" sz="1900" dirty="0">
                <a:latin typeface="Times New Roman" panose="02020603050405020304" pitchFamily="18" charset="0"/>
                <a:cs typeface="Times New Roman" panose="02020603050405020304" pitchFamily="18" charset="0"/>
              </a:rPr>
              <a:t>‘</a:t>
            </a:r>
            <a:r>
              <a:rPr lang="en-US" sz="1900" dirty="0">
                <a:cs typeface="Times New Roman" panose="02020603050405020304" pitchFamily="18" charset="0"/>
              </a:rPr>
              <a:t>+convert(varchar(10),@tong)</a:t>
            </a:r>
          </a:p>
          <a:p>
            <a:pPr>
              <a:lnSpc>
                <a:spcPct val="70000"/>
              </a:lnSpc>
              <a:buFont typeface="Wingdings" panose="05000000000000000000" pitchFamily="2" charset="2"/>
              <a:buNone/>
            </a:pPr>
            <a:r>
              <a:rPr lang="en-US" sz="1900" dirty="0">
                <a:cs typeface="Times New Roman" panose="02020603050405020304" pitchFamily="18" charset="0"/>
              </a:rPr>
              <a:t>		Print </a:t>
            </a:r>
            <a:r>
              <a:rPr lang="en-US" sz="1900" dirty="0">
                <a:latin typeface="Times New Roman" panose="02020603050405020304" pitchFamily="18" charset="0"/>
                <a:cs typeface="Times New Roman" panose="02020603050405020304" pitchFamily="18" charset="0"/>
              </a:rPr>
              <a:t>‘</a:t>
            </a:r>
            <a:r>
              <a:rPr lang="en-US" sz="1900" dirty="0" err="1">
                <a:cs typeface="Times New Roman" panose="02020603050405020304" pitchFamily="18" charset="0"/>
              </a:rPr>
              <a:t>Hieu</a:t>
            </a:r>
            <a:r>
              <a:rPr lang="en-US" sz="1900" dirty="0">
                <a:cs typeface="Times New Roman" panose="02020603050405020304" pitchFamily="18" charset="0"/>
              </a:rPr>
              <a:t>=</a:t>
            </a:r>
            <a:r>
              <a:rPr lang="en-US" sz="1900" dirty="0">
                <a:latin typeface="Times New Roman" panose="02020603050405020304" pitchFamily="18" charset="0"/>
                <a:cs typeface="Times New Roman" panose="02020603050405020304" pitchFamily="18" charset="0"/>
              </a:rPr>
              <a:t>‘</a:t>
            </a:r>
            <a:r>
              <a:rPr lang="en-US" sz="1900" dirty="0">
                <a:cs typeface="Times New Roman" panose="02020603050405020304" pitchFamily="18" charset="0"/>
              </a:rPr>
              <a:t>+convert(varchar(10),@</a:t>
            </a:r>
            <a:r>
              <a:rPr lang="en-US" sz="1900" dirty="0" err="1">
                <a:cs typeface="Times New Roman" panose="02020603050405020304" pitchFamily="18" charset="0"/>
              </a:rPr>
              <a:t>hieu</a:t>
            </a:r>
            <a:r>
              <a:rPr lang="en-US" sz="1900" dirty="0">
                <a:cs typeface="Times New Roman" panose="02020603050405020304" pitchFamily="18" charset="0"/>
              </a:rPr>
              <a:t>)</a:t>
            </a:r>
          </a:p>
          <a:p>
            <a:pPr>
              <a:lnSpc>
                <a:spcPct val="70000"/>
              </a:lnSpc>
              <a:buFont typeface="Wingdings" panose="05000000000000000000" pitchFamily="2" charset="2"/>
              <a:buNone/>
            </a:pPr>
            <a:r>
              <a:rPr lang="en-US" sz="1900" dirty="0">
                <a:cs typeface="Times New Roman" panose="02020603050405020304" pitchFamily="18" charset="0"/>
              </a:rPr>
              <a:t>		Print </a:t>
            </a:r>
            <a:r>
              <a:rPr lang="en-US" sz="1900" dirty="0">
                <a:latin typeface="Times New Roman" panose="02020603050405020304" pitchFamily="18" charset="0"/>
                <a:cs typeface="Times New Roman" panose="02020603050405020304" pitchFamily="18" charset="0"/>
              </a:rPr>
              <a:t>‘</a:t>
            </a:r>
            <a:r>
              <a:rPr lang="en-US" sz="1900" dirty="0" err="1">
                <a:cs typeface="Times New Roman" panose="02020603050405020304" pitchFamily="18" charset="0"/>
              </a:rPr>
              <a:t>Tich</a:t>
            </a:r>
            <a:r>
              <a:rPr lang="en-US" sz="1900" dirty="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a:t>
            </a:r>
            <a:r>
              <a:rPr lang="en-US" sz="1900" dirty="0">
                <a:cs typeface="Times New Roman" panose="02020603050405020304" pitchFamily="18" charset="0"/>
              </a:rPr>
              <a:t>+convert(varchar(10),@</a:t>
            </a:r>
            <a:r>
              <a:rPr lang="en-US" sz="1900" dirty="0" err="1">
                <a:cs typeface="Times New Roman" panose="02020603050405020304" pitchFamily="18" charset="0"/>
              </a:rPr>
              <a:t>tich</a:t>
            </a:r>
            <a:r>
              <a:rPr lang="en-US" sz="1900" dirty="0">
                <a:cs typeface="Times New Roman" panose="02020603050405020304" pitchFamily="18" charset="0"/>
              </a:rPr>
              <a:t>)</a:t>
            </a:r>
          </a:p>
          <a:p>
            <a:pPr>
              <a:lnSpc>
                <a:spcPct val="70000"/>
              </a:lnSpc>
              <a:buFont typeface="Wingdings" panose="05000000000000000000" pitchFamily="2" charset="2"/>
              <a:buNone/>
            </a:pPr>
            <a:r>
              <a:rPr lang="en-US" sz="1900" dirty="0">
                <a:cs typeface="Times New Roman" panose="02020603050405020304" pitchFamily="18" charset="0"/>
              </a:rPr>
              <a:t>		if @b&lt;&gt;0</a:t>
            </a:r>
          </a:p>
          <a:p>
            <a:pPr>
              <a:lnSpc>
                <a:spcPct val="70000"/>
              </a:lnSpc>
              <a:buFont typeface="Wingdings" panose="05000000000000000000" pitchFamily="2" charset="2"/>
              <a:buNone/>
            </a:pPr>
            <a:r>
              <a:rPr lang="en-US" sz="1900" dirty="0">
                <a:cs typeface="Times New Roman" panose="02020603050405020304" pitchFamily="18" charset="0"/>
              </a:rPr>
              <a:t>			Set @thuong = @a/@b</a:t>
            </a:r>
          </a:p>
          <a:p>
            <a:pPr>
              <a:lnSpc>
                <a:spcPct val="70000"/>
              </a:lnSpc>
              <a:buFont typeface="Wingdings" panose="05000000000000000000" pitchFamily="2" charset="2"/>
              <a:buNone/>
            </a:pPr>
            <a:r>
              <a:rPr lang="en-US" sz="1900" dirty="0">
                <a:cs typeface="Times New Roman" panose="02020603050405020304" pitchFamily="18" charset="0"/>
              </a:rPr>
              <a:t>			Print </a:t>
            </a:r>
            <a:r>
              <a:rPr lang="en-US" sz="1900" dirty="0">
                <a:latin typeface="Times New Roman" panose="02020603050405020304" pitchFamily="18" charset="0"/>
                <a:cs typeface="Times New Roman" panose="02020603050405020304" pitchFamily="18" charset="0"/>
              </a:rPr>
              <a:t>‘</a:t>
            </a:r>
            <a:r>
              <a:rPr lang="en-US" sz="1900" dirty="0" err="1">
                <a:cs typeface="Times New Roman" panose="02020603050405020304" pitchFamily="18" charset="0"/>
              </a:rPr>
              <a:t>Thuong</a:t>
            </a:r>
            <a:r>
              <a:rPr lang="en-US" sz="1900" dirty="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a:t>
            </a:r>
            <a:r>
              <a:rPr lang="en-US" sz="1900" dirty="0">
                <a:cs typeface="Times New Roman" panose="02020603050405020304" pitchFamily="18" charset="0"/>
              </a:rPr>
              <a:t>+convert(varchar(10),@</a:t>
            </a:r>
            <a:r>
              <a:rPr lang="en-US" sz="1900" dirty="0" err="1">
                <a:cs typeface="Times New Roman" panose="02020603050405020304" pitchFamily="18" charset="0"/>
              </a:rPr>
              <a:t>thuong</a:t>
            </a:r>
            <a:r>
              <a:rPr lang="en-US" sz="1900" dirty="0">
                <a:cs typeface="Times New Roman" panose="02020603050405020304" pitchFamily="18" charset="0"/>
              </a:rPr>
              <a:t>)</a:t>
            </a:r>
          </a:p>
          <a:p>
            <a:pPr>
              <a:lnSpc>
                <a:spcPct val="70000"/>
              </a:lnSpc>
              <a:buFont typeface="Wingdings" panose="05000000000000000000" pitchFamily="2" charset="2"/>
              <a:buNone/>
            </a:pPr>
            <a:r>
              <a:rPr lang="en-US" sz="1900" dirty="0">
                <a:cs typeface="Times New Roman" panose="02020603050405020304" pitchFamily="18" charset="0"/>
              </a:rPr>
              <a:t>		else </a:t>
            </a:r>
          </a:p>
          <a:p>
            <a:pPr>
              <a:lnSpc>
                <a:spcPct val="70000"/>
              </a:lnSpc>
              <a:buFont typeface="Wingdings" panose="05000000000000000000" pitchFamily="2" charset="2"/>
              <a:buNone/>
            </a:pPr>
            <a:r>
              <a:rPr lang="en-US" sz="1900" dirty="0">
                <a:cs typeface="Times New Roman" panose="02020603050405020304" pitchFamily="18" charset="0"/>
              </a:rPr>
              <a:t>			Print </a:t>
            </a:r>
            <a:r>
              <a:rPr lang="en-US" sz="1900" dirty="0">
                <a:latin typeface="Times New Roman" panose="02020603050405020304" pitchFamily="18" charset="0"/>
                <a:cs typeface="Times New Roman" panose="02020603050405020304" pitchFamily="18" charset="0"/>
              </a:rPr>
              <a:t>‘</a:t>
            </a:r>
            <a:r>
              <a:rPr lang="en-US" sz="1900" dirty="0" err="1">
                <a:cs typeface="Times New Roman" panose="02020603050405020304" pitchFamily="18" charset="0"/>
              </a:rPr>
              <a:t>Khong</a:t>
            </a:r>
            <a:r>
              <a:rPr lang="en-US" sz="1900" dirty="0">
                <a:cs typeface="Times New Roman" panose="02020603050405020304" pitchFamily="18" charset="0"/>
              </a:rPr>
              <a:t> chia </a:t>
            </a:r>
            <a:r>
              <a:rPr lang="en-US" sz="1900" dirty="0" err="1">
                <a:cs typeface="Times New Roman" panose="02020603050405020304" pitchFamily="18" charset="0"/>
              </a:rPr>
              <a:t>duoc</a:t>
            </a:r>
            <a:r>
              <a:rPr lang="en-US" sz="1900" dirty="0">
                <a:latin typeface="Times New Roman" panose="02020603050405020304" pitchFamily="18" charset="0"/>
                <a:cs typeface="Times New Roman" panose="02020603050405020304" pitchFamily="18" charset="0"/>
              </a:rPr>
              <a:t>’</a:t>
            </a:r>
            <a:endParaRPr lang="en-US" sz="1900" dirty="0">
              <a:cs typeface="Times New Roman" panose="02020603050405020304" pitchFamily="18" charset="0"/>
            </a:endParaRPr>
          </a:p>
          <a:p>
            <a:pPr>
              <a:lnSpc>
                <a:spcPct val="70000"/>
              </a:lnSpc>
              <a:buFont typeface="Wingdings" panose="05000000000000000000" pitchFamily="2" charset="2"/>
              <a:buNone/>
            </a:pPr>
            <a:r>
              <a:rPr lang="en-US" sz="1900" dirty="0">
                <a:cs typeface="Times New Roman" panose="02020603050405020304" pitchFamily="18" charset="0"/>
              </a:rPr>
              <a:t>EXEC tong 4,7</a:t>
            </a:r>
          </a:p>
          <a:p>
            <a:pPr>
              <a:lnSpc>
                <a:spcPct val="70000"/>
              </a:lnSpc>
              <a:buFont typeface="Wingdings" panose="05000000000000000000" pitchFamily="2" charset="2"/>
              <a:buNone/>
            </a:pPr>
            <a:r>
              <a:rPr lang="en-US" sz="1900" dirty="0">
                <a:cs typeface="Times New Roman" panose="02020603050405020304" pitchFamily="18" charset="0"/>
              </a:rPr>
              <a:t>										</a:t>
            </a:r>
          </a:p>
          <a:p>
            <a:pPr>
              <a:lnSpc>
                <a:spcPct val="70000"/>
              </a:lnSpc>
              <a:buFont typeface="Wingdings" panose="05000000000000000000" pitchFamily="2" charset="2"/>
              <a:buNone/>
            </a:pPr>
            <a:endParaRPr lang="en-US" sz="1900" dirty="0">
              <a:cs typeface="Times New Roman" panose="02020603050405020304" pitchFamily="18" charset="0"/>
            </a:endParaRPr>
          </a:p>
          <a:p>
            <a:pPr>
              <a:lnSpc>
                <a:spcPct val="70000"/>
              </a:lnSpc>
              <a:buFont typeface="Wingdings" panose="05000000000000000000" pitchFamily="2" charset="2"/>
              <a:buNone/>
            </a:pPr>
            <a:endParaRPr lang="en-US" sz="1900" dirty="0">
              <a:cs typeface="Times New Roman" panose="02020603050405020304" pitchFamily="18" charset="0"/>
            </a:endParaRPr>
          </a:p>
          <a:p>
            <a:pPr>
              <a:lnSpc>
                <a:spcPct val="70000"/>
              </a:lnSpc>
              <a:buFont typeface="Wingdings" panose="05000000000000000000" pitchFamily="2" charset="2"/>
              <a:buNone/>
            </a:pPr>
            <a:r>
              <a:rPr lang="en-US" sz="1900" dirty="0">
                <a:cs typeface="Times New Roman" panose="02020603050405020304" pitchFamily="18" charset="0"/>
              </a:rPr>
              <a:t>		</a:t>
            </a:r>
          </a:p>
          <a:p>
            <a:pPr>
              <a:lnSpc>
                <a:spcPct val="70000"/>
              </a:lnSpc>
              <a:buFont typeface="Wingdings" panose="05000000000000000000" pitchFamily="2" charset="2"/>
              <a:buNone/>
            </a:pPr>
            <a:r>
              <a:rPr lang="en-US" sz="1900" dirty="0">
                <a:cs typeface="Times New Roman" panose="02020603050405020304" pitchFamily="18" charset="0"/>
              </a:rPr>
              <a:t>	 </a:t>
            </a:r>
          </a:p>
        </p:txBody>
      </p:sp>
      <p:sp>
        <p:nvSpPr>
          <p:cNvPr id="30724" name="Rectangle 3"/>
          <p:cNvSpPr>
            <a:spLocks noGrp="1" noChangeArrowheads="1"/>
          </p:cNvSpPr>
          <p:nvPr>
            <p:ph type="title" idx="4294967295"/>
          </p:nvPr>
        </p:nvSpPr>
        <p:spPr>
          <a:xfrm>
            <a:off x="533400" y="381000"/>
            <a:ext cx="8189913" cy="8413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4000">
                <a:solidFill>
                  <a:srgbClr val="0000FF"/>
                </a:solidFill>
              </a:rPr>
              <a:t>Sử dụng tham số</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72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72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72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72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072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072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072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072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072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BEDF757C-230B-481F-9BD7-2646F7384582}" type="slidenum">
              <a:rPr lang="en-US" sz="1200">
                <a:solidFill>
                  <a:srgbClr val="FFFFFF"/>
                </a:solidFill>
              </a:rPr>
              <a:pPr>
                <a:lnSpc>
                  <a:spcPct val="80000"/>
                </a:lnSpc>
              </a:pPr>
              <a:t>24</a:t>
            </a:fld>
            <a:endParaRPr lang="en-US" sz="1200">
              <a:solidFill>
                <a:srgbClr val="FFFFFF"/>
              </a:solidFill>
            </a:endParaRPr>
          </a:p>
        </p:txBody>
      </p:sp>
      <p:sp>
        <p:nvSpPr>
          <p:cNvPr id="31747" name="Rectangle 2"/>
          <p:cNvSpPr>
            <a:spLocks noGrp="1"/>
          </p:cNvSpPr>
          <p:nvPr>
            <p:ph type="title" idx="4294967295"/>
          </p:nvPr>
        </p:nvSpPr>
        <p:spPr>
          <a:xfrm>
            <a:off x="609600" y="304800"/>
            <a:ext cx="7793038" cy="1143000"/>
          </a:xfrm>
        </p:spPr>
        <p:txBody>
          <a:bodyPr/>
          <a:lstStyle/>
          <a:p>
            <a:r>
              <a:rPr lang="en-US" sz="4000">
                <a:solidFill>
                  <a:srgbClr val="0000FF"/>
                </a:solidFill>
                <a:latin typeface="Arial" panose="020B0604020202020204" pitchFamily="34" charset="0"/>
              </a:rPr>
              <a:t>Tạo thủ tục với tham số</a:t>
            </a:r>
          </a:p>
        </p:txBody>
      </p:sp>
      <p:sp>
        <p:nvSpPr>
          <p:cNvPr id="215043" name="Rectangle 3"/>
          <p:cNvSpPr>
            <a:spLocks noChangeArrowheads="1"/>
          </p:cNvSpPr>
          <p:nvPr/>
        </p:nvSpPr>
        <p:spPr bwMode="auto">
          <a:xfrm>
            <a:off x="1116013" y="2060575"/>
            <a:ext cx="6938962" cy="224313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just" eaLnBrk="1" hangingPunct="1">
              <a:spcBef>
                <a:spcPct val="20000"/>
              </a:spcBef>
              <a:buClr>
                <a:schemeClr val="folHlink"/>
              </a:buClr>
              <a:buSzPct val="60000"/>
              <a:buFont typeface="Wingdings" panose="05000000000000000000" pitchFamily="2" charset="2"/>
              <a:buNone/>
            </a:pPr>
            <a:r>
              <a:rPr lang="en-GB" sz="2400" b="0">
                <a:cs typeface="Courier New" panose="02070309020205020404" pitchFamily="49" charset="0"/>
              </a:rPr>
              <a:t>CREATE PROCEDURE city_KH</a:t>
            </a:r>
            <a:endParaRPr lang="en-GB" sz="2400" b="0">
              <a:cs typeface="Times New Roman" panose="02020603050405020304" pitchFamily="18" charset="0"/>
            </a:endParaRPr>
          </a:p>
          <a:p>
            <a:pPr algn="just" eaLnBrk="1" hangingPunct="1">
              <a:spcBef>
                <a:spcPct val="20000"/>
              </a:spcBef>
              <a:buClr>
                <a:schemeClr val="folHlink"/>
              </a:buClr>
              <a:buSzPct val="60000"/>
              <a:buFont typeface="Wingdings" panose="05000000000000000000" pitchFamily="2" charset="2"/>
              <a:buNone/>
            </a:pPr>
            <a:r>
              <a:rPr lang="en-GB" sz="2400" b="0">
                <a:cs typeface="Courier New" panose="02070309020205020404" pitchFamily="49" charset="0"/>
              </a:rPr>
              <a:t>@KH_city varchar(15)</a:t>
            </a:r>
            <a:endParaRPr lang="en-GB" sz="2400" b="0">
              <a:cs typeface="Times New Roman" panose="02020603050405020304" pitchFamily="18" charset="0"/>
            </a:endParaRPr>
          </a:p>
          <a:p>
            <a:pPr algn="just" eaLnBrk="1" hangingPunct="1">
              <a:spcBef>
                <a:spcPct val="20000"/>
              </a:spcBef>
              <a:buClr>
                <a:schemeClr val="folHlink"/>
              </a:buClr>
              <a:buSzPct val="60000"/>
              <a:buFont typeface="Wingdings" panose="05000000000000000000" pitchFamily="2" charset="2"/>
              <a:buNone/>
            </a:pPr>
            <a:r>
              <a:rPr lang="en-GB" sz="2400" b="0">
                <a:cs typeface="Courier New" panose="02070309020205020404" pitchFamily="49" charset="0"/>
              </a:rPr>
              <a:t>AS</a:t>
            </a:r>
            <a:endParaRPr lang="en-GB" sz="2400" b="0">
              <a:cs typeface="Times New Roman" panose="02020603050405020304" pitchFamily="18" charset="0"/>
            </a:endParaRPr>
          </a:p>
          <a:p>
            <a:pPr algn="just" eaLnBrk="1" hangingPunct="1">
              <a:spcBef>
                <a:spcPct val="20000"/>
              </a:spcBef>
              <a:buClr>
                <a:schemeClr val="folHlink"/>
              </a:buClr>
              <a:buSzPct val="60000"/>
              <a:buFont typeface="Wingdings" panose="05000000000000000000" pitchFamily="2" charset="2"/>
              <a:buNone/>
            </a:pPr>
            <a:r>
              <a:rPr lang="en-GB" sz="2400" b="0">
                <a:cs typeface="Courier New" panose="02070309020205020404" pitchFamily="49" charset="0"/>
              </a:rPr>
              <a:t>       SELECT * FROM Customers </a:t>
            </a:r>
          </a:p>
          <a:p>
            <a:pPr algn="just" eaLnBrk="1" hangingPunct="1">
              <a:spcBef>
                <a:spcPct val="20000"/>
              </a:spcBef>
              <a:buClr>
                <a:schemeClr val="folHlink"/>
              </a:buClr>
              <a:buSzPct val="60000"/>
              <a:buFont typeface="Wingdings" panose="05000000000000000000" pitchFamily="2" charset="2"/>
              <a:buNone/>
            </a:pPr>
            <a:r>
              <a:rPr lang="en-GB" sz="2400" b="0">
                <a:cs typeface="Courier New" panose="02070309020205020404" pitchFamily="49" charset="0"/>
              </a:rPr>
              <a:t>		WHERE City = @KH_city</a:t>
            </a:r>
            <a:r>
              <a:rPr lang="en-US" sz="2400" b="0">
                <a:cs typeface="Times New Roman" panose="02020603050405020304" pitchFamily="18" charset="0"/>
              </a:rPr>
              <a:t> </a:t>
            </a:r>
          </a:p>
          <a:p>
            <a:pPr algn="just" eaLnBrk="1" hangingPunct="1">
              <a:spcBef>
                <a:spcPct val="20000"/>
              </a:spcBef>
              <a:buClr>
                <a:schemeClr val="folHlink"/>
              </a:buClr>
              <a:buSzPct val="60000"/>
              <a:buFont typeface="Wingdings" panose="05000000000000000000" pitchFamily="2" charset="2"/>
              <a:buNone/>
            </a:pPr>
            <a:endParaRPr lang="en-US" sz="2400" b="0">
              <a:cs typeface="Times New Roman" panose="02020603050405020304" pitchFamily="18" charset="0"/>
            </a:endParaRPr>
          </a:p>
        </p:txBody>
      </p:sp>
      <p:sp>
        <p:nvSpPr>
          <p:cNvPr id="215044" name="Text Box 4"/>
          <p:cNvSpPr txBox="1">
            <a:spLocks noChangeArrowheads="1"/>
          </p:cNvSpPr>
          <p:nvPr/>
        </p:nvSpPr>
        <p:spPr bwMode="auto">
          <a:xfrm>
            <a:off x="841375" y="1570038"/>
            <a:ext cx="1146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spcBef>
                <a:spcPct val="20000"/>
              </a:spcBef>
              <a:buClr>
                <a:schemeClr val="folHlink"/>
              </a:buClr>
              <a:buSzPct val="60000"/>
              <a:buFont typeface="Wingdings" panose="05000000000000000000" pitchFamily="2" charset="2"/>
              <a:buNone/>
            </a:pPr>
            <a:r>
              <a:rPr lang="en-US" sz="2400" u="sng">
                <a:solidFill>
                  <a:schemeClr val="tx2"/>
                </a:solidFill>
                <a:cs typeface="Courier New" panose="02070309020205020404" pitchFamily="49" charset="0"/>
              </a:rPr>
              <a:t>Ví dụ 2</a:t>
            </a:r>
            <a:endParaRPr lang="en-US" sz="2400" b="0">
              <a:solidFill>
                <a:schemeClr val="tx2"/>
              </a:solidFill>
            </a:endParaRPr>
          </a:p>
        </p:txBody>
      </p:sp>
      <p:sp>
        <p:nvSpPr>
          <p:cNvPr id="31750" name="Text Box 5"/>
          <p:cNvSpPr txBox="1">
            <a:spLocks noChangeArrowheads="1"/>
          </p:cNvSpPr>
          <p:nvPr/>
        </p:nvSpPr>
        <p:spPr bwMode="auto">
          <a:xfrm>
            <a:off x="1187450" y="4797425"/>
            <a:ext cx="4395788"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r>
              <a:rPr lang="en-US" sz="2800" b="0"/>
              <a:t>Thực thi thủ tục</a:t>
            </a:r>
          </a:p>
          <a:p>
            <a:pPr algn="l"/>
            <a:r>
              <a:rPr lang="en-US" sz="2800" b="0"/>
              <a:t>	Exec city_kh ‘London’</a:t>
            </a:r>
          </a:p>
          <a:p>
            <a:pPr algn="l"/>
            <a:endParaRPr lang="en-US" sz="2800" b="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44"/>
                                        </p:tgtEl>
                                        <p:attrNameLst>
                                          <p:attrName>style.visibility</p:attrName>
                                        </p:attrNameLst>
                                      </p:cBhvr>
                                      <p:to>
                                        <p:strVal val="visible"/>
                                      </p:to>
                                    </p:set>
                                    <p:anim calcmode="lin" valueType="num">
                                      <p:cBhvr additive="base">
                                        <p:cTn id="7" dur="500" fill="hold"/>
                                        <p:tgtEl>
                                          <p:spTgt spid="215044"/>
                                        </p:tgtEl>
                                        <p:attrNameLst>
                                          <p:attrName>ppt_x</p:attrName>
                                        </p:attrNameLst>
                                      </p:cBhvr>
                                      <p:tavLst>
                                        <p:tav tm="0">
                                          <p:val>
                                            <p:strVal val="0-#ppt_w/2"/>
                                          </p:val>
                                        </p:tav>
                                        <p:tav tm="100000">
                                          <p:val>
                                            <p:strVal val="#ppt_x"/>
                                          </p:val>
                                        </p:tav>
                                      </p:tavLst>
                                    </p:anim>
                                    <p:anim calcmode="lin" valueType="num">
                                      <p:cBhvr additive="base">
                                        <p:cTn id="8" dur="500" fill="hold"/>
                                        <p:tgtEl>
                                          <p:spTgt spid="2150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5043">
                                            <p:txEl>
                                              <p:pRg st="0" end="0"/>
                                            </p:txEl>
                                          </p:spTgt>
                                        </p:tgtEl>
                                        <p:attrNameLst>
                                          <p:attrName>style.visibility</p:attrName>
                                        </p:attrNameLst>
                                      </p:cBhvr>
                                      <p:to>
                                        <p:strVal val="visible"/>
                                      </p:to>
                                    </p:set>
                                    <p:anim calcmode="lin" valueType="num">
                                      <p:cBhvr additive="base">
                                        <p:cTn id="13" dur="500" fill="hold"/>
                                        <p:tgtEl>
                                          <p:spTgt spid="2150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50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5043">
                                            <p:txEl>
                                              <p:pRg st="1" end="1"/>
                                            </p:txEl>
                                          </p:spTgt>
                                        </p:tgtEl>
                                        <p:attrNameLst>
                                          <p:attrName>style.visibility</p:attrName>
                                        </p:attrNameLst>
                                      </p:cBhvr>
                                      <p:to>
                                        <p:strVal val="visible"/>
                                      </p:to>
                                    </p:set>
                                    <p:anim calcmode="lin" valueType="num">
                                      <p:cBhvr additive="base">
                                        <p:cTn id="19" dur="500" fill="hold"/>
                                        <p:tgtEl>
                                          <p:spTgt spid="2150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50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15043">
                                            <p:txEl>
                                              <p:pRg st="2" end="2"/>
                                            </p:txEl>
                                          </p:spTgt>
                                        </p:tgtEl>
                                        <p:attrNameLst>
                                          <p:attrName>style.visibility</p:attrName>
                                        </p:attrNameLst>
                                      </p:cBhvr>
                                      <p:to>
                                        <p:strVal val="visible"/>
                                      </p:to>
                                    </p:set>
                                    <p:anim calcmode="lin" valueType="num">
                                      <p:cBhvr additive="base">
                                        <p:cTn id="25" dur="500" fill="hold"/>
                                        <p:tgtEl>
                                          <p:spTgt spid="2150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50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15043">
                                            <p:txEl>
                                              <p:pRg st="3" end="3"/>
                                            </p:txEl>
                                          </p:spTgt>
                                        </p:tgtEl>
                                        <p:attrNameLst>
                                          <p:attrName>style.visibility</p:attrName>
                                        </p:attrNameLst>
                                      </p:cBhvr>
                                      <p:to>
                                        <p:strVal val="visible"/>
                                      </p:to>
                                    </p:set>
                                    <p:anim calcmode="lin" valueType="num">
                                      <p:cBhvr additive="base">
                                        <p:cTn id="31" dur="500" fill="hold"/>
                                        <p:tgtEl>
                                          <p:spTgt spid="21504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150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15043">
                                            <p:txEl>
                                              <p:pRg st="4" end="4"/>
                                            </p:txEl>
                                          </p:spTgt>
                                        </p:tgtEl>
                                        <p:attrNameLst>
                                          <p:attrName>style.visibility</p:attrName>
                                        </p:attrNameLst>
                                      </p:cBhvr>
                                      <p:to>
                                        <p:strVal val="visible"/>
                                      </p:to>
                                    </p:set>
                                    <p:anim calcmode="lin" valueType="num">
                                      <p:cBhvr additive="base">
                                        <p:cTn id="37" dur="500" fill="hold"/>
                                        <p:tgtEl>
                                          <p:spTgt spid="21504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150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1750"/>
                                        </p:tgtEl>
                                        <p:attrNameLst>
                                          <p:attrName>style.visibility</p:attrName>
                                        </p:attrNameLst>
                                      </p:cBhvr>
                                      <p:to>
                                        <p:strVal val="visible"/>
                                      </p:to>
                                    </p:set>
                                    <p:animEffect transition="in" filter="fade">
                                      <p:cBhvr>
                                        <p:cTn id="43" dur="500"/>
                                        <p:tgtEl>
                                          <p:spTgt spid="31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4" grpId="0" autoUpdateAnimBg="0"/>
      <p:bldP spid="3175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61C327EC-91A9-4363-9658-1E4D66B5FEE1}" type="slidenum">
              <a:rPr lang="en-US" sz="1200">
                <a:solidFill>
                  <a:srgbClr val="FFFFFF"/>
                </a:solidFill>
              </a:rPr>
              <a:pPr>
                <a:lnSpc>
                  <a:spcPct val="80000"/>
                </a:lnSpc>
              </a:pPr>
              <a:t>25</a:t>
            </a:fld>
            <a:endParaRPr lang="en-US" sz="1200">
              <a:solidFill>
                <a:srgbClr val="FFFFFF"/>
              </a:solidFill>
            </a:endParaRPr>
          </a:p>
        </p:txBody>
      </p:sp>
      <p:sp>
        <p:nvSpPr>
          <p:cNvPr id="33795" name="Rectangle 2"/>
          <p:cNvSpPr>
            <a:spLocks noGrp="1"/>
          </p:cNvSpPr>
          <p:nvPr>
            <p:ph type="body" idx="4294967295"/>
          </p:nvPr>
        </p:nvSpPr>
        <p:spPr>
          <a:xfrm>
            <a:off x="543719" y="1430401"/>
            <a:ext cx="8077200" cy="5105400"/>
          </a:xfrm>
        </p:spPr>
        <p:txBody>
          <a:bodyPr/>
          <a:lstStyle/>
          <a:p>
            <a:pPr marL="774700" lvl="1" indent="-381000">
              <a:lnSpc>
                <a:spcPct val="70000"/>
              </a:lnSpc>
              <a:spcBef>
                <a:spcPct val="30000"/>
              </a:spcBef>
              <a:buFont typeface="Wingdings 2" panose="05020102010507070707" pitchFamily="18" charset="2"/>
              <a:buNone/>
            </a:pPr>
            <a:endParaRPr lang="en-US" sz="2800">
              <a:cs typeface="Times New Roman" panose="02020603050405020304" pitchFamily="18" charset="0"/>
            </a:endParaRPr>
          </a:p>
          <a:p>
            <a:pPr marL="381000" indent="-381000">
              <a:lnSpc>
                <a:spcPct val="70000"/>
              </a:lnSpc>
              <a:spcBef>
                <a:spcPct val="30000"/>
              </a:spcBef>
              <a:buFont typeface="Wingdings" panose="05000000000000000000" pitchFamily="2" charset="2"/>
              <a:buNone/>
            </a:pPr>
            <a:r>
              <a:rPr lang="en-US" sz="2800">
                <a:cs typeface="Times New Roman" panose="02020603050405020304" pitchFamily="18" charset="0"/>
              </a:rPr>
              <a:t>V</a:t>
            </a:r>
            <a:r>
              <a:rPr lang="en-US" sz="2800">
                <a:latin typeface="Times New Roman" panose="02020603050405020304" pitchFamily="18" charset="0"/>
                <a:cs typeface="Times New Roman" panose="02020603050405020304" pitchFamily="18" charset="0"/>
              </a:rPr>
              <a:t>í</a:t>
            </a:r>
            <a:r>
              <a:rPr lang="en-US" sz="2800">
                <a:cs typeface="Times New Roman" panose="02020603050405020304" pitchFamily="18" charset="0"/>
              </a:rPr>
              <a:t> dụ 3:</a:t>
            </a:r>
          </a:p>
          <a:p>
            <a:pPr marL="774700" lvl="1" indent="-381000">
              <a:lnSpc>
                <a:spcPct val="70000"/>
              </a:lnSpc>
              <a:spcBef>
                <a:spcPct val="30000"/>
              </a:spcBef>
              <a:buFont typeface="Wingdings 2" panose="05020102010507070707" pitchFamily="18" charset="2"/>
              <a:buNone/>
            </a:pPr>
            <a:r>
              <a:rPr lang="en-US" sz="2800">
                <a:cs typeface="Times New Roman" panose="02020603050405020304" pitchFamily="18" charset="0"/>
              </a:rPr>
              <a:t>CREATE PROCEDURE CustOrderHist @CustomerID nchar(5)</a:t>
            </a:r>
          </a:p>
          <a:p>
            <a:pPr marL="774700" lvl="1" indent="-381000">
              <a:lnSpc>
                <a:spcPct val="70000"/>
              </a:lnSpc>
              <a:spcBef>
                <a:spcPct val="30000"/>
              </a:spcBef>
              <a:buFont typeface="Wingdings 2" panose="05020102010507070707" pitchFamily="18" charset="2"/>
              <a:buNone/>
            </a:pPr>
            <a:r>
              <a:rPr lang="en-US" sz="2800">
                <a:cs typeface="Times New Roman" panose="02020603050405020304" pitchFamily="18" charset="0"/>
              </a:rPr>
              <a:t>AS</a:t>
            </a:r>
          </a:p>
          <a:p>
            <a:pPr marL="1185863" lvl="2" indent="-381000">
              <a:lnSpc>
                <a:spcPct val="70000"/>
              </a:lnSpc>
              <a:spcBef>
                <a:spcPct val="30000"/>
              </a:spcBef>
              <a:buFont typeface="Wingdings" panose="05000000000000000000" pitchFamily="2" charset="2"/>
              <a:buNone/>
            </a:pPr>
            <a:r>
              <a:rPr lang="en-US" sz="2400">
                <a:cs typeface="Times New Roman" panose="02020603050405020304" pitchFamily="18" charset="0"/>
              </a:rPr>
              <a:t>SELECT ProductName, Total=SUM(Quantity)</a:t>
            </a:r>
          </a:p>
          <a:p>
            <a:pPr marL="1185863" lvl="2" indent="-381000">
              <a:lnSpc>
                <a:spcPct val="70000"/>
              </a:lnSpc>
              <a:spcBef>
                <a:spcPct val="30000"/>
              </a:spcBef>
              <a:buFont typeface="Wingdings" panose="05000000000000000000" pitchFamily="2" charset="2"/>
              <a:buNone/>
            </a:pPr>
            <a:r>
              <a:rPr lang="en-US" sz="2400">
                <a:cs typeface="Times New Roman" panose="02020603050405020304" pitchFamily="18" charset="0"/>
              </a:rPr>
              <a:t>FROM Products P, [Order Details] OD, Orders O, Customers C</a:t>
            </a:r>
          </a:p>
          <a:p>
            <a:pPr marL="1185863" lvl="2" indent="-381000">
              <a:lnSpc>
                <a:spcPct val="70000"/>
              </a:lnSpc>
              <a:spcBef>
                <a:spcPct val="30000"/>
              </a:spcBef>
              <a:buFont typeface="Wingdings" panose="05000000000000000000" pitchFamily="2" charset="2"/>
              <a:buNone/>
            </a:pPr>
            <a:r>
              <a:rPr lang="en-US" sz="2400">
                <a:cs typeface="Times New Roman" panose="02020603050405020304" pitchFamily="18" charset="0"/>
              </a:rPr>
              <a:t>WHERE C.CustomerID = @CustomerID</a:t>
            </a:r>
          </a:p>
          <a:p>
            <a:pPr marL="1185863" lvl="2" indent="-381000">
              <a:lnSpc>
                <a:spcPct val="70000"/>
              </a:lnSpc>
              <a:spcBef>
                <a:spcPct val="30000"/>
              </a:spcBef>
              <a:buFont typeface="Wingdings" panose="05000000000000000000" pitchFamily="2" charset="2"/>
              <a:buNone/>
            </a:pPr>
            <a:r>
              <a:rPr lang="en-US" sz="2400">
                <a:cs typeface="Times New Roman" panose="02020603050405020304" pitchFamily="18" charset="0"/>
              </a:rPr>
              <a:t>AND C.CustomerID = O.CustomerID AND O.OrderID =</a:t>
            </a:r>
          </a:p>
          <a:p>
            <a:pPr marL="1185863" lvl="2" indent="-381000">
              <a:lnSpc>
                <a:spcPct val="70000"/>
              </a:lnSpc>
              <a:spcBef>
                <a:spcPct val="30000"/>
              </a:spcBef>
              <a:buFont typeface="Wingdings" panose="05000000000000000000" pitchFamily="2" charset="2"/>
              <a:buNone/>
            </a:pPr>
            <a:r>
              <a:rPr lang="en-US" sz="2400">
                <a:cs typeface="Times New Roman" panose="02020603050405020304" pitchFamily="18" charset="0"/>
              </a:rPr>
              <a:t>OD.OrderID AND OD.ProductID = P.ProductID</a:t>
            </a:r>
          </a:p>
          <a:p>
            <a:pPr marL="1185863" lvl="2" indent="-381000">
              <a:lnSpc>
                <a:spcPct val="70000"/>
              </a:lnSpc>
              <a:spcBef>
                <a:spcPct val="30000"/>
              </a:spcBef>
              <a:buFont typeface="Wingdings" panose="05000000000000000000" pitchFamily="2" charset="2"/>
              <a:buNone/>
            </a:pPr>
            <a:r>
              <a:rPr lang="en-US" sz="2400">
                <a:cs typeface="Times New Roman" panose="02020603050405020304" pitchFamily="18" charset="0"/>
              </a:rPr>
              <a:t>GROUP BY ProductName</a:t>
            </a:r>
          </a:p>
          <a:p>
            <a:pPr marL="1185863" lvl="2" indent="-381000">
              <a:lnSpc>
                <a:spcPct val="70000"/>
              </a:lnSpc>
              <a:spcBef>
                <a:spcPct val="30000"/>
              </a:spcBef>
              <a:buFont typeface="Wingdings" panose="05000000000000000000" pitchFamily="2" charset="2"/>
              <a:buNone/>
            </a:pPr>
            <a:endParaRPr lang="en-US" sz="2400">
              <a:cs typeface="Times New Roman" panose="02020603050405020304" pitchFamily="18" charset="0"/>
            </a:endParaRPr>
          </a:p>
          <a:p>
            <a:pPr marL="1185863" lvl="2" indent="-381000">
              <a:lnSpc>
                <a:spcPct val="70000"/>
              </a:lnSpc>
              <a:spcBef>
                <a:spcPct val="30000"/>
              </a:spcBef>
              <a:buFont typeface="Wingdings" panose="05000000000000000000" pitchFamily="2" charset="2"/>
              <a:buNone/>
            </a:pPr>
            <a:r>
              <a:rPr lang="en-US" sz="2400"/>
              <a:t>exec CustOrderHist  'NORTS'</a:t>
            </a:r>
            <a:endParaRPr lang="en-US" sz="2400">
              <a:cs typeface="Times New Roman" panose="02020603050405020304" pitchFamily="18" charset="0"/>
            </a:endParaRPr>
          </a:p>
        </p:txBody>
      </p:sp>
      <p:sp>
        <p:nvSpPr>
          <p:cNvPr id="33796" name="Rectangle 3"/>
          <p:cNvSpPr>
            <a:spLocks noChangeArrowheads="1"/>
          </p:cNvSpPr>
          <p:nvPr/>
        </p:nvSpPr>
        <p:spPr bwMode="auto">
          <a:xfrm>
            <a:off x="3981450" y="2800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
        <p:nvSpPr>
          <p:cNvPr id="33797" name="Rectangle 4"/>
          <p:cNvSpPr>
            <a:spLocks noGrp="1" noChangeArrowheads="1"/>
          </p:cNvSpPr>
          <p:nvPr>
            <p:ph type="title" idx="4294967295"/>
          </p:nvPr>
        </p:nvSpPr>
        <p:spPr>
          <a:xfrm>
            <a:off x="685800" y="228600"/>
            <a:ext cx="7793038"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4000">
                <a:solidFill>
                  <a:srgbClr val="0000FF"/>
                </a:solidFill>
                <a:latin typeface="Arial" panose="020B0604020202020204" pitchFamily="34" charset="0"/>
                <a:cs typeface="Arial" panose="020B0604020202020204" pitchFamily="34" charset="0"/>
              </a:rPr>
              <a:t>Tạo thủ tục với tham số</a:t>
            </a:r>
          </a:p>
        </p:txBody>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BC2DC1D9-5802-4FB5-90C5-7A5023C74CE2}" type="slidenum">
              <a:rPr lang="en-US" sz="1200">
                <a:solidFill>
                  <a:srgbClr val="FFFFFF"/>
                </a:solidFill>
              </a:rPr>
              <a:pPr>
                <a:lnSpc>
                  <a:spcPct val="80000"/>
                </a:lnSpc>
              </a:pPr>
              <a:t>26</a:t>
            </a:fld>
            <a:endParaRPr lang="en-US" sz="1200">
              <a:solidFill>
                <a:srgbClr val="FFFFFF"/>
              </a:solidFill>
            </a:endParaRPr>
          </a:p>
        </p:txBody>
      </p:sp>
      <p:sp>
        <p:nvSpPr>
          <p:cNvPr id="34819" name="Rectangle 2"/>
          <p:cNvSpPr>
            <a:spLocks noGrp="1"/>
          </p:cNvSpPr>
          <p:nvPr>
            <p:ph type="title" idx="4294967295"/>
          </p:nvPr>
        </p:nvSpPr>
        <p:spPr>
          <a:xfrm>
            <a:off x="609600" y="216408"/>
            <a:ext cx="7793038" cy="1143000"/>
          </a:xfrm>
        </p:spPr>
        <p:txBody>
          <a:bodyPr/>
          <a:lstStyle/>
          <a:p>
            <a:r>
              <a:rPr lang="en-US" sz="4000">
                <a:solidFill>
                  <a:srgbClr val="0000FF"/>
                </a:solidFill>
                <a:latin typeface="Arial" panose="020B0604020202020204" pitchFamily="34" charset="0"/>
                <a:cs typeface="Arial" panose="020B0604020202020204" pitchFamily="34" charset="0"/>
              </a:rPr>
              <a:t>Thủ tục có trị trả về</a:t>
            </a:r>
          </a:p>
        </p:txBody>
      </p:sp>
      <p:sp>
        <p:nvSpPr>
          <p:cNvPr id="219139" name="Rectangle 3"/>
          <p:cNvSpPr>
            <a:spLocks noGrp="1"/>
          </p:cNvSpPr>
          <p:nvPr>
            <p:ph type="body" idx="4294967295"/>
          </p:nvPr>
        </p:nvSpPr>
        <p:spPr>
          <a:xfrm>
            <a:off x="685800" y="1752600"/>
            <a:ext cx="7772400" cy="1752600"/>
          </a:xfrm>
        </p:spPr>
        <p:txBody>
          <a:bodyPr/>
          <a:lstStyle/>
          <a:p>
            <a:pPr marL="342900" indent="-342900"/>
            <a:r>
              <a:rPr lang="en-GB" sz="2400">
                <a:latin typeface="Arial" panose="020B0604020202020204" pitchFamily="34" charset="0"/>
                <a:cs typeface="Arial" panose="020B0604020202020204" pitchFamily="34" charset="0"/>
              </a:rPr>
              <a:t>Trị trả về là giá trị kiểu integer. </a:t>
            </a:r>
          </a:p>
          <a:p>
            <a:pPr marL="342900" indent="-342900"/>
            <a:r>
              <a:rPr lang="en-GB" sz="2400">
                <a:latin typeface="Arial" panose="020B0604020202020204" pitchFamily="34" charset="0"/>
                <a:cs typeface="Arial" panose="020B0604020202020204" pitchFamily="34" charset="0"/>
              </a:rPr>
              <a:t>Mặc định giá trị trả về là 0</a:t>
            </a:r>
          </a:p>
          <a:p>
            <a:pPr marL="342900" indent="-342900">
              <a:buFont typeface="Wingdings" panose="05000000000000000000" pitchFamily="2" charset="2"/>
              <a:buNone/>
            </a:pPr>
            <a:r>
              <a:rPr lang="en-GB" sz="2400">
                <a:latin typeface="Arial" panose="020B0604020202020204" pitchFamily="34" charset="0"/>
                <a:cs typeface="Arial" panose="020B0604020202020204" pitchFamily="34" charset="0"/>
              </a:rPr>
              <a:t>	</a:t>
            </a:r>
            <a:endParaRPr lang="en-US" sz="2400">
              <a:latin typeface="Arial" panose="020B0604020202020204" pitchFamily="34" charset="0"/>
              <a:cs typeface="Arial" panose="020B0604020202020204" pitchFamily="34" charset="0"/>
            </a:endParaRPr>
          </a:p>
        </p:txBody>
      </p:sp>
      <p:sp>
        <p:nvSpPr>
          <p:cNvPr id="219140" name="Text Box 4"/>
          <p:cNvSpPr txBox="1">
            <a:spLocks noChangeArrowheads="1"/>
          </p:cNvSpPr>
          <p:nvPr/>
        </p:nvSpPr>
        <p:spPr bwMode="auto">
          <a:xfrm>
            <a:off x="838200" y="2895600"/>
            <a:ext cx="1501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spcBef>
                <a:spcPct val="20000"/>
              </a:spcBef>
              <a:buClr>
                <a:schemeClr val="folHlink"/>
              </a:buClr>
              <a:buSzPct val="60000"/>
              <a:buFont typeface="Wingdings" panose="05000000000000000000" pitchFamily="2" charset="2"/>
              <a:buNone/>
            </a:pPr>
            <a:r>
              <a:rPr lang="en-US" sz="2800" u="sng">
                <a:solidFill>
                  <a:schemeClr val="tx2"/>
                </a:solidFill>
                <a:cs typeface="Courier New" panose="02070309020205020404" pitchFamily="49" charset="0"/>
              </a:rPr>
              <a:t>Cú pháp</a:t>
            </a:r>
            <a:endParaRPr lang="en-US" sz="4000" b="0">
              <a:solidFill>
                <a:schemeClr val="tx2"/>
              </a:solidFill>
            </a:endParaRPr>
          </a:p>
        </p:txBody>
      </p:sp>
      <p:sp>
        <p:nvSpPr>
          <p:cNvPr id="219141" name="Text Box 5"/>
          <p:cNvSpPr txBox="1">
            <a:spLocks noChangeArrowheads="1"/>
          </p:cNvSpPr>
          <p:nvPr/>
        </p:nvSpPr>
        <p:spPr bwMode="auto">
          <a:xfrm>
            <a:off x="971550" y="3644900"/>
            <a:ext cx="7162800" cy="8953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just" eaLnBrk="1" hangingPunct="1">
              <a:spcBef>
                <a:spcPct val="20000"/>
              </a:spcBef>
              <a:buClr>
                <a:schemeClr val="folHlink"/>
              </a:buClr>
              <a:buSzPct val="60000"/>
              <a:buFont typeface="Wingdings" panose="05000000000000000000" pitchFamily="2" charset="2"/>
              <a:buNone/>
            </a:pPr>
            <a:r>
              <a:rPr lang="en-GB" sz="2400" b="0">
                <a:solidFill>
                  <a:srgbClr val="CA0000"/>
                </a:solidFill>
                <a:cs typeface="Courier New" panose="02070309020205020404" pitchFamily="49" charset="0"/>
              </a:rPr>
              <a:t>DECLARE @return_variable_name data_type</a:t>
            </a:r>
            <a:endParaRPr lang="en-GB" sz="2400" b="0">
              <a:solidFill>
                <a:srgbClr val="CA0000"/>
              </a:solidFill>
              <a:cs typeface="Times New Roman" panose="02020603050405020304" pitchFamily="18" charset="0"/>
            </a:endParaRPr>
          </a:p>
          <a:p>
            <a:pPr algn="l" eaLnBrk="1" hangingPunct="1">
              <a:spcBef>
                <a:spcPct val="20000"/>
              </a:spcBef>
              <a:buClr>
                <a:schemeClr val="folHlink"/>
              </a:buClr>
              <a:buSzPct val="60000"/>
              <a:buFont typeface="Wingdings" panose="05000000000000000000" pitchFamily="2" charset="2"/>
              <a:buNone/>
            </a:pPr>
            <a:r>
              <a:rPr lang="en-GB" sz="2400" b="0">
                <a:solidFill>
                  <a:srgbClr val="CA0000"/>
                </a:solidFill>
                <a:cs typeface="Courier New" panose="02070309020205020404" pitchFamily="49" charset="0"/>
              </a:rPr>
              <a:t>EXECUTE @return_variable_name  =  procedure_name</a:t>
            </a:r>
            <a:r>
              <a:rPr lang="en-US" sz="2400" b="0">
                <a:solidFill>
                  <a:srgbClr val="CA0000"/>
                </a:solidFill>
                <a:cs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anim calcmode="lin" valueType="num">
                                      <p:cBhvr additive="base">
                                        <p:cTn id="7" dur="500" fill="hold"/>
                                        <p:tgtEl>
                                          <p:spTgt spid="2191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91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9139">
                                            <p:txEl>
                                              <p:pRg st="1" end="1"/>
                                            </p:txEl>
                                          </p:spTgt>
                                        </p:tgtEl>
                                        <p:attrNameLst>
                                          <p:attrName>style.visibility</p:attrName>
                                        </p:attrNameLst>
                                      </p:cBhvr>
                                      <p:to>
                                        <p:strVal val="visible"/>
                                      </p:to>
                                    </p:set>
                                    <p:anim calcmode="lin" valueType="num">
                                      <p:cBhvr additive="base">
                                        <p:cTn id="13" dur="500" fill="hold"/>
                                        <p:tgtEl>
                                          <p:spTgt spid="2191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91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9139">
                                            <p:txEl>
                                              <p:pRg st="2" end="2"/>
                                            </p:txEl>
                                          </p:spTgt>
                                        </p:tgtEl>
                                        <p:attrNameLst>
                                          <p:attrName>style.visibility</p:attrName>
                                        </p:attrNameLst>
                                      </p:cBhvr>
                                      <p:to>
                                        <p:strVal val="visible"/>
                                      </p:to>
                                    </p:set>
                                    <p:anim calcmode="lin" valueType="num">
                                      <p:cBhvr additive="base">
                                        <p:cTn id="19" dur="500" fill="hold"/>
                                        <p:tgtEl>
                                          <p:spTgt spid="2191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91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9140"/>
                                        </p:tgtEl>
                                        <p:attrNameLst>
                                          <p:attrName>style.visibility</p:attrName>
                                        </p:attrNameLst>
                                      </p:cBhvr>
                                      <p:to>
                                        <p:strVal val="visible"/>
                                      </p:to>
                                    </p:set>
                                    <p:anim calcmode="lin" valueType="num">
                                      <p:cBhvr additive="base">
                                        <p:cTn id="25" dur="500" fill="hold"/>
                                        <p:tgtEl>
                                          <p:spTgt spid="219140"/>
                                        </p:tgtEl>
                                        <p:attrNameLst>
                                          <p:attrName>ppt_x</p:attrName>
                                        </p:attrNameLst>
                                      </p:cBhvr>
                                      <p:tavLst>
                                        <p:tav tm="0">
                                          <p:val>
                                            <p:strVal val="0-#ppt_w/2"/>
                                          </p:val>
                                        </p:tav>
                                        <p:tav tm="100000">
                                          <p:val>
                                            <p:strVal val="#ppt_x"/>
                                          </p:val>
                                        </p:tav>
                                      </p:tavLst>
                                    </p:anim>
                                    <p:anim calcmode="lin" valueType="num">
                                      <p:cBhvr additive="base">
                                        <p:cTn id="26" dur="500" fill="hold"/>
                                        <p:tgtEl>
                                          <p:spTgt spid="21914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19141"/>
                                        </p:tgtEl>
                                        <p:attrNameLst>
                                          <p:attrName>style.visibility</p:attrName>
                                        </p:attrNameLst>
                                      </p:cBhvr>
                                      <p:to>
                                        <p:strVal val="visible"/>
                                      </p:to>
                                    </p:set>
                                    <p:animEffect transition="in" filter="dissolve">
                                      <p:cBhvr>
                                        <p:cTn id="31" dur="500"/>
                                        <p:tgtEl>
                                          <p:spTgt spid="219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build="p" autoUpdateAnimBg="0"/>
      <p:bldP spid="219140" grpId="0" autoUpdateAnimBg="0"/>
      <p:bldP spid="219141"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8FF30889-3E94-4C01-A774-BD85DAD86B84}" type="slidenum">
              <a:rPr lang="en-US" sz="1200">
                <a:solidFill>
                  <a:srgbClr val="FFFFFF"/>
                </a:solidFill>
              </a:rPr>
              <a:pPr>
                <a:lnSpc>
                  <a:spcPct val="80000"/>
                </a:lnSpc>
              </a:pPr>
              <a:t>27</a:t>
            </a:fld>
            <a:endParaRPr lang="en-US" sz="1200">
              <a:solidFill>
                <a:srgbClr val="FFFFFF"/>
              </a:solidFill>
            </a:endParaRPr>
          </a:p>
        </p:txBody>
      </p:sp>
      <p:sp>
        <p:nvSpPr>
          <p:cNvPr id="35843" name="Rectangle 2"/>
          <p:cNvSpPr>
            <a:spLocks noGrp="1"/>
          </p:cNvSpPr>
          <p:nvPr>
            <p:ph type="body" idx="4294967295"/>
          </p:nvPr>
        </p:nvSpPr>
        <p:spPr>
          <a:xfrm>
            <a:off x="612775" y="1600200"/>
            <a:ext cx="8135938" cy="4484688"/>
          </a:xfrm>
        </p:spPr>
        <p:txBody>
          <a:bodyPr/>
          <a:lstStyle/>
          <a:p>
            <a:pPr>
              <a:lnSpc>
                <a:spcPct val="70000"/>
              </a:lnSpc>
            </a:pPr>
            <a:r>
              <a:rPr lang="en-US" sz="1900" dirty="0"/>
              <a:t>Example</a:t>
            </a:r>
          </a:p>
          <a:p>
            <a:pPr>
              <a:lnSpc>
                <a:spcPct val="70000"/>
              </a:lnSpc>
              <a:buFont typeface="Wingdings" panose="05000000000000000000" pitchFamily="2" charset="2"/>
              <a:buNone/>
            </a:pPr>
            <a:r>
              <a:rPr lang="en-US" sz="1900" b="1" dirty="0">
                <a:cs typeface="Times New Roman" panose="02020603050405020304" pitchFamily="18" charset="0"/>
              </a:rPr>
              <a:t>	</a:t>
            </a:r>
            <a:r>
              <a:rPr lang="en-US" sz="1900" dirty="0">
                <a:cs typeface="Times New Roman" panose="02020603050405020304" pitchFamily="18" charset="0"/>
              </a:rPr>
              <a:t>CREATE PROC </a:t>
            </a:r>
            <a:r>
              <a:rPr lang="en-US" sz="1900" dirty="0" err="1">
                <a:cs typeface="Times New Roman" panose="02020603050405020304" pitchFamily="18" charset="0"/>
              </a:rPr>
              <a:t>Tinhtoan</a:t>
            </a:r>
            <a:endParaRPr lang="en-US" sz="1900" dirty="0">
              <a:cs typeface="Times New Roman" panose="02020603050405020304" pitchFamily="18" charset="0"/>
            </a:endParaRPr>
          </a:p>
          <a:p>
            <a:pPr>
              <a:lnSpc>
                <a:spcPct val="70000"/>
              </a:lnSpc>
              <a:buFont typeface="Wingdings" panose="05000000000000000000" pitchFamily="2" charset="2"/>
              <a:buNone/>
            </a:pPr>
            <a:r>
              <a:rPr lang="en-US" sz="1900" dirty="0">
                <a:cs typeface="Times New Roman" panose="02020603050405020304" pitchFamily="18" charset="0"/>
              </a:rPr>
              <a:t>	@a int, @b int , @tong int </a:t>
            </a:r>
            <a:r>
              <a:rPr lang="en-US" sz="1900" dirty="0">
                <a:solidFill>
                  <a:srgbClr val="800000"/>
                </a:solidFill>
                <a:cs typeface="Times New Roman" panose="02020603050405020304" pitchFamily="18" charset="0"/>
              </a:rPr>
              <a:t>output</a:t>
            </a:r>
            <a:r>
              <a:rPr lang="en-US" sz="1900" dirty="0">
                <a:cs typeface="Times New Roman" panose="02020603050405020304" pitchFamily="18" charset="0"/>
              </a:rPr>
              <a:t>, @hieu int </a:t>
            </a:r>
            <a:r>
              <a:rPr lang="en-US" sz="1900" dirty="0">
                <a:solidFill>
                  <a:srgbClr val="800000"/>
                </a:solidFill>
                <a:cs typeface="Times New Roman" panose="02020603050405020304" pitchFamily="18" charset="0"/>
              </a:rPr>
              <a:t>output</a:t>
            </a:r>
            <a:r>
              <a:rPr lang="en-US" sz="1900" dirty="0">
                <a:cs typeface="Times New Roman" panose="02020603050405020304" pitchFamily="18" charset="0"/>
              </a:rPr>
              <a:t>, @tich int </a:t>
            </a:r>
            <a:r>
              <a:rPr lang="en-US" sz="1900" dirty="0">
                <a:solidFill>
                  <a:srgbClr val="800000"/>
                </a:solidFill>
                <a:cs typeface="Times New Roman" panose="02020603050405020304" pitchFamily="18" charset="0"/>
              </a:rPr>
              <a:t>output</a:t>
            </a:r>
            <a:r>
              <a:rPr lang="en-US" sz="1900" dirty="0">
                <a:cs typeface="Times New Roman" panose="02020603050405020304" pitchFamily="18" charset="0"/>
              </a:rPr>
              <a:t>, @thuong real </a:t>
            </a:r>
            <a:r>
              <a:rPr lang="en-US" sz="1900" dirty="0">
                <a:solidFill>
                  <a:srgbClr val="800000"/>
                </a:solidFill>
                <a:cs typeface="Times New Roman" panose="02020603050405020304" pitchFamily="18" charset="0"/>
              </a:rPr>
              <a:t>output</a:t>
            </a:r>
          </a:p>
          <a:p>
            <a:pPr>
              <a:lnSpc>
                <a:spcPct val="70000"/>
              </a:lnSpc>
              <a:buFont typeface="Wingdings" panose="05000000000000000000" pitchFamily="2" charset="2"/>
              <a:buNone/>
            </a:pPr>
            <a:r>
              <a:rPr lang="en-US" sz="1900" dirty="0">
                <a:cs typeface="Times New Roman" panose="02020603050405020304" pitchFamily="18" charset="0"/>
              </a:rPr>
              <a:t>	as</a:t>
            </a:r>
          </a:p>
          <a:p>
            <a:pPr>
              <a:lnSpc>
                <a:spcPct val="70000"/>
              </a:lnSpc>
              <a:buFont typeface="Wingdings" panose="05000000000000000000" pitchFamily="2" charset="2"/>
              <a:buNone/>
            </a:pPr>
            <a:r>
              <a:rPr lang="en-US" sz="1900" dirty="0">
                <a:cs typeface="Times New Roman" panose="02020603050405020304" pitchFamily="18" charset="0"/>
              </a:rPr>
              <a:t>	Begin</a:t>
            </a:r>
          </a:p>
          <a:p>
            <a:pPr>
              <a:lnSpc>
                <a:spcPct val="70000"/>
              </a:lnSpc>
              <a:buFont typeface="Wingdings" panose="05000000000000000000" pitchFamily="2" charset="2"/>
              <a:buNone/>
            </a:pPr>
            <a:r>
              <a:rPr lang="en-US" sz="1900" dirty="0">
                <a:cs typeface="Times New Roman" panose="02020603050405020304" pitchFamily="18" charset="0"/>
              </a:rPr>
              <a:t>		Set @tong =@a +@b</a:t>
            </a:r>
          </a:p>
          <a:p>
            <a:pPr>
              <a:lnSpc>
                <a:spcPct val="70000"/>
              </a:lnSpc>
              <a:buFont typeface="Wingdings" panose="05000000000000000000" pitchFamily="2" charset="2"/>
              <a:buNone/>
            </a:pPr>
            <a:r>
              <a:rPr lang="en-US" sz="1900" dirty="0">
                <a:cs typeface="Times New Roman" panose="02020603050405020304" pitchFamily="18" charset="0"/>
              </a:rPr>
              <a:t>		Set @hieu = @a -@b</a:t>
            </a:r>
          </a:p>
          <a:p>
            <a:pPr>
              <a:lnSpc>
                <a:spcPct val="70000"/>
              </a:lnSpc>
              <a:buFont typeface="Wingdings" panose="05000000000000000000" pitchFamily="2" charset="2"/>
              <a:buNone/>
            </a:pPr>
            <a:r>
              <a:rPr lang="en-US" sz="1900" dirty="0">
                <a:cs typeface="Times New Roman" panose="02020603050405020304" pitchFamily="18" charset="0"/>
              </a:rPr>
              <a:t>		Set @tich = @a *@b</a:t>
            </a:r>
          </a:p>
          <a:p>
            <a:pPr>
              <a:lnSpc>
                <a:spcPct val="70000"/>
              </a:lnSpc>
              <a:buFont typeface="Wingdings" panose="05000000000000000000" pitchFamily="2" charset="2"/>
              <a:buNone/>
            </a:pPr>
            <a:r>
              <a:rPr lang="en-US" sz="1900" dirty="0">
                <a:cs typeface="Times New Roman" panose="02020603050405020304" pitchFamily="18" charset="0"/>
              </a:rPr>
              <a:t>		if @b&lt;&gt;0 </a:t>
            </a:r>
          </a:p>
          <a:p>
            <a:pPr>
              <a:lnSpc>
                <a:spcPct val="70000"/>
              </a:lnSpc>
              <a:buFont typeface="Wingdings" panose="05000000000000000000" pitchFamily="2" charset="2"/>
              <a:buNone/>
            </a:pPr>
            <a:r>
              <a:rPr lang="en-US" sz="1900" dirty="0">
                <a:cs typeface="Times New Roman" panose="02020603050405020304" pitchFamily="18" charset="0"/>
              </a:rPr>
              <a:t>		begin</a:t>
            </a:r>
          </a:p>
          <a:p>
            <a:pPr>
              <a:lnSpc>
                <a:spcPct val="70000"/>
              </a:lnSpc>
              <a:buFont typeface="Wingdings" panose="05000000000000000000" pitchFamily="2" charset="2"/>
              <a:buNone/>
            </a:pPr>
            <a:r>
              <a:rPr lang="en-US" sz="1900" dirty="0">
                <a:cs typeface="Times New Roman" panose="02020603050405020304" pitchFamily="18" charset="0"/>
              </a:rPr>
              <a:t>			Set @thuong = @a/@b</a:t>
            </a:r>
          </a:p>
          <a:p>
            <a:pPr>
              <a:lnSpc>
                <a:spcPct val="70000"/>
              </a:lnSpc>
              <a:buFont typeface="Wingdings" panose="05000000000000000000" pitchFamily="2" charset="2"/>
              <a:buNone/>
            </a:pPr>
            <a:r>
              <a:rPr lang="en-US" sz="1900" dirty="0">
                <a:cs typeface="Times New Roman" panose="02020603050405020304" pitchFamily="18" charset="0"/>
              </a:rPr>
              <a:t>			Print </a:t>
            </a:r>
            <a:r>
              <a:rPr lang="en-US" sz="1900" dirty="0">
                <a:latin typeface="Times New Roman" panose="02020603050405020304" pitchFamily="18" charset="0"/>
                <a:cs typeface="Times New Roman" panose="02020603050405020304" pitchFamily="18" charset="0"/>
              </a:rPr>
              <a:t>‘</a:t>
            </a:r>
            <a:r>
              <a:rPr lang="en-US" sz="1900" dirty="0" err="1">
                <a:cs typeface="Times New Roman" panose="02020603050405020304" pitchFamily="18" charset="0"/>
              </a:rPr>
              <a:t>Thuong</a:t>
            </a:r>
            <a:r>
              <a:rPr lang="en-US" sz="1900" dirty="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a:t>
            </a:r>
            <a:r>
              <a:rPr lang="en-US" sz="1900" dirty="0">
                <a:cs typeface="Times New Roman" panose="02020603050405020304" pitchFamily="18" charset="0"/>
              </a:rPr>
              <a:t>+convert(varchar(10),@</a:t>
            </a:r>
            <a:r>
              <a:rPr lang="en-US" sz="1900" dirty="0" err="1">
                <a:cs typeface="Times New Roman" panose="02020603050405020304" pitchFamily="18" charset="0"/>
              </a:rPr>
              <a:t>thuong</a:t>
            </a:r>
            <a:r>
              <a:rPr lang="en-US" sz="1900" dirty="0">
                <a:cs typeface="Times New Roman" panose="02020603050405020304" pitchFamily="18" charset="0"/>
              </a:rPr>
              <a:t>)</a:t>
            </a:r>
          </a:p>
          <a:p>
            <a:pPr>
              <a:lnSpc>
                <a:spcPct val="70000"/>
              </a:lnSpc>
              <a:buFont typeface="Wingdings" panose="05000000000000000000" pitchFamily="2" charset="2"/>
              <a:buNone/>
            </a:pPr>
            <a:r>
              <a:rPr lang="en-US" sz="1900" dirty="0">
                <a:cs typeface="Times New Roman" panose="02020603050405020304" pitchFamily="18" charset="0"/>
              </a:rPr>
              <a:t>		end</a:t>
            </a:r>
          </a:p>
          <a:p>
            <a:pPr>
              <a:lnSpc>
                <a:spcPct val="70000"/>
              </a:lnSpc>
              <a:buFont typeface="Wingdings" panose="05000000000000000000" pitchFamily="2" charset="2"/>
              <a:buNone/>
            </a:pPr>
            <a:r>
              <a:rPr lang="en-US" sz="1900" dirty="0">
                <a:cs typeface="Times New Roman" panose="02020603050405020304" pitchFamily="18" charset="0"/>
              </a:rPr>
              <a:t>		else </a:t>
            </a:r>
          </a:p>
          <a:p>
            <a:pPr>
              <a:lnSpc>
                <a:spcPct val="70000"/>
              </a:lnSpc>
              <a:buFont typeface="Wingdings" panose="05000000000000000000" pitchFamily="2" charset="2"/>
              <a:buNone/>
            </a:pPr>
            <a:r>
              <a:rPr lang="en-US" sz="1900" dirty="0">
                <a:cs typeface="Times New Roman" panose="02020603050405020304" pitchFamily="18" charset="0"/>
              </a:rPr>
              <a:t>			Print </a:t>
            </a:r>
            <a:r>
              <a:rPr lang="en-US" sz="1900" dirty="0">
                <a:latin typeface="Times New Roman" panose="02020603050405020304" pitchFamily="18" charset="0"/>
                <a:cs typeface="Times New Roman" panose="02020603050405020304" pitchFamily="18" charset="0"/>
              </a:rPr>
              <a:t>‘</a:t>
            </a:r>
            <a:r>
              <a:rPr lang="en-US" sz="1900" dirty="0" err="1">
                <a:cs typeface="Times New Roman" panose="02020603050405020304" pitchFamily="18" charset="0"/>
              </a:rPr>
              <a:t>Khong</a:t>
            </a:r>
            <a:r>
              <a:rPr lang="en-US" sz="1900" dirty="0">
                <a:cs typeface="Times New Roman" panose="02020603050405020304" pitchFamily="18" charset="0"/>
              </a:rPr>
              <a:t> chia </a:t>
            </a:r>
            <a:r>
              <a:rPr lang="en-US" sz="1900" dirty="0" err="1">
                <a:cs typeface="Times New Roman" panose="02020603050405020304" pitchFamily="18" charset="0"/>
              </a:rPr>
              <a:t>duoc</a:t>
            </a:r>
            <a:r>
              <a:rPr lang="en-US" sz="1900" dirty="0">
                <a:latin typeface="Times New Roman" panose="02020603050405020304" pitchFamily="18" charset="0"/>
                <a:cs typeface="Times New Roman" panose="02020603050405020304" pitchFamily="18" charset="0"/>
              </a:rPr>
              <a:t>’</a:t>
            </a:r>
            <a:endParaRPr lang="en-US" sz="1900" dirty="0">
              <a:cs typeface="Times New Roman" panose="02020603050405020304" pitchFamily="18" charset="0"/>
            </a:endParaRPr>
          </a:p>
          <a:p>
            <a:pPr>
              <a:lnSpc>
                <a:spcPct val="70000"/>
              </a:lnSpc>
              <a:buFont typeface="Wingdings" panose="05000000000000000000" pitchFamily="2" charset="2"/>
              <a:buNone/>
            </a:pPr>
            <a:r>
              <a:rPr lang="en-US" sz="1900" dirty="0">
                <a:cs typeface="Times New Roman" panose="02020603050405020304" pitchFamily="18" charset="0"/>
              </a:rPr>
              <a:t>			</a:t>
            </a:r>
          </a:p>
          <a:p>
            <a:pPr>
              <a:lnSpc>
                <a:spcPct val="70000"/>
              </a:lnSpc>
              <a:buFont typeface="Wingdings" panose="05000000000000000000" pitchFamily="2" charset="2"/>
              <a:buNone/>
            </a:pPr>
            <a:r>
              <a:rPr lang="en-US" sz="1900" dirty="0">
                <a:cs typeface="Times New Roman" panose="02020603050405020304" pitchFamily="18" charset="0"/>
              </a:rPr>
              <a:t>		Set @b = @b *100 </a:t>
            </a:r>
          </a:p>
          <a:p>
            <a:pPr>
              <a:lnSpc>
                <a:spcPct val="70000"/>
              </a:lnSpc>
              <a:buFont typeface="Wingdings" panose="05000000000000000000" pitchFamily="2" charset="2"/>
              <a:buNone/>
            </a:pPr>
            <a:r>
              <a:rPr lang="en-US" sz="1900" dirty="0">
                <a:cs typeface="Times New Roman" panose="02020603050405020304" pitchFamily="18" charset="0"/>
              </a:rPr>
              <a:t>End</a:t>
            </a:r>
          </a:p>
          <a:p>
            <a:pPr>
              <a:lnSpc>
                <a:spcPct val="70000"/>
              </a:lnSpc>
              <a:buFont typeface="Wingdings" panose="05000000000000000000" pitchFamily="2" charset="2"/>
              <a:buNone/>
            </a:pPr>
            <a:endParaRPr lang="en-US" sz="1900" dirty="0">
              <a:cs typeface="Times New Roman" panose="02020603050405020304" pitchFamily="18" charset="0"/>
            </a:endParaRPr>
          </a:p>
          <a:p>
            <a:pPr>
              <a:lnSpc>
                <a:spcPct val="70000"/>
              </a:lnSpc>
              <a:buFont typeface="Wingdings" panose="05000000000000000000" pitchFamily="2" charset="2"/>
              <a:buNone/>
            </a:pPr>
            <a:endParaRPr lang="en-US" sz="1900" dirty="0">
              <a:cs typeface="Times New Roman" panose="02020603050405020304" pitchFamily="18" charset="0"/>
            </a:endParaRPr>
          </a:p>
          <a:p>
            <a:pPr>
              <a:lnSpc>
                <a:spcPct val="70000"/>
              </a:lnSpc>
              <a:buFont typeface="Wingdings" panose="05000000000000000000" pitchFamily="2" charset="2"/>
              <a:buNone/>
            </a:pPr>
            <a:r>
              <a:rPr lang="en-US" sz="1900" dirty="0">
                <a:cs typeface="Times New Roman" panose="02020603050405020304" pitchFamily="18" charset="0"/>
              </a:rPr>
              <a:t>		</a:t>
            </a:r>
          </a:p>
          <a:p>
            <a:pPr>
              <a:lnSpc>
                <a:spcPct val="70000"/>
              </a:lnSpc>
              <a:buFont typeface="Wingdings" panose="05000000000000000000" pitchFamily="2" charset="2"/>
              <a:buNone/>
            </a:pPr>
            <a:r>
              <a:rPr lang="en-US" sz="1900" dirty="0">
                <a:cs typeface="Times New Roman" panose="02020603050405020304" pitchFamily="18" charset="0"/>
              </a:rPr>
              <a:t>	 </a:t>
            </a:r>
          </a:p>
        </p:txBody>
      </p:sp>
      <p:sp>
        <p:nvSpPr>
          <p:cNvPr id="35844" name="Rectangle 3"/>
          <p:cNvSpPr>
            <a:spLocks noGrp="1" noChangeArrowheads="1"/>
          </p:cNvSpPr>
          <p:nvPr>
            <p:ph type="title" idx="4294967295"/>
          </p:nvPr>
        </p:nvSpPr>
        <p:spPr>
          <a:xfrm>
            <a:off x="685800" y="228600"/>
            <a:ext cx="7793038"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4000">
                <a:solidFill>
                  <a:srgbClr val="0000FF"/>
                </a:solidFill>
                <a:latin typeface="Arial" panose="020B0604020202020204" pitchFamily="34" charset="0"/>
                <a:cs typeface="Arial" panose="020B0604020202020204" pitchFamily="34" charset="0"/>
              </a:rPr>
              <a:t>Ví dụ tạo thủ tục có giá trị trả về</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84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84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84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584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584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584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584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584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5843">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5843">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5843">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584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F0D41265-055B-400D-81F5-BEB780A37C79}" type="slidenum">
              <a:rPr lang="en-US" sz="1200">
                <a:solidFill>
                  <a:srgbClr val="FFFFFF"/>
                </a:solidFill>
              </a:rPr>
              <a:pPr>
                <a:lnSpc>
                  <a:spcPct val="80000"/>
                </a:lnSpc>
              </a:pPr>
              <a:t>28</a:t>
            </a:fld>
            <a:endParaRPr lang="en-US" sz="1200">
              <a:solidFill>
                <a:srgbClr val="FFFFFF"/>
              </a:solidFill>
            </a:endParaRPr>
          </a:p>
        </p:txBody>
      </p:sp>
      <p:sp>
        <p:nvSpPr>
          <p:cNvPr id="36867" name="Rectangle 2"/>
          <p:cNvSpPr>
            <a:spLocks noGrp="1"/>
          </p:cNvSpPr>
          <p:nvPr>
            <p:ph type="body" idx="4294967295"/>
          </p:nvPr>
        </p:nvSpPr>
        <p:spPr>
          <a:xfrm>
            <a:off x="685800" y="1782763"/>
            <a:ext cx="7407275" cy="5075237"/>
          </a:xfrm>
        </p:spPr>
        <p:txBody>
          <a:bodyPr/>
          <a:lstStyle/>
          <a:p>
            <a:pPr>
              <a:lnSpc>
                <a:spcPct val="70000"/>
              </a:lnSpc>
            </a:pPr>
            <a:r>
              <a:rPr lang="en-US" sz="1900" dirty="0" err="1"/>
              <a:t>Thực</a:t>
            </a:r>
            <a:r>
              <a:rPr lang="en-US" sz="1900" dirty="0"/>
              <a:t> </a:t>
            </a:r>
            <a:r>
              <a:rPr lang="en-US" sz="1900" dirty="0" err="1"/>
              <a:t>thi</a:t>
            </a:r>
            <a:endParaRPr lang="en-US" sz="1900" dirty="0"/>
          </a:p>
          <a:p>
            <a:pPr>
              <a:lnSpc>
                <a:spcPct val="70000"/>
              </a:lnSpc>
              <a:buFont typeface="Wingdings" panose="05000000000000000000" pitchFamily="2" charset="2"/>
              <a:buNone/>
            </a:pPr>
            <a:r>
              <a:rPr lang="en-US" sz="1900" b="1" dirty="0">
                <a:cs typeface="Times New Roman" panose="02020603050405020304" pitchFamily="18" charset="0"/>
              </a:rPr>
              <a:t>	</a:t>
            </a:r>
            <a:r>
              <a:rPr lang="en-US" sz="1900" dirty="0">
                <a:cs typeface="Times New Roman" panose="02020603050405020304" pitchFamily="18" charset="0"/>
              </a:rPr>
              <a:t>Declare @tong int, @hieu int, @tich int, @thuong </a:t>
            </a:r>
            <a:r>
              <a:rPr lang="en-US" sz="1900" dirty="0" err="1">
                <a:cs typeface="Times New Roman" panose="02020603050405020304" pitchFamily="18" charset="0"/>
              </a:rPr>
              <a:t>real,@a</a:t>
            </a:r>
            <a:r>
              <a:rPr lang="en-US" sz="1900" dirty="0">
                <a:cs typeface="Times New Roman" panose="02020603050405020304" pitchFamily="18" charset="0"/>
              </a:rPr>
              <a:t> int, @b int</a:t>
            </a:r>
          </a:p>
          <a:p>
            <a:pPr>
              <a:lnSpc>
                <a:spcPct val="70000"/>
              </a:lnSpc>
              <a:buFont typeface="Wingdings" panose="05000000000000000000" pitchFamily="2" charset="2"/>
              <a:buNone/>
            </a:pPr>
            <a:r>
              <a:rPr lang="en-US" sz="1900" dirty="0">
                <a:cs typeface="Times New Roman" panose="02020603050405020304" pitchFamily="18" charset="0"/>
              </a:rPr>
              <a:t>	Set @a= 8</a:t>
            </a:r>
          </a:p>
          <a:p>
            <a:pPr>
              <a:lnSpc>
                <a:spcPct val="70000"/>
              </a:lnSpc>
              <a:buFont typeface="Wingdings" panose="05000000000000000000" pitchFamily="2" charset="2"/>
              <a:buNone/>
            </a:pPr>
            <a:r>
              <a:rPr lang="en-US" sz="1900" dirty="0">
                <a:cs typeface="Times New Roman" panose="02020603050405020304" pitchFamily="18" charset="0"/>
              </a:rPr>
              <a:t>	Set @b=5</a:t>
            </a:r>
          </a:p>
          <a:p>
            <a:pPr>
              <a:lnSpc>
                <a:spcPct val="70000"/>
              </a:lnSpc>
              <a:buFont typeface="Wingdings" panose="05000000000000000000" pitchFamily="2" charset="2"/>
              <a:buNone/>
            </a:pPr>
            <a:r>
              <a:rPr lang="en-US" sz="1900" dirty="0">
                <a:cs typeface="Times New Roman" panose="02020603050405020304" pitchFamily="18" charset="0"/>
              </a:rPr>
              <a:t>	Print </a:t>
            </a:r>
            <a:r>
              <a:rPr lang="en-US" sz="1900" dirty="0">
                <a:latin typeface="Times New Roman" panose="02020603050405020304" pitchFamily="18" charset="0"/>
                <a:cs typeface="Times New Roman" panose="02020603050405020304" pitchFamily="18" charset="0"/>
              </a:rPr>
              <a:t>‘</a:t>
            </a:r>
            <a:r>
              <a:rPr lang="en-US" sz="1900" dirty="0">
                <a:cs typeface="Times New Roman" panose="02020603050405020304" pitchFamily="18" charset="0"/>
              </a:rPr>
              <a:t>a = </a:t>
            </a:r>
            <a:r>
              <a:rPr lang="en-US" sz="1900" dirty="0">
                <a:latin typeface="Times New Roman" panose="02020603050405020304" pitchFamily="18" charset="0"/>
                <a:cs typeface="Times New Roman" panose="02020603050405020304" pitchFamily="18" charset="0"/>
              </a:rPr>
              <a:t>‘</a:t>
            </a:r>
            <a:r>
              <a:rPr lang="en-US" sz="1900" dirty="0">
                <a:cs typeface="Times New Roman" panose="02020603050405020304" pitchFamily="18" charset="0"/>
              </a:rPr>
              <a:t>+convert(varchar(10),@a)</a:t>
            </a:r>
          </a:p>
          <a:p>
            <a:pPr>
              <a:lnSpc>
                <a:spcPct val="70000"/>
              </a:lnSpc>
              <a:buFont typeface="Wingdings" panose="05000000000000000000" pitchFamily="2" charset="2"/>
              <a:buNone/>
            </a:pPr>
            <a:r>
              <a:rPr lang="en-US" sz="1900" dirty="0">
                <a:cs typeface="Times New Roman" panose="02020603050405020304" pitchFamily="18" charset="0"/>
              </a:rPr>
              <a:t>	Print </a:t>
            </a:r>
            <a:r>
              <a:rPr lang="en-US" sz="1900" dirty="0">
                <a:latin typeface="Times New Roman" panose="02020603050405020304" pitchFamily="18" charset="0"/>
                <a:cs typeface="Times New Roman" panose="02020603050405020304" pitchFamily="18" charset="0"/>
              </a:rPr>
              <a:t>‘</a:t>
            </a:r>
            <a:r>
              <a:rPr lang="en-US" sz="1900" dirty="0">
                <a:cs typeface="Times New Roman" panose="02020603050405020304" pitchFamily="18" charset="0"/>
              </a:rPr>
              <a:t>b= </a:t>
            </a:r>
            <a:r>
              <a:rPr lang="en-US" sz="1900" dirty="0">
                <a:latin typeface="Times New Roman" panose="02020603050405020304" pitchFamily="18" charset="0"/>
                <a:cs typeface="Times New Roman" panose="02020603050405020304" pitchFamily="18" charset="0"/>
              </a:rPr>
              <a:t>‘</a:t>
            </a:r>
            <a:r>
              <a:rPr lang="en-US" sz="1900" dirty="0">
                <a:cs typeface="Times New Roman" panose="02020603050405020304" pitchFamily="18" charset="0"/>
              </a:rPr>
              <a:t>+convert(varchar(10),@b)</a:t>
            </a:r>
          </a:p>
          <a:p>
            <a:pPr>
              <a:lnSpc>
                <a:spcPct val="70000"/>
              </a:lnSpc>
              <a:buFont typeface="Wingdings" panose="05000000000000000000" pitchFamily="2" charset="2"/>
              <a:buNone/>
            </a:pPr>
            <a:r>
              <a:rPr lang="en-US" sz="1900" dirty="0"/>
              <a:t>	EXEC </a:t>
            </a:r>
            <a:r>
              <a:rPr lang="en-US" sz="1900" dirty="0" err="1"/>
              <a:t>tinhtoan</a:t>
            </a:r>
            <a:r>
              <a:rPr lang="en-US" sz="1900" dirty="0"/>
              <a:t>  @a, @b, @tong OUTPUT,@</a:t>
            </a:r>
            <a:r>
              <a:rPr lang="en-US" sz="1900" dirty="0" err="1"/>
              <a:t>hieu</a:t>
            </a:r>
            <a:r>
              <a:rPr lang="en-US" sz="1900" dirty="0"/>
              <a:t> OUTPUT,</a:t>
            </a:r>
          </a:p>
          <a:p>
            <a:pPr>
              <a:lnSpc>
                <a:spcPct val="70000"/>
              </a:lnSpc>
              <a:buFont typeface="Wingdings" panose="05000000000000000000" pitchFamily="2" charset="2"/>
              <a:buNone/>
            </a:pPr>
            <a:r>
              <a:rPr lang="en-US" sz="1900" dirty="0"/>
              <a:t>	 @tich output, @thuong output</a:t>
            </a:r>
            <a:r>
              <a:rPr lang="en-US" sz="1900" dirty="0">
                <a:cs typeface="Times New Roman" panose="02020603050405020304" pitchFamily="18" charset="0"/>
              </a:rPr>
              <a:t>	</a:t>
            </a:r>
          </a:p>
          <a:p>
            <a:pPr>
              <a:lnSpc>
                <a:spcPct val="70000"/>
              </a:lnSpc>
              <a:buFont typeface="Wingdings" panose="05000000000000000000" pitchFamily="2" charset="2"/>
              <a:buNone/>
            </a:pPr>
            <a:r>
              <a:rPr lang="en-US" sz="1900" dirty="0">
                <a:cs typeface="Times New Roman" panose="02020603050405020304" pitchFamily="18" charset="0"/>
              </a:rPr>
              <a:t>		Print </a:t>
            </a:r>
            <a:r>
              <a:rPr lang="en-US" sz="1900" dirty="0">
                <a:latin typeface="Times New Roman" panose="02020603050405020304" pitchFamily="18" charset="0"/>
                <a:cs typeface="Times New Roman" panose="02020603050405020304" pitchFamily="18" charset="0"/>
              </a:rPr>
              <a:t>‘</a:t>
            </a:r>
            <a:r>
              <a:rPr lang="en-US" sz="1900" dirty="0">
                <a:cs typeface="Times New Roman" panose="02020603050405020304" pitchFamily="18" charset="0"/>
              </a:rPr>
              <a:t>a = </a:t>
            </a:r>
            <a:r>
              <a:rPr lang="en-US" sz="1900" dirty="0">
                <a:latin typeface="Times New Roman" panose="02020603050405020304" pitchFamily="18" charset="0"/>
                <a:cs typeface="Times New Roman" panose="02020603050405020304" pitchFamily="18" charset="0"/>
              </a:rPr>
              <a:t>‘</a:t>
            </a:r>
            <a:r>
              <a:rPr lang="en-US" sz="1900" dirty="0">
                <a:cs typeface="Times New Roman" panose="02020603050405020304" pitchFamily="18" charset="0"/>
              </a:rPr>
              <a:t>+convert(varchar(10),@a)</a:t>
            </a:r>
          </a:p>
          <a:p>
            <a:pPr>
              <a:lnSpc>
                <a:spcPct val="70000"/>
              </a:lnSpc>
              <a:buFont typeface="Wingdings" panose="05000000000000000000" pitchFamily="2" charset="2"/>
              <a:buNone/>
            </a:pPr>
            <a:r>
              <a:rPr lang="en-US" sz="1900" dirty="0">
                <a:cs typeface="Times New Roman" panose="02020603050405020304" pitchFamily="18" charset="0"/>
              </a:rPr>
              <a:t>		Print </a:t>
            </a:r>
            <a:r>
              <a:rPr lang="en-US" sz="1900" dirty="0">
                <a:latin typeface="Times New Roman" panose="02020603050405020304" pitchFamily="18" charset="0"/>
                <a:cs typeface="Times New Roman" panose="02020603050405020304" pitchFamily="18" charset="0"/>
              </a:rPr>
              <a:t>‘</a:t>
            </a:r>
            <a:r>
              <a:rPr lang="en-US" sz="1900" dirty="0">
                <a:cs typeface="Times New Roman" panose="02020603050405020304" pitchFamily="18" charset="0"/>
              </a:rPr>
              <a:t>b= </a:t>
            </a:r>
            <a:r>
              <a:rPr lang="en-US" sz="1900" dirty="0">
                <a:latin typeface="Times New Roman" panose="02020603050405020304" pitchFamily="18" charset="0"/>
                <a:cs typeface="Times New Roman" panose="02020603050405020304" pitchFamily="18" charset="0"/>
              </a:rPr>
              <a:t>‘</a:t>
            </a:r>
            <a:r>
              <a:rPr lang="en-US" sz="1900" dirty="0">
                <a:cs typeface="Times New Roman" panose="02020603050405020304" pitchFamily="18" charset="0"/>
              </a:rPr>
              <a:t>+convert(varchar(10),@b)</a:t>
            </a:r>
          </a:p>
          <a:p>
            <a:pPr>
              <a:lnSpc>
                <a:spcPct val="70000"/>
              </a:lnSpc>
              <a:buFont typeface="Wingdings" panose="05000000000000000000" pitchFamily="2" charset="2"/>
              <a:buNone/>
            </a:pPr>
            <a:r>
              <a:rPr lang="en-US" sz="1900" dirty="0">
                <a:cs typeface="Times New Roman" panose="02020603050405020304" pitchFamily="18" charset="0"/>
              </a:rPr>
              <a:t>		Print </a:t>
            </a:r>
            <a:r>
              <a:rPr lang="en-US" sz="1900" dirty="0">
                <a:latin typeface="Times New Roman" panose="02020603050405020304" pitchFamily="18" charset="0"/>
                <a:cs typeface="Times New Roman" panose="02020603050405020304" pitchFamily="18" charset="0"/>
              </a:rPr>
              <a:t>‘</a:t>
            </a:r>
            <a:r>
              <a:rPr lang="en-US" sz="1900" dirty="0">
                <a:cs typeface="Times New Roman" panose="02020603050405020304" pitchFamily="18" charset="0"/>
              </a:rPr>
              <a:t>Tong =</a:t>
            </a:r>
            <a:r>
              <a:rPr lang="en-US" sz="1900" dirty="0">
                <a:latin typeface="Times New Roman" panose="02020603050405020304" pitchFamily="18" charset="0"/>
                <a:cs typeface="Times New Roman" panose="02020603050405020304" pitchFamily="18" charset="0"/>
              </a:rPr>
              <a:t>‘</a:t>
            </a:r>
            <a:r>
              <a:rPr lang="en-US" sz="1900" dirty="0">
                <a:cs typeface="Times New Roman" panose="02020603050405020304" pitchFamily="18" charset="0"/>
              </a:rPr>
              <a:t>+convert(varchar(10),@tong)</a:t>
            </a:r>
          </a:p>
          <a:p>
            <a:pPr>
              <a:lnSpc>
                <a:spcPct val="70000"/>
              </a:lnSpc>
              <a:buFont typeface="Wingdings" panose="05000000000000000000" pitchFamily="2" charset="2"/>
              <a:buNone/>
            </a:pPr>
            <a:r>
              <a:rPr lang="en-US" sz="1900" dirty="0">
                <a:cs typeface="Times New Roman" panose="02020603050405020304" pitchFamily="18" charset="0"/>
              </a:rPr>
              <a:t>		Print </a:t>
            </a:r>
            <a:r>
              <a:rPr lang="en-US" sz="1900" dirty="0">
                <a:latin typeface="Times New Roman" panose="02020603050405020304" pitchFamily="18" charset="0"/>
                <a:cs typeface="Times New Roman" panose="02020603050405020304" pitchFamily="18" charset="0"/>
              </a:rPr>
              <a:t>‘</a:t>
            </a:r>
            <a:r>
              <a:rPr lang="en-US" sz="1900" dirty="0" err="1">
                <a:cs typeface="Times New Roman" panose="02020603050405020304" pitchFamily="18" charset="0"/>
              </a:rPr>
              <a:t>Hieu</a:t>
            </a:r>
            <a:r>
              <a:rPr lang="en-US" sz="1900" dirty="0">
                <a:cs typeface="Times New Roman" panose="02020603050405020304" pitchFamily="18" charset="0"/>
              </a:rPr>
              <a:t>=</a:t>
            </a:r>
            <a:r>
              <a:rPr lang="en-US" sz="1900" dirty="0">
                <a:latin typeface="Times New Roman" panose="02020603050405020304" pitchFamily="18" charset="0"/>
                <a:cs typeface="Times New Roman" panose="02020603050405020304" pitchFamily="18" charset="0"/>
              </a:rPr>
              <a:t>‘</a:t>
            </a:r>
            <a:r>
              <a:rPr lang="en-US" sz="1900" dirty="0">
                <a:cs typeface="Times New Roman" panose="02020603050405020304" pitchFamily="18" charset="0"/>
              </a:rPr>
              <a:t>+convert(varchar(10),@</a:t>
            </a:r>
            <a:r>
              <a:rPr lang="en-US" sz="1900" dirty="0" err="1">
                <a:cs typeface="Times New Roman" panose="02020603050405020304" pitchFamily="18" charset="0"/>
              </a:rPr>
              <a:t>hieu</a:t>
            </a:r>
            <a:r>
              <a:rPr lang="en-US" sz="1900" dirty="0">
                <a:cs typeface="Times New Roman" panose="02020603050405020304" pitchFamily="18" charset="0"/>
              </a:rPr>
              <a:t>)</a:t>
            </a:r>
          </a:p>
          <a:p>
            <a:pPr>
              <a:lnSpc>
                <a:spcPct val="70000"/>
              </a:lnSpc>
              <a:buFont typeface="Wingdings" panose="05000000000000000000" pitchFamily="2" charset="2"/>
              <a:buNone/>
            </a:pPr>
            <a:r>
              <a:rPr lang="en-US" sz="1900" dirty="0">
                <a:cs typeface="Times New Roman" panose="02020603050405020304" pitchFamily="18" charset="0"/>
              </a:rPr>
              <a:t>		Print </a:t>
            </a:r>
            <a:r>
              <a:rPr lang="en-US" sz="1900" dirty="0">
                <a:latin typeface="Times New Roman" panose="02020603050405020304" pitchFamily="18" charset="0"/>
                <a:cs typeface="Times New Roman" panose="02020603050405020304" pitchFamily="18" charset="0"/>
              </a:rPr>
              <a:t>‘</a:t>
            </a:r>
            <a:r>
              <a:rPr lang="en-US" sz="1900" dirty="0" err="1">
                <a:cs typeface="Times New Roman" panose="02020603050405020304" pitchFamily="18" charset="0"/>
              </a:rPr>
              <a:t>Tich</a:t>
            </a:r>
            <a:r>
              <a:rPr lang="en-US" sz="1900" dirty="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a:t>
            </a:r>
            <a:r>
              <a:rPr lang="en-US" sz="1900" dirty="0">
                <a:cs typeface="Times New Roman" panose="02020603050405020304" pitchFamily="18" charset="0"/>
              </a:rPr>
              <a:t>+convert(varchar(10),@</a:t>
            </a:r>
            <a:r>
              <a:rPr lang="en-US" sz="1900" dirty="0" err="1">
                <a:cs typeface="Times New Roman" panose="02020603050405020304" pitchFamily="18" charset="0"/>
              </a:rPr>
              <a:t>tich</a:t>
            </a:r>
            <a:r>
              <a:rPr lang="en-US" sz="1900" dirty="0">
                <a:cs typeface="Times New Roman" panose="02020603050405020304" pitchFamily="18" charset="0"/>
              </a:rPr>
              <a:t>)</a:t>
            </a:r>
          </a:p>
          <a:p>
            <a:pPr>
              <a:lnSpc>
                <a:spcPct val="70000"/>
              </a:lnSpc>
              <a:buFont typeface="Wingdings" panose="05000000000000000000" pitchFamily="2" charset="2"/>
              <a:buNone/>
            </a:pPr>
            <a:r>
              <a:rPr lang="en-US" sz="1900" dirty="0">
                <a:cs typeface="Times New Roman" panose="02020603050405020304" pitchFamily="18" charset="0"/>
              </a:rPr>
              <a:t>		Print </a:t>
            </a:r>
            <a:r>
              <a:rPr lang="en-US" sz="1900" dirty="0">
                <a:latin typeface="Times New Roman" panose="02020603050405020304" pitchFamily="18" charset="0"/>
                <a:cs typeface="Times New Roman" panose="02020603050405020304" pitchFamily="18" charset="0"/>
              </a:rPr>
              <a:t>‘</a:t>
            </a:r>
            <a:r>
              <a:rPr lang="en-US" sz="1900" dirty="0" err="1">
                <a:cs typeface="Times New Roman" panose="02020603050405020304" pitchFamily="18" charset="0"/>
              </a:rPr>
              <a:t>Thuong</a:t>
            </a:r>
            <a:r>
              <a:rPr lang="en-US" sz="1900" dirty="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a:t>
            </a:r>
            <a:r>
              <a:rPr lang="en-US" sz="1900" dirty="0">
                <a:cs typeface="Times New Roman" panose="02020603050405020304" pitchFamily="18" charset="0"/>
              </a:rPr>
              <a:t>+convert(varchar(10),@</a:t>
            </a:r>
            <a:r>
              <a:rPr lang="en-US" sz="1900" dirty="0" err="1">
                <a:cs typeface="Times New Roman" panose="02020603050405020304" pitchFamily="18" charset="0"/>
              </a:rPr>
              <a:t>thuong</a:t>
            </a:r>
            <a:r>
              <a:rPr lang="en-US" sz="1900" dirty="0">
                <a:cs typeface="Times New Roman" panose="02020603050405020304" pitchFamily="18" charset="0"/>
              </a:rPr>
              <a:t>)</a:t>
            </a:r>
          </a:p>
          <a:p>
            <a:pPr>
              <a:lnSpc>
                <a:spcPct val="70000"/>
              </a:lnSpc>
              <a:buFont typeface="Wingdings" panose="05000000000000000000" pitchFamily="2" charset="2"/>
              <a:buNone/>
            </a:pPr>
            <a:r>
              <a:rPr lang="en-US" sz="1900" dirty="0">
                <a:cs typeface="Times New Roman" panose="02020603050405020304" pitchFamily="18" charset="0"/>
              </a:rPr>
              <a:t>		</a:t>
            </a:r>
          </a:p>
          <a:p>
            <a:pPr>
              <a:lnSpc>
                <a:spcPct val="70000"/>
              </a:lnSpc>
              <a:buFont typeface="Wingdings" panose="05000000000000000000" pitchFamily="2" charset="2"/>
              <a:buNone/>
            </a:pPr>
            <a:r>
              <a:rPr lang="en-US" sz="1900" dirty="0">
                <a:cs typeface="Times New Roman" panose="02020603050405020304" pitchFamily="18" charset="0"/>
              </a:rPr>
              <a:t>	 </a:t>
            </a:r>
          </a:p>
        </p:txBody>
      </p:sp>
      <p:sp>
        <p:nvSpPr>
          <p:cNvPr id="36868" name="Rectangle 3"/>
          <p:cNvSpPr>
            <a:spLocks noGrp="1" noChangeArrowheads="1"/>
          </p:cNvSpPr>
          <p:nvPr>
            <p:ph type="title" idx="4294967295"/>
          </p:nvPr>
        </p:nvSpPr>
        <p:spPr>
          <a:xfrm>
            <a:off x="685800" y="228600"/>
            <a:ext cx="7793038"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4000">
                <a:solidFill>
                  <a:srgbClr val="0000FF"/>
                </a:solidFill>
                <a:latin typeface="Arial" panose="020B0604020202020204" pitchFamily="34" charset="0"/>
                <a:cs typeface="Arial" panose="020B0604020202020204" pitchFamily="34" charset="0"/>
              </a:rPr>
              <a:t>Ví dụ tạo thủ tục có giá trị trả về</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Effect transition="in" filter="fade">
                                      <p:cBhvr>
                                        <p:cTn id="7" dur="500"/>
                                        <p:tgtEl>
                                          <p:spTgt spid="368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867">
                                            <p:txEl>
                                              <p:pRg st="2" end="2"/>
                                            </p:txEl>
                                          </p:spTgt>
                                        </p:tgtEl>
                                        <p:attrNameLst>
                                          <p:attrName>style.visibility</p:attrName>
                                        </p:attrNameLst>
                                      </p:cBhvr>
                                      <p:to>
                                        <p:strVal val="visible"/>
                                      </p:to>
                                    </p:set>
                                    <p:animEffect transition="in" filter="fade">
                                      <p:cBhvr>
                                        <p:cTn id="12" dur="500"/>
                                        <p:tgtEl>
                                          <p:spTgt spid="3686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867">
                                            <p:txEl>
                                              <p:pRg st="3" end="3"/>
                                            </p:txEl>
                                          </p:spTgt>
                                        </p:tgtEl>
                                        <p:attrNameLst>
                                          <p:attrName>style.visibility</p:attrName>
                                        </p:attrNameLst>
                                      </p:cBhvr>
                                      <p:to>
                                        <p:strVal val="visible"/>
                                      </p:to>
                                    </p:set>
                                    <p:animEffect transition="in" filter="fade">
                                      <p:cBhvr>
                                        <p:cTn id="17" dur="500"/>
                                        <p:tgtEl>
                                          <p:spTgt spid="3686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6867">
                                            <p:txEl>
                                              <p:pRg st="4" end="4"/>
                                            </p:txEl>
                                          </p:spTgt>
                                        </p:tgtEl>
                                        <p:attrNameLst>
                                          <p:attrName>style.visibility</p:attrName>
                                        </p:attrNameLst>
                                      </p:cBhvr>
                                      <p:to>
                                        <p:strVal val="visible"/>
                                      </p:to>
                                    </p:set>
                                    <p:animEffect transition="in" filter="fade">
                                      <p:cBhvr>
                                        <p:cTn id="22" dur="500"/>
                                        <p:tgtEl>
                                          <p:spTgt spid="3686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6867">
                                            <p:txEl>
                                              <p:pRg st="5" end="5"/>
                                            </p:txEl>
                                          </p:spTgt>
                                        </p:tgtEl>
                                        <p:attrNameLst>
                                          <p:attrName>style.visibility</p:attrName>
                                        </p:attrNameLst>
                                      </p:cBhvr>
                                      <p:to>
                                        <p:strVal val="visible"/>
                                      </p:to>
                                    </p:set>
                                    <p:animEffect transition="in" filter="fade">
                                      <p:cBhvr>
                                        <p:cTn id="27" dur="500"/>
                                        <p:tgtEl>
                                          <p:spTgt spid="3686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6867">
                                            <p:txEl>
                                              <p:pRg st="6" end="6"/>
                                            </p:txEl>
                                          </p:spTgt>
                                        </p:tgtEl>
                                        <p:attrNameLst>
                                          <p:attrName>style.visibility</p:attrName>
                                        </p:attrNameLst>
                                      </p:cBhvr>
                                      <p:to>
                                        <p:strVal val="visible"/>
                                      </p:to>
                                    </p:set>
                                    <p:animEffect transition="in" filter="fade">
                                      <p:cBhvr>
                                        <p:cTn id="32" dur="500"/>
                                        <p:tgtEl>
                                          <p:spTgt spid="3686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6867">
                                            <p:txEl>
                                              <p:pRg st="7" end="7"/>
                                            </p:txEl>
                                          </p:spTgt>
                                        </p:tgtEl>
                                        <p:attrNameLst>
                                          <p:attrName>style.visibility</p:attrName>
                                        </p:attrNameLst>
                                      </p:cBhvr>
                                      <p:to>
                                        <p:strVal val="visible"/>
                                      </p:to>
                                    </p:set>
                                    <p:animEffect transition="in" filter="fade">
                                      <p:cBhvr>
                                        <p:cTn id="37" dur="500"/>
                                        <p:tgtEl>
                                          <p:spTgt spid="3686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6867">
                                            <p:txEl>
                                              <p:pRg st="8" end="8"/>
                                            </p:txEl>
                                          </p:spTgt>
                                        </p:tgtEl>
                                        <p:attrNameLst>
                                          <p:attrName>style.visibility</p:attrName>
                                        </p:attrNameLst>
                                      </p:cBhvr>
                                      <p:to>
                                        <p:strVal val="visible"/>
                                      </p:to>
                                    </p:set>
                                    <p:animEffect transition="in" filter="fade">
                                      <p:cBhvr>
                                        <p:cTn id="42" dur="500"/>
                                        <p:tgtEl>
                                          <p:spTgt spid="3686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6867">
                                            <p:txEl>
                                              <p:pRg st="9" end="9"/>
                                            </p:txEl>
                                          </p:spTgt>
                                        </p:tgtEl>
                                        <p:attrNameLst>
                                          <p:attrName>style.visibility</p:attrName>
                                        </p:attrNameLst>
                                      </p:cBhvr>
                                      <p:to>
                                        <p:strVal val="visible"/>
                                      </p:to>
                                    </p:set>
                                    <p:animEffect transition="in" filter="fade">
                                      <p:cBhvr>
                                        <p:cTn id="47" dur="500"/>
                                        <p:tgtEl>
                                          <p:spTgt spid="36867">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6867">
                                            <p:txEl>
                                              <p:pRg st="10" end="10"/>
                                            </p:txEl>
                                          </p:spTgt>
                                        </p:tgtEl>
                                        <p:attrNameLst>
                                          <p:attrName>style.visibility</p:attrName>
                                        </p:attrNameLst>
                                      </p:cBhvr>
                                      <p:to>
                                        <p:strVal val="visible"/>
                                      </p:to>
                                    </p:set>
                                    <p:animEffect transition="in" filter="fade">
                                      <p:cBhvr>
                                        <p:cTn id="52" dur="500"/>
                                        <p:tgtEl>
                                          <p:spTgt spid="36867">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6867">
                                            <p:txEl>
                                              <p:pRg st="11" end="11"/>
                                            </p:txEl>
                                          </p:spTgt>
                                        </p:tgtEl>
                                        <p:attrNameLst>
                                          <p:attrName>style.visibility</p:attrName>
                                        </p:attrNameLst>
                                      </p:cBhvr>
                                      <p:to>
                                        <p:strVal val="visible"/>
                                      </p:to>
                                    </p:set>
                                    <p:animEffect transition="in" filter="fade">
                                      <p:cBhvr>
                                        <p:cTn id="57" dur="500"/>
                                        <p:tgtEl>
                                          <p:spTgt spid="36867">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6867">
                                            <p:txEl>
                                              <p:pRg st="12" end="12"/>
                                            </p:txEl>
                                          </p:spTgt>
                                        </p:tgtEl>
                                        <p:attrNameLst>
                                          <p:attrName>style.visibility</p:attrName>
                                        </p:attrNameLst>
                                      </p:cBhvr>
                                      <p:to>
                                        <p:strVal val="visible"/>
                                      </p:to>
                                    </p:set>
                                    <p:animEffect transition="in" filter="fade">
                                      <p:cBhvr>
                                        <p:cTn id="62" dur="500"/>
                                        <p:tgtEl>
                                          <p:spTgt spid="36867">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6867">
                                            <p:txEl>
                                              <p:pRg st="13" end="13"/>
                                            </p:txEl>
                                          </p:spTgt>
                                        </p:tgtEl>
                                        <p:attrNameLst>
                                          <p:attrName>style.visibility</p:attrName>
                                        </p:attrNameLst>
                                      </p:cBhvr>
                                      <p:to>
                                        <p:strVal val="visible"/>
                                      </p:to>
                                    </p:set>
                                    <p:animEffect transition="in" filter="fade">
                                      <p:cBhvr>
                                        <p:cTn id="67" dur="500"/>
                                        <p:tgtEl>
                                          <p:spTgt spid="36867">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6867">
                                            <p:txEl>
                                              <p:pRg st="14" end="14"/>
                                            </p:txEl>
                                          </p:spTgt>
                                        </p:tgtEl>
                                        <p:attrNameLst>
                                          <p:attrName>style.visibility</p:attrName>
                                        </p:attrNameLst>
                                      </p:cBhvr>
                                      <p:to>
                                        <p:strVal val="visible"/>
                                      </p:to>
                                    </p:set>
                                    <p:animEffect transition="in" filter="fade">
                                      <p:cBhvr>
                                        <p:cTn id="72" dur="500"/>
                                        <p:tgtEl>
                                          <p:spTgt spid="36867">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6867">
                                            <p:txEl>
                                              <p:pRg st="15" end="15"/>
                                            </p:txEl>
                                          </p:spTgt>
                                        </p:tgtEl>
                                        <p:attrNameLst>
                                          <p:attrName>style.visibility</p:attrName>
                                        </p:attrNameLst>
                                      </p:cBhvr>
                                      <p:to>
                                        <p:strVal val="visible"/>
                                      </p:to>
                                    </p:set>
                                    <p:animEffect transition="in" filter="fade">
                                      <p:cBhvr>
                                        <p:cTn id="77" dur="500"/>
                                        <p:tgtEl>
                                          <p:spTgt spid="36867">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DF54CD08-F1C9-4893-A73F-2594E62B3D45}" type="slidenum">
              <a:rPr lang="en-US" sz="1200">
                <a:solidFill>
                  <a:srgbClr val="FFFFFF"/>
                </a:solidFill>
              </a:rPr>
              <a:pPr>
                <a:lnSpc>
                  <a:spcPct val="80000"/>
                </a:lnSpc>
              </a:pPr>
              <a:t>29</a:t>
            </a:fld>
            <a:endParaRPr lang="en-US" sz="1200">
              <a:solidFill>
                <a:srgbClr val="FFFFFF"/>
              </a:solidFill>
            </a:endParaRPr>
          </a:p>
        </p:txBody>
      </p:sp>
      <p:sp>
        <p:nvSpPr>
          <p:cNvPr id="37891" name="Rectangle 2"/>
          <p:cNvSpPr>
            <a:spLocks noGrp="1"/>
          </p:cNvSpPr>
          <p:nvPr>
            <p:ph type="body" idx="4294967295"/>
          </p:nvPr>
        </p:nvSpPr>
        <p:spPr>
          <a:xfrm>
            <a:off x="533400" y="1752600"/>
            <a:ext cx="8229600" cy="5105400"/>
          </a:xfrm>
        </p:spPr>
        <p:txBody>
          <a:bodyPr/>
          <a:lstStyle/>
          <a:p>
            <a:pPr marL="0" indent="0">
              <a:lnSpc>
                <a:spcPct val="70000"/>
              </a:lnSpc>
              <a:spcBef>
                <a:spcPct val="30000"/>
              </a:spcBef>
              <a:buFont typeface="Wingdings" panose="05000000000000000000" pitchFamily="2" charset="2"/>
              <a:buNone/>
            </a:pPr>
            <a:r>
              <a:rPr lang="en-US" sz="2400" dirty="0">
                <a:cs typeface="Times New Roman" panose="02020603050405020304" pitchFamily="18" charset="0"/>
              </a:rPr>
              <a:t>Example 5 :</a:t>
            </a:r>
          </a:p>
          <a:p>
            <a:pPr marL="0" indent="0">
              <a:lnSpc>
                <a:spcPct val="70000"/>
              </a:lnSpc>
              <a:spcBef>
                <a:spcPct val="30000"/>
              </a:spcBef>
              <a:buFont typeface="Wingdings" panose="05000000000000000000" pitchFamily="2" charset="2"/>
              <a:buNone/>
            </a:pPr>
            <a:r>
              <a:rPr lang="en-US" sz="1800" dirty="0">
                <a:cs typeface="Times New Roman" panose="02020603050405020304" pitchFamily="18" charset="0"/>
              </a:rPr>
              <a:t>CREATE PROCEDURE </a:t>
            </a:r>
            <a:r>
              <a:rPr lang="en-US" sz="1800" dirty="0" err="1">
                <a:cs typeface="Times New Roman" panose="02020603050405020304" pitchFamily="18" charset="0"/>
              </a:rPr>
              <a:t>prcGetUnitPrice_UnitsInStock</a:t>
            </a:r>
            <a:r>
              <a:rPr lang="en-US" sz="1800" dirty="0">
                <a:cs typeface="Times New Roman" panose="02020603050405020304" pitchFamily="18" charset="0"/>
              </a:rPr>
              <a:t>  @ProductID int,</a:t>
            </a:r>
          </a:p>
          <a:p>
            <a:pPr marL="0" indent="0">
              <a:lnSpc>
                <a:spcPct val="70000"/>
              </a:lnSpc>
              <a:spcBef>
                <a:spcPct val="30000"/>
              </a:spcBef>
              <a:buFont typeface="Wingdings" panose="05000000000000000000" pitchFamily="2" charset="2"/>
              <a:buNone/>
            </a:pPr>
            <a:r>
              <a:rPr lang="en-US" sz="1800" dirty="0">
                <a:cs typeface="Times New Roman" panose="02020603050405020304" pitchFamily="18" charset="0"/>
              </a:rPr>
              <a:t>	@Unitprice Money OUTPUT, @UnitsInStock </a:t>
            </a:r>
            <a:r>
              <a:rPr lang="en-US" sz="1800" dirty="0" err="1">
                <a:cs typeface="Times New Roman" panose="02020603050405020304" pitchFamily="18" charset="0"/>
              </a:rPr>
              <a:t>smallint</a:t>
            </a:r>
            <a:r>
              <a:rPr lang="en-US" sz="1800" dirty="0">
                <a:cs typeface="Times New Roman" panose="02020603050405020304" pitchFamily="18" charset="0"/>
              </a:rPr>
              <a:t> OUTPUT</a:t>
            </a:r>
          </a:p>
          <a:p>
            <a:pPr marL="0" indent="0">
              <a:lnSpc>
                <a:spcPct val="70000"/>
              </a:lnSpc>
              <a:spcBef>
                <a:spcPct val="30000"/>
              </a:spcBef>
              <a:buFont typeface="Wingdings" panose="05000000000000000000" pitchFamily="2" charset="2"/>
              <a:buNone/>
            </a:pPr>
            <a:r>
              <a:rPr lang="en-US" sz="1800" dirty="0">
                <a:cs typeface="Times New Roman" panose="02020603050405020304" pitchFamily="18" charset="0"/>
              </a:rPr>
              <a:t>AS</a:t>
            </a:r>
          </a:p>
          <a:p>
            <a:pPr marL="0" indent="0">
              <a:lnSpc>
                <a:spcPct val="70000"/>
              </a:lnSpc>
              <a:spcBef>
                <a:spcPct val="30000"/>
              </a:spcBef>
              <a:buFont typeface="Wingdings" panose="05000000000000000000" pitchFamily="2" charset="2"/>
              <a:buNone/>
            </a:pPr>
            <a:r>
              <a:rPr lang="en-US" sz="1800" dirty="0">
                <a:cs typeface="Times New Roman" panose="02020603050405020304" pitchFamily="18" charset="0"/>
              </a:rPr>
              <a:t>         BEGIN</a:t>
            </a:r>
          </a:p>
          <a:p>
            <a:pPr marL="0" indent="0">
              <a:lnSpc>
                <a:spcPct val="70000"/>
              </a:lnSpc>
              <a:spcBef>
                <a:spcPct val="30000"/>
              </a:spcBef>
              <a:buFont typeface="Wingdings" panose="05000000000000000000" pitchFamily="2" charset="2"/>
              <a:buNone/>
            </a:pPr>
            <a:r>
              <a:rPr lang="en-US" sz="1800" dirty="0">
                <a:cs typeface="Times New Roman" panose="02020603050405020304" pitchFamily="18" charset="0"/>
              </a:rPr>
              <a:t>	IF EXISTS (SELECT * FROM Products </a:t>
            </a:r>
          </a:p>
          <a:p>
            <a:pPr marL="0" indent="0">
              <a:lnSpc>
                <a:spcPct val="70000"/>
              </a:lnSpc>
              <a:spcBef>
                <a:spcPct val="30000"/>
              </a:spcBef>
              <a:buFont typeface="Wingdings" panose="05000000000000000000" pitchFamily="2" charset="2"/>
              <a:buNone/>
            </a:pPr>
            <a:r>
              <a:rPr lang="en-US" sz="1800" dirty="0">
                <a:cs typeface="Times New Roman" panose="02020603050405020304" pitchFamily="18" charset="0"/>
              </a:rPr>
              <a:t>		    WHERE </a:t>
            </a:r>
            <a:r>
              <a:rPr lang="en-US" sz="1800" dirty="0" err="1">
                <a:cs typeface="Times New Roman" panose="02020603050405020304" pitchFamily="18" charset="0"/>
              </a:rPr>
              <a:t>ProductID</a:t>
            </a:r>
            <a:r>
              <a:rPr lang="en-US" sz="1800" dirty="0">
                <a:cs typeface="Times New Roman" panose="02020603050405020304" pitchFamily="18" charset="0"/>
              </a:rPr>
              <a:t> = @ProductID)</a:t>
            </a:r>
          </a:p>
          <a:p>
            <a:pPr marL="0" indent="0">
              <a:lnSpc>
                <a:spcPct val="70000"/>
              </a:lnSpc>
              <a:spcBef>
                <a:spcPct val="30000"/>
              </a:spcBef>
              <a:buFont typeface="Wingdings" panose="05000000000000000000" pitchFamily="2" charset="2"/>
              <a:buNone/>
            </a:pPr>
            <a:r>
              <a:rPr lang="en-US" sz="1800" dirty="0">
                <a:cs typeface="Times New Roman" panose="02020603050405020304" pitchFamily="18" charset="0"/>
              </a:rPr>
              <a:t>	     BEGIN</a:t>
            </a:r>
          </a:p>
          <a:p>
            <a:pPr marL="0" indent="0">
              <a:lnSpc>
                <a:spcPct val="70000"/>
              </a:lnSpc>
              <a:spcBef>
                <a:spcPct val="30000"/>
              </a:spcBef>
              <a:buFont typeface="Wingdings" panose="05000000000000000000" pitchFamily="2" charset="2"/>
              <a:buNone/>
            </a:pPr>
            <a:r>
              <a:rPr lang="en-US" sz="1800" dirty="0">
                <a:cs typeface="Times New Roman" panose="02020603050405020304" pitchFamily="18" charset="0"/>
              </a:rPr>
              <a:t>	         SELECT @Unitprice=Unitprice,@UnitsInStock=UnitsInStock</a:t>
            </a:r>
          </a:p>
          <a:p>
            <a:pPr marL="0" indent="0">
              <a:lnSpc>
                <a:spcPct val="70000"/>
              </a:lnSpc>
              <a:spcBef>
                <a:spcPct val="30000"/>
              </a:spcBef>
              <a:buFont typeface="Wingdings" panose="05000000000000000000" pitchFamily="2" charset="2"/>
              <a:buNone/>
            </a:pPr>
            <a:r>
              <a:rPr lang="en-US" sz="1800" dirty="0">
                <a:cs typeface="Times New Roman" panose="02020603050405020304" pitchFamily="18" charset="0"/>
              </a:rPr>
              <a:t>	         FROM Products</a:t>
            </a:r>
          </a:p>
          <a:p>
            <a:pPr marL="0" indent="0">
              <a:lnSpc>
                <a:spcPct val="70000"/>
              </a:lnSpc>
              <a:spcBef>
                <a:spcPct val="30000"/>
              </a:spcBef>
              <a:buFont typeface="Wingdings" panose="05000000000000000000" pitchFamily="2" charset="2"/>
              <a:buNone/>
            </a:pPr>
            <a:r>
              <a:rPr lang="en-US" sz="1800" dirty="0">
                <a:cs typeface="Times New Roman" panose="02020603050405020304" pitchFamily="18" charset="0"/>
              </a:rPr>
              <a:t>	         WHERE </a:t>
            </a:r>
            <a:r>
              <a:rPr lang="en-US" sz="1800" dirty="0" err="1">
                <a:cs typeface="Times New Roman" panose="02020603050405020304" pitchFamily="18" charset="0"/>
              </a:rPr>
              <a:t>ProductID</a:t>
            </a:r>
            <a:r>
              <a:rPr lang="en-US" sz="1800" dirty="0">
                <a:cs typeface="Times New Roman" panose="02020603050405020304" pitchFamily="18" charset="0"/>
              </a:rPr>
              <a:t>=@ProductID</a:t>
            </a:r>
          </a:p>
          <a:p>
            <a:pPr marL="0" indent="0">
              <a:lnSpc>
                <a:spcPct val="70000"/>
              </a:lnSpc>
              <a:spcBef>
                <a:spcPct val="30000"/>
              </a:spcBef>
              <a:buFont typeface="Wingdings" panose="05000000000000000000" pitchFamily="2" charset="2"/>
              <a:buNone/>
            </a:pPr>
            <a:r>
              <a:rPr lang="en-US" sz="1800" dirty="0">
                <a:cs typeface="Times New Roman" panose="02020603050405020304" pitchFamily="18" charset="0"/>
              </a:rPr>
              <a:t>	         RETURN 0</a:t>
            </a:r>
          </a:p>
          <a:p>
            <a:pPr marL="0" indent="0">
              <a:lnSpc>
                <a:spcPct val="70000"/>
              </a:lnSpc>
              <a:spcBef>
                <a:spcPct val="30000"/>
              </a:spcBef>
              <a:buFont typeface="Wingdings" panose="05000000000000000000" pitchFamily="2" charset="2"/>
              <a:buNone/>
            </a:pPr>
            <a:r>
              <a:rPr lang="en-US" sz="1800" dirty="0">
                <a:cs typeface="Times New Roman" panose="02020603050405020304" pitchFamily="18" charset="0"/>
              </a:rPr>
              <a:t>	     END</a:t>
            </a:r>
          </a:p>
          <a:p>
            <a:pPr marL="0" indent="0">
              <a:lnSpc>
                <a:spcPct val="70000"/>
              </a:lnSpc>
              <a:spcBef>
                <a:spcPct val="30000"/>
              </a:spcBef>
              <a:buFont typeface="Wingdings" panose="05000000000000000000" pitchFamily="2" charset="2"/>
              <a:buNone/>
            </a:pPr>
            <a:r>
              <a:rPr lang="en-US" sz="1800" dirty="0">
                <a:cs typeface="Times New Roman" panose="02020603050405020304" pitchFamily="18" charset="0"/>
              </a:rPr>
              <a:t>	ELSE</a:t>
            </a:r>
          </a:p>
          <a:p>
            <a:pPr marL="0" indent="0">
              <a:lnSpc>
                <a:spcPct val="70000"/>
              </a:lnSpc>
              <a:spcBef>
                <a:spcPct val="30000"/>
              </a:spcBef>
              <a:buFont typeface="Wingdings" panose="05000000000000000000" pitchFamily="2" charset="2"/>
              <a:buNone/>
            </a:pPr>
            <a:r>
              <a:rPr lang="en-US" sz="1800" dirty="0">
                <a:cs typeface="Times New Roman" panose="02020603050405020304" pitchFamily="18" charset="0"/>
              </a:rPr>
              <a:t>	     RETURN 1</a:t>
            </a:r>
          </a:p>
          <a:p>
            <a:pPr marL="0" indent="0">
              <a:lnSpc>
                <a:spcPct val="70000"/>
              </a:lnSpc>
              <a:spcBef>
                <a:spcPct val="30000"/>
              </a:spcBef>
              <a:buFont typeface="Wingdings" panose="05000000000000000000" pitchFamily="2" charset="2"/>
              <a:buNone/>
            </a:pPr>
            <a:r>
              <a:rPr lang="en-US" sz="1800" dirty="0">
                <a:cs typeface="Times New Roman" panose="02020603050405020304" pitchFamily="18" charset="0"/>
              </a:rPr>
              <a:t>	END</a:t>
            </a:r>
          </a:p>
        </p:txBody>
      </p:sp>
      <p:sp>
        <p:nvSpPr>
          <p:cNvPr id="37892" name="Rectangle 3"/>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
        <p:nvSpPr>
          <p:cNvPr id="37893" name="Rectangle 4"/>
          <p:cNvSpPr>
            <a:spLocks noGrp="1" noChangeArrowheads="1"/>
          </p:cNvSpPr>
          <p:nvPr>
            <p:ph type="title" idx="4294967295"/>
          </p:nvPr>
        </p:nvSpPr>
        <p:spPr>
          <a:xfrm>
            <a:off x="838200" y="304800"/>
            <a:ext cx="7793038"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4000">
                <a:solidFill>
                  <a:srgbClr val="0000FF"/>
                </a:solidFill>
                <a:latin typeface="Arial" panose="020B0604020202020204" pitchFamily="34" charset="0"/>
                <a:cs typeface="Arial" panose="020B0604020202020204" pitchFamily="34" charset="0"/>
              </a:rPr>
              <a:t>Ví dụ tạo thủ tục có giá trị trả về</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89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89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89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7891">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7891">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7891">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7891">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7891">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7891">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7891">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7891">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7755FA5A-231A-4807-A567-20E8EF3D0F38}" type="slidenum">
              <a:rPr lang="en-US" sz="1200">
                <a:solidFill>
                  <a:srgbClr val="FFFFFF"/>
                </a:solidFill>
              </a:rPr>
              <a:pPr>
                <a:lnSpc>
                  <a:spcPct val="80000"/>
                </a:lnSpc>
              </a:pPr>
              <a:t>3</a:t>
            </a:fld>
            <a:endParaRPr lang="en-US" sz="1200">
              <a:solidFill>
                <a:srgbClr val="FFFFFF"/>
              </a:solidFill>
            </a:endParaRPr>
          </a:p>
        </p:txBody>
      </p:sp>
      <p:sp>
        <p:nvSpPr>
          <p:cNvPr id="11267" name="Rectangle 2"/>
          <p:cNvSpPr>
            <a:spLocks noGrp="1"/>
          </p:cNvSpPr>
          <p:nvPr>
            <p:ph type="title" idx="4294967295"/>
          </p:nvPr>
        </p:nvSpPr>
        <p:spPr/>
        <p:txBody>
          <a:bodyPr/>
          <a:lstStyle/>
          <a:p>
            <a:r>
              <a:rPr lang="en-US" sz="5600">
                <a:solidFill>
                  <a:srgbClr val="0000FF"/>
                </a:solidFill>
                <a:latin typeface="Arial" panose="020B0604020202020204" pitchFamily="34" charset="0"/>
                <a:cs typeface="Arial" panose="020B0604020202020204" pitchFamily="34" charset="0"/>
              </a:rPr>
              <a:t>Khái niệm về thủ tục</a:t>
            </a:r>
            <a:endParaRPr lang="en-US" sz="5600" b="1">
              <a:solidFill>
                <a:srgbClr val="0000FF"/>
              </a:solidFill>
              <a:latin typeface="Arial" panose="020B0604020202020204" pitchFamily="34" charset="0"/>
              <a:cs typeface="Arial" panose="020B0604020202020204" pitchFamily="34" charset="0"/>
            </a:endParaRPr>
          </a:p>
        </p:txBody>
      </p:sp>
      <p:sp>
        <p:nvSpPr>
          <p:cNvPr id="182275" name="Rectangle 3"/>
          <p:cNvSpPr>
            <a:spLocks noGrp="1"/>
          </p:cNvSpPr>
          <p:nvPr>
            <p:ph type="body" idx="4294967295"/>
          </p:nvPr>
        </p:nvSpPr>
        <p:spPr>
          <a:xfrm>
            <a:off x="609600" y="1752600"/>
            <a:ext cx="7924800" cy="5105400"/>
          </a:xfrm>
        </p:spPr>
        <p:txBody>
          <a:bodyPr/>
          <a:lstStyle/>
          <a:p>
            <a:pPr marL="381000" indent="-381000" algn="just"/>
            <a:r>
              <a:rPr lang="en-US" sz="2400">
                <a:latin typeface="Arial" panose="020B0604020202020204" pitchFamily="34" charset="0"/>
              </a:rPr>
              <a:t>Một thủ tục là một đối tượng trong cơ sở dữ liệu bao gồm một tập nhiều câu lệnh SQL được nhóm lại với nhau thành một nhóm với những khả năng sau: </a:t>
            </a:r>
          </a:p>
          <a:p>
            <a:pPr marL="381000" indent="-381000" algn="just"/>
            <a:r>
              <a:rPr lang="en-US" sz="2400">
                <a:latin typeface="Arial" panose="020B0604020202020204" pitchFamily="34" charset="0"/>
              </a:rPr>
              <a:t>Có thể bao gồm các cấu trúc điều khiển (IF, WHILE, FOR).</a:t>
            </a:r>
          </a:p>
          <a:p>
            <a:pPr marL="381000" indent="-381000" algn="just"/>
            <a:r>
              <a:rPr lang="en-US" sz="2400">
                <a:latin typeface="Arial" panose="020B0604020202020204" pitchFamily="34" charset="0"/>
              </a:rPr>
              <a:t>Bên trong thủ tục lưu trữ có thể sử dụng các biến nhằm lưu giữ các giá trị tính toán được, các giá trị được truy xuất được từ cơ sở dữ liệu. </a:t>
            </a:r>
          </a:p>
          <a:p>
            <a:pPr marL="793750" lvl="1" indent="-298450" algn="just">
              <a:spcBef>
                <a:spcPct val="30000"/>
              </a:spcBef>
              <a:buFont typeface="Wingdings 2" panose="05020102010507070707" pitchFamily="18" charset="2"/>
              <a:buNone/>
            </a:pPr>
            <a:endParaRPr lang="en-US" sz="2400">
              <a:latin typeface="Arial" panose="020B0604020202020204" pitchFamily="34" charset="0"/>
            </a:endParaRPr>
          </a:p>
          <a:p>
            <a:pPr marL="381000" indent="-381000" algn="just">
              <a:spcBef>
                <a:spcPct val="30000"/>
              </a:spcBef>
            </a:pPr>
            <a:endParaRPr lang="en-US" sz="2400">
              <a:latin typeface="Arial" panose="020B0604020202020204" pitchFamily="34" charset="0"/>
              <a:hlinkClick r:id="rId3" action="ppaction://hlinksldjump"/>
            </a:endParaRPr>
          </a:p>
        </p:txBody>
      </p:sp>
      <p:sp>
        <p:nvSpPr>
          <p:cNvPr id="11269"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Effect transition="in" filter="circle(out)">
                                      <p:cBhvr>
                                        <p:cTn id="7" dur="2000"/>
                                        <p:tgtEl>
                                          <p:spTgt spid="182275">
                                            <p:txEl>
                                              <p:pRg st="0" end="0"/>
                                            </p:txEl>
                                          </p:spTgt>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182275">
                                            <p:txEl>
                                              <p:pRg st="1" end="1"/>
                                            </p:txEl>
                                          </p:spTgt>
                                        </p:tgtEl>
                                        <p:attrNameLst>
                                          <p:attrName>style.visibility</p:attrName>
                                        </p:attrNameLst>
                                      </p:cBhvr>
                                      <p:to>
                                        <p:strVal val="visible"/>
                                      </p:to>
                                    </p:set>
                                    <p:animEffect transition="in" filter="circle(out)">
                                      <p:cBhvr>
                                        <p:cTn id="10" dur="2000"/>
                                        <p:tgtEl>
                                          <p:spTgt spid="182275">
                                            <p:txEl>
                                              <p:pRg st="1" end="1"/>
                                            </p:txEl>
                                          </p:spTgt>
                                        </p:tgtEl>
                                      </p:cBhvr>
                                    </p:animEffect>
                                  </p:childTnLst>
                                </p:cTn>
                              </p:par>
                              <p:par>
                                <p:cTn id="11" presetID="6" presetClass="entr" presetSubtype="32" fill="hold" grpId="0" nodeType="withEffect">
                                  <p:stCondLst>
                                    <p:cond delay="0"/>
                                  </p:stCondLst>
                                  <p:childTnLst>
                                    <p:set>
                                      <p:cBhvr>
                                        <p:cTn id="12" dur="1" fill="hold">
                                          <p:stCondLst>
                                            <p:cond delay="0"/>
                                          </p:stCondLst>
                                        </p:cTn>
                                        <p:tgtEl>
                                          <p:spTgt spid="182275">
                                            <p:txEl>
                                              <p:pRg st="2" end="2"/>
                                            </p:txEl>
                                          </p:spTgt>
                                        </p:tgtEl>
                                        <p:attrNameLst>
                                          <p:attrName>style.visibility</p:attrName>
                                        </p:attrNameLst>
                                      </p:cBhvr>
                                      <p:to>
                                        <p:strVal val="visible"/>
                                      </p:to>
                                    </p:set>
                                    <p:animEffect transition="in" filter="circle(out)">
                                      <p:cBhvr>
                                        <p:cTn id="13" dur="2000"/>
                                        <p:tgtEl>
                                          <p:spTgt spid="1822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0A39FF70-AE78-4DBF-98E4-CA6115A67115}" type="slidenum">
              <a:rPr lang="en-US" sz="1200">
                <a:solidFill>
                  <a:srgbClr val="FFFFFF"/>
                </a:solidFill>
              </a:rPr>
              <a:pPr>
                <a:lnSpc>
                  <a:spcPct val="80000"/>
                </a:lnSpc>
              </a:pPr>
              <a:t>30</a:t>
            </a:fld>
            <a:endParaRPr lang="en-US" sz="1200">
              <a:solidFill>
                <a:srgbClr val="FFFFFF"/>
              </a:solidFill>
            </a:endParaRPr>
          </a:p>
        </p:txBody>
      </p:sp>
      <p:sp>
        <p:nvSpPr>
          <p:cNvPr id="225282" name="Rectangle 2"/>
          <p:cNvSpPr>
            <a:spLocks noGrp="1"/>
          </p:cNvSpPr>
          <p:nvPr>
            <p:ph type="body" idx="4294967295"/>
          </p:nvPr>
        </p:nvSpPr>
        <p:spPr>
          <a:xfrm>
            <a:off x="533400" y="1752600"/>
            <a:ext cx="8229600" cy="5105400"/>
          </a:xfrm>
        </p:spPr>
        <p:txBody>
          <a:bodyPr/>
          <a:lstStyle/>
          <a:p>
            <a:pPr marL="0" indent="0">
              <a:lnSpc>
                <a:spcPct val="70000"/>
              </a:lnSpc>
              <a:spcBef>
                <a:spcPct val="30000"/>
              </a:spcBef>
              <a:buFont typeface="Wingdings" panose="05000000000000000000" pitchFamily="2" charset="2"/>
              <a:buNone/>
              <a:defRPr/>
            </a:pPr>
            <a:r>
              <a:rPr lang="en-US" sz="3200" dirty="0">
                <a:latin typeface="Arial" panose="020B0604020202020204" pitchFamily="34" charset="0"/>
                <a:cs typeface="Arial" panose="020B0604020202020204" pitchFamily="34" charset="0"/>
              </a:rPr>
              <a:t>Example 5 :</a:t>
            </a:r>
          </a:p>
          <a:p>
            <a:pPr>
              <a:defRPr/>
            </a:pPr>
            <a:endParaRPr lang="en-US" sz="2400" dirty="0">
              <a:latin typeface="Arial" panose="020B0604020202020204" pitchFamily="34" charset="0"/>
              <a:cs typeface="Arial" panose="020B0604020202020204" pitchFamily="34" charset="0"/>
            </a:endParaRPr>
          </a:p>
          <a:p>
            <a:pPr>
              <a:defRPr/>
            </a:pPr>
            <a:r>
              <a:rPr lang="en-US" sz="2400" dirty="0">
                <a:latin typeface="Arial" panose="020B0604020202020204" pitchFamily="34" charset="0"/>
                <a:cs typeface="Arial" panose="020B0604020202020204" pitchFamily="34" charset="0"/>
              </a:rPr>
              <a:t>Declare @</a:t>
            </a:r>
            <a:r>
              <a:rPr lang="en-US" sz="2400" dirty="0" err="1">
                <a:latin typeface="Arial" panose="020B0604020202020204" pitchFamily="34" charset="0"/>
                <a:cs typeface="Arial" panose="020B0604020202020204" pitchFamily="34" charset="0"/>
              </a:rPr>
              <a:t>Unitprice</a:t>
            </a:r>
            <a:r>
              <a:rPr lang="en-US" sz="2400" dirty="0">
                <a:latin typeface="Arial" panose="020B0604020202020204" pitchFamily="34" charset="0"/>
                <a:cs typeface="Arial" panose="020B0604020202020204" pitchFamily="34" charset="0"/>
              </a:rPr>
              <a:t> Money, @</a:t>
            </a:r>
            <a:r>
              <a:rPr lang="en-US" sz="2400" dirty="0" err="1">
                <a:latin typeface="Arial" panose="020B0604020202020204" pitchFamily="34" charset="0"/>
                <a:cs typeface="Arial" panose="020B0604020202020204" pitchFamily="34" charset="0"/>
              </a:rPr>
              <a:t>UnitsInStock</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smallint</a:t>
            </a:r>
            <a:r>
              <a:rPr lang="en-US" sz="2400" dirty="0">
                <a:latin typeface="Arial" panose="020B0604020202020204" pitchFamily="34" charset="0"/>
                <a:cs typeface="Arial" panose="020B0604020202020204" pitchFamily="34" charset="0"/>
              </a:rPr>
              <a:t> </a:t>
            </a:r>
          </a:p>
          <a:p>
            <a:pPr marL="0" indent="0">
              <a:buFont typeface="Wingdings" panose="05000000000000000000" pitchFamily="2" charset="2"/>
              <a:buNone/>
              <a:defRPr/>
            </a:pPr>
            <a:endParaRPr lang="en-US" sz="2400" dirty="0">
              <a:latin typeface="Arial" panose="020B0604020202020204" pitchFamily="34" charset="0"/>
              <a:cs typeface="Arial" panose="020B0604020202020204" pitchFamily="34" charset="0"/>
            </a:endParaRPr>
          </a:p>
          <a:p>
            <a:pPr>
              <a:defRPr/>
            </a:pPr>
            <a:r>
              <a:rPr lang="en-US" sz="2400" dirty="0">
                <a:latin typeface="Arial" panose="020B0604020202020204" pitchFamily="34" charset="0"/>
                <a:cs typeface="Arial" panose="020B0604020202020204" pitchFamily="34" charset="0"/>
              </a:rPr>
              <a:t>EXEC </a:t>
            </a:r>
            <a:r>
              <a:rPr lang="en-US" sz="2400" dirty="0" err="1">
                <a:latin typeface="Arial" panose="020B0604020202020204" pitchFamily="34" charset="0"/>
                <a:cs typeface="Arial" panose="020B0604020202020204" pitchFamily="34" charset="0"/>
              </a:rPr>
              <a:t>prcGetUnitPrice_UnitsInStock</a:t>
            </a:r>
            <a:r>
              <a:rPr lang="en-US" sz="2400" dirty="0">
                <a:latin typeface="Arial" panose="020B0604020202020204" pitchFamily="34" charset="0"/>
                <a:cs typeface="Arial" panose="020B0604020202020204" pitchFamily="34" charset="0"/>
              </a:rPr>
              <a:t>  1, @</a:t>
            </a:r>
            <a:r>
              <a:rPr lang="en-US" sz="2400" dirty="0" err="1">
                <a:latin typeface="Arial" panose="020B0604020202020204" pitchFamily="34" charset="0"/>
                <a:cs typeface="Arial" panose="020B0604020202020204" pitchFamily="34" charset="0"/>
              </a:rPr>
              <a:t>Unitprice</a:t>
            </a:r>
            <a:r>
              <a:rPr lang="en-US" sz="2400" dirty="0">
                <a:latin typeface="Arial" panose="020B0604020202020204" pitchFamily="34" charset="0"/>
                <a:cs typeface="Arial" panose="020B0604020202020204" pitchFamily="34" charset="0"/>
              </a:rPr>
              <a:t>  OUTPUT, </a:t>
            </a:r>
          </a:p>
          <a:p>
            <a:pPr marL="0" indent="0">
              <a:buFont typeface="Wingdings" panose="05000000000000000000" pitchFamily="2" charset="2"/>
              <a:buNone/>
              <a:defRPr/>
            </a:pP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UnitsInStock</a:t>
            </a:r>
            <a:r>
              <a:rPr lang="en-US" sz="2400" dirty="0">
                <a:latin typeface="Arial" panose="020B0604020202020204" pitchFamily="34" charset="0"/>
                <a:cs typeface="Arial" panose="020B0604020202020204" pitchFamily="34" charset="0"/>
              </a:rPr>
              <a:t>  OUTPUT</a:t>
            </a:r>
          </a:p>
          <a:p>
            <a:pPr>
              <a:defRPr/>
            </a:pPr>
            <a:endParaRPr lang="en-US" sz="2400" dirty="0">
              <a:latin typeface="Arial" panose="020B0604020202020204" pitchFamily="34" charset="0"/>
              <a:cs typeface="Arial" panose="020B0604020202020204" pitchFamily="34" charset="0"/>
            </a:endParaRPr>
          </a:p>
          <a:p>
            <a:pPr>
              <a:defRPr/>
            </a:pPr>
            <a:r>
              <a:rPr lang="en-US" sz="2400" dirty="0">
                <a:latin typeface="Arial" panose="020B0604020202020204" pitchFamily="34" charset="0"/>
                <a:cs typeface="Arial" panose="020B0604020202020204" pitchFamily="34" charset="0"/>
              </a:rPr>
              <a:t>Select @</a:t>
            </a:r>
            <a:r>
              <a:rPr lang="en-US" sz="2400" dirty="0" err="1">
                <a:latin typeface="Arial" panose="020B0604020202020204" pitchFamily="34" charset="0"/>
                <a:cs typeface="Arial" panose="020B0604020202020204" pitchFamily="34" charset="0"/>
              </a:rPr>
              <a:t>Unitprice</a:t>
            </a:r>
            <a:r>
              <a:rPr lang="en-US" sz="2400" dirty="0">
                <a:latin typeface="Arial" panose="020B0604020202020204" pitchFamily="34" charset="0"/>
                <a:cs typeface="Arial" panose="020B0604020202020204" pitchFamily="34" charset="0"/>
              </a:rPr>
              <a:t> AS </a:t>
            </a:r>
            <a:r>
              <a:rPr lang="en-US" sz="2400" dirty="0" err="1">
                <a:latin typeface="Arial" panose="020B0604020202020204" pitchFamily="34" charset="0"/>
                <a:cs typeface="Arial" panose="020B0604020202020204" pitchFamily="34" charset="0"/>
              </a:rPr>
              <a:t>Gia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UnitsInStock</a:t>
            </a:r>
            <a:r>
              <a:rPr lang="en-US" sz="2400" dirty="0">
                <a:latin typeface="Arial" panose="020B0604020202020204" pitchFamily="34" charset="0"/>
                <a:cs typeface="Arial" panose="020B0604020202020204" pitchFamily="34" charset="0"/>
              </a:rPr>
              <a:t>  AS </a:t>
            </a:r>
            <a:r>
              <a:rPr lang="en-US" sz="2400" dirty="0" err="1">
                <a:latin typeface="Arial" panose="020B0604020202020204" pitchFamily="34" charset="0"/>
                <a:cs typeface="Arial" panose="020B0604020202020204" pitchFamily="34" charset="0"/>
              </a:rPr>
              <a:t>SoLuongTon</a:t>
            </a:r>
            <a:endParaRPr lang="en-US" sz="2400" dirty="0">
              <a:latin typeface="Arial" panose="020B0604020202020204" pitchFamily="34" charset="0"/>
              <a:cs typeface="Arial" panose="020B0604020202020204" pitchFamily="34" charset="0"/>
            </a:endParaRPr>
          </a:p>
        </p:txBody>
      </p:sp>
      <p:sp>
        <p:nvSpPr>
          <p:cNvPr id="38916" name="Rectangle 3"/>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
        <p:nvSpPr>
          <p:cNvPr id="38917" name="Rectangle 4"/>
          <p:cNvSpPr>
            <a:spLocks noGrp="1" noChangeArrowheads="1"/>
          </p:cNvSpPr>
          <p:nvPr>
            <p:ph type="title" idx="4294967295"/>
          </p:nvPr>
        </p:nvSpPr>
        <p:spPr>
          <a:xfrm>
            <a:off x="838200" y="304800"/>
            <a:ext cx="7793038"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4000">
                <a:solidFill>
                  <a:srgbClr val="0000FF"/>
                </a:solidFill>
                <a:latin typeface="Arial" panose="020B0604020202020204" pitchFamily="34" charset="0"/>
                <a:cs typeface="Arial" panose="020B0604020202020204" pitchFamily="34" charset="0"/>
              </a:rPr>
              <a:t>Ví dụ tạo thủ tục có giá trị trả về</a:t>
            </a:r>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98A53863-105A-45E7-9BC4-76816CBC892E}" type="slidenum">
              <a:rPr lang="en-US" sz="1200">
                <a:solidFill>
                  <a:srgbClr val="FFFFFF"/>
                </a:solidFill>
              </a:rPr>
              <a:pPr>
                <a:lnSpc>
                  <a:spcPct val="80000"/>
                </a:lnSpc>
              </a:pPr>
              <a:t>31</a:t>
            </a:fld>
            <a:endParaRPr lang="en-US" sz="1200">
              <a:solidFill>
                <a:srgbClr val="FFFFFF"/>
              </a:solidFill>
            </a:endParaRPr>
          </a:p>
        </p:txBody>
      </p:sp>
      <p:sp>
        <p:nvSpPr>
          <p:cNvPr id="227330" name="Rectangle 2"/>
          <p:cNvSpPr>
            <a:spLocks noChangeArrowheads="1"/>
          </p:cNvSpPr>
          <p:nvPr/>
        </p:nvSpPr>
        <p:spPr bwMode="auto">
          <a:xfrm>
            <a:off x="732727" y="2876550"/>
            <a:ext cx="7056438" cy="3981450"/>
          </a:xfrm>
          <a:prstGeom prst="rect">
            <a:avLst/>
          </a:prstGeom>
          <a:noFill/>
          <a:ln>
            <a:noFill/>
          </a:ln>
          <a:effectLst/>
          <a:extLst>
            <a:ext uri="{909E8E84-426E-40DD-AFC4-6F175D3DCCD1}">
              <a14:hiddenFill xmlns:a14="http://schemas.microsoft.com/office/drawing/2010/main">
                <a:solidFill>
                  <a:srgbClr val="91FFE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just" eaLnBrk="1" hangingPunct="1">
              <a:spcBef>
                <a:spcPct val="20000"/>
              </a:spcBef>
              <a:buClr>
                <a:schemeClr val="folHlink"/>
              </a:buClr>
              <a:buSzPct val="60000"/>
              <a:buFont typeface="Wingdings" panose="05000000000000000000" pitchFamily="2" charset="2"/>
              <a:buNone/>
            </a:pPr>
            <a:r>
              <a:rPr lang="en-GB" sz="2400" b="0">
                <a:cs typeface="Courier New" panose="02070309020205020404" pitchFamily="49" charset="0"/>
              </a:rPr>
              <a:t>CREATE PROCEDURE KH_</a:t>
            </a:r>
            <a:r>
              <a:rPr lang="en-GB" sz="2800" b="0"/>
              <a:t>city</a:t>
            </a:r>
          </a:p>
          <a:p>
            <a:pPr algn="just" eaLnBrk="1" hangingPunct="1">
              <a:spcBef>
                <a:spcPct val="20000"/>
              </a:spcBef>
              <a:buClr>
                <a:schemeClr val="folHlink"/>
              </a:buClr>
              <a:buSzPct val="60000"/>
              <a:buFont typeface="Wingdings" panose="05000000000000000000" pitchFamily="2" charset="2"/>
              <a:buNone/>
            </a:pPr>
            <a:r>
              <a:rPr lang="en-GB" sz="2400" b="0">
                <a:cs typeface="Courier New" panose="02070309020205020404" pitchFamily="49" charset="0"/>
              </a:rPr>
              <a:t>@KH_city VARCHAR(15) AS</a:t>
            </a:r>
            <a:endParaRPr lang="en-GB" sz="2400" b="0">
              <a:cs typeface="Times New Roman" panose="02020603050405020304" pitchFamily="18" charset="0"/>
            </a:endParaRPr>
          </a:p>
          <a:p>
            <a:pPr algn="just" eaLnBrk="1" hangingPunct="1">
              <a:spcBef>
                <a:spcPct val="20000"/>
              </a:spcBef>
              <a:buClr>
                <a:schemeClr val="folHlink"/>
              </a:buClr>
              <a:buSzPct val="60000"/>
              <a:buFont typeface="Wingdings" panose="05000000000000000000" pitchFamily="2" charset="2"/>
              <a:buNone/>
            </a:pPr>
            <a:r>
              <a:rPr lang="en-GB" sz="2400" b="0">
                <a:cs typeface="Courier New" panose="02070309020205020404" pitchFamily="49" charset="0"/>
              </a:rPr>
              <a:t>DECLARE @KH_return int	</a:t>
            </a:r>
            <a:endParaRPr lang="en-GB" sz="2400" b="0">
              <a:cs typeface="Times New Roman" panose="02020603050405020304" pitchFamily="18" charset="0"/>
            </a:endParaRPr>
          </a:p>
          <a:p>
            <a:pPr algn="l" eaLnBrk="1" hangingPunct="1">
              <a:spcBef>
                <a:spcPct val="20000"/>
              </a:spcBef>
              <a:buClr>
                <a:schemeClr val="folHlink"/>
              </a:buClr>
              <a:buSzPct val="60000"/>
              <a:buFont typeface="Wingdings" panose="05000000000000000000" pitchFamily="2" charset="2"/>
              <a:buNone/>
            </a:pPr>
            <a:r>
              <a:rPr lang="en-GB" sz="2400" b="0">
                <a:cs typeface="Courier New" panose="02070309020205020404" pitchFamily="49" charset="0"/>
              </a:rPr>
              <a:t>SELECT @KH_return=COUNT(*) FROM CUSTOMERS WHERE City = @KH_city</a:t>
            </a:r>
            <a:endParaRPr lang="en-GB" sz="2400" b="0">
              <a:cs typeface="Times New Roman" panose="02020603050405020304" pitchFamily="18" charset="0"/>
            </a:endParaRPr>
          </a:p>
          <a:p>
            <a:pPr algn="just" eaLnBrk="1" hangingPunct="1">
              <a:spcBef>
                <a:spcPct val="20000"/>
              </a:spcBef>
              <a:buClr>
                <a:schemeClr val="folHlink"/>
              </a:buClr>
              <a:buSzPct val="60000"/>
              <a:buFont typeface="Wingdings" panose="05000000000000000000" pitchFamily="2" charset="2"/>
              <a:buNone/>
            </a:pPr>
            <a:r>
              <a:rPr lang="en-GB" sz="2400" b="0">
                <a:cs typeface="Courier New" panose="02070309020205020404" pitchFamily="49" charset="0"/>
              </a:rPr>
              <a:t>RETURN @KH_return+1</a:t>
            </a:r>
            <a:r>
              <a:rPr lang="en-US" sz="2400" b="0">
                <a:cs typeface="Times New Roman" panose="02020603050405020304" pitchFamily="18" charset="0"/>
              </a:rPr>
              <a:t> </a:t>
            </a:r>
          </a:p>
          <a:p>
            <a:pPr algn="just" eaLnBrk="1" hangingPunct="1">
              <a:spcBef>
                <a:spcPct val="20000"/>
              </a:spcBef>
              <a:buClr>
                <a:schemeClr val="folHlink"/>
              </a:buClr>
              <a:buSzPct val="60000"/>
              <a:buFont typeface="Wingdings" panose="05000000000000000000" pitchFamily="2" charset="2"/>
              <a:buNone/>
            </a:pPr>
            <a:r>
              <a:rPr lang="en-US" sz="2400" b="0">
                <a:cs typeface="Times New Roman" panose="02020603050405020304" pitchFamily="18" charset="0"/>
              </a:rPr>
              <a:t>--Thuc thi</a:t>
            </a:r>
          </a:p>
          <a:p>
            <a:pPr algn="l"/>
            <a:r>
              <a:rPr lang="en-US" sz="2400"/>
              <a:t>Declare @SoKH int</a:t>
            </a:r>
          </a:p>
          <a:p>
            <a:pPr algn="l"/>
            <a:r>
              <a:rPr lang="en-US" sz="2400"/>
              <a:t>EXEC @SoKH=KH_city 'LonDon'</a:t>
            </a:r>
          </a:p>
          <a:p>
            <a:pPr algn="l"/>
            <a:r>
              <a:rPr lang="de-DE" sz="2400"/>
              <a:t>Print 'So KH la '+convert(varchar(4),@SoKH)</a:t>
            </a:r>
            <a:endParaRPr lang="en-US" sz="2400" b="0">
              <a:cs typeface="Times New Roman" panose="02020603050405020304" pitchFamily="18" charset="0"/>
            </a:endParaRPr>
          </a:p>
        </p:txBody>
      </p:sp>
      <p:sp>
        <p:nvSpPr>
          <p:cNvPr id="227331" name="Text Box 3"/>
          <p:cNvSpPr txBox="1">
            <a:spLocks noChangeArrowheads="1"/>
          </p:cNvSpPr>
          <p:nvPr/>
        </p:nvSpPr>
        <p:spPr bwMode="auto">
          <a:xfrm>
            <a:off x="512165" y="1388036"/>
            <a:ext cx="8327036" cy="1274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eaLnBrk="1" hangingPunct="1">
              <a:spcBef>
                <a:spcPct val="20000"/>
              </a:spcBef>
              <a:buClr>
                <a:schemeClr val="folHlink"/>
              </a:buClr>
              <a:buSzPct val="60000"/>
              <a:buFont typeface="Wingdings" panose="05000000000000000000" pitchFamily="2" charset="2"/>
              <a:buNone/>
            </a:pPr>
            <a:r>
              <a:rPr lang="en-US" sz="2400" u="sng">
                <a:solidFill>
                  <a:schemeClr val="tx2"/>
                </a:solidFill>
                <a:cs typeface="Courier New" panose="02070309020205020404" pitchFamily="49" charset="0"/>
              </a:rPr>
              <a:t>Ví dụ: viết 1 thủ tục đếm xem có bao nhiêu khách hang </a:t>
            </a:r>
          </a:p>
          <a:p>
            <a:pPr algn="l" eaLnBrk="1" hangingPunct="1">
              <a:spcBef>
                <a:spcPct val="20000"/>
              </a:spcBef>
              <a:buClr>
                <a:schemeClr val="folHlink"/>
              </a:buClr>
              <a:buSzPct val="60000"/>
              <a:buFont typeface="Wingdings" panose="05000000000000000000" pitchFamily="2" charset="2"/>
              <a:buNone/>
            </a:pPr>
            <a:r>
              <a:rPr lang="en-US" sz="2400" u="sng">
                <a:solidFill>
                  <a:schemeClr val="tx2"/>
                </a:solidFill>
                <a:cs typeface="Courier New" panose="02070309020205020404" pitchFamily="49" charset="0"/>
              </a:rPr>
              <a:t>ở thành phố bất kỳ bằng 2 cách dung dung tham số có output và input</a:t>
            </a:r>
            <a:endParaRPr lang="en-US" sz="2400" b="0">
              <a:solidFill>
                <a:schemeClr val="tx2"/>
              </a:solidFill>
            </a:endParaRPr>
          </a:p>
        </p:txBody>
      </p:sp>
      <p:sp>
        <p:nvSpPr>
          <p:cNvPr id="39941" name="Rectangle 4"/>
          <p:cNvSpPr>
            <a:spLocks noGrp="1" noChangeArrowheads="1"/>
          </p:cNvSpPr>
          <p:nvPr>
            <p:ph type="title" idx="4294967295"/>
          </p:nvPr>
        </p:nvSpPr>
        <p:spPr>
          <a:xfrm>
            <a:off x="609600" y="228600"/>
            <a:ext cx="7793038"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4000">
                <a:solidFill>
                  <a:srgbClr val="0000FF"/>
                </a:solidFill>
                <a:latin typeface="Arial" panose="020B0604020202020204" pitchFamily="34" charset="0"/>
                <a:cs typeface="Arial" panose="020B0604020202020204" pitchFamily="34" charset="0"/>
              </a:rPr>
              <a:t>Ví dụ tạo thủ tục có giá trị trả về</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7331"/>
                                        </p:tgtEl>
                                        <p:attrNameLst>
                                          <p:attrName>style.visibility</p:attrName>
                                        </p:attrNameLst>
                                      </p:cBhvr>
                                      <p:to>
                                        <p:strVal val="visible"/>
                                      </p:to>
                                    </p:set>
                                    <p:anim calcmode="lin" valueType="num">
                                      <p:cBhvr additive="base">
                                        <p:cTn id="7" dur="500" fill="hold"/>
                                        <p:tgtEl>
                                          <p:spTgt spid="227331"/>
                                        </p:tgtEl>
                                        <p:attrNameLst>
                                          <p:attrName>ppt_x</p:attrName>
                                        </p:attrNameLst>
                                      </p:cBhvr>
                                      <p:tavLst>
                                        <p:tav tm="0">
                                          <p:val>
                                            <p:strVal val="0-#ppt_w/2"/>
                                          </p:val>
                                        </p:tav>
                                        <p:tav tm="100000">
                                          <p:val>
                                            <p:strVal val="#ppt_x"/>
                                          </p:val>
                                        </p:tav>
                                      </p:tavLst>
                                    </p:anim>
                                    <p:anim calcmode="lin" valueType="num">
                                      <p:cBhvr additive="base">
                                        <p:cTn id="8" dur="500" fill="hold"/>
                                        <p:tgtEl>
                                          <p:spTgt spid="2273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733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733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7330">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7330">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27330">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7330">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7330">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27330">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733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E7776936-8A53-4F7A-B715-D011C6BFB8FA}" type="slidenum">
              <a:rPr lang="en-US" sz="1200">
                <a:solidFill>
                  <a:srgbClr val="FFFFFF"/>
                </a:solidFill>
              </a:rPr>
              <a:pPr>
                <a:lnSpc>
                  <a:spcPct val="80000"/>
                </a:lnSpc>
              </a:pPr>
              <a:t>32</a:t>
            </a:fld>
            <a:endParaRPr lang="en-US" sz="1200">
              <a:solidFill>
                <a:srgbClr val="FFFFFF"/>
              </a:solidFill>
            </a:endParaRPr>
          </a:p>
        </p:txBody>
      </p:sp>
      <p:sp>
        <p:nvSpPr>
          <p:cNvPr id="40963" name="Rectangle 2"/>
          <p:cNvSpPr>
            <a:spLocks noGrp="1"/>
          </p:cNvSpPr>
          <p:nvPr>
            <p:ph type="body" idx="4294967295"/>
          </p:nvPr>
        </p:nvSpPr>
        <p:spPr>
          <a:xfrm>
            <a:off x="609600" y="1752600"/>
            <a:ext cx="8001000" cy="5105400"/>
          </a:xfrm>
        </p:spPr>
        <p:txBody>
          <a:bodyPr/>
          <a:lstStyle/>
          <a:p>
            <a:pPr marL="968375" indent="-968375">
              <a:lnSpc>
                <a:spcPct val="70000"/>
              </a:lnSpc>
              <a:spcBef>
                <a:spcPct val="30000"/>
              </a:spcBef>
              <a:buFont typeface="Wingdings" panose="05000000000000000000" pitchFamily="2" charset="2"/>
              <a:buNone/>
            </a:pPr>
            <a:r>
              <a:rPr lang="en-US" sz="2000">
                <a:cs typeface="Times New Roman" panose="02020603050405020304" pitchFamily="18" charset="0"/>
              </a:rPr>
              <a:t>Example 3: </a:t>
            </a:r>
          </a:p>
          <a:p>
            <a:pPr marL="968375" indent="-968375">
              <a:lnSpc>
                <a:spcPct val="70000"/>
              </a:lnSpc>
              <a:spcBef>
                <a:spcPct val="30000"/>
              </a:spcBef>
              <a:buFont typeface="Wingdings" panose="05000000000000000000" pitchFamily="2" charset="2"/>
              <a:buNone/>
            </a:pPr>
            <a:r>
              <a:rPr lang="en-US" sz="2000">
                <a:cs typeface="Times New Roman" panose="02020603050405020304" pitchFamily="18" charset="0"/>
              </a:rPr>
              <a:t>CREATE PROCEDURE prcDisplayUnitPrice_UnitsInStock @ProductID int</a:t>
            </a:r>
          </a:p>
          <a:p>
            <a:pPr marL="968375" indent="-968375">
              <a:lnSpc>
                <a:spcPct val="70000"/>
              </a:lnSpc>
              <a:spcBef>
                <a:spcPct val="30000"/>
              </a:spcBef>
              <a:buFont typeface="Wingdings" panose="05000000000000000000" pitchFamily="2" charset="2"/>
              <a:buNone/>
            </a:pPr>
            <a:r>
              <a:rPr lang="en-US" sz="2000">
                <a:cs typeface="Times New Roman" panose="02020603050405020304" pitchFamily="18" charset="0"/>
              </a:rPr>
              <a:t>AS</a:t>
            </a:r>
          </a:p>
          <a:p>
            <a:pPr marL="968375" indent="-968375">
              <a:lnSpc>
                <a:spcPct val="70000"/>
              </a:lnSpc>
              <a:spcBef>
                <a:spcPct val="30000"/>
              </a:spcBef>
              <a:buFont typeface="Wingdings" panose="05000000000000000000" pitchFamily="2" charset="2"/>
              <a:buNone/>
            </a:pPr>
            <a:r>
              <a:rPr lang="en-US" sz="2000">
                <a:cs typeface="Times New Roman" panose="02020603050405020304" pitchFamily="18" charset="0"/>
              </a:rPr>
              <a:t>BEGIN</a:t>
            </a:r>
          </a:p>
          <a:p>
            <a:pPr marL="968375" indent="-968375">
              <a:lnSpc>
                <a:spcPct val="70000"/>
              </a:lnSpc>
              <a:spcBef>
                <a:spcPct val="30000"/>
              </a:spcBef>
              <a:buFont typeface="Wingdings" panose="05000000000000000000" pitchFamily="2" charset="2"/>
              <a:buNone/>
            </a:pPr>
            <a:r>
              <a:rPr lang="en-US" sz="2000">
                <a:cs typeface="Times New Roman" panose="02020603050405020304" pitchFamily="18" charset="0"/>
              </a:rPr>
              <a:t>     DECLARE @UnitPrice Money, @UnitsInStock smallint</a:t>
            </a:r>
          </a:p>
          <a:p>
            <a:pPr marL="968375" indent="-968375">
              <a:lnSpc>
                <a:spcPct val="70000"/>
              </a:lnSpc>
              <a:spcBef>
                <a:spcPct val="30000"/>
              </a:spcBef>
              <a:buFont typeface="Wingdings" panose="05000000000000000000" pitchFamily="2" charset="2"/>
              <a:buNone/>
            </a:pPr>
            <a:r>
              <a:rPr lang="en-US" sz="2000">
                <a:cs typeface="Times New Roman" panose="02020603050405020304" pitchFamily="18" charset="0"/>
              </a:rPr>
              <a:t>     DECLARE @ReturnValue Tinyint</a:t>
            </a:r>
          </a:p>
          <a:p>
            <a:pPr marL="968375" indent="-968375">
              <a:lnSpc>
                <a:spcPct val="70000"/>
              </a:lnSpc>
              <a:spcBef>
                <a:spcPct val="30000"/>
              </a:spcBef>
              <a:buFont typeface="Wingdings" panose="05000000000000000000" pitchFamily="2" charset="2"/>
              <a:buNone/>
            </a:pPr>
            <a:r>
              <a:rPr lang="en-US" sz="2000">
                <a:cs typeface="Times New Roman" panose="02020603050405020304" pitchFamily="18" charset="0"/>
              </a:rPr>
              <a:t>     EXEC @ReturnValue = prcGetUnitPrice_UnitSInStock @ProductID,</a:t>
            </a:r>
          </a:p>
          <a:p>
            <a:pPr marL="968375" indent="-968375">
              <a:lnSpc>
                <a:spcPct val="70000"/>
              </a:lnSpc>
              <a:spcBef>
                <a:spcPct val="30000"/>
              </a:spcBef>
              <a:buFont typeface="Wingdings" panose="05000000000000000000" pitchFamily="2" charset="2"/>
              <a:buNone/>
            </a:pPr>
            <a:r>
              <a:rPr lang="en-US" sz="2000">
                <a:cs typeface="Times New Roman" panose="02020603050405020304" pitchFamily="18" charset="0"/>
              </a:rPr>
              <a:t>	 @UnitPrice output, @UnitsInStock output</a:t>
            </a:r>
          </a:p>
          <a:p>
            <a:pPr marL="968375" indent="-968375">
              <a:lnSpc>
                <a:spcPct val="70000"/>
              </a:lnSpc>
              <a:spcBef>
                <a:spcPct val="30000"/>
              </a:spcBef>
              <a:buFont typeface="Wingdings" panose="05000000000000000000" pitchFamily="2" charset="2"/>
              <a:buNone/>
            </a:pPr>
            <a:r>
              <a:rPr lang="en-US" sz="2000">
                <a:cs typeface="Times New Roman" panose="02020603050405020304" pitchFamily="18" charset="0"/>
              </a:rPr>
              <a:t>     IF (@ReturnValue = 0)</a:t>
            </a:r>
          </a:p>
          <a:p>
            <a:pPr marL="968375" indent="-968375">
              <a:lnSpc>
                <a:spcPct val="70000"/>
              </a:lnSpc>
              <a:spcBef>
                <a:spcPct val="30000"/>
              </a:spcBef>
              <a:buFont typeface="Wingdings" panose="05000000000000000000" pitchFamily="2" charset="2"/>
              <a:buNone/>
            </a:pPr>
            <a:r>
              <a:rPr lang="en-US" sz="2000">
                <a:cs typeface="Times New Roman" panose="02020603050405020304" pitchFamily="18" charset="0"/>
              </a:rPr>
              <a:t>      BEGIN PRINT 'The Status for product: '+ Convert(char(10), @ProductID)</a:t>
            </a:r>
          </a:p>
          <a:p>
            <a:pPr marL="968375" indent="-968375">
              <a:lnSpc>
                <a:spcPct val="70000"/>
              </a:lnSpc>
              <a:spcBef>
                <a:spcPct val="30000"/>
              </a:spcBef>
              <a:buFont typeface="Wingdings" panose="05000000000000000000" pitchFamily="2" charset="2"/>
              <a:buNone/>
            </a:pPr>
            <a:r>
              <a:rPr lang="en-US" sz="2000">
                <a:cs typeface="Times New Roman" panose="02020603050405020304" pitchFamily="18" charset="0"/>
              </a:rPr>
              <a:t>           PRINT 'Unit price            : '  + CONVERT( char(10), @Unitprice)</a:t>
            </a:r>
          </a:p>
          <a:p>
            <a:pPr marL="968375" indent="-968375">
              <a:lnSpc>
                <a:spcPct val="70000"/>
              </a:lnSpc>
              <a:spcBef>
                <a:spcPct val="30000"/>
              </a:spcBef>
              <a:buFont typeface="Wingdings" panose="05000000000000000000" pitchFamily="2" charset="2"/>
              <a:buNone/>
            </a:pPr>
            <a:r>
              <a:rPr lang="en-US" sz="2000">
                <a:cs typeface="Times New Roman" panose="02020603050405020304" pitchFamily="18" charset="0"/>
              </a:rPr>
              <a:t>           PRINT 'Current Units In Stock:' + CONVERT (char(10), @UnitsInStock)</a:t>
            </a:r>
          </a:p>
          <a:p>
            <a:pPr marL="968375" indent="-968375">
              <a:lnSpc>
                <a:spcPct val="70000"/>
              </a:lnSpc>
              <a:spcBef>
                <a:spcPct val="30000"/>
              </a:spcBef>
              <a:buFont typeface="Wingdings" panose="05000000000000000000" pitchFamily="2" charset="2"/>
              <a:buNone/>
            </a:pPr>
            <a:r>
              <a:rPr lang="en-US" sz="2000">
                <a:cs typeface="Times New Roman" panose="02020603050405020304" pitchFamily="18" charset="0"/>
              </a:rPr>
              <a:t>       END</a:t>
            </a:r>
          </a:p>
          <a:p>
            <a:pPr marL="968375" indent="-968375">
              <a:lnSpc>
                <a:spcPct val="70000"/>
              </a:lnSpc>
              <a:spcBef>
                <a:spcPct val="30000"/>
              </a:spcBef>
              <a:buFont typeface="Wingdings" panose="05000000000000000000" pitchFamily="2" charset="2"/>
              <a:buNone/>
            </a:pPr>
            <a:r>
              <a:rPr lang="en-US" sz="2000">
                <a:cs typeface="Times New Roman" panose="02020603050405020304" pitchFamily="18" charset="0"/>
              </a:rPr>
              <a:t>      ELSE  PRINT 'No records for the given productID ' + Convert(char(10), @ProductID)</a:t>
            </a:r>
          </a:p>
          <a:p>
            <a:pPr marL="968375" indent="-968375">
              <a:lnSpc>
                <a:spcPct val="70000"/>
              </a:lnSpc>
              <a:spcBef>
                <a:spcPct val="30000"/>
              </a:spcBef>
              <a:buFont typeface="Wingdings" panose="05000000000000000000" pitchFamily="2" charset="2"/>
              <a:buNone/>
            </a:pPr>
            <a:r>
              <a:rPr lang="en-US" sz="2000">
                <a:cs typeface="Times New Roman" panose="02020603050405020304" pitchFamily="18" charset="0"/>
              </a:rPr>
              <a:t>END</a:t>
            </a:r>
          </a:p>
        </p:txBody>
      </p:sp>
      <p:sp>
        <p:nvSpPr>
          <p:cNvPr id="40964" name="Rectangle 3"/>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
        <p:nvSpPr>
          <p:cNvPr id="40965" name="Rectangle 4"/>
          <p:cNvSpPr>
            <a:spLocks noGrp="1" noChangeArrowheads="1"/>
          </p:cNvSpPr>
          <p:nvPr>
            <p:ph type="title" idx="4294967295"/>
          </p:nvPr>
        </p:nvSpPr>
        <p:spPr>
          <a:xfrm>
            <a:off x="685800" y="228600"/>
            <a:ext cx="7793038"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4000">
                <a:solidFill>
                  <a:srgbClr val="0000FF"/>
                </a:solidFill>
                <a:latin typeface="Arial" panose="020B0604020202020204" pitchFamily="34" charset="0"/>
                <a:cs typeface="Arial" panose="020B0604020202020204" pitchFamily="34" charset="0"/>
              </a:rPr>
              <a:t>Ví dụ tạo thủ tục có giá trị trả về</a:t>
            </a:r>
          </a:p>
        </p:txBody>
      </p:sp>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67665C69-8F82-4991-B69F-0B9AD2BABDFB}" type="slidenum">
              <a:rPr lang="en-US" sz="1200">
                <a:solidFill>
                  <a:srgbClr val="FFFFFF"/>
                </a:solidFill>
              </a:rPr>
              <a:pPr>
                <a:lnSpc>
                  <a:spcPct val="80000"/>
                </a:lnSpc>
              </a:pPr>
              <a:t>33</a:t>
            </a:fld>
            <a:endParaRPr lang="en-US" sz="1200">
              <a:solidFill>
                <a:srgbClr val="FFFFFF"/>
              </a:solidFill>
            </a:endParaRPr>
          </a:p>
        </p:txBody>
      </p:sp>
      <p:sp>
        <p:nvSpPr>
          <p:cNvPr id="41987" name="Rectangle 2"/>
          <p:cNvSpPr>
            <a:spLocks noGrp="1"/>
          </p:cNvSpPr>
          <p:nvPr>
            <p:ph type="body" idx="4294967295"/>
          </p:nvPr>
        </p:nvSpPr>
        <p:spPr>
          <a:xfrm>
            <a:off x="609600" y="1752600"/>
            <a:ext cx="8001000" cy="5105400"/>
          </a:xfrm>
        </p:spPr>
        <p:txBody>
          <a:bodyPr/>
          <a:lstStyle/>
          <a:p>
            <a:pPr marL="0" indent="0">
              <a:spcBef>
                <a:spcPct val="50000"/>
              </a:spcBef>
              <a:buFont typeface="Wingdings" panose="05000000000000000000" pitchFamily="2" charset="2"/>
              <a:buNone/>
            </a:pPr>
            <a:r>
              <a:rPr lang="en-US" sz="2800"/>
              <a:t>Example:</a:t>
            </a:r>
          </a:p>
          <a:p>
            <a:pPr marL="0" indent="0">
              <a:spcBef>
                <a:spcPct val="50000"/>
              </a:spcBef>
              <a:buFont typeface="Wingdings" panose="05000000000000000000" pitchFamily="2" charset="2"/>
              <a:buNone/>
            </a:pPr>
            <a:r>
              <a:rPr lang="en-US" sz="2800"/>
              <a:t>EXECUTE prcDisplayUnitPrice_UnitsInStock 1222</a:t>
            </a:r>
          </a:p>
          <a:p>
            <a:pPr marL="0" indent="0">
              <a:spcBef>
                <a:spcPct val="50000"/>
              </a:spcBef>
              <a:buFont typeface="Wingdings" panose="05000000000000000000" pitchFamily="2" charset="2"/>
              <a:buNone/>
            </a:pPr>
            <a:r>
              <a:rPr lang="en-US" sz="2800"/>
              <a:t>GO</a:t>
            </a:r>
          </a:p>
          <a:p>
            <a:pPr marL="0" indent="0">
              <a:spcBef>
                <a:spcPct val="50000"/>
              </a:spcBef>
              <a:buFont typeface="Wingdings" panose="05000000000000000000" pitchFamily="2" charset="2"/>
              <a:buNone/>
            </a:pPr>
            <a:r>
              <a:rPr lang="en-US" sz="2800"/>
              <a:t>EXECUTE  prcDisplayUnitPrice_UnitsInStock 1</a:t>
            </a:r>
          </a:p>
        </p:txBody>
      </p:sp>
      <p:sp>
        <p:nvSpPr>
          <p:cNvPr id="41988" name="Rectangle 3"/>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
        <p:nvSpPr>
          <p:cNvPr id="41989" name="Rectangle 4"/>
          <p:cNvSpPr>
            <a:spLocks noGrp="1" noChangeArrowheads="1"/>
          </p:cNvSpPr>
          <p:nvPr>
            <p:ph type="title" idx="4294967295"/>
          </p:nvPr>
        </p:nvSpPr>
        <p:spPr>
          <a:xfrm>
            <a:off x="685800" y="228600"/>
            <a:ext cx="7793038"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4000">
                <a:solidFill>
                  <a:srgbClr val="0000FF"/>
                </a:solidFill>
                <a:latin typeface="Arial" panose="020B0604020202020204" pitchFamily="34" charset="0"/>
                <a:cs typeface="Arial" panose="020B0604020202020204" pitchFamily="34" charset="0"/>
              </a:rPr>
              <a:t>Ví dụ tạo thủ tục có giá trị trả về</a:t>
            </a:r>
          </a:p>
        </p:txBody>
      </p:sp>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B288A6ED-25B5-4CCE-AEAB-99B6C81BB554}" type="slidenum">
              <a:rPr lang="en-US" sz="1200">
                <a:solidFill>
                  <a:srgbClr val="FFFFFF"/>
                </a:solidFill>
              </a:rPr>
              <a:pPr>
                <a:lnSpc>
                  <a:spcPct val="80000"/>
                </a:lnSpc>
              </a:pPr>
              <a:t>34</a:t>
            </a:fld>
            <a:endParaRPr lang="en-US" sz="1200">
              <a:solidFill>
                <a:srgbClr val="FFFFFF"/>
              </a:solidFill>
            </a:endParaRPr>
          </a:p>
        </p:txBody>
      </p:sp>
      <p:sp>
        <p:nvSpPr>
          <p:cNvPr id="43011" name="Rectangle 2"/>
          <p:cNvSpPr>
            <a:spLocks noGrp="1"/>
          </p:cNvSpPr>
          <p:nvPr>
            <p:ph type="title" idx="4294967295"/>
          </p:nvPr>
        </p:nvSpPr>
        <p:spPr>
          <a:xfrm>
            <a:off x="609600" y="228600"/>
            <a:ext cx="8839200" cy="990600"/>
          </a:xfrm>
        </p:spPr>
        <p:txBody>
          <a:bodyPr/>
          <a:lstStyle/>
          <a:p>
            <a:r>
              <a:rPr lang="en-US" sz="4000">
                <a:solidFill>
                  <a:srgbClr val="0000FF"/>
                </a:solidFill>
                <a:latin typeface="Arial" panose="020B0604020202020204" pitchFamily="34" charset="0"/>
                <a:cs typeface="Arial" panose="020B0604020202020204" pitchFamily="34" charset="0"/>
              </a:rPr>
              <a:t>Sửa một thủ tục -  Stored Procedure</a:t>
            </a:r>
          </a:p>
        </p:txBody>
      </p:sp>
      <p:sp>
        <p:nvSpPr>
          <p:cNvPr id="43012" name="Rectangle 4"/>
          <p:cNvSpPr>
            <a:spLocks noChangeArrowheads="1"/>
          </p:cNvSpPr>
          <p:nvPr/>
        </p:nvSpPr>
        <p:spPr bwMode="auto">
          <a:xfrm>
            <a:off x="2719388" y="283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endParaRPr lang="en-US" sz="2800" b="0"/>
          </a:p>
        </p:txBody>
      </p:sp>
      <p:sp>
        <p:nvSpPr>
          <p:cNvPr id="43014" name="Text Box 8"/>
          <p:cNvSpPr txBox="1">
            <a:spLocks noChangeArrowheads="1"/>
          </p:cNvSpPr>
          <p:nvPr/>
        </p:nvSpPr>
        <p:spPr bwMode="auto">
          <a:xfrm>
            <a:off x="838200" y="4629150"/>
            <a:ext cx="7010400" cy="1938338"/>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just" eaLnBrk="1" hangingPunct="1">
              <a:spcBef>
                <a:spcPct val="20000"/>
              </a:spcBef>
              <a:buClr>
                <a:schemeClr val="folHlink"/>
              </a:buClr>
              <a:buSzPct val="60000"/>
              <a:buFont typeface="Wingdings" panose="05000000000000000000" pitchFamily="2" charset="2"/>
              <a:buNone/>
            </a:pPr>
            <a:r>
              <a:rPr lang="en-US" sz="2400">
                <a:latin typeface="Courier" panose="02020500000000000000" pitchFamily="18" charset="0"/>
              </a:rPr>
              <a:t>ALTER PROCEDURE </a:t>
            </a:r>
            <a:r>
              <a:rPr lang="en-GB" sz="2000" b="0">
                <a:cs typeface="Courier New" panose="02070309020205020404" pitchFamily="49" charset="0"/>
              </a:rPr>
              <a:t>KH_</a:t>
            </a:r>
            <a:r>
              <a:rPr lang="en-GB" sz="2400" b="0"/>
              <a:t>city</a:t>
            </a:r>
          </a:p>
          <a:p>
            <a:pPr algn="l"/>
            <a:r>
              <a:rPr lang="en-US" sz="2400">
                <a:latin typeface="Courier" panose="02020500000000000000" pitchFamily="18" charset="0"/>
              </a:rPr>
              <a:t>AS</a:t>
            </a:r>
          </a:p>
          <a:p>
            <a:pPr algn="l"/>
            <a:r>
              <a:rPr lang="en-US" sz="2400">
                <a:latin typeface="Courier" panose="02020500000000000000" pitchFamily="18" charset="0"/>
              </a:rPr>
              <a:t>SELECT * FROM dbo.Customers;</a:t>
            </a:r>
          </a:p>
          <a:p>
            <a:endParaRPr lang="en-US" sz="2400"/>
          </a:p>
          <a:p>
            <a:pPr algn="l"/>
            <a:r>
              <a:rPr lang="en-US" sz="2400"/>
              <a:t>exec KH_city</a:t>
            </a:r>
            <a:endParaRPr lang="en-US" sz="2400">
              <a:latin typeface="Arial" panose="020B0604020202020204" pitchFamily="34" charset="0"/>
            </a:endParaRPr>
          </a:p>
        </p:txBody>
      </p:sp>
      <p:sp>
        <p:nvSpPr>
          <p:cNvPr id="2" name="Rectangle 1"/>
          <p:cNvSpPr/>
          <p:nvPr/>
        </p:nvSpPr>
        <p:spPr>
          <a:xfrm>
            <a:off x="762000" y="1806886"/>
            <a:ext cx="7543800" cy="1815882"/>
          </a:xfrm>
          <a:prstGeom prst="rect">
            <a:avLst/>
          </a:prstGeom>
        </p:spPr>
        <p:txBody>
          <a:bodyPr wrap="square">
            <a:spAutoFit/>
          </a:bodyPr>
          <a:lstStyle/>
          <a:p>
            <a:pPr marL="579438" lvl="2" indent="-533400" algn="l"/>
            <a:r>
              <a:rPr lang="en-US" sz="2800">
                <a:solidFill>
                  <a:srgbClr val="C00000"/>
                </a:solidFill>
                <a:latin typeface="Cambria" pitchFamily="18" charset="0"/>
              </a:rPr>
              <a:t>ALTER  PROC[EDURE]  </a:t>
            </a:r>
            <a:r>
              <a:rPr lang="en-US" sz="2800">
                <a:latin typeface="Cambria" pitchFamily="18" charset="0"/>
              </a:rPr>
              <a:t>procedure_name</a:t>
            </a:r>
          </a:p>
          <a:p>
            <a:pPr marL="579438" lvl="2" indent="-533400" algn="l"/>
            <a:r>
              <a:rPr lang="en-US" sz="2800">
                <a:latin typeface="Cambria" pitchFamily="18" charset="0"/>
              </a:rPr>
              <a:t>[WITH  option]</a:t>
            </a:r>
          </a:p>
          <a:p>
            <a:pPr marL="579438" lvl="2" indent="-533400" algn="l"/>
            <a:r>
              <a:rPr lang="en-US" sz="2800">
                <a:solidFill>
                  <a:srgbClr val="990033"/>
                </a:solidFill>
                <a:latin typeface="Cambria" pitchFamily="18" charset="0"/>
              </a:rPr>
              <a:t>AS</a:t>
            </a:r>
          </a:p>
          <a:p>
            <a:pPr marL="579438" lvl="2" indent="-533400" algn="l"/>
            <a:r>
              <a:rPr lang="en-US" sz="2800">
                <a:latin typeface="Cambria" pitchFamily="18" charset="0"/>
              </a:rPr>
              <a:t>	sql_statement [...n]</a:t>
            </a:r>
            <a:endParaRPr lang="en-US" sz="2800" dirty="0">
              <a:latin typeface="Cambria" pitchFamily="18" charset="0"/>
            </a:endParaRPr>
          </a:p>
        </p:txBody>
      </p:sp>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2BFF3C64-5635-432E-B071-2B2B9F602CA9}" type="slidenum">
              <a:rPr lang="en-US" sz="1200">
                <a:solidFill>
                  <a:srgbClr val="FFFFFF"/>
                </a:solidFill>
              </a:rPr>
              <a:pPr>
                <a:lnSpc>
                  <a:spcPct val="80000"/>
                </a:lnSpc>
              </a:pPr>
              <a:t>35</a:t>
            </a:fld>
            <a:endParaRPr lang="en-US" sz="1200">
              <a:solidFill>
                <a:srgbClr val="FFFFFF"/>
              </a:solidFill>
            </a:endParaRPr>
          </a:p>
        </p:txBody>
      </p:sp>
      <p:sp>
        <p:nvSpPr>
          <p:cNvPr id="44035" name="Rectangle 2"/>
          <p:cNvSpPr>
            <a:spLocks noGrp="1"/>
          </p:cNvSpPr>
          <p:nvPr>
            <p:ph type="title" idx="4294967295"/>
          </p:nvPr>
        </p:nvSpPr>
        <p:spPr>
          <a:xfrm>
            <a:off x="609600" y="228600"/>
            <a:ext cx="8839200" cy="990600"/>
          </a:xfrm>
        </p:spPr>
        <p:txBody>
          <a:bodyPr/>
          <a:lstStyle/>
          <a:p>
            <a:r>
              <a:rPr lang="en-US" sz="4000">
                <a:solidFill>
                  <a:srgbClr val="0000FF"/>
                </a:solidFill>
                <a:latin typeface="Arial" panose="020B0604020202020204" pitchFamily="34" charset="0"/>
                <a:cs typeface="Arial" panose="020B0604020202020204" pitchFamily="34" charset="0"/>
              </a:rPr>
              <a:t>Sửa một thủ tục -  Stored Procedure</a:t>
            </a:r>
          </a:p>
        </p:txBody>
      </p:sp>
      <p:sp>
        <p:nvSpPr>
          <p:cNvPr id="44036" name="Rectangle 3"/>
          <p:cNvSpPr>
            <a:spLocks noGrp="1"/>
          </p:cNvSpPr>
          <p:nvPr>
            <p:ph type="body" idx="4294967295"/>
          </p:nvPr>
        </p:nvSpPr>
        <p:spPr>
          <a:xfrm>
            <a:off x="609600" y="1600200"/>
            <a:ext cx="7331075" cy="5257800"/>
          </a:xfrm>
        </p:spPr>
        <p:txBody>
          <a:bodyPr/>
          <a:lstStyle/>
          <a:p>
            <a:pPr marL="381000" indent="-381000">
              <a:lnSpc>
                <a:spcPct val="70000"/>
              </a:lnSpc>
              <a:spcBef>
                <a:spcPct val="30000"/>
              </a:spcBef>
            </a:pPr>
            <a:r>
              <a:rPr lang="en-US" sz="2200">
                <a:cs typeface="Times New Roman" panose="02020603050405020304" pitchFamily="18" charset="0"/>
              </a:rPr>
              <a:t>Example:</a:t>
            </a:r>
          </a:p>
          <a:p>
            <a:pPr marL="774700" lvl="1" indent="-279400">
              <a:lnSpc>
                <a:spcPct val="70000"/>
              </a:lnSpc>
              <a:spcBef>
                <a:spcPct val="30000"/>
              </a:spcBef>
              <a:buFont typeface="Wingdings 2" panose="05020102010507070707" pitchFamily="18" charset="2"/>
              <a:buNone/>
            </a:pPr>
            <a:r>
              <a:rPr lang="en-US" sz="2200">
                <a:cs typeface="Times New Roman" panose="02020603050405020304" pitchFamily="18" charset="0"/>
              </a:rPr>
              <a:t>ALTER PROC prcListCustomer @City char(15)=NULL</a:t>
            </a:r>
          </a:p>
          <a:p>
            <a:pPr marL="774700" lvl="1" indent="-279400">
              <a:lnSpc>
                <a:spcPct val="70000"/>
              </a:lnSpc>
              <a:spcBef>
                <a:spcPct val="30000"/>
              </a:spcBef>
              <a:buFont typeface="Wingdings 2" panose="05020102010507070707" pitchFamily="18" charset="2"/>
              <a:buNone/>
            </a:pPr>
            <a:r>
              <a:rPr lang="en-US" sz="2200">
                <a:cs typeface="Times New Roman" panose="02020603050405020304" pitchFamily="18" charset="0"/>
              </a:rPr>
              <a:t>AS</a:t>
            </a:r>
          </a:p>
          <a:p>
            <a:pPr marL="774700" lvl="1" indent="-279400">
              <a:lnSpc>
                <a:spcPct val="70000"/>
              </a:lnSpc>
              <a:spcBef>
                <a:spcPct val="30000"/>
              </a:spcBef>
              <a:buFont typeface="Wingdings 2" panose="05020102010507070707" pitchFamily="18" charset="2"/>
              <a:buNone/>
            </a:pPr>
            <a:r>
              <a:rPr lang="en-US" sz="2200">
                <a:cs typeface="Times New Roman" panose="02020603050405020304" pitchFamily="18" charset="0"/>
              </a:rPr>
              <a:t>	BEGIN</a:t>
            </a:r>
          </a:p>
          <a:p>
            <a:pPr marL="774700" lvl="1" indent="-279400">
              <a:lnSpc>
                <a:spcPct val="70000"/>
              </a:lnSpc>
              <a:spcBef>
                <a:spcPct val="30000"/>
              </a:spcBef>
              <a:buFont typeface="Wingdings 2" panose="05020102010507070707" pitchFamily="18" charset="2"/>
              <a:buNone/>
            </a:pPr>
            <a:r>
              <a:rPr lang="en-US" sz="2200">
                <a:cs typeface="Times New Roman" panose="02020603050405020304" pitchFamily="18" charset="0"/>
              </a:rPr>
              <a:t>	IF @city is NULL</a:t>
            </a:r>
          </a:p>
          <a:p>
            <a:pPr marL="774700" lvl="1" indent="-279400">
              <a:lnSpc>
                <a:spcPct val="70000"/>
              </a:lnSpc>
              <a:spcBef>
                <a:spcPct val="30000"/>
              </a:spcBef>
              <a:buFont typeface="Wingdings 2" panose="05020102010507070707" pitchFamily="18" charset="2"/>
              <a:buNone/>
            </a:pPr>
            <a:r>
              <a:rPr lang="en-US" sz="2200">
                <a:cs typeface="Times New Roman" panose="02020603050405020304" pitchFamily="18" charset="0"/>
              </a:rPr>
              <a:t>	BEGIN </a:t>
            </a:r>
          </a:p>
          <a:p>
            <a:pPr marL="774700" lvl="1" indent="-279400">
              <a:lnSpc>
                <a:spcPct val="70000"/>
              </a:lnSpc>
              <a:spcBef>
                <a:spcPct val="30000"/>
              </a:spcBef>
              <a:buFont typeface="Wingdings 2" panose="05020102010507070707" pitchFamily="18" charset="2"/>
              <a:buNone/>
            </a:pPr>
            <a:r>
              <a:rPr lang="en-US" sz="2200">
                <a:cs typeface="Times New Roman" panose="02020603050405020304" pitchFamily="18" charset="0"/>
              </a:rPr>
              <a:t>		PRINT 'Usage: prcListCustomer &lt;City&gt;'</a:t>
            </a:r>
          </a:p>
          <a:p>
            <a:pPr marL="774700" lvl="1" indent="-279400">
              <a:lnSpc>
                <a:spcPct val="70000"/>
              </a:lnSpc>
              <a:spcBef>
                <a:spcPct val="30000"/>
              </a:spcBef>
              <a:buFont typeface="Wingdings 2" panose="05020102010507070707" pitchFamily="18" charset="2"/>
              <a:buNone/>
            </a:pPr>
            <a:r>
              <a:rPr lang="en-US" sz="2200">
                <a:cs typeface="Times New Roman" panose="02020603050405020304" pitchFamily="18" charset="0"/>
              </a:rPr>
              <a:t>		RETURN</a:t>
            </a:r>
          </a:p>
          <a:p>
            <a:pPr marL="774700" lvl="1" indent="-279400">
              <a:lnSpc>
                <a:spcPct val="70000"/>
              </a:lnSpc>
              <a:spcBef>
                <a:spcPct val="30000"/>
              </a:spcBef>
              <a:buFont typeface="Wingdings 2" panose="05020102010507070707" pitchFamily="18" charset="2"/>
              <a:buNone/>
            </a:pPr>
            <a:r>
              <a:rPr lang="en-US" sz="2200">
                <a:cs typeface="Times New Roman" panose="02020603050405020304" pitchFamily="18" charset="0"/>
              </a:rPr>
              <a:t>	END</a:t>
            </a:r>
          </a:p>
          <a:p>
            <a:pPr marL="774700" lvl="1" indent="-279400">
              <a:lnSpc>
                <a:spcPct val="70000"/>
              </a:lnSpc>
              <a:spcBef>
                <a:spcPct val="30000"/>
              </a:spcBef>
              <a:buFont typeface="Wingdings 2" panose="05020102010507070707" pitchFamily="18" charset="2"/>
              <a:buNone/>
            </a:pPr>
            <a:r>
              <a:rPr lang="en-US" sz="2200">
                <a:cs typeface="Times New Roman" panose="02020603050405020304" pitchFamily="18" charset="0"/>
              </a:rPr>
              <a:t>		PRINT 'List of Customers'</a:t>
            </a:r>
          </a:p>
          <a:p>
            <a:pPr marL="774700" lvl="1" indent="-279400">
              <a:lnSpc>
                <a:spcPct val="70000"/>
              </a:lnSpc>
              <a:spcBef>
                <a:spcPct val="30000"/>
              </a:spcBef>
              <a:buFont typeface="Wingdings 2" panose="05020102010507070707" pitchFamily="18" charset="2"/>
              <a:buNone/>
            </a:pPr>
            <a:r>
              <a:rPr lang="en-US" sz="2200">
                <a:cs typeface="Times New Roman" panose="02020603050405020304" pitchFamily="18" charset="0"/>
              </a:rPr>
              <a:t>	 SELECT CustomerID,CompanyName,Address,Phone </a:t>
            </a:r>
          </a:p>
          <a:p>
            <a:pPr marL="774700" lvl="1" indent="-279400">
              <a:lnSpc>
                <a:spcPct val="70000"/>
              </a:lnSpc>
              <a:spcBef>
                <a:spcPct val="30000"/>
              </a:spcBef>
              <a:buFont typeface="Wingdings 2" panose="05020102010507070707" pitchFamily="18" charset="2"/>
              <a:buNone/>
            </a:pPr>
            <a:r>
              <a:rPr lang="en-US" sz="2200">
                <a:cs typeface="Times New Roman" panose="02020603050405020304" pitchFamily="18" charset="0"/>
              </a:rPr>
              <a:t>	 FROM Customers </a:t>
            </a:r>
          </a:p>
          <a:p>
            <a:pPr marL="774700" lvl="1" indent="-279400">
              <a:lnSpc>
                <a:spcPct val="70000"/>
              </a:lnSpc>
              <a:spcBef>
                <a:spcPct val="30000"/>
              </a:spcBef>
              <a:buFont typeface="Wingdings 2" panose="05020102010507070707" pitchFamily="18" charset="2"/>
              <a:buNone/>
            </a:pPr>
            <a:r>
              <a:rPr lang="en-US" sz="2200">
                <a:cs typeface="Times New Roman" panose="02020603050405020304" pitchFamily="18" charset="0"/>
              </a:rPr>
              <a:t>	 WHERE City = @City</a:t>
            </a:r>
          </a:p>
          <a:p>
            <a:pPr marL="774700" lvl="1" indent="-279400">
              <a:lnSpc>
                <a:spcPct val="70000"/>
              </a:lnSpc>
              <a:spcBef>
                <a:spcPct val="30000"/>
              </a:spcBef>
              <a:buFont typeface="Wingdings 2" panose="05020102010507070707" pitchFamily="18" charset="2"/>
              <a:buNone/>
            </a:pPr>
            <a:r>
              <a:rPr lang="en-US" sz="2200">
                <a:cs typeface="Times New Roman" panose="02020603050405020304" pitchFamily="18" charset="0"/>
              </a:rPr>
              <a:t>	END</a:t>
            </a:r>
          </a:p>
        </p:txBody>
      </p:sp>
      <p:sp>
        <p:nvSpPr>
          <p:cNvPr id="44037" name="Rectangle 4"/>
          <p:cNvSpPr>
            <a:spLocks noChangeArrowheads="1"/>
          </p:cNvSpPr>
          <p:nvPr/>
        </p:nvSpPr>
        <p:spPr bwMode="auto">
          <a:xfrm>
            <a:off x="2719388" y="283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endParaRPr lang="en-US" sz="2800" b="0"/>
          </a:p>
        </p:txBody>
      </p:sp>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B46C746E-A26B-48D4-8B16-5801642EB2E4}" type="slidenum">
              <a:rPr lang="en-US" sz="1200">
                <a:solidFill>
                  <a:srgbClr val="FFFFFF"/>
                </a:solidFill>
              </a:rPr>
              <a:pPr>
                <a:lnSpc>
                  <a:spcPct val="80000"/>
                </a:lnSpc>
              </a:pPr>
              <a:t>36</a:t>
            </a:fld>
            <a:endParaRPr lang="en-US" sz="1200">
              <a:solidFill>
                <a:srgbClr val="FFFFFF"/>
              </a:solidFill>
            </a:endParaRPr>
          </a:p>
        </p:txBody>
      </p:sp>
      <p:sp>
        <p:nvSpPr>
          <p:cNvPr id="45059" name="Rectangle 2"/>
          <p:cNvSpPr>
            <a:spLocks noGrp="1"/>
          </p:cNvSpPr>
          <p:nvPr>
            <p:ph type="body" idx="4294967295"/>
          </p:nvPr>
        </p:nvSpPr>
        <p:spPr>
          <a:xfrm>
            <a:off x="685800" y="1752600"/>
            <a:ext cx="7331075" cy="5105400"/>
          </a:xfrm>
        </p:spPr>
        <p:txBody>
          <a:bodyPr/>
          <a:lstStyle/>
          <a:p>
            <a:pPr marL="0" indent="0">
              <a:lnSpc>
                <a:spcPct val="70000"/>
              </a:lnSpc>
              <a:spcBef>
                <a:spcPct val="30000"/>
              </a:spcBef>
            </a:pPr>
            <a:r>
              <a:rPr lang="en-US" sz="1800">
                <a:cs typeface="Times New Roman" panose="02020603050405020304" pitchFamily="18" charset="0"/>
              </a:rPr>
              <a:t> Example 1:</a:t>
            </a:r>
          </a:p>
          <a:p>
            <a:pPr marL="0" indent="0">
              <a:lnSpc>
                <a:spcPct val="70000"/>
              </a:lnSpc>
              <a:spcBef>
                <a:spcPct val="30000"/>
              </a:spcBef>
              <a:buFont typeface="Wingdings" panose="05000000000000000000" pitchFamily="2" charset="2"/>
              <a:buNone/>
            </a:pPr>
            <a:endParaRPr lang="en-US" sz="1800">
              <a:cs typeface="Times New Roman" panose="02020603050405020304" pitchFamily="18" charset="0"/>
            </a:endParaRPr>
          </a:p>
          <a:p>
            <a:pPr marL="495300" lvl="1" indent="0">
              <a:lnSpc>
                <a:spcPct val="70000"/>
              </a:lnSpc>
              <a:spcBef>
                <a:spcPct val="30000"/>
              </a:spcBef>
              <a:buFont typeface="Wingdings 2" panose="05020102010507070707" pitchFamily="18" charset="2"/>
              <a:buNone/>
            </a:pPr>
            <a:r>
              <a:rPr lang="en-US" sz="1800">
                <a:cs typeface="Times New Roman" panose="02020603050405020304" pitchFamily="18" charset="0"/>
              </a:rPr>
              <a:t>ALTER PROC prcListCustomer @City char(15)</a:t>
            </a:r>
          </a:p>
          <a:p>
            <a:pPr marL="495300" lvl="1" indent="0">
              <a:lnSpc>
                <a:spcPct val="70000"/>
              </a:lnSpc>
              <a:spcBef>
                <a:spcPct val="30000"/>
              </a:spcBef>
              <a:buFont typeface="Wingdings 2" panose="05020102010507070707" pitchFamily="18" charset="2"/>
              <a:buNone/>
            </a:pPr>
            <a:r>
              <a:rPr lang="en-US" sz="1800">
                <a:cs typeface="Times New Roman" panose="02020603050405020304" pitchFamily="18" charset="0"/>
              </a:rPr>
              <a:t>AS</a:t>
            </a:r>
          </a:p>
          <a:p>
            <a:pPr marL="495300" lvl="1" indent="0">
              <a:lnSpc>
                <a:spcPct val="70000"/>
              </a:lnSpc>
              <a:spcBef>
                <a:spcPct val="30000"/>
              </a:spcBef>
              <a:buFont typeface="Wingdings 2" panose="05020102010507070707" pitchFamily="18" charset="2"/>
              <a:buNone/>
            </a:pPr>
            <a:r>
              <a:rPr lang="en-US" sz="1800">
                <a:cs typeface="Times New Roman" panose="02020603050405020304" pitchFamily="18" charset="0"/>
              </a:rPr>
              <a:t>BEGIN</a:t>
            </a:r>
          </a:p>
          <a:p>
            <a:pPr marL="495300" lvl="1" indent="0">
              <a:lnSpc>
                <a:spcPct val="70000"/>
              </a:lnSpc>
              <a:spcBef>
                <a:spcPct val="30000"/>
              </a:spcBef>
              <a:buFont typeface="Wingdings 2" panose="05020102010507070707" pitchFamily="18" charset="2"/>
              <a:buNone/>
            </a:pPr>
            <a:r>
              <a:rPr lang="en-US" sz="1800">
                <a:cs typeface="Times New Roman" panose="02020603050405020304" pitchFamily="18" charset="0"/>
              </a:rPr>
              <a:t>   IF EXISTS (SELECT * FROM Customers WHERE City=@city) </a:t>
            </a:r>
          </a:p>
          <a:p>
            <a:pPr marL="495300" lvl="1" indent="0">
              <a:lnSpc>
                <a:spcPct val="70000"/>
              </a:lnSpc>
              <a:spcBef>
                <a:spcPct val="30000"/>
              </a:spcBef>
              <a:buFont typeface="Wingdings 2" panose="05020102010507070707" pitchFamily="18" charset="2"/>
              <a:buNone/>
            </a:pPr>
            <a:r>
              <a:rPr lang="en-US" sz="1800">
                <a:cs typeface="Times New Roman" panose="02020603050405020304" pitchFamily="18" charset="0"/>
              </a:rPr>
              <a:t>        BEGIN</a:t>
            </a:r>
          </a:p>
          <a:p>
            <a:pPr marL="495300" lvl="1" indent="0">
              <a:lnSpc>
                <a:spcPct val="70000"/>
              </a:lnSpc>
              <a:spcBef>
                <a:spcPct val="30000"/>
              </a:spcBef>
              <a:buFont typeface="Wingdings 2" panose="05020102010507070707" pitchFamily="18" charset="2"/>
              <a:buNone/>
            </a:pPr>
            <a:r>
              <a:rPr lang="en-US" sz="1800">
                <a:cs typeface="Times New Roman" panose="02020603050405020304" pitchFamily="18" charset="0"/>
              </a:rPr>
              <a:t> 	PRINT 'List of Customers'</a:t>
            </a:r>
          </a:p>
          <a:p>
            <a:pPr marL="495300" lvl="1" indent="0">
              <a:lnSpc>
                <a:spcPct val="70000"/>
              </a:lnSpc>
              <a:spcBef>
                <a:spcPct val="30000"/>
              </a:spcBef>
              <a:buFont typeface="Wingdings 2" panose="05020102010507070707" pitchFamily="18" charset="2"/>
              <a:buNone/>
            </a:pPr>
            <a:r>
              <a:rPr lang="en-US" sz="1800">
                <a:cs typeface="Times New Roman" panose="02020603050405020304" pitchFamily="18" charset="0"/>
              </a:rPr>
              <a:t>	SELECT CustomerID,CompanyName,Address,Phone </a:t>
            </a:r>
          </a:p>
          <a:p>
            <a:pPr marL="495300" lvl="1" indent="0">
              <a:lnSpc>
                <a:spcPct val="70000"/>
              </a:lnSpc>
              <a:spcBef>
                <a:spcPct val="30000"/>
              </a:spcBef>
              <a:buFont typeface="Wingdings 2" panose="05020102010507070707" pitchFamily="18" charset="2"/>
              <a:buNone/>
            </a:pPr>
            <a:r>
              <a:rPr lang="en-US" sz="1800">
                <a:cs typeface="Times New Roman" panose="02020603050405020304" pitchFamily="18" charset="0"/>
              </a:rPr>
              <a:t>	FROM Customers  WHERE City = @City</a:t>
            </a:r>
          </a:p>
          <a:p>
            <a:pPr marL="495300" lvl="1" indent="0">
              <a:lnSpc>
                <a:spcPct val="70000"/>
              </a:lnSpc>
              <a:spcBef>
                <a:spcPct val="30000"/>
              </a:spcBef>
              <a:buFont typeface="Wingdings 2" panose="05020102010507070707" pitchFamily="18" charset="2"/>
              <a:buNone/>
            </a:pPr>
            <a:r>
              <a:rPr lang="en-US" sz="1800">
                <a:cs typeface="Times New Roman" panose="02020603050405020304" pitchFamily="18" charset="0"/>
              </a:rPr>
              <a:t>	RETURN 0</a:t>
            </a:r>
          </a:p>
          <a:p>
            <a:pPr marL="495300" lvl="1" indent="0">
              <a:lnSpc>
                <a:spcPct val="70000"/>
              </a:lnSpc>
              <a:spcBef>
                <a:spcPct val="30000"/>
              </a:spcBef>
              <a:buFont typeface="Wingdings 2" panose="05020102010507070707" pitchFamily="18" charset="2"/>
              <a:buNone/>
            </a:pPr>
            <a:r>
              <a:rPr lang="en-US" sz="1800">
                <a:cs typeface="Times New Roman" panose="02020603050405020304" pitchFamily="18" charset="0"/>
              </a:rPr>
              <a:t>         END</a:t>
            </a:r>
          </a:p>
          <a:p>
            <a:pPr marL="495300" lvl="1" indent="0">
              <a:lnSpc>
                <a:spcPct val="70000"/>
              </a:lnSpc>
              <a:spcBef>
                <a:spcPct val="30000"/>
              </a:spcBef>
              <a:buFont typeface="Wingdings 2" panose="05020102010507070707" pitchFamily="18" charset="2"/>
              <a:buNone/>
            </a:pPr>
            <a:r>
              <a:rPr lang="en-US" sz="1800">
                <a:cs typeface="Times New Roman" panose="02020603050405020304" pitchFamily="18" charset="0"/>
              </a:rPr>
              <a:t>    ELSE</a:t>
            </a:r>
          </a:p>
          <a:p>
            <a:pPr marL="495300" lvl="1" indent="0">
              <a:lnSpc>
                <a:spcPct val="70000"/>
              </a:lnSpc>
              <a:spcBef>
                <a:spcPct val="30000"/>
              </a:spcBef>
              <a:buFont typeface="Wingdings 2" panose="05020102010507070707" pitchFamily="18" charset="2"/>
              <a:buNone/>
            </a:pPr>
            <a:r>
              <a:rPr lang="en-US" sz="1800">
                <a:cs typeface="Times New Roman" panose="02020603050405020304" pitchFamily="18" charset="0"/>
              </a:rPr>
              <a:t>         BEGIN</a:t>
            </a:r>
          </a:p>
          <a:p>
            <a:pPr marL="495300" lvl="1" indent="0">
              <a:lnSpc>
                <a:spcPct val="70000"/>
              </a:lnSpc>
              <a:spcBef>
                <a:spcPct val="30000"/>
              </a:spcBef>
              <a:buFont typeface="Wingdings 2" panose="05020102010507070707" pitchFamily="18" charset="2"/>
              <a:buNone/>
            </a:pPr>
            <a:r>
              <a:rPr lang="en-US" sz="1800">
                <a:cs typeface="Times New Roman" panose="02020603050405020304" pitchFamily="18" charset="0"/>
              </a:rPr>
              <a:t>	PRINT 'No Records Found for given city'</a:t>
            </a:r>
          </a:p>
          <a:p>
            <a:pPr marL="495300" lvl="1" indent="0">
              <a:lnSpc>
                <a:spcPct val="70000"/>
              </a:lnSpc>
              <a:spcBef>
                <a:spcPct val="30000"/>
              </a:spcBef>
              <a:buFont typeface="Wingdings 2" panose="05020102010507070707" pitchFamily="18" charset="2"/>
              <a:buNone/>
            </a:pPr>
            <a:r>
              <a:rPr lang="en-US" sz="1800">
                <a:cs typeface="Times New Roman" panose="02020603050405020304" pitchFamily="18" charset="0"/>
              </a:rPr>
              <a:t>	RETURN 1 </a:t>
            </a:r>
          </a:p>
          <a:p>
            <a:pPr marL="495300" lvl="1" indent="0">
              <a:lnSpc>
                <a:spcPct val="70000"/>
              </a:lnSpc>
              <a:spcBef>
                <a:spcPct val="30000"/>
              </a:spcBef>
              <a:buFont typeface="Wingdings 2" panose="05020102010507070707" pitchFamily="18" charset="2"/>
              <a:buNone/>
            </a:pPr>
            <a:r>
              <a:rPr lang="en-US" sz="1800">
                <a:cs typeface="Times New Roman" panose="02020603050405020304" pitchFamily="18" charset="0"/>
              </a:rPr>
              <a:t>         END</a:t>
            </a:r>
          </a:p>
          <a:p>
            <a:pPr marL="495300" lvl="1" indent="0">
              <a:lnSpc>
                <a:spcPct val="70000"/>
              </a:lnSpc>
              <a:spcBef>
                <a:spcPct val="30000"/>
              </a:spcBef>
              <a:buFont typeface="Wingdings 2" panose="05020102010507070707" pitchFamily="18" charset="2"/>
              <a:buNone/>
            </a:pPr>
            <a:r>
              <a:rPr lang="en-US" sz="1800">
                <a:cs typeface="Times New Roman" panose="02020603050405020304" pitchFamily="18" charset="0"/>
              </a:rPr>
              <a:t>END</a:t>
            </a:r>
          </a:p>
        </p:txBody>
      </p:sp>
      <p:sp>
        <p:nvSpPr>
          <p:cNvPr id="45060" name="Rectangle 3"/>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
        <p:nvSpPr>
          <p:cNvPr id="45061" name="Rectangle 4"/>
          <p:cNvSpPr>
            <a:spLocks noGrp="1" noChangeArrowheads="1"/>
          </p:cNvSpPr>
          <p:nvPr>
            <p:ph type="title" idx="4294967295"/>
          </p:nvPr>
        </p:nvSpPr>
        <p:spPr>
          <a:xfrm>
            <a:off x="609600" y="228600"/>
            <a:ext cx="9220200" cy="990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4000">
                <a:solidFill>
                  <a:srgbClr val="0000FF"/>
                </a:solidFill>
                <a:latin typeface="Arial" panose="020B0604020202020204" pitchFamily="34" charset="0"/>
                <a:cs typeface="Arial" panose="020B0604020202020204" pitchFamily="34" charset="0"/>
              </a:rPr>
              <a:t>Sửa một thủ tục -  Stored Procedure</a:t>
            </a:r>
          </a:p>
        </p:txBody>
      </p:sp>
    </p:spTree>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AE46F1C1-D774-431B-97E5-0F45733F368D}" type="slidenum">
              <a:rPr lang="en-US" sz="1200">
                <a:solidFill>
                  <a:srgbClr val="FFFFFF"/>
                </a:solidFill>
              </a:rPr>
              <a:pPr>
                <a:lnSpc>
                  <a:spcPct val="80000"/>
                </a:lnSpc>
              </a:pPr>
              <a:t>37</a:t>
            </a:fld>
            <a:endParaRPr lang="en-US" sz="1200">
              <a:solidFill>
                <a:srgbClr val="FFFFFF"/>
              </a:solidFill>
            </a:endParaRPr>
          </a:p>
        </p:txBody>
      </p:sp>
      <p:sp>
        <p:nvSpPr>
          <p:cNvPr id="46083" name="Rectangle 2"/>
          <p:cNvSpPr>
            <a:spLocks noGrp="1"/>
          </p:cNvSpPr>
          <p:nvPr>
            <p:ph type="title" idx="4294967295"/>
          </p:nvPr>
        </p:nvSpPr>
        <p:spPr/>
        <p:txBody>
          <a:bodyPr/>
          <a:lstStyle/>
          <a:p>
            <a:r>
              <a:rPr lang="en-US">
                <a:solidFill>
                  <a:srgbClr val="0000FF"/>
                </a:solidFill>
                <a:latin typeface="Arial" panose="020B0604020202020204" pitchFamily="34" charset="0"/>
                <a:cs typeface="Arial" panose="020B0604020202020204" pitchFamily="34" charset="0"/>
              </a:rPr>
              <a:t>Xóa một Stored Procedure</a:t>
            </a:r>
          </a:p>
        </p:txBody>
      </p:sp>
      <p:sp>
        <p:nvSpPr>
          <p:cNvPr id="46084" name="Rectangle 3"/>
          <p:cNvSpPr>
            <a:spLocks noGrp="1"/>
          </p:cNvSpPr>
          <p:nvPr>
            <p:ph type="body" idx="4294967295"/>
          </p:nvPr>
        </p:nvSpPr>
        <p:spPr>
          <a:xfrm>
            <a:off x="685800" y="1752600"/>
            <a:ext cx="7331075" cy="5105400"/>
          </a:xfrm>
        </p:spPr>
        <p:txBody>
          <a:bodyPr/>
          <a:lstStyle/>
          <a:p>
            <a:pPr marL="381000" indent="-381000">
              <a:lnSpc>
                <a:spcPct val="70000"/>
              </a:lnSpc>
              <a:spcBef>
                <a:spcPct val="30000"/>
              </a:spcBef>
              <a:buFont typeface="Wingdings" panose="05000000000000000000" pitchFamily="2" charset="2"/>
              <a:buNone/>
            </a:pPr>
            <a:r>
              <a:rPr lang="en-US" b="1">
                <a:cs typeface="Arial" panose="020B0604020202020204" pitchFamily="34" charset="0"/>
              </a:rPr>
              <a:t>	</a:t>
            </a:r>
          </a:p>
          <a:p>
            <a:pPr marL="495300" lvl="1" indent="0">
              <a:lnSpc>
                <a:spcPct val="70000"/>
              </a:lnSpc>
              <a:spcBef>
                <a:spcPct val="30000"/>
              </a:spcBef>
              <a:buFont typeface="Wingdings 2" panose="05020102010507070707" pitchFamily="18" charset="2"/>
              <a:buNone/>
            </a:pPr>
            <a:r>
              <a:rPr lang="en-US" b="1">
                <a:solidFill>
                  <a:srgbClr val="990000"/>
                </a:solidFill>
                <a:cs typeface="Arial" panose="020B0604020202020204" pitchFamily="34" charset="0"/>
              </a:rPr>
              <a:t>DROP PROCEDURE </a:t>
            </a:r>
            <a:r>
              <a:rPr lang="en-US" b="1" i="1">
                <a:solidFill>
                  <a:srgbClr val="990000"/>
                </a:solidFill>
                <a:cs typeface="Arial" panose="020B0604020202020204" pitchFamily="34" charset="0"/>
              </a:rPr>
              <a:t>proc_name</a:t>
            </a:r>
          </a:p>
          <a:p>
            <a:pPr marL="381000" indent="-381000">
              <a:lnSpc>
                <a:spcPct val="70000"/>
              </a:lnSpc>
              <a:spcBef>
                <a:spcPct val="30000"/>
              </a:spcBef>
              <a:buFont typeface="Wingdings" panose="05000000000000000000" pitchFamily="2" charset="2"/>
              <a:buNone/>
            </a:pPr>
            <a:endParaRPr lang="en-US" b="1">
              <a:solidFill>
                <a:srgbClr val="990000"/>
              </a:solidFill>
              <a:cs typeface="Times New Roman" panose="02020603050405020304" pitchFamily="18" charset="0"/>
            </a:endParaRPr>
          </a:p>
          <a:p>
            <a:pPr marL="381000" indent="-381000">
              <a:lnSpc>
                <a:spcPct val="70000"/>
              </a:lnSpc>
              <a:spcBef>
                <a:spcPct val="30000"/>
              </a:spcBef>
              <a:buFont typeface="Wingdings" panose="05000000000000000000" pitchFamily="2" charset="2"/>
              <a:buNone/>
            </a:pPr>
            <a:r>
              <a:rPr lang="en-US" b="1">
                <a:cs typeface="Times New Roman" panose="02020603050405020304" pitchFamily="18" charset="0"/>
              </a:rPr>
              <a:t>	V</a:t>
            </a:r>
            <a:r>
              <a:rPr lang="en-US" b="1">
                <a:latin typeface="Times New Roman" panose="02020603050405020304" pitchFamily="18" charset="0"/>
                <a:cs typeface="Times New Roman" panose="02020603050405020304" pitchFamily="18" charset="0"/>
              </a:rPr>
              <a:t>í</a:t>
            </a:r>
            <a:r>
              <a:rPr lang="en-US" b="1">
                <a:cs typeface="Times New Roman" panose="02020603050405020304" pitchFamily="18" charset="0"/>
              </a:rPr>
              <a:t> dụ:</a:t>
            </a:r>
          </a:p>
          <a:p>
            <a:pPr marL="381000" indent="-381000">
              <a:lnSpc>
                <a:spcPct val="70000"/>
              </a:lnSpc>
              <a:spcBef>
                <a:spcPct val="30000"/>
              </a:spcBef>
              <a:buFont typeface="Wingdings" panose="05000000000000000000" pitchFamily="2" charset="2"/>
              <a:buNone/>
            </a:pPr>
            <a:endParaRPr lang="en-US" b="1">
              <a:cs typeface="Times New Roman" panose="02020603050405020304" pitchFamily="18" charset="0"/>
            </a:endParaRPr>
          </a:p>
          <a:p>
            <a:pPr marL="495300" lvl="1" indent="0">
              <a:lnSpc>
                <a:spcPct val="70000"/>
              </a:lnSpc>
              <a:spcBef>
                <a:spcPct val="30000"/>
              </a:spcBef>
              <a:buFont typeface="Wingdings 2" panose="05020102010507070707" pitchFamily="18" charset="2"/>
              <a:buNone/>
            </a:pPr>
            <a:r>
              <a:rPr lang="en-US">
                <a:solidFill>
                  <a:srgbClr val="009900"/>
                </a:solidFill>
                <a:cs typeface="Arial" panose="020B0604020202020204" pitchFamily="34" charset="0"/>
              </a:rPr>
              <a:t>DROP PROCEDURE City_KH</a:t>
            </a:r>
            <a:endParaRPr lang="en-US">
              <a:solidFill>
                <a:srgbClr val="009900"/>
              </a:solidFill>
              <a:cs typeface="Times New Roman" panose="02020603050405020304" pitchFamily="18" charset="0"/>
            </a:endParaRPr>
          </a:p>
          <a:p>
            <a:pPr marL="495300" lvl="1" indent="0">
              <a:lnSpc>
                <a:spcPct val="70000"/>
              </a:lnSpc>
              <a:spcBef>
                <a:spcPct val="30000"/>
              </a:spcBef>
              <a:buFont typeface="Wingdings 2" panose="05020102010507070707" pitchFamily="18" charset="2"/>
              <a:buNone/>
            </a:pPr>
            <a:endParaRPr lang="en-US">
              <a:solidFill>
                <a:srgbClr val="009900"/>
              </a:solidFill>
              <a:cs typeface="Times New Roman" panose="02020603050405020304" pitchFamily="18" charset="0"/>
            </a:endParaRPr>
          </a:p>
          <a:p>
            <a:pPr marL="381000" indent="-381000">
              <a:lnSpc>
                <a:spcPct val="70000"/>
              </a:lnSpc>
              <a:spcBef>
                <a:spcPct val="30000"/>
              </a:spcBef>
              <a:buFont typeface="Wingdings" panose="05000000000000000000" pitchFamily="2" charset="2"/>
              <a:buNone/>
            </a:pPr>
            <a:endParaRPr lang="en-US" b="1">
              <a:cs typeface="Times New Roman" panose="02020603050405020304" pitchFamily="18" charset="0"/>
            </a:endParaRPr>
          </a:p>
        </p:txBody>
      </p:sp>
      <p:sp>
        <p:nvSpPr>
          <p:cNvPr id="46085" name="Rectangle 4"/>
          <p:cNvSpPr>
            <a:spLocks noChangeArrowheads="1"/>
          </p:cNvSpPr>
          <p:nvPr/>
        </p:nvSpPr>
        <p:spPr bwMode="auto">
          <a:xfrm>
            <a:off x="2719388" y="283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endParaRPr lang="en-US" sz="2800" b="0"/>
          </a:p>
        </p:txBody>
      </p:sp>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BDCD5167-18C1-4166-8BCE-F3DF1D087C3F}" type="slidenum">
              <a:rPr lang="en-US" sz="1200">
                <a:solidFill>
                  <a:srgbClr val="FFFFFF"/>
                </a:solidFill>
              </a:rPr>
              <a:pPr>
                <a:lnSpc>
                  <a:spcPct val="80000"/>
                </a:lnSpc>
              </a:pPr>
              <a:t>38</a:t>
            </a:fld>
            <a:endParaRPr lang="en-US" sz="1200">
              <a:solidFill>
                <a:srgbClr val="FFFFFF"/>
              </a:solidFill>
            </a:endParaRPr>
          </a:p>
        </p:txBody>
      </p:sp>
      <p:sp>
        <p:nvSpPr>
          <p:cNvPr id="26627" name="Rectangle 2"/>
          <p:cNvSpPr>
            <a:spLocks noGrp="1"/>
          </p:cNvSpPr>
          <p:nvPr>
            <p:ph type="title" idx="4294967295"/>
          </p:nvPr>
        </p:nvSpPr>
        <p:spPr>
          <a:xfrm>
            <a:off x="1003754" y="-3629"/>
            <a:ext cx="7793038" cy="1143000"/>
          </a:xfrm>
        </p:spPr>
        <p:txBody>
          <a:bodyPr/>
          <a:lstStyle/>
          <a:p>
            <a:r>
              <a:rPr lang="en-US" sz="3600">
                <a:solidFill>
                  <a:srgbClr val="0000FF"/>
                </a:solidFill>
                <a:latin typeface="Arial" panose="020B0604020202020204" pitchFamily="34" charset="0"/>
              </a:rPr>
              <a:t>User-defined Stored Procedures</a:t>
            </a:r>
          </a:p>
        </p:txBody>
      </p:sp>
      <p:sp>
        <p:nvSpPr>
          <p:cNvPr id="204804" name="Text Box 4"/>
          <p:cNvSpPr txBox="1">
            <a:spLocks noChangeArrowheads="1"/>
          </p:cNvSpPr>
          <p:nvPr/>
        </p:nvSpPr>
        <p:spPr bwMode="auto">
          <a:xfrm>
            <a:off x="404026" y="1560400"/>
            <a:ext cx="836609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just" eaLnBrk="1" hangingPunct="1">
              <a:spcBef>
                <a:spcPct val="20000"/>
              </a:spcBef>
              <a:buClr>
                <a:schemeClr val="folHlink"/>
              </a:buClr>
              <a:buSzPct val="60000"/>
            </a:pPr>
            <a:r>
              <a:rPr lang="en-US" sz="2200" b="0">
                <a:solidFill>
                  <a:schemeClr val="tx2"/>
                </a:solidFill>
                <a:latin typeface="Arial" panose="020B0604020202020204" pitchFamily="34" charset="0"/>
              </a:rPr>
              <a:t>Exercise: </a:t>
            </a:r>
            <a:r>
              <a:rPr lang="en-US" sz="2200"/>
              <a:t>Create a stored procedure called dbo.usp_CustomerTotals </a:t>
            </a:r>
            <a:r>
              <a:rPr lang="en-US" sz="2200">
                <a:latin typeface="Utopia-Regular"/>
              </a:rPr>
              <a:t>displays the total sales from the </a:t>
            </a:r>
            <a:r>
              <a:rPr lang="en-US" sz="2200">
                <a:latin typeface="TheSansMonoConNormal"/>
              </a:rPr>
              <a:t>TotalDue </a:t>
            </a:r>
            <a:r>
              <a:rPr lang="en-US" sz="2200">
                <a:latin typeface="Utopia-Regular"/>
              </a:rPr>
              <a:t>column per year and month for each customer. </a:t>
            </a:r>
            <a:r>
              <a:rPr lang="en-US" sz="2200"/>
              <a:t>Test the stored procedure.</a:t>
            </a:r>
          </a:p>
        </p:txBody>
      </p:sp>
      <p:sp>
        <p:nvSpPr>
          <p:cNvPr id="2" name="Rectangle 1"/>
          <p:cNvSpPr/>
          <p:nvPr/>
        </p:nvSpPr>
        <p:spPr>
          <a:xfrm>
            <a:off x="533400" y="2712733"/>
            <a:ext cx="8458200" cy="3693319"/>
          </a:xfrm>
          <a:prstGeom prst="rect">
            <a:avLst/>
          </a:prstGeom>
        </p:spPr>
        <p:txBody>
          <a:bodyPr wrap="square">
            <a:spAutoFit/>
          </a:bodyPr>
          <a:lstStyle/>
          <a:p>
            <a:pPr algn="l"/>
            <a:r>
              <a:rPr lang="en-US" b="1"/>
              <a:t>IF OBJECT_ID('dbo.usp_CustomerTotals') IS NOT NULL BEGIN</a:t>
            </a:r>
          </a:p>
          <a:p>
            <a:pPr algn="l"/>
            <a:r>
              <a:rPr lang="en-US" b="1"/>
              <a:t>DROP PROCEDURE dbo.usp_CustomerTotals;</a:t>
            </a:r>
          </a:p>
          <a:p>
            <a:pPr algn="l"/>
            <a:r>
              <a:rPr lang="en-US" b="1"/>
              <a:t>END;</a:t>
            </a:r>
          </a:p>
          <a:p>
            <a:pPr algn="l"/>
            <a:r>
              <a:rPr lang="en-US" b="1"/>
              <a:t>GO</a:t>
            </a:r>
          </a:p>
          <a:p>
            <a:pPr algn="l"/>
            <a:r>
              <a:rPr lang="en-US" b="1">
                <a:solidFill>
                  <a:srgbClr val="C00000"/>
                </a:solidFill>
              </a:rPr>
              <a:t>CREATE PROCEDURE dbo.usp_CustomerTotals AS</a:t>
            </a:r>
          </a:p>
          <a:p>
            <a:pPr algn="l"/>
            <a:r>
              <a:rPr lang="en-US" b="1">
                <a:solidFill>
                  <a:srgbClr val="C00000"/>
                </a:solidFill>
              </a:rPr>
              <a:t>SELECT C.CustomerID, YEAR(OrderDate) AS OrderYear,</a:t>
            </a:r>
          </a:p>
          <a:p>
            <a:pPr algn="l"/>
            <a:r>
              <a:rPr lang="en-US" b="1">
                <a:solidFill>
                  <a:srgbClr val="C00000"/>
                </a:solidFill>
              </a:rPr>
              <a:t>MONTH(OrderDate) AS OrderMonth, SUM(TotalDue) AS TotalSales</a:t>
            </a:r>
          </a:p>
          <a:p>
            <a:pPr algn="l"/>
            <a:r>
              <a:rPr lang="en-US" b="1">
                <a:solidFill>
                  <a:srgbClr val="C00000"/>
                </a:solidFill>
              </a:rPr>
              <a:t>FROM Sales.Customer AS C</a:t>
            </a:r>
          </a:p>
          <a:p>
            <a:pPr algn="l"/>
            <a:r>
              <a:rPr lang="en-US" b="1">
                <a:solidFill>
                  <a:srgbClr val="C00000"/>
                </a:solidFill>
              </a:rPr>
              <a:t>INNER JOIN Sales.SalesOrderHeader AS SOH ON C.CustomerID = SOH.CustomerID</a:t>
            </a:r>
          </a:p>
          <a:p>
            <a:pPr algn="l"/>
            <a:r>
              <a:rPr lang="en-US" b="1">
                <a:solidFill>
                  <a:srgbClr val="C00000"/>
                </a:solidFill>
              </a:rPr>
              <a:t>GROUP BY C.CustomerID, YEAR(OrderDate), MONTH(OrderDate)</a:t>
            </a:r>
          </a:p>
          <a:p>
            <a:pPr algn="l"/>
            <a:r>
              <a:rPr lang="en-US" b="1">
                <a:solidFill>
                  <a:srgbClr val="C00000"/>
                </a:solidFill>
              </a:rPr>
              <a:t>GO</a:t>
            </a:r>
          </a:p>
          <a:p>
            <a:pPr algn="l"/>
            <a:r>
              <a:rPr lang="en-US" b="1">
                <a:solidFill>
                  <a:srgbClr val="002060"/>
                </a:solidFill>
              </a:rPr>
              <a:t>EXEC dbo.usp_CustomerTotals;</a:t>
            </a:r>
            <a:endParaRPr lang="en-US">
              <a:solidFill>
                <a:srgbClr val="002060"/>
              </a:solidFill>
            </a:endParaRPr>
          </a:p>
        </p:txBody>
      </p:sp>
    </p:spTree>
    <p:extLst>
      <p:ext uri="{BB962C8B-B14F-4D97-AF65-F5344CB8AC3E}">
        <p14:creationId xmlns:p14="http://schemas.microsoft.com/office/powerpoint/2010/main" val="205886705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04"/>
                                        </p:tgtEl>
                                        <p:attrNameLst>
                                          <p:attrName>style.visibility</p:attrName>
                                        </p:attrNameLst>
                                      </p:cBhvr>
                                      <p:to>
                                        <p:strVal val="visible"/>
                                      </p:to>
                                    </p:set>
                                    <p:anim calcmode="lin" valueType="num">
                                      <p:cBhvr additive="base">
                                        <p:cTn id="7" dur="500" fill="hold"/>
                                        <p:tgtEl>
                                          <p:spTgt spid="204804"/>
                                        </p:tgtEl>
                                        <p:attrNameLst>
                                          <p:attrName>ppt_x</p:attrName>
                                        </p:attrNameLst>
                                      </p:cBhvr>
                                      <p:tavLst>
                                        <p:tav tm="0">
                                          <p:val>
                                            <p:strVal val="0-#ppt_w/2"/>
                                          </p:val>
                                        </p:tav>
                                        <p:tav tm="100000">
                                          <p:val>
                                            <p:strVal val="#ppt_x"/>
                                          </p:val>
                                        </p:tav>
                                      </p:tavLst>
                                    </p:anim>
                                    <p:anim calcmode="lin" valueType="num">
                                      <p:cBhvr additive="base">
                                        <p:cTn id="8" dur="500" fill="hold"/>
                                        <p:tgtEl>
                                          <p:spTgt spid="20480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4"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8A99BD94-20D3-43BA-A498-E6A53DAFA7AA}" type="slidenum">
              <a:rPr lang="en-US" sz="1200">
                <a:solidFill>
                  <a:srgbClr val="FFFFFF"/>
                </a:solidFill>
              </a:rPr>
              <a:pPr>
                <a:lnSpc>
                  <a:spcPct val="80000"/>
                </a:lnSpc>
              </a:pPr>
              <a:t>39</a:t>
            </a:fld>
            <a:endParaRPr lang="en-US" sz="1200">
              <a:solidFill>
                <a:srgbClr val="FFFFFF"/>
              </a:solidFill>
            </a:endParaRPr>
          </a:p>
        </p:txBody>
      </p:sp>
      <p:sp>
        <p:nvSpPr>
          <p:cNvPr id="227330" name="Rectangle 2"/>
          <p:cNvSpPr>
            <a:spLocks noChangeArrowheads="1"/>
          </p:cNvSpPr>
          <p:nvPr/>
        </p:nvSpPr>
        <p:spPr bwMode="auto">
          <a:xfrm>
            <a:off x="-19050" y="2716392"/>
            <a:ext cx="10077904" cy="3981450"/>
          </a:xfrm>
          <a:prstGeom prst="rect">
            <a:avLst/>
          </a:prstGeom>
          <a:noFill/>
          <a:ln>
            <a:noFill/>
          </a:ln>
          <a:effectLst/>
          <a:extLst>
            <a:ext uri="{909E8E84-426E-40DD-AFC4-6F175D3DCCD1}">
              <a14:hiddenFill xmlns:a14="http://schemas.microsoft.com/office/drawing/2010/main">
                <a:solidFill>
                  <a:srgbClr val="91FFE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r>
              <a:rPr lang="en-US" sz="2000"/>
              <a:t>IF OBJECT_ID('dbo.usp_ProductSales') IS NOT NULL BEGIN</a:t>
            </a:r>
          </a:p>
          <a:p>
            <a:pPr algn="l"/>
            <a:r>
              <a:rPr lang="en-US" sz="2000"/>
              <a:t>DROP PROCEDURE dbo.usp_ProductSales;</a:t>
            </a:r>
          </a:p>
          <a:p>
            <a:pPr algn="l"/>
            <a:r>
              <a:rPr lang="en-US" sz="2000"/>
              <a:t>END;</a:t>
            </a:r>
          </a:p>
          <a:p>
            <a:pPr algn="l"/>
            <a:r>
              <a:rPr lang="en-US" sz="2000"/>
              <a:t>GO</a:t>
            </a:r>
          </a:p>
          <a:p>
            <a:pPr algn="l"/>
            <a:r>
              <a:rPr lang="en-US" sz="2000"/>
              <a:t>CREATE PROCEDURE dbo.usp_ProductSales @ProductID INT,</a:t>
            </a:r>
          </a:p>
          <a:p>
            <a:pPr algn="l"/>
            <a:r>
              <a:rPr lang="en-US" sz="2000"/>
              <a:t>@TotalSold INT = NULL OUTPUT AS</a:t>
            </a:r>
          </a:p>
          <a:p>
            <a:pPr algn="l"/>
            <a:r>
              <a:rPr lang="en-US" sz="2000"/>
              <a:t>SELECT @TotalSold = SUM(OrderQty)</a:t>
            </a:r>
          </a:p>
          <a:p>
            <a:pPr algn="l"/>
            <a:r>
              <a:rPr lang="en-US" sz="2000"/>
              <a:t>FROM Sales.SalesOrderDetail</a:t>
            </a:r>
          </a:p>
          <a:p>
            <a:pPr algn="l"/>
            <a:r>
              <a:rPr lang="en-US" sz="2000"/>
              <a:t>WHERE ProductID = @ProductID;</a:t>
            </a:r>
          </a:p>
          <a:p>
            <a:pPr algn="l"/>
            <a:r>
              <a:rPr lang="en-US" sz="2000"/>
              <a:t>GO</a:t>
            </a:r>
          </a:p>
          <a:p>
            <a:pPr algn="l"/>
            <a:r>
              <a:rPr lang="en-US" sz="2000"/>
              <a:t>DECLARE @TotalSold INT;</a:t>
            </a:r>
          </a:p>
          <a:p>
            <a:pPr algn="l"/>
            <a:r>
              <a:rPr lang="en-US" sz="2000"/>
              <a:t>EXEC dbo.usp_ProductSales @ProductID = 776, @TotalSold = @TotalSold OUTPUT;</a:t>
            </a:r>
          </a:p>
          <a:p>
            <a:pPr algn="l"/>
            <a:r>
              <a:rPr lang="en-US" sz="2000"/>
              <a:t>PRINT @TotalSold;</a:t>
            </a:r>
            <a:endParaRPr lang="en-US" sz="2000" b="0">
              <a:solidFill>
                <a:schemeClr val="tx2"/>
              </a:solidFill>
            </a:endParaRPr>
          </a:p>
        </p:txBody>
      </p:sp>
      <p:sp>
        <p:nvSpPr>
          <p:cNvPr id="227331" name="Text Box 3"/>
          <p:cNvSpPr txBox="1">
            <a:spLocks noChangeArrowheads="1"/>
          </p:cNvSpPr>
          <p:nvPr/>
        </p:nvSpPr>
        <p:spPr bwMode="auto">
          <a:xfrm>
            <a:off x="0" y="1516063"/>
            <a:ext cx="892515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r>
              <a:rPr lang="en-US" sz="2400" u="sng">
                <a:solidFill>
                  <a:schemeClr val="tx2"/>
                </a:solidFill>
                <a:cs typeface="Courier New" panose="02070309020205020404" pitchFamily="49" charset="0"/>
              </a:rPr>
              <a:t>Exercise:</a:t>
            </a:r>
            <a:r>
              <a:rPr lang="en-US" sz="2400" b="0"/>
              <a:t>Create a stored procedure called dbo.usp_ProductSales that accepts a ProductID for a parameter and has an OUTPUT parameter that returns the number sold for the product. Test the stored procedure.</a:t>
            </a:r>
          </a:p>
        </p:txBody>
      </p:sp>
      <p:sp>
        <p:nvSpPr>
          <p:cNvPr id="6" name="Title 1"/>
          <p:cNvSpPr>
            <a:spLocks noGrp="1"/>
          </p:cNvSpPr>
          <p:nvPr>
            <p:ph type="title"/>
          </p:nvPr>
        </p:nvSpPr>
        <p:spPr>
          <a:xfrm>
            <a:off x="1524000" y="152400"/>
            <a:ext cx="7162800" cy="828675"/>
          </a:xfrm>
        </p:spPr>
        <p:txBody>
          <a:bodyPr/>
          <a:lstStyle/>
          <a:p>
            <a:pPr eaLnBrk="1" hangingPunct="1"/>
            <a:r>
              <a:rPr lang="en-US" altLang="en-US">
                <a:cs typeface="Arial" panose="020B0604020202020204" pitchFamily="34" charset="0"/>
              </a:rPr>
              <a:t>Stored Procedure</a:t>
            </a:r>
            <a:br>
              <a:rPr lang="en-US" altLang="en-US">
                <a:cs typeface="Arial" panose="020B0604020202020204" pitchFamily="34" charset="0"/>
              </a:rPr>
            </a:br>
            <a:r>
              <a:rPr lang="en-US" altLang="en-US" sz="2800">
                <a:cs typeface="Arial" panose="020B0604020202020204" pitchFamily="34" charset="0"/>
              </a:rPr>
              <a:t> </a:t>
            </a:r>
            <a:r>
              <a:rPr lang="en-US" sz="2800">
                <a:cs typeface="Times New Roman" panose="02020603050405020304" pitchFamily="18" charset="0"/>
              </a:rPr>
              <a:t>Using Parameters-Return value</a:t>
            </a:r>
            <a:endParaRPr lang="en-US" altLang="en-US" sz="2800">
              <a:cs typeface="Arial" panose="020B0604020202020204" pitchFamily="34" charset="0"/>
            </a:endParaRPr>
          </a:p>
        </p:txBody>
      </p:sp>
    </p:spTree>
    <p:extLst>
      <p:ext uri="{BB962C8B-B14F-4D97-AF65-F5344CB8AC3E}">
        <p14:creationId xmlns:p14="http://schemas.microsoft.com/office/powerpoint/2010/main" val="225953863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7331"/>
                                        </p:tgtEl>
                                        <p:attrNameLst>
                                          <p:attrName>style.visibility</p:attrName>
                                        </p:attrNameLst>
                                      </p:cBhvr>
                                      <p:to>
                                        <p:strVal val="visible"/>
                                      </p:to>
                                    </p:set>
                                    <p:anim calcmode="lin" valueType="num">
                                      <p:cBhvr additive="base">
                                        <p:cTn id="7" dur="500" fill="hold"/>
                                        <p:tgtEl>
                                          <p:spTgt spid="227331"/>
                                        </p:tgtEl>
                                        <p:attrNameLst>
                                          <p:attrName>ppt_x</p:attrName>
                                        </p:attrNameLst>
                                      </p:cBhvr>
                                      <p:tavLst>
                                        <p:tav tm="0">
                                          <p:val>
                                            <p:strVal val="0-#ppt_w/2"/>
                                          </p:val>
                                        </p:tav>
                                        <p:tav tm="100000">
                                          <p:val>
                                            <p:strVal val="#ppt_x"/>
                                          </p:val>
                                        </p:tav>
                                      </p:tavLst>
                                    </p:anim>
                                    <p:anim calcmode="lin" valueType="num">
                                      <p:cBhvr additive="base">
                                        <p:cTn id="8" dur="500" fill="hold"/>
                                        <p:tgtEl>
                                          <p:spTgt spid="22733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27330"/>
                                        </p:tgtEl>
                                        <p:attrNameLst>
                                          <p:attrName>style.visibility</p:attrName>
                                        </p:attrNameLst>
                                      </p:cBhvr>
                                      <p:to>
                                        <p:strVal val="visible"/>
                                      </p:to>
                                    </p:set>
                                    <p:animEffect transition="in" filter="dissolve">
                                      <p:cBhvr>
                                        <p:cTn id="13" dur="500"/>
                                        <p:tgtEl>
                                          <p:spTgt spid="22733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27330">
                                            <p:txEl>
                                              <p:pRg st="0" end="0"/>
                                            </p:txEl>
                                          </p:spTgt>
                                        </p:tgtEl>
                                        <p:attrNameLst>
                                          <p:attrName>style.visibility</p:attrName>
                                        </p:attrNameLst>
                                      </p:cBhvr>
                                      <p:to>
                                        <p:strVal val="visible"/>
                                      </p:to>
                                    </p:set>
                                    <p:animEffect transition="in" filter="fade">
                                      <p:cBhvr>
                                        <p:cTn id="18" dur="500"/>
                                        <p:tgtEl>
                                          <p:spTgt spid="227330">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27330">
                                            <p:txEl>
                                              <p:pRg st="1" end="1"/>
                                            </p:txEl>
                                          </p:spTgt>
                                        </p:tgtEl>
                                        <p:attrNameLst>
                                          <p:attrName>style.visibility</p:attrName>
                                        </p:attrNameLst>
                                      </p:cBhvr>
                                      <p:to>
                                        <p:strVal val="visible"/>
                                      </p:to>
                                    </p:set>
                                    <p:animEffect transition="in" filter="fade">
                                      <p:cBhvr>
                                        <p:cTn id="21" dur="500"/>
                                        <p:tgtEl>
                                          <p:spTgt spid="227330">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27330">
                                            <p:txEl>
                                              <p:pRg st="2" end="2"/>
                                            </p:txEl>
                                          </p:spTgt>
                                        </p:tgtEl>
                                        <p:attrNameLst>
                                          <p:attrName>style.visibility</p:attrName>
                                        </p:attrNameLst>
                                      </p:cBhvr>
                                      <p:to>
                                        <p:strVal val="visible"/>
                                      </p:to>
                                    </p:set>
                                    <p:animEffect transition="in" filter="fade">
                                      <p:cBhvr>
                                        <p:cTn id="24" dur="500"/>
                                        <p:tgtEl>
                                          <p:spTgt spid="227330">
                                            <p:txEl>
                                              <p:pRg st="2" end="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27330">
                                            <p:txEl>
                                              <p:pRg st="3" end="3"/>
                                            </p:txEl>
                                          </p:spTgt>
                                        </p:tgtEl>
                                        <p:attrNameLst>
                                          <p:attrName>style.visibility</p:attrName>
                                        </p:attrNameLst>
                                      </p:cBhvr>
                                      <p:to>
                                        <p:strVal val="visible"/>
                                      </p:to>
                                    </p:set>
                                    <p:animEffect transition="in" filter="fade">
                                      <p:cBhvr>
                                        <p:cTn id="27" dur="500"/>
                                        <p:tgtEl>
                                          <p:spTgt spid="227330">
                                            <p:txEl>
                                              <p:pRg st="3" end="3"/>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27330">
                                            <p:txEl>
                                              <p:pRg st="4" end="4"/>
                                            </p:txEl>
                                          </p:spTgt>
                                        </p:tgtEl>
                                        <p:attrNameLst>
                                          <p:attrName>style.visibility</p:attrName>
                                        </p:attrNameLst>
                                      </p:cBhvr>
                                      <p:to>
                                        <p:strVal val="visible"/>
                                      </p:to>
                                    </p:set>
                                    <p:animEffect transition="in" filter="fade">
                                      <p:cBhvr>
                                        <p:cTn id="30" dur="500"/>
                                        <p:tgtEl>
                                          <p:spTgt spid="227330">
                                            <p:txEl>
                                              <p:pRg st="4" end="4"/>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27330">
                                            <p:txEl>
                                              <p:pRg st="5" end="5"/>
                                            </p:txEl>
                                          </p:spTgt>
                                        </p:tgtEl>
                                        <p:attrNameLst>
                                          <p:attrName>style.visibility</p:attrName>
                                        </p:attrNameLst>
                                      </p:cBhvr>
                                      <p:to>
                                        <p:strVal val="visible"/>
                                      </p:to>
                                    </p:set>
                                    <p:animEffect transition="in" filter="fade">
                                      <p:cBhvr>
                                        <p:cTn id="33" dur="500"/>
                                        <p:tgtEl>
                                          <p:spTgt spid="227330">
                                            <p:txEl>
                                              <p:pRg st="5" end="5"/>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27330">
                                            <p:txEl>
                                              <p:pRg st="6" end="6"/>
                                            </p:txEl>
                                          </p:spTgt>
                                        </p:tgtEl>
                                        <p:attrNameLst>
                                          <p:attrName>style.visibility</p:attrName>
                                        </p:attrNameLst>
                                      </p:cBhvr>
                                      <p:to>
                                        <p:strVal val="visible"/>
                                      </p:to>
                                    </p:set>
                                    <p:animEffect transition="in" filter="fade">
                                      <p:cBhvr>
                                        <p:cTn id="36" dur="500"/>
                                        <p:tgtEl>
                                          <p:spTgt spid="227330">
                                            <p:txEl>
                                              <p:pRg st="6" end="6"/>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27330">
                                            <p:txEl>
                                              <p:pRg st="7" end="7"/>
                                            </p:txEl>
                                          </p:spTgt>
                                        </p:tgtEl>
                                        <p:attrNameLst>
                                          <p:attrName>style.visibility</p:attrName>
                                        </p:attrNameLst>
                                      </p:cBhvr>
                                      <p:to>
                                        <p:strVal val="visible"/>
                                      </p:to>
                                    </p:set>
                                    <p:animEffect transition="in" filter="fade">
                                      <p:cBhvr>
                                        <p:cTn id="39" dur="500"/>
                                        <p:tgtEl>
                                          <p:spTgt spid="227330">
                                            <p:txEl>
                                              <p:pRg st="7" end="7"/>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227330">
                                            <p:txEl>
                                              <p:pRg st="8" end="8"/>
                                            </p:txEl>
                                          </p:spTgt>
                                        </p:tgtEl>
                                        <p:attrNameLst>
                                          <p:attrName>style.visibility</p:attrName>
                                        </p:attrNameLst>
                                      </p:cBhvr>
                                      <p:to>
                                        <p:strVal val="visible"/>
                                      </p:to>
                                    </p:set>
                                    <p:animEffect transition="in" filter="fade">
                                      <p:cBhvr>
                                        <p:cTn id="42" dur="500"/>
                                        <p:tgtEl>
                                          <p:spTgt spid="227330">
                                            <p:txEl>
                                              <p:pRg st="8" end="8"/>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27330">
                                            <p:txEl>
                                              <p:pRg st="9" end="9"/>
                                            </p:txEl>
                                          </p:spTgt>
                                        </p:tgtEl>
                                        <p:attrNameLst>
                                          <p:attrName>style.visibility</p:attrName>
                                        </p:attrNameLst>
                                      </p:cBhvr>
                                      <p:to>
                                        <p:strVal val="visible"/>
                                      </p:to>
                                    </p:set>
                                    <p:animEffect transition="in" filter="fade">
                                      <p:cBhvr>
                                        <p:cTn id="45" dur="500"/>
                                        <p:tgtEl>
                                          <p:spTgt spid="227330">
                                            <p:txEl>
                                              <p:pRg st="9" end="9"/>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227330">
                                            <p:txEl>
                                              <p:pRg st="10" end="10"/>
                                            </p:txEl>
                                          </p:spTgt>
                                        </p:tgtEl>
                                        <p:attrNameLst>
                                          <p:attrName>style.visibility</p:attrName>
                                        </p:attrNameLst>
                                      </p:cBhvr>
                                      <p:to>
                                        <p:strVal val="visible"/>
                                      </p:to>
                                    </p:set>
                                    <p:animEffect transition="in" filter="fade">
                                      <p:cBhvr>
                                        <p:cTn id="48" dur="500"/>
                                        <p:tgtEl>
                                          <p:spTgt spid="227330">
                                            <p:txEl>
                                              <p:pRg st="10" end="1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227330">
                                            <p:txEl>
                                              <p:pRg st="11" end="11"/>
                                            </p:txEl>
                                          </p:spTgt>
                                        </p:tgtEl>
                                        <p:attrNameLst>
                                          <p:attrName>style.visibility</p:attrName>
                                        </p:attrNameLst>
                                      </p:cBhvr>
                                      <p:to>
                                        <p:strVal val="visible"/>
                                      </p:to>
                                    </p:set>
                                    <p:animEffect transition="in" filter="fade">
                                      <p:cBhvr>
                                        <p:cTn id="51" dur="500"/>
                                        <p:tgtEl>
                                          <p:spTgt spid="227330">
                                            <p:txEl>
                                              <p:pRg st="11" end="11"/>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227330">
                                            <p:txEl>
                                              <p:pRg st="12" end="12"/>
                                            </p:txEl>
                                          </p:spTgt>
                                        </p:tgtEl>
                                        <p:attrNameLst>
                                          <p:attrName>style.visibility</p:attrName>
                                        </p:attrNameLst>
                                      </p:cBhvr>
                                      <p:to>
                                        <p:strVal val="visible"/>
                                      </p:to>
                                    </p:set>
                                    <p:animEffect transition="in" filter="fade">
                                      <p:cBhvr>
                                        <p:cTn id="54" dur="500"/>
                                        <p:tgtEl>
                                          <p:spTgt spid="22733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0" grpId="0"/>
      <p:bldP spid="227331"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8343E8C7-BFFB-4F37-84B0-E7A12043AA7F}" type="slidenum">
              <a:rPr lang="en-US" sz="1200">
                <a:solidFill>
                  <a:srgbClr val="FFFFFF"/>
                </a:solidFill>
              </a:rPr>
              <a:pPr>
                <a:lnSpc>
                  <a:spcPct val="80000"/>
                </a:lnSpc>
              </a:pPr>
              <a:t>4</a:t>
            </a:fld>
            <a:endParaRPr lang="en-US" sz="1200">
              <a:solidFill>
                <a:srgbClr val="FFFFFF"/>
              </a:solidFill>
            </a:endParaRPr>
          </a:p>
        </p:txBody>
      </p:sp>
      <p:sp>
        <p:nvSpPr>
          <p:cNvPr id="12291" name="Rectangle 2"/>
          <p:cNvSpPr>
            <a:spLocks noGrp="1"/>
          </p:cNvSpPr>
          <p:nvPr>
            <p:ph type="title" idx="4294967295"/>
          </p:nvPr>
        </p:nvSpPr>
        <p:spPr/>
        <p:txBody>
          <a:bodyPr/>
          <a:lstStyle/>
          <a:p>
            <a:r>
              <a:rPr lang="en-US" sz="5600">
                <a:solidFill>
                  <a:srgbClr val="0000FF"/>
                </a:solidFill>
                <a:latin typeface="Arial" panose="020B0604020202020204" pitchFamily="34" charset="0"/>
                <a:cs typeface="Arial" panose="020B0604020202020204" pitchFamily="34" charset="0"/>
              </a:rPr>
              <a:t>Khái niệm về thủ tục</a:t>
            </a:r>
            <a:endParaRPr lang="en-US" sz="5600" b="1">
              <a:solidFill>
                <a:srgbClr val="0000FF"/>
              </a:solidFill>
              <a:latin typeface="Arial" panose="020B0604020202020204" pitchFamily="34" charset="0"/>
              <a:cs typeface="Arial" panose="020B0604020202020204" pitchFamily="34" charset="0"/>
            </a:endParaRPr>
          </a:p>
        </p:txBody>
      </p:sp>
      <p:sp>
        <p:nvSpPr>
          <p:cNvPr id="240643" name="Rectangle 3"/>
          <p:cNvSpPr>
            <a:spLocks noGrp="1"/>
          </p:cNvSpPr>
          <p:nvPr>
            <p:ph type="body" idx="4294967295"/>
          </p:nvPr>
        </p:nvSpPr>
        <p:spPr>
          <a:xfrm>
            <a:off x="609600" y="1752600"/>
            <a:ext cx="7924800" cy="5105400"/>
          </a:xfrm>
        </p:spPr>
        <p:txBody>
          <a:bodyPr/>
          <a:lstStyle/>
          <a:p>
            <a:pPr marL="381000" indent="-381000" algn="just"/>
            <a:r>
              <a:rPr lang="en-US" sz="2400">
                <a:latin typeface="Arial" panose="020B0604020202020204" pitchFamily="34" charset="0"/>
              </a:rPr>
              <a:t>Một thủ tục có thể nhận các tham số truyền vào cũng như có thể trả về các giá trị thông qua các tham số. </a:t>
            </a:r>
          </a:p>
          <a:p>
            <a:pPr marL="381000" indent="-381000" algn="just"/>
            <a:r>
              <a:rPr lang="en-US" sz="2400">
                <a:latin typeface="Arial" panose="020B0604020202020204" pitchFamily="34" charset="0"/>
              </a:rPr>
              <a:t>Khi một thủ tục lưu trữ đã được định nghĩa, nó có thể được gọi thông qua tên thủ tục, nhận các tham số truyền vào, thực thi các câu lệnh SQL bên trong thủ tục và có thể trả về các giá trị sau khi thực hiện xong. </a:t>
            </a:r>
          </a:p>
          <a:p>
            <a:pPr marL="793750" lvl="1" indent="-298450" algn="just">
              <a:spcBef>
                <a:spcPct val="30000"/>
              </a:spcBef>
            </a:pPr>
            <a:endParaRPr lang="en-US" sz="2400">
              <a:latin typeface="Arial" panose="020B0604020202020204" pitchFamily="34" charset="0"/>
            </a:endParaRPr>
          </a:p>
          <a:p>
            <a:pPr marL="793750" lvl="1" indent="-298450" algn="just">
              <a:spcBef>
                <a:spcPct val="30000"/>
              </a:spcBef>
              <a:buFont typeface="Wingdings 2" panose="05020102010507070707" pitchFamily="18" charset="2"/>
              <a:buNone/>
            </a:pPr>
            <a:endParaRPr lang="en-US" sz="2400">
              <a:latin typeface="Arial" panose="020B0604020202020204" pitchFamily="34" charset="0"/>
            </a:endParaRPr>
          </a:p>
          <a:p>
            <a:pPr marL="381000" indent="-381000" algn="just">
              <a:spcBef>
                <a:spcPct val="30000"/>
              </a:spcBef>
            </a:pPr>
            <a:endParaRPr lang="en-US" sz="2400">
              <a:latin typeface="Arial" panose="020B0604020202020204" pitchFamily="34" charset="0"/>
              <a:hlinkClick r:id="rId3" action="ppaction://hlinksldjump"/>
            </a:endParaRPr>
          </a:p>
        </p:txBody>
      </p:sp>
      <p:sp>
        <p:nvSpPr>
          <p:cNvPr id="12293"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240643">
                                            <p:txEl>
                                              <p:pRg st="0" end="0"/>
                                            </p:txEl>
                                          </p:spTgt>
                                        </p:tgtEl>
                                        <p:attrNameLst>
                                          <p:attrName>style.visibility</p:attrName>
                                        </p:attrNameLst>
                                      </p:cBhvr>
                                      <p:to>
                                        <p:strVal val="visible"/>
                                      </p:to>
                                    </p:set>
                                    <p:animEffect transition="in" filter="circle(out)">
                                      <p:cBhvr>
                                        <p:cTn id="7" dur="2000"/>
                                        <p:tgtEl>
                                          <p:spTgt spid="240643">
                                            <p:txEl>
                                              <p:pRg st="0" end="0"/>
                                            </p:txEl>
                                          </p:spTgt>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240643">
                                            <p:txEl>
                                              <p:pRg st="1" end="1"/>
                                            </p:txEl>
                                          </p:spTgt>
                                        </p:tgtEl>
                                        <p:attrNameLst>
                                          <p:attrName>style.visibility</p:attrName>
                                        </p:attrNameLst>
                                      </p:cBhvr>
                                      <p:to>
                                        <p:strVal val="visible"/>
                                      </p:to>
                                    </p:set>
                                    <p:animEffect transition="in" filter="circle(out)">
                                      <p:cBhvr>
                                        <p:cTn id="10" dur="2000"/>
                                        <p:tgtEl>
                                          <p:spTgt spid="2406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4729BDFE-1162-4CD9-B7B2-4E387F04B0F7}" type="slidenum">
              <a:rPr lang="en-US" sz="1200">
                <a:solidFill>
                  <a:srgbClr val="FFFFFF"/>
                </a:solidFill>
              </a:rPr>
              <a:pPr>
                <a:lnSpc>
                  <a:spcPct val="80000"/>
                </a:lnSpc>
              </a:pPr>
              <a:t>40</a:t>
            </a:fld>
            <a:endParaRPr lang="en-US" sz="1200">
              <a:solidFill>
                <a:srgbClr val="FFFFFF"/>
              </a:solidFill>
            </a:endParaRPr>
          </a:p>
        </p:txBody>
      </p:sp>
      <p:sp>
        <p:nvSpPr>
          <p:cNvPr id="246786" name="Rectangle 2"/>
          <p:cNvSpPr>
            <a:spLocks noGrp="1"/>
          </p:cNvSpPr>
          <p:nvPr>
            <p:ph type="title" idx="4294967295"/>
          </p:nvPr>
        </p:nvSpPr>
        <p:spPr>
          <a:xfrm>
            <a:off x="971550" y="1196975"/>
            <a:ext cx="7524750" cy="5219700"/>
          </a:xfrm>
          <a:noFill/>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gn="ctr">
              <a:lnSpc>
                <a:spcPct val="95000"/>
              </a:lnSpc>
            </a:pPr>
            <a:r>
              <a:rPr lang="en-US" sz="7500" b="1">
                <a:ln w="22225">
                  <a:solidFill>
                    <a:schemeClr val="accent2"/>
                  </a:solidFill>
                  <a:prstDash val="solid"/>
                </a:ln>
                <a:solidFill>
                  <a:schemeClr val="accent2">
                    <a:lumMod val="40000"/>
                    <a:lumOff val="60000"/>
                  </a:schemeClr>
                </a:solidFill>
                <a:cs typeface="Times New Roman" panose="02020603050405020304" pitchFamily="18" charset="0"/>
              </a:rPr>
              <a:t>H</a:t>
            </a:r>
            <a:r>
              <a:rPr lang="en-US" sz="7500" b="1">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À</a:t>
            </a:r>
            <a:r>
              <a:rPr lang="en-US" sz="7500" b="1">
                <a:ln w="22225">
                  <a:solidFill>
                    <a:schemeClr val="accent2"/>
                  </a:solidFill>
                  <a:prstDash val="solid"/>
                </a:ln>
                <a:solidFill>
                  <a:schemeClr val="accent2">
                    <a:lumMod val="40000"/>
                    <a:lumOff val="60000"/>
                  </a:schemeClr>
                </a:solidFill>
                <a:cs typeface="Times New Roman" panose="02020603050405020304" pitchFamily="18" charset="0"/>
              </a:rPr>
              <a:t>M - FUNCTION</a:t>
            </a:r>
          </a:p>
        </p:txBody>
      </p:sp>
      <p:sp>
        <p:nvSpPr>
          <p:cNvPr id="47108" name="Text Box 3"/>
          <p:cNvSpPr txBox="1">
            <a:spLocks noChangeArrowheads="1"/>
          </p:cNvSpPr>
          <p:nvPr/>
        </p:nvSpPr>
        <p:spPr bwMode="auto">
          <a:xfrm>
            <a:off x="609600" y="457200"/>
            <a:ext cx="26971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r>
              <a:rPr lang="en-US" sz="4000">
                <a:solidFill>
                  <a:srgbClr val="0000FF"/>
                </a:solidFill>
              </a:rPr>
              <a:t>Phần 2</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46786"/>
                                        </p:tgtEl>
                                        <p:attrNameLst>
                                          <p:attrName>style.visibility</p:attrName>
                                        </p:attrNameLst>
                                      </p:cBhvr>
                                      <p:to>
                                        <p:strVal val="visible"/>
                                      </p:to>
                                    </p:set>
                                    <p:animEffect transition="in" filter="wedge">
                                      <p:cBhvr>
                                        <p:cTn id="7" dur="2000"/>
                                        <p:tgtEl>
                                          <p:spTgt spid="246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EB872080-3C40-41E7-B3D2-2DD83F86827B}" type="slidenum">
              <a:rPr lang="en-US" sz="1200">
                <a:solidFill>
                  <a:srgbClr val="FFFFFF"/>
                </a:solidFill>
              </a:rPr>
              <a:pPr>
                <a:lnSpc>
                  <a:spcPct val="80000"/>
                </a:lnSpc>
              </a:pPr>
              <a:t>41</a:t>
            </a:fld>
            <a:endParaRPr lang="en-US" sz="1200">
              <a:solidFill>
                <a:srgbClr val="FFFFFF"/>
              </a:solidFill>
            </a:endParaRPr>
          </a:p>
        </p:txBody>
      </p:sp>
      <p:sp>
        <p:nvSpPr>
          <p:cNvPr id="48131" name="Rectangle 2"/>
          <p:cNvSpPr>
            <a:spLocks noGrp="1"/>
          </p:cNvSpPr>
          <p:nvPr>
            <p:ph type="title" idx="4294967295"/>
          </p:nvPr>
        </p:nvSpPr>
        <p:spPr/>
        <p:txBody>
          <a:bodyPr/>
          <a:lstStyle/>
          <a:p>
            <a:r>
              <a:rPr lang="en-US">
                <a:solidFill>
                  <a:srgbClr val="0000FF"/>
                </a:solidFill>
                <a:cs typeface="Times New Roman" panose="02020603050405020304" pitchFamily="18" charset="0"/>
              </a:rPr>
              <a:t>NỘI DUNG</a:t>
            </a:r>
          </a:p>
        </p:txBody>
      </p:sp>
      <p:sp>
        <p:nvSpPr>
          <p:cNvPr id="248835" name="Rectangle 3"/>
          <p:cNvSpPr>
            <a:spLocks noGrp="1"/>
          </p:cNvSpPr>
          <p:nvPr>
            <p:ph type="body" idx="4294967295"/>
          </p:nvPr>
        </p:nvSpPr>
        <p:spPr>
          <a:xfrm>
            <a:off x="914400" y="1752600"/>
            <a:ext cx="7331075" cy="5105400"/>
          </a:xfrm>
        </p:spPr>
        <p:txBody>
          <a:bodyPr/>
          <a:lstStyle/>
          <a:p>
            <a:pPr marL="457200" indent="-457200">
              <a:spcBef>
                <a:spcPct val="50000"/>
              </a:spcBef>
            </a:pPr>
            <a:r>
              <a:rPr lang="en-US" sz="2400">
                <a:latin typeface="Arial" panose="020B0604020202020204" pitchFamily="34" charset="0"/>
                <a:cs typeface="Arial" panose="020B0604020202020204" pitchFamily="34" charset="0"/>
              </a:rPr>
              <a:t>Khái niệm về Hàm</a:t>
            </a:r>
          </a:p>
          <a:p>
            <a:pPr marL="457200" indent="-457200">
              <a:spcBef>
                <a:spcPct val="50000"/>
              </a:spcBef>
            </a:pPr>
            <a:r>
              <a:rPr lang="en-US" sz="2400">
                <a:latin typeface="Arial" panose="020B0604020202020204" pitchFamily="34" charset="0"/>
                <a:cs typeface="Arial" panose="020B0604020202020204" pitchFamily="34" charset="0"/>
              </a:rPr>
              <a:t>Các loại hàm</a:t>
            </a:r>
          </a:p>
          <a:p>
            <a:pPr marL="457200" indent="-457200">
              <a:spcBef>
                <a:spcPct val="50000"/>
              </a:spcBef>
            </a:pPr>
            <a:r>
              <a:rPr lang="en-US" sz="2400">
                <a:latin typeface="Arial" panose="020B0604020202020204" pitchFamily="34" charset="0"/>
                <a:cs typeface="Arial" panose="020B0604020202020204" pitchFamily="34" charset="0"/>
              </a:rPr>
              <a:t>Các loại giá trị trả về của UFDs</a:t>
            </a:r>
          </a:p>
          <a:p>
            <a:pPr marL="457200" indent="-457200">
              <a:spcBef>
                <a:spcPct val="50000"/>
              </a:spcBef>
            </a:pPr>
            <a:r>
              <a:rPr lang="en-US" sz="2400">
                <a:latin typeface="Arial" panose="020B0604020202020204" pitchFamily="34" charset="0"/>
                <a:cs typeface="Arial" panose="020B0604020202020204" pitchFamily="34" charset="0"/>
              </a:rPr>
              <a:t>Tạo và quản lý hàm UFDs</a:t>
            </a:r>
          </a:p>
          <a:p>
            <a:pPr marL="457200" indent="-457200">
              <a:spcBef>
                <a:spcPct val="50000"/>
              </a:spcBef>
            </a:pPr>
            <a:r>
              <a:rPr lang="en-US" sz="2400">
                <a:latin typeface="Arial" panose="020B0604020202020204" pitchFamily="34" charset="0"/>
                <a:cs typeface="Arial" panose="020B0604020202020204" pitchFamily="34" charset="0"/>
              </a:rPr>
              <a:t>Scalar Function</a:t>
            </a:r>
          </a:p>
          <a:p>
            <a:pPr marL="457200" indent="-457200">
              <a:spcBef>
                <a:spcPct val="50000"/>
              </a:spcBef>
            </a:pPr>
            <a:r>
              <a:rPr lang="en-US" sz="2400">
                <a:latin typeface="Arial" panose="020B0604020202020204" pitchFamily="34" charset="0"/>
                <a:cs typeface="Arial" panose="020B0604020202020204" pitchFamily="34" charset="0"/>
              </a:rPr>
              <a:t>Table-valued Function</a:t>
            </a:r>
          </a:p>
          <a:p>
            <a:pPr marL="457200" indent="-457200">
              <a:spcBef>
                <a:spcPct val="50000"/>
              </a:spcBef>
            </a:pPr>
            <a:r>
              <a:rPr lang="en-US" sz="2400">
                <a:latin typeface="Arial" panose="020B0604020202020204" pitchFamily="34" charset="0"/>
                <a:cs typeface="Arial" panose="020B0604020202020204" pitchFamily="34" charset="0"/>
              </a:rPr>
              <a:t>Sử dụng hàm UFDs</a:t>
            </a:r>
          </a:p>
          <a:p>
            <a:pPr marL="457200" indent="-457200">
              <a:spcBef>
                <a:spcPct val="50000"/>
              </a:spcBef>
              <a:buFont typeface="Wingdings" panose="05000000000000000000" pitchFamily="2" charset="2"/>
              <a:buNone/>
            </a:pPr>
            <a:endParaRPr lang="en-US" sz="2400">
              <a:latin typeface="Arial" panose="020B0604020202020204" pitchFamily="34" charset="0"/>
              <a:cs typeface="Arial" panose="020B0604020202020204" pitchFamily="34" charset="0"/>
            </a:endParaRPr>
          </a:p>
        </p:txBody>
      </p:sp>
      <p:sp>
        <p:nvSpPr>
          <p:cNvPr id="48133"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248835">
                                            <p:txEl>
                                              <p:pRg st="0" end="0"/>
                                            </p:txEl>
                                          </p:spTgt>
                                        </p:tgtEl>
                                        <p:attrNameLst>
                                          <p:attrName>style.visibility</p:attrName>
                                        </p:attrNameLst>
                                      </p:cBhvr>
                                      <p:to>
                                        <p:strVal val="visible"/>
                                      </p:to>
                                    </p:set>
                                    <p:animEffect transition="in" filter="checkerboard(down)">
                                      <p:cBhvr>
                                        <p:cTn id="7" dur="500"/>
                                        <p:tgtEl>
                                          <p:spTgt spid="2488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248835">
                                            <p:txEl>
                                              <p:pRg st="1" end="1"/>
                                            </p:txEl>
                                          </p:spTgt>
                                        </p:tgtEl>
                                        <p:attrNameLst>
                                          <p:attrName>style.visibility</p:attrName>
                                        </p:attrNameLst>
                                      </p:cBhvr>
                                      <p:to>
                                        <p:strVal val="visible"/>
                                      </p:to>
                                    </p:set>
                                    <p:animEffect transition="in" filter="checkerboard(down)">
                                      <p:cBhvr>
                                        <p:cTn id="12" dur="500"/>
                                        <p:tgtEl>
                                          <p:spTgt spid="2488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248835">
                                            <p:txEl>
                                              <p:pRg st="2" end="2"/>
                                            </p:txEl>
                                          </p:spTgt>
                                        </p:tgtEl>
                                        <p:attrNameLst>
                                          <p:attrName>style.visibility</p:attrName>
                                        </p:attrNameLst>
                                      </p:cBhvr>
                                      <p:to>
                                        <p:strVal val="visible"/>
                                      </p:to>
                                    </p:set>
                                    <p:animEffect transition="in" filter="checkerboard(down)">
                                      <p:cBhvr>
                                        <p:cTn id="17" dur="500"/>
                                        <p:tgtEl>
                                          <p:spTgt spid="2488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248835">
                                            <p:txEl>
                                              <p:pRg st="3" end="3"/>
                                            </p:txEl>
                                          </p:spTgt>
                                        </p:tgtEl>
                                        <p:attrNameLst>
                                          <p:attrName>style.visibility</p:attrName>
                                        </p:attrNameLst>
                                      </p:cBhvr>
                                      <p:to>
                                        <p:strVal val="visible"/>
                                      </p:to>
                                    </p:set>
                                    <p:animEffect transition="in" filter="checkerboard(down)">
                                      <p:cBhvr>
                                        <p:cTn id="22" dur="500"/>
                                        <p:tgtEl>
                                          <p:spTgt spid="2488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248835">
                                            <p:txEl>
                                              <p:pRg st="4" end="4"/>
                                            </p:txEl>
                                          </p:spTgt>
                                        </p:tgtEl>
                                        <p:attrNameLst>
                                          <p:attrName>style.visibility</p:attrName>
                                        </p:attrNameLst>
                                      </p:cBhvr>
                                      <p:to>
                                        <p:strVal val="visible"/>
                                      </p:to>
                                    </p:set>
                                    <p:animEffect transition="in" filter="checkerboard(down)">
                                      <p:cBhvr>
                                        <p:cTn id="27" dur="500"/>
                                        <p:tgtEl>
                                          <p:spTgt spid="24883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5" fill="hold" grpId="0" nodeType="clickEffect">
                                  <p:stCondLst>
                                    <p:cond delay="0"/>
                                  </p:stCondLst>
                                  <p:childTnLst>
                                    <p:set>
                                      <p:cBhvr>
                                        <p:cTn id="31" dur="1" fill="hold">
                                          <p:stCondLst>
                                            <p:cond delay="0"/>
                                          </p:stCondLst>
                                        </p:cTn>
                                        <p:tgtEl>
                                          <p:spTgt spid="248835">
                                            <p:txEl>
                                              <p:pRg st="5" end="5"/>
                                            </p:txEl>
                                          </p:spTgt>
                                        </p:tgtEl>
                                        <p:attrNameLst>
                                          <p:attrName>style.visibility</p:attrName>
                                        </p:attrNameLst>
                                      </p:cBhvr>
                                      <p:to>
                                        <p:strVal val="visible"/>
                                      </p:to>
                                    </p:set>
                                    <p:animEffect transition="in" filter="checkerboard(down)">
                                      <p:cBhvr>
                                        <p:cTn id="32" dur="500"/>
                                        <p:tgtEl>
                                          <p:spTgt spid="24883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5" fill="hold" grpId="0" nodeType="clickEffect">
                                  <p:stCondLst>
                                    <p:cond delay="0"/>
                                  </p:stCondLst>
                                  <p:childTnLst>
                                    <p:set>
                                      <p:cBhvr>
                                        <p:cTn id="36" dur="1" fill="hold">
                                          <p:stCondLst>
                                            <p:cond delay="0"/>
                                          </p:stCondLst>
                                        </p:cTn>
                                        <p:tgtEl>
                                          <p:spTgt spid="248835">
                                            <p:txEl>
                                              <p:pRg st="6" end="6"/>
                                            </p:txEl>
                                          </p:spTgt>
                                        </p:tgtEl>
                                        <p:attrNameLst>
                                          <p:attrName>style.visibility</p:attrName>
                                        </p:attrNameLst>
                                      </p:cBhvr>
                                      <p:to>
                                        <p:strVal val="visible"/>
                                      </p:to>
                                    </p:set>
                                    <p:animEffect transition="in" filter="checkerboard(down)">
                                      <p:cBhvr>
                                        <p:cTn id="37" dur="500"/>
                                        <p:tgtEl>
                                          <p:spTgt spid="2488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33987094-5DFE-4CCF-807B-F9CB3AC6A3C9}" type="slidenum">
              <a:rPr lang="en-US" sz="1200">
                <a:solidFill>
                  <a:srgbClr val="FFFFFF"/>
                </a:solidFill>
              </a:rPr>
              <a:pPr>
                <a:lnSpc>
                  <a:spcPct val="80000"/>
                </a:lnSpc>
              </a:pPr>
              <a:t>42</a:t>
            </a:fld>
            <a:endParaRPr lang="en-US" sz="1200">
              <a:solidFill>
                <a:srgbClr val="FFFFFF"/>
              </a:solidFill>
            </a:endParaRPr>
          </a:p>
        </p:txBody>
      </p:sp>
      <p:sp>
        <p:nvSpPr>
          <p:cNvPr id="49155" name="Rectangle 2"/>
          <p:cNvSpPr>
            <a:spLocks noGrp="1"/>
          </p:cNvSpPr>
          <p:nvPr>
            <p:ph type="title" idx="4294967295"/>
          </p:nvPr>
        </p:nvSpPr>
        <p:spPr>
          <a:xfrm>
            <a:off x="701675" y="0"/>
            <a:ext cx="8458200" cy="1143000"/>
          </a:xfrm>
        </p:spPr>
        <p:txBody>
          <a:bodyPr/>
          <a:lstStyle/>
          <a:p>
            <a:r>
              <a:rPr lang="en-US" sz="5600">
                <a:solidFill>
                  <a:srgbClr val="0000FF"/>
                </a:solidFill>
                <a:latin typeface="Arial" panose="020B0604020202020204" pitchFamily="34" charset="0"/>
                <a:cs typeface="Arial" panose="020B0604020202020204" pitchFamily="34" charset="0"/>
              </a:rPr>
              <a:t>Khái niệm về Hàm</a:t>
            </a:r>
          </a:p>
        </p:txBody>
      </p:sp>
      <p:sp>
        <p:nvSpPr>
          <p:cNvPr id="49156" name="Rectangle 3"/>
          <p:cNvSpPr>
            <a:spLocks noGrp="1"/>
          </p:cNvSpPr>
          <p:nvPr>
            <p:ph type="body" idx="4294967295"/>
          </p:nvPr>
        </p:nvSpPr>
        <p:spPr>
          <a:xfrm>
            <a:off x="533400" y="1752600"/>
            <a:ext cx="8001000" cy="5105400"/>
          </a:xfrm>
        </p:spPr>
        <p:txBody>
          <a:bodyPr/>
          <a:lstStyle/>
          <a:p>
            <a:pPr marL="381000" indent="-381000" algn="just">
              <a:spcBef>
                <a:spcPct val="30000"/>
              </a:spcBef>
            </a:pPr>
            <a:r>
              <a:rPr lang="en-US" sz="2400">
                <a:latin typeface="Arial" panose="020B0604020202020204" pitchFamily="34" charset="0"/>
                <a:cs typeface="Arial" panose="020B0604020202020204" pitchFamily="34" charset="0"/>
              </a:rPr>
              <a:t>Hàm tương tự thủ tục bao gồm các phát biểu T-SQL và một số cấu trúc điều khiển được lưu với một tên và được xử lý như một đơn vị độc lập. Hàm được biên dịch trước, không cần kiểm tra và biên dịch lại. </a:t>
            </a:r>
          </a:p>
          <a:p>
            <a:pPr marL="381000" indent="-381000" algn="just">
              <a:spcBef>
                <a:spcPct val="30000"/>
              </a:spcBef>
            </a:pPr>
            <a:r>
              <a:rPr lang="en-US" sz="2400"/>
              <a:t>Điểm khác biệt giữa hàm và thủ tục là hàm trả về một giá trị thông qua tên hàm còn thủ tục thì không. </a:t>
            </a:r>
            <a:endParaRPr lang="en-US" sz="2400">
              <a:latin typeface="Arial" panose="020B0604020202020204" pitchFamily="34" charset="0"/>
              <a:cs typeface="Arial" panose="020B0604020202020204" pitchFamily="34" charset="0"/>
            </a:endParaRPr>
          </a:p>
          <a:p>
            <a:pPr marL="793750" lvl="1" indent="-298450" algn="just">
              <a:spcBef>
                <a:spcPct val="30000"/>
              </a:spcBef>
              <a:buFont typeface="Wingdings 2" panose="05020102010507070707" pitchFamily="18" charset="2"/>
              <a:buNone/>
            </a:pPr>
            <a:endParaRPr lang="en-US" sz="2400">
              <a:latin typeface="Arial" panose="020B0604020202020204" pitchFamily="34" charset="0"/>
            </a:endParaRPr>
          </a:p>
        </p:txBody>
      </p:sp>
      <p:sp>
        <p:nvSpPr>
          <p:cNvPr id="49157"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Tree>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6254A592-E6B4-4E5B-AFAB-5B616224EDF4}" type="slidenum">
              <a:rPr lang="en-US" sz="1200">
                <a:solidFill>
                  <a:srgbClr val="FFFFFF"/>
                </a:solidFill>
              </a:rPr>
              <a:pPr>
                <a:lnSpc>
                  <a:spcPct val="80000"/>
                </a:lnSpc>
              </a:pPr>
              <a:t>43</a:t>
            </a:fld>
            <a:endParaRPr lang="en-US" sz="1200">
              <a:solidFill>
                <a:srgbClr val="FFFFFF"/>
              </a:solidFill>
            </a:endParaRPr>
          </a:p>
        </p:txBody>
      </p:sp>
      <p:sp>
        <p:nvSpPr>
          <p:cNvPr id="50179" name="Rectangle 2"/>
          <p:cNvSpPr>
            <a:spLocks noGrp="1"/>
          </p:cNvSpPr>
          <p:nvPr>
            <p:ph type="title" idx="4294967295"/>
          </p:nvPr>
        </p:nvSpPr>
        <p:spPr>
          <a:xfrm>
            <a:off x="701675" y="0"/>
            <a:ext cx="8458200" cy="1143000"/>
          </a:xfrm>
        </p:spPr>
        <p:txBody>
          <a:bodyPr/>
          <a:lstStyle/>
          <a:p>
            <a:r>
              <a:rPr lang="en-US" sz="5600">
                <a:solidFill>
                  <a:srgbClr val="0000FF"/>
                </a:solidFill>
                <a:latin typeface="Arial" panose="020B0604020202020204" pitchFamily="34" charset="0"/>
                <a:cs typeface="Arial" panose="020B0604020202020204" pitchFamily="34" charset="0"/>
              </a:rPr>
              <a:t>Khái niệm về Hàm</a:t>
            </a:r>
          </a:p>
        </p:txBody>
      </p:sp>
      <p:sp>
        <p:nvSpPr>
          <p:cNvPr id="50180" name="Rectangle 3"/>
          <p:cNvSpPr>
            <a:spLocks noGrp="1"/>
          </p:cNvSpPr>
          <p:nvPr>
            <p:ph type="body" idx="4294967295"/>
          </p:nvPr>
        </p:nvSpPr>
        <p:spPr>
          <a:xfrm>
            <a:off x="533400" y="1738313"/>
            <a:ext cx="8001000" cy="5105400"/>
          </a:xfrm>
        </p:spPr>
        <p:txBody>
          <a:bodyPr/>
          <a:lstStyle/>
          <a:p>
            <a:pPr marL="381000" indent="-381000" algn="just">
              <a:spcBef>
                <a:spcPct val="30000"/>
              </a:spcBef>
            </a:pPr>
            <a:r>
              <a:rPr lang="en-US" sz="2400" b="1">
                <a:latin typeface="Arial" panose="020B0604020202020204" pitchFamily="34" charset="0"/>
                <a:cs typeface="Arial" panose="020B0604020202020204" pitchFamily="34" charset="0"/>
              </a:rPr>
              <a:t>Hàm được dùng trong:</a:t>
            </a:r>
          </a:p>
          <a:p>
            <a:pPr marL="793750" lvl="1" indent="-298450" algn="just">
              <a:spcBef>
                <a:spcPct val="30000"/>
              </a:spcBef>
            </a:pPr>
            <a:r>
              <a:rPr lang="en-US" sz="2400">
                <a:latin typeface="Arial" panose="020B0604020202020204" pitchFamily="34" charset="0"/>
                <a:cs typeface="Arial" panose="020B0604020202020204" pitchFamily="34" charset="0"/>
              </a:rPr>
              <a:t>Lệnh print hay lệnh Select để hiển thị giá trị trả về của hàm.</a:t>
            </a:r>
          </a:p>
          <a:p>
            <a:pPr marL="793750" lvl="1" indent="-298450" algn="just">
              <a:spcBef>
                <a:spcPct val="30000"/>
              </a:spcBef>
            </a:pPr>
            <a:r>
              <a:rPr lang="en-US" sz="2400">
                <a:latin typeface="Arial" panose="020B0604020202020204" pitchFamily="34" charset="0"/>
                <a:cs typeface="Arial" panose="020B0604020202020204" pitchFamily="34" charset="0"/>
              </a:rPr>
              <a:t>Danh sách chọn của một câu lệnh Select để cho ra một giá trị.</a:t>
            </a:r>
          </a:p>
          <a:p>
            <a:pPr marL="793750" lvl="1" indent="-298450" algn="just">
              <a:spcBef>
                <a:spcPct val="30000"/>
              </a:spcBef>
            </a:pPr>
            <a:r>
              <a:rPr lang="en-US" sz="2400">
                <a:latin typeface="Arial" panose="020B0604020202020204" pitchFamily="34" charset="0"/>
                <a:cs typeface="Arial" panose="020B0604020202020204" pitchFamily="34" charset="0"/>
              </a:rPr>
              <a:t>Một điều kiện tìm kiếm của mệnh đề Where trong các câu lệnh T-SQL.</a:t>
            </a:r>
          </a:p>
          <a:p>
            <a:pPr marL="793750" lvl="1" indent="-298450" algn="just">
              <a:spcBef>
                <a:spcPct val="30000"/>
              </a:spcBef>
              <a:buFont typeface="Wingdings 2" panose="05020102010507070707" pitchFamily="18" charset="2"/>
              <a:buNone/>
            </a:pPr>
            <a:endParaRPr lang="en-US" sz="2400">
              <a:latin typeface="Arial" panose="020B0604020202020204" pitchFamily="34" charset="0"/>
            </a:endParaRPr>
          </a:p>
        </p:txBody>
      </p:sp>
      <p:sp>
        <p:nvSpPr>
          <p:cNvPr id="50181"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632D24E0-C55F-44D7-BD65-98616F8D77CE}" type="slidenum">
              <a:rPr lang="en-US" sz="1200">
                <a:solidFill>
                  <a:srgbClr val="FFFFFF"/>
                </a:solidFill>
              </a:rPr>
              <a:pPr>
                <a:lnSpc>
                  <a:spcPct val="80000"/>
                </a:lnSpc>
              </a:pPr>
              <a:t>44</a:t>
            </a:fld>
            <a:endParaRPr lang="en-US" sz="1200">
              <a:solidFill>
                <a:srgbClr val="FFFFFF"/>
              </a:solidFill>
            </a:endParaRPr>
          </a:p>
        </p:txBody>
      </p:sp>
      <p:sp>
        <p:nvSpPr>
          <p:cNvPr id="51203" name="Rectangle 2"/>
          <p:cNvSpPr>
            <a:spLocks noGrp="1"/>
          </p:cNvSpPr>
          <p:nvPr>
            <p:ph type="title" idx="4294967295"/>
          </p:nvPr>
        </p:nvSpPr>
        <p:spPr>
          <a:xfrm>
            <a:off x="701675" y="0"/>
            <a:ext cx="8458200" cy="1143000"/>
          </a:xfrm>
        </p:spPr>
        <p:txBody>
          <a:bodyPr/>
          <a:lstStyle/>
          <a:p>
            <a:r>
              <a:rPr lang="en-US" sz="5600">
                <a:solidFill>
                  <a:srgbClr val="0000FF"/>
                </a:solidFill>
                <a:latin typeface="Arial" panose="020B0604020202020204" pitchFamily="34" charset="0"/>
                <a:cs typeface="Arial" panose="020B0604020202020204" pitchFamily="34" charset="0"/>
              </a:rPr>
              <a:t>Ưu điểm của Hàm</a:t>
            </a:r>
          </a:p>
        </p:txBody>
      </p:sp>
      <p:sp>
        <p:nvSpPr>
          <p:cNvPr id="51204" name="Rectangle 3"/>
          <p:cNvSpPr>
            <a:spLocks noGrp="1"/>
          </p:cNvSpPr>
          <p:nvPr>
            <p:ph type="body" idx="4294967295"/>
          </p:nvPr>
        </p:nvSpPr>
        <p:spPr>
          <a:xfrm>
            <a:off x="609600" y="1752600"/>
            <a:ext cx="8077200" cy="5105400"/>
          </a:xfrm>
        </p:spPr>
        <p:txBody>
          <a:bodyPr/>
          <a:lstStyle/>
          <a:p>
            <a:pPr marL="381000" indent="-381000" algn="just">
              <a:spcBef>
                <a:spcPct val="30000"/>
              </a:spcBef>
              <a:buFont typeface="Times New Roman" panose="02020603050405020304" pitchFamily="18" charset="0"/>
              <a:buChar char="-"/>
            </a:pPr>
            <a:r>
              <a:rPr lang="en-US" sz="2400">
                <a:latin typeface="Arial" panose="020B0604020202020204" pitchFamily="34" charset="0"/>
              </a:rPr>
              <a:t>Người gởi chỉ gởi một câu lệnh đơn và SQL Server chỉ kiểm tra một lần sau đó tạo ra một execute plan và thực thi. Cú pháp của các câu lệnh SQL đã được SQL Sever kiểm tra trước khi save nên nó không cần kiểm lại khi thực thi</a:t>
            </a:r>
            <a:r>
              <a:rPr lang="en-US" sz="2400">
                <a:latin typeface="Arial" panose="020B0604020202020204" pitchFamily="34" charset="0"/>
                <a:sym typeface="Wingdings" panose="05000000000000000000" pitchFamily="2" charset="2"/>
              </a:rPr>
              <a:t>giảm nghẽn mạng</a:t>
            </a:r>
            <a:endParaRPr lang="en-US" sz="2400">
              <a:latin typeface="Arial" panose="020B0604020202020204" pitchFamily="34" charset="0"/>
            </a:endParaRPr>
          </a:p>
          <a:p>
            <a:pPr marL="381000" indent="-381000" algn="just">
              <a:spcBef>
                <a:spcPct val="30000"/>
              </a:spcBef>
              <a:buFont typeface="Times New Roman" panose="02020603050405020304" pitchFamily="18" charset="0"/>
              <a:buChar char="-"/>
            </a:pPr>
            <a:r>
              <a:rPr lang="en-US" sz="2400">
                <a:latin typeface="Arial" panose="020B0604020202020204" pitchFamily="34" charset="0"/>
              </a:rPr>
              <a:t>Bảo trì (maintainability) dễ dàng hơn do việc tách rời giữa business rules và database. Nếu có một sự thay đổi nào đó về mặt logic thì ta chỉ việc thay đổi code bên trong hàm </a:t>
            </a:r>
          </a:p>
          <a:p>
            <a:pPr marL="381000" indent="-381000" algn="just">
              <a:spcBef>
                <a:spcPct val="30000"/>
              </a:spcBef>
              <a:buFont typeface="Times New Roman" panose="02020603050405020304" pitchFamily="18" charset="0"/>
              <a:buChar char="-"/>
            </a:pPr>
            <a:r>
              <a:rPr lang="en-US" sz="2400">
                <a:latin typeface="Arial" panose="020B0604020202020204" pitchFamily="34" charset="0"/>
              </a:rPr>
              <a:t>Security: có thể được encrypt (mã hóa) để tăng cường tính bảo mật.</a:t>
            </a:r>
          </a:p>
          <a:p>
            <a:pPr marL="793750" lvl="1" indent="-298450" algn="just">
              <a:spcBef>
                <a:spcPct val="30000"/>
              </a:spcBef>
            </a:pPr>
            <a:endParaRPr lang="en-US" sz="2400">
              <a:latin typeface="Arial" panose="020B0604020202020204" pitchFamily="34" charset="0"/>
            </a:endParaRPr>
          </a:p>
        </p:txBody>
      </p:sp>
      <p:sp>
        <p:nvSpPr>
          <p:cNvPr id="51205"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3038CDE9-7750-41F7-907B-04FF51B2A1CE}" type="slidenum">
              <a:rPr lang="en-US" sz="1200">
                <a:solidFill>
                  <a:srgbClr val="FFFFFF"/>
                </a:solidFill>
              </a:rPr>
              <a:pPr>
                <a:lnSpc>
                  <a:spcPct val="80000"/>
                </a:lnSpc>
              </a:pPr>
              <a:t>45</a:t>
            </a:fld>
            <a:endParaRPr lang="en-US" sz="1200">
              <a:solidFill>
                <a:srgbClr val="FFFFFF"/>
              </a:solidFill>
            </a:endParaRPr>
          </a:p>
        </p:txBody>
      </p:sp>
      <p:sp>
        <p:nvSpPr>
          <p:cNvPr id="52227" name="Rectangle 2"/>
          <p:cNvSpPr>
            <a:spLocks noGrp="1"/>
          </p:cNvSpPr>
          <p:nvPr>
            <p:ph type="title" idx="4294967295"/>
          </p:nvPr>
        </p:nvSpPr>
        <p:spPr>
          <a:xfrm>
            <a:off x="685800" y="228600"/>
            <a:ext cx="8458200" cy="1143000"/>
          </a:xfrm>
        </p:spPr>
        <p:txBody>
          <a:bodyPr/>
          <a:lstStyle/>
          <a:p>
            <a:r>
              <a:rPr lang="en-US" sz="4000">
                <a:solidFill>
                  <a:srgbClr val="0000FF"/>
                </a:solidFill>
                <a:latin typeface="Arial" panose="020B0604020202020204" pitchFamily="34" charset="0"/>
                <a:cs typeface="Arial" panose="020B0604020202020204" pitchFamily="34" charset="0"/>
              </a:rPr>
              <a:t>Các loại Hàm</a:t>
            </a:r>
          </a:p>
        </p:txBody>
      </p:sp>
      <p:sp>
        <p:nvSpPr>
          <p:cNvPr id="52228" name="Rectangle 3"/>
          <p:cNvSpPr>
            <a:spLocks noGrp="1"/>
          </p:cNvSpPr>
          <p:nvPr>
            <p:ph type="body" idx="4294967295"/>
          </p:nvPr>
        </p:nvSpPr>
        <p:spPr>
          <a:xfrm>
            <a:off x="533400" y="1752600"/>
            <a:ext cx="8001000" cy="5105400"/>
          </a:xfrm>
        </p:spPr>
        <p:txBody>
          <a:bodyPr/>
          <a:lstStyle/>
          <a:p>
            <a:pPr marL="381000" indent="-381000" algn="just">
              <a:spcBef>
                <a:spcPct val="30000"/>
              </a:spcBef>
            </a:pPr>
            <a:r>
              <a:rPr lang="en-US" sz="2400" b="1">
                <a:latin typeface="Arial" panose="020B0604020202020204" pitchFamily="34" charset="0"/>
                <a:cs typeface="Arial" panose="020B0604020202020204" pitchFamily="34" charset="0"/>
              </a:rPr>
              <a:t>Có hai loại:</a:t>
            </a:r>
          </a:p>
          <a:p>
            <a:pPr marL="793750" lvl="1" indent="-298450" algn="just">
              <a:spcBef>
                <a:spcPct val="30000"/>
              </a:spcBef>
            </a:pPr>
            <a:r>
              <a:rPr lang="en-US" sz="2400" b="1">
                <a:solidFill>
                  <a:schemeClr val="accent2"/>
                </a:solidFill>
                <a:latin typeface="Arial" panose="020B0604020202020204" pitchFamily="34" charset="0"/>
                <a:cs typeface="Arial" panose="020B0604020202020204" pitchFamily="34" charset="0"/>
              </a:rPr>
              <a:t>Built-in functions:</a:t>
            </a:r>
            <a:r>
              <a:rPr lang="en-US" sz="2400">
                <a:latin typeface="Arial" panose="020B0604020202020204" pitchFamily="34" charset="0"/>
                <a:cs typeface="Arial" panose="020B0604020202020204" pitchFamily="34" charset="0"/>
              </a:rPr>
              <a:t> Hoạt động như là một định nghĩa trong T-SQL và không thể hiệu chỉnh. Chỉ được tham chiếu trong các câu lệnh T-SQL. Trị trả về là một tập các dòng(Rowset), vô hướng(scalar) và argergate(thống kê).</a:t>
            </a:r>
          </a:p>
          <a:p>
            <a:pPr marL="793750" lvl="1" indent="-298450" algn="just">
              <a:spcBef>
                <a:spcPct val="30000"/>
              </a:spcBef>
            </a:pPr>
            <a:r>
              <a:rPr lang="en-US" sz="2400" b="1">
                <a:solidFill>
                  <a:schemeClr val="accent2"/>
                </a:solidFill>
                <a:latin typeface="Arial" panose="020B0604020202020204" pitchFamily="34" charset="0"/>
                <a:cs typeface="Arial" panose="020B0604020202020204" pitchFamily="34" charset="0"/>
              </a:rPr>
              <a:t>User-define functions</a:t>
            </a:r>
            <a:r>
              <a:rPr lang="en-US" sz="2400">
                <a:latin typeface="Arial" panose="020B0604020202020204" pitchFamily="34" charset="0"/>
                <a:cs typeface="Arial" panose="020B0604020202020204" pitchFamily="34" charset="0"/>
              </a:rPr>
              <a:t> hay còn gọi là UDFs: do người dùng tự định nghĩa để đáp ứng một mục tiêu nào đó. Các tham số truyền vào không được mang thuộc tính OUTPUT, do đó giá trị trả về cho hàm bằng phát biểu RETURN. Giá trị trả về là giá trị vô hướng (Scalar valued) hay bảng (Table – valued).</a:t>
            </a:r>
            <a:endParaRPr lang="en-US" sz="2400">
              <a:latin typeface="Arial" panose="020B0604020202020204" pitchFamily="34" charset="0"/>
            </a:endParaRPr>
          </a:p>
          <a:p>
            <a:pPr marL="793750" lvl="1" indent="-298450" algn="just">
              <a:spcBef>
                <a:spcPct val="30000"/>
              </a:spcBef>
              <a:buFont typeface="Wingdings 2" panose="05020102010507070707" pitchFamily="18" charset="2"/>
              <a:buNone/>
            </a:pPr>
            <a:endParaRPr lang="en-US" sz="2400">
              <a:latin typeface="Arial" panose="020B0604020202020204" pitchFamily="34" charset="0"/>
            </a:endParaRPr>
          </a:p>
        </p:txBody>
      </p:sp>
      <p:sp>
        <p:nvSpPr>
          <p:cNvPr id="52229"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Tree>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F09E1F5C-3AD1-4871-B28E-2D89D5BE55E5}" type="slidenum">
              <a:rPr lang="en-US" sz="1200">
                <a:solidFill>
                  <a:srgbClr val="FFFFFF"/>
                </a:solidFill>
              </a:rPr>
              <a:pPr>
                <a:lnSpc>
                  <a:spcPct val="80000"/>
                </a:lnSpc>
              </a:pPr>
              <a:t>46</a:t>
            </a:fld>
            <a:endParaRPr lang="en-US" sz="1200">
              <a:solidFill>
                <a:srgbClr val="FFFFFF"/>
              </a:solidFill>
            </a:endParaRPr>
          </a:p>
        </p:txBody>
      </p:sp>
      <p:sp>
        <p:nvSpPr>
          <p:cNvPr id="53251" name="Rectangle 2"/>
          <p:cNvSpPr>
            <a:spLocks noGrp="1"/>
          </p:cNvSpPr>
          <p:nvPr>
            <p:ph type="title" idx="4294967295"/>
          </p:nvPr>
        </p:nvSpPr>
        <p:spPr>
          <a:xfrm>
            <a:off x="685800" y="228600"/>
            <a:ext cx="8458200" cy="1143000"/>
          </a:xfrm>
        </p:spPr>
        <p:txBody>
          <a:bodyPr/>
          <a:lstStyle/>
          <a:p>
            <a:r>
              <a:rPr lang="en-US" sz="4000" b="1">
                <a:solidFill>
                  <a:srgbClr val="0000FF"/>
                </a:solidFill>
                <a:latin typeface="Arial" panose="020B0604020202020204" pitchFamily="34" charset="0"/>
                <a:cs typeface="Arial" panose="020B0604020202020204" pitchFamily="34" charset="0"/>
              </a:rPr>
              <a:t>Các loại giá trị trả về của UFDs</a:t>
            </a:r>
          </a:p>
        </p:txBody>
      </p:sp>
      <p:sp>
        <p:nvSpPr>
          <p:cNvPr id="53252" name="Rectangle 3"/>
          <p:cNvSpPr>
            <a:spLocks noGrp="1"/>
          </p:cNvSpPr>
          <p:nvPr>
            <p:ph type="body" idx="4294967295"/>
          </p:nvPr>
        </p:nvSpPr>
        <p:spPr>
          <a:xfrm>
            <a:off x="533400" y="1752600"/>
            <a:ext cx="8153400" cy="5105400"/>
          </a:xfrm>
        </p:spPr>
        <p:txBody>
          <a:bodyPr/>
          <a:lstStyle/>
          <a:p>
            <a:pPr marL="381000" indent="-381000" algn="just">
              <a:lnSpc>
                <a:spcPct val="115000"/>
              </a:lnSpc>
              <a:spcBef>
                <a:spcPct val="30000"/>
              </a:spcBef>
            </a:pPr>
            <a:r>
              <a:rPr lang="en-US" sz="2200" dirty="0">
                <a:solidFill>
                  <a:schemeClr val="accent2"/>
                </a:solidFill>
                <a:latin typeface="Arial" panose="020B0604020202020204" pitchFamily="34" charset="0"/>
              </a:rPr>
              <a:t>Scalar Function:</a:t>
            </a:r>
            <a:r>
              <a:rPr lang="en-US" sz="2200" dirty="0">
                <a:latin typeface="Arial" panose="020B0604020202020204" pitchFamily="34" charset="0"/>
              </a:rPr>
              <a:t>  </a:t>
            </a:r>
            <a:r>
              <a:rPr lang="en-US" sz="2200" dirty="0" err="1">
                <a:latin typeface="Arial" panose="020B0604020202020204" pitchFamily="34" charset="0"/>
              </a:rPr>
              <a:t>Một</a:t>
            </a:r>
            <a:r>
              <a:rPr lang="en-US" sz="2200" dirty="0">
                <a:latin typeface="Arial" panose="020B0604020202020204" pitchFamily="34" charset="0"/>
              </a:rPr>
              <a:t> </a:t>
            </a:r>
            <a:r>
              <a:rPr lang="en-US" sz="2200" dirty="0" err="1">
                <a:latin typeface="Arial" panose="020B0604020202020204" pitchFamily="34" charset="0"/>
              </a:rPr>
              <a:t>hàm</a:t>
            </a:r>
            <a:r>
              <a:rPr lang="en-US" sz="2200" dirty="0">
                <a:latin typeface="Arial" panose="020B0604020202020204" pitchFamily="34" charset="0"/>
              </a:rPr>
              <a:t> </a:t>
            </a:r>
            <a:r>
              <a:rPr lang="en-US" sz="2200" dirty="0" err="1">
                <a:latin typeface="Arial" panose="020B0604020202020204" pitchFamily="34" charset="0"/>
              </a:rPr>
              <a:t>vô</a:t>
            </a:r>
            <a:r>
              <a:rPr lang="en-US" sz="2200" dirty="0">
                <a:latin typeface="Arial" panose="020B0604020202020204" pitchFamily="34" charset="0"/>
              </a:rPr>
              <a:t> </a:t>
            </a:r>
            <a:r>
              <a:rPr lang="en-US" sz="2200" dirty="0" err="1">
                <a:latin typeface="Arial" panose="020B0604020202020204" pitchFamily="34" charset="0"/>
              </a:rPr>
              <a:t>hướng</a:t>
            </a:r>
            <a:r>
              <a:rPr lang="en-US" sz="2200" dirty="0">
                <a:latin typeface="Arial" panose="020B0604020202020204" pitchFamily="34" charset="0"/>
              </a:rPr>
              <a:t> </a:t>
            </a:r>
            <a:r>
              <a:rPr lang="en-US" sz="2200" b="1" dirty="0" err="1">
                <a:solidFill>
                  <a:srgbClr val="C00000"/>
                </a:solidFill>
                <a:latin typeface="Arial" panose="020B0604020202020204" pitchFamily="34" charset="0"/>
              </a:rPr>
              <a:t>trả</a:t>
            </a:r>
            <a:r>
              <a:rPr lang="en-US" sz="2200" b="1" dirty="0">
                <a:solidFill>
                  <a:srgbClr val="C00000"/>
                </a:solidFill>
                <a:latin typeface="Arial" panose="020B0604020202020204" pitchFamily="34" charset="0"/>
              </a:rPr>
              <a:t> </a:t>
            </a:r>
            <a:r>
              <a:rPr lang="en-US" sz="2200" b="1" dirty="0" err="1">
                <a:solidFill>
                  <a:srgbClr val="C00000"/>
                </a:solidFill>
                <a:latin typeface="Arial" panose="020B0604020202020204" pitchFamily="34" charset="0"/>
              </a:rPr>
              <a:t>về</a:t>
            </a:r>
            <a:r>
              <a:rPr lang="en-US" sz="2200" b="1" dirty="0">
                <a:solidFill>
                  <a:srgbClr val="C00000"/>
                </a:solidFill>
                <a:latin typeface="Arial" panose="020B0604020202020204" pitchFamily="34" charset="0"/>
              </a:rPr>
              <a:t> </a:t>
            </a:r>
            <a:r>
              <a:rPr lang="en-US" sz="2200" b="1" dirty="0" err="1">
                <a:solidFill>
                  <a:srgbClr val="C00000"/>
                </a:solidFill>
                <a:latin typeface="Arial" panose="020B0604020202020204" pitchFamily="34" charset="0"/>
              </a:rPr>
              <a:t>một</a:t>
            </a:r>
            <a:r>
              <a:rPr lang="en-US" sz="2200" b="1" dirty="0">
                <a:solidFill>
                  <a:srgbClr val="C00000"/>
                </a:solidFill>
                <a:latin typeface="Arial" panose="020B0604020202020204" pitchFamily="34" charset="0"/>
              </a:rPr>
              <a:t> </a:t>
            </a:r>
            <a:r>
              <a:rPr lang="en-US" sz="2200" b="1" dirty="0" err="1">
                <a:solidFill>
                  <a:srgbClr val="C00000"/>
                </a:solidFill>
                <a:latin typeface="Arial" panose="020B0604020202020204" pitchFamily="34" charset="0"/>
              </a:rPr>
              <a:t>giá</a:t>
            </a:r>
            <a:r>
              <a:rPr lang="en-US" sz="2200" b="1" dirty="0">
                <a:solidFill>
                  <a:srgbClr val="C00000"/>
                </a:solidFill>
                <a:latin typeface="Arial" panose="020B0604020202020204" pitchFamily="34" charset="0"/>
              </a:rPr>
              <a:t> </a:t>
            </a:r>
            <a:r>
              <a:rPr lang="en-US" sz="2200" b="1" dirty="0" err="1">
                <a:solidFill>
                  <a:srgbClr val="C00000"/>
                </a:solidFill>
                <a:latin typeface="Arial" panose="020B0604020202020204" pitchFamily="34" charset="0"/>
              </a:rPr>
              <a:t>trị</a:t>
            </a:r>
            <a:r>
              <a:rPr lang="en-US" sz="2200" b="1" dirty="0">
                <a:solidFill>
                  <a:srgbClr val="C00000"/>
                </a:solidFill>
                <a:latin typeface="Arial" panose="020B0604020202020204" pitchFamily="34" charset="0"/>
              </a:rPr>
              <a:t> </a:t>
            </a:r>
            <a:r>
              <a:rPr lang="en-US" sz="2200" b="1" dirty="0" err="1">
                <a:solidFill>
                  <a:srgbClr val="C00000"/>
                </a:solidFill>
                <a:latin typeface="Arial" panose="020B0604020202020204" pitchFamily="34" charset="0"/>
              </a:rPr>
              <a:t>đơn</a:t>
            </a:r>
            <a:r>
              <a:rPr lang="en-US" sz="2200" b="1" dirty="0">
                <a:solidFill>
                  <a:srgbClr val="C00000"/>
                </a:solidFill>
                <a:latin typeface="Arial" panose="020B0604020202020204" pitchFamily="34" charset="0"/>
              </a:rPr>
              <a:t> </a:t>
            </a:r>
            <a:r>
              <a:rPr lang="en-US" sz="2200" dirty="0" err="1">
                <a:latin typeface="Arial" panose="020B0604020202020204" pitchFamily="34" charset="0"/>
              </a:rPr>
              <a:t>và</a:t>
            </a:r>
            <a:r>
              <a:rPr lang="en-US" sz="2200" dirty="0">
                <a:latin typeface="Arial" panose="020B0604020202020204" pitchFamily="34" charset="0"/>
              </a:rPr>
              <a:t> có thể </a:t>
            </a:r>
            <a:r>
              <a:rPr lang="en-US" sz="2200" dirty="0" err="1">
                <a:latin typeface="Arial" panose="020B0604020202020204" pitchFamily="34" charset="0"/>
              </a:rPr>
              <a:t>được</a:t>
            </a:r>
            <a:r>
              <a:rPr lang="en-US" sz="2200" dirty="0">
                <a:latin typeface="Arial" panose="020B0604020202020204" pitchFamily="34" charset="0"/>
              </a:rPr>
              <a:t> </a:t>
            </a:r>
            <a:r>
              <a:rPr lang="en-US" sz="2200" dirty="0" err="1">
                <a:latin typeface="Arial" panose="020B0604020202020204" pitchFamily="34" charset="0"/>
              </a:rPr>
              <a:t>dùng</a:t>
            </a:r>
            <a:r>
              <a:rPr lang="en-US" sz="2200" dirty="0">
                <a:latin typeface="Arial" panose="020B0604020202020204" pitchFamily="34" charset="0"/>
              </a:rPr>
              <a:t> </a:t>
            </a:r>
            <a:r>
              <a:rPr lang="en-US" sz="2200" dirty="0" err="1">
                <a:latin typeface="Arial" panose="020B0604020202020204" pitchFamily="34" charset="0"/>
              </a:rPr>
              <a:t>bất</a:t>
            </a:r>
            <a:r>
              <a:rPr lang="en-US" sz="2200" dirty="0">
                <a:latin typeface="Arial" panose="020B0604020202020204" pitchFamily="34" charset="0"/>
              </a:rPr>
              <a:t> </a:t>
            </a:r>
            <a:r>
              <a:rPr lang="en-US" sz="2200" dirty="0" err="1">
                <a:latin typeface="Arial" panose="020B0604020202020204" pitchFamily="34" charset="0"/>
              </a:rPr>
              <a:t>cứ</a:t>
            </a:r>
            <a:r>
              <a:rPr lang="en-US" sz="2200" dirty="0">
                <a:latin typeface="Arial" panose="020B0604020202020204" pitchFamily="34" charset="0"/>
              </a:rPr>
              <a:t> </a:t>
            </a:r>
            <a:r>
              <a:rPr lang="en-US" sz="2200" dirty="0" err="1">
                <a:latin typeface="Arial" panose="020B0604020202020204" pitchFamily="34" charset="0"/>
              </a:rPr>
              <a:t>nơi</a:t>
            </a:r>
            <a:r>
              <a:rPr lang="en-US" sz="2200" dirty="0">
                <a:latin typeface="Arial" panose="020B0604020202020204" pitchFamily="34" charset="0"/>
              </a:rPr>
              <a:t> </a:t>
            </a:r>
            <a:r>
              <a:rPr lang="en-US" sz="2200" dirty="0" err="1">
                <a:latin typeface="Arial" panose="020B0604020202020204" pitchFamily="34" charset="0"/>
              </a:rPr>
              <a:t>nào</a:t>
            </a:r>
            <a:r>
              <a:rPr lang="en-US" sz="2200" dirty="0">
                <a:latin typeface="Arial" panose="020B0604020202020204" pitchFamily="34" charset="0"/>
              </a:rPr>
              <a:t> của </a:t>
            </a:r>
            <a:r>
              <a:rPr lang="en-US" sz="2200" dirty="0" err="1">
                <a:latin typeface="Arial" panose="020B0604020202020204" pitchFamily="34" charset="0"/>
              </a:rPr>
              <a:t>biểu</a:t>
            </a:r>
            <a:r>
              <a:rPr lang="en-US" sz="2200" dirty="0">
                <a:latin typeface="Arial" panose="020B0604020202020204" pitchFamily="34" charset="0"/>
              </a:rPr>
              <a:t> </a:t>
            </a:r>
            <a:r>
              <a:rPr lang="en-US" sz="2200" dirty="0" err="1">
                <a:latin typeface="Arial" panose="020B0604020202020204" pitchFamily="34" charset="0"/>
              </a:rPr>
              <a:t>thức</a:t>
            </a:r>
            <a:r>
              <a:rPr lang="en-US" sz="2200" dirty="0">
                <a:latin typeface="Arial" panose="020B0604020202020204" pitchFamily="34" charset="0"/>
              </a:rPr>
              <a:t> hay có thể </a:t>
            </a:r>
            <a:r>
              <a:rPr lang="en-US" sz="2200" dirty="0" err="1">
                <a:latin typeface="Arial" panose="020B0604020202020204" pitchFamily="34" charset="0"/>
              </a:rPr>
              <a:t>được</a:t>
            </a:r>
            <a:r>
              <a:rPr lang="en-US" sz="2200" dirty="0">
                <a:latin typeface="Arial" panose="020B0604020202020204" pitchFamily="34" charset="0"/>
              </a:rPr>
              <a:t> </a:t>
            </a:r>
            <a:r>
              <a:rPr lang="en-US" sz="2200" dirty="0" err="1">
                <a:latin typeface="Arial" panose="020B0604020202020204" pitchFamily="34" charset="0"/>
              </a:rPr>
              <a:t>dùng</a:t>
            </a:r>
            <a:r>
              <a:rPr lang="en-US" sz="2200" dirty="0">
                <a:latin typeface="Arial" panose="020B0604020202020204" pitchFamily="34" charset="0"/>
              </a:rPr>
              <a:t> </a:t>
            </a:r>
            <a:r>
              <a:rPr lang="en-US" sz="2200" dirty="0" err="1">
                <a:latin typeface="Arial" panose="020B0604020202020204" pitchFamily="34" charset="0"/>
              </a:rPr>
              <a:t>câu</a:t>
            </a:r>
            <a:r>
              <a:rPr lang="en-US" sz="2200" dirty="0">
                <a:latin typeface="Arial" panose="020B0604020202020204" pitchFamily="34" charset="0"/>
              </a:rPr>
              <a:t> </a:t>
            </a:r>
            <a:r>
              <a:rPr lang="en-US" sz="2200" dirty="0" err="1">
                <a:latin typeface="Arial" panose="020B0604020202020204" pitchFamily="34" charset="0"/>
              </a:rPr>
              <a:t>lệnh</a:t>
            </a:r>
            <a:r>
              <a:rPr lang="en-US" sz="2200" dirty="0">
                <a:latin typeface="Arial" panose="020B0604020202020204" pitchFamily="34" charset="0"/>
              </a:rPr>
              <a:t> SELECT, </a:t>
            </a:r>
            <a:r>
              <a:rPr lang="en-US" sz="2200" dirty="0" err="1">
                <a:latin typeface="Arial" panose="020B0604020202020204" pitchFamily="34" charset="0"/>
              </a:rPr>
              <a:t>mệnh</a:t>
            </a:r>
            <a:r>
              <a:rPr lang="en-US" sz="2200" dirty="0">
                <a:latin typeface="Arial" panose="020B0604020202020204" pitchFamily="34" charset="0"/>
              </a:rPr>
              <a:t> </a:t>
            </a:r>
            <a:r>
              <a:rPr lang="en-US" sz="2200" dirty="0" err="1">
                <a:latin typeface="Arial" panose="020B0604020202020204" pitchFamily="34" charset="0"/>
              </a:rPr>
              <a:t>đề</a:t>
            </a:r>
            <a:r>
              <a:rPr lang="en-US" sz="2200" dirty="0">
                <a:latin typeface="Arial" panose="020B0604020202020204" pitchFamily="34" charset="0"/>
              </a:rPr>
              <a:t> SET của </a:t>
            </a:r>
            <a:r>
              <a:rPr lang="en-US" sz="2200" dirty="0" err="1">
                <a:latin typeface="Arial" panose="020B0604020202020204" pitchFamily="34" charset="0"/>
              </a:rPr>
              <a:t>lệnh</a:t>
            </a:r>
            <a:r>
              <a:rPr lang="en-US" sz="2200" dirty="0">
                <a:latin typeface="Arial" panose="020B0604020202020204" pitchFamily="34" charset="0"/>
              </a:rPr>
              <a:t> UPDATE,... </a:t>
            </a:r>
            <a:r>
              <a:rPr lang="en-US" sz="2200" dirty="0" err="1">
                <a:latin typeface="Arial" panose="020B0604020202020204" pitchFamily="34" charset="0"/>
              </a:rPr>
              <a:t>Một</a:t>
            </a:r>
            <a:r>
              <a:rPr lang="en-US" sz="2200" dirty="0">
                <a:latin typeface="Arial" panose="020B0604020202020204" pitchFamily="34" charset="0"/>
              </a:rPr>
              <a:t> </a:t>
            </a:r>
            <a:r>
              <a:rPr lang="en-US" sz="2200" dirty="0" err="1">
                <a:latin typeface="Arial" panose="020B0604020202020204" pitchFamily="34" charset="0"/>
              </a:rPr>
              <a:t>hàm</a:t>
            </a:r>
            <a:r>
              <a:rPr lang="en-US" sz="2200" dirty="0">
                <a:latin typeface="Arial" panose="020B0604020202020204" pitchFamily="34" charset="0"/>
              </a:rPr>
              <a:t> </a:t>
            </a:r>
            <a:r>
              <a:rPr lang="en-US" sz="2200" dirty="0" err="1">
                <a:latin typeface="Arial" panose="020B0604020202020204" pitchFamily="34" charset="0"/>
              </a:rPr>
              <a:t>vô</a:t>
            </a:r>
            <a:r>
              <a:rPr lang="en-US" sz="2200" dirty="0">
                <a:latin typeface="Arial" panose="020B0604020202020204" pitchFamily="34" charset="0"/>
              </a:rPr>
              <a:t> </a:t>
            </a:r>
            <a:r>
              <a:rPr lang="en-US" sz="2200" dirty="0" err="1">
                <a:latin typeface="Arial" panose="020B0604020202020204" pitchFamily="34" charset="0"/>
              </a:rPr>
              <a:t>hướng</a:t>
            </a:r>
            <a:r>
              <a:rPr lang="en-US" sz="2200" dirty="0">
                <a:latin typeface="Arial" panose="020B0604020202020204" pitchFamily="34" charset="0"/>
              </a:rPr>
              <a:t> có thể </a:t>
            </a:r>
            <a:r>
              <a:rPr lang="en-US" sz="2200" dirty="0" err="1">
                <a:latin typeface="Arial" panose="020B0604020202020204" pitchFamily="34" charset="0"/>
              </a:rPr>
              <a:t>được</a:t>
            </a:r>
            <a:r>
              <a:rPr lang="en-US" sz="2200" dirty="0">
                <a:latin typeface="Arial" panose="020B0604020202020204" pitchFamily="34" charset="0"/>
              </a:rPr>
              <a:t> xem </a:t>
            </a:r>
            <a:r>
              <a:rPr lang="en-US" sz="2200" dirty="0" err="1">
                <a:latin typeface="Arial" panose="020B0604020202020204" pitchFamily="34" charset="0"/>
              </a:rPr>
              <a:t>như</a:t>
            </a:r>
            <a:r>
              <a:rPr lang="en-US" sz="2200" dirty="0">
                <a:latin typeface="Arial" panose="020B0604020202020204" pitchFamily="34" charset="0"/>
              </a:rPr>
              <a:t> </a:t>
            </a:r>
            <a:r>
              <a:rPr lang="en-US" sz="2200" dirty="0" err="1">
                <a:latin typeface="Arial" panose="020B0604020202020204" pitchFamily="34" charset="0"/>
              </a:rPr>
              <a:t>kết</a:t>
            </a:r>
            <a:r>
              <a:rPr lang="en-US" sz="2200" dirty="0">
                <a:latin typeface="Arial" panose="020B0604020202020204" pitchFamily="34" charset="0"/>
              </a:rPr>
              <a:t> </a:t>
            </a:r>
            <a:r>
              <a:rPr lang="en-US" sz="2200" dirty="0" err="1">
                <a:latin typeface="Arial" panose="020B0604020202020204" pitchFamily="34" charset="0"/>
              </a:rPr>
              <a:t>quả</a:t>
            </a:r>
            <a:r>
              <a:rPr lang="en-US" sz="2200" dirty="0">
                <a:latin typeface="Arial" panose="020B0604020202020204" pitchFamily="34" charset="0"/>
              </a:rPr>
              <a:t> của </a:t>
            </a:r>
            <a:r>
              <a:rPr lang="en-US" sz="2200" dirty="0" err="1">
                <a:latin typeface="Arial" panose="020B0604020202020204" pitchFamily="34" charset="0"/>
              </a:rPr>
              <a:t>vài</a:t>
            </a:r>
            <a:r>
              <a:rPr lang="en-US" sz="2200" dirty="0">
                <a:latin typeface="Arial" panose="020B0604020202020204" pitchFamily="34" charset="0"/>
              </a:rPr>
              <a:t> </a:t>
            </a:r>
            <a:r>
              <a:rPr lang="en-US" sz="2200" dirty="0" err="1">
                <a:latin typeface="Arial" panose="020B0604020202020204" pitchFamily="34" charset="0"/>
              </a:rPr>
              <a:t>phép</a:t>
            </a:r>
            <a:r>
              <a:rPr lang="en-US" sz="2200" dirty="0">
                <a:latin typeface="Arial" panose="020B0604020202020204" pitchFamily="34" charset="0"/>
              </a:rPr>
              <a:t> </a:t>
            </a:r>
            <a:r>
              <a:rPr lang="en-US" sz="2200" dirty="0" err="1">
                <a:latin typeface="Arial" panose="020B0604020202020204" pitchFamily="34" charset="0"/>
              </a:rPr>
              <a:t>toán</a:t>
            </a:r>
            <a:r>
              <a:rPr lang="en-US" sz="2200" dirty="0">
                <a:latin typeface="Arial" panose="020B0604020202020204" pitchFamily="34" charset="0"/>
              </a:rPr>
              <a:t> hay </a:t>
            </a:r>
            <a:r>
              <a:rPr lang="en-US" sz="2200" dirty="0" err="1">
                <a:latin typeface="Arial" panose="020B0604020202020204" pitchFamily="34" charset="0"/>
              </a:rPr>
              <a:t>hàm</a:t>
            </a:r>
            <a:r>
              <a:rPr lang="en-US" sz="2200" dirty="0">
                <a:latin typeface="Arial" panose="020B0604020202020204" pitchFamily="34" charset="0"/>
              </a:rPr>
              <a:t> </a:t>
            </a:r>
            <a:r>
              <a:rPr lang="en-US" sz="2200" dirty="0" err="1">
                <a:latin typeface="Arial" panose="020B0604020202020204" pitchFamily="34" charset="0"/>
              </a:rPr>
              <a:t>chuỗi</a:t>
            </a:r>
            <a:r>
              <a:rPr lang="en-US" sz="2200" dirty="0">
                <a:latin typeface="Arial" panose="020B0604020202020204" pitchFamily="34" charset="0"/>
              </a:rPr>
              <a:t>.</a:t>
            </a:r>
          </a:p>
          <a:p>
            <a:pPr marL="381000" indent="-381000" algn="just">
              <a:lnSpc>
                <a:spcPct val="115000"/>
              </a:lnSpc>
              <a:spcBef>
                <a:spcPct val="30000"/>
              </a:spcBef>
            </a:pPr>
            <a:r>
              <a:rPr lang="en-US" sz="2200" dirty="0">
                <a:solidFill>
                  <a:schemeClr val="accent2"/>
                </a:solidFill>
                <a:latin typeface="Arial" panose="020B0604020202020204" pitchFamily="34" charset="0"/>
              </a:rPr>
              <a:t>Table-valued Function :</a:t>
            </a:r>
            <a:r>
              <a:rPr lang="en-US" sz="2200" dirty="0">
                <a:latin typeface="Arial" panose="020B0604020202020204" pitchFamily="34" charset="0"/>
              </a:rPr>
              <a:t> </a:t>
            </a:r>
            <a:r>
              <a:rPr lang="en-US" sz="2200" dirty="0" err="1">
                <a:latin typeface="Arial" panose="020B0604020202020204" pitchFamily="34" charset="0"/>
              </a:rPr>
              <a:t>Một</a:t>
            </a:r>
            <a:r>
              <a:rPr lang="en-US" sz="2200" dirty="0">
                <a:latin typeface="Arial" panose="020B0604020202020204" pitchFamily="34" charset="0"/>
              </a:rPr>
              <a:t> </a:t>
            </a:r>
            <a:r>
              <a:rPr lang="en-US" sz="2200" dirty="0" err="1">
                <a:latin typeface="Arial" panose="020B0604020202020204" pitchFamily="34" charset="0"/>
              </a:rPr>
              <a:t>hàm</a:t>
            </a:r>
            <a:r>
              <a:rPr lang="en-US" sz="2200" dirty="0">
                <a:latin typeface="Arial" panose="020B0604020202020204" pitchFamily="34" charset="0"/>
              </a:rPr>
              <a:t> có </a:t>
            </a:r>
            <a:r>
              <a:rPr lang="en-US" sz="2200" b="1" dirty="0" err="1">
                <a:solidFill>
                  <a:srgbClr val="C00000"/>
                </a:solidFill>
                <a:latin typeface="Arial" panose="020B0604020202020204" pitchFamily="34" charset="0"/>
              </a:rPr>
              <a:t>giá</a:t>
            </a:r>
            <a:r>
              <a:rPr lang="en-US" sz="2200" b="1" dirty="0">
                <a:solidFill>
                  <a:srgbClr val="C00000"/>
                </a:solidFill>
                <a:latin typeface="Arial" panose="020B0604020202020204" pitchFamily="34" charset="0"/>
              </a:rPr>
              <a:t> </a:t>
            </a:r>
            <a:r>
              <a:rPr lang="en-US" sz="2200" b="1" dirty="0" err="1">
                <a:solidFill>
                  <a:srgbClr val="C00000"/>
                </a:solidFill>
                <a:latin typeface="Arial" panose="020B0604020202020204" pitchFamily="34" charset="0"/>
              </a:rPr>
              <a:t>trị</a:t>
            </a:r>
            <a:r>
              <a:rPr lang="en-US" sz="2200" b="1" dirty="0">
                <a:solidFill>
                  <a:srgbClr val="C00000"/>
                </a:solidFill>
                <a:latin typeface="Arial" panose="020B0604020202020204" pitchFamily="34" charset="0"/>
              </a:rPr>
              <a:t> </a:t>
            </a:r>
            <a:r>
              <a:rPr lang="en-US" sz="2200" b="1" dirty="0" err="1">
                <a:solidFill>
                  <a:srgbClr val="C00000"/>
                </a:solidFill>
                <a:latin typeface="Arial" panose="020B0604020202020204" pitchFamily="34" charset="0"/>
              </a:rPr>
              <a:t>trả</a:t>
            </a:r>
            <a:r>
              <a:rPr lang="en-US" sz="2200" b="1" dirty="0">
                <a:solidFill>
                  <a:srgbClr val="C00000"/>
                </a:solidFill>
                <a:latin typeface="Arial" panose="020B0604020202020204" pitchFamily="34" charset="0"/>
              </a:rPr>
              <a:t> </a:t>
            </a:r>
            <a:r>
              <a:rPr lang="en-US" sz="2200" b="1" dirty="0" err="1">
                <a:solidFill>
                  <a:srgbClr val="C00000"/>
                </a:solidFill>
                <a:latin typeface="Arial" panose="020B0604020202020204" pitchFamily="34" charset="0"/>
              </a:rPr>
              <a:t>về</a:t>
            </a:r>
            <a:r>
              <a:rPr lang="en-US" sz="2200" b="1" dirty="0">
                <a:solidFill>
                  <a:srgbClr val="C00000"/>
                </a:solidFill>
                <a:latin typeface="Arial" panose="020B0604020202020204" pitchFamily="34" charset="0"/>
              </a:rPr>
              <a:t> </a:t>
            </a:r>
            <a:r>
              <a:rPr lang="en-US" sz="2200" b="1" dirty="0" err="1">
                <a:solidFill>
                  <a:srgbClr val="C00000"/>
                </a:solidFill>
                <a:latin typeface="Arial" panose="020B0604020202020204" pitchFamily="34" charset="0"/>
              </a:rPr>
              <a:t>là</a:t>
            </a:r>
            <a:r>
              <a:rPr lang="en-US" sz="2200" b="1" dirty="0">
                <a:solidFill>
                  <a:srgbClr val="C00000"/>
                </a:solidFill>
                <a:latin typeface="Arial" panose="020B0604020202020204" pitchFamily="34" charset="0"/>
              </a:rPr>
              <a:t> </a:t>
            </a:r>
            <a:r>
              <a:rPr lang="en-US" sz="2200" b="1" dirty="0" err="1">
                <a:solidFill>
                  <a:srgbClr val="C00000"/>
                </a:solidFill>
                <a:latin typeface="Arial" panose="020B0604020202020204" pitchFamily="34" charset="0"/>
              </a:rPr>
              <a:t>một</a:t>
            </a:r>
            <a:r>
              <a:rPr lang="en-US" sz="2200" b="1" dirty="0">
                <a:solidFill>
                  <a:srgbClr val="C00000"/>
                </a:solidFill>
                <a:latin typeface="Arial" panose="020B0604020202020204" pitchFamily="34" charset="0"/>
              </a:rPr>
              <a:t> </a:t>
            </a:r>
            <a:r>
              <a:rPr lang="en-US" sz="2200" b="1" dirty="0" err="1">
                <a:solidFill>
                  <a:srgbClr val="C00000"/>
                </a:solidFill>
                <a:latin typeface="Arial" panose="020B0604020202020204" pitchFamily="34" charset="0"/>
              </a:rPr>
              <a:t>tập</a:t>
            </a:r>
            <a:r>
              <a:rPr lang="en-US" sz="2200" b="1" dirty="0">
                <a:solidFill>
                  <a:srgbClr val="C00000"/>
                </a:solidFill>
                <a:latin typeface="Arial" panose="020B0604020202020204" pitchFamily="34" charset="0"/>
              </a:rPr>
              <a:t> </a:t>
            </a:r>
            <a:r>
              <a:rPr lang="en-US" sz="2200" b="1" dirty="0" err="1">
                <a:solidFill>
                  <a:srgbClr val="C00000"/>
                </a:solidFill>
                <a:latin typeface="Arial" panose="020B0604020202020204" pitchFamily="34" charset="0"/>
              </a:rPr>
              <a:t>kết</a:t>
            </a:r>
            <a:r>
              <a:rPr lang="en-US" sz="2200" b="1" dirty="0">
                <a:solidFill>
                  <a:srgbClr val="C00000"/>
                </a:solidFill>
                <a:latin typeface="Arial" panose="020B0604020202020204" pitchFamily="34" charset="0"/>
              </a:rPr>
              <a:t> </a:t>
            </a:r>
            <a:r>
              <a:rPr lang="en-US" sz="2200" b="1" dirty="0" err="1">
                <a:solidFill>
                  <a:srgbClr val="C00000"/>
                </a:solidFill>
                <a:latin typeface="Arial" panose="020B0604020202020204" pitchFamily="34" charset="0"/>
              </a:rPr>
              <a:t>quả</a:t>
            </a:r>
            <a:r>
              <a:rPr lang="en-US" sz="2200" dirty="0">
                <a:latin typeface="Arial" panose="020B0604020202020204" pitchFamily="34" charset="0"/>
              </a:rPr>
              <a:t> </a:t>
            </a:r>
            <a:r>
              <a:rPr lang="en-US" sz="2200" dirty="0" err="1">
                <a:latin typeface="Arial" panose="020B0604020202020204" pitchFamily="34" charset="0"/>
              </a:rPr>
              <a:t>và</a:t>
            </a:r>
            <a:r>
              <a:rPr lang="en-US" sz="2200" dirty="0">
                <a:latin typeface="Arial" panose="020B0604020202020204" pitchFamily="34" charset="0"/>
              </a:rPr>
              <a:t> có thể </a:t>
            </a:r>
            <a:r>
              <a:rPr lang="en-US" sz="2200" dirty="0" err="1">
                <a:latin typeface="Arial" panose="020B0604020202020204" pitchFamily="34" charset="0"/>
              </a:rPr>
              <a:t>được</a:t>
            </a:r>
            <a:r>
              <a:rPr lang="en-US" sz="2200" dirty="0">
                <a:latin typeface="Arial" panose="020B0604020202020204" pitchFamily="34" charset="0"/>
              </a:rPr>
              <a:t> </a:t>
            </a:r>
            <a:r>
              <a:rPr lang="en-US" sz="2200" dirty="0" err="1">
                <a:latin typeface="Arial" panose="020B0604020202020204" pitchFamily="34" charset="0"/>
              </a:rPr>
              <a:t>dùng</a:t>
            </a:r>
            <a:r>
              <a:rPr lang="en-US" sz="2200" dirty="0">
                <a:latin typeface="Arial" panose="020B0604020202020204" pitchFamily="34" charset="0"/>
              </a:rPr>
              <a:t> </a:t>
            </a:r>
            <a:r>
              <a:rPr lang="en-US" sz="2200" dirty="0" err="1">
                <a:latin typeface="Arial" panose="020B0604020202020204" pitchFamily="34" charset="0"/>
              </a:rPr>
              <a:t>bất</a:t>
            </a:r>
            <a:r>
              <a:rPr lang="en-US" sz="2200" dirty="0">
                <a:latin typeface="Arial" panose="020B0604020202020204" pitchFamily="34" charset="0"/>
              </a:rPr>
              <a:t> </a:t>
            </a:r>
            <a:r>
              <a:rPr lang="en-US" sz="2200" dirty="0" err="1">
                <a:latin typeface="Arial" panose="020B0604020202020204" pitchFamily="34" charset="0"/>
              </a:rPr>
              <a:t>cứ</a:t>
            </a:r>
            <a:r>
              <a:rPr lang="en-US" sz="2200" dirty="0">
                <a:latin typeface="Arial" panose="020B0604020202020204" pitchFamily="34" charset="0"/>
              </a:rPr>
              <a:t> </a:t>
            </a:r>
            <a:r>
              <a:rPr lang="en-US" sz="2200" dirty="0" err="1">
                <a:latin typeface="Arial" panose="020B0604020202020204" pitchFamily="34" charset="0"/>
              </a:rPr>
              <a:t>nơi</a:t>
            </a:r>
            <a:r>
              <a:rPr lang="en-US" sz="2200" dirty="0">
                <a:latin typeface="Arial" panose="020B0604020202020204" pitchFamily="34" charset="0"/>
              </a:rPr>
              <a:t> </a:t>
            </a:r>
            <a:r>
              <a:rPr lang="en-US" sz="2200" dirty="0" err="1">
                <a:latin typeface="Arial" panose="020B0604020202020204" pitchFamily="34" charset="0"/>
              </a:rPr>
              <a:t>nào</a:t>
            </a:r>
            <a:r>
              <a:rPr lang="en-US" sz="2200" dirty="0">
                <a:latin typeface="Arial" panose="020B0604020202020204" pitchFamily="34" charset="0"/>
              </a:rPr>
              <a:t> </a:t>
            </a:r>
            <a:r>
              <a:rPr lang="en-US" sz="2200" dirty="0" err="1">
                <a:latin typeface="Arial" panose="020B0604020202020204" pitchFamily="34" charset="0"/>
              </a:rPr>
              <a:t>mà</a:t>
            </a:r>
            <a:r>
              <a:rPr lang="en-US" sz="2200" dirty="0">
                <a:latin typeface="Arial" panose="020B0604020202020204" pitchFamily="34" charset="0"/>
              </a:rPr>
              <a:t> </a:t>
            </a:r>
            <a:r>
              <a:rPr lang="en-US" sz="2200" dirty="0" err="1">
                <a:latin typeface="Arial" panose="020B0604020202020204" pitchFamily="34" charset="0"/>
              </a:rPr>
              <a:t>bảng</a:t>
            </a:r>
            <a:r>
              <a:rPr lang="en-US" sz="2200" dirty="0">
                <a:latin typeface="Arial" panose="020B0604020202020204" pitchFamily="34" charset="0"/>
              </a:rPr>
              <a:t> hay view </a:t>
            </a:r>
            <a:r>
              <a:rPr lang="en-US" sz="2200" dirty="0" err="1">
                <a:latin typeface="Arial" panose="020B0604020202020204" pitchFamily="34" charset="0"/>
              </a:rPr>
              <a:t>được</a:t>
            </a:r>
            <a:r>
              <a:rPr lang="en-US" sz="2200" dirty="0">
                <a:latin typeface="Arial" panose="020B0604020202020204" pitchFamily="34" charset="0"/>
              </a:rPr>
              <a:t> </a:t>
            </a:r>
            <a:r>
              <a:rPr lang="en-US" sz="2200" dirty="0" err="1">
                <a:latin typeface="Arial" panose="020B0604020202020204" pitchFamily="34" charset="0"/>
              </a:rPr>
              <a:t>dùng</a:t>
            </a:r>
            <a:r>
              <a:rPr lang="en-US" sz="2200" dirty="0">
                <a:latin typeface="Arial" panose="020B0604020202020204" pitchFamily="34" charset="0"/>
              </a:rPr>
              <a:t>. </a:t>
            </a:r>
            <a:r>
              <a:rPr lang="en-US" sz="2200" dirty="0" err="1">
                <a:latin typeface="Arial" panose="020B0604020202020204" pitchFamily="34" charset="0"/>
              </a:rPr>
              <a:t>Hàm</a:t>
            </a:r>
            <a:r>
              <a:rPr lang="en-US" sz="2200" dirty="0">
                <a:latin typeface="Arial" panose="020B0604020202020204" pitchFamily="34" charset="0"/>
              </a:rPr>
              <a:t> </a:t>
            </a:r>
            <a:r>
              <a:rPr lang="en-US" sz="2200" dirty="0" err="1">
                <a:latin typeface="Arial" panose="020B0604020202020204" pitchFamily="34" charset="0"/>
              </a:rPr>
              <a:t>giá</a:t>
            </a:r>
            <a:r>
              <a:rPr lang="en-US" sz="2200" dirty="0">
                <a:latin typeface="Arial" panose="020B0604020202020204" pitchFamily="34" charset="0"/>
              </a:rPr>
              <a:t> </a:t>
            </a:r>
            <a:r>
              <a:rPr lang="en-US" sz="2200" dirty="0" err="1">
                <a:latin typeface="Arial" panose="020B0604020202020204" pitchFamily="34" charset="0"/>
              </a:rPr>
              <a:t>trị</a:t>
            </a:r>
            <a:r>
              <a:rPr lang="en-US" sz="2200" dirty="0">
                <a:latin typeface="Arial" panose="020B0604020202020204" pitchFamily="34" charset="0"/>
              </a:rPr>
              <a:t> </a:t>
            </a:r>
            <a:r>
              <a:rPr lang="en-US" sz="2200" dirty="0" err="1">
                <a:latin typeface="Arial" panose="020B0604020202020204" pitchFamily="34" charset="0"/>
              </a:rPr>
              <a:t>bảng</a:t>
            </a:r>
            <a:r>
              <a:rPr lang="en-US" sz="2200" dirty="0">
                <a:latin typeface="Arial" panose="020B0604020202020204" pitchFamily="34" charset="0"/>
              </a:rPr>
              <a:t> có thể </a:t>
            </a:r>
            <a:r>
              <a:rPr lang="en-US" sz="2200" dirty="0" err="1">
                <a:latin typeface="Arial" panose="020B0604020202020204" pitchFamily="34" charset="0"/>
              </a:rPr>
              <a:t>được</a:t>
            </a:r>
            <a:r>
              <a:rPr lang="en-US" sz="2200" dirty="0">
                <a:latin typeface="Arial" panose="020B0604020202020204" pitchFamily="34" charset="0"/>
              </a:rPr>
              <a:t> </a:t>
            </a:r>
            <a:r>
              <a:rPr lang="en-US" sz="2200" dirty="0" err="1">
                <a:latin typeface="Arial" panose="020B0604020202020204" pitchFamily="34" charset="0"/>
              </a:rPr>
              <a:t>tham</a:t>
            </a:r>
            <a:r>
              <a:rPr lang="en-US" sz="2200" dirty="0">
                <a:latin typeface="Arial" panose="020B0604020202020204" pitchFamily="34" charset="0"/>
              </a:rPr>
              <a:t> </a:t>
            </a:r>
            <a:r>
              <a:rPr lang="en-US" sz="2200" dirty="0" err="1">
                <a:latin typeface="Arial" panose="020B0604020202020204" pitchFamily="34" charset="0"/>
              </a:rPr>
              <a:t>chiếu</a:t>
            </a:r>
            <a:r>
              <a:rPr lang="en-US" sz="2200" dirty="0">
                <a:latin typeface="Arial" panose="020B0604020202020204" pitchFamily="34" charset="0"/>
              </a:rPr>
              <a:t> </a:t>
            </a:r>
            <a:r>
              <a:rPr lang="en-US" sz="2200" dirty="0" err="1">
                <a:latin typeface="Arial" panose="020B0604020202020204" pitchFamily="34" charset="0"/>
              </a:rPr>
              <a:t>trong</a:t>
            </a:r>
            <a:r>
              <a:rPr lang="en-US" sz="2200" dirty="0">
                <a:latin typeface="Arial" panose="020B0604020202020204" pitchFamily="34" charset="0"/>
              </a:rPr>
              <a:t> </a:t>
            </a:r>
            <a:r>
              <a:rPr lang="en-US" sz="2200" dirty="0" err="1">
                <a:latin typeface="Arial" panose="020B0604020202020204" pitchFamily="34" charset="0"/>
              </a:rPr>
              <a:t>mệnh</a:t>
            </a:r>
            <a:r>
              <a:rPr lang="en-US" sz="2200" dirty="0">
                <a:latin typeface="Arial" panose="020B0604020202020204" pitchFamily="34" charset="0"/>
              </a:rPr>
              <a:t> </a:t>
            </a:r>
            <a:r>
              <a:rPr lang="en-US" sz="2200" dirty="0" err="1">
                <a:latin typeface="Arial" panose="020B0604020202020204" pitchFamily="34" charset="0"/>
              </a:rPr>
              <a:t>đề</a:t>
            </a:r>
            <a:r>
              <a:rPr lang="en-US" sz="2200" dirty="0">
                <a:latin typeface="Arial" panose="020B0604020202020204" pitchFamily="34" charset="0"/>
              </a:rPr>
              <a:t> FROM của </a:t>
            </a:r>
            <a:r>
              <a:rPr lang="en-US" sz="2200" dirty="0" err="1">
                <a:latin typeface="Arial" panose="020B0604020202020204" pitchFamily="34" charset="0"/>
              </a:rPr>
              <a:t>câu</a:t>
            </a:r>
            <a:r>
              <a:rPr lang="en-US" sz="2200" dirty="0">
                <a:latin typeface="Arial" panose="020B0604020202020204" pitchFamily="34" charset="0"/>
              </a:rPr>
              <a:t> </a:t>
            </a:r>
            <a:r>
              <a:rPr lang="en-US" sz="2200" dirty="0" err="1">
                <a:latin typeface="Arial" panose="020B0604020202020204" pitchFamily="34" charset="0"/>
              </a:rPr>
              <a:t>lệnh</a:t>
            </a:r>
            <a:r>
              <a:rPr lang="en-US" sz="2200" dirty="0">
                <a:latin typeface="Arial" panose="020B0604020202020204" pitchFamily="34" charset="0"/>
              </a:rPr>
              <a:t> SELECT. </a:t>
            </a:r>
          </a:p>
          <a:p>
            <a:pPr marL="381000" indent="-381000" algn="just">
              <a:lnSpc>
                <a:spcPct val="115000"/>
              </a:lnSpc>
              <a:spcBef>
                <a:spcPct val="30000"/>
              </a:spcBef>
            </a:pPr>
            <a:r>
              <a:rPr lang="en-US" sz="2200" dirty="0" err="1">
                <a:solidFill>
                  <a:srgbClr val="0000FF"/>
                </a:solidFill>
                <a:latin typeface="Arial" panose="020B0604020202020204" pitchFamily="34" charset="0"/>
              </a:rPr>
              <a:t>Tên</a:t>
            </a:r>
            <a:r>
              <a:rPr lang="en-US" sz="2200" dirty="0">
                <a:solidFill>
                  <a:srgbClr val="0000FF"/>
                </a:solidFill>
                <a:latin typeface="Arial" panose="020B0604020202020204" pitchFamily="34" charset="0"/>
              </a:rPr>
              <a:t> </a:t>
            </a:r>
            <a:r>
              <a:rPr lang="en-US" sz="2200" dirty="0" err="1">
                <a:solidFill>
                  <a:srgbClr val="0000FF"/>
                </a:solidFill>
                <a:latin typeface="Arial" panose="020B0604020202020204" pitchFamily="34" charset="0"/>
              </a:rPr>
              <a:t>và</a:t>
            </a:r>
            <a:r>
              <a:rPr lang="en-US" sz="2200" dirty="0">
                <a:solidFill>
                  <a:srgbClr val="0000FF"/>
                </a:solidFill>
                <a:latin typeface="Arial" panose="020B0604020202020204" pitchFamily="34" charset="0"/>
              </a:rPr>
              <a:t> </a:t>
            </a:r>
            <a:r>
              <a:rPr lang="en-US" sz="2200" dirty="0" err="1">
                <a:solidFill>
                  <a:srgbClr val="0000FF"/>
                </a:solidFill>
                <a:latin typeface="Arial" panose="020B0604020202020204" pitchFamily="34" charset="0"/>
              </a:rPr>
              <a:t>những</a:t>
            </a:r>
            <a:r>
              <a:rPr lang="en-US" sz="2200" dirty="0">
                <a:solidFill>
                  <a:srgbClr val="0000FF"/>
                </a:solidFill>
                <a:latin typeface="Arial" panose="020B0604020202020204" pitchFamily="34" charset="0"/>
              </a:rPr>
              <a:t> </a:t>
            </a:r>
            <a:r>
              <a:rPr lang="en-US" sz="2200" dirty="0" err="1">
                <a:solidFill>
                  <a:srgbClr val="0000FF"/>
                </a:solidFill>
                <a:latin typeface="Arial" panose="020B0604020202020204" pitchFamily="34" charset="0"/>
              </a:rPr>
              <a:t>thông</a:t>
            </a:r>
            <a:r>
              <a:rPr lang="en-US" sz="2200" dirty="0">
                <a:solidFill>
                  <a:srgbClr val="0000FF"/>
                </a:solidFill>
                <a:latin typeface="Arial" panose="020B0604020202020204" pitchFamily="34" charset="0"/>
              </a:rPr>
              <a:t> tin </a:t>
            </a:r>
            <a:r>
              <a:rPr lang="en-US" sz="2200" dirty="0" err="1">
                <a:solidFill>
                  <a:srgbClr val="0000FF"/>
                </a:solidFill>
                <a:latin typeface="Arial" panose="020B0604020202020204" pitchFamily="34" charset="0"/>
              </a:rPr>
              <a:t>về</a:t>
            </a:r>
            <a:r>
              <a:rPr lang="en-US" sz="2200" dirty="0">
                <a:solidFill>
                  <a:srgbClr val="0000FF"/>
                </a:solidFill>
                <a:latin typeface="Arial" panose="020B0604020202020204" pitchFamily="34" charset="0"/>
              </a:rPr>
              <a:t> Function </a:t>
            </a:r>
            <a:r>
              <a:rPr lang="en-US" sz="2200" dirty="0" err="1">
                <a:solidFill>
                  <a:srgbClr val="0000FF"/>
                </a:solidFill>
                <a:latin typeface="Arial" panose="020B0604020202020204" pitchFamily="34" charset="0"/>
              </a:rPr>
              <a:t>khi</a:t>
            </a:r>
            <a:r>
              <a:rPr lang="en-US" sz="2200" dirty="0">
                <a:solidFill>
                  <a:srgbClr val="0000FF"/>
                </a:solidFill>
                <a:latin typeface="Arial" panose="020B0604020202020204" pitchFamily="34" charset="0"/>
              </a:rPr>
              <a:t> </a:t>
            </a:r>
            <a:r>
              <a:rPr lang="en-US" sz="2200" dirty="0" err="1">
                <a:solidFill>
                  <a:srgbClr val="0000FF"/>
                </a:solidFill>
                <a:latin typeface="Arial" panose="020B0604020202020204" pitchFamily="34" charset="0"/>
              </a:rPr>
              <a:t>được</a:t>
            </a:r>
            <a:r>
              <a:rPr lang="en-US" sz="2200" dirty="0">
                <a:solidFill>
                  <a:srgbClr val="0000FF"/>
                </a:solidFill>
                <a:latin typeface="Arial" panose="020B0604020202020204" pitchFamily="34" charset="0"/>
              </a:rPr>
              <a:t> </a:t>
            </a:r>
            <a:r>
              <a:rPr lang="en-US" sz="2200" dirty="0" err="1">
                <a:solidFill>
                  <a:srgbClr val="0000FF"/>
                </a:solidFill>
                <a:latin typeface="Arial" panose="020B0604020202020204" pitchFamily="34" charset="0"/>
              </a:rPr>
              <a:t>tạo</a:t>
            </a:r>
            <a:r>
              <a:rPr lang="en-US" sz="2200" dirty="0">
                <a:solidFill>
                  <a:srgbClr val="0000FF"/>
                </a:solidFill>
                <a:latin typeface="Arial" panose="020B0604020202020204" pitchFamily="34" charset="0"/>
              </a:rPr>
              <a:t> </a:t>
            </a:r>
            <a:r>
              <a:rPr lang="en-US" sz="2200" dirty="0" err="1">
                <a:solidFill>
                  <a:srgbClr val="0000FF"/>
                </a:solidFill>
                <a:latin typeface="Arial" panose="020B0604020202020204" pitchFamily="34" charset="0"/>
              </a:rPr>
              <a:t>ra</a:t>
            </a:r>
            <a:r>
              <a:rPr lang="en-US" sz="2200" dirty="0">
                <a:solidFill>
                  <a:srgbClr val="0000FF"/>
                </a:solidFill>
                <a:latin typeface="Arial" panose="020B0604020202020204" pitchFamily="34" charset="0"/>
              </a:rPr>
              <a:t> </a:t>
            </a:r>
            <a:r>
              <a:rPr lang="en-US" sz="2200" dirty="0" err="1">
                <a:solidFill>
                  <a:srgbClr val="0000FF"/>
                </a:solidFill>
                <a:latin typeface="Arial" panose="020B0604020202020204" pitchFamily="34" charset="0"/>
              </a:rPr>
              <a:t>sẽ</a:t>
            </a:r>
            <a:r>
              <a:rPr lang="en-US" sz="2200" dirty="0">
                <a:solidFill>
                  <a:srgbClr val="0000FF"/>
                </a:solidFill>
                <a:latin typeface="Arial" panose="020B0604020202020204" pitchFamily="34" charset="0"/>
              </a:rPr>
              <a:t> </a:t>
            </a:r>
            <a:r>
              <a:rPr lang="en-US" sz="2200" dirty="0" err="1">
                <a:solidFill>
                  <a:srgbClr val="0000FF"/>
                </a:solidFill>
                <a:latin typeface="Arial" panose="020B0604020202020204" pitchFamily="34" charset="0"/>
              </a:rPr>
              <a:t>chứa</a:t>
            </a:r>
            <a:r>
              <a:rPr lang="en-US" sz="2200" dirty="0">
                <a:solidFill>
                  <a:srgbClr val="0000FF"/>
                </a:solidFill>
                <a:latin typeface="Arial" panose="020B0604020202020204" pitchFamily="34" charset="0"/>
              </a:rPr>
              <a:t> </a:t>
            </a:r>
            <a:r>
              <a:rPr lang="en-US" sz="2200" dirty="0" err="1">
                <a:solidFill>
                  <a:srgbClr val="0000FF"/>
                </a:solidFill>
                <a:latin typeface="Arial" panose="020B0604020202020204" pitchFamily="34" charset="0"/>
              </a:rPr>
              <a:t>trong</a:t>
            </a:r>
            <a:r>
              <a:rPr lang="en-US" sz="2200" dirty="0">
                <a:solidFill>
                  <a:srgbClr val="0000FF"/>
                </a:solidFill>
                <a:latin typeface="Arial" panose="020B0604020202020204" pitchFamily="34" charset="0"/>
              </a:rPr>
              <a:t> </a:t>
            </a:r>
            <a:r>
              <a:rPr lang="en-US" sz="2200" dirty="0" err="1">
                <a:solidFill>
                  <a:srgbClr val="0000FF"/>
                </a:solidFill>
                <a:latin typeface="Arial" panose="020B0604020202020204" pitchFamily="34" charset="0"/>
              </a:rPr>
              <a:t>SysObjects</a:t>
            </a:r>
            <a:r>
              <a:rPr lang="en-US" sz="2200" dirty="0">
                <a:solidFill>
                  <a:srgbClr val="0000FF"/>
                </a:solidFill>
                <a:latin typeface="Arial" panose="020B0604020202020204" pitchFamily="34" charset="0"/>
              </a:rPr>
              <a:t> table </a:t>
            </a:r>
            <a:r>
              <a:rPr lang="en-US" sz="2200" dirty="0" err="1">
                <a:solidFill>
                  <a:srgbClr val="0000FF"/>
                </a:solidFill>
                <a:latin typeface="Arial" panose="020B0604020202020204" pitchFamily="34" charset="0"/>
              </a:rPr>
              <a:t>còn</a:t>
            </a:r>
            <a:r>
              <a:rPr lang="en-US" sz="2200" dirty="0">
                <a:solidFill>
                  <a:srgbClr val="0000FF"/>
                </a:solidFill>
                <a:latin typeface="Arial" panose="020B0604020202020204" pitchFamily="34" charset="0"/>
              </a:rPr>
              <a:t> </a:t>
            </a:r>
            <a:r>
              <a:rPr lang="en-US" sz="2200" dirty="0" err="1">
                <a:solidFill>
                  <a:srgbClr val="0000FF"/>
                </a:solidFill>
                <a:latin typeface="Arial" panose="020B0604020202020204" pitchFamily="34" charset="0"/>
              </a:rPr>
              <a:t>phần</a:t>
            </a:r>
            <a:r>
              <a:rPr lang="en-US" sz="2200" dirty="0">
                <a:solidFill>
                  <a:srgbClr val="0000FF"/>
                </a:solidFill>
                <a:latin typeface="Arial" panose="020B0604020202020204" pitchFamily="34" charset="0"/>
              </a:rPr>
              <a:t> text của </a:t>
            </a:r>
            <a:r>
              <a:rPr lang="en-US" sz="2200" dirty="0" err="1">
                <a:solidFill>
                  <a:srgbClr val="0000FF"/>
                </a:solidFill>
                <a:latin typeface="Arial" panose="020B0604020202020204" pitchFamily="34" charset="0"/>
              </a:rPr>
              <a:t>nó</a:t>
            </a:r>
            <a:r>
              <a:rPr lang="en-US" sz="2200" dirty="0">
                <a:solidFill>
                  <a:srgbClr val="0000FF"/>
                </a:solidFill>
                <a:latin typeface="Arial" panose="020B0604020202020204" pitchFamily="34" charset="0"/>
              </a:rPr>
              <a:t> </a:t>
            </a:r>
            <a:r>
              <a:rPr lang="en-US" sz="2200" dirty="0" err="1">
                <a:solidFill>
                  <a:srgbClr val="0000FF"/>
                </a:solidFill>
                <a:latin typeface="Arial" panose="020B0604020202020204" pitchFamily="34" charset="0"/>
              </a:rPr>
              <a:t>chứa</a:t>
            </a:r>
            <a:r>
              <a:rPr lang="en-US" sz="2200" dirty="0">
                <a:solidFill>
                  <a:srgbClr val="0000FF"/>
                </a:solidFill>
                <a:latin typeface="Arial" panose="020B0604020202020204" pitchFamily="34" charset="0"/>
              </a:rPr>
              <a:t> </a:t>
            </a:r>
            <a:r>
              <a:rPr lang="en-US" sz="2200" dirty="0" err="1">
                <a:solidFill>
                  <a:srgbClr val="0000FF"/>
                </a:solidFill>
                <a:latin typeface="Arial" panose="020B0604020202020204" pitchFamily="34" charset="0"/>
              </a:rPr>
              <a:t>trong</a:t>
            </a:r>
            <a:r>
              <a:rPr lang="en-US" sz="2200" dirty="0">
                <a:solidFill>
                  <a:srgbClr val="0000FF"/>
                </a:solidFill>
                <a:latin typeface="Arial" panose="020B0604020202020204" pitchFamily="34" charset="0"/>
              </a:rPr>
              <a:t> </a:t>
            </a:r>
            <a:r>
              <a:rPr lang="en-US" sz="2200" dirty="0" err="1">
                <a:solidFill>
                  <a:srgbClr val="0000FF"/>
                </a:solidFill>
                <a:latin typeface="Arial" panose="020B0604020202020204" pitchFamily="34" charset="0"/>
              </a:rPr>
              <a:t>SysComments</a:t>
            </a:r>
            <a:r>
              <a:rPr lang="en-US" sz="2200" dirty="0">
                <a:solidFill>
                  <a:srgbClr val="0000FF"/>
                </a:solidFill>
                <a:latin typeface="Arial" panose="020B0604020202020204" pitchFamily="34" charset="0"/>
              </a:rPr>
              <a:t> table. </a:t>
            </a:r>
            <a:endParaRPr lang="en-US" sz="2200" dirty="0">
              <a:solidFill>
                <a:srgbClr val="0000FF"/>
              </a:solidFill>
              <a:latin typeface="Arial" panose="020B0604020202020204" pitchFamily="34" charset="0"/>
              <a:hlinkClick r:id="rId3" action="ppaction://hlinksldjump"/>
            </a:endParaRPr>
          </a:p>
        </p:txBody>
      </p:sp>
      <p:sp>
        <p:nvSpPr>
          <p:cNvPr id="53253"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Tree>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5DC9609A-1334-4666-BC8D-45339E03C7FD}" type="slidenum">
              <a:rPr lang="en-US" sz="1200">
                <a:solidFill>
                  <a:srgbClr val="FFFFFF"/>
                </a:solidFill>
              </a:rPr>
              <a:pPr>
                <a:lnSpc>
                  <a:spcPct val="80000"/>
                </a:lnSpc>
              </a:pPr>
              <a:t>47</a:t>
            </a:fld>
            <a:endParaRPr lang="en-US" sz="1200">
              <a:solidFill>
                <a:srgbClr val="FFFFFF"/>
              </a:solidFill>
            </a:endParaRPr>
          </a:p>
        </p:txBody>
      </p:sp>
      <p:sp>
        <p:nvSpPr>
          <p:cNvPr id="54275" name="Rectangle 2"/>
          <p:cNvSpPr>
            <a:spLocks noGrp="1"/>
          </p:cNvSpPr>
          <p:nvPr>
            <p:ph type="title" idx="4294967295"/>
          </p:nvPr>
        </p:nvSpPr>
        <p:spPr>
          <a:xfrm>
            <a:off x="609600" y="304800"/>
            <a:ext cx="8153400" cy="990600"/>
          </a:xfrm>
        </p:spPr>
        <p:txBody>
          <a:bodyPr/>
          <a:lstStyle/>
          <a:p>
            <a:r>
              <a:rPr lang="en-US" sz="4000">
                <a:solidFill>
                  <a:srgbClr val="0000FF"/>
                </a:solidFill>
                <a:cs typeface="Times New Roman" panose="02020603050405020304" pitchFamily="18" charset="0"/>
              </a:rPr>
              <a:t>C</a:t>
            </a:r>
            <a:r>
              <a:rPr lang="en-US" sz="4000">
                <a:solidFill>
                  <a:srgbClr val="0000FF"/>
                </a:solidFill>
                <a:latin typeface="Arial Narrow" panose="020B0606020202030204" pitchFamily="34" charset="0"/>
                <a:cs typeface="Times New Roman" panose="02020603050405020304" pitchFamily="18" charset="0"/>
              </a:rPr>
              <a:t>á</a:t>
            </a:r>
            <a:r>
              <a:rPr lang="en-US" sz="4000">
                <a:solidFill>
                  <a:srgbClr val="0000FF"/>
                </a:solidFill>
                <a:cs typeface="Times New Roman" panose="02020603050405020304" pitchFamily="18" charset="0"/>
              </a:rPr>
              <a:t>c lệnh tạo v</a:t>
            </a:r>
            <a:r>
              <a:rPr lang="en-US" sz="4000">
                <a:solidFill>
                  <a:srgbClr val="0000FF"/>
                </a:solidFill>
                <a:latin typeface="Arial Narrow" panose="020B0606020202030204" pitchFamily="34" charset="0"/>
                <a:cs typeface="Times New Roman" panose="02020603050405020304" pitchFamily="18" charset="0"/>
              </a:rPr>
              <a:t>à</a:t>
            </a:r>
            <a:r>
              <a:rPr lang="en-US" sz="4000">
                <a:solidFill>
                  <a:srgbClr val="0000FF"/>
                </a:solidFill>
                <a:cs typeface="Times New Roman" panose="02020603050405020304" pitchFamily="18" charset="0"/>
              </a:rPr>
              <a:t> quản lý UDF</a:t>
            </a:r>
          </a:p>
        </p:txBody>
      </p:sp>
      <p:sp>
        <p:nvSpPr>
          <p:cNvPr id="54276" name="Rectangle 3"/>
          <p:cNvSpPr>
            <a:spLocks noGrp="1"/>
          </p:cNvSpPr>
          <p:nvPr>
            <p:ph type="body" idx="4294967295"/>
          </p:nvPr>
        </p:nvSpPr>
        <p:spPr>
          <a:xfrm>
            <a:off x="685800" y="1600200"/>
            <a:ext cx="7331075" cy="5105400"/>
          </a:xfrm>
        </p:spPr>
        <p:txBody>
          <a:bodyPr/>
          <a:lstStyle/>
          <a:p>
            <a:pPr marL="0" indent="0">
              <a:spcBef>
                <a:spcPct val="20000"/>
              </a:spcBef>
            </a:pPr>
            <a:r>
              <a:rPr lang="en-US" sz="2400" b="1">
                <a:latin typeface="Arial" panose="020B0604020202020204" pitchFamily="34" charset="0"/>
                <a:cs typeface="Times New Roman" panose="02020603050405020304" pitchFamily="18" charset="0"/>
              </a:rPr>
              <a:t>   Tạo Hàm</a:t>
            </a:r>
          </a:p>
          <a:p>
            <a:pPr marL="495300" lvl="1" indent="0">
              <a:spcBef>
                <a:spcPct val="20000"/>
              </a:spcBef>
            </a:pPr>
            <a:r>
              <a:rPr lang="en-US" sz="2400">
                <a:latin typeface="Arial" panose="020B0604020202020204" pitchFamily="34" charset="0"/>
                <a:cs typeface="Times New Roman" panose="02020603050405020304" pitchFamily="18" charset="0"/>
              </a:rPr>
              <a:t>  </a:t>
            </a:r>
            <a:r>
              <a:rPr lang="en-US" sz="2400" b="1">
                <a:latin typeface="Arial" panose="020B0604020202020204" pitchFamily="34" charset="0"/>
                <a:cs typeface="Times New Roman" panose="02020603050405020304" pitchFamily="18" charset="0"/>
              </a:rPr>
              <a:t>CREATE FUNCTION &lt;TenHam&gt;…</a:t>
            </a:r>
          </a:p>
          <a:p>
            <a:pPr marL="0" indent="0">
              <a:spcBef>
                <a:spcPct val="20000"/>
              </a:spcBef>
            </a:pPr>
            <a:r>
              <a:rPr lang="en-US" sz="2400" b="1">
                <a:latin typeface="Arial" panose="020B0604020202020204" pitchFamily="34" charset="0"/>
                <a:cs typeface="Times New Roman" panose="02020603050405020304" pitchFamily="18" charset="0"/>
              </a:rPr>
              <a:t>   Sửa Hàm</a:t>
            </a:r>
          </a:p>
          <a:p>
            <a:pPr marL="495300" lvl="1" indent="0">
              <a:spcBef>
                <a:spcPct val="20000"/>
              </a:spcBef>
            </a:pPr>
            <a:r>
              <a:rPr lang="en-US" sz="2400">
                <a:latin typeface="Arial" panose="020B0604020202020204" pitchFamily="34" charset="0"/>
                <a:cs typeface="Times New Roman" panose="02020603050405020304" pitchFamily="18" charset="0"/>
              </a:rPr>
              <a:t>  </a:t>
            </a:r>
            <a:r>
              <a:rPr lang="en-US" sz="2400" b="1">
                <a:latin typeface="Arial" panose="020B0604020202020204" pitchFamily="34" charset="0"/>
                <a:cs typeface="Times New Roman" panose="02020603050405020304" pitchFamily="18" charset="0"/>
              </a:rPr>
              <a:t>ALTER FUNCTION &lt;TenHam&gt;…</a:t>
            </a:r>
          </a:p>
          <a:p>
            <a:pPr marL="0" indent="0">
              <a:spcBef>
                <a:spcPct val="20000"/>
              </a:spcBef>
            </a:pPr>
            <a:r>
              <a:rPr lang="en-US" sz="2400" b="1">
                <a:latin typeface="Arial" panose="020B0604020202020204" pitchFamily="34" charset="0"/>
                <a:cs typeface="Times New Roman" panose="02020603050405020304" pitchFamily="18" charset="0"/>
              </a:rPr>
              <a:t>   Xóa Hàm</a:t>
            </a:r>
          </a:p>
          <a:p>
            <a:pPr marL="495300" lvl="1" indent="0">
              <a:spcBef>
                <a:spcPct val="20000"/>
              </a:spcBef>
            </a:pPr>
            <a:r>
              <a:rPr lang="en-US" sz="2400">
                <a:latin typeface="Arial" panose="020B0604020202020204" pitchFamily="34" charset="0"/>
                <a:cs typeface="Times New Roman" panose="02020603050405020304" pitchFamily="18" charset="0"/>
              </a:rPr>
              <a:t>  </a:t>
            </a:r>
            <a:r>
              <a:rPr lang="en-US" sz="2400" b="1">
                <a:latin typeface="Arial" panose="020B0604020202020204" pitchFamily="34" charset="0"/>
                <a:cs typeface="Times New Roman" panose="02020603050405020304" pitchFamily="18" charset="0"/>
              </a:rPr>
              <a:t>DROP FUNCTION statement</a:t>
            </a:r>
          </a:p>
          <a:p>
            <a:pPr marL="0" indent="0">
              <a:spcBef>
                <a:spcPct val="20000"/>
              </a:spcBef>
            </a:pPr>
            <a:r>
              <a:rPr lang="en-US" sz="2400" b="1">
                <a:latin typeface="Arial" panose="020B0604020202020204" pitchFamily="34" charset="0"/>
                <a:cs typeface="Times New Roman" panose="02020603050405020304" pitchFamily="18" charset="0"/>
              </a:rPr>
              <a:t>   Thực thi Hàm</a:t>
            </a:r>
          </a:p>
          <a:p>
            <a:pPr marL="495300" lvl="1" indent="0">
              <a:spcBef>
                <a:spcPct val="20000"/>
              </a:spcBef>
            </a:pPr>
            <a:r>
              <a:rPr lang="en-US" sz="2400">
                <a:latin typeface="Arial" panose="020B0604020202020204" pitchFamily="34" charset="0"/>
                <a:cs typeface="Times New Roman" panose="02020603050405020304" pitchFamily="18" charset="0"/>
              </a:rPr>
              <a:t>   Dùng lệnh </a:t>
            </a:r>
            <a:r>
              <a:rPr lang="en-US" sz="2400" b="1">
                <a:latin typeface="Arial" panose="020B0604020202020204" pitchFamily="34" charset="0"/>
                <a:cs typeface="Times New Roman" panose="02020603050405020304" pitchFamily="18" charset="0"/>
              </a:rPr>
              <a:t>Print</a:t>
            </a:r>
          </a:p>
          <a:p>
            <a:pPr marL="495300" lvl="1" indent="0">
              <a:spcBef>
                <a:spcPct val="20000"/>
              </a:spcBef>
            </a:pPr>
            <a:r>
              <a:rPr lang="en-US" sz="2400">
                <a:latin typeface="Arial" panose="020B0604020202020204" pitchFamily="34" charset="0"/>
                <a:cs typeface="Times New Roman" panose="02020603050405020304" pitchFamily="18" charset="0"/>
              </a:rPr>
              <a:t>   Dùng Lệnh </a:t>
            </a:r>
            <a:r>
              <a:rPr lang="en-US" sz="2400" b="1">
                <a:latin typeface="Arial" panose="020B0604020202020204" pitchFamily="34" charset="0"/>
                <a:cs typeface="Times New Roman" panose="02020603050405020304" pitchFamily="18" charset="0"/>
              </a:rPr>
              <a:t>Select</a:t>
            </a:r>
          </a:p>
          <a:p>
            <a:pPr marL="0" indent="0">
              <a:spcBef>
                <a:spcPct val="20000"/>
              </a:spcBef>
            </a:pPr>
            <a:r>
              <a:rPr lang="en-US" sz="2400">
                <a:latin typeface="Arial" panose="020B0604020202020204" pitchFamily="34" charset="0"/>
                <a:cs typeface="Times New Roman" panose="02020603050405020304" pitchFamily="18" charset="0"/>
              </a:rPr>
              <a:t>    </a:t>
            </a:r>
            <a:r>
              <a:rPr lang="en-US" sz="2400" b="1">
                <a:latin typeface="Arial" panose="020B0604020202020204" pitchFamily="34" charset="0"/>
                <a:cs typeface="Times New Roman" panose="02020603050405020304" pitchFamily="18" charset="0"/>
              </a:rPr>
              <a:t>Xem các lệnh của UDFs</a:t>
            </a:r>
          </a:p>
          <a:p>
            <a:pPr marL="495300" lvl="1" indent="0">
              <a:spcBef>
                <a:spcPct val="20000"/>
              </a:spcBef>
            </a:pPr>
            <a:r>
              <a:rPr lang="en-US" sz="2400">
                <a:latin typeface="Arial" panose="020B0604020202020204" pitchFamily="34" charset="0"/>
                <a:cs typeface="Times New Roman" panose="02020603050405020304" pitchFamily="18" charset="0"/>
              </a:rPr>
              <a:t>   </a:t>
            </a:r>
            <a:r>
              <a:rPr lang="en-US" sz="2400" b="1">
                <a:latin typeface="Arial" panose="020B0604020202020204" pitchFamily="34" charset="0"/>
                <a:cs typeface="Times New Roman" panose="02020603050405020304" pitchFamily="18" charset="0"/>
              </a:rPr>
              <a:t>Sp-helptext TenHam</a:t>
            </a:r>
          </a:p>
          <a:p>
            <a:pPr marL="0" indent="0">
              <a:spcBef>
                <a:spcPct val="20000"/>
              </a:spcBef>
            </a:pPr>
            <a:endParaRPr lang="en-US" sz="2400">
              <a:latin typeface="Arial" panose="020B0604020202020204" pitchFamily="34" charset="0"/>
              <a:cs typeface="Times New Roman" panose="02020603050405020304" pitchFamily="18" charset="0"/>
            </a:endParaRPr>
          </a:p>
          <a:p>
            <a:pPr marL="495300" lvl="1" indent="0">
              <a:spcBef>
                <a:spcPct val="20000"/>
              </a:spcBef>
            </a:pPr>
            <a:endParaRPr lang="en-US" sz="2400">
              <a:latin typeface="Arial" panose="020B0604020202020204" pitchFamily="34" charset="0"/>
              <a:cs typeface="Times New Roman" panose="02020603050405020304" pitchFamily="18" charset="0"/>
            </a:endParaRPr>
          </a:p>
          <a:p>
            <a:pPr marL="0" indent="0">
              <a:spcBef>
                <a:spcPct val="20000"/>
              </a:spcBef>
            </a:pPr>
            <a:endParaRPr lang="en-US" sz="2400" b="1">
              <a:latin typeface="Arial" panose="020B0604020202020204" pitchFamily="34" charset="0"/>
              <a:cs typeface="Times New Roman" panose="02020603050405020304" pitchFamily="18" charset="0"/>
            </a:endParaRPr>
          </a:p>
        </p:txBody>
      </p:sp>
    </p:spTree>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DC38936B-A7AC-44AE-BD3A-4571C107C9D5}" type="slidenum">
              <a:rPr lang="en-US" sz="1200">
                <a:solidFill>
                  <a:srgbClr val="FFFFFF"/>
                </a:solidFill>
              </a:rPr>
              <a:pPr>
                <a:lnSpc>
                  <a:spcPct val="80000"/>
                </a:lnSpc>
              </a:pPr>
              <a:t>48</a:t>
            </a:fld>
            <a:endParaRPr lang="en-US" sz="1200">
              <a:solidFill>
                <a:srgbClr val="FFFFFF"/>
              </a:solidFill>
            </a:endParaRPr>
          </a:p>
        </p:txBody>
      </p:sp>
      <p:sp>
        <p:nvSpPr>
          <p:cNvPr id="55299" name="Rectangle 2"/>
          <p:cNvSpPr>
            <a:spLocks noGrp="1"/>
          </p:cNvSpPr>
          <p:nvPr>
            <p:ph type="title" idx="4294967295"/>
          </p:nvPr>
        </p:nvSpPr>
        <p:spPr>
          <a:xfrm>
            <a:off x="533400" y="381000"/>
            <a:ext cx="8964613" cy="841375"/>
          </a:xfrm>
        </p:spPr>
        <p:txBody>
          <a:bodyPr/>
          <a:lstStyle/>
          <a:p>
            <a:r>
              <a:rPr lang="en-US" sz="4000">
                <a:solidFill>
                  <a:srgbClr val="0000FF"/>
                </a:solidFill>
                <a:latin typeface="Arial" panose="020B0604020202020204" pitchFamily="34" charset="0"/>
              </a:rPr>
              <a:t> Scalar Function</a:t>
            </a:r>
          </a:p>
        </p:txBody>
      </p:sp>
      <p:sp>
        <p:nvSpPr>
          <p:cNvPr id="55300" name="Rectangle 3"/>
          <p:cNvSpPr>
            <a:spLocks noGrp="1"/>
          </p:cNvSpPr>
          <p:nvPr>
            <p:ph type="body" idx="4294967295"/>
          </p:nvPr>
        </p:nvSpPr>
        <p:spPr>
          <a:xfrm>
            <a:off x="609600" y="1600200"/>
            <a:ext cx="7924800" cy="5105400"/>
          </a:xfrm>
        </p:spPr>
        <p:txBody>
          <a:bodyPr/>
          <a:lstStyle/>
          <a:p>
            <a:pPr marL="457200" indent="-457200">
              <a:spcBef>
                <a:spcPct val="20000"/>
              </a:spcBef>
              <a:buFont typeface="Wingdings" panose="05000000000000000000" pitchFamily="2" charset="2"/>
              <a:buAutoNum type="arabicPeriod"/>
            </a:pPr>
            <a:r>
              <a:rPr lang="en-US" sz="2200">
                <a:solidFill>
                  <a:srgbClr val="002060"/>
                </a:solidFill>
                <a:latin typeface="Arial" panose="020B0604020202020204" pitchFamily="34" charset="0"/>
              </a:rPr>
              <a:t>Scalar Function (Không có tham số)</a:t>
            </a:r>
            <a:endParaRPr lang="en-US" sz="2200">
              <a:solidFill>
                <a:srgbClr val="002060"/>
              </a:solidFill>
              <a:latin typeface="Arial" panose="020B0604020202020204" pitchFamily="34" charset="0"/>
              <a:cs typeface="Times New Roman" panose="02020603050405020304" pitchFamily="18" charset="0"/>
            </a:endParaRPr>
          </a:p>
          <a:p>
            <a:pPr marL="457200" indent="-457200">
              <a:spcBef>
                <a:spcPct val="20000"/>
              </a:spcBef>
            </a:pPr>
            <a:r>
              <a:rPr lang="en-US" sz="2200" b="1">
                <a:latin typeface="Arial" panose="020B0604020202020204" pitchFamily="34" charset="0"/>
              </a:rPr>
              <a:t>Là hàm không nhận giá trị từ bên ngoài truyền vào.</a:t>
            </a:r>
            <a:endParaRPr lang="en-US" sz="2200" b="1">
              <a:latin typeface="Arial" panose="020B0604020202020204" pitchFamily="34" charset="0"/>
              <a:cs typeface="Times New Roman" panose="02020603050405020304" pitchFamily="18" charset="0"/>
            </a:endParaRPr>
          </a:p>
          <a:p>
            <a:pPr marL="457200" indent="-457200">
              <a:spcBef>
                <a:spcPct val="20000"/>
              </a:spcBef>
            </a:pPr>
            <a:r>
              <a:rPr lang="en-US" sz="2200">
                <a:latin typeface="Arial" panose="020B0604020202020204" pitchFamily="34" charset="0"/>
                <a:cs typeface="Times New Roman" panose="02020603050405020304" pitchFamily="18" charset="0"/>
              </a:rPr>
              <a:t>Cú pháp:</a:t>
            </a:r>
          </a:p>
          <a:p>
            <a:pPr marL="952500" lvl="1" indent="-457200">
              <a:spcBef>
                <a:spcPct val="20000"/>
              </a:spcBef>
              <a:buFont typeface="Wingdings 2" panose="05020102010507070707" pitchFamily="18" charset="2"/>
              <a:buNone/>
            </a:pPr>
            <a:r>
              <a:rPr lang="en-US" sz="2200" b="1">
                <a:solidFill>
                  <a:srgbClr val="990000"/>
                </a:solidFill>
                <a:latin typeface="Arial" panose="020B0604020202020204" pitchFamily="34" charset="0"/>
                <a:cs typeface="Times New Roman" panose="02020603050405020304" pitchFamily="18" charset="0"/>
              </a:rPr>
              <a:t>CREATE FUNCTION [O</a:t>
            </a:r>
            <a:r>
              <a:rPr lang="en-US" sz="2200" b="1" i="1">
                <a:solidFill>
                  <a:srgbClr val="990000"/>
                </a:solidFill>
                <a:latin typeface="Arial" panose="020B0604020202020204" pitchFamily="34" charset="0"/>
                <a:cs typeface="Times New Roman" panose="02020603050405020304" pitchFamily="18" charset="0"/>
              </a:rPr>
              <a:t>wner_name.</a:t>
            </a:r>
            <a:r>
              <a:rPr lang="en-US" sz="2200" b="1">
                <a:solidFill>
                  <a:srgbClr val="990000"/>
                </a:solidFill>
                <a:latin typeface="Arial" panose="020B0604020202020204" pitchFamily="34" charset="0"/>
                <a:cs typeface="Times New Roman" panose="02020603050405020304" pitchFamily="18" charset="0"/>
              </a:rPr>
              <a:t>]</a:t>
            </a:r>
            <a:r>
              <a:rPr lang="en-US" sz="2200" b="1" i="1">
                <a:solidFill>
                  <a:srgbClr val="990000"/>
                </a:solidFill>
                <a:latin typeface="Arial" panose="020B0604020202020204" pitchFamily="34" charset="0"/>
                <a:cs typeface="Times New Roman" panose="02020603050405020304" pitchFamily="18" charset="0"/>
              </a:rPr>
              <a:t>function_name</a:t>
            </a:r>
          </a:p>
          <a:p>
            <a:pPr marL="952500" lvl="1" indent="-457200">
              <a:spcBef>
                <a:spcPct val="20000"/>
              </a:spcBef>
              <a:buFont typeface="Wingdings 2" panose="05020102010507070707" pitchFamily="18" charset="2"/>
              <a:buNone/>
            </a:pPr>
            <a:r>
              <a:rPr lang="en-US" sz="2200" b="1">
                <a:solidFill>
                  <a:srgbClr val="990000"/>
                </a:solidFill>
                <a:latin typeface="Arial" panose="020B0604020202020204" pitchFamily="34" charset="0"/>
                <a:cs typeface="Times New Roman" panose="02020603050405020304" pitchFamily="18" charset="0"/>
              </a:rPr>
              <a:t>RETURNS </a:t>
            </a:r>
            <a:r>
              <a:rPr lang="en-US" sz="2200" b="1" i="1">
                <a:solidFill>
                  <a:srgbClr val="990000"/>
                </a:solidFill>
                <a:latin typeface="Arial" panose="020B0604020202020204" pitchFamily="34" charset="0"/>
                <a:cs typeface="Times New Roman" panose="02020603050405020304" pitchFamily="18" charset="0"/>
              </a:rPr>
              <a:t>scalar_return_data_type</a:t>
            </a:r>
          </a:p>
          <a:p>
            <a:pPr marL="952500" lvl="1" indent="-457200">
              <a:spcBef>
                <a:spcPct val="20000"/>
              </a:spcBef>
              <a:buFont typeface="Wingdings 2" panose="05020102010507070707" pitchFamily="18" charset="2"/>
              <a:buNone/>
            </a:pPr>
            <a:r>
              <a:rPr lang="en-US" sz="2200" b="1">
                <a:solidFill>
                  <a:srgbClr val="990000"/>
                </a:solidFill>
                <a:latin typeface="Arial" panose="020B0604020202020204" pitchFamily="34" charset="0"/>
                <a:cs typeface="Times New Roman" panose="02020603050405020304" pitchFamily="18" charset="0"/>
              </a:rPr>
              <a:t>[WITH { ENCRYPTION | SCHEMABINDING } ]</a:t>
            </a:r>
          </a:p>
          <a:p>
            <a:pPr marL="952500" lvl="1" indent="-457200">
              <a:spcBef>
                <a:spcPct val="20000"/>
              </a:spcBef>
              <a:buFont typeface="Wingdings 2" panose="05020102010507070707" pitchFamily="18" charset="2"/>
              <a:buNone/>
            </a:pPr>
            <a:r>
              <a:rPr lang="en-US" sz="2200" b="1">
                <a:solidFill>
                  <a:srgbClr val="990000"/>
                </a:solidFill>
                <a:latin typeface="Arial" panose="020B0604020202020204" pitchFamily="34" charset="0"/>
                <a:cs typeface="Times New Roman" panose="02020603050405020304" pitchFamily="18" charset="0"/>
              </a:rPr>
              <a:t>[ AS ]</a:t>
            </a:r>
          </a:p>
          <a:p>
            <a:pPr marL="1346200" lvl="2" indent="-457200">
              <a:buFont typeface="Wingdings" panose="05000000000000000000" pitchFamily="2" charset="2"/>
              <a:buNone/>
            </a:pPr>
            <a:r>
              <a:rPr lang="en-US" sz="2200" b="1">
                <a:solidFill>
                  <a:srgbClr val="990000"/>
                </a:solidFill>
                <a:latin typeface="Arial" panose="020B0604020202020204" pitchFamily="34" charset="0"/>
                <a:cs typeface="Times New Roman" panose="02020603050405020304" pitchFamily="18" charset="0"/>
              </a:rPr>
              <a:t>BEGIN</a:t>
            </a:r>
          </a:p>
          <a:p>
            <a:pPr marL="1346200" lvl="2" indent="-457200">
              <a:buFont typeface="Wingdings" panose="05000000000000000000" pitchFamily="2" charset="2"/>
              <a:buNone/>
            </a:pPr>
            <a:r>
              <a:rPr lang="en-US" sz="2200" b="1" i="1">
                <a:solidFill>
                  <a:srgbClr val="990000"/>
                </a:solidFill>
                <a:latin typeface="Arial" panose="020B0604020202020204" pitchFamily="34" charset="0"/>
                <a:cs typeface="Times New Roman" panose="02020603050405020304" pitchFamily="18" charset="0"/>
              </a:rPr>
              <a:t>		function_body</a:t>
            </a:r>
          </a:p>
          <a:p>
            <a:pPr marL="1346200" lvl="2" indent="-457200">
              <a:buFont typeface="Wingdings" panose="05000000000000000000" pitchFamily="2" charset="2"/>
              <a:buNone/>
            </a:pPr>
            <a:r>
              <a:rPr lang="en-US" sz="2200" b="1">
                <a:solidFill>
                  <a:srgbClr val="990000"/>
                </a:solidFill>
                <a:latin typeface="Arial" panose="020B0604020202020204" pitchFamily="34" charset="0"/>
                <a:cs typeface="Times New Roman" panose="02020603050405020304" pitchFamily="18" charset="0"/>
              </a:rPr>
              <a:t>		RETURN </a:t>
            </a:r>
            <a:r>
              <a:rPr lang="en-US" sz="2200" b="1" i="1">
                <a:solidFill>
                  <a:srgbClr val="990000"/>
                </a:solidFill>
                <a:latin typeface="Arial" panose="020B0604020202020204" pitchFamily="34" charset="0"/>
                <a:cs typeface="Times New Roman" panose="02020603050405020304" pitchFamily="18" charset="0"/>
              </a:rPr>
              <a:t>scalar_expression</a:t>
            </a:r>
          </a:p>
          <a:p>
            <a:pPr marL="1346200" lvl="2" indent="-457200">
              <a:buFont typeface="Wingdings" panose="05000000000000000000" pitchFamily="2" charset="2"/>
              <a:buNone/>
            </a:pPr>
            <a:r>
              <a:rPr lang="en-US" sz="2200" b="1">
                <a:solidFill>
                  <a:srgbClr val="990000"/>
                </a:solidFill>
                <a:latin typeface="Arial" panose="020B0604020202020204" pitchFamily="34" charset="0"/>
                <a:cs typeface="Times New Roman" panose="02020603050405020304" pitchFamily="18" charset="0"/>
              </a:rPr>
              <a:t>END</a:t>
            </a:r>
          </a:p>
        </p:txBody>
      </p:sp>
    </p:spTree>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609F974E-E315-4975-A3EC-B5F5DCD29100}" type="slidenum">
              <a:rPr lang="en-US" sz="1200">
                <a:solidFill>
                  <a:srgbClr val="FFFFFF"/>
                </a:solidFill>
              </a:rPr>
              <a:pPr>
                <a:lnSpc>
                  <a:spcPct val="80000"/>
                </a:lnSpc>
              </a:pPr>
              <a:t>49</a:t>
            </a:fld>
            <a:endParaRPr lang="en-US" sz="1200">
              <a:solidFill>
                <a:srgbClr val="FFFFFF"/>
              </a:solidFill>
            </a:endParaRPr>
          </a:p>
        </p:txBody>
      </p:sp>
      <p:sp>
        <p:nvSpPr>
          <p:cNvPr id="263170" name="Rectangle 2"/>
          <p:cNvSpPr>
            <a:spLocks noGrp="1"/>
          </p:cNvSpPr>
          <p:nvPr>
            <p:ph type="body" idx="4294967295"/>
          </p:nvPr>
        </p:nvSpPr>
        <p:spPr>
          <a:xfrm>
            <a:off x="609600" y="1600200"/>
            <a:ext cx="7331075" cy="5105400"/>
          </a:xfrm>
        </p:spPr>
        <p:txBody>
          <a:bodyPr/>
          <a:lstStyle/>
          <a:p>
            <a:pPr marL="0" indent="0">
              <a:lnSpc>
                <a:spcPct val="70000"/>
              </a:lnSpc>
              <a:spcBef>
                <a:spcPct val="30000"/>
              </a:spcBef>
            </a:pPr>
            <a:r>
              <a:rPr lang="en-US" sz="1900" b="1">
                <a:latin typeface="Arial" panose="020B0604020202020204" pitchFamily="34" charset="0"/>
                <a:cs typeface="Arial" panose="020B0604020202020204" pitchFamily="34" charset="0"/>
              </a:rPr>
              <a:t> </a:t>
            </a:r>
            <a:r>
              <a:rPr lang="en-US" sz="1900">
                <a:latin typeface="Arial" panose="020B0604020202020204" pitchFamily="34" charset="0"/>
                <a:cs typeface="Arial" panose="020B0604020202020204" pitchFamily="34" charset="0"/>
              </a:rPr>
              <a:t>Ví dụ 1 : Hàm trả về tổng 2 số 4 và 6</a:t>
            </a:r>
          </a:p>
          <a:p>
            <a:pPr marL="0" indent="0">
              <a:lnSpc>
                <a:spcPct val="70000"/>
              </a:lnSpc>
              <a:spcBef>
                <a:spcPct val="30000"/>
              </a:spcBef>
              <a:buFont typeface="Wingdings" panose="05000000000000000000" pitchFamily="2" charset="2"/>
              <a:buNone/>
            </a:pPr>
            <a:r>
              <a:rPr lang="en-US" sz="1900" b="1">
                <a:latin typeface="Arial" panose="020B0604020202020204" pitchFamily="34" charset="0"/>
                <a:cs typeface="Arial" panose="020B0604020202020204" pitchFamily="34" charset="0"/>
              </a:rPr>
              <a:t>Create function tong2so()</a:t>
            </a:r>
          </a:p>
          <a:p>
            <a:pPr marL="0" indent="0">
              <a:buFont typeface="Wingdings" panose="05000000000000000000" pitchFamily="2" charset="2"/>
              <a:buNone/>
            </a:pPr>
            <a:r>
              <a:rPr lang="en-US" sz="1900" b="1">
                <a:latin typeface="Arial" panose="020B0604020202020204" pitchFamily="34" charset="0"/>
                <a:cs typeface="Arial" panose="020B0604020202020204" pitchFamily="34" charset="0"/>
              </a:rPr>
              <a:t>Returns int</a:t>
            </a:r>
          </a:p>
          <a:p>
            <a:pPr marL="0" indent="0">
              <a:buFont typeface="Wingdings" panose="05000000000000000000" pitchFamily="2" charset="2"/>
              <a:buNone/>
            </a:pPr>
            <a:r>
              <a:rPr lang="en-US" sz="1900" b="1">
                <a:latin typeface="Arial" panose="020B0604020202020204" pitchFamily="34" charset="0"/>
                <a:cs typeface="Arial" panose="020B0604020202020204" pitchFamily="34" charset="0"/>
              </a:rPr>
              <a:t>as</a:t>
            </a:r>
          </a:p>
          <a:p>
            <a:pPr marL="0" indent="0">
              <a:buFont typeface="Wingdings" panose="05000000000000000000" pitchFamily="2" charset="2"/>
              <a:buNone/>
            </a:pPr>
            <a:r>
              <a:rPr lang="en-US" sz="1900" b="1">
                <a:latin typeface="Arial" panose="020B0604020202020204" pitchFamily="34" charset="0"/>
                <a:cs typeface="Arial" panose="020B0604020202020204" pitchFamily="34" charset="0"/>
              </a:rPr>
              <a:t>Begin</a:t>
            </a:r>
          </a:p>
          <a:p>
            <a:pPr marL="0" indent="0">
              <a:buFont typeface="Wingdings" panose="05000000000000000000" pitchFamily="2" charset="2"/>
              <a:buNone/>
            </a:pPr>
            <a:r>
              <a:rPr lang="en-US" sz="1900" b="1">
                <a:latin typeface="Arial" panose="020B0604020202020204" pitchFamily="34" charset="0"/>
                <a:cs typeface="Arial" panose="020B0604020202020204" pitchFamily="34" charset="0"/>
              </a:rPr>
              <a:t>	Declare @so1 int, @so2 int</a:t>
            </a:r>
          </a:p>
          <a:p>
            <a:pPr marL="0" indent="0">
              <a:buFont typeface="Wingdings" panose="05000000000000000000" pitchFamily="2" charset="2"/>
              <a:buNone/>
            </a:pPr>
            <a:r>
              <a:rPr lang="en-US" sz="1900" b="1">
                <a:latin typeface="Arial" panose="020B0604020202020204" pitchFamily="34" charset="0"/>
                <a:cs typeface="Arial" panose="020B0604020202020204" pitchFamily="34" charset="0"/>
              </a:rPr>
              <a:t>	Set @so1 = 4</a:t>
            </a:r>
          </a:p>
          <a:p>
            <a:pPr marL="0" indent="0">
              <a:buFont typeface="Wingdings" panose="05000000000000000000" pitchFamily="2" charset="2"/>
              <a:buNone/>
            </a:pPr>
            <a:r>
              <a:rPr lang="en-US" sz="1900" b="1">
                <a:latin typeface="Arial" panose="020B0604020202020204" pitchFamily="34" charset="0"/>
                <a:cs typeface="Arial" panose="020B0604020202020204" pitchFamily="34" charset="0"/>
              </a:rPr>
              <a:t>	set @so2 =6</a:t>
            </a:r>
          </a:p>
          <a:p>
            <a:pPr marL="0" indent="0">
              <a:buFont typeface="Wingdings" panose="05000000000000000000" pitchFamily="2" charset="2"/>
              <a:buNone/>
            </a:pPr>
            <a:r>
              <a:rPr lang="en-US" sz="1900" b="1">
                <a:latin typeface="Arial" panose="020B0604020202020204" pitchFamily="34" charset="0"/>
                <a:cs typeface="Arial" panose="020B0604020202020204" pitchFamily="34" charset="0"/>
              </a:rPr>
              <a:t>	Return @so1+@so2</a:t>
            </a:r>
          </a:p>
          <a:p>
            <a:pPr marL="0" indent="0">
              <a:buFont typeface="Wingdings" panose="05000000000000000000" pitchFamily="2" charset="2"/>
              <a:buNone/>
            </a:pPr>
            <a:r>
              <a:rPr lang="en-US" sz="1900" b="1">
                <a:latin typeface="Arial" panose="020B0604020202020204" pitchFamily="34" charset="0"/>
                <a:cs typeface="Arial" panose="020B0604020202020204" pitchFamily="34" charset="0"/>
              </a:rPr>
              <a:t>end</a:t>
            </a:r>
          </a:p>
          <a:p>
            <a:pPr marL="0" indent="0"/>
            <a:r>
              <a:rPr lang="en-US" sz="1900" b="1">
                <a:latin typeface="Arial" panose="020B0604020202020204" pitchFamily="34" charset="0"/>
                <a:cs typeface="Arial" panose="020B0604020202020204" pitchFamily="34" charset="0"/>
              </a:rPr>
              <a:t>--thuc hien </a:t>
            </a:r>
          </a:p>
          <a:p>
            <a:pPr marL="0" indent="0">
              <a:buFont typeface="Wingdings" panose="05000000000000000000" pitchFamily="2" charset="2"/>
              <a:buNone/>
            </a:pPr>
            <a:r>
              <a:rPr lang="en-US" sz="1900" b="1">
                <a:latin typeface="Arial" panose="020B0604020202020204" pitchFamily="34" charset="0"/>
                <a:cs typeface="Arial" panose="020B0604020202020204" pitchFamily="34" charset="0"/>
              </a:rPr>
              <a:t>print 'Tong = ' +convert(char(10),dbo.tong2so())</a:t>
            </a:r>
          </a:p>
          <a:p>
            <a:pPr marL="0" indent="0">
              <a:buFont typeface="Wingdings" panose="05000000000000000000" pitchFamily="2" charset="2"/>
              <a:buNone/>
            </a:pPr>
            <a:r>
              <a:rPr lang="en-US" sz="1900" b="1">
                <a:latin typeface="Arial" panose="020B0604020202020204" pitchFamily="34" charset="0"/>
                <a:cs typeface="Arial" panose="020B0604020202020204" pitchFamily="34" charset="0"/>
              </a:rPr>
              <a:t>print 'Tong = ' +convert(char(10),tong2so())</a:t>
            </a:r>
          </a:p>
          <a:p>
            <a:pPr marL="0" indent="0">
              <a:buFont typeface="Wingdings" panose="05000000000000000000" pitchFamily="2" charset="2"/>
              <a:buNone/>
            </a:pPr>
            <a:r>
              <a:rPr lang="en-US" sz="1900" b="1">
                <a:latin typeface="Arial" panose="020B0604020202020204" pitchFamily="34" charset="0"/>
                <a:cs typeface="Arial" panose="020B0604020202020204" pitchFamily="34" charset="0"/>
              </a:rPr>
              <a:t>select </a:t>
            </a:r>
            <a:r>
              <a:rPr lang="en-US" sz="1900" b="1">
                <a:solidFill>
                  <a:srgbClr val="C00000"/>
                </a:solidFill>
                <a:latin typeface="Arial" panose="020B0604020202020204" pitchFamily="34" charset="0"/>
                <a:cs typeface="Arial" panose="020B0604020202020204" pitchFamily="34" charset="0"/>
              </a:rPr>
              <a:t>dbo</a:t>
            </a:r>
            <a:r>
              <a:rPr lang="en-US" sz="1900" b="1">
                <a:latin typeface="Arial" panose="020B0604020202020204" pitchFamily="34" charset="0"/>
                <a:cs typeface="Arial" panose="020B0604020202020204" pitchFamily="34" charset="0"/>
              </a:rPr>
              <a:t>.tong2so() as Tong</a:t>
            </a:r>
          </a:p>
        </p:txBody>
      </p:sp>
      <p:sp>
        <p:nvSpPr>
          <p:cNvPr id="56324" name="Rectangle 3"/>
          <p:cNvSpPr>
            <a:spLocks noChangeArrowheads="1"/>
          </p:cNvSpPr>
          <p:nvPr/>
        </p:nvSpPr>
        <p:spPr bwMode="auto">
          <a:xfrm>
            <a:off x="755650" y="188913"/>
            <a:ext cx="8964613"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r>
              <a:rPr lang="en-US" sz="4000" b="0">
                <a:solidFill>
                  <a:srgbClr val="0000FF"/>
                </a:solidFill>
                <a:latin typeface="Arial" panose="020B0604020202020204" pitchFamily="34" charset="0"/>
              </a:rPr>
              <a:t> Scalar Function – Tạo Hàm</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63170">
                                            <p:txEl>
                                              <p:pRg st="0" end="0"/>
                                            </p:txEl>
                                          </p:spTgt>
                                        </p:tgtEl>
                                        <p:attrNameLst>
                                          <p:attrName>style.visibility</p:attrName>
                                        </p:attrNameLst>
                                      </p:cBhvr>
                                      <p:to>
                                        <p:strVal val="visible"/>
                                      </p:to>
                                    </p:set>
                                    <p:animEffect transition="in" filter="slide(fromLeft)">
                                      <p:cBhvr>
                                        <p:cTn id="7" dur="500"/>
                                        <p:tgtEl>
                                          <p:spTgt spid="2631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263170">
                                            <p:txEl>
                                              <p:pRg st="1" end="1"/>
                                            </p:txEl>
                                          </p:spTgt>
                                        </p:tgtEl>
                                        <p:attrNameLst>
                                          <p:attrName>style.visibility</p:attrName>
                                        </p:attrNameLst>
                                      </p:cBhvr>
                                      <p:to>
                                        <p:strVal val="visible"/>
                                      </p:to>
                                    </p:set>
                                    <p:animEffect transition="in" filter="slide(fromLeft)">
                                      <p:cBhvr>
                                        <p:cTn id="12" dur="500"/>
                                        <p:tgtEl>
                                          <p:spTgt spid="26317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263170">
                                            <p:txEl>
                                              <p:pRg st="2" end="2"/>
                                            </p:txEl>
                                          </p:spTgt>
                                        </p:tgtEl>
                                        <p:attrNameLst>
                                          <p:attrName>style.visibility</p:attrName>
                                        </p:attrNameLst>
                                      </p:cBhvr>
                                      <p:to>
                                        <p:strVal val="visible"/>
                                      </p:to>
                                    </p:set>
                                    <p:animEffect transition="in" filter="slide(fromLeft)">
                                      <p:cBhvr>
                                        <p:cTn id="17" dur="500"/>
                                        <p:tgtEl>
                                          <p:spTgt spid="26317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263170">
                                            <p:txEl>
                                              <p:pRg st="3" end="3"/>
                                            </p:txEl>
                                          </p:spTgt>
                                        </p:tgtEl>
                                        <p:attrNameLst>
                                          <p:attrName>style.visibility</p:attrName>
                                        </p:attrNameLst>
                                      </p:cBhvr>
                                      <p:to>
                                        <p:strVal val="visible"/>
                                      </p:to>
                                    </p:set>
                                    <p:animEffect transition="in" filter="slide(fromLeft)">
                                      <p:cBhvr>
                                        <p:cTn id="22" dur="500"/>
                                        <p:tgtEl>
                                          <p:spTgt spid="26317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263170">
                                            <p:txEl>
                                              <p:pRg st="4" end="4"/>
                                            </p:txEl>
                                          </p:spTgt>
                                        </p:tgtEl>
                                        <p:attrNameLst>
                                          <p:attrName>style.visibility</p:attrName>
                                        </p:attrNameLst>
                                      </p:cBhvr>
                                      <p:to>
                                        <p:strVal val="visible"/>
                                      </p:to>
                                    </p:set>
                                    <p:animEffect transition="in" filter="slide(fromLeft)">
                                      <p:cBhvr>
                                        <p:cTn id="27" dur="500"/>
                                        <p:tgtEl>
                                          <p:spTgt spid="26317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263170">
                                            <p:txEl>
                                              <p:pRg st="5" end="5"/>
                                            </p:txEl>
                                          </p:spTgt>
                                        </p:tgtEl>
                                        <p:attrNameLst>
                                          <p:attrName>style.visibility</p:attrName>
                                        </p:attrNameLst>
                                      </p:cBhvr>
                                      <p:to>
                                        <p:strVal val="visible"/>
                                      </p:to>
                                    </p:set>
                                    <p:animEffect transition="in" filter="slide(fromLeft)">
                                      <p:cBhvr>
                                        <p:cTn id="32" dur="500"/>
                                        <p:tgtEl>
                                          <p:spTgt spid="26317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263170">
                                            <p:txEl>
                                              <p:pRg st="6" end="6"/>
                                            </p:txEl>
                                          </p:spTgt>
                                        </p:tgtEl>
                                        <p:attrNameLst>
                                          <p:attrName>style.visibility</p:attrName>
                                        </p:attrNameLst>
                                      </p:cBhvr>
                                      <p:to>
                                        <p:strVal val="visible"/>
                                      </p:to>
                                    </p:set>
                                    <p:animEffect transition="in" filter="slide(fromLeft)">
                                      <p:cBhvr>
                                        <p:cTn id="37" dur="500"/>
                                        <p:tgtEl>
                                          <p:spTgt spid="263170">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263170">
                                            <p:txEl>
                                              <p:pRg st="7" end="7"/>
                                            </p:txEl>
                                          </p:spTgt>
                                        </p:tgtEl>
                                        <p:attrNameLst>
                                          <p:attrName>style.visibility</p:attrName>
                                        </p:attrNameLst>
                                      </p:cBhvr>
                                      <p:to>
                                        <p:strVal val="visible"/>
                                      </p:to>
                                    </p:set>
                                    <p:animEffect transition="in" filter="slide(fromLeft)">
                                      <p:cBhvr>
                                        <p:cTn id="42" dur="500"/>
                                        <p:tgtEl>
                                          <p:spTgt spid="263170">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8" fill="hold" grpId="0" nodeType="clickEffect">
                                  <p:stCondLst>
                                    <p:cond delay="0"/>
                                  </p:stCondLst>
                                  <p:childTnLst>
                                    <p:set>
                                      <p:cBhvr>
                                        <p:cTn id="46" dur="1" fill="hold">
                                          <p:stCondLst>
                                            <p:cond delay="0"/>
                                          </p:stCondLst>
                                        </p:cTn>
                                        <p:tgtEl>
                                          <p:spTgt spid="263170">
                                            <p:txEl>
                                              <p:pRg st="8" end="8"/>
                                            </p:txEl>
                                          </p:spTgt>
                                        </p:tgtEl>
                                        <p:attrNameLst>
                                          <p:attrName>style.visibility</p:attrName>
                                        </p:attrNameLst>
                                      </p:cBhvr>
                                      <p:to>
                                        <p:strVal val="visible"/>
                                      </p:to>
                                    </p:set>
                                    <p:animEffect transition="in" filter="slide(fromLeft)">
                                      <p:cBhvr>
                                        <p:cTn id="47" dur="500"/>
                                        <p:tgtEl>
                                          <p:spTgt spid="263170">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263170">
                                            <p:txEl>
                                              <p:pRg st="9" end="9"/>
                                            </p:txEl>
                                          </p:spTgt>
                                        </p:tgtEl>
                                        <p:attrNameLst>
                                          <p:attrName>style.visibility</p:attrName>
                                        </p:attrNameLst>
                                      </p:cBhvr>
                                      <p:to>
                                        <p:strVal val="visible"/>
                                      </p:to>
                                    </p:set>
                                    <p:animEffect transition="in" filter="slide(fromLeft)">
                                      <p:cBhvr>
                                        <p:cTn id="52" dur="500"/>
                                        <p:tgtEl>
                                          <p:spTgt spid="263170">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8" fill="hold" grpId="0" nodeType="clickEffect">
                                  <p:stCondLst>
                                    <p:cond delay="0"/>
                                  </p:stCondLst>
                                  <p:childTnLst>
                                    <p:set>
                                      <p:cBhvr>
                                        <p:cTn id="56" dur="1" fill="hold">
                                          <p:stCondLst>
                                            <p:cond delay="0"/>
                                          </p:stCondLst>
                                        </p:cTn>
                                        <p:tgtEl>
                                          <p:spTgt spid="263170">
                                            <p:txEl>
                                              <p:pRg st="10" end="10"/>
                                            </p:txEl>
                                          </p:spTgt>
                                        </p:tgtEl>
                                        <p:attrNameLst>
                                          <p:attrName>style.visibility</p:attrName>
                                        </p:attrNameLst>
                                      </p:cBhvr>
                                      <p:to>
                                        <p:strVal val="visible"/>
                                      </p:to>
                                    </p:set>
                                    <p:animEffect transition="in" filter="slide(fromLeft)">
                                      <p:cBhvr>
                                        <p:cTn id="57" dur="500"/>
                                        <p:tgtEl>
                                          <p:spTgt spid="263170">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8" fill="hold" grpId="0" nodeType="clickEffect">
                                  <p:stCondLst>
                                    <p:cond delay="0"/>
                                  </p:stCondLst>
                                  <p:childTnLst>
                                    <p:set>
                                      <p:cBhvr>
                                        <p:cTn id="61" dur="1" fill="hold">
                                          <p:stCondLst>
                                            <p:cond delay="0"/>
                                          </p:stCondLst>
                                        </p:cTn>
                                        <p:tgtEl>
                                          <p:spTgt spid="263170">
                                            <p:txEl>
                                              <p:pRg st="11" end="11"/>
                                            </p:txEl>
                                          </p:spTgt>
                                        </p:tgtEl>
                                        <p:attrNameLst>
                                          <p:attrName>style.visibility</p:attrName>
                                        </p:attrNameLst>
                                      </p:cBhvr>
                                      <p:to>
                                        <p:strVal val="visible"/>
                                      </p:to>
                                    </p:set>
                                    <p:animEffect transition="in" filter="slide(fromLeft)">
                                      <p:cBhvr>
                                        <p:cTn id="62" dur="500"/>
                                        <p:tgtEl>
                                          <p:spTgt spid="263170">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2" presetClass="entr" presetSubtype="8" fill="hold" grpId="0" nodeType="clickEffect">
                                  <p:stCondLst>
                                    <p:cond delay="0"/>
                                  </p:stCondLst>
                                  <p:childTnLst>
                                    <p:set>
                                      <p:cBhvr>
                                        <p:cTn id="66" dur="1" fill="hold">
                                          <p:stCondLst>
                                            <p:cond delay="0"/>
                                          </p:stCondLst>
                                        </p:cTn>
                                        <p:tgtEl>
                                          <p:spTgt spid="263170">
                                            <p:txEl>
                                              <p:pRg st="12" end="12"/>
                                            </p:txEl>
                                          </p:spTgt>
                                        </p:tgtEl>
                                        <p:attrNameLst>
                                          <p:attrName>style.visibility</p:attrName>
                                        </p:attrNameLst>
                                      </p:cBhvr>
                                      <p:to>
                                        <p:strVal val="visible"/>
                                      </p:to>
                                    </p:set>
                                    <p:animEffect transition="in" filter="slide(fromLeft)">
                                      <p:cBhvr>
                                        <p:cTn id="67" dur="500"/>
                                        <p:tgtEl>
                                          <p:spTgt spid="263170">
                                            <p:txEl>
                                              <p:pRg st="12" end="1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2" presetClass="entr" presetSubtype="8" fill="hold" grpId="0" nodeType="clickEffect">
                                  <p:stCondLst>
                                    <p:cond delay="0"/>
                                  </p:stCondLst>
                                  <p:childTnLst>
                                    <p:set>
                                      <p:cBhvr>
                                        <p:cTn id="71" dur="1" fill="hold">
                                          <p:stCondLst>
                                            <p:cond delay="0"/>
                                          </p:stCondLst>
                                        </p:cTn>
                                        <p:tgtEl>
                                          <p:spTgt spid="263170">
                                            <p:txEl>
                                              <p:pRg st="13" end="13"/>
                                            </p:txEl>
                                          </p:spTgt>
                                        </p:tgtEl>
                                        <p:attrNameLst>
                                          <p:attrName>style.visibility</p:attrName>
                                        </p:attrNameLst>
                                      </p:cBhvr>
                                      <p:to>
                                        <p:strVal val="visible"/>
                                      </p:to>
                                    </p:set>
                                    <p:animEffect transition="in" filter="slide(fromLeft)">
                                      <p:cBhvr>
                                        <p:cTn id="72" dur="500"/>
                                        <p:tgtEl>
                                          <p:spTgt spid="263170">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EEE37E00-CC06-46BA-86F7-335B768F67C2}" type="slidenum">
              <a:rPr lang="en-US" sz="1200">
                <a:solidFill>
                  <a:srgbClr val="FFFFFF"/>
                </a:solidFill>
              </a:rPr>
              <a:pPr>
                <a:lnSpc>
                  <a:spcPct val="80000"/>
                </a:lnSpc>
              </a:pPr>
              <a:t>5</a:t>
            </a:fld>
            <a:endParaRPr lang="en-US" sz="1200">
              <a:solidFill>
                <a:srgbClr val="FFFFFF"/>
              </a:solidFill>
            </a:endParaRPr>
          </a:p>
        </p:txBody>
      </p:sp>
      <p:graphicFrame>
        <p:nvGraphicFramePr>
          <p:cNvPr id="184322" name="Object 2"/>
          <p:cNvGraphicFramePr>
            <a:graphicFrameLocks noChangeAspect="1"/>
          </p:cNvGraphicFramePr>
          <p:nvPr>
            <p:extLst>
              <p:ext uri="{D42A27DB-BD31-4B8C-83A1-F6EECF244321}">
                <p14:modId xmlns:p14="http://schemas.microsoft.com/office/powerpoint/2010/main" val="171396396"/>
              </p:ext>
            </p:extLst>
          </p:nvPr>
        </p:nvGraphicFramePr>
        <p:xfrm>
          <a:off x="1143000" y="1981200"/>
          <a:ext cx="6697663" cy="4230688"/>
        </p:xfrm>
        <a:graphic>
          <a:graphicData uri="http://schemas.openxmlformats.org/presentationml/2006/ole">
            <mc:AlternateContent xmlns:mc="http://schemas.openxmlformats.org/markup-compatibility/2006">
              <mc:Choice xmlns:v="urn:schemas-microsoft-com:vml" Requires="v">
                <p:oleObj name="Bitmap Image" r:id="rId3" imgW="5544324" imgH="2457143" progId="Paint.Picture">
                  <p:embed/>
                </p:oleObj>
              </mc:Choice>
              <mc:Fallback>
                <p:oleObj name="Bitmap Image" r:id="rId3" imgW="5544324" imgH="2457143"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981200"/>
                        <a:ext cx="6697663" cy="4230688"/>
                      </a:xfrm>
                      <a:prstGeom prst="rect">
                        <a:avLst/>
                      </a:prstGeom>
                      <a:noFill/>
                      <a:ln>
                        <a:noFill/>
                      </a:ln>
                      <a:effectLst/>
                    </p:spPr>
                  </p:pic>
                </p:oleObj>
              </mc:Fallback>
            </mc:AlternateContent>
          </a:graphicData>
        </a:graphic>
      </p:graphicFrame>
      <p:sp>
        <p:nvSpPr>
          <p:cNvPr id="13316" name="Rectangle 3"/>
          <p:cNvSpPr>
            <a:spLocks noGrp="1" noChangeArrowheads="1"/>
          </p:cNvSpPr>
          <p:nvPr>
            <p:ph type="title" idx="429496729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5600">
                <a:solidFill>
                  <a:srgbClr val="0000FF"/>
                </a:solidFill>
              </a:rPr>
              <a:t>Khái niệm về thủ tục</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84322"/>
                                        </p:tgtEl>
                                        <p:attrNameLst>
                                          <p:attrName>style.visibility</p:attrName>
                                        </p:attrNameLst>
                                      </p:cBhvr>
                                      <p:to>
                                        <p:strVal val="visible"/>
                                      </p:to>
                                    </p:set>
                                    <p:animEffect transition="in" filter="dissolve">
                                      <p:cBhvr>
                                        <p:cTn id="7" dur="500"/>
                                        <p:tgtEl>
                                          <p:spTgt spid="184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F968EEA1-1AC1-40F4-AF7E-B2A93912A346}" type="slidenum">
              <a:rPr lang="en-US" sz="1200">
                <a:solidFill>
                  <a:srgbClr val="FFFFFF"/>
                </a:solidFill>
              </a:rPr>
              <a:pPr>
                <a:lnSpc>
                  <a:spcPct val="80000"/>
                </a:lnSpc>
              </a:pPr>
              <a:t>50</a:t>
            </a:fld>
            <a:endParaRPr lang="en-US" sz="1200">
              <a:solidFill>
                <a:srgbClr val="FFFFFF"/>
              </a:solidFill>
            </a:endParaRPr>
          </a:p>
        </p:txBody>
      </p:sp>
      <p:sp>
        <p:nvSpPr>
          <p:cNvPr id="265218" name="Rectangle 2"/>
          <p:cNvSpPr>
            <a:spLocks noGrp="1"/>
          </p:cNvSpPr>
          <p:nvPr>
            <p:ph type="body" idx="4294967295"/>
          </p:nvPr>
        </p:nvSpPr>
        <p:spPr>
          <a:xfrm>
            <a:off x="685800" y="1752600"/>
            <a:ext cx="7331075" cy="5105400"/>
          </a:xfrm>
        </p:spPr>
        <p:txBody>
          <a:bodyPr/>
          <a:lstStyle/>
          <a:p>
            <a:pPr marL="0" indent="0">
              <a:lnSpc>
                <a:spcPct val="70000"/>
              </a:lnSpc>
              <a:buFont typeface="Wingdings" panose="05000000000000000000" pitchFamily="2" charset="2"/>
              <a:buNone/>
            </a:pPr>
            <a:r>
              <a:rPr lang="en-US" sz="1900">
                <a:latin typeface="Arial" panose="020B0604020202020204" pitchFamily="34" charset="0"/>
                <a:cs typeface="Arial" panose="020B0604020202020204" pitchFamily="34" charset="0"/>
              </a:rPr>
              <a:t>Alter function tong2so()</a:t>
            </a:r>
          </a:p>
          <a:p>
            <a:pPr marL="0" indent="0">
              <a:lnSpc>
                <a:spcPct val="70000"/>
              </a:lnSpc>
              <a:buFont typeface="Wingdings" panose="05000000000000000000" pitchFamily="2" charset="2"/>
              <a:buNone/>
            </a:pPr>
            <a:r>
              <a:rPr lang="en-US" sz="1900">
                <a:latin typeface="Arial" panose="020B0604020202020204" pitchFamily="34" charset="0"/>
                <a:cs typeface="Arial" panose="020B0604020202020204" pitchFamily="34" charset="0"/>
              </a:rPr>
              <a:t>Returns int</a:t>
            </a:r>
          </a:p>
          <a:p>
            <a:pPr marL="0" indent="0">
              <a:lnSpc>
                <a:spcPct val="70000"/>
              </a:lnSpc>
              <a:buFont typeface="Wingdings" panose="05000000000000000000" pitchFamily="2" charset="2"/>
              <a:buNone/>
            </a:pPr>
            <a:r>
              <a:rPr lang="en-US" sz="1900">
                <a:latin typeface="Arial" panose="020B0604020202020204" pitchFamily="34" charset="0"/>
                <a:cs typeface="Arial" panose="020B0604020202020204" pitchFamily="34" charset="0"/>
              </a:rPr>
              <a:t>With Encryption</a:t>
            </a:r>
          </a:p>
          <a:p>
            <a:pPr marL="0" indent="0">
              <a:lnSpc>
                <a:spcPct val="70000"/>
              </a:lnSpc>
              <a:buFont typeface="Wingdings" panose="05000000000000000000" pitchFamily="2" charset="2"/>
              <a:buNone/>
            </a:pPr>
            <a:r>
              <a:rPr lang="en-US" sz="1900">
                <a:latin typeface="Arial" panose="020B0604020202020204" pitchFamily="34" charset="0"/>
                <a:cs typeface="Arial" panose="020B0604020202020204" pitchFamily="34" charset="0"/>
              </a:rPr>
              <a:t>as</a:t>
            </a:r>
          </a:p>
          <a:p>
            <a:pPr marL="0" indent="0">
              <a:lnSpc>
                <a:spcPct val="70000"/>
              </a:lnSpc>
              <a:buFont typeface="Wingdings" panose="05000000000000000000" pitchFamily="2" charset="2"/>
              <a:buNone/>
            </a:pPr>
            <a:r>
              <a:rPr lang="en-US" sz="1900">
                <a:latin typeface="Arial" panose="020B0604020202020204" pitchFamily="34" charset="0"/>
                <a:cs typeface="Arial" panose="020B0604020202020204" pitchFamily="34" charset="0"/>
              </a:rPr>
              <a:t>Begin</a:t>
            </a:r>
          </a:p>
          <a:p>
            <a:pPr marL="0" indent="0">
              <a:lnSpc>
                <a:spcPct val="70000"/>
              </a:lnSpc>
              <a:buFont typeface="Wingdings" panose="05000000000000000000" pitchFamily="2" charset="2"/>
              <a:buNone/>
            </a:pPr>
            <a:r>
              <a:rPr lang="en-US" sz="1900">
                <a:latin typeface="Arial" panose="020B0604020202020204" pitchFamily="34" charset="0"/>
                <a:cs typeface="Arial" panose="020B0604020202020204" pitchFamily="34" charset="0"/>
              </a:rPr>
              <a:t>	Declare @so1 int, @so2 int</a:t>
            </a:r>
          </a:p>
          <a:p>
            <a:pPr marL="0" indent="0">
              <a:lnSpc>
                <a:spcPct val="70000"/>
              </a:lnSpc>
              <a:buFont typeface="Wingdings" panose="05000000000000000000" pitchFamily="2" charset="2"/>
              <a:buNone/>
            </a:pPr>
            <a:r>
              <a:rPr lang="en-US" sz="1900">
                <a:latin typeface="Arial" panose="020B0604020202020204" pitchFamily="34" charset="0"/>
                <a:cs typeface="Arial" panose="020B0604020202020204" pitchFamily="34" charset="0"/>
              </a:rPr>
              <a:t>	Set @so1 = 4</a:t>
            </a:r>
          </a:p>
          <a:p>
            <a:pPr marL="0" indent="0">
              <a:lnSpc>
                <a:spcPct val="70000"/>
              </a:lnSpc>
              <a:buFont typeface="Wingdings" panose="05000000000000000000" pitchFamily="2" charset="2"/>
              <a:buNone/>
            </a:pPr>
            <a:r>
              <a:rPr lang="en-US" sz="1900">
                <a:latin typeface="Arial" panose="020B0604020202020204" pitchFamily="34" charset="0"/>
                <a:cs typeface="Arial" panose="020B0604020202020204" pitchFamily="34" charset="0"/>
              </a:rPr>
              <a:t>	set @so2 =6</a:t>
            </a:r>
          </a:p>
          <a:p>
            <a:pPr marL="0" indent="0">
              <a:lnSpc>
                <a:spcPct val="70000"/>
              </a:lnSpc>
              <a:buFont typeface="Wingdings" panose="05000000000000000000" pitchFamily="2" charset="2"/>
              <a:buNone/>
            </a:pPr>
            <a:r>
              <a:rPr lang="en-US" sz="1900">
                <a:latin typeface="Arial" panose="020B0604020202020204" pitchFamily="34" charset="0"/>
                <a:cs typeface="Arial" panose="020B0604020202020204" pitchFamily="34" charset="0"/>
              </a:rPr>
              <a:t>	Return @so1+@so2</a:t>
            </a:r>
          </a:p>
          <a:p>
            <a:pPr marL="0" indent="0">
              <a:lnSpc>
                <a:spcPct val="70000"/>
              </a:lnSpc>
              <a:buFont typeface="Wingdings" panose="05000000000000000000" pitchFamily="2" charset="2"/>
              <a:buNone/>
            </a:pPr>
            <a:r>
              <a:rPr lang="en-US" sz="1900">
                <a:latin typeface="Arial" panose="020B0604020202020204" pitchFamily="34" charset="0"/>
                <a:cs typeface="Arial" panose="020B0604020202020204" pitchFamily="34" charset="0"/>
              </a:rPr>
              <a:t>End</a:t>
            </a:r>
          </a:p>
          <a:p>
            <a:pPr marL="0" indent="0">
              <a:lnSpc>
                <a:spcPct val="70000"/>
              </a:lnSpc>
              <a:buFont typeface="Wingdings" panose="05000000000000000000" pitchFamily="2" charset="2"/>
              <a:buNone/>
            </a:pPr>
            <a:r>
              <a:rPr lang="en-US" sz="1900">
                <a:solidFill>
                  <a:srgbClr val="009900"/>
                </a:solidFill>
                <a:latin typeface="Arial" panose="020B0604020202020204" pitchFamily="34" charset="0"/>
                <a:cs typeface="Arial" panose="020B0604020202020204" pitchFamily="34" charset="0"/>
              </a:rPr>
              <a:t>--Xem lệnh</a:t>
            </a:r>
          </a:p>
          <a:p>
            <a:pPr marL="0" indent="0">
              <a:lnSpc>
                <a:spcPct val="70000"/>
              </a:lnSpc>
              <a:buFont typeface="Wingdings" panose="05000000000000000000" pitchFamily="2" charset="2"/>
              <a:buNone/>
            </a:pPr>
            <a:r>
              <a:rPr lang="en-US" sz="1900">
                <a:latin typeface="Arial" panose="020B0604020202020204" pitchFamily="34" charset="0"/>
                <a:cs typeface="Arial" panose="020B0604020202020204" pitchFamily="34" charset="0"/>
              </a:rPr>
              <a:t>	sp_helptext tong2so</a:t>
            </a:r>
          </a:p>
          <a:p>
            <a:pPr marL="0" indent="0">
              <a:lnSpc>
                <a:spcPct val="70000"/>
              </a:lnSpc>
              <a:buFont typeface="Wingdings" panose="05000000000000000000" pitchFamily="2" charset="2"/>
              <a:buNone/>
            </a:pPr>
            <a:r>
              <a:rPr lang="en-US" sz="1900">
                <a:solidFill>
                  <a:srgbClr val="009900"/>
                </a:solidFill>
                <a:latin typeface="Arial" panose="020B0604020202020204" pitchFamily="34" charset="0"/>
                <a:cs typeface="Arial" panose="020B0604020202020204" pitchFamily="34" charset="0"/>
              </a:rPr>
              <a:t>--thuc hien </a:t>
            </a:r>
          </a:p>
          <a:p>
            <a:pPr marL="0" indent="0">
              <a:lnSpc>
                <a:spcPct val="70000"/>
              </a:lnSpc>
              <a:buFont typeface="Wingdings" panose="05000000000000000000" pitchFamily="2" charset="2"/>
              <a:buNone/>
            </a:pPr>
            <a:r>
              <a:rPr lang="en-US" sz="1900">
                <a:latin typeface="Arial" panose="020B0604020202020204" pitchFamily="34" charset="0"/>
                <a:cs typeface="Arial" panose="020B0604020202020204" pitchFamily="34" charset="0"/>
              </a:rPr>
              <a:t>	print 'Tong = ' +convert(char(10),dbo.tong2so())</a:t>
            </a:r>
          </a:p>
          <a:p>
            <a:pPr marL="0" indent="0">
              <a:lnSpc>
                <a:spcPct val="70000"/>
              </a:lnSpc>
              <a:buFont typeface="Wingdings" panose="05000000000000000000" pitchFamily="2" charset="2"/>
              <a:buNone/>
            </a:pPr>
            <a:r>
              <a:rPr lang="en-US" sz="1900">
                <a:latin typeface="Arial" panose="020B0604020202020204" pitchFamily="34" charset="0"/>
                <a:cs typeface="Arial" panose="020B0604020202020204" pitchFamily="34" charset="0"/>
              </a:rPr>
              <a:t>	select dbo.tong2so() as Tong</a:t>
            </a:r>
          </a:p>
          <a:p>
            <a:pPr marL="0" indent="0">
              <a:lnSpc>
                <a:spcPct val="70000"/>
              </a:lnSpc>
              <a:buFont typeface="Wingdings" panose="05000000000000000000" pitchFamily="2" charset="2"/>
              <a:buNone/>
            </a:pPr>
            <a:r>
              <a:rPr lang="en-US" sz="1900">
                <a:solidFill>
                  <a:srgbClr val="009900"/>
                </a:solidFill>
                <a:latin typeface="Arial" panose="020B0604020202020204" pitchFamily="34" charset="0"/>
                <a:cs typeface="Arial" panose="020B0604020202020204" pitchFamily="34" charset="0"/>
              </a:rPr>
              <a:t>--Xóa hàm</a:t>
            </a:r>
            <a:r>
              <a:rPr lang="en-US" sz="1900">
                <a:latin typeface="Arial" panose="020B0604020202020204" pitchFamily="34" charset="0"/>
                <a:cs typeface="Arial" panose="020B0604020202020204" pitchFamily="34" charset="0"/>
              </a:rPr>
              <a:t> 	Drop function Tong2so</a:t>
            </a:r>
          </a:p>
        </p:txBody>
      </p:sp>
      <p:sp>
        <p:nvSpPr>
          <p:cNvPr id="57348" name="Rectangle 3"/>
          <p:cNvSpPr>
            <a:spLocks noChangeArrowheads="1"/>
          </p:cNvSpPr>
          <p:nvPr/>
        </p:nvSpPr>
        <p:spPr bwMode="auto">
          <a:xfrm>
            <a:off x="755650" y="188913"/>
            <a:ext cx="8964613"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r>
              <a:rPr lang="en-US" sz="4000" b="0">
                <a:solidFill>
                  <a:srgbClr val="0000FF"/>
                </a:solidFill>
                <a:latin typeface="Arial" panose="020B0604020202020204" pitchFamily="34" charset="0"/>
              </a:rPr>
              <a:t> Scalar Function – Sửa và Xóa Hàm</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65218">
                                            <p:txEl>
                                              <p:pRg st="0" end="0"/>
                                            </p:txEl>
                                          </p:spTgt>
                                        </p:tgtEl>
                                        <p:attrNameLst>
                                          <p:attrName>style.visibility</p:attrName>
                                        </p:attrNameLst>
                                      </p:cBhvr>
                                      <p:to>
                                        <p:strVal val="visible"/>
                                      </p:to>
                                    </p:set>
                                    <p:animEffect transition="in" filter="slide(fromLeft)">
                                      <p:cBhvr>
                                        <p:cTn id="7" dur="500"/>
                                        <p:tgtEl>
                                          <p:spTgt spid="2652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265218">
                                            <p:txEl>
                                              <p:pRg st="1" end="1"/>
                                            </p:txEl>
                                          </p:spTgt>
                                        </p:tgtEl>
                                        <p:attrNameLst>
                                          <p:attrName>style.visibility</p:attrName>
                                        </p:attrNameLst>
                                      </p:cBhvr>
                                      <p:to>
                                        <p:strVal val="visible"/>
                                      </p:to>
                                    </p:set>
                                    <p:animEffect transition="in" filter="slide(fromLeft)">
                                      <p:cBhvr>
                                        <p:cTn id="12" dur="500"/>
                                        <p:tgtEl>
                                          <p:spTgt spid="26521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265218">
                                            <p:txEl>
                                              <p:pRg st="2" end="2"/>
                                            </p:txEl>
                                          </p:spTgt>
                                        </p:tgtEl>
                                        <p:attrNameLst>
                                          <p:attrName>style.visibility</p:attrName>
                                        </p:attrNameLst>
                                      </p:cBhvr>
                                      <p:to>
                                        <p:strVal val="visible"/>
                                      </p:to>
                                    </p:set>
                                    <p:animEffect transition="in" filter="slide(fromLeft)">
                                      <p:cBhvr>
                                        <p:cTn id="17" dur="500"/>
                                        <p:tgtEl>
                                          <p:spTgt spid="26521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265218">
                                            <p:txEl>
                                              <p:pRg st="3" end="3"/>
                                            </p:txEl>
                                          </p:spTgt>
                                        </p:tgtEl>
                                        <p:attrNameLst>
                                          <p:attrName>style.visibility</p:attrName>
                                        </p:attrNameLst>
                                      </p:cBhvr>
                                      <p:to>
                                        <p:strVal val="visible"/>
                                      </p:to>
                                    </p:set>
                                    <p:animEffect transition="in" filter="slide(fromLeft)">
                                      <p:cBhvr>
                                        <p:cTn id="22" dur="500"/>
                                        <p:tgtEl>
                                          <p:spTgt spid="26521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265218">
                                            <p:txEl>
                                              <p:pRg st="4" end="4"/>
                                            </p:txEl>
                                          </p:spTgt>
                                        </p:tgtEl>
                                        <p:attrNameLst>
                                          <p:attrName>style.visibility</p:attrName>
                                        </p:attrNameLst>
                                      </p:cBhvr>
                                      <p:to>
                                        <p:strVal val="visible"/>
                                      </p:to>
                                    </p:set>
                                    <p:animEffect transition="in" filter="slide(fromLeft)">
                                      <p:cBhvr>
                                        <p:cTn id="27" dur="500"/>
                                        <p:tgtEl>
                                          <p:spTgt spid="26521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265218">
                                            <p:txEl>
                                              <p:pRg st="5" end="5"/>
                                            </p:txEl>
                                          </p:spTgt>
                                        </p:tgtEl>
                                        <p:attrNameLst>
                                          <p:attrName>style.visibility</p:attrName>
                                        </p:attrNameLst>
                                      </p:cBhvr>
                                      <p:to>
                                        <p:strVal val="visible"/>
                                      </p:to>
                                    </p:set>
                                    <p:animEffect transition="in" filter="slide(fromLeft)">
                                      <p:cBhvr>
                                        <p:cTn id="32" dur="500"/>
                                        <p:tgtEl>
                                          <p:spTgt spid="26521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265218">
                                            <p:txEl>
                                              <p:pRg st="6" end="6"/>
                                            </p:txEl>
                                          </p:spTgt>
                                        </p:tgtEl>
                                        <p:attrNameLst>
                                          <p:attrName>style.visibility</p:attrName>
                                        </p:attrNameLst>
                                      </p:cBhvr>
                                      <p:to>
                                        <p:strVal val="visible"/>
                                      </p:to>
                                    </p:set>
                                    <p:animEffect transition="in" filter="slide(fromLeft)">
                                      <p:cBhvr>
                                        <p:cTn id="37" dur="500"/>
                                        <p:tgtEl>
                                          <p:spTgt spid="26521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265218">
                                            <p:txEl>
                                              <p:pRg st="7" end="7"/>
                                            </p:txEl>
                                          </p:spTgt>
                                        </p:tgtEl>
                                        <p:attrNameLst>
                                          <p:attrName>style.visibility</p:attrName>
                                        </p:attrNameLst>
                                      </p:cBhvr>
                                      <p:to>
                                        <p:strVal val="visible"/>
                                      </p:to>
                                    </p:set>
                                    <p:animEffect transition="in" filter="slide(fromLeft)">
                                      <p:cBhvr>
                                        <p:cTn id="42" dur="500"/>
                                        <p:tgtEl>
                                          <p:spTgt spid="265218">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8" fill="hold" grpId="0" nodeType="clickEffect">
                                  <p:stCondLst>
                                    <p:cond delay="0"/>
                                  </p:stCondLst>
                                  <p:childTnLst>
                                    <p:set>
                                      <p:cBhvr>
                                        <p:cTn id="46" dur="1" fill="hold">
                                          <p:stCondLst>
                                            <p:cond delay="0"/>
                                          </p:stCondLst>
                                        </p:cTn>
                                        <p:tgtEl>
                                          <p:spTgt spid="265218">
                                            <p:txEl>
                                              <p:pRg st="8" end="8"/>
                                            </p:txEl>
                                          </p:spTgt>
                                        </p:tgtEl>
                                        <p:attrNameLst>
                                          <p:attrName>style.visibility</p:attrName>
                                        </p:attrNameLst>
                                      </p:cBhvr>
                                      <p:to>
                                        <p:strVal val="visible"/>
                                      </p:to>
                                    </p:set>
                                    <p:animEffect transition="in" filter="slide(fromLeft)">
                                      <p:cBhvr>
                                        <p:cTn id="47" dur="500"/>
                                        <p:tgtEl>
                                          <p:spTgt spid="265218">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265218">
                                            <p:txEl>
                                              <p:pRg st="9" end="9"/>
                                            </p:txEl>
                                          </p:spTgt>
                                        </p:tgtEl>
                                        <p:attrNameLst>
                                          <p:attrName>style.visibility</p:attrName>
                                        </p:attrNameLst>
                                      </p:cBhvr>
                                      <p:to>
                                        <p:strVal val="visible"/>
                                      </p:to>
                                    </p:set>
                                    <p:animEffect transition="in" filter="slide(fromLeft)">
                                      <p:cBhvr>
                                        <p:cTn id="52" dur="500"/>
                                        <p:tgtEl>
                                          <p:spTgt spid="265218">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8" fill="hold" grpId="0" nodeType="clickEffect">
                                  <p:stCondLst>
                                    <p:cond delay="0"/>
                                  </p:stCondLst>
                                  <p:childTnLst>
                                    <p:set>
                                      <p:cBhvr>
                                        <p:cTn id="56" dur="1" fill="hold">
                                          <p:stCondLst>
                                            <p:cond delay="0"/>
                                          </p:stCondLst>
                                        </p:cTn>
                                        <p:tgtEl>
                                          <p:spTgt spid="265218">
                                            <p:txEl>
                                              <p:pRg st="10" end="10"/>
                                            </p:txEl>
                                          </p:spTgt>
                                        </p:tgtEl>
                                        <p:attrNameLst>
                                          <p:attrName>style.visibility</p:attrName>
                                        </p:attrNameLst>
                                      </p:cBhvr>
                                      <p:to>
                                        <p:strVal val="visible"/>
                                      </p:to>
                                    </p:set>
                                    <p:animEffect transition="in" filter="slide(fromLeft)">
                                      <p:cBhvr>
                                        <p:cTn id="57" dur="500"/>
                                        <p:tgtEl>
                                          <p:spTgt spid="265218">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8" fill="hold" grpId="0" nodeType="clickEffect">
                                  <p:stCondLst>
                                    <p:cond delay="0"/>
                                  </p:stCondLst>
                                  <p:childTnLst>
                                    <p:set>
                                      <p:cBhvr>
                                        <p:cTn id="61" dur="1" fill="hold">
                                          <p:stCondLst>
                                            <p:cond delay="0"/>
                                          </p:stCondLst>
                                        </p:cTn>
                                        <p:tgtEl>
                                          <p:spTgt spid="265218">
                                            <p:txEl>
                                              <p:pRg st="11" end="11"/>
                                            </p:txEl>
                                          </p:spTgt>
                                        </p:tgtEl>
                                        <p:attrNameLst>
                                          <p:attrName>style.visibility</p:attrName>
                                        </p:attrNameLst>
                                      </p:cBhvr>
                                      <p:to>
                                        <p:strVal val="visible"/>
                                      </p:to>
                                    </p:set>
                                    <p:animEffect transition="in" filter="slide(fromLeft)">
                                      <p:cBhvr>
                                        <p:cTn id="62" dur="500"/>
                                        <p:tgtEl>
                                          <p:spTgt spid="265218">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2" presetClass="entr" presetSubtype="8" fill="hold" grpId="0" nodeType="clickEffect">
                                  <p:stCondLst>
                                    <p:cond delay="0"/>
                                  </p:stCondLst>
                                  <p:childTnLst>
                                    <p:set>
                                      <p:cBhvr>
                                        <p:cTn id="66" dur="1" fill="hold">
                                          <p:stCondLst>
                                            <p:cond delay="0"/>
                                          </p:stCondLst>
                                        </p:cTn>
                                        <p:tgtEl>
                                          <p:spTgt spid="265218">
                                            <p:txEl>
                                              <p:pRg st="12" end="12"/>
                                            </p:txEl>
                                          </p:spTgt>
                                        </p:tgtEl>
                                        <p:attrNameLst>
                                          <p:attrName>style.visibility</p:attrName>
                                        </p:attrNameLst>
                                      </p:cBhvr>
                                      <p:to>
                                        <p:strVal val="visible"/>
                                      </p:to>
                                    </p:set>
                                    <p:animEffect transition="in" filter="slide(fromLeft)">
                                      <p:cBhvr>
                                        <p:cTn id="67" dur="500"/>
                                        <p:tgtEl>
                                          <p:spTgt spid="265218">
                                            <p:txEl>
                                              <p:pRg st="12" end="1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2" presetClass="entr" presetSubtype="8" fill="hold" grpId="0" nodeType="clickEffect">
                                  <p:stCondLst>
                                    <p:cond delay="0"/>
                                  </p:stCondLst>
                                  <p:childTnLst>
                                    <p:set>
                                      <p:cBhvr>
                                        <p:cTn id="71" dur="1" fill="hold">
                                          <p:stCondLst>
                                            <p:cond delay="0"/>
                                          </p:stCondLst>
                                        </p:cTn>
                                        <p:tgtEl>
                                          <p:spTgt spid="265218">
                                            <p:txEl>
                                              <p:pRg st="13" end="13"/>
                                            </p:txEl>
                                          </p:spTgt>
                                        </p:tgtEl>
                                        <p:attrNameLst>
                                          <p:attrName>style.visibility</p:attrName>
                                        </p:attrNameLst>
                                      </p:cBhvr>
                                      <p:to>
                                        <p:strVal val="visible"/>
                                      </p:to>
                                    </p:set>
                                    <p:animEffect transition="in" filter="slide(fromLeft)">
                                      <p:cBhvr>
                                        <p:cTn id="72" dur="500"/>
                                        <p:tgtEl>
                                          <p:spTgt spid="265218">
                                            <p:txEl>
                                              <p:pRg st="13" end="13"/>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2" presetClass="entr" presetSubtype="8" fill="hold" grpId="0" nodeType="clickEffect">
                                  <p:stCondLst>
                                    <p:cond delay="0"/>
                                  </p:stCondLst>
                                  <p:childTnLst>
                                    <p:set>
                                      <p:cBhvr>
                                        <p:cTn id="76" dur="1" fill="hold">
                                          <p:stCondLst>
                                            <p:cond delay="0"/>
                                          </p:stCondLst>
                                        </p:cTn>
                                        <p:tgtEl>
                                          <p:spTgt spid="265218">
                                            <p:txEl>
                                              <p:pRg st="14" end="14"/>
                                            </p:txEl>
                                          </p:spTgt>
                                        </p:tgtEl>
                                        <p:attrNameLst>
                                          <p:attrName>style.visibility</p:attrName>
                                        </p:attrNameLst>
                                      </p:cBhvr>
                                      <p:to>
                                        <p:strVal val="visible"/>
                                      </p:to>
                                    </p:set>
                                    <p:animEffect transition="in" filter="slide(fromLeft)">
                                      <p:cBhvr>
                                        <p:cTn id="77" dur="500"/>
                                        <p:tgtEl>
                                          <p:spTgt spid="265218">
                                            <p:txEl>
                                              <p:pRg st="14" end="14"/>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2" presetClass="entr" presetSubtype="8" fill="hold" grpId="0" nodeType="clickEffect">
                                  <p:stCondLst>
                                    <p:cond delay="0"/>
                                  </p:stCondLst>
                                  <p:childTnLst>
                                    <p:set>
                                      <p:cBhvr>
                                        <p:cTn id="81" dur="1" fill="hold">
                                          <p:stCondLst>
                                            <p:cond delay="0"/>
                                          </p:stCondLst>
                                        </p:cTn>
                                        <p:tgtEl>
                                          <p:spTgt spid="265218">
                                            <p:txEl>
                                              <p:pRg st="15" end="15"/>
                                            </p:txEl>
                                          </p:spTgt>
                                        </p:tgtEl>
                                        <p:attrNameLst>
                                          <p:attrName>style.visibility</p:attrName>
                                        </p:attrNameLst>
                                      </p:cBhvr>
                                      <p:to>
                                        <p:strVal val="visible"/>
                                      </p:to>
                                    </p:set>
                                    <p:animEffect transition="in" filter="slide(fromLeft)">
                                      <p:cBhvr>
                                        <p:cTn id="82" dur="500"/>
                                        <p:tgtEl>
                                          <p:spTgt spid="265218">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8"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227FD3BE-B461-40DD-A6EF-43934D2BDDE9}" type="slidenum">
              <a:rPr lang="en-US" sz="1200">
                <a:solidFill>
                  <a:srgbClr val="FFFFFF"/>
                </a:solidFill>
              </a:rPr>
              <a:pPr>
                <a:lnSpc>
                  <a:spcPct val="80000"/>
                </a:lnSpc>
              </a:pPr>
              <a:t>51</a:t>
            </a:fld>
            <a:endParaRPr lang="en-US" sz="1200">
              <a:solidFill>
                <a:srgbClr val="FFFFFF"/>
              </a:solidFill>
            </a:endParaRPr>
          </a:p>
        </p:txBody>
      </p:sp>
      <p:sp>
        <p:nvSpPr>
          <p:cNvPr id="267266" name="Rectangle 2"/>
          <p:cNvSpPr>
            <a:spLocks noGrp="1"/>
          </p:cNvSpPr>
          <p:nvPr>
            <p:ph type="body" idx="4294967295"/>
          </p:nvPr>
        </p:nvSpPr>
        <p:spPr>
          <a:xfrm>
            <a:off x="609600" y="1752600"/>
            <a:ext cx="8077200" cy="5105400"/>
          </a:xfrm>
        </p:spPr>
        <p:txBody>
          <a:bodyPr/>
          <a:lstStyle/>
          <a:p>
            <a:pPr marL="0" indent="0">
              <a:lnSpc>
                <a:spcPct val="70000"/>
              </a:lnSpc>
              <a:spcBef>
                <a:spcPct val="30000"/>
              </a:spcBef>
              <a:buFont typeface="Wingdings" panose="05000000000000000000" pitchFamily="2" charset="2"/>
              <a:buNone/>
            </a:pPr>
            <a:r>
              <a:rPr lang="en-US" sz="2000">
                <a:latin typeface="Arial" panose="020B0604020202020204" pitchFamily="34" charset="0"/>
                <a:cs typeface="Arial" panose="020B0604020202020204" pitchFamily="34" charset="0"/>
              </a:rPr>
              <a:t>Ví dụ 2 : Hàm trả về tổng tiền của khách hàng có mã là TOMSP</a:t>
            </a:r>
          </a:p>
          <a:p>
            <a:pPr marL="0" indent="0">
              <a:buFont typeface="Wingdings" panose="05000000000000000000" pitchFamily="2" charset="2"/>
              <a:buNone/>
            </a:pPr>
            <a:r>
              <a:rPr lang="en-US" sz="2000">
                <a:latin typeface="Arial" panose="020B0604020202020204" pitchFamily="34" charset="0"/>
                <a:cs typeface="Arial" panose="020B0604020202020204" pitchFamily="34" charset="0"/>
              </a:rPr>
              <a:t>Create function Tongtien()</a:t>
            </a:r>
          </a:p>
          <a:p>
            <a:pPr marL="0" indent="0">
              <a:buFont typeface="Wingdings" panose="05000000000000000000" pitchFamily="2" charset="2"/>
              <a:buNone/>
            </a:pPr>
            <a:r>
              <a:rPr lang="en-US" sz="2000">
                <a:latin typeface="Arial" panose="020B0604020202020204" pitchFamily="34" charset="0"/>
                <a:cs typeface="Arial" panose="020B0604020202020204" pitchFamily="34" charset="0"/>
              </a:rPr>
              <a:t>Returns money</a:t>
            </a:r>
          </a:p>
          <a:p>
            <a:pPr marL="0" indent="0">
              <a:buFont typeface="Wingdings" panose="05000000000000000000" pitchFamily="2" charset="2"/>
              <a:buNone/>
            </a:pPr>
            <a:r>
              <a:rPr lang="en-US" sz="2000">
                <a:latin typeface="Arial" panose="020B0604020202020204" pitchFamily="34" charset="0"/>
                <a:cs typeface="Arial" panose="020B0604020202020204" pitchFamily="34" charset="0"/>
              </a:rPr>
              <a:t>AS</a:t>
            </a:r>
          </a:p>
          <a:p>
            <a:pPr marL="0" indent="0">
              <a:buFont typeface="Wingdings" panose="05000000000000000000" pitchFamily="2" charset="2"/>
              <a:buNone/>
            </a:pPr>
            <a:r>
              <a:rPr lang="en-US" sz="2000">
                <a:latin typeface="Arial" panose="020B0604020202020204" pitchFamily="34" charset="0"/>
                <a:cs typeface="Arial" panose="020B0604020202020204" pitchFamily="34" charset="0"/>
              </a:rPr>
              <a:t>Begin</a:t>
            </a:r>
          </a:p>
          <a:p>
            <a:pPr marL="0" indent="0">
              <a:buFont typeface="Wingdings" panose="05000000000000000000" pitchFamily="2" charset="2"/>
              <a:buNone/>
            </a:pPr>
            <a:r>
              <a:rPr lang="en-US" sz="2000">
                <a:latin typeface="Arial" panose="020B0604020202020204" pitchFamily="34" charset="0"/>
                <a:cs typeface="Arial" panose="020B0604020202020204" pitchFamily="34" charset="0"/>
              </a:rPr>
              <a:t>	Declare @tong money</a:t>
            </a:r>
          </a:p>
          <a:p>
            <a:pPr marL="0" indent="0">
              <a:buFont typeface="Wingdings" panose="05000000000000000000" pitchFamily="2" charset="2"/>
              <a:buNone/>
            </a:pPr>
            <a:r>
              <a:rPr lang="en-US" sz="2000">
                <a:latin typeface="Arial" panose="020B0604020202020204" pitchFamily="34" charset="0"/>
                <a:cs typeface="Arial" panose="020B0604020202020204" pitchFamily="34" charset="0"/>
              </a:rPr>
              <a:t>	Select @tong = sum(unitprice*Quantity) from orders o, 			[Order Details] d</a:t>
            </a:r>
          </a:p>
          <a:p>
            <a:pPr marL="0" indent="0">
              <a:buFont typeface="Wingdings" panose="05000000000000000000" pitchFamily="2" charset="2"/>
              <a:buNone/>
            </a:pPr>
            <a:r>
              <a:rPr lang="en-US" sz="2000">
                <a:latin typeface="Arial" panose="020B0604020202020204" pitchFamily="34" charset="0"/>
                <a:cs typeface="Arial" panose="020B0604020202020204" pitchFamily="34" charset="0"/>
              </a:rPr>
              <a:t>	where o.orderid = d.orderid and customerid = 'TOMSP'</a:t>
            </a:r>
          </a:p>
          <a:p>
            <a:pPr marL="0" indent="0">
              <a:buFont typeface="Wingdings" panose="05000000000000000000" pitchFamily="2" charset="2"/>
              <a:buNone/>
            </a:pPr>
            <a:r>
              <a:rPr lang="en-US" sz="2000">
                <a:latin typeface="Arial" panose="020B0604020202020204" pitchFamily="34" charset="0"/>
                <a:cs typeface="Arial" panose="020B0604020202020204" pitchFamily="34" charset="0"/>
              </a:rPr>
              <a:t>	Return @tong</a:t>
            </a:r>
          </a:p>
          <a:p>
            <a:pPr marL="0" indent="0">
              <a:buFont typeface="Wingdings" panose="05000000000000000000" pitchFamily="2" charset="2"/>
              <a:buNone/>
            </a:pPr>
            <a:r>
              <a:rPr lang="en-US" sz="2000">
                <a:latin typeface="Arial" panose="020B0604020202020204" pitchFamily="34" charset="0"/>
                <a:cs typeface="Arial" panose="020B0604020202020204" pitchFamily="34" charset="0"/>
              </a:rPr>
              <a:t>End</a:t>
            </a:r>
          </a:p>
          <a:p>
            <a:pPr marL="0" indent="0">
              <a:buFont typeface="Wingdings" panose="05000000000000000000" pitchFamily="2" charset="2"/>
              <a:buNone/>
            </a:pPr>
            <a:r>
              <a:rPr lang="en-US" sz="2000">
                <a:latin typeface="Arial" panose="020B0604020202020204" pitchFamily="34" charset="0"/>
                <a:cs typeface="Arial" panose="020B0604020202020204" pitchFamily="34" charset="0"/>
              </a:rPr>
              <a:t>print 'Tong = ' +convert(char(10),dbo.tongtien())</a:t>
            </a:r>
          </a:p>
          <a:p>
            <a:pPr marL="0" indent="0">
              <a:buFont typeface="Wingdings" panose="05000000000000000000" pitchFamily="2" charset="2"/>
              <a:buNone/>
            </a:pPr>
            <a:r>
              <a:rPr lang="en-US" sz="2000">
                <a:latin typeface="Arial" panose="020B0604020202020204" pitchFamily="34" charset="0"/>
                <a:cs typeface="Arial" panose="020B0604020202020204" pitchFamily="34" charset="0"/>
              </a:rPr>
              <a:t>select dbo.tongtien() as [Tong Tien Cua Khach Hang TOMPS]</a:t>
            </a:r>
          </a:p>
        </p:txBody>
      </p:sp>
      <p:sp>
        <p:nvSpPr>
          <p:cNvPr id="58372" name="Rectangle 3"/>
          <p:cNvSpPr>
            <a:spLocks noChangeArrowheads="1"/>
          </p:cNvSpPr>
          <p:nvPr/>
        </p:nvSpPr>
        <p:spPr bwMode="auto">
          <a:xfrm>
            <a:off x="755650" y="188913"/>
            <a:ext cx="8964613"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r>
              <a:rPr lang="en-US" sz="4000" b="0">
                <a:solidFill>
                  <a:srgbClr val="0000FF"/>
                </a:solidFill>
                <a:latin typeface="Arial" panose="020B0604020202020204" pitchFamily="34" charset="0"/>
              </a:rPr>
              <a:t> Scalar Function</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67266">
                                            <p:txEl>
                                              <p:pRg st="0" end="0"/>
                                            </p:txEl>
                                          </p:spTgt>
                                        </p:tgtEl>
                                        <p:attrNameLst>
                                          <p:attrName>style.visibility</p:attrName>
                                        </p:attrNameLst>
                                      </p:cBhvr>
                                      <p:to>
                                        <p:strVal val="visible"/>
                                      </p:to>
                                    </p:set>
                                    <p:animEffect transition="in" filter="slide(fromLeft)">
                                      <p:cBhvr>
                                        <p:cTn id="7" dur="500"/>
                                        <p:tgtEl>
                                          <p:spTgt spid="2672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267266">
                                            <p:txEl>
                                              <p:pRg st="1" end="1"/>
                                            </p:txEl>
                                          </p:spTgt>
                                        </p:tgtEl>
                                        <p:attrNameLst>
                                          <p:attrName>style.visibility</p:attrName>
                                        </p:attrNameLst>
                                      </p:cBhvr>
                                      <p:to>
                                        <p:strVal val="visible"/>
                                      </p:to>
                                    </p:set>
                                    <p:animEffect transition="in" filter="slide(fromLeft)">
                                      <p:cBhvr>
                                        <p:cTn id="12" dur="500"/>
                                        <p:tgtEl>
                                          <p:spTgt spid="26726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267266">
                                            <p:txEl>
                                              <p:pRg st="2" end="2"/>
                                            </p:txEl>
                                          </p:spTgt>
                                        </p:tgtEl>
                                        <p:attrNameLst>
                                          <p:attrName>style.visibility</p:attrName>
                                        </p:attrNameLst>
                                      </p:cBhvr>
                                      <p:to>
                                        <p:strVal val="visible"/>
                                      </p:to>
                                    </p:set>
                                    <p:animEffect transition="in" filter="slide(fromLeft)">
                                      <p:cBhvr>
                                        <p:cTn id="17" dur="500"/>
                                        <p:tgtEl>
                                          <p:spTgt spid="26726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267266">
                                            <p:txEl>
                                              <p:pRg st="3" end="3"/>
                                            </p:txEl>
                                          </p:spTgt>
                                        </p:tgtEl>
                                        <p:attrNameLst>
                                          <p:attrName>style.visibility</p:attrName>
                                        </p:attrNameLst>
                                      </p:cBhvr>
                                      <p:to>
                                        <p:strVal val="visible"/>
                                      </p:to>
                                    </p:set>
                                    <p:animEffect transition="in" filter="slide(fromLeft)">
                                      <p:cBhvr>
                                        <p:cTn id="22" dur="500"/>
                                        <p:tgtEl>
                                          <p:spTgt spid="26726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267266">
                                            <p:txEl>
                                              <p:pRg st="4" end="4"/>
                                            </p:txEl>
                                          </p:spTgt>
                                        </p:tgtEl>
                                        <p:attrNameLst>
                                          <p:attrName>style.visibility</p:attrName>
                                        </p:attrNameLst>
                                      </p:cBhvr>
                                      <p:to>
                                        <p:strVal val="visible"/>
                                      </p:to>
                                    </p:set>
                                    <p:animEffect transition="in" filter="slide(fromLeft)">
                                      <p:cBhvr>
                                        <p:cTn id="27" dur="500"/>
                                        <p:tgtEl>
                                          <p:spTgt spid="26726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267266">
                                            <p:txEl>
                                              <p:pRg st="5" end="5"/>
                                            </p:txEl>
                                          </p:spTgt>
                                        </p:tgtEl>
                                        <p:attrNameLst>
                                          <p:attrName>style.visibility</p:attrName>
                                        </p:attrNameLst>
                                      </p:cBhvr>
                                      <p:to>
                                        <p:strVal val="visible"/>
                                      </p:to>
                                    </p:set>
                                    <p:animEffect transition="in" filter="slide(fromLeft)">
                                      <p:cBhvr>
                                        <p:cTn id="32" dur="500"/>
                                        <p:tgtEl>
                                          <p:spTgt spid="26726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267266">
                                            <p:txEl>
                                              <p:pRg st="6" end="6"/>
                                            </p:txEl>
                                          </p:spTgt>
                                        </p:tgtEl>
                                        <p:attrNameLst>
                                          <p:attrName>style.visibility</p:attrName>
                                        </p:attrNameLst>
                                      </p:cBhvr>
                                      <p:to>
                                        <p:strVal val="visible"/>
                                      </p:to>
                                    </p:set>
                                    <p:animEffect transition="in" filter="slide(fromLeft)">
                                      <p:cBhvr>
                                        <p:cTn id="37" dur="500"/>
                                        <p:tgtEl>
                                          <p:spTgt spid="267266">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267266">
                                            <p:txEl>
                                              <p:pRg st="7" end="7"/>
                                            </p:txEl>
                                          </p:spTgt>
                                        </p:tgtEl>
                                        <p:attrNameLst>
                                          <p:attrName>style.visibility</p:attrName>
                                        </p:attrNameLst>
                                      </p:cBhvr>
                                      <p:to>
                                        <p:strVal val="visible"/>
                                      </p:to>
                                    </p:set>
                                    <p:animEffect transition="in" filter="slide(fromLeft)">
                                      <p:cBhvr>
                                        <p:cTn id="42" dur="500"/>
                                        <p:tgtEl>
                                          <p:spTgt spid="267266">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8" fill="hold" grpId="0" nodeType="clickEffect">
                                  <p:stCondLst>
                                    <p:cond delay="0"/>
                                  </p:stCondLst>
                                  <p:childTnLst>
                                    <p:set>
                                      <p:cBhvr>
                                        <p:cTn id="46" dur="1" fill="hold">
                                          <p:stCondLst>
                                            <p:cond delay="0"/>
                                          </p:stCondLst>
                                        </p:cTn>
                                        <p:tgtEl>
                                          <p:spTgt spid="267266">
                                            <p:txEl>
                                              <p:pRg st="8" end="8"/>
                                            </p:txEl>
                                          </p:spTgt>
                                        </p:tgtEl>
                                        <p:attrNameLst>
                                          <p:attrName>style.visibility</p:attrName>
                                        </p:attrNameLst>
                                      </p:cBhvr>
                                      <p:to>
                                        <p:strVal val="visible"/>
                                      </p:to>
                                    </p:set>
                                    <p:animEffect transition="in" filter="slide(fromLeft)">
                                      <p:cBhvr>
                                        <p:cTn id="47" dur="500"/>
                                        <p:tgtEl>
                                          <p:spTgt spid="267266">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267266">
                                            <p:txEl>
                                              <p:pRg st="9" end="9"/>
                                            </p:txEl>
                                          </p:spTgt>
                                        </p:tgtEl>
                                        <p:attrNameLst>
                                          <p:attrName>style.visibility</p:attrName>
                                        </p:attrNameLst>
                                      </p:cBhvr>
                                      <p:to>
                                        <p:strVal val="visible"/>
                                      </p:to>
                                    </p:set>
                                    <p:animEffect transition="in" filter="slide(fromLeft)">
                                      <p:cBhvr>
                                        <p:cTn id="52" dur="500"/>
                                        <p:tgtEl>
                                          <p:spTgt spid="267266">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8" fill="hold" grpId="0" nodeType="clickEffect">
                                  <p:stCondLst>
                                    <p:cond delay="0"/>
                                  </p:stCondLst>
                                  <p:childTnLst>
                                    <p:set>
                                      <p:cBhvr>
                                        <p:cTn id="56" dur="1" fill="hold">
                                          <p:stCondLst>
                                            <p:cond delay="0"/>
                                          </p:stCondLst>
                                        </p:cTn>
                                        <p:tgtEl>
                                          <p:spTgt spid="267266">
                                            <p:txEl>
                                              <p:pRg st="10" end="10"/>
                                            </p:txEl>
                                          </p:spTgt>
                                        </p:tgtEl>
                                        <p:attrNameLst>
                                          <p:attrName>style.visibility</p:attrName>
                                        </p:attrNameLst>
                                      </p:cBhvr>
                                      <p:to>
                                        <p:strVal val="visible"/>
                                      </p:to>
                                    </p:set>
                                    <p:animEffect transition="in" filter="slide(fromLeft)">
                                      <p:cBhvr>
                                        <p:cTn id="57" dur="500"/>
                                        <p:tgtEl>
                                          <p:spTgt spid="267266">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8" fill="hold" grpId="0" nodeType="clickEffect">
                                  <p:stCondLst>
                                    <p:cond delay="0"/>
                                  </p:stCondLst>
                                  <p:childTnLst>
                                    <p:set>
                                      <p:cBhvr>
                                        <p:cTn id="61" dur="1" fill="hold">
                                          <p:stCondLst>
                                            <p:cond delay="0"/>
                                          </p:stCondLst>
                                        </p:cTn>
                                        <p:tgtEl>
                                          <p:spTgt spid="267266">
                                            <p:txEl>
                                              <p:pRg st="11" end="11"/>
                                            </p:txEl>
                                          </p:spTgt>
                                        </p:tgtEl>
                                        <p:attrNameLst>
                                          <p:attrName>style.visibility</p:attrName>
                                        </p:attrNameLst>
                                      </p:cBhvr>
                                      <p:to>
                                        <p:strVal val="visible"/>
                                      </p:to>
                                    </p:set>
                                    <p:animEffect transition="in" filter="slide(fromLeft)">
                                      <p:cBhvr>
                                        <p:cTn id="62" dur="500"/>
                                        <p:tgtEl>
                                          <p:spTgt spid="26726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6"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3843C582-3036-4FA1-9342-6889A906D1E9}" type="slidenum">
              <a:rPr lang="en-US" sz="1200">
                <a:solidFill>
                  <a:srgbClr val="FFFFFF"/>
                </a:solidFill>
              </a:rPr>
              <a:pPr>
                <a:lnSpc>
                  <a:spcPct val="80000"/>
                </a:lnSpc>
              </a:pPr>
              <a:t>52</a:t>
            </a:fld>
            <a:endParaRPr lang="en-US" sz="1200">
              <a:solidFill>
                <a:srgbClr val="FFFFFF"/>
              </a:solidFill>
            </a:endParaRPr>
          </a:p>
        </p:txBody>
      </p:sp>
      <p:sp>
        <p:nvSpPr>
          <p:cNvPr id="269314" name="Rectangle 2"/>
          <p:cNvSpPr>
            <a:spLocks noGrp="1"/>
          </p:cNvSpPr>
          <p:nvPr>
            <p:ph type="body" idx="4294967295"/>
          </p:nvPr>
        </p:nvSpPr>
        <p:spPr>
          <a:xfrm>
            <a:off x="609600" y="1524000"/>
            <a:ext cx="7489825" cy="5105400"/>
          </a:xfrm>
        </p:spPr>
        <p:txBody>
          <a:bodyPr/>
          <a:lstStyle/>
          <a:p>
            <a:pPr marL="342900" indent="-342900">
              <a:lnSpc>
                <a:spcPct val="105000"/>
              </a:lnSpc>
              <a:spcBef>
                <a:spcPct val="10000"/>
              </a:spcBef>
              <a:buFont typeface="Wingdings" panose="05000000000000000000" pitchFamily="2" charset="2"/>
              <a:buNone/>
            </a:pPr>
            <a:r>
              <a:rPr lang="en-US" sz="2000">
                <a:solidFill>
                  <a:schemeClr val="accent2"/>
                </a:solidFill>
                <a:latin typeface="Arial" panose="020B0604020202020204" pitchFamily="34" charset="0"/>
              </a:rPr>
              <a:t>2.  Scalar Function (Có tham số)</a:t>
            </a:r>
            <a:endParaRPr lang="en-US" sz="2000">
              <a:solidFill>
                <a:schemeClr val="accent2"/>
              </a:solidFill>
              <a:latin typeface="Arial" panose="020B0604020202020204" pitchFamily="34" charset="0"/>
              <a:cs typeface="Times New Roman" panose="02020603050405020304" pitchFamily="18" charset="0"/>
            </a:endParaRPr>
          </a:p>
          <a:p>
            <a:pPr marL="342900" indent="-342900">
              <a:lnSpc>
                <a:spcPct val="105000"/>
              </a:lnSpc>
              <a:spcBef>
                <a:spcPct val="10000"/>
              </a:spcBef>
            </a:pPr>
            <a:r>
              <a:rPr lang="en-US" sz="2000" b="1">
                <a:latin typeface="Arial" panose="020B0604020202020204" pitchFamily="34" charset="0"/>
              </a:rPr>
              <a:t>Là hàm nhận các giá trị từ bên ngoài truyền vào.</a:t>
            </a:r>
            <a:endParaRPr lang="en-US" sz="2000" b="1">
              <a:latin typeface="Arial" panose="020B0604020202020204" pitchFamily="34" charset="0"/>
              <a:cs typeface="Times New Roman" panose="02020603050405020304" pitchFamily="18" charset="0"/>
            </a:endParaRPr>
          </a:p>
          <a:p>
            <a:pPr marL="342900" indent="-342900">
              <a:lnSpc>
                <a:spcPct val="105000"/>
              </a:lnSpc>
              <a:spcBef>
                <a:spcPct val="10000"/>
              </a:spcBef>
            </a:pPr>
            <a:r>
              <a:rPr lang="en-US" sz="2000">
                <a:latin typeface="Arial" panose="020B0604020202020204" pitchFamily="34" charset="0"/>
                <a:cs typeface="Times New Roman" panose="02020603050405020304" pitchFamily="18" charset="0"/>
              </a:rPr>
              <a:t>Cú pháp:</a:t>
            </a:r>
          </a:p>
          <a:p>
            <a:pPr marL="838200" lvl="1" indent="-342900">
              <a:lnSpc>
                <a:spcPct val="105000"/>
              </a:lnSpc>
              <a:spcBef>
                <a:spcPct val="10000"/>
              </a:spcBef>
              <a:buFont typeface="Wingdings 2" panose="05020102010507070707" pitchFamily="18" charset="2"/>
              <a:buNone/>
            </a:pPr>
            <a:r>
              <a:rPr lang="en-US" sz="2000" b="1">
                <a:solidFill>
                  <a:srgbClr val="990000"/>
                </a:solidFill>
                <a:latin typeface="Arial" panose="020B0604020202020204" pitchFamily="34" charset="0"/>
                <a:cs typeface="Times New Roman" panose="02020603050405020304" pitchFamily="18" charset="0"/>
              </a:rPr>
              <a:t>CREATE FUNCTION [</a:t>
            </a:r>
            <a:r>
              <a:rPr lang="en-US" sz="2000" b="1" i="1">
                <a:solidFill>
                  <a:srgbClr val="990000"/>
                </a:solidFill>
                <a:latin typeface="Arial" panose="020B0604020202020204" pitchFamily="34" charset="0"/>
                <a:cs typeface="Times New Roman" panose="02020603050405020304" pitchFamily="18" charset="0"/>
              </a:rPr>
              <a:t>owner_name.</a:t>
            </a:r>
            <a:r>
              <a:rPr lang="en-US" sz="2000" b="1">
                <a:solidFill>
                  <a:srgbClr val="990000"/>
                </a:solidFill>
                <a:latin typeface="Arial" panose="020B0604020202020204" pitchFamily="34" charset="0"/>
                <a:cs typeface="Times New Roman" panose="02020603050405020304" pitchFamily="18" charset="0"/>
              </a:rPr>
              <a:t>]</a:t>
            </a:r>
            <a:r>
              <a:rPr lang="en-US" sz="2000" b="1" i="1">
                <a:solidFill>
                  <a:srgbClr val="990000"/>
                </a:solidFill>
                <a:latin typeface="Arial" panose="020B0604020202020204" pitchFamily="34" charset="0"/>
                <a:cs typeface="Times New Roman" panose="02020603050405020304" pitchFamily="18" charset="0"/>
              </a:rPr>
              <a:t>function_name</a:t>
            </a:r>
          </a:p>
          <a:p>
            <a:pPr marL="838200" lvl="1" indent="-342900">
              <a:lnSpc>
                <a:spcPct val="105000"/>
              </a:lnSpc>
              <a:spcBef>
                <a:spcPct val="10000"/>
              </a:spcBef>
              <a:buFont typeface="Wingdings 2" panose="05020102010507070707" pitchFamily="18" charset="2"/>
              <a:buNone/>
            </a:pPr>
            <a:r>
              <a:rPr lang="en-US" sz="2000" b="1">
                <a:solidFill>
                  <a:srgbClr val="FF00FF"/>
                </a:solidFill>
                <a:latin typeface="Arial" panose="020B0604020202020204" pitchFamily="34" charset="0"/>
                <a:cs typeface="Times New Roman" panose="02020603050405020304" pitchFamily="18" charset="0"/>
              </a:rPr>
              <a:t>([{</a:t>
            </a:r>
            <a:r>
              <a:rPr lang="en-US" sz="2000" b="1" i="1">
                <a:solidFill>
                  <a:srgbClr val="FF00FF"/>
                </a:solidFill>
                <a:latin typeface="Arial" panose="020B0604020202020204" pitchFamily="34" charset="0"/>
                <a:cs typeface="Times New Roman" panose="02020603050405020304" pitchFamily="18" charset="0"/>
              </a:rPr>
              <a:t>@parameter_name </a:t>
            </a:r>
            <a:r>
              <a:rPr lang="en-US" sz="2000" b="1">
                <a:solidFill>
                  <a:srgbClr val="FF00FF"/>
                </a:solidFill>
                <a:latin typeface="Arial" panose="020B0604020202020204" pitchFamily="34" charset="0"/>
                <a:cs typeface="Times New Roman" panose="02020603050405020304" pitchFamily="18" charset="0"/>
              </a:rPr>
              <a:t>[AS] </a:t>
            </a:r>
            <a:r>
              <a:rPr lang="en-US" sz="2000" b="1" i="1">
                <a:solidFill>
                  <a:srgbClr val="FF00FF"/>
                </a:solidFill>
                <a:latin typeface="Arial" panose="020B0604020202020204" pitchFamily="34" charset="0"/>
                <a:cs typeface="Times New Roman" panose="02020603050405020304" pitchFamily="18" charset="0"/>
              </a:rPr>
              <a:t>data_type </a:t>
            </a:r>
            <a:r>
              <a:rPr lang="en-US" sz="2000" b="1">
                <a:solidFill>
                  <a:srgbClr val="FF00FF"/>
                </a:solidFill>
                <a:latin typeface="Arial" panose="020B0604020202020204" pitchFamily="34" charset="0"/>
                <a:cs typeface="Times New Roman" panose="02020603050405020304" pitchFamily="18" charset="0"/>
              </a:rPr>
              <a:t>[=</a:t>
            </a:r>
            <a:r>
              <a:rPr lang="en-US" sz="2000" b="1" i="1">
                <a:solidFill>
                  <a:srgbClr val="FF00FF"/>
                </a:solidFill>
                <a:latin typeface="Arial" panose="020B0604020202020204" pitchFamily="34" charset="0"/>
                <a:cs typeface="Times New Roman" panose="02020603050405020304" pitchFamily="18" charset="0"/>
              </a:rPr>
              <a:t>default</a:t>
            </a:r>
            <a:r>
              <a:rPr lang="en-US" sz="2000" b="1">
                <a:solidFill>
                  <a:srgbClr val="FF00FF"/>
                </a:solidFill>
                <a:latin typeface="Arial" panose="020B0604020202020204" pitchFamily="34" charset="0"/>
                <a:cs typeface="Times New Roman" panose="02020603050405020304" pitchFamily="18" charset="0"/>
              </a:rPr>
              <a:t>]} [ ,…n ]])</a:t>
            </a:r>
          </a:p>
          <a:p>
            <a:pPr marL="838200" lvl="1" indent="-342900">
              <a:lnSpc>
                <a:spcPct val="105000"/>
              </a:lnSpc>
              <a:spcBef>
                <a:spcPct val="10000"/>
              </a:spcBef>
              <a:buFont typeface="Wingdings 2" panose="05020102010507070707" pitchFamily="18" charset="2"/>
              <a:buNone/>
            </a:pPr>
            <a:r>
              <a:rPr lang="en-US" sz="2000" b="1">
                <a:solidFill>
                  <a:srgbClr val="990000"/>
                </a:solidFill>
                <a:latin typeface="Arial" panose="020B0604020202020204" pitchFamily="34" charset="0"/>
                <a:cs typeface="Times New Roman" panose="02020603050405020304" pitchFamily="18" charset="0"/>
              </a:rPr>
              <a:t>RETURNS </a:t>
            </a:r>
            <a:r>
              <a:rPr lang="en-US" sz="2000" b="1" i="1">
                <a:solidFill>
                  <a:srgbClr val="990000"/>
                </a:solidFill>
                <a:latin typeface="Arial" panose="020B0604020202020204" pitchFamily="34" charset="0"/>
                <a:cs typeface="Times New Roman" panose="02020603050405020304" pitchFamily="18" charset="0"/>
              </a:rPr>
              <a:t>scalar_return_data_type</a:t>
            </a:r>
          </a:p>
          <a:p>
            <a:pPr marL="838200" lvl="1" indent="-342900">
              <a:lnSpc>
                <a:spcPct val="105000"/>
              </a:lnSpc>
              <a:spcBef>
                <a:spcPct val="10000"/>
              </a:spcBef>
              <a:buFont typeface="Wingdings 2" panose="05020102010507070707" pitchFamily="18" charset="2"/>
              <a:buNone/>
            </a:pPr>
            <a:r>
              <a:rPr lang="en-US" sz="2000" b="1">
                <a:solidFill>
                  <a:srgbClr val="990000"/>
                </a:solidFill>
                <a:latin typeface="Arial" panose="020B0604020202020204" pitchFamily="34" charset="0"/>
                <a:cs typeface="Times New Roman" panose="02020603050405020304" pitchFamily="18" charset="0"/>
              </a:rPr>
              <a:t>[WITH { ENCRYPTION | SCHEMABINDING } ]</a:t>
            </a:r>
          </a:p>
          <a:p>
            <a:pPr marL="838200" lvl="1" indent="-342900">
              <a:lnSpc>
                <a:spcPct val="105000"/>
              </a:lnSpc>
              <a:spcBef>
                <a:spcPct val="10000"/>
              </a:spcBef>
              <a:buFont typeface="Wingdings 2" panose="05020102010507070707" pitchFamily="18" charset="2"/>
              <a:buNone/>
            </a:pPr>
            <a:r>
              <a:rPr lang="en-US" sz="2000" b="1">
                <a:solidFill>
                  <a:srgbClr val="990000"/>
                </a:solidFill>
                <a:latin typeface="Arial" panose="020B0604020202020204" pitchFamily="34" charset="0"/>
                <a:cs typeface="Times New Roman" panose="02020603050405020304" pitchFamily="18" charset="0"/>
              </a:rPr>
              <a:t>[ AS ]</a:t>
            </a:r>
          </a:p>
          <a:p>
            <a:pPr marL="889000" lvl="2" indent="0">
              <a:lnSpc>
                <a:spcPct val="105000"/>
              </a:lnSpc>
              <a:spcBef>
                <a:spcPct val="10000"/>
              </a:spcBef>
              <a:buFont typeface="Wingdings" panose="05000000000000000000" pitchFamily="2" charset="2"/>
              <a:buNone/>
            </a:pPr>
            <a:r>
              <a:rPr lang="en-US" sz="2000" b="1">
                <a:solidFill>
                  <a:srgbClr val="990000"/>
                </a:solidFill>
                <a:latin typeface="Arial" panose="020B0604020202020204" pitchFamily="34" charset="0"/>
                <a:cs typeface="Times New Roman" panose="02020603050405020304" pitchFamily="18" charset="0"/>
              </a:rPr>
              <a:t>BEGIN</a:t>
            </a:r>
          </a:p>
          <a:p>
            <a:pPr marL="889000" lvl="2" indent="0">
              <a:lnSpc>
                <a:spcPct val="105000"/>
              </a:lnSpc>
              <a:spcBef>
                <a:spcPct val="10000"/>
              </a:spcBef>
              <a:buFont typeface="Wingdings" panose="05000000000000000000" pitchFamily="2" charset="2"/>
              <a:buNone/>
            </a:pPr>
            <a:r>
              <a:rPr lang="en-US" sz="2000" b="1" i="1">
                <a:solidFill>
                  <a:srgbClr val="990000"/>
                </a:solidFill>
                <a:latin typeface="Arial" panose="020B0604020202020204" pitchFamily="34" charset="0"/>
                <a:cs typeface="Times New Roman" panose="02020603050405020304" pitchFamily="18" charset="0"/>
              </a:rPr>
              <a:t>		function_body</a:t>
            </a:r>
          </a:p>
          <a:p>
            <a:pPr marL="889000" lvl="2" indent="0">
              <a:lnSpc>
                <a:spcPct val="105000"/>
              </a:lnSpc>
              <a:spcBef>
                <a:spcPct val="10000"/>
              </a:spcBef>
              <a:buFont typeface="Wingdings" panose="05000000000000000000" pitchFamily="2" charset="2"/>
              <a:buNone/>
            </a:pPr>
            <a:r>
              <a:rPr lang="en-US" sz="2000" b="1">
                <a:solidFill>
                  <a:srgbClr val="990000"/>
                </a:solidFill>
                <a:latin typeface="Arial" panose="020B0604020202020204" pitchFamily="34" charset="0"/>
                <a:cs typeface="Times New Roman" panose="02020603050405020304" pitchFamily="18" charset="0"/>
              </a:rPr>
              <a:t>		RETURN </a:t>
            </a:r>
            <a:r>
              <a:rPr lang="en-US" sz="2000" b="1" i="1">
                <a:solidFill>
                  <a:srgbClr val="990000"/>
                </a:solidFill>
                <a:latin typeface="Arial" panose="020B0604020202020204" pitchFamily="34" charset="0"/>
                <a:cs typeface="Times New Roman" panose="02020603050405020304" pitchFamily="18" charset="0"/>
              </a:rPr>
              <a:t>scalar_expression</a:t>
            </a:r>
          </a:p>
          <a:p>
            <a:pPr marL="889000" lvl="2" indent="0">
              <a:lnSpc>
                <a:spcPct val="105000"/>
              </a:lnSpc>
              <a:spcBef>
                <a:spcPct val="10000"/>
              </a:spcBef>
              <a:buFont typeface="Wingdings" panose="05000000000000000000" pitchFamily="2" charset="2"/>
              <a:buNone/>
            </a:pPr>
            <a:r>
              <a:rPr lang="en-US" sz="2000" b="1">
                <a:solidFill>
                  <a:srgbClr val="990000"/>
                </a:solidFill>
                <a:latin typeface="Arial" panose="020B0604020202020204" pitchFamily="34" charset="0"/>
                <a:cs typeface="Times New Roman" panose="02020603050405020304" pitchFamily="18" charset="0"/>
              </a:rPr>
              <a:t>END</a:t>
            </a:r>
          </a:p>
        </p:txBody>
      </p:sp>
      <p:sp>
        <p:nvSpPr>
          <p:cNvPr id="59396" name="Rectangle 3"/>
          <p:cNvSpPr>
            <a:spLocks noChangeArrowheads="1"/>
          </p:cNvSpPr>
          <p:nvPr/>
        </p:nvSpPr>
        <p:spPr bwMode="auto">
          <a:xfrm>
            <a:off x="609600" y="304800"/>
            <a:ext cx="8964613"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r>
              <a:rPr lang="en-US" sz="4000" b="0">
                <a:solidFill>
                  <a:srgbClr val="0000FF"/>
                </a:solidFill>
                <a:latin typeface="Arial" panose="020B0604020202020204" pitchFamily="34" charset="0"/>
              </a:rPr>
              <a:t> Scalar Function</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269314">
                                            <p:txEl>
                                              <p:pRg st="3" end="3"/>
                                            </p:txEl>
                                          </p:spTgt>
                                        </p:tgtEl>
                                        <p:attrNameLst>
                                          <p:attrName>style.visibility</p:attrName>
                                        </p:attrNameLst>
                                      </p:cBhvr>
                                      <p:to>
                                        <p:strVal val="visible"/>
                                      </p:to>
                                    </p:set>
                                    <p:animEffect transition="in" filter="checkerboard(down)">
                                      <p:cBhvr>
                                        <p:cTn id="7" dur="500"/>
                                        <p:tgtEl>
                                          <p:spTgt spid="269314">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269314">
                                            <p:txEl>
                                              <p:pRg st="4" end="4"/>
                                            </p:txEl>
                                          </p:spTgt>
                                        </p:tgtEl>
                                        <p:attrNameLst>
                                          <p:attrName>style.visibility</p:attrName>
                                        </p:attrNameLst>
                                      </p:cBhvr>
                                      <p:to>
                                        <p:strVal val="visible"/>
                                      </p:to>
                                    </p:set>
                                    <p:animEffect transition="in" filter="checkerboard(down)">
                                      <p:cBhvr>
                                        <p:cTn id="12" dur="500"/>
                                        <p:tgtEl>
                                          <p:spTgt spid="269314">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269314">
                                            <p:txEl>
                                              <p:pRg st="5" end="5"/>
                                            </p:txEl>
                                          </p:spTgt>
                                        </p:tgtEl>
                                        <p:attrNameLst>
                                          <p:attrName>style.visibility</p:attrName>
                                        </p:attrNameLst>
                                      </p:cBhvr>
                                      <p:to>
                                        <p:strVal val="visible"/>
                                      </p:to>
                                    </p:set>
                                    <p:animEffect transition="in" filter="checkerboard(down)">
                                      <p:cBhvr>
                                        <p:cTn id="17" dur="500"/>
                                        <p:tgtEl>
                                          <p:spTgt spid="269314">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269314">
                                            <p:txEl>
                                              <p:pRg st="6" end="6"/>
                                            </p:txEl>
                                          </p:spTgt>
                                        </p:tgtEl>
                                        <p:attrNameLst>
                                          <p:attrName>style.visibility</p:attrName>
                                        </p:attrNameLst>
                                      </p:cBhvr>
                                      <p:to>
                                        <p:strVal val="visible"/>
                                      </p:to>
                                    </p:set>
                                    <p:animEffect transition="in" filter="checkerboard(down)">
                                      <p:cBhvr>
                                        <p:cTn id="22" dur="500"/>
                                        <p:tgtEl>
                                          <p:spTgt spid="269314">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269314">
                                            <p:txEl>
                                              <p:pRg st="7" end="7"/>
                                            </p:txEl>
                                          </p:spTgt>
                                        </p:tgtEl>
                                        <p:attrNameLst>
                                          <p:attrName>style.visibility</p:attrName>
                                        </p:attrNameLst>
                                      </p:cBhvr>
                                      <p:to>
                                        <p:strVal val="visible"/>
                                      </p:to>
                                    </p:set>
                                    <p:animEffect transition="in" filter="checkerboard(down)">
                                      <p:cBhvr>
                                        <p:cTn id="27" dur="500"/>
                                        <p:tgtEl>
                                          <p:spTgt spid="269314">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5" fill="hold" grpId="0" nodeType="clickEffect">
                                  <p:stCondLst>
                                    <p:cond delay="0"/>
                                  </p:stCondLst>
                                  <p:childTnLst>
                                    <p:set>
                                      <p:cBhvr>
                                        <p:cTn id="31" dur="1" fill="hold">
                                          <p:stCondLst>
                                            <p:cond delay="0"/>
                                          </p:stCondLst>
                                        </p:cTn>
                                        <p:tgtEl>
                                          <p:spTgt spid="269314">
                                            <p:txEl>
                                              <p:pRg st="8" end="8"/>
                                            </p:txEl>
                                          </p:spTgt>
                                        </p:tgtEl>
                                        <p:attrNameLst>
                                          <p:attrName>style.visibility</p:attrName>
                                        </p:attrNameLst>
                                      </p:cBhvr>
                                      <p:to>
                                        <p:strVal val="visible"/>
                                      </p:to>
                                    </p:set>
                                    <p:animEffect transition="in" filter="checkerboard(down)">
                                      <p:cBhvr>
                                        <p:cTn id="32" dur="500"/>
                                        <p:tgtEl>
                                          <p:spTgt spid="269314">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5" fill="hold" grpId="0" nodeType="clickEffect">
                                  <p:stCondLst>
                                    <p:cond delay="0"/>
                                  </p:stCondLst>
                                  <p:childTnLst>
                                    <p:set>
                                      <p:cBhvr>
                                        <p:cTn id="36" dur="1" fill="hold">
                                          <p:stCondLst>
                                            <p:cond delay="0"/>
                                          </p:stCondLst>
                                        </p:cTn>
                                        <p:tgtEl>
                                          <p:spTgt spid="269314">
                                            <p:txEl>
                                              <p:pRg st="9" end="9"/>
                                            </p:txEl>
                                          </p:spTgt>
                                        </p:tgtEl>
                                        <p:attrNameLst>
                                          <p:attrName>style.visibility</p:attrName>
                                        </p:attrNameLst>
                                      </p:cBhvr>
                                      <p:to>
                                        <p:strVal val="visible"/>
                                      </p:to>
                                    </p:set>
                                    <p:animEffect transition="in" filter="checkerboard(down)">
                                      <p:cBhvr>
                                        <p:cTn id="37" dur="500"/>
                                        <p:tgtEl>
                                          <p:spTgt spid="269314">
                                            <p:txEl>
                                              <p:pRg st="9" end="9"/>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5" fill="hold" grpId="0" nodeType="clickEffect">
                                  <p:stCondLst>
                                    <p:cond delay="0"/>
                                  </p:stCondLst>
                                  <p:childTnLst>
                                    <p:set>
                                      <p:cBhvr>
                                        <p:cTn id="41" dur="1" fill="hold">
                                          <p:stCondLst>
                                            <p:cond delay="0"/>
                                          </p:stCondLst>
                                        </p:cTn>
                                        <p:tgtEl>
                                          <p:spTgt spid="269314">
                                            <p:txEl>
                                              <p:pRg st="10" end="10"/>
                                            </p:txEl>
                                          </p:spTgt>
                                        </p:tgtEl>
                                        <p:attrNameLst>
                                          <p:attrName>style.visibility</p:attrName>
                                        </p:attrNameLst>
                                      </p:cBhvr>
                                      <p:to>
                                        <p:strVal val="visible"/>
                                      </p:to>
                                    </p:set>
                                    <p:animEffect transition="in" filter="checkerboard(down)">
                                      <p:cBhvr>
                                        <p:cTn id="42" dur="500"/>
                                        <p:tgtEl>
                                          <p:spTgt spid="269314">
                                            <p:txEl>
                                              <p:pRg st="10" end="1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5" fill="hold" grpId="0" nodeType="clickEffect">
                                  <p:stCondLst>
                                    <p:cond delay="0"/>
                                  </p:stCondLst>
                                  <p:childTnLst>
                                    <p:set>
                                      <p:cBhvr>
                                        <p:cTn id="46" dur="1" fill="hold">
                                          <p:stCondLst>
                                            <p:cond delay="0"/>
                                          </p:stCondLst>
                                        </p:cTn>
                                        <p:tgtEl>
                                          <p:spTgt spid="269314">
                                            <p:txEl>
                                              <p:pRg st="11" end="11"/>
                                            </p:txEl>
                                          </p:spTgt>
                                        </p:tgtEl>
                                        <p:attrNameLst>
                                          <p:attrName>style.visibility</p:attrName>
                                        </p:attrNameLst>
                                      </p:cBhvr>
                                      <p:to>
                                        <p:strVal val="visible"/>
                                      </p:to>
                                    </p:set>
                                    <p:animEffect transition="in" filter="checkerboard(down)">
                                      <p:cBhvr>
                                        <p:cTn id="47" dur="500"/>
                                        <p:tgtEl>
                                          <p:spTgt spid="26931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4"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ABD8F9E6-E77E-458B-B69E-8B6E9BA51F49}" type="slidenum">
              <a:rPr lang="en-US" sz="1200">
                <a:solidFill>
                  <a:srgbClr val="FFFFFF"/>
                </a:solidFill>
              </a:rPr>
              <a:pPr>
                <a:lnSpc>
                  <a:spcPct val="80000"/>
                </a:lnSpc>
              </a:pPr>
              <a:t>53</a:t>
            </a:fld>
            <a:endParaRPr lang="en-US" sz="1200">
              <a:solidFill>
                <a:srgbClr val="FFFFFF"/>
              </a:solidFill>
            </a:endParaRPr>
          </a:p>
        </p:txBody>
      </p:sp>
      <p:sp>
        <p:nvSpPr>
          <p:cNvPr id="271362" name="Rectangle 2"/>
          <p:cNvSpPr>
            <a:spLocks noGrp="1"/>
          </p:cNvSpPr>
          <p:nvPr>
            <p:ph type="body" idx="4294967295"/>
          </p:nvPr>
        </p:nvSpPr>
        <p:spPr>
          <a:xfrm>
            <a:off x="503238" y="1600200"/>
            <a:ext cx="8640762" cy="5105400"/>
          </a:xfrm>
        </p:spPr>
        <p:txBody>
          <a:bodyPr/>
          <a:lstStyle/>
          <a:p>
            <a:pPr marL="0" indent="0">
              <a:lnSpc>
                <a:spcPct val="70000"/>
              </a:lnSpc>
              <a:spcBef>
                <a:spcPct val="30000"/>
              </a:spcBef>
              <a:buFont typeface="Wingdings" panose="05000000000000000000" pitchFamily="2" charset="2"/>
              <a:buNone/>
            </a:pPr>
            <a:r>
              <a:rPr lang="en-US" sz="2000">
                <a:latin typeface="Arial" panose="020B0604020202020204" pitchFamily="34" charset="0"/>
                <a:cs typeface="Arial" panose="020B0604020202020204" pitchFamily="34" charset="0"/>
              </a:rPr>
              <a:t>Ví dụ  3 : Hàm trả về tổng của hai số bất kỳ</a:t>
            </a:r>
          </a:p>
          <a:p>
            <a:pPr marL="0" indent="0">
              <a:buFont typeface="Wingdings" panose="05000000000000000000" pitchFamily="2" charset="2"/>
              <a:buNone/>
            </a:pPr>
            <a:r>
              <a:rPr lang="en-US" sz="1800">
                <a:latin typeface="Arial" panose="020B0604020202020204" pitchFamily="34" charset="0"/>
                <a:cs typeface="Arial" panose="020B0604020202020204" pitchFamily="34" charset="0"/>
              </a:rPr>
              <a:t>Create function tong(@so1 int, @so2 int)</a:t>
            </a:r>
          </a:p>
          <a:p>
            <a:pPr marL="0" indent="0">
              <a:buFont typeface="Wingdings" panose="05000000000000000000" pitchFamily="2" charset="2"/>
              <a:buNone/>
            </a:pPr>
            <a:r>
              <a:rPr lang="en-US" sz="1800">
                <a:latin typeface="Arial" panose="020B0604020202020204" pitchFamily="34" charset="0"/>
                <a:cs typeface="Arial" panose="020B0604020202020204" pitchFamily="34" charset="0"/>
              </a:rPr>
              <a:t>Returns int</a:t>
            </a:r>
          </a:p>
          <a:p>
            <a:pPr marL="0" indent="0">
              <a:buFont typeface="Wingdings" panose="05000000000000000000" pitchFamily="2" charset="2"/>
              <a:buNone/>
            </a:pPr>
            <a:r>
              <a:rPr lang="en-US" sz="1800">
                <a:latin typeface="Arial" panose="020B0604020202020204" pitchFamily="34" charset="0"/>
                <a:cs typeface="Arial" panose="020B0604020202020204" pitchFamily="34" charset="0"/>
              </a:rPr>
              <a:t>as</a:t>
            </a:r>
          </a:p>
          <a:p>
            <a:pPr marL="0" indent="0">
              <a:buFont typeface="Wingdings" panose="05000000000000000000" pitchFamily="2" charset="2"/>
              <a:buNone/>
            </a:pPr>
            <a:r>
              <a:rPr lang="en-US" sz="1800">
                <a:latin typeface="Arial" panose="020B0604020202020204" pitchFamily="34" charset="0"/>
                <a:cs typeface="Arial" panose="020B0604020202020204" pitchFamily="34" charset="0"/>
              </a:rPr>
              <a:t>Begin</a:t>
            </a:r>
          </a:p>
          <a:p>
            <a:pPr marL="0" indent="0">
              <a:buFont typeface="Wingdings" panose="05000000000000000000" pitchFamily="2" charset="2"/>
              <a:buNone/>
            </a:pPr>
            <a:r>
              <a:rPr lang="en-US" sz="1800">
                <a:latin typeface="Arial" panose="020B0604020202020204" pitchFamily="34" charset="0"/>
                <a:cs typeface="Arial" panose="020B0604020202020204" pitchFamily="34" charset="0"/>
              </a:rPr>
              <a:t>	Return @so1+@so2</a:t>
            </a:r>
          </a:p>
          <a:p>
            <a:pPr marL="0" indent="0">
              <a:buFont typeface="Wingdings" panose="05000000000000000000" pitchFamily="2" charset="2"/>
              <a:buNone/>
            </a:pPr>
            <a:r>
              <a:rPr lang="en-US" sz="1800">
                <a:latin typeface="Arial" panose="020B0604020202020204" pitchFamily="34" charset="0"/>
                <a:cs typeface="Arial" panose="020B0604020202020204" pitchFamily="34" charset="0"/>
              </a:rPr>
              <a:t>end</a:t>
            </a:r>
          </a:p>
          <a:p>
            <a:pPr marL="0" indent="0">
              <a:buFont typeface="Wingdings" panose="05000000000000000000" pitchFamily="2" charset="2"/>
              <a:buNone/>
            </a:pPr>
            <a:r>
              <a:rPr lang="en-US" sz="1800">
                <a:latin typeface="Arial" panose="020B0604020202020204" pitchFamily="34" charset="0"/>
                <a:cs typeface="Arial" panose="020B0604020202020204" pitchFamily="34" charset="0"/>
              </a:rPr>
              <a:t>-- Thuc hien ham </a:t>
            </a:r>
          </a:p>
          <a:p>
            <a:pPr marL="0" indent="0">
              <a:buFont typeface="Wingdings" panose="05000000000000000000" pitchFamily="2" charset="2"/>
              <a:buNone/>
            </a:pPr>
            <a:r>
              <a:rPr lang="en-US" sz="1800">
                <a:latin typeface="Arial" panose="020B0604020202020204" pitchFamily="34" charset="0"/>
                <a:cs typeface="Arial" panose="020B0604020202020204" pitchFamily="34" charset="0"/>
              </a:rPr>
              <a:t>Declare @a int, @b int</a:t>
            </a:r>
          </a:p>
          <a:p>
            <a:pPr marL="0" indent="0">
              <a:buFont typeface="Wingdings" panose="05000000000000000000" pitchFamily="2" charset="2"/>
              <a:buNone/>
            </a:pPr>
            <a:r>
              <a:rPr lang="en-US" sz="1800">
                <a:latin typeface="Arial" panose="020B0604020202020204" pitchFamily="34" charset="0"/>
                <a:cs typeface="Arial" panose="020B0604020202020204" pitchFamily="34" charset="0"/>
              </a:rPr>
              <a:t>Set @a = 4</a:t>
            </a:r>
          </a:p>
          <a:p>
            <a:pPr marL="0" indent="0">
              <a:buFont typeface="Wingdings" panose="05000000000000000000" pitchFamily="2" charset="2"/>
              <a:buNone/>
            </a:pPr>
            <a:r>
              <a:rPr lang="en-US" sz="1800">
                <a:latin typeface="Arial" panose="020B0604020202020204" pitchFamily="34" charset="0"/>
                <a:cs typeface="Arial" panose="020B0604020202020204" pitchFamily="34" charset="0"/>
              </a:rPr>
              <a:t>Set @b =6</a:t>
            </a:r>
          </a:p>
          <a:p>
            <a:pPr marL="0" indent="0">
              <a:buFont typeface="Wingdings" panose="05000000000000000000" pitchFamily="2" charset="2"/>
              <a:buNone/>
            </a:pPr>
            <a:r>
              <a:rPr lang="en-US" sz="1800">
                <a:latin typeface="Arial" panose="020B0604020202020204" pitchFamily="34" charset="0"/>
                <a:cs typeface="Arial" panose="020B0604020202020204" pitchFamily="34" charset="0"/>
              </a:rPr>
              <a:t>Print 'Tong cua '+convert(char(5),@a) +'  '+                                                   				convert(char(5),@b)+'='+convert(char(5),</a:t>
            </a:r>
            <a:r>
              <a:rPr lang="en-US" sz="1800">
                <a:solidFill>
                  <a:srgbClr val="990000"/>
                </a:solidFill>
                <a:latin typeface="Arial" panose="020B0604020202020204" pitchFamily="34" charset="0"/>
                <a:cs typeface="Arial" panose="020B0604020202020204" pitchFamily="34" charset="0"/>
              </a:rPr>
              <a:t>dbo.tong(@a,@b)</a:t>
            </a:r>
            <a:r>
              <a:rPr lang="en-US" sz="1800">
                <a:latin typeface="Arial" panose="020B0604020202020204" pitchFamily="34" charset="0"/>
                <a:cs typeface="Arial" panose="020B0604020202020204" pitchFamily="34" charset="0"/>
              </a:rPr>
              <a:t>)</a:t>
            </a:r>
          </a:p>
          <a:p>
            <a:pPr marL="0" indent="0">
              <a:buFont typeface="Wingdings" panose="05000000000000000000" pitchFamily="2" charset="2"/>
              <a:buNone/>
            </a:pPr>
            <a:r>
              <a:rPr lang="en-US" sz="1800">
                <a:latin typeface="Arial" panose="020B0604020202020204" pitchFamily="34" charset="0"/>
                <a:cs typeface="Arial" panose="020B0604020202020204" pitchFamily="34" charset="0"/>
              </a:rPr>
              <a:t>Select </a:t>
            </a:r>
            <a:r>
              <a:rPr lang="en-US" sz="1800">
                <a:solidFill>
                  <a:srgbClr val="990000"/>
                </a:solidFill>
                <a:latin typeface="Arial" panose="020B0604020202020204" pitchFamily="34" charset="0"/>
                <a:cs typeface="Arial" panose="020B0604020202020204" pitchFamily="34" charset="0"/>
              </a:rPr>
              <a:t>dbo.tong(@a,@b)</a:t>
            </a:r>
            <a:r>
              <a:rPr lang="en-US" sz="1800">
                <a:latin typeface="Arial" panose="020B0604020202020204" pitchFamily="34" charset="0"/>
                <a:cs typeface="Arial" panose="020B0604020202020204" pitchFamily="34" charset="0"/>
              </a:rPr>
              <a:t> as tong</a:t>
            </a:r>
          </a:p>
        </p:txBody>
      </p:sp>
      <p:sp>
        <p:nvSpPr>
          <p:cNvPr id="60420" name="Rectangle 3"/>
          <p:cNvSpPr>
            <a:spLocks noChangeArrowheads="1"/>
          </p:cNvSpPr>
          <p:nvPr/>
        </p:nvSpPr>
        <p:spPr bwMode="auto">
          <a:xfrm>
            <a:off x="628650" y="188913"/>
            <a:ext cx="8964613"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r>
              <a:rPr lang="en-US" sz="4000" b="0">
                <a:solidFill>
                  <a:srgbClr val="0000FF"/>
                </a:solidFill>
                <a:latin typeface="Arial" panose="020B0604020202020204" pitchFamily="34" charset="0"/>
              </a:rPr>
              <a:t> Scalar Function</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71362">
                                            <p:txEl>
                                              <p:pRg st="0" end="0"/>
                                            </p:txEl>
                                          </p:spTgt>
                                        </p:tgtEl>
                                        <p:attrNameLst>
                                          <p:attrName>style.visibility</p:attrName>
                                        </p:attrNameLst>
                                      </p:cBhvr>
                                      <p:to>
                                        <p:strVal val="visible"/>
                                      </p:to>
                                    </p:set>
                                    <p:animEffect transition="in" filter="slide(fromLeft)">
                                      <p:cBhvr>
                                        <p:cTn id="7" dur="500"/>
                                        <p:tgtEl>
                                          <p:spTgt spid="2713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1" nodeType="clickEffect">
                                  <p:stCondLst>
                                    <p:cond delay="0"/>
                                  </p:stCondLst>
                                  <p:childTnLst>
                                    <p:set>
                                      <p:cBhvr>
                                        <p:cTn id="11" dur="1" fill="hold">
                                          <p:stCondLst>
                                            <p:cond delay="0"/>
                                          </p:stCondLst>
                                        </p:cTn>
                                        <p:tgtEl>
                                          <p:spTgt spid="271362">
                                            <p:txEl>
                                              <p:pRg st="0" end="0"/>
                                            </p:txEl>
                                          </p:spTgt>
                                        </p:tgtEl>
                                        <p:attrNameLst>
                                          <p:attrName>style.visibility</p:attrName>
                                        </p:attrNameLst>
                                      </p:cBhvr>
                                      <p:to>
                                        <p:strVal val="visible"/>
                                      </p:to>
                                    </p:set>
                                    <p:animEffect transition="in" filter="slide(fromBottom)">
                                      <p:cBhvr>
                                        <p:cTn id="12" dur="500"/>
                                        <p:tgtEl>
                                          <p:spTgt spid="27136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1" nodeType="clickEffect">
                                  <p:stCondLst>
                                    <p:cond delay="0"/>
                                  </p:stCondLst>
                                  <p:childTnLst>
                                    <p:set>
                                      <p:cBhvr>
                                        <p:cTn id="16" dur="1" fill="hold">
                                          <p:stCondLst>
                                            <p:cond delay="0"/>
                                          </p:stCondLst>
                                        </p:cTn>
                                        <p:tgtEl>
                                          <p:spTgt spid="271362">
                                            <p:txEl>
                                              <p:pRg st="1" end="1"/>
                                            </p:txEl>
                                          </p:spTgt>
                                        </p:tgtEl>
                                        <p:attrNameLst>
                                          <p:attrName>style.visibility</p:attrName>
                                        </p:attrNameLst>
                                      </p:cBhvr>
                                      <p:to>
                                        <p:strVal val="visible"/>
                                      </p:to>
                                    </p:set>
                                    <p:animEffect transition="in" filter="slide(fromBottom)">
                                      <p:cBhvr>
                                        <p:cTn id="17" dur="500"/>
                                        <p:tgtEl>
                                          <p:spTgt spid="27136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1" nodeType="clickEffect">
                                  <p:stCondLst>
                                    <p:cond delay="0"/>
                                  </p:stCondLst>
                                  <p:childTnLst>
                                    <p:set>
                                      <p:cBhvr>
                                        <p:cTn id="21" dur="1" fill="hold">
                                          <p:stCondLst>
                                            <p:cond delay="0"/>
                                          </p:stCondLst>
                                        </p:cTn>
                                        <p:tgtEl>
                                          <p:spTgt spid="271362">
                                            <p:txEl>
                                              <p:pRg st="2" end="2"/>
                                            </p:txEl>
                                          </p:spTgt>
                                        </p:tgtEl>
                                        <p:attrNameLst>
                                          <p:attrName>style.visibility</p:attrName>
                                        </p:attrNameLst>
                                      </p:cBhvr>
                                      <p:to>
                                        <p:strVal val="visible"/>
                                      </p:to>
                                    </p:set>
                                    <p:animEffect transition="in" filter="slide(fromBottom)">
                                      <p:cBhvr>
                                        <p:cTn id="22" dur="500"/>
                                        <p:tgtEl>
                                          <p:spTgt spid="271362">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1" nodeType="clickEffect">
                                  <p:stCondLst>
                                    <p:cond delay="0"/>
                                  </p:stCondLst>
                                  <p:childTnLst>
                                    <p:set>
                                      <p:cBhvr>
                                        <p:cTn id="26" dur="1" fill="hold">
                                          <p:stCondLst>
                                            <p:cond delay="0"/>
                                          </p:stCondLst>
                                        </p:cTn>
                                        <p:tgtEl>
                                          <p:spTgt spid="271362">
                                            <p:txEl>
                                              <p:pRg st="3" end="3"/>
                                            </p:txEl>
                                          </p:spTgt>
                                        </p:tgtEl>
                                        <p:attrNameLst>
                                          <p:attrName>style.visibility</p:attrName>
                                        </p:attrNameLst>
                                      </p:cBhvr>
                                      <p:to>
                                        <p:strVal val="visible"/>
                                      </p:to>
                                    </p:set>
                                    <p:animEffect transition="in" filter="slide(fromBottom)">
                                      <p:cBhvr>
                                        <p:cTn id="27" dur="500"/>
                                        <p:tgtEl>
                                          <p:spTgt spid="271362">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1" nodeType="clickEffect">
                                  <p:stCondLst>
                                    <p:cond delay="0"/>
                                  </p:stCondLst>
                                  <p:childTnLst>
                                    <p:set>
                                      <p:cBhvr>
                                        <p:cTn id="31" dur="1" fill="hold">
                                          <p:stCondLst>
                                            <p:cond delay="0"/>
                                          </p:stCondLst>
                                        </p:cTn>
                                        <p:tgtEl>
                                          <p:spTgt spid="271362">
                                            <p:txEl>
                                              <p:pRg st="4" end="4"/>
                                            </p:txEl>
                                          </p:spTgt>
                                        </p:tgtEl>
                                        <p:attrNameLst>
                                          <p:attrName>style.visibility</p:attrName>
                                        </p:attrNameLst>
                                      </p:cBhvr>
                                      <p:to>
                                        <p:strVal val="visible"/>
                                      </p:to>
                                    </p:set>
                                    <p:animEffect transition="in" filter="slide(fromBottom)">
                                      <p:cBhvr>
                                        <p:cTn id="32" dur="500"/>
                                        <p:tgtEl>
                                          <p:spTgt spid="271362">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1" nodeType="clickEffect">
                                  <p:stCondLst>
                                    <p:cond delay="0"/>
                                  </p:stCondLst>
                                  <p:childTnLst>
                                    <p:set>
                                      <p:cBhvr>
                                        <p:cTn id="36" dur="1" fill="hold">
                                          <p:stCondLst>
                                            <p:cond delay="0"/>
                                          </p:stCondLst>
                                        </p:cTn>
                                        <p:tgtEl>
                                          <p:spTgt spid="271362">
                                            <p:txEl>
                                              <p:pRg st="5" end="5"/>
                                            </p:txEl>
                                          </p:spTgt>
                                        </p:tgtEl>
                                        <p:attrNameLst>
                                          <p:attrName>style.visibility</p:attrName>
                                        </p:attrNameLst>
                                      </p:cBhvr>
                                      <p:to>
                                        <p:strVal val="visible"/>
                                      </p:to>
                                    </p:set>
                                    <p:animEffect transition="in" filter="slide(fromBottom)">
                                      <p:cBhvr>
                                        <p:cTn id="37" dur="500"/>
                                        <p:tgtEl>
                                          <p:spTgt spid="271362">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1" nodeType="clickEffect">
                                  <p:stCondLst>
                                    <p:cond delay="0"/>
                                  </p:stCondLst>
                                  <p:childTnLst>
                                    <p:set>
                                      <p:cBhvr>
                                        <p:cTn id="41" dur="1" fill="hold">
                                          <p:stCondLst>
                                            <p:cond delay="0"/>
                                          </p:stCondLst>
                                        </p:cTn>
                                        <p:tgtEl>
                                          <p:spTgt spid="271362">
                                            <p:txEl>
                                              <p:pRg st="6" end="6"/>
                                            </p:txEl>
                                          </p:spTgt>
                                        </p:tgtEl>
                                        <p:attrNameLst>
                                          <p:attrName>style.visibility</p:attrName>
                                        </p:attrNameLst>
                                      </p:cBhvr>
                                      <p:to>
                                        <p:strVal val="visible"/>
                                      </p:to>
                                    </p:set>
                                    <p:animEffect transition="in" filter="slide(fromBottom)">
                                      <p:cBhvr>
                                        <p:cTn id="42" dur="500"/>
                                        <p:tgtEl>
                                          <p:spTgt spid="271362">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1" nodeType="clickEffect">
                                  <p:stCondLst>
                                    <p:cond delay="0"/>
                                  </p:stCondLst>
                                  <p:childTnLst>
                                    <p:set>
                                      <p:cBhvr>
                                        <p:cTn id="46" dur="1" fill="hold">
                                          <p:stCondLst>
                                            <p:cond delay="0"/>
                                          </p:stCondLst>
                                        </p:cTn>
                                        <p:tgtEl>
                                          <p:spTgt spid="271362">
                                            <p:txEl>
                                              <p:pRg st="7" end="7"/>
                                            </p:txEl>
                                          </p:spTgt>
                                        </p:tgtEl>
                                        <p:attrNameLst>
                                          <p:attrName>style.visibility</p:attrName>
                                        </p:attrNameLst>
                                      </p:cBhvr>
                                      <p:to>
                                        <p:strVal val="visible"/>
                                      </p:to>
                                    </p:set>
                                    <p:animEffect transition="in" filter="slide(fromBottom)">
                                      <p:cBhvr>
                                        <p:cTn id="47" dur="500"/>
                                        <p:tgtEl>
                                          <p:spTgt spid="271362">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4" fill="hold" grpId="1" nodeType="clickEffect">
                                  <p:stCondLst>
                                    <p:cond delay="0"/>
                                  </p:stCondLst>
                                  <p:childTnLst>
                                    <p:set>
                                      <p:cBhvr>
                                        <p:cTn id="51" dur="1" fill="hold">
                                          <p:stCondLst>
                                            <p:cond delay="0"/>
                                          </p:stCondLst>
                                        </p:cTn>
                                        <p:tgtEl>
                                          <p:spTgt spid="271362">
                                            <p:txEl>
                                              <p:pRg st="8" end="8"/>
                                            </p:txEl>
                                          </p:spTgt>
                                        </p:tgtEl>
                                        <p:attrNameLst>
                                          <p:attrName>style.visibility</p:attrName>
                                        </p:attrNameLst>
                                      </p:cBhvr>
                                      <p:to>
                                        <p:strVal val="visible"/>
                                      </p:to>
                                    </p:set>
                                    <p:animEffect transition="in" filter="slide(fromBottom)">
                                      <p:cBhvr>
                                        <p:cTn id="52" dur="500"/>
                                        <p:tgtEl>
                                          <p:spTgt spid="271362">
                                            <p:txEl>
                                              <p:pRg st="8" end="8"/>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4" fill="hold" grpId="1" nodeType="clickEffect">
                                  <p:stCondLst>
                                    <p:cond delay="0"/>
                                  </p:stCondLst>
                                  <p:childTnLst>
                                    <p:set>
                                      <p:cBhvr>
                                        <p:cTn id="56" dur="1" fill="hold">
                                          <p:stCondLst>
                                            <p:cond delay="0"/>
                                          </p:stCondLst>
                                        </p:cTn>
                                        <p:tgtEl>
                                          <p:spTgt spid="271362">
                                            <p:txEl>
                                              <p:pRg st="9" end="9"/>
                                            </p:txEl>
                                          </p:spTgt>
                                        </p:tgtEl>
                                        <p:attrNameLst>
                                          <p:attrName>style.visibility</p:attrName>
                                        </p:attrNameLst>
                                      </p:cBhvr>
                                      <p:to>
                                        <p:strVal val="visible"/>
                                      </p:to>
                                    </p:set>
                                    <p:animEffect transition="in" filter="slide(fromBottom)">
                                      <p:cBhvr>
                                        <p:cTn id="57" dur="500"/>
                                        <p:tgtEl>
                                          <p:spTgt spid="271362">
                                            <p:txEl>
                                              <p:pRg st="9" end="9"/>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4" fill="hold" grpId="1" nodeType="clickEffect">
                                  <p:stCondLst>
                                    <p:cond delay="0"/>
                                  </p:stCondLst>
                                  <p:childTnLst>
                                    <p:set>
                                      <p:cBhvr>
                                        <p:cTn id="61" dur="1" fill="hold">
                                          <p:stCondLst>
                                            <p:cond delay="0"/>
                                          </p:stCondLst>
                                        </p:cTn>
                                        <p:tgtEl>
                                          <p:spTgt spid="271362">
                                            <p:txEl>
                                              <p:pRg st="10" end="10"/>
                                            </p:txEl>
                                          </p:spTgt>
                                        </p:tgtEl>
                                        <p:attrNameLst>
                                          <p:attrName>style.visibility</p:attrName>
                                        </p:attrNameLst>
                                      </p:cBhvr>
                                      <p:to>
                                        <p:strVal val="visible"/>
                                      </p:to>
                                    </p:set>
                                    <p:animEffect transition="in" filter="slide(fromBottom)">
                                      <p:cBhvr>
                                        <p:cTn id="62" dur="500"/>
                                        <p:tgtEl>
                                          <p:spTgt spid="271362">
                                            <p:txEl>
                                              <p:pRg st="10" end="1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2" presetClass="entr" presetSubtype="4" fill="hold" grpId="1" nodeType="clickEffect">
                                  <p:stCondLst>
                                    <p:cond delay="0"/>
                                  </p:stCondLst>
                                  <p:childTnLst>
                                    <p:set>
                                      <p:cBhvr>
                                        <p:cTn id="66" dur="1" fill="hold">
                                          <p:stCondLst>
                                            <p:cond delay="0"/>
                                          </p:stCondLst>
                                        </p:cTn>
                                        <p:tgtEl>
                                          <p:spTgt spid="271362">
                                            <p:txEl>
                                              <p:pRg st="11" end="11"/>
                                            </p:txEl>
                                          </p:spTgt>
                                        </p:tgtEl>
                                        <p:attrNameLst>
                                          <p:attrName>style.visibility</p:attrName>
                                        </p:attrNameLst>
                                      </p:cBhvr>
                                      <p:to>
                                        <p:strVal val="visible"/>
                                      </p:to>
                                    </p:set>
                                    <p:animEffect transition="in" filter="slide(fromBottom)">
                                      <p:cBhvr>
                                        <p:cTn id="67" dur="500"/>
                                        <p:tgtEl>
                                          <p:spTgt spid="271362">
                                            <p:txEl>
                                              <p:pRg st="11" end="11"/>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2" presetClass="entr" presetSubtype="4" fill="hold" grpId="1" nodeType="clickEffect">
                                  <p:stCondLst>
                                    <p:cond delay="0"/>
                                  </p:stCondLst>
                                  <p:childTnLst>
                                    <p:set>
                                      <p:cBhvr>
                                        <p:cTn id="71" dur="1" fill="hold">
                                          <p:stCondLst>
                                            <p:cond delay="0"/>
                                          </p:stCondLst>
                                        </p:cTn>
                                        <p:tgtEl>
                                          <p:spTgt spid="271362">
                                            <p:txEl>
                                              <p:pRg st="12" end="12"/>
                                            </p:txEl>
                                          </p:spTgt>
                                        </p:tgtEl>
                                        <p:attrNameLst>
                                          <p:attrName>style.visibility</p:attrName>
                                        </p:attrNameLst>
                                      </p:cBhvr>
                                      <p:to>
                                        <p:strVal val="visible"/>
                                      </p:to>
                                    </p:set>
                                    <p:animEffect transition="in" filter="slide(fromBottom)">
                                      <p:cBhvr>
                                        <p:cTn id="72" dur="500"/>
                                        <p:tgtEl>
                                          <p:spTgt spid="27136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2" grpId="0" build="p"/>
      <p:bldP spid="271362" grpI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63757145-5EB6-4ADD-A3CA-FCA7FDBF5AC2}" type="slidenum">
              <a:rPr lang="en-US" sz="1200">
                <a:solidFill>
                  <a:srgbClr val="FFFFFF"/>
                </a:solidFill>
              </a:rPr>
              <a:pPr>
                <a:lnSpc>
                  <a:spcPct val="80000"/>
                </a:lnSpc>
              </a:pPr>
              <a:t>54</a:t>
            </a:fld>
            <a:endParaRPr lang="en-US" sz="1200">
              <a:solidFill>
                <a:srgbClr val="FFFFFF"/>
              </a:solidFill>
            </a:endParaRPr>
          </a:p>
        </p:txBody>
      </p:sp>
      <p:sp>
        <p:nvSpPr>
          <p:cNvPr id="273410" name="Rectangle 2"/>
          <p:cNvSpPr>
            <a:spLocks noGrp="1"/>
          </p:cNvSpPr>
          <p:nvPr>
            <p:ph type="body" idx="4294967295"/>
          </p:nvPr>
        </p:nvSpPr>
        <p:spPr>
          <a:xfrm>
            <a:off x="609600" y="1524000"/>
            <a:ext cx="8077200" cy="5105400"/>
          </a:xfrm>
        </p:spPr>
        <p:txBody>
          <a:bodyPr/>
          <a:lstStyle/>
          <a:p>
            <a:pPr marL="0" indent="0">
              <a:lnSpc>
                <a:spcPct val="70000"/>
              </a:lnSpc>
              <a:spcBef>
                <a:spcPct val="30000"/>
              </a:spcBef>
              <a:buFont typeface="Wingdings" panose="05000000000000000000" pitchFamily="2" charset="2"/>
              <a:buNone/>
            </a:pPr>
            <a:r>
              <a:rPr lang="en-US" sz="1900">
                <a:latin typeface="Arial" panose="020B0604020202020204" pitchFamily="34" charset="0"/>
                <a:cs typeface="Arial" panose="020B0604020202020204" pitchFamily="34" charset="0"/>
              </a:rPr>
              <a:t>Example 4 : Hàm trả về tổng tiền của khách hàng nào đó</a:t>
            </a:r>
          </a:p>
          <a:p>
            <a:pPr marL="0" indent="0">
              <a:buFont typeface="Wingdings" panose="05000000000000000000" pitchFamily="2" charset="2"/>
              <a:buNone/>
            </a:pPr>
            <a:r>
              <a:rPr lang="en-US" sz="1800">
                <a:latin typeface="Arial" panose="020B0604020202020204" pitchFamily="34" charset="0"/>
                <a:cs typeface="Arial" panose="020B0604020202020204" pitchFamily="34" charset="0"/>
              </a:rPr>
              <a:t>Create function TongtienTS(@makh nchar(5))</a:t>
            </a:r>
          </a:p>
          <a:p>
            <a:pPr marL="0" indent="0">
              <a:buFont typeface="Wingdings" panose="05000000000000000000" pitchFamily="2" charset="2"/>
              <a:buNone/>
            </a:pPr>
            <a:r>
              <a:rPr lang="en-US" sz="1800">
                <a:latin typeface="Arial" panose="020B0604020202020204" pitchFamily="34" charset="0"/>
                <a:cs typeface="Arial" panose="020B0604020202020204" pitchFamily="34" charset="0"/>
              </a:rPr>
              <a:t>Returns money</a:t>
            </a:r>
          </a:p>
          <a:p>
            <a:pPr marL="0" indent="0">
              <a:buFont typeface="Wingdings" panose="05000000000000000000" pitchFamily="2" charset="2"/>
              <a:buNone/>
            </a:pPr>
            <a:r>
              <a:rPr lang="en-US" sz="1800">
                <a:latin typeface="Arial" panose="020B0604020202020204" pitchFamily="34" charset="0"/>
                <a:cs typeface="Arial" panose="020B0604020202020204" pitchFamily="34" charset="0"/>
              </a:rPr>
              <a:t>AS</a:t>
            </a:r>
          </a:p>
          <a:p>
            <a:pPr marL="0" indent="0">
              <a:buFont typeface="Wingdings" panose="05000000000000000000" pitchFamily="2" charset="2"/>
              <a:buNone/>
            </a:pPr>
            <a:r>
              <a:rPr lang="en-US" sz="1800">
                <a:latin typeface="Arial" panose="020B0604020202020204" pitchFamily="34" charset="0"/>
                <a:cs typeface="Arial" panose="020B0604020202020204" pitchFamily="34" charset="0"/>
              </a:rPr>
              <a:t>Begin</a:t>
            </a:r>
          </a:p>
          <a:p>
            <a:pPr marL="0" indent="0">
              <a:buFont typeface="Wingdings" panose="05000000000000000000" pitchFamily="2" charset="2"/>
              <a:buNone/>
            </a:pPr>
            <a:r>
              <a:rPr lang="en-US" sz="1800">
                <a:latin typeface="Arial" panose="020B0604020202020204" pitchFamily="34" charset="0"/>
                <a:cs typeface="Arial" panose="020B0604020202020204" pitchFamily="34" charset="0"/>
              </a:rPr>
              <a:t>	Declare @tong money</a:t>
            </a:r>
          </a:p>
          <a:p>
            <a:pPr marL="0" indent="0">
              <a:buFont typeface="Wingdings" panose="05000000000000000000" pitchFamily="2" charset="2"/>
              <a:buNone/>
            </a:pPr>
            <a:r>
              <a:rPr lang="en-US" sz="1800">
                <a:latin typeface="Arial" panose="020B0604020202020204" pitchFamily="34" charset="0"/>
                <a:cs typeface="Arial" panose="020B0604020202020204" pitchFamily="34" charset="0"/>
              </a:rPr>
              <a:t>	Select @tong = sum(unitprice*Quantity) from orders o join	[Order Details] d on o.orderid = d.orderid </a:t>
            </a:r>
          </a:p>
          <a:p>
            <a:pPr marL="0" indent="0">
              <a:buFont typeface="Wingdings" panose="05000000000000000000" pitchFamily="2" charset="2"/>
              <a:buNone/>
            </a:pPr>
            <a:r>
              <a:rPr lang="en-US" sz="1800">
                <a:latin typeface="Arial" panose="020B0604020202020204" pitchFamily="34" charset="0"/>
                <a:cs typeface="Arial" panose="020B0604020202020204" pitchFamily="34" charset="0"/>
              </a:rPr>
              <a:t>	where customerid = @makh</a:t>
            </a:r>
          </a:p>
          <a:p>
            <a:pPr marL="0" indent="0">
              <a:buFont typeface="Wingdings" panose="05000000000000000000" pitchFamily="2" charset="2"/>
              <a:buNone/>
            </a:pPr>
            <a:r>
              <a:rPr lang="en-US" sz="1800">
                <a:latin typeface="Arial" panose="020B0604020202020204" pitchFamily="34" charset="0"/>
                <a:cs typeface="Arial" panose="020B0604020202020204" pitchFamily="34" charset="0"/>
              </a:rPr>
              <a:t>	Return @tong</a:t>
            </a:r>
          </a:p>
          <a:p>
            <a:pPr marL="0" indent="0">
              <a:buFont typeface="Wingdings" panose="05000000000000000000" pitchFamily="2" charset="2"/>
              <a:buNone/>
            </a:pPr>
            <a:r>
              <a:rPr lang="en-US" sz="1800">
                <a:latin typeface="Arial" panose="020B0604020202020204" pitchFamily="34" charset="0"/>
                <a:cs typeface="Arial" panose="020B0604020202020204" pitchFamily="34" charset="0"/>
              </a:rPr>
              <a:t>End</a:t>
            </a:r>
          </a:p>
          <a:p>
            <a:pPr marL="0" indent="0">
              <a:buFont typeface="Wingdings" panose="05000000000000000000" pitchFamily="2" charset="2"/>
              <a:buNone/>
            </a:pPr>
            <a:r>
              <a:rPr lang="en-US" sz="1800">
                <a:latin typeface="Arial" panose="020B0604020202020204" pitchFamily="34" charset="0"/>
                <a:cs typeface="Arial" panose="020B0604020202020204" pitchFamily="34" charset="0"/>
              </a:rPr>
              <a:t>declare @ma nchar(5)</a:t>
            </a:r>
          </a:p>
          <a:p>
            <a:pPr marL="0" indent="0">
              <a:buFont typeface="Wingdings" panose="05000000000000000000" pitchFamily="2" charset="2"/>
              <a:buNone/>
            </a:pPr>
            <a:r>
              <a:rPr lang="en-US" sz="1800">
                <a:latin typeface="Arial" panose="020B0604020202020204" pitchFamily="34" charset="0"/>
                <a:cs typeface="Arial" panose="020B0604020202020204" pitchFamily="34" charset="0"/>
              </a:rPr>
              <a:t>Set @ma = 'TOMSP'</a:t>
            </a:r>
          </a:p>
          <a:p>
            <a:pPr marL="0" indent="0">
              <a:buFont typeface="Wingdings" panose="05000000000000000000" pitchFamily="2" charset="2"/>
              <a:buNone/>
            </a:pPr>
            <a:r>
              <a:rPr lang="en-US" sz="1800">
                <a:latin typeface="Arial" panose="020B0604020202020204" pitchFamily="34" charset="0"/>
                <a:cs typeface="Arial" panose="020B0604020202020204" pitchFamily="34" charset="0"/>
              </a:rPr>
              <a:t>print 'Tong = ' +convert(char(10),</a:t>
            </a:r>
            <a:r>
              <a:rPr lang="en-US" sz="1800">
                <a:solidFill>
                  <a:srgbClr val="990000"/>
                </a:solidFill>
                <a:latin typeface="Arial" panose="020B0604020202020204" pitchFamily="34" charset="0"/>
                <a:cs typeface="Arial" panose="020B0604020202020204" pitchFamily="34" charset="0"/>
              </a:rPr>
              <a:t>dbo.tongtients(@ma)</a:t>
            </a:r>
            <a:r>
              <a:rPr lang="en-US" sz="1800">
                <a:latin typeface="Arial" panose="020B0604020202020204" pitchFamily="34" charset="0"/>
                <a:cs typeface="Arial" panose="020B0604020202020204" pitchFamily="34" charset="0"/>
              </a:rPr>
              <a:t>)</a:t>
            </a:r>
          </a:p>
          <a:p>
            <a:pPr marL="0" indent="0">
              <a:buFont typeface="Wingdings" panose="05000000000000000000" pitchFamily="2" charset="2"/>
              <a:buNone/>
            </a:pPr>
            <a:r>
              <a:rPr lang="en-US" sz="1800">
                <a:latin typeface="Arial" panose="020B0604020202020204" pitchFamily="34" charset="0"/>
                <a:cs typeface="Arial" panose="020B0604020202020204" pitchFamily="34" charset="0"/>
              </a:rPr>
              <a:t>select </a:t>
            </a:r>
            <a:r>
              <a:rPr lang="en-US" sz="1800">
                <a:solidFill>
                  <a:srgbClr val="990000"/>
                </a:solidFill>
                <a:latin typeface="Arial" panose="020B0604020202020204" pitchFamily="34" charset="0"/>
                <a:cs typeface="Arial" panose="020B0604020202020204" pitchFamily="34" charset="0"/>
              </a:rPr>
              <a:t>dbo.tongtients(@ma)</a:t>
            </a:r>
            <a:r>
              <a:rPr lang="en-US" sz="1800">
                <a:latin typeface="Arial" panose="020B0604020202020204" pitchFamily="34" charset="0"/>
                <a:cs typeface="Arial" panose="020B0604020202020204" pitchFamily="34" charset="0"/>
              </a:rPr>
              <a:t> as Tong</a:t>
            </a:r>
          </a:p>
        </p:txBody>
      </p:sp>
      <p:sp>
        <p:nvSpPr>
          <p:cNvPr id="61444" name="Rectangle 3"/>
          <p:cNvSpPr>
            <a:spLocks noChangeArrowheads="1"/>
          </p:cNvSpPr>
          <p:nvPr/>
        </p:nvSpPr>
        <p:spPr bwMode="auto">
          <a:xfrm>
            <a:off x="609600" y="304800"/>
            <a:ext cx="8964613"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r>
              <a:rPr lang="en-US" sz="4000" b="0">
                <a:solidFill>
                  <a:srgbClr val="0000FF"/>
                </a:solidFill>
                <a:latin typeface="Arial" panose="020B0604020202020204" pitchFamily="34" charset="0"/>
              </a:rPr>
              <a:t> Scalar Function</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73410">
                                            <p:txEl>
                                              <p:pRg st="0" end="0"/>
                                            </p:txEl>
                                          </p:spTgt>
                                        </p:tgtEl>
                                        <p:attrNameLst>
                                          <p:attrName>style.visibility</p:attrName>
                                        </p:attrNameLst>
                                      </p:cBhvr>
                                      <p:to>
                                        <p:strVal val="visible"/>
                                      </p:to>
                                    </p:set>
                                    <p:anim calcmode="lin" valueType="num">
                                      <p:cBhvr additive="base">
                                        <p:cTn id="7" dur="500" fill="hold"/>
                                        <p:tgtEl>
                                          <p:spTgt spid="27341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734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73410">
                                            <p:txEl>
                                              <p:pRg st="1" end="1"/>
                                            </p:txEl>
                                          </p:spTgt>
                                        </p:tgtEl>
                                        <p:attrNameLst>
                                          <p:attrName>style.visibility</p:attrName>
                                        </p:attrNameLst>
                                      </p:cBhvr>
                                      <p:to>
                                        <p:strVal val="visible"/>
                                      </p:to>
                                    </p:set>
                                    <p:anim calcmode="lin" valueType="num">
                                      <p:cBhvr additive="base">
                                        <p:cTn id="13" dur="500" fill="hold"/>
                                        <p:tgtEl>
                                          <p:spTgt spid="273410">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7341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73410">
                                            <p:txEl>
                                              <p:pRg st="2" end="2"/>
                                            </p:txEl>
                                          </p:spTgt>
                                        </p:tgtEl>
                                        <p:attrNameLst>
                                          <p:attrName>style.visibility</p:attrName>
                                        </p:attrNameLst>
                                      </p:cBhvr>
                                      <p:to>
                                        <p:strVal val="visible"/>
                                      </p:to>
                                    </p:set>
                                    <p:anim calcmode="lin" valueType="num">
                                      <p:cBhvr additive="base">
                                        <p:cTn id="19" dur="500" fill="hold"/>
                                        <p:tgtEl>
                                          <p:spTgt spid="273410">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7341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73410">
                                            <p:txEl>
                                              <p:pRg st="3" end="3"/>
                                            </p:txEl>
                                          </p:spTgt>
                                        </p:tgtEl>
                                        <p:attrNameLst>
                                          <p:attrName>style.visibility</p:attrName>
                                        </p:attrNameLst>
                                      </p:cBhvr>
                                      <p:to>
                                        <p:strVal val="visible"/>
                                      </p:to>
                                    </p:set>
                                    <p:anim calcmode="lin" valueType="num">
                                      <p:cBhvr additive="base">
                                        <p:cTn id="25" dur="500" fill="hold"/>
                                        <p:tgtEl>
                                          <p:spTgt spid="273410">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7341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73410">
                                            <p:txEl>
                                              <p:pRg st="4" end="4"/>
                                            </p:txEl>
                                          </p:spTgt>
                                        </p:tgtEl>
                                        <p:attrNameLst>
                                          <p:attrName>style.visibility</p:attrName>
                                        </p:attrNameLst>
                                      </p:cBhvr>
                                      <p:to>
                                        <p:strVal val="visible"/>
                                      </p:to>
                                    </p:set>
                                    <p:anim calcmode="lin" valueType="num">
                                      <p:cBhvr additive="base">
                                        <p:cTn id="31" dur="500" fill="hold"/>
                                        <p:tgtEl>
                                          <p:spTgt spid="273410">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7341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73410">
                                            <p:txEl>
                                              <p:pRg st="5" end="5"/>
                                            </p:txEl>
                                          </p:spTgt>
                                        </p:tgtEl>
                                        <p:attrNameLst>
                                          <p:attrName>style.visibility</p:attrName>
                                        </p:attrNameLst>
                                      </p:cBhvr>
                                      <p:to>
                                        <p:strVal val="visible"/>
                                      </p:to>
                                    </p:set>
                                    <p:anim calcmode="lin" valueType="num">
                                      <p:cBhvr additive="base">
                                        <p:cTn id="37" dur="500" fill="hold"/>
                                        <p:tgtEl>
                                          <p:spTgt spid="273410">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7341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73410">
                                            <p:txEl>
                                              <p:pRg st="6" end="6"/>
                                            </p:txEl>
                                          </p:spTgt>
                                        </p:tgtEl>
                                        <p:attrNameLst>
                                          <p:attrName>style.visibility</p:attrName>
                                        </p:attrNameLst>
                                      </p:cBhvr>
                                      <p:to>
                                        <p:strVal val="visible"/>
                                      </p:to>
                                    </p:set>
                                    <p:anim calcmode="lin" valueType="num">
                                      <p:cBhvr additive="base">
                                        <p:cTn id="43" dur="500" fill="hold"/>
                                        <p:tgtEl>
                                          <p:spTgt spid="273410">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7341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73410">
                                            <p:txEl>
                                              <p:pRg st="7" end="7"/>
                                            </p:txEl>
                                          </p:spTgt>
                                        </p:tgtEl>
                                        <p:attrNameLst>
                                          <p:attrName>style.visibility</p:attrName>
                                        </p:attrNameLst>
                                      </p:cBhvr>
                                      <p:to>
                                        <p:strVal val="visible"/>
                                      </p:to>
                                    </p:set>
                                    <p:anim calcmode="lin" valueType="num">
                                      <p:cBhvr additive="base">
                                        <p:cTn id="49" dur="500" fill="hold"/>
                                        <p:tgtEl>
                                          <p:spTgt spid="273410">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73410">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273410">
                                            <p:txEl>
                                              <p:pRg st="8" end="8"/>
                                            </p:txEl>
                                          </p:spTgt>
                                        </p:tgtEl>
                                        <p:attrNameLst>
                                          <p:attrName>style.visibility</p:attrName>
                                        </p:attrNameLst>
                                      </p:cBhvr>
                                      <p:to>
                                        <p:strVal val="visible"/>
                                      </p:to>
                                    </p:set>
                                    <p:anim calcmode="lin" valueType="num">
                                      <p:cBhvr additive="base">
                                        <p:cTn id="55" dur="500" fill="hold"/>
                                        <p:tgtEl>
                                          <p:spTgt spid="273410">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73410">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273410">
                                            <p:txEl>
                                              <p:pRg st="9" end="9"/>
                                            </p:txEl>
                                          </p:spTgt>
                                        </p:tgtEl>
                                        <p:attrNameLst>
                                          <p:attrName>style.visibility</p:attrName>
                                        </p:attrNameLst>
                                      </p:cBhvr>
                                      <p:to>
                                        <p:strVal val="visible"/>
                                      </p:to>
                                    </p:set>
                                    <p:anim calcmode="lin" valueType="num">
                                      <p:cBhvr additive="base">
                                        <p:cTn id="61" dur="500" fill="hold"/>
                                        <p:tgtEl>
                                          <p:spTgt spid="273410">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73410">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273410">
                                            <p:txEl>
                                              <p:pRg st="10" end="10"/>
                                            </p:txEl>
                                          </p:spTgt>
                                        </p:tgtEl>
                                        <p:attrNameLst>
                                          <p:attrName>style.visibility</p:attrName>
                                        </p:attrNameLst>
                                      </p:cBhvr>
                                      <p:to>
                                        <p:strVal val="visible"/>
                                      </p:to>
                                    </p:set>
                                    <p:anim calcmode="lin" valueType="num">
                                      <p:cBhvr additive="base">
                                        <p:cTn id="67" dur="500" fill="hold"/>
                                        <p:tgtEl>
                                          <p:spTgt spid="273410">
                                            <p:txEl>
                                              <p:pRg st="10" end="1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273410">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273410">
                                            <p:txEl>
                                              <p:pRg st="11" end="11"/>
                                            </p:txEl>
                                          </p:spTgt>
                                        </p:tgtEl>
                                        <p:attrNameLst>
                                          <p:attrName>style.visibility</p:attrName>
                                        </p:attrNameLst>
                                      </p:cBhvr>
                                      <p:to>
                                        <p:strVal val="visible"/>
                                      </p:to>
                                    </p:set>
                                    <p:anim calcmode="lin" valueType="num">
                                      <p:cBhvr additive="base">
                                        <p:cTn id="73" dur="500" fill="hold"/>
                                        <p:tgtEl>
                                          <p:spTgt spid="273410">
                                            <p:txEl>
                                              <p:pRg st="11" end="11"/>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73410">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273410">
                                            <p:txEl>
                                              <p:pRg st="12" end="12"/>
                                            </p:txEl>
                                          </p:spTgt>
                                        </p:tgtEl>
                                        <p:attrNameLst>
                                          <p:attrName>style.visibility</p:attrName>
                                        </p:attrNameLst>
                                      </p:cBhvr>
                                      <p:to>
                                        <p:strVal val="visible"/>
                                      </p:to>
                                    </p:set>
                                    <p:anim calcmode="lin" valueType="num">
                                      <p:cBhvr additive="base">
                                        <p:cTn id="79" dur="500" fill="hold"/>
                                        <p:tgtEl>
                                          <p:spTgt spid="273410">
                                            <p:txEl>
                                              <p:pRg st="12" end="12"/>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273410">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273410">
                                            <p:txEl>
                                              <p:pRg st="13" end="13"/>
                                            </p:txEl>
                                          </p:spTgt>
                                        </p:tgtEl>
                                        <p:attrNameLst>
                                          <p:attrName>style.visibility</p:attrName>
                                        </p:attrNameLst>
                                      </p:cBhvr>
                                      <p:to>
                                        <p:strVal val="visible"/>
                                      </p:to>
                                    </p:set>
                                    <p:anim calcmode="lin" valueType="num">
                                      <p:cBhvr additive="base">
                                        <p:cTn id="85" dur="500" fill="hold"/>
                                        <p:tgtEl>
                                          <p:spTgt spid="273410">
                                            <p:txEl>
                                              <p:pRg st="13" end="13"/>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273410">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0"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0C74DFE5-D623-4DEC-AEF2-0B7F87FECA4C}" type="slidenum">
              <a:rPr lang="en-US" sz="1200">
                <a:solidFill>
                  <a:srgbClr val="FFFFFF"/>
                </a:solidFill>
              </a:rPr>
              <a:pPr>
                <a:lnSpc>
                  <a:spcPct val="80000"/>
                </a:lnSpc>
              </a:pPr>
              <a:t>55</a:t>
            </a:fld>
            <a:endParaRPr lang="en-US" sz="1200">
              <a:solidFill>
                <a:srgbClr val="FFFFFF"/>
              </a:solidFill>
            </a:endParaRPr>
          </a:p>
        </p:txBody>
      </p:sp>
      <p:sp>
        <p:nvSpPr>
          <p:cNvPr id="275458" name="Rectangle 2"/>
          <p:cNvSpPr>
            <a:spLocks noGrp="1"/>
          </p:cNvSpPr>
          <p:nvPr>
            <p:ph type="body" idx="4294967295"/>
          </p:nvPr>
        </p:nvSpPr>
        <p:spPr>
          <a:xfrm>
            <a:off x="609600" y="1600200"/>
            <a:ext cx="8001000" cy="4953000"/>
          </a:xfrm>
        </p:spPr>
        <p:txBody>
          <a:bodyPr/>
          <a:lstStyle/>
          <a:p>
            <a:pPr marL="0" indent="0">
              <a:lnSpc>
                <a:spcPct val="70000"/>
              </a:lnSpc>
              <a:spcBef>
                <a:spcPct val="30000"/>
              </a:spcBef>
              <a:buFont typeface="Wingdings" panose="05000000000000000000" pitchFamily="2" charset="2"/>
              <a:buNone/>
            </a:pPr>
            <a:r>
              <a:rPr lang="en-US" sz="1600" b="1">
                <a:solidFill>
                  <a:srgbClr val="990000"/>
                </a:solidFill>
                <a:latin typeface="Arial" panose="020B0604020202020204" pitchFamily="34" charset="0"/>
                <a:cs typeface="Arial" panose="020B0604020202020204" pitchFamily="34" charset="0"/>
              </a:rPr>
              <a:t> </a:t>
            </a:r>
            <a:r>
              <a:rPr lang="en-US" sz="1600">
                <a:solidFill>
                  <a:srgbClr val="990000"/>
                </a:solidFill>
                <a:latin typeface="Arial" panose="020B0604020202020204" pitchFamily="34" charset="0"/>
                <a:cs typeface="Arial" panose="020B0604020202020204" pitchFamily="34" charset="0"/>
              </a:rPr>
              <a:t>Bài tập áp dụng : Hàm trả về thứ bằng tiếng việt</a:t>
            </a:r>
          </a:p>
          <a:p>
            <a:pPr marL="0" indent="0">
              <a:buFont typeface="Wingdings" panose="05000000000000000000" pitchFamily="2" charset="2"/>
              <a:buNone/>
            </a:pPr>
            <a:r>
              <a:rPr lang="en-US" sz="1600" b="1">
                <a:latin typeface="Arial" panose="020B0604020202020204" pitchFamily="34" charset="0"/>
                <a:cs typeface="Arial" panose="020B0604020202020204" pitchFamily="34" charset="0"/>
              </a:rPr>
              <a:t>Create function thu(@ngay datetime)</a:t>
            </a:r>
          </a:p>
          <a:p>
            <a:pPr marL="0" indent="0">
              <a:buFont typeface="Wingdings" panose="05000000000000000000" pitchFamily="2" charset="2"/>
              <a:buNone/>
            </a:pPr>
            <a:r>
              <a:rPr lang="en-US" sz="1600" b="1">
                <a:latin typeface="Arial" panose="020B0604020202020204" pitchFamily="34" charset="0"/>
                <a:cs typeface="Arial" panose="020B0604020202020204" pitchFamily="34" charset="0"/>
              </a:rPr>
              <a:t>Returns varChar(10)</a:t>
            </a:r>
          </a:p>
          <a:p>
            <a:pPr marL="0" indent="0">
              <a:buFont typeface="Wingdings" panose="05000000000000000000" pitchFamily="2" charset="2"/>
              <a:buNone/>
            </a:pPr>
            <a:r>
              <a:rPr lang="en-US" sz="1600" b="1">
                <a:latin typeface="Arial" panose="020B0604020202020204" pitchFamily="34" charset="0"/>
                <a:cs typeface="Arial" panose="020B0604020202020204" pitchFamily="34" charset="0"/>
              </a:rPr>
              <a:t>As</a:t>
            </a:r>
          </a:p>
          <a:p>
            <a:pPr marL="0" indent="0">
              <a:buFont typeface="Wingdings" panose="05000000000000000000" pitchFamily="2" charset="2"/>
              <a:buNone/>
            </a:pPr>
            <a:r>
              <a:rPr lang="en-US" sz="1600" b="1">
                <a:latin typeface="Arial" panose="020B0604020202020204" pitchFamily="34" charset="0"/>
                <a:cs typeface="Arial" panose="020B0604020202020204" pitchFamily="34" charset="0"/>
              </a:rPr>
              <a:t>Begin	Declare @t varchar(10), @d tinyint</a:t>
            </a:r>
          </a:p>
          <a:p>
            <a:pPr marL="0" indent="0">
              <a:buFont typeface="Wingdings" panose="05000000000000000000" pitchFamily="2" charset="2"/>
              <a:buNone/>
            </a:pPr>
            <a:r>
              <a:rPr lang="en-US" sz="1600" b="1">
                <a:latin typeface="Arial" panose="020B0604020202020204" pitchFamily="34" charset="0"/>
                <a:cs typeface="Arial" panose="020B0604020202020204" pitchFamily="34" charset="0"/>
              </a:rPr>
              <a:t>	Set @d = datepart(dw,@ngay)</a:t>
            </a:r>
          </a:p>
          <a:p>
            <a:pPr marL="0" indent="0">
              <a:buFont typeface="Wingdings" panose="05000000000000000000" pitchFamily="2" charset="2"/>
              <a:buNone/>
            </a:pPr>
            <a:r>
              <a:rPr lang="en-US" sz="1600" b="1">
                <a:latin typeface="Arial" panose="020B0604020202020204" pitchFamily="34" charset="0"/>
                <a:cs typeface="Arial" panose="020B0604020202020204" pitchFamily="34" charset="0"/>
              </a:rPr>
              <a:t>	Set @t = case</a:t>
            </a:r>
          </a:p>
          <a:p>
            <a:pPr marL="0" indent="0">
              <a:buFont typeface="Wingdings" panose="05000000000000000000" pitchFamily="2" charset="2"/>
              <a:buNone/>
            </a:pPr>
            <a:r>
              <a:rPr lang="en-US" sz="1600" b="1">
                <a:latin typeface="Arial" panose="020B0604020202020204" pitchFamily="34" charset="0"/>
                <a:cs typeface="Arial" panose="020B0604020202020204" pitchFamily="34" charset="0"/>
              </a:rPr>
              <a:t>		When @d = 1 then 'Chu Nhat'</a:t>
            </a:r>
          </a:p>
          <a:p>
            <a:pPr marL="0" indent="0">
              <a:buFont typeface="Wingdings" panose="05000000000000000000" pitchFamily="2" charset="2"/>
              <a:buNone/>
            </a:pPr>
            <a:r>
              <a:rPr lang="en-US" sz="1600" b="1">
                <a:latin typeface="Arial" panose="020B0604020202020204" pitchFamily="34" charset="0"/>
                <a:cs typeface="Arial" panose="020B0604020202020204" pitchFamily="34" charset="0"/>
              </a:rPr>
              <a:t>		When @d = 2 then 'Hai'</a:t>
            </a:r>
          </a:p>
          <a:p>
            <a:pPr marL="0" indent="0">
              <a:buFont typeface="Wingdings" panose="05000000000000000000" pitchFamily="2" charset="2"/>
              <a:buNone/>
            </a:pPr>
            <a:r>
              <a:rPr lang="en-US" sz="1600" b="1">
                <a:latin typeface="Arial" panose="020B0604020202020204" pitchFamily="34" charset="0"/>
                <a:cs typeface="Arial" panose="020B0604020202020204" pitchFamily="34" charset="0"/>
              </a:rPr>
              <a:t>		When @d = 3 then 'Ba'</a:t>
            </a:r>
          </a:p>
          <a:p>
            <a:pPr marL="0" indent="0">
              <a:buFont typeface="Wingdings" panose="05000000000000000000" pitchFamily="2" charset="2"/>
              <a:buNone/>
            </a:pPr>
            <a:r>
              <a:rPr lang="en-US" sz="1600" b="1">
                <a:latin typeface="Arial" panose="020B0604020202020204" pitchFamily="34" charset="0"/>
                <a:cs typeface="Arial" panose="020B0604020202020204" pitchFamily="34" charset="0"/>
              </a:rPr>
              <a:t>		When @d = 4 then 'Tu'</a:t>
            </a:r>
          </a:p>
          <a:p>
            <a:pPr marL="0" indent="0">
              <a:buFont typeface="Wingdings" panose="05000000000000000000" pitchFamily="2" charset="2"/>
              <a:buNone/>
            </a:pPr>
            <a:r>
              <a:rPr lang="en-US" sz="1600" b="1">
                <a:latin typeface="Arial" panose="020B0604020202020204" pitchFamily="34" charset="0"/>
                <a:cs typeface="Arial" panose="020B0604020202020204" pitchFamily="34" charset="0"/>
              </a:rPr>
              <a:t>		When @d = 5 then 'Nam'</a:t>
            </a:r>
          </a:p>
          <a:p>
            <a:pPr marL="0" indent="0">
              <a:buFont typeface="Wingdings" panose="05000000000000000000" pitchFamily="2" charset="2"/>
              <a:buNone/>
            </a:pPr>
            <a:r>
              <a:rPr lang="en-US" sz="1600" b="1">
                <a:latin typeface="Arial" panose="020B0604020202020204" pitchFamily="34" charset="0"/>
                <a:cs typeface="Arial" panose="020B0604020202020204" pitchFamily="34" charset="0"/>
              </a:rPr>
              <a:t>		When @d = 6 then 'Sau'</a:t>
            </a:r>
          </a:p>
          <a:p>
            <a:pPr marL="0" indent="0">
              <a:buFont typeface="Wingdings" panose="05000000000000000000" pitchFamily="2" charset="2"/>
              <a:buNone/>
            </a:pPr>
            <a:r>
              <a:rPr lang="en-US" sz="1600" b="1">
                <a:latin typeface="Arial" panose="020B0604020202020204" pitchFamily="34" charset="0"/>
                <a:cs typeface="Arial" panose="020B0604020202020204" pitchFamily="34" charset="0"/>
              </a:rPr>
              <a:t>		When @d = 7 then 'Bay'</a:t>
            </a:r>
          </a:p>
          <a:p>
            <a:pPr marL="0" indent="0">
              <a:buFont typeface="Wingdings" panose="05000000000000000000" pitchFamily="2" charset="2"/>
              <a:buNone/>
            </a:pPr>
            <a:r>
              <a:rPr lang="en-US" sz="1600" b="1">
                <a:latin typeface="Arial" panose="020B0604020202020204" pitchFamily="34" charset="0"/>
                <a:cs typeface="Arial" panose="020B0604020202020204" pitchFamily="34" charset="0"/>
              </a:rPr>
              <a:t>		end</a:t>
            </a:r>
          </a:p>
          <a:p>
            <a:pPr marL="0" indent="0">
              <a:buFont typeface="Wingdings" panose="05000000000000000000" pitchFamily="2" charset="2"/>
              <a:buNone/>
            </a:pPr>
            <a:r>
              <a:rPr lang="en-US" sz="1600" b="1">
                <a:latin typeface="Arial" panose="020B0604020202020204" pitchFamily="34" charset="0"/>
                <a:cs typeface="Arial" panose="020B0604020202020204" pitchFamily="34" charset="0"/>
              </a:rPr>
              <a:t>	Return @t</a:t>
            </a:r>
          </a:p>
          <a:p>
            <a:pPr marL="0" indent="0">
              <a:buFont typeface="Wingdings" panose="05000000000000000000" pitchFamily="2" charset="2"/>
              <a:buNone/>
            </a:pPr>
            <a:r>
              <a:rPr lang="en-US" sz="1600" b="1">
                <a:latin typeface="Arial" panose="020B0604020202020204" pitchFamily="34" charset="0"/>
                <a:cs typeface="Arial" panose="020B0604020202020204" pitchFamily="34" charset="0"/>
              </a:rPr>
              <a:t>end</a:t>
            </a:r>
          </a:p>
        </p:txBody>
      </p:sp>
      <p:sp>
        <p:nvSpPr>
          <p:cNvPr id="62468" name="Rectangle 3"/>
          <p:cNvSpPr>
            <a:spLocks noChangeArrowheads="1"/>
          </p:cNvSpPr>
          <p:nvPr/>
        </p:nvSpPr>
        <p:spPr bwMode="auto">
          <a:xfrm>
            <a:off x="533400" y="304800"/>
            <a:ext cx="8964613"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r>
              <a:rPr lang="en-US" sz="4000" b="0">
                <a:solidFill>
                  <a:srgbClr val="0000FF"/>
                </a:solidFill>
                <a:latin typeface="Arial" panose="020B0604020202020204" pitchFamily="34" charset="0"/>
              </a:rPr>
              <a:t> Scalar Function</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275458">
                                            <p:txEl>
                                              <p:pRg st="0" end="0"/>
                                            </p:txEl>
                                          </p:spTgt>
                                        </p:tgtEl>
                                        <p:attrNameLst>
                                          <p:attrName>style.visibility</p:attrName>
                                        </p:attrNameLst>
                                      </p:cBhvr>
                                      <p:to>
                                        <p:strVal val="visible"/>
                                      </p:to>
                                    </p:set>
                                    <p:anim calcmode="lin" valueType="num">
                                      <p:cBhvr additive="base">
                                        <p:cTn id="7" dur="500" fill="hold"/>
                                        <p:tgtEl>
                                          <p:spTgt spid="27545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545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275458">
                                            <p:txEl>
                                              <p:pRg st="1" end="1"/>
                                            </p:txEl>
                                          </p:spTgt>
                                        </p:tgtEl>
                                        <p:attrNameLst>
                                          <p:attrName>style.visibility</p:attrName>
                                        </p:attrNameLst>
                                      </p:cBhvr>
                                      <p:to>
                                        <p:strVal val="visible"/>
                                      </p:to>
                                    </p:set>
                                    <p:anim calcmode="lin" valueType="num">
                                      <p:cBhvr additive="base">
                                        <p:cTn id="13" dur="500" fill="hold"/>
                                        <p:tgtEl>
                                          <p:spTgt spid="27545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545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2" fill="hold" grpId="0" nodeType="clickEffect">
                                  <p:stCondLst>
                                    <p:cond delay="0"/>
                                  </p:stCondLst>
                                  <p:childTnLst>
                                    <p:set>
                                      <p:cBhvr>
                                        <p:cTn id="18" dur="1" fill="hold">
                                          <p:stCondLst>
                                            <p:cond delay="0"/>
                                          </p:stCondLst>
                                        </p:cTn>
                                        <p:tgtEl>
                                          <p:spTgt spid="275458">
                                            <p:txEl>
                                              <p:pRg st="2" end="2"/>
                                            </p:txEl>
                                          </p:spTgt>
                                        </p:tgtEl>
                                        <p:attrNameLst>
                                          <p:attrName>style.visibility</p:attrName>
                                        </p:attrNameLst>
                                      </p:cBhvr>
                                      <p:to>
                                        <p:strVal val="visible"/>
                                      </p:to>
                                    </p:set>
                                    <p:anim calcmode="lin" valueType="num">
                                      <p:cBhvr additive="base">
                                        <p:cTn id="19" dur="500" fill="hold"/>
                                        <p:tgtEl>
                                          <p:spTgt spid="27545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545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2" fill="hold" grpId="0" nodeType="clickEffect">
                                  <p:stCondLst>
                                    <p:cond delay="0"/>
                                  </p:stCondLst>
                                  <p:childTnLst>
                                    <p:set>
                                      <p:cBhvr>
                                        <p:cTn id="24" dur="1" fill="hold">
                                          <p:stCondLst>
                                            <p:cond delay="0"/>
                                          </p:stCondLst>
                                        </p:cTn>
                                        <p:tgtEl>
                                          <p:spTgt spid="275458">
                                            <p:txEl>
                                              <p:pRg st="3" end="3"/>
                                            </p:txEl>
                                          </p:spTgt>
                                        </p:tgtEl>
                                        <p:attrNameLst>
                                          <p:attrName>style.visibility</p:attrName>
                                        </p:attrNameLst>
                                      </p:cBhvr>
                                      <p:to>
                                        <p:strVal val="visible"/>
                                      </p:to>
                                    </p:set>
                                    <p:anim calcmode="lin" valueType="num">
                                      <p:cBhvr additive="base">
                                        <p:cTn id="25" dur="500" fill="hold"/>
                                        <p:tgtEl>
                                          <p:spTgt spid="27545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545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2" fill="hold" grpId="0" nodeType="clickEffect">
                                  <p:stCondLst>
                                    <p:cond delay="0"/>
                                  </p:stCondLst>
                                  <p:childTnLst>
                                    <p:set>
                                      <p:cBhvr>
                                        <p:cTn id="30" dur="1" fill="hold">
                                          <p:stCondLst>
                                            <p:cond delay="0"/>
                                          </p:stCondLst>
                                        </p:cTn>
                                        <p:tgtEl>
                                          <p:spTgt spid="275458">
                                            <p:txEl>
                                              <p:pRg st="4" end="4"/>
                                            </p:txEl>
                                          </p:spTgt>
                                        </p:tgtEl>
                                        <p:attrNameLst>
                                          <p:attrName>style.visibility</p:attrName>
                                        </p:attrNameLst>
                                      </p:cBhvr>
                                      <p:to>
                                        <p:strVal val="visible"/>
                                      </p:to>
                                    </p:set>
                                    <p:anim calcmode="lin" valueType="num">
                                      <p:cBhvr additive="base">
                                        <p:cTn id="31" dur="500" fill="hold"/>
                                        <p:tgtEl>
                                          <p:spTgt spid="27545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7545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2" fill="hold" grpId="0" nodeType="clickEffect">
                                  <p:stCondLst>
                                    <p:cond delay="0"/>
                                  </p:stCondLst>
                                  <p:childTnLst>
                                    <p:set>
                                      <p:cBhvr>
                                        <p:cTn id="36" dur="1" fill="hold">
                                          <p:stCondLst>
                                            <p:cond delay="0"/>
                                          </p:stCondLst>
                                        </p:cTn>
                                        <p:tgtEl>
                                          <p:spTgt spid="275458">
                                            <p:txEl>
                                              <p:pRg st="5" end="5"/>
                                            </p:txEl>
                                          </p:spTgt>
                                        </p:tgtEl>
                                        <p:attrNameLst>
                                          <p:attrName>style.visibility</p:attrName>
                                        </p:attrNameLst>
                                      </p:cBhvr>
                                      <p:to>
                                        <p:strVal val="visible"/>
                                      </p:to>
                                    </p:set>
                                    <p:anim calcmode="lin" valueType="num">
                                      <p:cBhvr additive="base">
                                        <p:cTn id="37" dur="500" fill="hold"/>
                                        <p:tgtEl>
                                          <p:spTgt spid="275458">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7545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12" fill="hold" grpId="0" nodeType="clickEffect">
                                  <p:stCondLst>
                                    <p:cond delay="0"/>
                                  </p:stCondLst>
                                  <p:childTnLst>
                                    <p:set>
                                      <p:cBhvr>
                                        <p:cTn id="42" dur="1" fill="hold">
                                          <p:stCondLst>
                                            <p:cond delay="0"/>
                                          </p:stCondLst>
                                        </p:cTn>
                                        <p:tgtEl>
                                          <p:spTgt spid="275458">
                                            <p:txEl>
                                              <p:pRg st="6" end="6"/>
                                            </p:txEl>
                                          </p:spTgt>
                                        </p:tgtEl>
                                        <p:attrNameLst>
                                          <p:attrName>style.visibility</p:attrName>
                                        </p:attrNameLst>
                                      </p:cBhvr>
                                      <p:to>
                                        <p:strVal val="visible"/>
                                      </p:to>
                                    </p:set>
                                    <p:anim calcmode="lin" valueType="num">
                                      <p:cBhvr additive="base">
                                        <p:cTn id="43" dur="500" fill="hold"/>
                                        <p:tgtEl>
                                          <p:spTgt spid="275458">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7545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12" fill="hold" grpId="0" nodeType="clickEffect">
                                  <p:stCondLst>
                                    <p:cond delay="0"/>
                                  </p:stCondLst>
                                  <p:childTnLst>
                                    <p:set>
                                      <p:cBhvr>
                                        <p:cTn id="48" dur="1" fill="hold">
                                          <p:stCondLst>
                                            <p:cond delay="0"/>
                                          </p:stCondLst>
                                        </p:cTn>
                                        <p:tgtEl>
                                          <p:spTgt spid="275458">
                                            <p:txEl>
                                              <p:pRg st="7" end="7"/>
                                            </p:txEl>
                                          </p:spTgt>
                                        </p:tgtEl>
                                        <p:attrNameLst>
                                          <p:attrName>style.visibility</p:attrName>
                                        </p:attrNameLst>
                                      </p:cBhvr>
                                      <p:to>
                                        <p:strVal val="visible"/>
                                      </p:to>
                                    </p:set>
                                    <p:anim calcmode="lin" valueType="num">
                                      <p:cBhvr additive="base">
                                        <p:cTn id="49" dur="500" fill="hold"/>
                                        <p:tgtEl>
                                          <p:spTgt spid="275458">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7545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12" fill="hold" grpId="0" nodeType="clickEffect">
                                  <p:stCondLst>
                                    <p:cond delay="0"/>
                                  </p:stCondLst>
                                  <p:childTnLst>
                                    <p:set>
                                      <p:cBhvr>
                                        <p:cTn id="54" dur="1" fill="hold">
                                          <p:stCondLst>
                                            <p:cond delay="0"/>
                                          </p:stCondLst>
                                        </p:cTn>
                                        <p:tgtEl>
                                          <p:spTgt spid="275458">
                                            <p:txEl>
                                              <p:pRg st="8" end="8"/>
                                            </p:txEl>
                                          </p:spTgt>
                                        </p:tgtEl>
                                        <p:attrNameLst>
                                          <p:attrName>style.visibility</p:attrName>
                                        </p:attrNameLst>
                                      </p:cBhvr>
                                      <p:to>
                                        <p:strVal val="visible"/>
                                      </p:to>
                                    </p:set>
                                    <p:anim calcmode="lin" valueType="num">
                                      <p:cBhvr additive="base">
                                        <p:cTn id="55" dur="500" fill="hold"/>
                                        <p:tgtEl>
                                          <p:spTgt spid="275458">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7545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12" fill="hold" grpId="0" nodeType="clickEffect">
                                  <p:stCondLst>
                                    <p:cond delay="0"/>
                                  </p:stCondLst>
                                  <p:childTnLst>
                                    <p:set>
                                      <p:cBhvr>
                                        <p:cTn id="60" dur="1" fill="hold">
                                          <p:stCondLst>
                                            <p:cond delay="0"/>
                                          </p:stCondLst>
                                        </p:cTn>
                                        <p:tgtEl>
                                          <p:spTgt spid="275458">
                                            <p:txEl>
                                              <p:pRg st="9" end="9"/>
                                            </p:txEl>
                                          </p:spTgt>
                                        </p:tgtEl>
                                        <p:attrNameLst>
                                          <p:attrName>style.visibility</p:attrName>
                                        </p:attrNameLst>
                                      </p:cBhvr>
                                      <p:to>
                                        <p:strVal val="visible"/>
                                      </p:to>
                                    </p:set>
                                    <p:anim calcmode="lin" valueType="num">
                                      <p:cBhvr additive="base">
                                        <p:cTn id="61" dur="500" fill="hold"/>
                                        <p:tgtEl>
                                          <p:spTgt spid="275458">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27545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12" fill="hold" grpId="0" nodeType="clickEffect">
                                  <p:stCondLst>
                                    <p:cond delay="0"/>
                                  </p:stCondLst>
                                  <p:childTnLst>
                                    <p:set>
                                      <p:cBhvr>
                                        <p:cTn id="66" dur="1" fill="hold">
                                          <p:stCondLst>
                                            <p:cond delay="0"/>
                                          </p:stCondLst>
                                        </p:cTn>
                                        <p:tgtEl>
                                          <p:spTgt spid="275458">
                                            <p:txEl>
                                              <p:pRg st="10" end="10"/>
                                            </p:txEl>
                                          </p:spTgt>
                                        </p:tgtEl>
                                        <p:attrNameLst>
                                          <p:attrName>style.visibility</p:attrName>
                                        </p:attrNameLst>
                                      </p:cBhvr>
                                      <p:to>
                                        <p:strVal val="visible"/>
                                      </p:to>
                                    </p:set>
                                    <p:anim calcmode="lin" valueType="num">
                                      <p:cBhvr additive="base">
                                        <p:cTn id="67" dur="500" fill="hold"/>
                                        <p:tgtEl>
                                          <p:spTgt spid="275458">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27545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12" fill="hold" grpId="0" nodeType="clickEffect">
                                  <p:stCondLst>
                                    <p:cond delay="0"/>
                                  </p:stCondLst>
                                  <p:childTnLst>
                                    <p:set>
                                      <p:cBhvr>
                                        <p:cTn id="72" dur="1" fill="hold">
                                          <p:stCondLst>
                                            <p:cond delay="0"/>
                                          </p:stCondLst>
                                        </p:cTn>
                                        <p:tgtEl>
                                          <p:spTgt spid="275458">
                                            <p:txEl>
                                              <p:pRg st="11" end="11"/>
                                            </p:txEl>
                                          </p:spTgt>
                                        </p:tgtEl>
                                        <p:attrNameLst>
                                          <p:attrName>style.visibility</p:attrName>
                                        </p:attrNameLst>
                                      </p:cBhvr>
                                      <p:to>
                                        <p:strVal val="visible"/>
                                      </p:to>
                                    </p:set>
                                    <p:anim calcmode="lin" valueType="num">
                                      <p:cBhvr additive="base">
                                        <p:cTn id="73" dur="500" fill="hold"/>
                                        <p:tgtEl>
                                          <p:spTgt spid="275458">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27545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12" fill="hold" grpId="0" nodeType="clickEffect">
                                  <p:stCondLst>
                                    <p:cond delay="0"/>
                                  </p:stCondLst>
                                  <p:childTnLst>
                                    <p:set>
                                      <p:cBhvr>
                                        <p:cTn id="78" dur="1" fill="hold">
                                          <p:stCondLst>
                                            <p:cond delay="0"/>
                                          </p:stCondLst>
                                        </p:cTn>
                                        <p:tgtEl>
                                          <p:spTgt spid="275458">
                                            <p:txEl>
                                              <p:pRg st="12" end="12"/>
                                            </p:txEl>
                                          </p:spTgt>
                                        </p:tgtEl>
                                        <p:attrNameLst>
                                          <p:attrName>style.visibility</p:attrName>
                                        </p:attrNameLst>
                                      </p:cBhvr>
                                      <p:to>
                                        <p:strVal val="visible"/>
                                      </p:to>
                                    </p:set>
                                    <p:anim calcmode="lin" valueType="num">
                                      <p:cBhvr additive="base">
                                        <p:cTn id="79" dur="500" fill="hold"/>
                                        <p:tgtEl>
                                          <p:spTgt spid="275458">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275458">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12" fill="hold" grpId="0" nodeType="clickEffect">
                                  <p:stCondLst>
                                    <p:cond delay="0"/>
                                  </p:stCondLst>
                                  <p:childTnLst>
                                    <p:set>
                                      <p:cBhvr>
                                        <p:cTn id="84" dur="1" fill="hold">
                                          <p:stCondLst>
                                            <p:cond delay="0"/>
                                          </p:stCondLst>
                                        </p:cTn>
                                        <p:tgtEl>
                                          <p:spTgt spid="275458">
                                            <p:txEl>
                                              <p:pRg st="13" end="13"/>
                                            </p:txEl>
                                          </p:spTgt>
                                        </p:tgtEl>
                                        <p:attrNameLst>
                                          <p:attrName>style.visibility</p:attrName>
                                        </p:attrNameLst>
                                      </p:cBhvr>
                                      <p:to>
                                        <p:strVal val="visible"/>
                                      </p:to>
                                    </p:set>
                                    <p:anim calcmode="lin" valueType="num">
                                      <p:cBhvr additive="base">
                                        <p:cTn id="85" dur="500" fill="hold"/>
                                        <p:tgtEl>
                                          <p:spTgt spid="275458">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275458">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12" fill="hold" grpId="0" nodeType="clickEffect">
                                  <p:stCondLst>
                                    <p:cond delay="0"/>
                                  </p:stCondLst>
                                  <p:childTnLst>
                                    <p:set>
                                      <p:cBhvr>
                                        <p:cTn id="90" dur="1" fill="hold">
                                          <p:stCondLst>
                                            <p:cond delay="0"/>
                                          </p:stCondLst>
                                        </p:cTn>
                                        <p:tgtEl>
                                          <p:spTgt spid="275458">
                                            <p:txEl>
                                              <p:pRg st="14" end="14"/>
                                            </p:txEl>
                                          </p:spTgt>
                                        </p:tgtEl>
                                        <p:attrNameLst>
                                          <p:attrName>style.visibility</p:attrName>
                                        </p:attrNameLst>
                                      </p:cBhvr>
                                      <p:to>
                                        <p:strVal val="visible"/>
                                      </p:to>
                                    </p:set>
                                    <p:anim calcmode="lin" valueType="num">
                                      <p:cBhvr additive="base">
                                        <p:cTn id="91" dur="500" fill="hold"/>
                                        <p:tgtEl>
                                          <p:spTgt spid="275458">
                                            <p:txEl>
                                              <p:pRg st="14" end="14"/>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275458">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12" fill="hold" grpId="0" nodeType="clickEffect">
                                  <p:stCondLst>
                                    <p:cond delay="0"/>
                                  </p:stCondLst>
                                  <p:childTnLst>
                                    <p:set>
                                      <p:cBhvr>
                                        <p:cTn id="96" dur="1" fill="hold">
                                          <p:stCondLst>
                                            <p:cond delay="0"/>
                                          </p:stCondLst>
                                        </p:cTn>
                                        <p:tgtEl>
                                          <p:spTgt spid="275458">
                                            <p:txEl>
                                              <p:pRg st="15" end="15"/>
                                            </p:txEl>
                                          </p:spTgt>
                                        </p:tgtEl>
                                        <p:attrNameLst>
                                          <p:attrName>style.visibility</p:attrName>
                                        </p:attrNameLst>
                                      </p:cBhvr>
                                      <p:to>
                                        <p:strVal val="visible"/>
                                      </p:to>
                                    </p:set>
                                    <p:anim calcmode="lin" valueType="num">
                                      <p:cBhvr additive="base">
                                        <p:cTn id="97" dur="500" fill="hold"/>
                                        <p:tgtEl>
                                          <p:spTgt spid="275458">
                                            <p:txEl>
                                              <p:pRg st="15" end="15"/>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275458">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12" fill="hold" grpId="0" nodeType="clickEffect">
                                  <p:stCondLst>
                                    <p:cond delay="0"/>
                                  </p:stCondLst>
                                  <p:childTnLst>
                                    <p:set>
                                      <p:cBhvr>
                                        <p:cTn id="102" dur="1" fill="hold">
                                          <p:stCondLst>
                                            <p:cond delay="0"/>
                                          </p:stCondLst>
                                        </p:cTn>
                                        <p:tgtEl>
                                          <p:spTgt spid="275458">
                                            <p:txEl>
                                              <p:pRg st="16" end="16"/>
                                            </p:txEl>
                                          </p:spTgt>
                                        </p:tgtEl>
                                        <p:attrNameLst>
                                          <p:attrName>style.visibility</p:attrName>
                                        </p:attrNameLst>
                                      </p:cBhvr>
                                      <p:to>
                                        <p:strVal val="visible"/>
                                      </p:to>
                                    </p:set>
                                    <p:anim calcmode="lin" valueType="num">
                                      <p:cBhvr additive="base">
                                        <p:cTn id="103" dur="500" fill="hold"/>
                                        <p:tgtEl>
                                          <p:spTgt spid="275458">
                                            <p:txEl>
                                              <p:pRg st="16" end="16"/>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275458">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8"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F3F722EC-7354-47B7-90F6-02B74F901902}" type="slidenum">
              <a:rPr lang="en-US" sz="1200">
                <a:solidFill>
                  <a:srgbClr val="FFFFFF"/>
                </a:solidFill>
              </a:rPr>
              <a:pPr>
                <a:lnSpc>
                  <a:spcPct val="80000"/>
                </a:lnSpc>
              </a:pPr>
              <a:t>56</a:t>
            </a:fld>
            <a:endParaRPr lang="en-US" sz="1200">
              <a:solidFill>
                <a:srgbClr val="FFFFFF"/>
              </a:solidFill>
            </a:endParaRPr>
          </a:p>
        </p:txBody>
      </p:sp>
      <p:sp>
        <p:nvSpPr>
          <p:cNvPr id="277506" name="Rectangle 2"/>
          <p:cNvSpPr>
            <a:spLocks noGrp="1"/>
          </p:cNvSpPr>
          <p:nvPr>
            <p:ph type="body" idx="4294967295"/>
          </p:nvPr>
        </p:nvSpPr>
        <p:spPr>
          <a:xfrm>
            <a:off x="609600" y="1524000"/>
            <a:ext cx="8077200" cy="5105400"/>
          </a:xfrm>
        </p:spPr>
        <p:txBody>
          <a:bodyPr/>
          <a:lstStyle/>
          <a:p>
            <a:pPr marL="0" indent="0">
              <a:lnSpc>
                <a:spcPct val="105000"/>
              </a:lnSpc>
              <a:spcBef>
                <a:spcPct val="30000"/>
              </a:spcBef>
              <a:buFont typeface="Wingdings" panose="05000000000000000000" pitchFamily="2" charset="2"/>
              <a:buNone/>
            </a:pPr>
            <a:r>
              <a:rPr lang="en-US" sz="1800">
                <a:latin typeface="Arial" panose="020B0604020202020204" pitchFamily="34" charset="0"/>
                <a:cs typeface="Arial" panose="020B0604020202020204" pitchFamily="34" charset="0"/>
              </a:rPr>
              <a:t> Example 6 : Hàm trả về thứ bằng tiếng việt</a:t>
            </a:r>
          </a:p>
          <a:p>
            <a:pPr marL="0" indent="0">
              <a:lnSpc>
                <a:spcPct val="105000"/>
              </a:lnSpc>
              <a:buFont typeface="Wingdings" panose="05000000000000000000" pitchFamily="2" charset="2"/>
              <a:buNone/>
            </a:pPr>
            <a:r>
              <a:rPr lang="en-US" sz="1800">
                <a:latin typeface="Arial" panose="020B0604020202020204" pitchFamily="34" charset="0"/>
                <a:cs typeface="Arial" panose="020B0604020202020204" pitchFamily="34" charset="0"/>
              </a:rPr>
              <a:t>declare @ngaysinh datetime</a:t>
            </a:r>
          </a:p>
          <a:p>
            <a:pPr marL="0" indent="0">
              <a:lnSpc>
                <a:spcPct val="105000"/>
              </a:lnSpc>
              <a:buFont typeface="Wingdings" panose="05000000000000000000" pitchFamily="2" charset="2"/>
              <a:buNone/>
            </a:pPr>
            <a:r>
              <a:rPr lang="en-US" sz="1800">
                <a:latin typeface="Arial" panose="020B0604020202020204" pitchFamily="34" charset="0"/>
                <a:cs typeface="Arial" panose="020B0604020202020204" pitchFamily="34" charset="0"/>
              </a:rPr>
              <a:t>Set @ngaysinh = getdate()     </a:t>
            </a:r>
            <a:r>
              <a:rPr lang="en-US" sz="1800">
                <a:solidFill>
                  <a:srgbClr val="009900"/>
                </a:solidFill>
                <a:latin typeface="Arial" panose="020B0604020202020204" pitchFamily="34" charset="0"/>
                <a:cs typeface="Arial" panose="020B0604020202020204" pitchFamily="34" charset="0"/>
              </a:rPr>
              <a:t>--hay '04/12/1982'--</a:t>
            </a:r>
          </a:p>
          <a:p>
            <a:pPr marL="0" indent="0">
              <a:lnSpc>
                <a:spcPct val="105000"/>
              </a:lnSpc>
              <a:buFont typeface="Wingdings" panose="05000000000000000000" pitchFamily="2" charset="2"/>
              <a:buNone/>
            </a:pPr>
            <a:r>
              <a:rPr lang="en-US" sz="1800">
                <a:latin typeface="Arial" panose="020B0604020202020204" pitchFamily="34" charset="0"/>
                <a:cs typeface="Arial" panose="020B0604020202020204" pitchFamily="34" charset="0"/>
              </a:rPr>
              <a:t>Print 'Ban sinh vao Thu '+</a:t>
            </a:r>
            <a:r>
              <a:rPr lang="en-US" sz="1800">
                <a:solidFill>
                  <a:srgbClr val="990000"/>
                </a:solidFill>
                <a:latin typeface="Arial" panose="020B0604020202020204" pitchFamily="34" charset="0"/>
                <a:cs typeface="Arial" panose="020B0604020202020204" pitchFamily="34" charset="0"/>
              </a:rPr>
              <a:t>dbo.thu(@ngaysinh)</a:t>
            </a:r>
            <a:r>
              <a:rPr lang="en-US" sz="1800">
                <a:latin typeface="Arial" panose="020B0604020202020204" pitchFamily="34" charset="0"/>
                <a:cs typeface="Arial" panose="020B0604020202020204" pitchFamily="34" charset="0"/>
              </a:rPr>
              <a:t> +</a:t>
            </a:r>
          </a:p>
          <a:p>
            <a:pPr marL="0" indent="0">
              <a:lnSpc>
                <a:spcPct val="105000"/>
              </a:lnSpc>
              <a:buFont typeface="Wingdings" panose="05000000000000000000" pitchFamily="2" charset="2"/>
              <a:buNone/>
            </a:pPr>
            <a:r>
              <a:rPr lang="en-US" sz="1800">
                <a:latin typeface="Arial" panose="020B0604020202020204" pitchFamily="34" charset="0"/>
                <a:cs typeface="Arial" panose="020B0604020202020204" pitchFamily="34" charset="0"/>
              </a:rPr>
              <a:t> ' Ngay '+ convert(char(3),day(@ngaysinh)) + ' thang ' + Convert(char(3), month(@ngaysinh))+' nam ' +convert(char(5),year(@ngaysinh))</a:t>
            </a:r>
          </a:p>
          <a:p>
            <a:pPr marL="0" indent="0">
              <a:lnSpc>
                <a:spcPct val="105000"/>
              </a:lnSpc>
              <a:buFont typeface="Wingdings" panose="05000000000000000000" pitchFamily="2" charset="2"/>
              <a:buNone/>
            </a:pPr>
            <a:r>
              <a:rPr lang="en-US" sz="1800">
                <a:solidFill>
                  <a:srgbClr val="009900"/>
                </a:solidFill>
                <a:latin typeface="Arial" panose="020B0604020202020204" pitchFamily="34" charset="0"/>
                <a:cs typeface="Arial" panose="020B0604020202020204" pitchFamily="34" charset="0"/>
              </a:rPr>
              <a:t>--thuc hien voi cau lenh Select</a:t>
            </a:r>
          </a:p>
          <a:p>
            <a:pPr marL="0" indent="0">
              <a:lnSpc>
                <a:spcPct val="105000"/>
              </a:lnSpc>
              <a:buFont typeface="Wingdings" panose="05000000000000000000" pitchFamily="2" charset="2"/>
              <a:buNone/>
            </a:pPr>
            <a:r>
              <a:rPr lang="en-US" sz="1800">
                <a:latin typeface="Arial" panose="020B0604020202020204" pitchFamily="34" charset="0"/>
                <a:cs typeface="Arial" panose="020B0604020202020204" pitchFamily="34" charset="0"/>
              </a:rPr>
              <a:t>Select employeeid, LastName +'  '+FirstName as Hoten, thu = </a:t>
            </a:r>
            <a:r>
              <a:rPr lang="en-US" sz="1800">
                <a:solidFill>
                  <a:srgbClr val="990000"/>
                </a:solidFill>
                <a:latin typeface="Arial" panose="020B0604020202020204" pitchFamily="34" charset="0"/>
                <a:cs typeface="Arial" panose="020B0604020202020204" pitchFamily="34" charset="0"/>
              </a:rPr>
              <a:t>dbo.thu(birthdate)</a:t>
            </a:r>
            <a:r>
              <a:rPr lang="en-US" sz="1800">
                <a:latin typeface="Arial" panose="020B0604020202020204" pitchFamily="34" charset="0"/>
                <a:cs typeface="Arial" panose="020B0604020202020204" pitchFamily="34" charset="0"/>
              </a:rPr>
              <a:t> from Employees</a:t>
            </a:r>
          </a:p>
          <a:p>
            <a:pPr marL="0" indent="0">
              <a:lnSpc>
                <a:spcPct val="105000"/>
              </a:lnSpc>
              <a:buFont typeface="Wingdings" panose="05000000000000000000" pitchFamily="2" charset="2"/>
              <a:buNone/>
            </a:pPr>
            <a:r>
              <a:rPr lang="en-US" sz="1800">
                <a:latin typeface="Arial" panose="020B0604020202020204" pitchFamily="34" charset="0"/>
                <a:cs typeface="Arial" panose="020B0604020202020204" pitchFamily="34" charset="0"/>
              </a:rPr>
              <a:t>Select employeeid, LastName +' '+FirstName as Hoten, [Thu Ngay Thang Nam Sinh] ='Thu '+</a:t>
            </a:r>
            <a:r>
              <a:rPr lang="en-US" sz="1800">
                <a:solidFill>
                  <a:srgbClr val="990000"/>
                </a:solidFill>
                <a:latin typeface="Arial" panose="020B0604020202020204" pitchFamily="34" charset="0"/>
                <a:cs typeface="Arial" panose="020B0604020202020204" pitchFamily="34" charset="0"/>
              </a:rPr>
              <a:t>dbo.thu(birthdate)</a:t>
            </a:r>
            <a:r>
              <a:rPr lang="en-US" sz="1800">
                <a:latin typeface="Arial" panose="020B0604020202020204" pitchFamily="34" charset="0"/>
                <a:cs typeface="Arial" panose="020B0604020202020204" pitchFamily="34" charset="0"/>
              </a:rPr>
              <a:t> +	' Ngay '+ convert(char(2),day(birthdate)) + ' thang ' + Convert(char(2), month(birthdate))+ ' nam ' +convert(char(4),year(birthdate)) from Employees</a:t>
            </a:r>
          </a:p>
        </p:txBody>
      </p:sp>
      <p:sp>
        <p:nvSpPr>
          <p:cNvPr id="63492" name="Rectangle 3"/>
          <p:cNvSpPr>
            <a:spLocks noChangeArrowheads="1"/>
          </p:cNvSpPr>
          <p:nvPr/>
        </p:nvSpPr>
        <p:spPr bwMode="auto">
          <a:xfrm>
            <a:off x="609600" y="304800"/>
            <a:ext cx="8964613"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r>
              <a:rPr lang="en-US" sz="4000" b="0">
                <a:solidFill>
                  <a:srgbClr val="0000FF"/>
                </a:solidFill>
                <a:latin typeface="Arial" panose="020B0604020202020204" pitchFamily="34" charset="0"/>
              </a:rPr>
              <a:t> Scalar Function</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7506">
                                            <p:txEl>
                                              <p:pRg st="0" end="0"/>
                                            </p:txEl>
                                          </p:spTgt>
                                        </p:tgtEl>
                                        <p:attrNameLst>
                                          <p:attrName>style.visibility</p:attrName>
                                        </p:attrNameLst>
                                      </p:cBhvr>
                                      <p:to>
                                        <p:strVal val="visible"/>
                                      </p:to>
                                    </p:set>
                                    <p:anim calcmode="lin" valueType="num">
                                      <p:cBhvr additive="base">
                                        <p:cTn id="7" dur="500" fill="hold"/>
                                        <p:tgtEl>
                                          <p:spTgt spid="27750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750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7506">
                                            <p:txEl>
                                              <p:pRg st="1" end="1"/>
                                            </p:txEl>
                                          </p:spTgt>
                                        </p:tgtEl>
                                        <p:attrNameLst>
                                          <p:attrName>style.visibility</p:attrName>
                                        </p:attrNameLst>
                                      </p:cBhvr>
                                      <p:to>
                                        <p:strVal val="visible"/>
                                      </p:to>
                                    </p:set>
                                    <p:anim calcmode="lin" valueType="num">
                                      <p:cBhvr additive="base">
                                        <p:cTn id="13" dur="500" fill="hold"/>
                                        <p:tgtEl>
                                          <p:spTgt spid="27750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750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7506">
                                            <p:txEl>
                                              <p:pRg st="2" end="2"/>
                                            </p:txEl>
                                          </p:spTgt>
                                        </p:tgtEl>
                                        <p:attrNameLst>
                                          <p:attrName>style.visibility</p:attrName>
                                        </p:attrNameLst>
                                      </p:cBhvr>
                                      <p:to>
                                        <p:strVal val="visible"/>
                                      </p:to>
                                    </p:set>
                                    <p:anim calcmode="lin" valueType="num">
                                      <p:cBhvr additive="base">
                                        <p:cTn id="19" dur="500" fill="hold"/>
                                        <p:tgtEl>
                                          <p:spTgt spid="27750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750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7506">
                                            <p:txEl>
                                              <p:pRg st="3" end="3"/>
                                            </p:txEl>
                                          </p:spTgt>
                                        </p:tgtEl>
                                        <p:attrNameLst>
                                          <p:attrName>style.visibility</p:attrName>
                                        </p:attrNameLst>
                                      </p:cBhvr>
                                      <p:to>
                                        <p:strVal val="visible"/>
                                      </p:to>
                                    </p:set>
                                    <p:anim calcmode="lin" valueType="num">
                                      <p:cBhvr additive="base">
                                        <p:cTn id="25" dur="500" fill="hold"/>
                                        <p:tgtEl>
                                          <p:spTgt spid="27750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750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77506">
                                            <p:txEl>
                                              <p:pRg st="4" end="4"/>
                                            </p:txEl>
                                          </p:spTgt>
                                        </p:tgtEl>
                                        <p:attrNameLst>
                                          <p:attrName>style.visibility</p:attrName>
                                        </p:attrNameLst>
                                      </p:cBhvr>
                                      <p:to>
                                        <p:strVal val="visible"/>
                                      </p:to>
                                    </p:set>
                                    <p:anim calcmode="lin" valueType="num">
                                      <p:cBhvr additive="base">
                                        <p:cTn id="31" dur="500" fill="hold"/>
                                        <p:tgtEl>
                                          <p:spTgt spid="27750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750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77506">
                                            <p:txEl>
                                              <p:pRg st="5" end="5"/>
                                            </p:txEl>
                                          </p:spTgt>
                                        </p:tgtEl>
                                        <p:attrNameLst>
                                          <p:attrName>style.visibility</p:attrName>
                                        </p:attrNameLst>
                                      </p:cBhvr>
                                      <p:to>
                                        <p:strVal val="visible"/>
                                      </p:to>
                                    </p:set>
                                    <p:anim calcmode="lin" valueType="num">
                                      <p:cBhvr additive="base">
                                        <p:cTn id="37" dur="500" fill="hold"/>
                                        <p:tgtEl>
                                          <p:spTgt spid="27750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7750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77506">
                                            <p:txEl>
                                              <p:pRg st="6" end="6"/>
                                            </p:txEl>
                                          </p:spTgt>
                                        </p:tgtEl>
                                        <p:attrNameLst>
                                          <p:attrName>style.visibility</p:attrName>
                                        </p:attrNameLst>
                                      </p:cBhvr>
                                      <p:to>
                                        <p:strVal val="visible"/>
                                      </p:to>
                                    </p:set>
                                    <p:anim calcmode="lin" valueType="num">
                                      <p:cBhvr additive="base">
                                        <p:cTn id="43" dur="500" fill="hold"/>
                                        <p:tgtEl>
                                          <p:spTgt spid="27750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7750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77506">
                                            <p:txEl>
                                              <p:pRg st="7" end="7"/>
                                            </p:txEl>
                                          </p:spTgt>
                                        </p:tgtEl>
                                        <p:attrNameLst>
                                          <p:attrName>style.visibility</p:attrName>
                                        </p:attrNameLst>
                                      </p:cBhvr>
                                      <p:to>
                                        <p:strVal val="visible"/>
                                      </p:to>
                                    </p:set>
                                    <p:anim calcmode="lin" valueType="num">
                                      <p:cBhvr additive="base">
                                        <p:cTn id="49" dur="500" fill="hold"/>
                                        <p:tgtEl>
                                          <p:spTgt spid="27750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7750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6"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9742B6E8-DB08-498B-AE9A-37A0450796D6}" type="slidenum">
              <a:rPr lang="en-US" sz="1200">
                <a:solidFill>
                  <a:srgbClr val="FFFFFF"/>
                </a:solidFill>
              </a:rPr>
              <a:pPr>
                <a:lnSpc>
                  <a:spcPct val="80000"/>
                </a:lnSpc>
              </a:pPr>
              <a:t>57</a:t>
            </a:fld>
            <a:endParaRPr lang="en-US" sz="1200">
              <a:solidFill>
                <a:srgbClr val="FFFFFF"/>
              </a:solidFill>
            </a:endParaRPr>
          </a:p>
        </p:txBody>
      </p:sp>
      <p:sp>
        <p:nvSpPr>
          <p:cNvPr id="279554" name="Rectangle 2"/>
          <p:cNvSpPr>
            <a:spLocks noGrp="1"/>
          </p:cNvSpPr>
          <p:nvPr>
            <p:ph type="body" idx="4294967295"/>
          </p:nvPr>
        </p:nvSpPr>
        <p:spPr>
          <a:xfrm>
            <a:off x="685800" y="1524000"/>
            <a:ext cx="8077200" cy="5105400"/>
          </a:xfrm>
        </p:spPr>
        <p:txBody>
          <a:bodyPr/>
          <a:lstStyle/>
          <a:p>
            <a:pPr marL="0" indent="0">
              <a:lnSpc>
                <a:spcPct val="70000"/>
              </a:lnSpc>
              <a:spcBef>
                <a:spcPct val="30000"/>
              </a:spcBef>
              <a:buFont typeface="Wingdings" panose="05000000000000000000" pitchFamily="2" charset="2"/>
              <a:buNone/>
            </a:pPr>
            <a:r>
              <a:rPr lang="en-US" sz="2100">
                <a:latin typeface="Arial" panose="020B0604020202020204" pitchFamily="34" charset="0"/>
                <a:cs typeface="Arial" panose="020B0604020202020204" pitchFamily="34" charset="0"/>
              </a:rPr>
              <a:t>Bài tập 2 : Hàm trả về Tổng tiền của các sản phẩm </a:t>
            </a:r>
          </a:p>
          <a:p>
            <a:pPr marL="0" indent="0">
              <a:buFont typeface="Wingdings" panose="05000000000000000000" pitchFamily="2" charset="2"/>
              <a:buNone/>
            </a:pPr>
            <a:r>
              <a:rPr lang="en-US" sz="2100">
                <a:latin typeface="Arial" panose="020B0604020202020204" pitchFamily="34" charset="0"/>
                <a:cs typeface="Arial" panose="020B0604020202020204" pitchFamily="34" charset="0"/>
              </a:rPr>
              <a:t>Create function TotalAmount</a:t>
            </a:r>
          </a:p>
          <a:p>
            <a:pPr marL="0" indent="0">
              <a:buFont typeface="Wingdings" panose="05000000000000000000" pitchFamily="2" charset="2"/>
              <a:buNone/>
            </a:pPr>
            <a:r>
              <a:rPr lang="en-US" sz="2100">
                <a:latin typeface="Arial" panose="020B0604020202020204" pitchFamily="34" charset="0"/>
                <a:cs typeface="Arial" panose="020B0604020202020204" pitchFamily="34" charset="0"/>
              </a:rPr>
              <a:t>(@Unitprice money, @quantity Smallint,@Discount real)</a:t>
            </a:r>
          </a:p>
          <a:p>
            <a:pPr marL="0" indent="0">
              <a:buFont typeface="Wingdings" panose="05000000000000000000" pitchFamily="2" charset="2"/>
              <a:buNone/>
            </a:pPr>
            <a:r>
              <a:rPr lang="en-US" sz="2100">
                <a:latin typeface="Arial" panose="020B0604020202020204" pitchFamily="34" charset="0"/>
                <a:cs typeface="Arial" panose="020B0604020202020204" pitchFamily="34" charset="0"/>
              </a:rPr>
              <a:t>Returns Money</a:t>
            </a:r>
          </a:p>
          <a:p>
            <a:pPr marL="0" indent="0">
              <a:buFont typeface="Wingdings" panose="05000000000000000000" pitchFamily="2" charset="2"/>
              <a:buNone/>
            </a:pPr>
            <a:r>
              <a:rPr lang="en-US" sz="2100">
                <a:latin typeface="Arial" panose="020B0604020202020204" pitchFamily="34" charset="0"/>
                <a:cs typeface="Arial" panose="020B0604020202020204" pitchFamily="34" charset="0"/>
              </a:rPr>
              <a:t>As</a:t>
            </a:r>
          </a:p>
          <a:p>
            <a:pPr marL="0" indent="0">
              <a:buFont typeface="Wingdings" panose="05000000000000000000" pitchFamily="2" charset="2"/>
              <a:buNone/>
            </a:pPr>
            <a:r>
              <a:rPr lang="en-US" sz="2100">
                <a:latin typeface="Arial" panose="020B0604020202020204" pitchFamily="34" charset="0"/>
                <a:cs typeface="Arial" panose="020B0604020202020204" pitchFamily="34" charset="0"/>
              </a:rPr>
              <a:t>Begin</a:t>
            </a:r>
          </a:p>
          <a:p>
            <a:pPr marL="0" indent="0">
              <a:buFont typeface="Wingdings" panose="05000000000000000000" pitchFamily="2" charset="2"/>
              <a:buNone/>
            </a:pPr>
            <a:r>
              <a:rPr lang="en-US" sz="2100">
                <a:latin typeface="Arial" panose="020B0604020202020204" pitchFamily="34" charset="0"/>
                <a:cs typeface="Arial" panose="020B0604020202020204" pitchFamily="34" charset="0"/>
              </a:rPr>
              <a:t>	Return (@Unitprice * @Quantity)*(1-@discount)</a:t>
            </a:r>
          </a:p>
          <a:p>
            <a:pPr marL="0" indent="0">
              <a:buFont typeface="Wingdings" panose="05000000000000000000" pitchFamily="2" charset="2"/>
              <a:buNone/>
            </a:pPr>
            <a:r>
              <a:rPr lang="en-US" sz="2100">
                <a:latin typeface="Arial" panose="020B0604020202020204" pitchFamily="34" charset="0"/>
                <a:cs typeface="Arial" panose="020B0604020202020204" pitchFamily="34" charset="0"/>
              </a:rPr>
              <a:t>End</a:t>
            </a:r>
          </a:p>
          <a:p>
            <a:pPr marL="0" indent="0">
              <a:buFont typeface="Wingdings" panose="05000000000000000000" pitchFamily="2" charset="2"/>
              <a:buNone/>
            </a:pPr>
            <a:r>
              <a:rPr lang="en-US" sz="2100">
                <a:latin typeface="Arial" panose="020B0604020202020204" pitchFamily="34" charset="0"/>
                <a:cs typeface="Arial" panose="020B0604020202020204" pitchFamily="34" charset="0"/>
              </a:rPr>
              <a:t>--Su dung </a:t>
            </a:r>
          </a:p>
          <a:p>
            <a:pPr marL="0" indent="0">
              <a:buFont typeface="Wingdings" panose="05000000000000000000" pitchFamily="2" charset="2"/>
              <a:buNone/>
            </a:pPr>
            <a:r>
              <a:rPr lang="en-US" sz="2100">
                <a:latin typeface="Arial" panose="020B0604020202020204" pitchFamily="34" charset="0"/>
                <a:cs typeface="Arial" panose="020B0604020202020204" pitchFamily="34" charset="0"/>
              </a:rPr>
              <a:t>Select Productid, Total = dbo.TotalAmount(Unitprice,Quantity,Discount)</a:t>
            </a:r>
          </a:p>
          <a:p>
            <a:pPr marL="0" indent="0">
              <a:buFont typeface="Wingdings" panose="05000000000000000000" pitchFamily="2" charset="2"/>
              <a:buNone/>
            </a:pPr>
            <a:r>
              <a:rPr lang="en-US" sz="2100">
                <a:latin typeface="Arial" panose="020B0604020202020204" pitchFamily="34" charset="0"/>
                <a:cs typeface="Arial" panose="020B0604020202020204" pitchFamily="34" charset="0"/>
              </a:rPr>
              <a:t>From [Order Details]</a:t>
            </a:r>
          </a:p>
          <a:p>
            <a:pPr marL="0" indent="0">
              <a:buFont typeface="Wingdings" panose="05000000000000000000" pitchFamily="2" charset="2"/>
              <a:buNone/>
            </a:pPr>
            <a:r>
              <a:rPr lang="en-US" sz="2100">
                <a:latin typeface="Arial" panose="020B0604020202020204" pitchFamily="34" charset="0"/>
                <a:cs typeface="Arial" panose="020B0604020202020204" pitchFamily="34" charset="0"/>
              </a:rPr>
              <a:t>Where Orderid =10250</a:t>
            </a:r>
          </a:p>
        </p:txBody>
      </p:sp>
      <p:sp>
        <p:nvSpPr>
          <p:cNvPr id="64516" name="Rectangle 3"/>
          <p:cNvSpPr>
            <a:spLocks noChangeArrowheads="1"/>
          </p:cNvSpPr>
          <p:nvPr/>
        </p:nvSpPr>
        <p:spPr bwMode="auto">
          <a:xfrm>
            <a:off x="628650" y="188913"/>
            <a:ext cx="8964613"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r>
              <a:rPr lang="en-US" sz="5600" b="0">
                <a:solidFill>
                  <a:srgbClr val="0000FF"/>
                </a:solidFill>
                <a:latin typeface="Arial" panose="020B0604020202020204" pitchFamily="34" charset="0"/>
              </a:rPr>
              <a:t> Scalar Function</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79554">
                                            <p:txEl>
                                              <p:pRg st="0" end="0"/>
                                            </p:txEl>
                                          </p:spTgt>
                                        </p:tgtEl>
                                        <p:attrNameLst>
                                          <p:attrName>style.visibility</p:attrName>
                                        </p:attrNameLst>
                                      </p:cBhvr>
                                      <p:to>
                                        <p:strVal val="visible"/>
                                      </p:to>
                                    </p:set>
                                    <p:animEffect transition="in" filter="slide(fromLeft)">
                                      <p:cBhvr>
                                        <p:cTn id="7" dur="500"/>
                                        <p:tgtEl>
                                          <p:spTgt spid="2795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279554">
                                            <p:txEl>
                                              <p:pRg st="1" end="1"/>
                                            </p:txEl>
                                          </p:spTgt>
                                        </p:tgtEl>
                                        <p:attrNameLst>
                                          <p:attrName>style.visibility</p:attrName>
                                        </p:attrNameLst>
                                      </p:cBhvr>
                                      <p:to>
                                        <p:strVal val="visible"/>
                                      </p:to>
                                    </p:set>
                                    <p:animEffect transition="in" filter="slide(fromLeft)">
                                      <p:cBhvr>
                                        <p:cTn id="12" dur="500"/>
                                        <p:tgtEl>
                                          <p:spTgt spid="27955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279554">
                                            <p:txEl>
                                              <p:pRg st="2" end="2"/>
                                            </p:txEl>
                                          </p:spTgt>
                                        </p:tgtEl>
                                        <p:attrNameLst>
                                          <p:attrName>style.visibility</p:attrName>
                                        </p:attrNameLst>
                                      </p:cBhvr>
                                      <p:to>
                                        <p:strVal val="visible"/>
                                      </p:to>
                                    </p:set>
                                    <p:animEffect transition="in" filter="slide(fromLeft)">
                                      <p:cBhvr>
                                        <p:cTn id="17" dur="500"/>
                                        <p:tgtEl>
                                          <p:spTgt spid="27955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279554">
                                            <p:txEl>
                                              <p:pRg st="3" end="3"/>
                                            </p:txEl>
                                          </p:spTgt>
                                        </p:tgtEl>
                                        <p:attrNameLst>
                                          <p:attrName>style.visibility</p:attrName>
                                        </p:attrNameLst>
                                      </p:cBhvr>
                                      <p:to>
                                        <p:strVal val="visible"/>
                                      </p:to>
                                    </p:set>
                                    <p:animEffect transition="in" filter="slide(fromLeft)">
                                      <p:cBhvr>
                                        <p:cTn id="22" dur="500"/>
                                        <p:tgtEl>
                                          <p:spTgt spid="27955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279554">
                                            <p:txEl>
                                              <p:pRg st="4" end="4"/>
                                            </p:txEl>
                                          </p:spTgt>
                                        </p:tgtEl>
                                        <p:attrNameLst>
                                          <p:attrName>style.visibility</p:attrName>
                                        </p:attrNameLst>
                                      </p:cBhvr>
                                      <p:to>
                                        <p:strVal val="visible"/>
                                      </p:to>
                                    </p:set>
                                    <p:animEffect transition="in" filter="slide(fromLeft)">
                                      <p:cBhvr>
                                        <p:cTn id="27" dur="500"/>
                                        <p:tgtEl>
                                          <p:spTgt spid="27955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279554">
                                            <p:txEl>
                                              <p:pRg st="5" end="5"/>
                                            </p:txEl>
                                          </p:spTgt>
                                        </p:tgtEl>
                                        <p:attrNameLst>
                                          <p:attrName>style.visibility</p:attrName>
                                        </p:attrNameLst>
                                      </p:cBhvr>
                                      <p:to>
                                        <p:strVal val="visible"/>
                                      </p:to>
                                    </p:set>
                                    <p:animEffect transition="in" filter="slide(fromLeft)">
                                      <p:cBhvr>
                                        <p:cTn id="32" dur="500"/>
                                        <p:tgtEl>
                                          <p:spTgt spid="27955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279554">
                                            <p:txEl>
                                              <p:pRg st="6" end="6"/>
                                            </p:txEl>
                                          </p:spTgt>
                                        </p:tgtEl>
                                        <p:attrNameLst>
                                          <p:attrName>style.visibility</p:attrName>
                                        </p:attrNameLst>
                                      </p:cBhvr>
                                      <p:to>
                                        <p:strVal val="visible"/>
                                      </p:to>
                                    </p:set>
                                    <p:animEffect transition="in" filter="slide(fromLeft)">
                                      <p:cBhvr>
                                        <p:cTn id="37" dur="500"/>
                                        <p:tgtEl>
                                          <p:spTgt spid="27955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279554">
                                            <p:txEl>
                                              <p:pRg st="7" end="7"/>
                                            </p:txEl>
                                          </p:spTgt>
                                        </p:tgtEl>
                                        <p:attrNameLst>
                                          <p:attrName>style.visibility</p:attrName>
                                        </p:attrNameLst>
                                      </p:cBhvr>
                                      <p:to>
                                        <p:strVal val="visible"/>
                                      </p:to>
                                    </p:set>
                                    <p:animEffect transition="in" filter="slide(fromLeft)">
                                      <p:cBhvr>
                                        <p:cTn id="42" dur="500"/>
                                        <p:tgtEl>
                                          <p:spTgt spid="279554">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8" fill="hold" grpId="0" nodeType="clickEffect">
                                  <p:stCondLst>
                                    <p:cond delay="0"/>
                                  </p:stCondLst>
                                  <p:childTnLst>
                                    <p:set>
                                      <p:cBhvr>
                                        <p:cTn id="46" dur="1" fill="hold">
                                          <p:stCondLst>
                                            <p:cond delay="0"/>
                                          </p:stCondLst>
                                        </p:cTn>
                                        <p:tgtEl>
                                          <p:spTgt spid="279554">
                                            <p:txEl>
                                              <p:pRg st="8" end="8"/>
                                            </p:txEl>
                                          </p:spTgt>
                                        </p:tgtEl>
                                        <p:attrNameLst>
                                          <p:attrName>style.visibility</p:attrName>
                                        </p:attrNameLst>
                                      </p:cBhvr>
                                      <p:to>
                                        <p:strVal val="visible"/>
                                      </p:to>
                                    </p:set>
                                    <p:animEffect transition="in" filter="slide(fromLeft)">
                                      <p:cBhvr>
                                        <p:cTn id="47" dur="500"/>
                                        <p:tgtEl>
                                          <p:spTgt spid="279554">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279554">
                                            <p:txEl>
                                              <p:pRg st="9" end="9"/>
                                            </p:txEl>
                                          </p:spTgt>
                                        </p:tgtEl>
                                        <p:attrNameLst>
                                          <p:attrName>style.visibility</p:attrName>
                                        </p:attrNameLst>
                                      </p:cBhvr>
                                      <p:to>
                                        <p:strVal val="visible"/>
                                      </p:to>
                                    </p:set>
                                    <p:animEffect transition="in" filter="slide(fromLeft)">
                                      <p:cBhvr>
                                        <p:cTn id="52" dur="500"/>
                                        <p:tgtEl>
                                          <p:spTgt spid="279554">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8" fill="hold" grpId="0" nodeType="clickEffect">
                                  <p:stCondLst>
                                    <p:cond delay="0"/>
                                  </p:stCondLst>
                                  <p:childTnLst>
                                    <p:set>
                                      <p:cBhvr>
                                        <p:cTn id="56" dur="1" fill="hold">
                                          <p:stCondLst>
                                            <p:cond delay="0"/>
                                          </p:stCondLst>
                                        </p:cTn>
                                        <p:tgtEl>
                                          <p:spTgt spid="279554">
                                            <p:txEl>
                                              <p:pRg st="10" end="10"/>
                                            </p:txEl>
                                          </p:spTgt>
                                        </p:tgtEl>
                                        <p:attrNameLst>
                                          <p:attrName>style.visibility</p:attrName>
                                        </p:attrNameLst>
                                      </p:cBhvr>
                                      <p:to>
                                        <p:strVal val="visible"/>
                                      </p:to>
                                    </p:set>
                                    <p:animEffect transition="in" filter="slide(fromLeft)">
                                      <p:cBhvr>
                                        <p:cTn id="57" dur="500"/>
                                        <p:tgtEl>
                                          <p:spTgt spid="279554">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8" fill="hold" grpId="0" nodeType="clickEffect">
                                  <p:stCondLst>
                                    <p:cond delay="0"/>
                                  </p:stCondLst>
                                  <p:childTnLst>
                                    <p:set>
                                      <p:cBhvr>
                                        <p:cTn id="61" dur="1" fill="hold">
                                          <p:stCondLst>
                                            <p:cond delay="0"/>
                                          </p:stCondLst>
                                        </p:cTn>
                                        <p:tgtEl>
                                          <p:spTgt spid="279554">
                                            <p:txEl>
                                              <p:pRg st="11" end="11"/>
                                            </p:txEl>
                                          </p:spTgt>
                                        </p:tgtEl>
                                        <p:attrNameLst>
                                          <p:attrName>style.visibility</p:attrName>
                                        </p:attrNameLst>
                                      </p:cBhvr>
                                      <p:to>
                                        <p:strVal val="visible"/>
                                      </p:to>
                                    </p:set>
                                    <p:animEffect transition="in" filter="slide(fromLeft)">
                                      <p:cBhvr>
                                        <p:cTn id="62" dur="500"/>
                                        <p:tgtEl>
                                          <p:spTgt spid="27955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1CCB0BAD-5929-4394-81F1-1A2A15D21A30}" type="slidenum">
              <a:rPr lang="en-US" sz="1200">
                <a:solidFill>
                  <a:srgbClr val="FFFFFF"/>
                </a:solidFill>
              </a:rPr>
              <a:pPr>
                <a:lnSpc>
                  <a:spcPct val="80000"/>
                </a:lnSpc>
              </a:pPr>
              <a:t>58</a:t>
            </a:fld>
            <a:endParaRPr lang="en-US" sz="1200">
              <a:solidFill>
                <a:srgbClr val="FFFFFF"/>
              </a:solidFill>
            </a:endParaRPr>
          </a:p>
        </p:txBody>
      </p:sp>
      <p:sp>
        <p:nvSpPr>
          <p:cNvPr id="279554" name="Rectangle 2"/>
          <p:cNvSpPr>
            <a:spLocks noGrp="1"/>
          </p:cNvSpPr>
          <p:nvPr>
            <p:ph type="body" idx="4294967295"/>
          </p:nvPr>
        </p:nvSpPr>
        <p:spPr>
          <a:xfrm>
            <a:off x="620713" y="1766888"/>
            <a:ext cx="8077200" cy="5105400"/>
          </a:xfrm>
        </p:spPr>
        <p:txBody>
          <a:bodyPr/>
          <a:lstStyle/>
          <a:p>
            <a:pPr marL="0" indent="0">
              <a:lnSpc>
                <a:spcPct val="70000"/>
              </a:lnSpc>
              <a:spcBef>
                <a:spcPct val="30000"/>
              </a:spcBef>
              <a:buFont typeface="Wingdings" panose="05000000000000000000" pitchFamily="2" charset="2"/>
              <a:buNone/>
              <a:defRPr/>
            </a:pPr>
            <a:r>
              <a:rPr lang="en-US" sz="2000" dirty="0" err="1">
                <a:latin typeface="Arial" panose="020B0604020202020204" pitchFamily="34" charset="0"/>
                <a:cs typeface="Arial" panose="020B0604020202020204" pitchFamily="34" charset="0"/>
              </a:rPr>
              <a:t>Bài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tập</a:t>
            </a:r>
            <a:r>
              <a:rPr lang="en-US" sz="2000" dirty="0">
                <a:latin typeface="Arial" panose="020B0604020202020204" pitchFamily="34" charset="0"/>
                <a:cs typeface="Arial" panose="020B0604020202020204" pitchFamily="34" charset="0"/>
              </a:rPr>
              <a:t> 3 :</a:t>
            </a:r>
          </a:p>
          <a:p>
            <a:pPr>
              <a:defRPr/>
            </a:pPr>
            <a:r>
              <a:rPr lang="en-US" sz="2800" dirty="0" err="1">
                <a:latin typeface="Arial" panose="020B0604020202020204" pitchFamily="34" charset="0"/>
                <a:cs typeface="Arial" panose="020B0604020202020204" pitchFamily="34" charset="0"/>
              </a:rPr>
              <a:t>Viết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hàm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trả</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về</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chiết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khấu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của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sản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phẩm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dựa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vào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số</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lượng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lập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hoá</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đơn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và</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theo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quy</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định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sau</a:t>
            </a:r>
            <a:r>
              <a:rPr lang="en-US" sz="2800" dirty="0">
                <a:latin typeface="Arial" panose="020B0604020202020204" pitchFamily="34" charset="0"/>
                <a:cs typeface="Arial" panose="020B0604020202020204" pitchFamily="34" charset="0"/>
              </a:rPr>
              <a:t>: </a:t>
            </a:r>
          </a:p>
          <a:p>
            <a:pPr>
              <a:defRPr/>
            </a:pPr>
            <a:r>
              <a:rPr lang="en-US" sz="2800" dirty="0" err="1">
                <a:latin typeface="Arial" panose="020B0604020202020204" pitchFamily="34" charset="0"/>
                <a:cs typeface="Arial" panose="020B0604020202020204" pitchFamily="34" charset="0"/>
              </a:rPr>
              <a:t>Nếu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số</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lượng</a:t>
            </a:r>
            <a:r>
              <a:rPr lang="en-US" sz="2800" dirty="0">
                <a:latin typeface="Arial" panose="020B0604020202020204" pitchFamily="34" charset="0"/>
                <a:cs typeface="Arial" panose="020B0604020202020204" pitchFamily="34" charset="0"/>
              </a:rPr>
              <a:t> &lt;=5 </a:t>
            </a:r>
            <a:r>
              <a:rPr lang="en-US" sz="2800" dirty="0" err="1">
                <a:latin typeface="Arial" panose="020B0604020202020204" pitchFamily="34" charset="0"/>
                <a:cs typeface="Arial" panose="020B0604020202020204" pitchFamily="34" charset="0"/>
              </a:rPr>
              <a:t>thì</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chiết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khấu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là</a:t>
            </a:r>
            <a:r>
              <a:rPr lang="en-US" sz="2800" dirty="0">
                <a:latin typeface="Arial" panose="020B0604020202020204" pitchFamily="34" charset="0"/>
                <a:cs typeface="Arial" panose="020B0604020202020204" pitchFamily="34" charset="0"/>
              </a:rPr>
              <a:t> 0.05</a:t>
            </a:r>
          </a:p>
          <a:p>
            <a:pPr>
              <a:defRPr/>
            </a:pPr>
            <a:r>
              <a:rPr lang="en-US" sz="2800" dirty="0" err="1">
                <a:latin typeface="Arial" panose="020B0604020202020204" pitchFamily="34" charset="0"/>
                <a:cs typeface="Arial" panose="020B0604020202020204" pitchFamily="34" charset="0"/>
              </a:rPr>
              <a:t>Nếu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số</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lượng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từ</a:t>
            </a:r>
            <a:r>
              <a:rPr lang="en-US" sz="2800" dirty="0">
                <a:latin typeface="Arial" panose="020B0604020202020204" pitchFamily="34" charset="0"/>
                <a:cs typeface="Arial" panose="020B0604020202020204" pitchFamily="34" charset="0"/>
              </a:rPr>
              <a:t> 6 </a:t>
            </a:r>
            <a:r>
              <a:rPr lang="en-US" sz="2800" dirty="0" err="1">
                <a:latin typeface="Arial" panose="020B0604020202020204" pitchFamily="34" charset="0"/>
                <a:cs typeface="Arial" panose="020B0604020202020204" pitchFamily="34" charset="0"/>
              </a:rPr>
              <a:t>đến</a:t>
            </a:r>
            <a:r>
              <a:rPr lang="en-US" sz="2800" dirty="0">
                <a:latin typeface="Arial" panose="020B0604020202020204" pitchFamily="34" charset="0"/>
                <a:cs typeface="Arial" panose="020B0604020202020204" pitchFamily="34" charset="0"/>
              </a:rPr>
              <a:t> 10 </a:t>
            </a:r>
            <a:r>
              <a:rPr lang="en-US" sz="2800" dirty="0" err="1">
                <a:latin typeface="Arial" panose="020B0604020202020204" pitchFamily="34" charset="0"/>
                <a:cs typeface="Arial" panose="020B0604020202020204" pitchFamily="34" charset="0"/>
              </a:rPr>
              <a:t>thì</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chiết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khấu</a:t>
            </a:r>
            <a:r>
              <a:rPr lang="en-US" sz="2800" dirty="0">
                <a:latin typeface="Arial" panose="020B0604020202020204" pitchFamily="34" charset="0"/>
                <a:cs typeface="Arial" panose="020B0604020202020204" pitchFamily="34" charset="0"/>
              </a:rPr>
              <a:t> 0.07</a:t>
            </a:r>
          </a:p>
          <a:p>
            <a:pPr>
              <a:defRPr/>
            </a:pPr>
            <a:r>
              <a:rPr lang="en-US" sz="2800" dirty="0" err="1">
                <a:latin typeface="Arial" panose="020B0604020202020204" pitchFamily="34" charset="0"/>
                <a:cs typeface="Arial" panose="020B0604020202020204" pitchFamily="34" charset="0"/>
              </a:rPr>
              <a:t>Nếu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số</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lượng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từ</a:t>
            </a:r>
            <a:r>
              <a:rPr lang="en-US" sz="2800" dirty="0">
                <a:latin typeface="Arial" panose="020B0604020202020204" pitchFamily="34" charset="0"/>
                <a:cs typeface="Arial" panose="020B0604020202020204" pitchFamily="34" charset="0"/>
              </a:rPr>
              <a:t> 11 </a:t>
            </a:r>
            <a:r>
              <a:rPr lang="en-US" sz="2800" dirty="0" err="1">
                <a:latin typeface="Arial" panose="020B0604020202020204" pitchFamily="34" charset="0"/>
                <a:cs typeface="Arial" panose="020B0604020202020204" pitchFamily="34" charset="0"/>
              </a:rPr>
              <a:t>đến</a:t>
            </a:r>
            <a:r>
              <a:rPr lang="en-US" sz="2800" dirty="0">
                <a:latin typeface="Arial" panose="020B0604020202020204" pitchFamily="34" charset="0"/>
                <a:cs typeface="Arial" panose="020B0604020202020204" pitchFamily="34" charset="0"/>
              </a:rPr>
              <a:t> 20 </a:t>
            </a:r>
            <a:r>
              <a:rPr lang="en-US" sz="2800" dirty="0" err="1">
                <a:latin typeface="Arial" panose="020B0604020202020204" pitchFamily="34" charset="0"/>
                <a:cs typeface="Arial" panose="020B0604020202020204" pitchFamily="34" charset="0"/>
              </a:rPr>
              <a:t>thì</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chiết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khấu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là</a:t>
            </a:r>
            <a:r>
              <a:rPr lang="en-US" sz="2800" dirty="0">
                <a:latin typeface="Arial" panose="020B0604020202020204" pitchFamily="34" charset="0"/>
                <a:cs typeface="Arial" panose="020B0604020202020204" pitchFamily="34" charset="0"/>
              </a:rPr>
              <a:t> 0.09</a:t>
            </a:r>
          </a:p>
          <a:p>
            <a:pPr>
              <a:defRPr/>
            </a:pPr>
            <a:r>
              <a:rPr lang="en-US" sz="2800" dirty="0" err="1">
                <a:latin typeface="Arial" panose="020B0604020202020204" pitchFamily="34" charset="0"/>
                <a:cs typeface="Arial" panose="020B0604020202020204" pitchFamily="34" charset="0"/>
              </a:rPr>
              <a:t>ngược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lại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thì</a:t>
            </a:r>
            <a:r>
              <a:rPr lang="en-US" sz="2800" dirty="0">
                <a:latin typeface="Arial" panose="020B0604020202020204" pitchFamily="34" charset="0"/>
                <a:cs typeface="Arial" panose="020B0604020202020204" pitchFamily="34" charset="0"/>
              </a:rPr>
              <a:t> 0.1</a:t>
            </a:r>
          </a:p>
          <a:p>
            <a:pPr marL="0" indent="0">
              <a:buFont typeface="Wingdings" panose="05000000000000000000" pitchFamily="2" charset="2"/>
              <a:buNone/>
              <a:defRPr/>
            </a:pPr>
            <a:endParaRPr lang="en-US" sz="2000" dirty="0">
              <a:latin typeface="Arial" panose="020B0604020202020204" pitchFamily="34" charset="0"/>
              <a:cs typeface="Arial" panose="020B0604020202020204" pitchFamily="34" charset="0"/>
            </a:endParaRPr>
          </a:p>
        </p:txBody>
      </p:sp>
      <p:sp>
        <p:nvSpPr>
          <p:cNvPr id="65540" name="Rectangle 3"/>
          <p:cNvSpPr>
            <a:spLocks noChangeArrowheads="1"/>
          </p:cNvSpPr>
          <p:nvPr/>
        </p:nvSpPr>
        <p:spPr bwMode="auto">
          <a:xfrm>
            <a:off x="628650" y="188913"/>
            <a:ext cx="8964613"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r>
              <a:rPr lang="en-US" sz="5600" b="0">
                <a:solidFill>
                  <a:srgbClr val="0000FF"/>
                </a:solidFill>
                <a:latin typeface="Arial" panose="020B0604020202020204" pitchFamily="34" charset="0"/>
              </a:rPr>
              <a:t> Scalar Function</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79554">
                                            <p:txEl>
                                              <p:pRg st="0" end="0"/>
                                            </p:txEl>
                                          </p:spTgt>
                                        </p:tgtEl>
                                        <p:attrNameLst>
                                          <p:attrName>style.visibility</p:attrName>
                                        </p:attrNameLst>
                                      </p:cBhvr>
                                      <p:to>
                                        <p:strVal val="visible"/>
                                      </p:to>
                                    </p:set>
                                    <p:animEffect transition="in" filter="slide(fromLeft)">
                                      <p:cBhvr>
                                        <p:cTn id="7" dur="500"/>
                                        <p:tgtEl>
                                          <p:spTgt spid="2795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279554">
                                            <p:txEl>
                                              <p:pRg st="1" end="1"/>
                                            </p:txEl>
                                          </p:spTgt>
                                        </p:tgtEl>
                                        <p:attrNameLst>
                                          <p:attrName>style.visibility</p:attrName>
                                        </p:attrNameLst>
                                      </p:cBhvr>
                                      <p:to>
                                        <p:strVal val="visible"/>
                                      </p:to>
                                    </p:set>
                                    <p:animEffect transition="in" filter="slide(fromLeft)">
                                      <p:cBhvr>
                                        <p:cTn id="12" dur="500"/>
                                        <p:tgtEl>
                                          <p:spTgt spid="27955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279554">
                                            <p:txEl>
                                              <p:pRg st="2" end="2"/>
                                            </p:txEl>
                                          </p:spTgt>
                                        </p:tgtEl>
                                        <p:attrNameLst>
                                          <p:attrName>style.visibility</p:attrName>
                                        </p:attrNameLst>
                                      </p:cBhvr>
                                      <p:to>
                                        <p:strVal val="visible"/>
                                      </p:to>
                                    </p:set>
                                    <p:animEffect transition="in" filter="slide(fromLeft)">
                                      <p:cBhvr>
                                        <p:cTn id="17" dur="500"/>
                                        <p:tgtEl>
                                          <p:spTgt spid="27955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279554">
                                            <p:txEl>
                                              <p:pRg st="3" end="3"/>
                                            </p:txEl>
                                          </p:spTgt>
                                        </p:tgtEl>
                                        <p:attrNameLst>
                                          <p:attrName>style.visibility</p:attrName>
                                        </p:attrNameLst>
                                      </p:cBhvr>
                                      <p:to>
                                        <p:strVal val="visible"/>
                                      </p:to>
                                    </p:set>
                                    <p:animEffect transition="in" filter="slide(fromLeft)">
                                      <p:cBhvr>
                                        <p:cTn id="22" dur="500"/>
                                        <p:tgtEl>
                                          <p:spTgt spid="27955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279554">
                                            <p:txEl>
                                              <p:pRg st="4" end="4"/>
                                            </p:txEl>
                                          </p:spTgt>
                                        </p:tgtEl>
                                        <p:attrNameLst>
                                          <p:attrName>style.visibility</p:attrName>
                                        </p:attrNameLst>
                                      </p:cBhvr>
                                      <p:to>
                                        <p:strVal val="visible"/>
                                      </p:to>
                                    </p:set>
                                    <p:animEffect transition="in" filter="slide(fromLeft)">
                                      <p:cBhvr>
                                        <p:cTn id="27" dur="500"/>
                                        <p:tgtEl>
                                          <p:spTgt spid="27955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279554">
                                            <p:txEl>
                                              <p:pRg st="5" end="5"/>
                                            </p:txEl>
                                          </p:spTgt>
                                        </p:tgtEl>
                                        <p:attrNameLst>
                                          <p:attrName>style.visibility</p:attrName>
                                        </p:attrNameLst>
                                      </p:cBhvr>
                                      <p:to>
                                        <p:strVal val="visible"/>
                                      </p:to>
                                    </p:set>
                                    <p:animEffect transition="in" filter="slide(fromLeft)">
                                      <p:cBhvr>
                                        <p:cTn id="32" dur="500"/>
                                        <p:tgtEl>
                                          <p:spTgt spid="27955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4"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pPr eaLnBrk="1" hangingPunct="1"/>
            <a:r>
              <a:rPr lang="en-US" altLang="en-US">
                <a:cs typeface="Arial" panose="020B0604020202020204" pitchFamily="34" charset="0"/>
              </a:rPr>
              <a:t>User-Defined Function</a:t>
            </a:r>
            <a:br>
              <a:rPr lang="en-US" altLang="en-US">
                <a:cs typeface="Arial" panose="020B0604020202020204" pitchFamily="34" charset="0"/>
              </a:rPr>
            </a:br>
            <a:r>
              <a:rPr lang="en-US" altLang="en-US" sz="2800">
                <a:cs typeface="Arial" panose="020B0604020202020204" pitchFamily="34" charset="0"/>
              </a:rPr>
              <a:t>Scalar Function </a:t>
            </a:r>
            <a:r>
              <a:rPr lang="en-US" altLang="en-US" sz="2400">
                <a:cs typeface="Arial" panose="020B0604020202020204" pitchFamily="34" charset="0"/>
              </a:rPr>
              <a:t>Syntax</a:t>
            </a:r>
          </a:p>
        </p:txBody>
      </p:sp>
      <p:sp>
        <p:nvSpPr>
          <p:cNvPr id="4" name="Rectangle 2"/>
          <p:cNvSpPr txBox="1">
            <a:spLocks/>
          </p:cNvSpPr>
          <p:nvPr/>
        </p:nvSpPr>
        <p:spPr bwMode="auto">
          <a:xfrm>
            <a:off x="612648" y="1752600"/>
            <a:ext cx="80772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500">
                <a:solidFill>
                  <a:schemeClr val="tx1"/>
                </a:solidFill>
                <a:latin typeface="+mj-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j-lt"/>
                <a:cs typeface="+mn-cs"/>
              </a:defRPr>
            </a:lvl2pPr>
            <a:lvl3pPr marL="1143000" indent="-228600" algn="l" rtl="0" eaLnBrk="0" fontAlgn="base" hangingPunct="0">
              <a:spcBef>
                <a:spcPct val="20000"/>
              </a:spcBef>
              <a:spcAft>
                <a:spcPct val="0"/>
              </a:spcAft>
              <a:buChar char="•"/>
              <a:defRPr kumimoji="1" sz="2000">
                <a:solidFill>
                  <a:schemeClr val="tx1"/>
                </a:solidFill>
                <a:latin typeface="+mj-lt"/>
                <a:cs typeface="+mn-cs"/>
              </a:defRPr>
            </a:lvl3pPr>
            <a:lvl4pPr marL="1600200" indent="-228600" algn="l" rtl="0" eaLnBrk="0" fontAlgn="base" hangingPunct="0">
              <a:spcBef>
                <a:spcPct val="20000"/>
              </a:spcBef>
              <a:spcAft>
                <a:spcPct val="0"/>
              </a:spcAft>
              <a:buChar char="–"/>
              <a:defRPr kumimoji="1" sz="2000">
                <a:solidFill>
                  <a:schemeClr val="tx1"/>
                </a:solidFill>
                <a:latin typeface="+mj-lt"/>
                <a:cs typeface="+mn-cs"/>
              </a:defRPr>
            </a:lvl4pPr>
            <a:lvl5pPr marL="2057400" indent="-228600" algn="l" rtl="0" eaLnBrk="0" fontAlgn="base" hangingPunct="0">
              <a:spcBef>
                <a:spcPct val="20000"/>
              </a:spcBef>
              <a:spcAft>
                <a:spcPct val="0"/>
              </a:spcAft>
              <a:buChar char="»"/>
              <a:defRPr kumimoji="1" sz="1500">
                <a:solidFill>
                  <a:schemeClr val="tx1"/>
                </a:solidFill>
                <a:latin typeface="+mj-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a:lstStyle>
          <a:p>
            <a:pPr marL="0" indent="0" algn="just">
              <a:lnSpc>
                <a:spcPct val="70000"/>
              </a:lnSpc>
              <a:spcBef>
                <a:spcPct val="30000"/>
              </a:spcBef>
              <a:buFont typeface="Wingdings" panose="05000000000000000000" pitchFamily="2" charset="2"/>
              <a:buNone/>
              <a:defRPr/>
            </a:pPr>
            <a:r>
              <a:rPr lang="en-US" sz="2000" b="0" kern="0"/>
              <a:t>Bài tập:</a:t>
            </a:r>
          </a:p>
          <a:p>
            <a:pPr marL="457200" lvl="0" indent="-457200" algn="just">
              <a:buFont typeface="+mj-lt"/>
              <a:buAutoNum type="arabicPeriod"/>
            </a:pPr>
            <a:r>
              <a:rPr lang="en-US" sz="2400" b="0"/>
              <a:t>Viết hàm tên SubTotalOfEmp (dạng scalar function) trả về tổng doanh thu của một nhân viên trong một tháng tùy ý trong một năm tùy ý, với tham số vào @EmplID, @MonthOrder, @YearOrder </a:t>
            </a:r>
            <a:r>
              <a:rPr lang="en-US" sz="2400" b="0" i="1"/>
              <a:t>(Thông tin lấy từ bảng [Sales].[SalesOrderHeader])</a:t>
            </a:r>
            <a:endParaRPr lang="en-US" sz="2400" b="0"/>
          </a:p>
          <a:p>
            <a:pPr marL="457200" lvl="0" indent="-457200" algn="just">
              <a:buFont typeface="+mj-lt"/>
              <a:buAutoNum type="arabicPeriod"/>
            </a:pPr>
            <a:r>
              <a:rPr lang="en-US" sz="2400" b="0"/>
              <a:t>Viết hàm tên là InventoryProd (dạng scalar function) với tham số vào là @ProductID và @locationID trả về số lượng tồn kho của sản phẩm trong khu vực tương ứng với giá trị của tham số </a:t>
            </a:r>
            <a:r>
              <a:rPr lang="en-US" sz="2400" b="0" i="1"/>
              <a:t>(Dữ liệu lấy từ bảng[Production].[ProductInventory]</a:t>
            </a:r>
            <a:r>
              <a:rPr lang="en-US" sz="2400" b="0"/>
              <a:t>)</a:t>
            </a:r>
          </a:p>
          <a:p>
            <a:pPr marL="0" indent="0" algn="just">
              <a:lnSpc>
                <a:spcPct val="70000"/>
              </a:lnSpc>
              <a:spcBef>
                <a:spcPct val="30000"/>
              </a:spcBef>
              <a:buFont typeface="Wingdings" panose="05000000000000000000" pitchFamily="2" charset="2"/>
              <a:buNone/>
              <a:defRPr/>
            </a:pPr>
            <a:endParaRPr lang="en-US" sz="2000" b="0" kern="0" dirty="0"/>
          </a:p>
        </p:txBody>
      </p:sp>
    </p:spTree>
    <p:extLst>
      <p:ext uri="{BB962C8B-B14F-4D97-AF65-F5344CB8AC3E}">
        <p14:creationId xmlns:p14="http://schemas.microsoft.com/office/powerpoint/2010/main" val="200206688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lide(from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slide(from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slide(fromLeft)">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685800" y="76200"/>
            <a:ext cx="8001000" cy="914400"/>
          </a:xfrm>
        </p:spPr>
        <p:txBody>
          <a:bodyPr/>
          <a:lstStyle/>
          <a:p>
            <a:pPr eaLnBrk="1" hangingPunct="1"/>
            <a:r>
              <a:rPr lang="en-US" altLang="en-US">
                <a:cs typeface="Arial" panose="020B0604020202020204" pitchFamily="34" charset="0"/>
              </a:rPr>
              <a:t>Stored Procedure</a:t>
            </a:r>
            <a:br>
              <a:rPr lang="en-US" altLang="en-US">
                <a:cs typeface="Arial" panose="020B0604020202020204" pitchFamily="34" charset="0"/>
              </a:rPr>
            </a:br>
            <a:r>
              <a:rPr lang="en-US" altLang="en-US" sz="2800">
                <a:cs typeface="Arial" panose="020B0604020202020204" pitchFamily="34" charset="0"/>
              </a:rPr>
              <a:t>Stored Procedure vs. SQL Statement</a:t>
            </a:r>
            <a:endParaRPr lang="vi-VN" altLang="en-US" sz="2800">
              <a:cs typeface="Arial" panose="020B0604020202020204" pitchFamily="34" charset="0"/>
            </a:endParaRPr>
          </a:p>
        </p:txBody>
      </p:sp>
      <p:sp>
        <p:nvSpPr>
          <p:cNvPr id="4" name="TextBox 3"/>
          <p:cNvSpPr txBox="1"/>
          <p:nvPr/>
        </p:nvSpPr>
        <p:spPr>
          <a:xfrm>
            <a:off x="533400" y="2895600"/>
            <a:ext cx="2819400" cy="1477328"/>
          </a:xfrm>
          <a:prstGeom prst="rect">
            <a:avLst/>
          </a:prstGeom>
          <a:solidFill>
            <a:schemeClr val="accent5">
              <a:lumMod val="40000"/>
              <a:lumOff val="60000"/>
            </a:schemeClr>
          </a:solidFill>
          <a:ln>
            <a:solidFill>
              <a:srgbClr val="0070C0"/>
            </a:solidFill>
          </a:ln>
        </p:spPr>
        <p:txBody>
          <a:bodyPr>
            <a:spAutoFit/>
          </a:bodyPr>
          <a:lstStyle>
            <a:lvl1pPr>
              <a:defRPr>
                <a:solidFill>
                  <a:schemeClr val="tx1"/>
                </a:solidFill>
                <a:latin typeface="Courier New" panose="02070309020205020404" pitchFamily="49" charset="0"/>
                <a:cs typeface="Arial" panose="020B0604020202020204" pitchFamily="34" charset="0"/>
              </a:defRPr>
            </a:lvl1pPr>
            <a:lvl2pPr marL="742950" indent="-285750">
              <a:defRPr>
                <a:solidFill>
                  <a:schemeClr val="tx1"/>
                </a:solidFill>
                <a:latin typeface="Courier New" panose="02070309020205020404" pitchFamily="49" charset="0"/>
                <a:cs typeface="Arial" panose="020B0604020202020204" pitchFamily="34" charset="0"/>
              </a:defRPr>
            </a:lvl2pPr>
            <a:lvl3pPr marL="1143000" indent="-228600">
              <a:defRPr>
                <a:solidFill>
                  <a:schemeClr val="tx1"/>
                </a:solidFill>
                <a:latin typeface="Courier New" panose="02070309020205020404" pitchFamily="49" charset="0"/>
                <a:cs typeface="Arial" panose="020B0604020202020204" pitchFamily="34" charset="0"/>
              </a:defRPr>
            </a:lvl3pPr>
            <a:lvl4pPr marL="1600200" indent="-228600">
              <a:defRPr>
                <a:solidFill>
                  <a:schemeClr val="tx1"/>
                </a:solidFill>
                <a:latin typeface="Courier New" panose="02070309020205020404" pitchFamily="49" charset="0"/>
                <a:cs typeface="Arial" panose="020B0604020202020204" pitchFamily="34" charset="0"/>
              </a:defRPr>
            </a:lvl4pPr>
            <a:lvl5pPr marL="2057400" indent="-228600">
              <a:defRPr>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9pPr>
          </a:lstStyle>
          <a:p>
            <a:pPr algn="l" eaLnBrk="1" hangingPunct="1"/>
            <a:r>
              <a:rPr lang="en-US" b="1">
                <a:solidFill>
                  <a:srgbClr val="0070C0"/>
                </a:solidFill>
              </a:rPr>
              <a:t>First Time</a:t>
            </a:r>
          </a:p>
          <a:p>
            <a:pPr algn="l" eaLnBrk="1" hangingPunct="1"/>
            <a:r>
              <a:rPr lang="en-US"/>
              <a:t>-  </a:t>
            </a:r>
            <a:r>
              <a:rPr lang="en-US" i="1"/>
              <a:t>Check syntax</a:t>
            </a:r>
          </a:p>
          <a:p>
            <a:pPr algn="l" eaLnBrk="1" hangingPunct="1"/>
            <a:r>
              <a:rPr lang="en-US" i="1"/>
              <a:t>-  Compile</a:t>
            </a:r>
          </a:p>
          <a:p>
            <a:pPr algn="l" eaLnBrk="1" hangingPunct="1">
              <a:buFontTx/>
              <a:buChar char="-"/>
            </a:pPr>
            <a:r>
              <a:rPr lang="en-US" i="1"/>
              <a:t>  Execute</a:t>
            </a:r>
          </a:p>
          <a:p>
            <a:pPr algn="l" eaLnBrk="1" hangingPunct="1">
              <a:buFontTx/>
              <a:buChar char="-"/>
            </a:pPr>
            <a:r>
              <a:rPr lang="en-US" i="1"/>
              <a:t>  Return data</a:t>
            </a:r>
            <a:endParaRPr lang="vi-VN" i="1"/>
          </a:p>
        </p:txBody>
      </p:sp>
      <p:sp>
        <p:nvSpPr>
          <p:cNvPr id="5" name="TextBox 4"/>
          <p:cNvSpPr txBox="1"/>
          <p:nvPr/>
        </p:nvSpPr>
        <p:spPr>
          <a:xfrm>
            <a:off x="533400" y="4603750"/>
            <a:ext cx="2819400" cy="1477328"/>
          </a:xfrm>
          <a:prstGeom prst="rect">
            <a:avLst/>
          </a:prstGeom>
          <a:solidFill>
            <a:schemeClr val="accent5">
              <a:lumMod val="40000"/>
              <a:lumOff val="60000"/>
            </a:schemeClr>
          </a:solidFill>
          <a:ln>
            <a:solidFill>
              <a:srgbClr val="0070C0"/>
            </a:solidFill>
          </a:ln>
        </p:spPr>
        <p:txBody>
          <a:bodyPr>
            <a:spAutoFit/>
          </a:bodyPr>
          <a:lstStyle>
            <a:lvl1pPr>
              <a:defRPr>
                <a:solidFill>
                  <a:schemeClr val="tx1"/>
                </a:solidFill>
                <a:latin typeface="Courier New" panose="02070309020205020404" pitchFamily="49" charset="0"/>
                <a:cs typeface="Arial" panose="020B0604020202020204" pitchFamily="34" charset="0"/>
              </a:defRPr>
            </a:lvl1pPr>
            <a:lvl2pPr marL="742950" indent="-285750">
              <a:defRPr>
                <a:solidFill>
                  <a:schemeClr val="tx1"/>
                </a:solidFill>
                <a:latin typeface="Courier New" panose="02070309020205020404" pitchFamily="49" charset="0"/>
                <a:cs typeface="Arial" panose="020B0604020202020204" pitchFamily="34" charset="0"/>
              </a:defRPr>
            </a:lvl2pPr>
            <a:lvl3pPr marL="1143000" indent="-228600">
              <a:defRPr>
                <a:solidFill>
                  <a:schemeClr val="tx1"/>
                </a:solidFill>
                <a:latin typeface="Courier New" panose="02070309020205020404" pitchFamily="49" charset="0"/>
                <a:cs typeface="Arial" panose="020B0604020202020204" pitchFamily="34" charset="0"/>
              </a:defRPr>
            </a:lvl3pPr>
            <a:lvl4pPr marL="1600200" indent="-228600">
              <a:defRPr>
                <a:solidFill>
                  <a:schemeClr val="tx1"/>
                </a:solidFill>
                <a:latin typeface="Courier New" panose="02070309020205020404" pitchFamily="49" charset="0"/>
                <a:cs typeface="Arial" panose="020B0604020202020204" pitchFamily="34" charset="0"/>
              </a:defRPr>
            </a:lvl4pPr>
            <a:lvl5pPr marL="2057400" indent="-228600">
              <a:defRPr>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9pPr>
          </a:lstStyle>
          <a:p>
            <a:pPr algn="l" eaLnBrk="1" hangingPunct="1"/>
            <a:r>
              <a:rPr lang="en-US" b="1">
                <a:solidFill>
                  <a:srgbClr val="0070C0"/>
                </a:solidFill>
              </a:rPr>
              <a:t>Second Time</a:t>
            </a:r>
          </a:p>
          <a:p>
            <a:pPr algn="l" eaLnBrk="1" hangingPunct="1"/>
            <a:r>
              <a:rPr lang="en-US"/>
              <a:t>-  </a:t>
            </a:r>
            <a:r>
              <a:rPr lang="en-US" i="1"/>
              <a:t>Check syntax</a:t>
            </a:r>
          </a:p>
          <a:p>
            <a:pPr algn="l" eaLnBrk="1" hangingPunct="1"/>
            <a:r>
              <a:rPr lang="en-US" i="1"/>
              <a:t>-  Compile</a:t>
            </a:r>
          </a:p>
          <a:p>
            <a:pPr algn="l" eaLnBrk="1" hangingPunct="1">
              <a:buFontTx/>
              <a:buChar char="-"/>
            </a:pPr>
            <a:r>
              <a:rPr lang="en-US" i="1"/>
              <a:t>  Execute</a:t>
            </a:r>
          </a:p>
          <a:p>
            <a:pPr algn="l" eaLnBrk="1" hangingPunct="1">
              <a:buFontTx/>
              <a:buChar char="-"/>
            </a:pPr>
            <a:r>
              <a:rPr lang="en-US" i="1"/>
              <a:t>  Return data</a:t>
            </a:r>
            <a:endParaRPr lang="vi-VN" i="1"/>
          </a:p>
        </p:txBody>
      </p:sp>
      <p:sp>
        <p:nvSpPr>
          <p:cNvPr id="6" name="TextBox 5"/>
          <p:cNvSpPr txBox="1"/>
          <p:nvPr/>
        </p:nvSpPr>
        <p:spPr>
          <a:xfrm>
            <a:off x="4724400" y="3943013"/>
            <a:ext cx="2819400" cy="923330"/>
          </a:xfrm>
          <a:prstGeom prst="rect">
            <a:avLst/>
          </a:prstGeom>
          <a:solidFill>
            <a:schemeClr val="accent5">
              <a:lumMod val="40000"/>
              <a:lumOff val="60000"/>
            </a:schemeClr>
          </a:solidFill>
          <a:ln>
            <a:solidFill>
              <a:srgbClr val="0070C0"/>
            </a:solidFill>
          </a:ln>
        </p:spPr>
        <p:txBody>
          <a:bodyPr>
            <a:spAutoFit/>
          </a:bodyPr>
          <a:lstStyle>
            <a:lvl1pPr>
              <a:defRPr>
                <a:solidFill>
                  <a:schemeClr val="tx1"/>
                </a:solidFill>
                <a:latin typeface="Courier New" panose="02070309020205020404" pitchFamily="49" charset="0"/>
                <a:cs typeface="Arial" panose="020B0604020202020204" pitchFamily="34" charset="0"/>
              </a:defRPr>
            </a:lvl1pPr>
            <a:lvl2pPr marL="742950" indent="-285750">
              <a:defRPr>
                <a:solidFill>
                  <a:schemeClr val="tx1"/>
                </a:solidFill>
                <a:latin typeface="Courier New" panose="02070309020205020404" pitchFamily="49" charset="0"/>
                <a:cs typeface="Arial" panose="020B0604020202020204" pitchFamily="34" charset="0"/>
              </a:defRPr>
            </a:lvl2pPr>
            <a:lvl3pPr marL="1143000" indent="-228600">
              <a:defRPr>
                <a:solidFill>
                  <a:schemeClr val="tx1"/>
                </a:solidFill>
                <a:latin typeface="Courier New" panose="02070309020205020404" pitchFamily="49" charset="0"/>
                <a:cs typeface="Arial" panose="020B0604020202020204" pitchFamily="34" charset="0"/>
              </a:defRPr>
            </a:lvl3pPr>
            <a:lvl4pPr marL="1600200" indent="-228600">
              <a:defRPr>
                <a:solidFill>
                  <a:schemeClr val="tx1"/>
                </a:solidFill>
                <a:latin typeface="Courier New" panose="02070309020205020404" pitchFamily="49" charset="0"/>
                <a:cs typeface="Arial" panose="020B0604020202020204" pitchFamily="34" charset="0"/>
              </a:defRPr>
            </a:lvl4pPr>
            <a:lvl5pPr marL="2057400" indent="-228600">
              <a:defRPr>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9pPr>
          </a:lstStyle>
          <a:p>
            <a:pPr algn="l" eaLnBrk="1" hangingPunct="1"/>
            <a:r>
              <a:rPr lang="en-US" b="1">
                <a:solidFill>
                  <a:srgbClr val="0070C0"/>
                </a:solidFill>
              </a:rPr>
              <a:t>First Time</a:t>
            </a:r>
          </a:p>
          <a:p>
            <a:pPr algn="l" eaLnBrk="1" hangingPunct="1">
              <a:buFontTx/>
              <a:buChar char="-"/>
            </a:pPr>
            <a:r>
              <a:rPr lang="en-US" i="1"/>
              <a:t>  Execute</a:t>
            </a:r>
          </a:p>
          <a:p>
            <a:pPr algn="l" eaLnBrk="1" hangingPunct="1">
              <a:buFontTx/>
              <a:buChar char="-"/>
            </a:pPr>
            <a:r>
              <a:rPr lang="en-US" i="1"/>
              <a:t>  Return data</a:t>
            </a:r>
            <a:endParaRPr lang="vi-VN" i="1"/>
          </a:p>
        </p:txBody>
      </p:sp>
      <p:sp>
        <p:nvSpPr>
          <p:cNvPr id="7" name="TextBox 6"/>
          <p:cNvSpPr txBox="1"/>
          <p:nvPr/>
        </p:nvSpPr>
        <p:spPr>
          <a:xfrm>
            <a:off x="4724400" y="5009813"/>
            <a:ext cx="2819400" cy="923330"/>
          </a:xfrm>
          <a:prstGeom prst="rect">
            <a:avLst/>
          </a:prstGeom>
          <a:solidFill>
            <a:schemeClr val="accent5">
              <a:lumMod val="40000"/>
              <a:lumOff val="60000"/>
            </a:schemeClr>
          </a:solidFill>
          <a:ln>
            <a:solidFill>
              <a:srgbClr val="0070C0"/>
            </a:solidFill>
          </a:ln>
        </p:spPr>
        <p:txBody>
          <a:bodyPr>
            <a:spAutoFit/>
          </a:bodyPr>
          <a:lstStyle>
            <a:lvl1pPr>
              <a:defRPr>
                <a:solidFill>
                  <a:schemeClr val="tx1"/>
                </a:solidFill>
                <a:latin typeface="Courier New" panose="02070309020205020404" pitchFamily="49" charset="0"/>
                <a:cs typeface="Arial" panose="020B0604020202020204" pitchFamily="34" charset="0"/>
              </a:defRPr>
            </a:lvl1pPr>
            <a:lvl2pPr marL="742950" indent="-285750">
              <a:defRPr>
                <a:solidFill>
                  <a:schemeClr val="tx1"/>
                </a:solidFill>
                <a:latin typeface="Courier New" panose="02070309020205020404" pitchFamily="49" charset="0"/>
                <a:cs typeface="Arial" panose="020B0604020202020204" pitchFamily="34" charset="0"/>
              </a:defRPr>
            </a:lvl2pPr>
            <a:lvl3pPr marL="1143000" indent="-228600">
              <a:defRPr>
                <a:solidFill>
                  <a:schemeClr val="tx1"/>
                </a:solidFill>
                <a:latin typeface="Courier New" panose="02070309020205020404" pitchFamily="49" charset="0"/>
                <a:cs typeface="Arial" panose="020B0604020202020204" pitchFamily="34" charset="0"/>
              </a:defRPr>
            </a:lvl3pPr>
            <a:lvl4pPr marL="1600200" indent="-228600">
              <a:defRPr>
                <a:solidFill>
                  <a:schemeClr val="tx1"/>
                </a:solidFill>
                <a:latin typeface="Courier New" panose="02070309020205020404" pitchFamily="49" charset="0"/>
                <a:cs typeface="Arial" panose="020B0604020202020204" pitchFamily="34" charset="0"/>
              </a:defRPr>
            </a:lvl4pPr>
            <a:lvl5pPr marL="2057400" indent="-228600">
              <a:defRPr>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9pPr>
          </a:lstStyle>
          <a:p>
            <a:pPr algn="l" eaLnBrk="1" hangingPunct="1"/>
            <a:r>
              <a:rPr lang="en-US" b="1">
                <a:solidFill>
                  <a:srgbClr val="0070C0"/>
                </a:solidFill>
              </a:rPr>
              <a:t>Second Time</a:t>
            </a:r>
          </a:p>
          <a:p>
            <a:pPr algn="l" eaLnBrk="1" hangingPunct="1">
              <a:buFontTx/>
              <a:buChar char="-"/>
            </a:pPr>
            <a:r>
              <a:rPr lang="en-US" i="1"/>
              <a:t>  Execute</a:t>
            </a:r>
          </a:p>
          <a:p>
            <a:pPr algn="l" eaLnBrk="1" hangingPunct="1">
              <a:buFontTx/>
              <a:buChar char="-"/>
            </a:pPr>
            <a:r>
              <a:rPr lang="en-US" i="1"/>
              <a:t>  Return data</a:t>
            </a:r>
            <a:endParaRPr lang="vi-VN" i="1"/>
          </a:p>
        </p:txBody>
      </p:sp>
      <p:sp>
        <p:nvSpPr>
          <p:cNvPr id="55303" name="TextBox 7"/>
          <p:cNvSpPr txBox="1">
            <a:spLocks noChangeArrowheads="1"/>
          </p:cNvSpPr>
          <p:nvPr/>
        </p:nvSpPr>
        <p:spPr bwMode="auto">
          <a:xfrm>
            <a:off x="771644" y="1812925"/>
            <a:ext cx="25811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urier New" panose="02070309020205020404" pitchFamily="49" charset="0"/>
                <a:cs typeface="Arial" panose="020B0604020202020204" pitchFamily="34" charset="0"/>
              </a:defRPr>
            </a:lvl1pPr>
            <a:lvl2pPr marL="742950" indent="-285750">
              <a:defRPr>
                <a:solidFill>
                  <a:schemeClr val="tx1"/>
                </a:solidFill>
                <a:latin typeface="Courier New" panose="02070309020205020404" pitchFamily="49" charset="0"/>
                <a:cs typeface="Arial" panose="020B0604020202020204" pitchFamily="34" charset="0"/>
              </a:defRPr>
            </a:lvl2pPr>
            <a:lvl3pPr marL="1143000" indent="-228600">
              <a:defRPr>
                <a:solidFill>
                  <a:schemeClr val="tx1"/>
                </a:solidFill>
                <a:latin typeface="Courier New" panose="02070309020205020404" pitchFamily="49" charset="0"/>
                <a:cs typeface="Arial" panose="020B0604020202020204" pitchFamily="34" charset="0"/>
              </a:defRPr>
            </a:lvl3pPr>
            <a:lvl4pPr marL="1600200" indent="-228600">
              <a:defRPr>
                <a:solidFill>
                  <a:schemeClr val="tx1"/>
                </a:solidFill>
                <a:latin typeface="Courier New" panose="02070309020205020404" pitchFamily="49" charset="0"/>
                <a:cs typeface="Arial" panose="020B0604020202020204" pitchFamily="34" charset="0"/>
              </a:defRPr>
            </a:lvl4pPr>
            <a:lvl5pPr marL="2057400" indent="-228600">
              <a:defRPr>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9pPr>
          </a:lstStyle>
          <a:p>
            <a:pPr eaLnBrk="1" hangingPunct="1"/>
            <a:r>
              <a:rPr lang="en-US" altLang="en-US" sz="2400" b="1" i="1">
                <a:solidFill>
                  <a:srgbClr val="C00000"/>
                </a:solidFill>
              </a:rPr>
              <a:t>SQL Statement</a:t>
            </a:r>
            <a:endParaRPr lang="vi-VN" altLang="en-US" sz="2400" b="1" i="1">
              <a:solidFill>
                <a:srgbClr val="C00000"/>
              </a:solidFill>
            </a:endParaRPr>
          </a:p>
        </p:txBody>
      </p:sp>
      <p:sp>
        <p:nvSpPr>
          <p:cNvPr id="55304" name="TextBox 8"/>
          <p:cNvSpPr txBox="1">
            <a:spLocks noChangeArrowheads="1"/>
          </p:cNvSpPr>
          <p:nvPr/>
        </p:nvSpPr>
        <p:spPr bwMode="auto">
          <a:xfrm>
            <a:off x="4163596" y="1772666"/>
            <a:ext cx="36215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urier New" panose="02070309020205020404" pitchFamily="49" charset="0"/>
                <a:cs typeface="Arial" panose="020B0604020202020204" pitchFamily="34" charset="0"/>
              </a:defRPr>
            </a:lvl1pPr>
            <a:lvl2pPr marL="742950" indent="-285750">
              <a:defRPr>
                <a:solidFill>
                  <a:schemeClr val="tx1"/>
                </a:solidFill>
                <a:latin typeface="Courier New" panose="02070309020205020404" pitchFamily="49" charset="0"/>
                <a:cs typeface="Arial" panose="020B0604020202020204" pitchFamily="34" charset="0"/>
              </a:defRPr>
            </a:lvl2pPr>
            <a:lvl3pPr marL="1143000" indent="-228600">
              <a:defRPr>
                <a:solidFill>
                  <a:schemeClr val="tx1"/>
                </a:solidFill>
                <a:latin typeface="Courier New" panose="02070309020205020404" pitchFamily="49" charset="0"/>
                <a:cs typeface="Arial" panose="020B0604020202020204" pitchFamily="34" charset="0"/>
              </a:defRPr>
            </a:lvl3pPr>
            <a:lvl4pPr marL="1600200" indent="-228600">
              <a:defRPr>
                <a:solidFill>
                  <a:schemeClr val="tx1"/>
                </a:solidFill>
                <a:latin typeface="Courier New" panose="02070309020205020404" pitchFamily="49" charset="0"/>
                <a:cs typeface="Arial" panose="020B0604020202020204" pitchFamily="34" charset="0"/>
              </a:defRPr>
            </a:lvl4pPr>
            <a:lvl5pPr marL="2057400" indent="-228600">
              <a:defRPr>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9pPr>
          </a:lstStyle>
          <a:p>
            <a:pPr eaLnBrk="1" hangingPunct="1"/>
            <a:r>
              <a:rPr lang="en-US" altLang="en-US" sz="2800" b="1" i="1">
                <a:solidFill>
                  <a:srgbClr val="C00000"/>
                </a:solidFill>
              </a:rPr>
              <a:t>Stored Procedure</a:t>
            </a:r>
            <a:endParaRPr lang="vi-VN" altLang="en-US" sz="2800" b="1" i="1">
              <a:solidFill>
                <a:srgbClr val="C00000"/>
              </a:solidFill>
            </a:endParaRPr>
          </a:p>
        </p:txBody>
      </p:sp>
      <p:sp>
        <p:nvSpPr>
          <p:cNvPr id="10" name="TextBox 9"/>
          <p:cNvSpPr txBox="1"/>
          <p:nvPr/>
        </p:nvSpPr>
        <p:spPr>
          <a:xfrm>
            <a:off x="4724400" y="2876213"/>
            <a:ext cx="2819400" cy="923330"/>
          </a:xfrm>
          <a:prstGeom prst="rect">
            <a:avLst/>
          </a:prstGeom>
          <a:solidFill>
            <a:schemeClr val="accent5">
              <a:lumMod val="40000"/>
              <a:lumOff val="60000"/>
            </a:schemeClr>
          </a:solidFill>
          <a:ln>
            <a:solidFill>
              <a:srgbClr val="0070C0"/>
            </a:solidFill>
          </a:ln>
        </p:spPr>
        <p:txBody>
          <a:bodyPr>
            <a:spAutoFit/>
          </a:bodyPr>
          <a:lstStyle>
            <a:lvl1pPr>
              <a:defRPr>
                <a:solidFill>
                  <a:schemeClr val="tx1"/>
                </a:solidFill>
                <a:latin typeface="Courier New" panose="02070309020205020404" pitchFamily="49" charset="0"/>
                <a:cs typeface="Arial" panose="020B0604020202020204" pitchFamily="34" charset="0"/>
              </a:defRPr>
            </a:lvl1pPr>
            <a:lvl2pPr marL="742950" indent="-285750">
              <a:defRPr>
                <a:solidFill>
                  <a:schemeClr val="tx1"/>
                </a:solidFill>
                <a:latin typeface="Courier New" panose="02070309020205020404" pitchFamily="49" charset="0"/>
                <a:cs typeface="Arial" panose="020B0604020202020204" pitchFamily="34" charset="0"/>
              </a:defRPr>
            </a:lvl2pPr>
            <a:lvl3pPr marL="1143000" indent="-228600">
              <a:defRPr>
                <a:solidFill>
                  <a:schemeClr val="tx1"/>
                </a:solidFill>
                <a:latin typeface="Courier New" panose="02070309020205020404" pitchFamily="49" charset="0"/>
                <a:cs typeface="Arial" panose="020B0604020202020204" pitchFamily="34" charset="0"/>
              </a:defRPr>
            </a:lvl3pPr>
            <a:lvl4pPr marL="1600200" indent="-228600">
              <a:defRPr>
                <a:solidFill>
                  <a:schemeClr val="tx1"/>
                </a:solidFill>
                <a:latin typeface="Courier New" panose="02070309020205020404" pitchFamily="49" charset="0"/>
                <a:cs typeface="Arial" panose="020B0604020202020204" pitchFamily="34" charset="0"/>
              </a:defRPr>
            </a:lvl4pPr>
            <a:lvl5pPr marL="2057400" indent="-228600">
              <a:defRPr>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9pPr>
          </a:lstStyle>
          <a:p>
            <a:pPr algn="l" eaLnBrk="1" hangingPunct="1"/>
            <a:r>
              <a:rPr lang="en-US" b="1">
                <a:solidFill>
                  <a:srgbClr val="0070C0"/>
                </a:solidFill>
              </a:rPr>
              <a:t>Creating</a:t>
            </a:r>
          </a:p>
          <a:p>
            <a:pPr algn="l" eaLnBrk="1" hangingPunct="1">
              <a:buFontTx/>
              <a:buChar char="-"/>
            </a:pPr>
            <a:r>
              <a:rPr lang="en-US" i="1"/>
              <a:t>  Check syntax</a:t>
            </a:r>
          </a:p>
          <a:p>
            <a:pPr algn="l" eaLnBrk="1" hangingPunct="1">
              <a:buFontTx/>
              <a:buChar char="-"/>
            </a:pPr>
            <a:r>
              <a:rPr lang="en-US" i="1"/>
              <a:t>  Compile</a:t>
            </a:r>
            <a:endParaRPr lang="vi-VN" i="1"/>
          </a:p>
        </p:txBody>
      </p:sp>
    </p:spTree>
    <p:extLst>
      <p:ext uri="{BB962C8B-B14F-4D97-AF65-F5344CB8AC3E}">
        <p14:creationId xmlns:p14="http://schemas.microsoft.com/office/powerpoint/2010/main" val="2046149462"/>
      </p:ext>
    </p:extLst>
  </p:cSld>
  <p:clrMapOvr>
    <a:masterClrMapping/>
  </p:clrMapOvr>
  <p:transition>
    <p:rand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875D5B17-35C9-4901-8E5E-4E45F2A66D7F}" type="slidenum">
              <a:rPr lang="en-US" sz="1200">
                <a:solidFill>
                  <a:srgbClr val="FFFFFF"/>
                </a:solidFill>
              </a:rPr>
              <a:pPr>
                <a:lnSpc>
                  <a:spcPct val="80000"/>
                </a:lnSpc>
              </a:pPr>
              <a:t>60</a:t>
            </a:fld>
            <a:endParaRPr lang="en-US" sz="1200">
              <a:solidFill>
                <a:srgbClr val="FFFFFF"/>
              </a:solidFill>
            </a:endParaRPr>
          </a:p>
        </p:txBody>
      </p:sp>
      <p:sp>
        <p:nvSpPr>
          <p:cNvPr id="66563" name="Rectangle 2"/>
          <p:cNvSpPr>
            <a:spLocks noGrp="1"/>
          </p:cNvSpPr>
          <p:nvPr>
            <p:ph type="title" idx="4294967295"/>
          </p:nvPr>
        </p:nvSpPr>
        <p:spPr/>
        <p:txBody>
          <a:bodyPr/>
          <a:lstStyle/>
          <a:p>
            <a:r>
              <a:rPr lang="en-US" sz="5600">
                <a:solidFill>
                  <a:srgbClr val="0000FF"/>
                </a:solidFill>
                <a:cs typeface="Times New Roman" panose="02020603050405020304" pitchFamily="18" charset="0"/>
              </a:rPr>
              <a:t>The table-valued UDFs</a:t>
            </a:r>
          </a:p>
        </p:txBody>
      </p:sp>
      <p:sp>
        <p:nvSpPr>
          <p:cNvPr id="281603" name="Rectangle 3"/>
          <p:cNvSpPr>
            <a:spLocks noGrp="1"/>
          </p:cNvSpPr>
          <p:nvPr>
            <p:ph type="body" idx="4294967295"/>
          </p:nvPr>
        </p:nvSpPr>
        <p:spPr>
          <a:xfrm>
            <a:off x="609600" y="1524000"/>
            <a:ext cx="8077200" cy="5105400"/>
          </a:xfrm>
        </p:spPr>
        <p:txBody>
          <a:bodyPr/>
          <a:lstStyle/>
          <a:p>
            <a:pPr marL="381000" indent="-381000" algn="just">
              <a:spcBef>
                <a:spcPct val="30000"/>
              </a:spcBef>
            </a:pPr>
            <a:r>
              <a:rPr lang="en-US" sz="2000" dirty="0">
                <a:solidFill>
                  <a:schemeClr val="accent2"/>
                </a:solidFill>
                <a:latin typeface="Arial" panose="020B0604020202020204" pitchFamily="34" charset="0"/>
                <a:cs typeface="Arial" panose="020B0604020202020204" pitchFamily="34" charset="0"/>
              </a:rPr>
              <a:t>The table-valued UDFs</a:t>
            </a:r>
            <a:r>
              <a:rPr lang="en-US" sz="2000" b="1" dirty="0">
                <a:solidFill>
                  <a:schemeClr val="accent2"/>
                </a:solidFill>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được</a:t>
            </a:r>
            <a:r>
              <a:rPr lang="en-US" sz="2000" b="1" dirty="0">
                <a:latin typeface="Arial" panose="020B0604020202020204" pitchFamily="34" charset="0"/>
                <a:cs typeface="Arial" panose="020B0604020202020204" pitchFamily="34" charset="0"/>
              </a:rPr>
              <a:t> chia </a:t>
            </a:r>
            <a:r>
              <a:rPr lang="en-US" sz="2000" b="1" dirty="0" err="1">
                <a:latin typeface="Arial" panose="020B0604020202020204" pitchFamily="34" charset="0"/>
                <a:cs typeface="Arial" panose="020B0604020202020204" pitchFamily="34" charset="0"/>
              </a:rPr>
              <a:t>thành</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hai</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loại</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là</a:t>
            </a:r>
            <a:r>
              <a:rPr lang="en-US" sz="2000" b="1" dirty="0">
                <a:latin typeface="Arial" panose="020B0604020202020204" pitchFamily="34" charset="0"/>
                <a:cs typeface="Arial" panose="020B0604020202020204" pitchFamily="34" charset="0"/>
              </a:rPr>
              <a:t>  inline </a:t>
            </a:r>
            <a:r>
              <a:rPr lang="en-US" sz="2000" b="1" dirty="0" err="1">
                <a:latin typeface="Arial" panose="020B0604020202020204" pitchFamily="34" charset="0"/>
                <a:cs typeface="Arial" panose="020B0604020202020204" pitchFamily="34" charset="0"/>
              </a:rPr>
              <a:t>và</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multistatement</a:t>
            </a:r>
            <a:r>
              <a:rPr lang="en-US" sz="2000" b="1" dirty="0">
                <a:latin typeface="Arial" panose="020B0604020202020204" pitchFamily="34" charset="0"/>
                <a:cs typeface="Arial" panose="020B0604020202020204" pitchFamily="34" charset="0"/>
              </a:rPr>
              <a:t> table-valued.</a:t>
            </a:r>
          </a:p>
          <a:p>
            <a:pPr marL="381000" indent="-381000" algn="just">
              <a:spcBef>
                <a:spcPct val="30000"/>
              </a:spcBef>
            </a:pPr>
            <a:r>
              <a:rPr lang="en-US" sz="2000" i="1" dirty="0">
                <a:solidFill>
                  <a:schemeClr val="accent2"/>
                </a:solidFill>
                <a:latin typeface="Arial" panose="020B0604020202020204" pitchFamily="34" charset="0"/>
                <a:cs typeface="Arial" panose="020B0604020202020204" pitchFamily="34" charset="0"/>
              </a:rPr>
              <a:t>Inline table-valued UDF: </a:t>
            </a:r>
          </a:p>
          <a:p>
            <a:pPr marL="774700" lvl="1" indent="-381000" algn="just">
              <a:spcBef>
                <a:spcPct val="30000"/>
              </a:spcBef>
            </a:pPr>
            <a:r>
              <a:rPr lang="en-US" sz="2000" i="1" dirty="0" err="1">
                <a:latin typeface="Arial" panose="020B0604020202020204" pitchFamily="34" charset="0"/>
                <a:cs typeface="Arial" panose="020B0604020202020204" pitchFamily="34" charset="0"/>
              </a:rPr>
              <a:t>Được</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xem</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như</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là</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một</a:t>
            </a:r>
            <a:r>
              <a:rPr lang="en-US" sz="2000" i="1" dirty="0">
                <a:latin typeface="Arial" panose="020B0604020202020204" pitchFamily="34" charset="0"/>
                <a:cs typeface="Arial" panose="020B0604020202020204" pitchFamily="34" charset="0"/>
              </a:rPr>
              <a:t> View </a:t>
            </a:r>
            <a:r>
              <a:rPr lang="en-US" sz="2000" i="1" dirty="0" err="1">
                <a:latin typeface="Arial" panose="020B0604020202020204" pitchFamily="34" charset="0"/>
                <a:cs typeface="Arial" panose="020B0604020202020204" pitchFamily="34" charset="0"/>
              </a:rPr>
              <a:t>có</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tham</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câu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lệnh</a:t>
            </a:r>
            <a:r>
              <a:rPr lang="en-US" sz="2000" dirty="0">
                <a:latin typeface="Arial" panose="020B0604020202020204" pitchFamily="34" charset="0"/>
                <a:cs typeface="Arial" panose="020B0604020202020204" pitchFamily="34" charset="0"/>
              </a:rPr>
              <a:t> Select </a:t>
            </a:r>
            <a:r>
              <a:rPr lang="en-US" sz="2000" dirty="0" err="1">
                <a:latin typeface="Arial" panose="020B0604020202020204" pitchFamily="34" charset="0"/>
                <a:cs typeface="Arial" panose="020B0604020202020204" pitchFamily="34" charset="0"/>
              </a:rPr>
              <a:t>như</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trong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view </a:t>
            </a:r>
            <a:r>
              <a:rPr lang="en-US" sz="2000" dirty="0" err="1">
                <a:latin typeface="Arial" panose="020B0604020202020204" pitchFamily="34" charset="0"/>
                <a:cs typeface="Arial" panose="020B0604020202020204" pitchFamily="34" charset="0"/>
              </a:rPr>
              <a:t>nhưng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bao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gồm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tham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giống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thủ</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tục</a:t>
            </a:r>
            <a:endParaRPr lang="en-US" sz="2000" dirty="0">
              <a:latin typeface="Arial" panose="020B0604020202020204" pitchFamily="34" charset="0"/>
              <a:cs typeface="Arial" panose="020B0604020202020204" pitchFamily="34" charset="0"/>
            </a:endParaRPr>
          </a:p>
          <a:p>
            <a:pPr marL="774700" lvl="1" indent="-381000" algn="just">
              <a:spcBef>
                <a:spcPct val="30000"/>
              </a:spcBef>
            </a:pPr>
            <a:r>
              <a:rPr lang="en-US" sz="2000" dirty="0" err="1">
                <a:latin typeface="Arial" panose="020B0604020202020204" pitchFamily="34" charset="0"/>
                <a:cs typeface="Arial" panose="020B0604020202020204" pitchFamily="34" charset="0"/>
              </a:rPr>
              <a:t>Cú</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pháp</a:t>
            </a:r>
            <a:r>
              <a:rPr lang="en-US" sz="2000" dirty="0">
                <a:latin typeface="Arial" panose="020B0604020202020204" pitchFamily="34" charset="0"/>
                <a:cs typeface="Arial" panose="020B0604020202020204" pitchFamily="34" charset="0"/>
              </a:rPr>
              <a:t>:</a:t>
            </a:r>
          </a:p>
          <a:p>
            <a:pPr marL="774700" lvl="1" indent="-381000" algn="just">
              <a:spcBef>
                <a:spcPct val="30000"/>
              </a:spcBef>
              <a:buFont typeface="Wingdings 2" panose="05020102010507070707" pitchFamily="18" charset="2"/>
              <a:buNone/>
            </a:pPr>
            <a:r>
              <a:rPr lang="en-US" sz="2000" dirty="0">
                <a:solidFill>
                  <a:srgbClr val="990000"/>
                </a:solidFill>
                <a:latin typeface="Arial" panose="020B0604020202020204" pitchFamily="34" charset="0"/>
                <a:cs typeface="Arial" panose="020B0604020202020204" pitchFamily="34" charset="0"/>
              </a:rPr>
              <a:t>CREATE FUNCTION [</a:t>
            </a:r>
            <a:r>
              <a:rPr lang="en-US" sz="2000" i="1" dirty="0" err="1">
                <a:solidFill>
                  <a:srgbClr val="990000"/>
                </a:solidFill>
                <a:latin typeface="Arial" panose="020B0604020202020204" pitchFamily="34" charset="0"/>
                <a:cs typeface="Arial" panose="020B0604020202020204" pitchFamily="34" charset="0"/>
              </a:rPr>
              <a:t>owner_name</a:t>
            </a:r>
            <a:r>
              <a:rPr lang="en-US" sz="2000" i="1" dirty="0">
                <a:solidFill>
                  <a:srgbClr val="990000"/>
                </a:solidFill>
                <a:latin typeface="Arial" panose="020B0604020202020204" pitchFamily="34" charset="0"/>
                <a:cs typeface="Arial" panose="020B0604020202020204" pitchFamily="34" charset="0"/>
              </a:rPr>
              <a:t>.</a:t>
            </a:r>
            <a:r>
              <a:rPr lang="en-US" sz="2000" dirty="0">
                <a:solidFill>
                  <a:srgbClr val="990000"/>
                </a:solidFill>
                <a:latin typeface="Arial" panose="020B0604020202020204" pitchFamily="34" charset="0"/>
                <a:cs typeface="Arial" panose="020B0604020202020204" pitchFamily="34" charset="0"/>
              </a:rPr>
              <a:t>]</a:t>
            </a:r>
            <a:r>
              <a:rPr lang="en-US" sz="2000" i="1" dirty="0" err="1">
                <a:solidFill>
                  <a:srgbClr val="990000"/>
                </a:solidFill>
                <a:latin typeface="Arial" panose="020B0604020202020204" pitchFamily="34" charset="0"/>
                <a:cs typeface="Arial" panose="020B0604020202020204" pitchFamily="34" charset="0"/>
              </a:rPr>
              <a:t>function_name</a:t>
            </a:r>
            <a:endParaRPr lang="en-US" sz="2000" i="1" dirty="0">
              <a:solidFill>
                <a:srgbClr val="990000"/>
              </a:solidFill>
              <a:latin typeface="Arial" panose="020B0604020202020204" pitchFamily="34" charset="0"/>
              <a:cs typeface="Arial" panose="020B0604020202020204" pitchFamily="34" charset="0"/>
            </a:endParaRPr>
          </a:p>
          <a:p>
            <a:pPr marL="774700" lvl="1" indent="-381000" algn="just">
              <a:spcBef>
                <a:spcPct val="30000"/>
              </a:spcBef>
              <a:buFont typeface="Wingdings 2" panose="05020102010507070707" pitchFamily="18" charset="2"/>
              <a:buNone/>
            </a:pPr>
            <a:r>
              <a:rPr lang="en-US" sz="2000" dirty="0">
                <a:solidFill>
                  <a:srgbClr val="990000"/>
                </a:solidFill>
                <a:latin typeface="Arial" panose="020B0604020202020204" pitchFamily="34" charset="0"/>
                <a:cs typeface="Arial" panose="020B0604020202020204" pitchFamily="34" charset="0"/>
              </a:rPr>
              <a:t>([{</a:t>
            </a:r>
            <a:r>
              <a:rPr lang="en-US" sz="2000" i="1" dirty="0">
                <a:solidFill>
                  <a:srgbClr val="990000"/>
                </a:solidFill>
                <a:latin typeface="Arial" panose="020B0604020202020204" pitchFamily="34" charset="0"/>
                <a:cs typeface="Arial" panose="020B0604020202020204" pitchFamily="34" charset="0"/>
              </a:rPr>
              <a:t>@</a:t>
            </a:r>
            <a:r>
              <a:rPr lang="en-US" sz="2000" i="1" dirty="0" err="1">
                <a:solidFill>
                  <a:srgbClr val="990000"/>
                </a:solidFill>
                <a:latin typeface="Arial" panose="020B0604020202020204" pitchFamily="34" charset="0"/>
                <a:cs typeface="Arial" panose="020B0604020202020204" pitchFamily="34" charset="0"/>
              </a:rPr>
              <a:t>parameter_name</a:t>
            </a:r>
            <a:r>
              <a:rPr lang="en-US" sz="2000" i="1" dirty="0">
                <a:solidFill>
                  <a:srgbClr val="990000"/>
                </a:solidFill>
                <a:latin typeface="Arial" panose="020B0604020202020204" pitchFamily="34" charset="0"/>
                <a:cs typeface="Arial" panose="020B0604020202020204" pitchFamily="34" charset="0"/>
              </a:rPr>
              <a:t> </a:t>
            </a:r>
            <a:r>
              <a:rPr lang="en-US" sz="2000" dirty="0">
                <a:solidFill>
                  <a:srgbClr val="990000"/>
                </a:solidFill>
                <a:latin typeface="Arial" panose="020B0604020202020204" pitchFamily="34" charset="0"/>
                <a:cs typeface="Arial" panose="020B0604020202020204" pitchFamily="34" charset="0"/>
              </a:rPr>
              <a:t>[AS] </a:t>
            </a:r>
            <a:r>
              <a:rPr lang="en-US" sz="2000" i="1" dirty="0" err="1">
                <a:solidFill>
                  <a:srgbClr val="990000"/>
                </a:solidFill>
                <a:latin typeface="Arial" panose="020B0604020202020204" pitchFamily="34" charset="0"/>
                <a:cs typeface="Arial" panose="020B0604020202020204" pitchFamily="34" charset="0"/>
              </a:rPr>
              <a:t>data_type</a:t>
            </a:r>
            <a:r>
              <a:rPr lang="en-US" sz="2000" i="1" dirty="0">
                <a:solidFill>
                  <a:srgbClr val="990000"/>
                </a:solidFill>
                <a:latin typeface="Arial" panose="020B0604020202020204" pitchFamily="34" charset="0"/>
                <a:cs typeface="Arial" panose="020B0604020202020204" pitchFamily="34" charset="0"/>
              </a:rPr>
              <a:t> </a:t>
            </a:r>
            <a:r>
              <a:rPr lang="en-US" sz="2000" dirty="0">
                <a:solidFill>
                  <a:srgbClr val="990000"/>
                </a:solidFill>
                <a:latin typeface="Arial" panose="020B0604020202020204" pitchFamily="34" charset="0"/>
                <a:cs typeface="Arial" panose="020B0604020202020204" pitchFamily="34" charset="0"/>
              </a:rPr>
              <a:t>[=</a:t>
            </a:r>
            <a:r>
              <a:rPr lang="en-US" sz="2000" i="1" dirty="0">
                <a:solidFill>
                  <a:srgbClr val="990000"/>
                </a:solidFill>
                <a:latin typeface="Arial" panose="020B0604020202020204" pitchFamily="34" charset="0"/>
                <a:cs typeface="Arial" panose="020B0604020202020204" pitchFamily="34" charset="0"/>
              </a:rPr>
              <a:t>default</a:t>
            </a:r>
            <a:r>
              <a:rPr lang="en-US" sz="2000" dirty="0">
                <a:solidFill>
                  <a:srgbClr val="990000"/>
                </a:solidFill>
                <a:latin typeface="Arial" panose="020B0604020202020204" pitchFamily="34" charset="0"/>
                <a:cs typeface="Arial" panose="020B0604020202020204" pitchFamily="34" charset="0"/>
              </a:rPr>
              <a:t>]} [ ,…n ]])</a:t>
            </a:r>
          </a:p>
          <a:p>
            <a:pPr marL="774700" lvl="1" indent="-381000" algn="just">
              <a:spcBef>
                <a:spcPct val="30000"/>
              </a:spcBef>
              <a:buFont typeface="Wingdings 2" panose="05020102010507070707" pitchFamily="18" charset="2"/>
              <a:buNone/>
            </a:pPr>
            <a:r>
              <a:rPr lang="en-US" sz="2000" dirty="0">
                <a:solidFill>
                  <a:srgbClr val="990000"/>
                </a:solidFill>
                <a:latin typeface="Arial" panose="020B0604020202020204" pitchFamily="34" charset="0"/>
                <a:cs typeface="Arial" panose="020B0604020202020204" pitchFamily="34" charset="0"/>
              </a:rPr>
              <a:t>RETURNS TABLE</a:t>
            </a:r>
          </a:p>
          <a:p>
            <a:pPr marL="774700" lvl="1" indent="-381000" algn="just">
              <a:spcBef>
                <a:spcPct val="30000"/>
              </a:spcBef>
              <a:buFont typeface="Wingdings 2" panose="05020102010507070707" pitchFamily="18" charset="2"/>
              <a:buNone/>
            </a:pPr>
            <a:r>
              <a:rPr lang="en-US" sz="2000" dirty="0">
                <a:solidFill>
                  <a:srgbClr val="990000"/>
                </a:solidFill>
                <a:latin typeface="Arial" panose="020B0604020202020204" pitchFamily="34" charset="0"/>
                <a:cs typeface="Arial" panose="020B0604020202020204" pitchFamily="34" charset="0"/>
              </a:rPr>
              <a:t>[WITH { ENCRYPTION | SCHEMABINDING }]</a:t>
            </a:r>
          </a:p>
          <a:p>
            <a:pPr marL="774700" lvl="1" indent="-381000" algn="just">
              <a:spcBef>
                <a:spcPct val="30000"/>
              </a:spcBef>
              <a:buFont typeface="Wingdings 2" panose="05020102010507070707" pitchFamily="18" charset="2"/>
              <a:buNone/>
            </a:pPr>
            <a:r>
              <a:rPr lang="en-US" sz="2000" dirty="0">
                <a:solidFill>
                  <a:srgbClr val="990000"/>
                </a:solidFill>
                <a:latin typeface="Arial" panose="020B0604020202020204" pitchFamily="34" charset="0"/>
                <a:cs typeface="Arial" panose="020B0604020202020204" pitchFamily="34" charset="0"/>
              </a:rPr>
              <a:t>[AS]</a:t>
            </a:r>
          </a:p>
          <a:p>
            <a:pPr marL="774700" lvl="1" indent="-381000" algn="just">
              <a:spcBef>
                <a:spcPct val="30000"/>
              </a:spcBef>
              <a:buFont typeface="Wingdings 2" panose="05020102010507070707" pitchFamily="18" charset="2"/>
              <a:buNone/>
            </a:pPr>
            <a:r>
              <a:rPr lang="en-US" sz="2000" dirty="0">
                <a:solidFill>
                  <a:srgbClr val="990000"/>
                </a:solidFill>
                <a:latin typeface="Arial" panose="020B0604020202020204" pitchFamily="34" charset="0"/>
                <a:cs typeface="Arial" panose="020B0604020202020204" pitchFamily="34" charset="0"/>
              </a:rPr>
              <a:t>RETURN [(] select-</a:t>
            </a:r>
            <a:r>
              <a:rPr lang="en-US" sz="2000" dirty="0" err="1">
                <a:solidFill>
                  <a:srgbClr val="990000"/>
                </a:solidFill>
                <a:latin typeface="Arial" panose="020B0604020202020204" pitchFamily="34" charset="0"/>
                <a:cs typeface="Arial" panose="020B0604020202020204" pitchFamily="34" charset="0"/>
              </a:rPr>
              <a:t>stmt</a:t>
            </a:r>
            <a:r>
              <a:rPr lang="en-US" sz="2000" dirty="0">
                <a:solidFill>
                  <a:srgbClr val="990000"/>
                </a:solidFill>
                <a:latin typeface="Arial" panose="020B0604020202020204" pitchFamily="34" charset="0"/>
                <a:cs typeface="Arial" panose="020B0604020202020204" pitchFamily="34" charset="0"/>
              </a:rPr>
              <a:t> [)]</a:t>
            </a:r>
          </a:p>
        </p:txBody>
      </p:sp>
      <p:sp>
        <p:nvSpPr>
          <p:cNvPr id="66565" name="Rectangle 4"/>
          <p:cNvSpPr>
            <a:spLocks noChangeArrowheads="1"/>
          </p:cNvSpPr>
          <p:nvPr/>
        </p:nvSpPr>
        <p:spPr bwMode="auto">
          <a:xfrm>
            <a:off x="3981450" y="2800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1603">
                                            <p:txEl>
                                              <p:pRg st="0" end="0"/>
                                            </p:txEl>
                                          </p:spTgt>
                                        </p:tgtEl>
                                        <p:attrNameLst>
                                          <p:attrName>style.visibility</p:attrName>
                                        </p:attrNameLst>
                                      </p:cBhvr>
                                      <p:to>
                                        <p:strVal val="visible"/>
                                      </p:to>
                                    </p:set>
                                    <p:animEffect transition="in" filter="randombar(horizontal)">
                                      <p:cBhvr>
                                        <p:cTn id="7" dur="500"/>
                                        <p:tgtEl>
                                          <p:spTgt spid="281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81603">
                                            <p:txEl>
                                              <p:pRg st="1" end="1"/>
                                            </p:txEl>
                                          </p:spTgt>
                                        </p:tgtEl>
                                        <p:attrNameLst>
                                          <p:attrName>style.visibility</p:attrName>
                                        </p:attrNameLst>
                                      </p:cBhvr>
                                      <p:to>
                                        <p:strVal val="visible"/>
                                      </p:to>
                                    </p:set>
                                    <p:animEffect transition="in" filter="randombar(horizontal)">
                                      <p:cBhvr>
                                        <p:cTn id="12" dur="500"/>
                                        <p:tgtEl>
                                          <p:spTgt spid="281603">
                                            <p:txEl>
                                              <p:pRg st="1" end="1"/>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281603">
                                            <p:txEl>
                                              <p:pRg st="2" end="2"/>
                                            </p:txEl>
                                          </p:spTgt>
                                        </p:tgtEl>
                                        <p:attrNameLst>
                                          <p:attrName>style.visibility</p:attrName>
                                        </p:attrNameLst>
                                      </p:cBhvr>
                                      <p:to>
                                        <p:strVal val="visible"/>
                                      </p:to>
                                    </p:set>
                                    <p:animEffect transition="in" filter="randombar(horizontal)">
                                      <p:cBhvr>
                                        <p:cTn id="15" dur="500"/>
                                        <p:tgtEl>
                                          <p:spTgt spid="281603">
                                            <p:txEl>
                                              <p:pRg st="2" end="2"/>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81603">
                                            <p:txEl>
                                              <p:pRg st="3" end="3"/>
                                            </p:txEl>
                                          </p:spTgt>
                                        </p:tgtEl>
                                        <p:attrNameLst>
                                          <p:attrName>style.visibility</p:attrName>
                                        </p:attrNameLst>
                                      </p:cBhvr>
                                      <p:to>
                                        <p:strVal val="visible"/>
                                      </p:to>
                                    </p:set>
                                    <p:animEffect transition="in" filter="randombar(horizontal)">
                                      <p:cBhvr>
                                        <p:cTn id="18" dur="500"/>
                                        <p:tgtEl>
                                          <p:spTgt spid="281603">
                                            <p:txEl>
                                              <p:pRg st="3" end="3"/>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281603">
                                            <p:txEl>
                                              <p:pRg st="4" end="4"/>
                                            </p:txEl>
                                          </p:spTgt>
                                        </p:tgtEl>
                                        <p:attrNameLst>
                                          <p:attrName>style.visibility</p:attrName>
                                        </p:attrNameLst>
                                      </p:cBhvr>
                                      <p:to>
                                        <p:strVal val="visible"/>
                                      </p:to>
                                    </p:set>
                                    <p:animEffect transition="in" filter="randombar(horizontal)">
                                      <p:cBhvr>
                                        <p:cTn id="21" dur="500"/>
                                        <p:tgtEl>
                                          <p:spTgt spid="281603">
                                            <p:txEl>
                                              <p:pRg st="4" end="4"/>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281603">
                                            <p:txEl>
                                              <p:pRg st="5" end="5"/>
                                            </p:txEl>
                                          </p:spTgt>
                                        </p:tgtEl>
                                        <p:attrNameLst>
                                          <p:attrName>style.visibility</p:attrName>
                                        </p:attrNameLst>
                                      </p:cBhvr>
                                      <p:to>
                                        <p:strVal val="visible"/>
                                      </p:to>
                                    </p:set>
                                    <p:animEffect transition="in" filter="randombar(horizontal)">
                                      <p:cBhvr>
                                        <p:cTn id="24" dur="500"/>
                                        <p:tgtEl>
                                          <p:spTgt spid="281603">
                                            <p:txEl>
                                              <p:pRg st="5" end="5"/>
                                            </p:txEl>
                                          </p:spTgt>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281603">
                                            <p:txEl>
                                              <p:pRg st="6" end="6"/>
                                            </p:txEl>
                                          </p:spTgt>
                                        </p:tgtEl>
                                        <p:attrNameLst>
                                          <p:attrName>style.visibility</p:attrName>
                                        </p:attrNameLst>
                                      </p:cBhvr>
                                      <p:to>
                                        <p:strVal val="visible"/>
                                      </p:to>
                                    </p:set>
                                    <p:animEffect transition="in" filter="randombar(horizontal)">
                                      <p:cBhvr>
                                        <p:cTn id="27" dur="500"/>
                                        <p:tgtEl>
                                          <p:spTgt spid="281603">
                                            <p:txEl>
                                              <p:pRg st="6" end="6"/>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281603">
                                            <p:txEl>
                                              <p:pRg st="7" end="7"/>
                                            </p:txEl>
                                          </p:spTgt>
                                        </p:tgtEl>
                                        <p:attrNameLst>
                                          <p:attrName>style.visibility</p:attrName>
                                        </p:attrNameLst>
                                      </p:cBhvr>
                                      <p:to>
                                        <p:strVal val="visible"/>
                                      </p:to>
                                    </p:set>
                                    <p:animEffect transition="in" filter="randombar(horizontal)">
                                      <p:cBhvr>
                                        <p:cTn id="30" dur="500"/>
                                        <p:tgtEl>
                                          <p:spTgt spid="281603">
                                            <p:txEl>
                                              <p:pRg st="7" end="7"/>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281603">
                                            <p:txEl>
                                              <p:pRg st="8" end="8"/>
                                            </p:txEl>
                                          </p:spTgt>
                                        </p:tgtEl>
                                        <p:attrNameLst>
                                          <p:attrName>style.visibility</p:attrName>
                                        </p:attrNameLst>
                                      </p:cBhvr>
                                      <p:to>
                                        <p:strVal val="visible"/>
                                      </p:to>
                                    </p:set>
                                    <p:animEffect transition="in" filter="randombar(horizontal)">
                                      <p:cBhvr>
                                        <p:cTn id="33" dur="500"/>
                                        <p:tgtEl>
                                          <p:spTgt spid="281603">
                                            <p:txEl>
                                              <p:pRg st="8" end="8"/>
                                            </p:txEl>
                                          </p:spTgt>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281603">
                                            <p:txEl>
                                              <p:pRg st="9" end="9"/>
                                            </p:txEl>
                                          </p:spTgt>
                                        </p:tgtEl>
                                        <p:attrNameLst>
                                          <p:attrName>style.visibility</p:attrName>
                                        </p:attrNameLst>
                                      </p:cBhvr>
                                      <p:to>
                                        <p:strVal val="visible"/>
                                      </p:to>
                                    </p:set>
                                    <p:animEffect transition="in" filter="randombar(horizontal)">
                                      <p:cBhvr>
                                        <p:cTn id="36" dur="500"/>
                                        <p:tgtEl>
                                          <p:spTgt spid="28160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506E370B-E4D9-4714-BFCD-511142EB2194}" type="slidenum">
              <a:rPr lang="en-US" sz="1200">
                <a:solidFill>
                  <a:srgbClr val="FFFFFF"/>
                </a:solidFill>
              </a:rPr>
              <a:pPr>
                <a:lnSpc>
                  <a:spcPct val="80000"/>
                </a:lnSpc>
              </a:pPr>
              <a:t>61</a:t>
            </a:fld>
            <a:endParaRPr lang="en-US" sz="1200">
              <a:solidFill>
                <a:srgbClr val="FFFFFF"/>
              </a:solidFill>
            </a:endParaRPr>
          </a:p>
        </p:txBody>
      </p:sp>
      <p:sp>
        <p:nvSpPr>
          <p:cNvPr id="67587" name="Rectangle 2"/>
          <p:cNvSpPr>
            <a:spLocks noGrp="1"/>
          </p:cNvSpPr>
          <p:nvPr>
            <p:ph type="title" idx="4294967295"/>
          </p:nvPr>
        </p:nvSpPr>
        <p:spPr/>
        <p:txBody>
          <a:bodyPr/>
          <a:lstStyle/>
          <a:p>
            <a:r>
              <a:rPr lang="en-US" sz="4000">
                <a:solidFill>
                  <a:srgbClr val="0000FF"/>
                </a:solidFill>
                <a:cs typeface="Times New Roman" panose="02020603050405020304" pitchFamily="18" charset="0"/>
              </a:rPr>
              <a:t> The table-valued UDFs</a:t>
            </a:r>
          </a:p>
        </p:txBody>
      </p:sp>
      <p:sp>
        <p:nvSpPr>
          <p:cNvPr id="283651" name="Rectangle 3"/>
          <p:cNvSpPr>
            <a:spLocks noGrp="1"/>
          </p:cNvSpPr>
          <p:nvPr>
            <p:ph type="body" idx="4294967295"/>
          </p:nvPr>
        </p:nvSpPr>
        <p:spPr>
          <a:xfrm>
            <a:off x="685800" y="1752600"/>
            <a:ext cx="7924800" cy="5105400"/>
          </a:xfrm>
        </p:spPr>
        <p:txBody>
          <a:bodyPr/>
          <a:lstStyle/>
          <a:p>
            <a:pPr marL="396875" lvl="1" indent="-282575">
              <a:lnSpc>
                <a:spcPct val="70000"/>
              </a:lnSpc>
              <a:spcBef>
                <a:spcPct val="30000"/>
              </a:spcBef>
              <a:buFont typeface="Wingdings 2" panose="05020102010507070707" pitchFamily="18" charset="2"/>
              <a:buNone/>
            </a:pPr>
            <a:r>
              <a:rPr lang="en-US" sz="2200" dirty="0" err="1">
                <a:latin typeface="Arial" panose="020B0604020202020204" pitchFamily="34" charset="0"/>
                <a:cs typeface="Arial" panose="020B0604020202020204" pitchFamily="34" charset="0"/>
              </a:rPr>
              <a:t>Ví</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dụ</a:t>
            </a:r>
            <a:r>
              <a:rPr lang="en-US" sz="2200" dirty="0">
                <a:latin typeface="Arial" panose="020B0604020202020204" pitchFamily="34" charset="0"/>
                <a:cs typeface="Arial" panose="020B0604020202020204" pitchFamily="34" charset="0"/>
              </a:rPr>
              <a:t> 1: Cho </a:t>
            </a:r>
            <a:r>
              <a:rPr lang="en-US" sz="2200" dirty="0" err="1">
                <a:latin typeface="Arial" panose="020B0604020202020204" pitchFamily="34" charset="0"/>
                <a:cs typeface="Arial" panose="020B0604020202020204" pitchFamily="34" charset="0"/>
              </a:rPr>
              <a:t>biết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tổng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số</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hóa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đơn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của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khách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hàng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bất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kỳ</a:t>
            </a:r>
            <a:r>
              <a:rPr lang="en-US" sz="2200" dirty="0">
                <a:latin typeface="Arial" panose="020B0604020202020204" pitchFamily="34" charset="0"/>
                <a:cs typeface="Arial" panose="020B0604020202020204" pitchFamily="34" charset="0"/>
              </a:rPr>
              <a:t>.</a:t>
            </a:r>
          </a:p>
          <a:p>
            <a:pPr marL="396875" lvl="1" indent="-282575">
              <a:buFont typeface="Wingdings 2" panose="05020102010507070707" pitchFamily="18" charset="2"/>
              <a:buNone/>
            </a:pPr>
            <a:r>
              <a:rPr lang="en-US" sz="2200" dirty="0">
                <a:latin typeface="Arial" panose="020B0604020202020204" pitchFamily="34" charset="0"/>
                <a:cs typeface="Arial" panose="020B0604020202020204" pitchFamily="34" charset="0"/>
              </a:rPr>
              <a:t>CREATE FUNCTION  </a:t>
            </a:r>
            <a:r>
              <a:rPr lang="en-US" sz="2200" dirty="0" err="1">
                <a:latin typeface="Arial" panose="020B0604020202020204" pitchFamily="34" charset="0"/>
                <a:cs typeface="Arial" panose="020B0604020202020204" pitchFamily="34" charset="0"/>
              </a:rPr>
              <a:t>CountOrderCust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cust</a:t>
            </a:r>
            <a:r>
              <a:rPr lang="en-US" sz="2200" dirty="0">
                <a:latin typeface="Arial" panose="020B0604020202020204" pitchFamily="34" charset="0"/>
                <a:cs typeface="Arial" panose="020B0604020202020204" pitchFamily="34" charset="0"/>
              </a:rPr>
              <a:t>  varchar(5))</a:t>
            </a:r>
          </a:p>
          <a:p>
            <a:pPr marL="396875" lvl="1" indent="-282575">
              <a:buFont typeface="Wingdings 2" panose="05020102010507070707" pitchFamily="18" charset="2"/>
              <a:buNone/>
            </a:pPr>
            <a:r>
              <a:rPr lang="en-US" sz="2200" dirty="0">
                <a:latin typeface="Arial" panose="020B0604020202020204" pitchFamily="34" charset="0"/>
                <a:cs typeface="Arial" panose="020B0604020202020204" pitchFamily="34" charset="0"/>
              </a:rPr>
              <a:t>RETURNS TABLE</a:t>
            </a:r>
          </a:p>
          <a:p>
            <a:pPr marL="396875" lvl="1" indent="-282575">
              <a:buFont typeface="Wingdings 2" panose="05020102010507070707" pitchFamily="18" charset="2"/>
              <a:buNone/>
            </a:pPr>
            <a:r>
              <a:rPr lang="en-US" sz="2200" dirty="0">
                <a:latin typeface="Arial" panose="020B0604020202020204" pitchFamily="34" charset="0"/>
                <a:cs typeface="Arial" panose="020B0604020202020204" pitchFamily="34" charset="0"/>
              </a:rPr>
              <a:t>AS</a:t>
            </a:r>
          </a:p>
          <a:p>
            <a:pPr marL="396875" lvl="1" indent="-282575">
              <a:buFont typeface="Wingdings 2" panose="05020102010507070707" pitchFamily="18" charset="2"/>
              <a:buNone/>
            </a:pPr>
            <a:r>
              <a:rPr lang="en-US" sz="2200" dirty="0">
                <a:latin typeface="Arial" panose="020B0604020202020204" pitchFamily="34" charset="0"/>
                <a:cs typeface="Arial" panose="020B0604020202020204" pitchFamily="34" charset="0"/>
              </a:rPr>
              <a:t>RETURN (Select </a:t>
            </a:r>
            <a:r>
              <a:rPr lang="en-US" sz="2200" dirty="0" err="1">
                <a:latin typeface="Arial" panose="020B0604020202020204" pitchFamily="34" charset="0"/>
                <a:cs typeface="Arial" panose="020B0604020202020204" pitchFamily="34" charset="0"/>
              </a:rPr>
              <a:t>CustomerID</a:t>
            </a:r>
            <a:r>
              <a:rPr lang="en-US" sz="2200" dirty="0">
                <a:latin typeface="Arial" panose="020B0604020202020204" pitchFamily="34" charset="0"/>
                <a:cs typeface="Arial" panose="020B0604020202020204" pitchFamily="34" charset="0"/>
              </a:rPr>
              <a:t>, count(</a:t>
            </a:r>
            <a:r>
              <a:rPr lang="en-US" sz="2200" dirty="0" err="1">
                <a:latin typeface="Arial" panose="020B0604020202020204" pitchFamily="34" charset="0"/>
                <a:cs typeface="Arial" panose="020B0604020202020204" pitchFamily="34" charset="0"/>
              </a:rPr>
              <a:t>orderid</a:t>
            </a:r>
            <a:r>
              <a:rPr lang="en-US" sz="2200" dirty="0">
                <a:latin typeface="Arial" panose="020B0604020202020204" pitchFamily="34" charset="0"/>
                <a:cs typeface="Arial" panose="020B0604020202020204" pitchFamily="34" charset="0"/>
              </a:rPr>
              <a:t>)as </a:t>
            </a:r>
            <a:r>
              <a:rPr lang="en-US" sz="2200" dirty="0" err="1">
                <a:latin typeface="Arial" panose="020B0604020202020204" pitchFamily="34" charset="0"/>
                <a:cs typeface="Arial" panose="020B0604020202020204" pitchFamily="34" charset="0"/>
              </a:rPr>
              <a:t>countOrder</a:t>
            </a:r>
            <a:endParaRPr lang="en-US" sz="2200" dirty="0">
              <a:latin typeface="Arial" panose="020B0604020202020204" pitchFamily="34" charset="0"/>
              <a:cs typeface="Arial" panose="020B0604020202020204" pitchFamily="34" charset="0"/>
            </a:endParaRPr>
          </a:p>
          <a:p>
            <a:pPr marL="396875" lvl="1" indent="-282575">
              <a:buFont typeface="Wingdings 2" panose="05020102010507070707" pitchFamily="18" charset="2"/>
              <a:buNone/>
            </a:pPr>
            <a:r>
              <a:rPr lang="en-US" sz="2200" dirty="0">
                <a:latin typeface="Arial" panose="020B0604020202020204" pitchFamily="34" charset="0"/>
                <a:cs typeface="Arial" panose="020B0604020202020204" pitchFamily="34" charset="0"/>
              </a:rPr>
              <a:t>		From orders</a:t>
            </a:r>
          </a:p>
          <a:p>
            <a:pPr marL="396875" lvl="1" indent="-282575">
              <a:buFont typeface="Wingdings 2" panose="05020102010507070707" pitchFamily="18" charset="2"/>
              <a:buNone/>
            </a:pPr>
            <a:r>
              <a:rPr lang="en-US" sz="2200" dirty="0">
                <a:latin typeface="Arial" panose="020B0604020202020204" pitchFamily="34" charset="0"/>
                <a:cs typeface="Arial" panose="020B0604020202020204" pitchFamily="34" charset="0"/>
              </a:rPr>
              <a:t>		Where </a:t>
            </a:r>
            <a:r>
              <a:rPr lang="en-US" sz="2200" dirty="0" err="1">
                <a:latin typeface="Arial" panose="020B0604020202020204" pitchFamily="34" charset="0"/>
                <a:cs typeface="Arial" panose="020B0604020202020204" pitchFamily="34" charset="0"/>
              </a:rPr>
              <a:t>customerID</a:t>
            </a:r>
            <a:r>
              <a:rPr lang="en-US" sz="2200" dirty="0">
                <a:latin typeface="Arial" panose="020B0604020202020204" pitchFamily="34" charset="0"/>
                <a:cs typeface="Arial" panose="020B0604020202020204" pitchFamily="34" charset="0"/>
              </a:rPr>
              <a:t> like @</a:t>
            </a:r>
            <a:r>
              <a:rPr lang="en-US" sz="2200" dirty="0" err="1">
                <a:latin typeface="Arial" panose="020B0604020202020204" pitchFamily="34" charset="0"/>
                <a:cs typeface="Arial" panose="020B0604020202020204" pitchFamily="34" charset="0"/>
              </a:rPr>
              <a:t>cust</a:t>
            </a:r>
            <a:r>
              <a:rPr lang="en-US" sz="2200" dirty="0">
                <a:latin typeface="Arial" panose="020B0604020202020204" pitchFamily="34" charset="0"/>
                <a:cs typeface="Arial" panose="020B0604020202020204" pitchFamily="34" charset="0"/>
              </a:rPr>
              <a:t>	</a:t>
            </a:r>
          </a:p>
          <a:p>
            <a:pPr marL="396875" lvl="1" indent="-282575">
              <a:buFont typeface="Wingdings 2" panose="05020102010507070707" pitchFamily="18" charset="2"/>
              <a:buNone/>
            </a:pPr>
            <a:r>
              <a:rPr lang="en-US" sz="2200" dirty="0">
                <a:latin typeface="Arial" panose="020B0604020202020204" pitchFamily="34" charset="0"/>
                <a:cs typeface="Arial" panose="020B0604020202020204" pitchFamily="34" charset="0"/>
              </a:rPr>
              <a:t>		Group by </a:t>
            </a:r>
            <a:r>
              <a:rPr lang="en-US" sz="2200" dirty="0" err="1">
                <a:latin typeface="Arial" panose="020B0604020202020204" pitchFamily="34" charset="0"/>
                <a:cs typeface="Arial" panose="020B0604020202020204" pitchFamily="34" charset="0"/>
              </a:rPr>
              <a:t>customerID</a:t>
            </a:r>
            <a:r>
              <a:rPr lang="en-US" sz="2200" dirty="0">
                <a:latin typeface="Arial" panose="020B0604020202020204" pitchFamily="34" charset="0"/>
                <a:cs typeface="Arial" panose="020B0604020202020204" pitchFamily="34" charset="0"/>
              </a:rPr>
              <a:t> )</a:t>
            </a:r>
          </a:p>
          <a:p>
            <a:pPr marL="396875" lvl="1" indent="-282575"/>
            <a:r>
              <a:rPr lang="en-US" sz="2200" dirty="0" err="1">
                <a:solidFill>
                  <a:srgbClr val="0000FF"/>
                </a:solidFill>
                <a:latin typeface="Arial" panose="020B0604020202020204" pitchFamily="34" charset="0"/>
                <a:cs typeface="Arial" panose="020B0604020202020204" pitchFamily="34" charset="0"/>
              </a:rPr>
              <a:t>Thi</a:t>
            </a:r>
            <a:r>
              <a:rPr lang="en-US" sz="2200" dirty="0">
                <a:solidFill>
                  <a:srgbClr val="0000FF"/>
                </a:solidFill>
                <a:latin typeface="Arial" panose="020B0604020202020204" pitchFamily="34" charset="0"/>
                <a:cs typeface="Arial" panose="020B0604020202020204" pitchFamily="34" charset="0"/>
              </a:rPr>
              <a:t> </a:t>
            </a:r>
            <a:r>
              <a:rPr lang="en-US" sz="2200" dirty="0" err="1">
                <a:solidFill>
                  <a:srgbClr val="0000FF"/>
                </a:solidFill>
                <a:latin typeface="Arial" panose="020B0604020202020204" pitchFamily="34" charset="0"/>
                <a:cs typeface="Arial" panose="020B0604020202020204" pitchFamily="34" charset="0"/>
              </a:rPr>
              <a:t>hành</a:t>
            </a:r>
            <a:r>
              <a:rPr lang="en-US" sz="2200" dirty="0">
                <a:solidFill>
                  <a:srgbClr val="0000FF"/>
                </a:solidFill>
                <a:latin typeface="Arial" panose="020B0604020202020204" pitchFamily="34" charset="0"/>
                <a:cs typeface="Arial" panose="020B0604020202020204" pitchFamily="34" charset="0"/>
              </a:rPr>
              <a:t> (</a:t>
            </a:r>
            <a:r>
              <a:rPr lang="en-US" sz="2200" dirty="0" err="1">
                <a:solidFill>
                  <a:srgbClr val="0000FF"/>
                </a:solidFill>
                <a:latin typeface="Arial" panose="020B0604020202020204" pitchFamily="34" charset="0"/>
                <a:cs typeface="Arial" panose="020B0604020202020204" pitchFamily="34" charset="0"/>
              </a:rPr>
              <a:t>không</a:t>
            </a:r>
            <a:r>
              <a:rPr lang="en-US" sz="2200" dirty="0">
                <a:solidFill>
                  <a:srgbClr val="0000FF"/>
                </a:solidFill>
                <a:latin typeface="Arial" panose="020B0604020202020204" pitchFamily="34" charset="0"/>
                <a:cs typeface="Arial" panose="020B0604020202020204" pitchFamily="34" charset="0"/>
              </a:rPr>
              <a:t> </a:t>
            </a:r>
            <a:r>
              <a:rPr lang="en-US" sz="2200" dirty="0" err="1">
                <a:solidFill>
                  <a:srgbClr val="0000FF"/>
                </a:solidFill>
                <a:latin typeface="Arial" panose="020B0604020202020204" pitchFamily="34" charset="0"/>
                <a:cs typeface="Arial" panose="020B0604020202020204" pitchFamily="34" charset="0"/>
              </a:rPr>
              <a:t>cần</a:t>
            </a:r>
            <a:r>
              <a:rPr lang="en-US" sz="2200" dirty="0">
                <a:solidFill>
                  <a:srgbClr val="0000FF"/>
                </a:solidFill>
                <a:latin typeface="Arial" panose="020B0604020202020204" pitchFamily="34" charset="0"/>
                <a:cs typeface="Arial" panose="020B0604020202020204" pitchFamily="34" charset="0"/>
              </a:rPr>
              <a:t> </a:t>
            </a:r>
            <a:r>
              <a:rPr lang="en-US" sz="2200" dirty="0" err="1">
                <a:solidFill>
                  <a:srgbClr val="0000FF"/>
                </a:solidFill>
                <a:latin typeface="Arial" panose="020B0604020202020204" pitchFamily="34" charset="0"/>
                <a:cs typeface="Arial" panose="020B0604020202020204" pitchFamily="34" charset="0"/>
              </a:rPr>
              <a:t>tên</a:t>
            </a:r>
            <a:r>
              <a:rPr lang="en-US" sz="2200" dirty="0">
                <a:solidFill>
                  <a:srgbClr val="0000FF"/>
                </a:solidFill>
                <a:latin typeface="Arial" panose="020B0604020202020204" pitchFamily="34" charset="0"/>
                <a:cs typeface="Arial" panose="020B0604020202020204" pitchFamily="34" charset="0"/>
              </a:rPr>
              <a:t> </a:t>
            </a:r>
            <a:r>
              <a:rPr lang="en-US" sz="2200" dirty="0" err="1">
                <a:solidFill>
                  <a:srgbClr val="0000FF"/>
                </a:solidFill>
                <a:latin typeface="Arial" panose="020B0604020202020204" pitchFamily="34" charset="0"/>
                <a:cs typeface="Arial" panose="020B0604020202020204" pitchFamily="34" charset="0"/>
              </a:rPr>
              <a:t>đầy</a:t>
            </a:r>
            <a:r>
              <a:rPr lang="en-US" sz="2200" dirty="0">
                <a:solidFill>
                  <a:srgbClr val="0000FF"/>
                </a:solidFill>
                <a:latin typeface="Arial" panose="020B0604020202020204" pitchFamily="34" charset="0"/>
                <a:cs typeface="Arial" panose="020B0604020202020204" pitchFamily="34" charset="0"/>
              </a:rPr>
              <a:t> </a:t>
            </a:r>
            <a:r>
              <a:rPr lang="en-US" sz="2200" dirty="0" err="1">
                <a:solidFill>
                  <a:srgbClr val="0000FF"/>
                </a:solidFill>
                <a:latin typeface="Arial" panose="020B0604020202020204" pitchFamily="34" charset="0"/>
                <a:cs typeface="Arial" panose="020B0604020202020204" pitchFamily="34" charset="0"/>
              </a:rPr>
              <a:t>đủ</a:t>
            </a:r>
            <a:r>
              <a:rPr lang="en-US" sz="2200" dirty="0">
                <a:solidFill>
                  <a:srgbClr val="0000FF"/>
                </a:solidFill>
                <a:latin typeface="Arial" panose="020B0604020202020204" pitchFamily="34" charset="0"/>
                <a:cs typeface="Arial" panose="020B0604020202020204" pitchFamily="34" charset="0"/>
              </a:rPr>
              <a:t>)</a:t>
            </a:r>
          </a:p>
          <a:p>
            <a:pPr marL="396875" lvl="1" indent="-282575">
              <a:buFont typeface="Wingdings 2" panose="05020102010507070707" pitchFamily="18" charset="2"/>
              <a:buNone/>
            </a:pPr>
            <a:r>
              <a:rPr lang="en-US" sz="2200" dirty="0">
                <a:latin typeface="Arial" panose="020B0604020202020204" pitchFamily="34" charset="0"/>
                <a:cs typeface="Arial" panose="020B0604020202020204" pitchFamily="34" charset="0"/>
              </a:rPr>
              <a:t>Select  *  from </a:t>
            </a:r>
            <a:r>
              <a:rPr lang="en-US" sz="2200" dirty="0" err="1">
                <a:latin typeface="Arial" panose="020B0604020202020204" pitchFamily="34" charset="0"/>
                <a:cs typeface="Arial" panose="020B0604020202020204" pitchFamily="34" charset="0"/>
              </a:rPr>
              <a:t>CountOrderCust</a:t>
            </a:r>
            <a:r>
              <a:rPr lang="en-US" sz="2200" dirty="0">
                <a:latin typeface="Arial" panose="020B0604020202020204" pitchFamily="34" charset="0"/>
                <a:cs typeface="Arial" panose="020B0604020202020204" pitchFamily="34" charset="0"/>
              </a:rPr>
              <a:t>('A%' ) </a:t>
            </a:r>
            <a:r>
              <a:rPr lang="en-US" sz="2200" dirty="0">
                <a:solidFill>
                  <a:srgbClr val="009900"/>
                </a:solidFill>
                <a:latin typeface="Arial" panose="020B0604020202020204" pitchFamily="34" charset="0"/>
                <a:cs typeface="Arial" panose="020B0604020202020204" pitchFamily="34" charset="0"/>
              </a:rPr>
              <a:t>--</a:t>
            </a:r>
            <a:r>
              <a:rPr lang="en-US" sz="2200" dirty="0" err="1">
                <a:solidFill>
                  <a:srgbClr val="009900"/>
                </a:solidFill>
                <a:latin typeface="Arial" panose="020B0604020202020204" pitchFamily="34" charset="0"/>
                <a:cs typeface="Arial" panose="020B0604020202020204" pitchFamily="34" charset="0"/>
              </a:rPr>
              <a:t>Loi</a:t>
            </a:r>
            <a:endParaRPr lang="en-US" sz="2200" dirty="0">
              <a:solidFill>
                <a:srgbClr val="009900"/>
              </a:solidFill>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declare @ma </a:t>
            </a:r>
            <a:r>
              <a:rPr lang="en-US" sz="1600" dirty="0" err="1">
                <a:latin typeface="Arial" panose="020B0604020202020204" pitchFamily="34" charset="0"/>
                <a:cs typeface="Arial" panose="020B0604020202020204" pitchFamily="34" charset="0"/>
              </a:rPr>
              <a:t>nvarchar</a:t>
            </a:r>
            <a:r>
              <a:rPr lang="en-US" sz="1600" dirty="0">
                <a:latin typeface="Arial" panose="020B0604020202020204" pitchFamily="34" charset="0"/>
                <a:cs typeface="Arial" panose="020B0604020202020204" pitchFamily="34" charset="0"/>
              </a:rPr>
              <a:t>(5)</a:t>
            </a:r>
          </a:p>
          <a:p>
            <a:r>
              <a:rPr lang="en-US" sz="1600" dirty="0">
                <a:latin typeface="Arial" panose="020B0604020202020204" pitchFamily="34" charset="0"/>
                <a:cs typeface="Arial" panose="020B0604020202020204" pitchFamily="34" charset="0"/>
              </a:rPr>
              <a:t>Set @ma='A%'</a:t>
            </a:r>
          </a:p>
          <a:p>
            <a:r>
              <a:rPr lang="en-US" sz="1600" dirty="0">
                <a:latin typeface="Arial" panose="020B0604020202020204" pitchFamily="34" charset="0"/>
                <a:cs typeface="Arial" panose="020B0604020202020204" pitchFamily="34" charset="0"/>
              </a:rPr>
              <a:t>select * from </a:t>
            </a:r>
            <a:r>
              <a:rPr lang="en-US" sz="1600" dirty="0" err="1">
                <a:latin typeface="Arial" panose="020B0604020202020204" pitchFamily="34" charset="0"/>
                <a:cs typeface="Arial" panose="020B0604020202020204" pitchFamily="34" charset="0"/>
              </a:rPr>
              <a:t>CountOrderCust</a:t>
            </a:r>
            <a:r>
              <a:rPr lang="en-US" sz="1600" dirty="0">
                <a:latin typeface="Arial" panose="020B0604020202020204" pitchFamily="34" charset="0"/>
                <a:cs typeface="Arial" panose="020B0604020202020204" pitchFamily="34" charset="0"/>
              </a:rPr>
              <a:t>(@ma)</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 calcmode="lin" valueType="num">
                                      <p:cBhvr additive="base">
                                        <p:cTn id="7" dur="500" fill="hold"/>
                                        <p:tgtEl>
                                          <p:spTgt spid="283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3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3651">
                                            <p:txEl>
                                              <p:pRg st="1" end="1"/>
                                            </p:txEl>
                                          </p:spTgt>
                                        </p:tgtEl>
                                        <p:attrNameLst>
                                          <p:attrName>style.visibility</p:attrName>
                                        </p:attrNameLst>
                                      </p:cBhvr>
                                      <p:to>
                                        <p:strVal val="visible"/>
                                      </p:to>
                                    </p:set>
                                    <p:anim calcmode="lin" valueType="num">
                                      <p:cBhvr additive="base">
                                        <p:cTn id="13" dur="500" fill="hold"/>
                                        <p:tgtEl>
                                          <p:spTgt spid="2836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36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3651">
                                            <p:txEl>
                                              <p:pRg st="2" end="2"/>
                                            </p:txEl>
                                          </p:spTgt>
                                        </p:tgtEl>
                                        <p:attrNameLst>
                                          <p:attrName>style.visibility</p:attrName>
                                        </p:attrNameLst>
                                      </p:cBhvr>
                                      <p:to>
                                        <p:strVal val="visible"/>
                                      </p:to>
                                    </p:set>
                                    <p:anim calcmode="lin" valueType="num">
                                      <p:cBhvr additive="base">
                                        <p:cTn id="19" dur="500" fill="hold"/>
                                        <p:tgtEl>
                                          <p:spTgt spid="2836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36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3651">
                                            <p:txEl>
                                              <p:pRg st="3" end="3"/>
                                            </p:txEl>
                                          </p:spTgt>
                                        </p:tgtEl>
                                        <p:attrNameLst>
                                          <p:attrName>style.visibility</p:attrName>
                                        </p:attrNameLst>
                                      </p:cBhvr>
                                      <p:to>
                                        <p:strVal val="visible"/>
                                      </p:to>
                                    </p:set>
                                    <p:anim calcmode="lin" valueType="num">
                                      <p:cBhvr additive="base">
                                        <p:cTn id="25" dur="500" fill="hold"/>
                                        <p:tgtEl>
                                          <p:spTgt spid="28365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36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3651">
                                            <p:txEl>
                                              <p:pRg st="4" end="4"/>
                                            </p:txEl>
                                          </p:spTgt>
                                        </p:tgtEl>
                                        <p:attrNameLst>
                                          <p:attrName>style.visibility</p:attrName>
                                        </p:attrNameLst>
                                      </p:cBhvr>
                                      <p:to>
                                        <p:strVal val="visible"/>
                                      </p:to>
                                    </p:set>
                                    <p:anim calcmode="lin" valueType="num">
                                      <p:cBhvr additive="base">
                                        <p:cTn id="31" dur="500" fill="hold"/>
                                        <p:tgtEl>
                                          <p:spTgt spid="28365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36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3651">
                                            <p:txEl>
                                              <p:pRg st="5" end="5"/>
                                            </p:txEl>
                                          </p:spTgt>
                                        </p:tgtEl>
                                        <p:attrNameLst>
                                          <p:attrName>style.visibility</p:attrName>
                                        </p:attrNameLst>
                                      </p:cBhvr>
                                      <p:to>
                                        <p:strVal val="visible"/>
                                      </p:to>
                                    </p:set>
                                    <p:anim calcmode="lin" valueType="num">
                                      <p:cBhvr additive="base">
                                        <p:cTn id="37" dur="500" fill="hold"/>
                                        <p:tgtEl>
                                          <p:spTgt spid="28365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836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83651">
                                            <p:txEl>
                                              <p:pRg st="6" end="6"/>
                                            </p:txEl>
                                          </p:spTgt>
                                        </p:tgtEl>
                                        <p:attrNameLst>
                                          <p:attrName>style.visibility</p:attrName>
                                        </p:attrNameLst>
                                      </p:cBhvr>
                                      <p:to>
                                        <p:strVal val="visible"/>
                                      </p:to>
                                    </p:set>
                                    <p:anim calcmode="lin" valueType="num">
                                      <p:cBhvr additive="base">
                                        <p:cTn id="43" dur="500" fill="hold"/>
                                        <p:tgtEl>
                                          <p:spTgt spid="28365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8365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83651">
                                            <p:txEl>
                                              <p:pRg st="7" end="7"/>
                                            </p:txEl>
                                          </p:spTgt>
                                        </p:tgtEl>
                                        <p:attrNameLst>
                                          <p:attrName>style.visibility</p:attrName>
                                        </p:attrNameLst>
                                      </p:cBhvr>
                                      <p:to>
                                        <p:strVal val="visible"/>
                                      </p:to>
                                    </p:set>
                                    <p:anim calcmode="lin" valueType="num">
                                      <p:cBhvr additive="base">
                                        <p:cTn id="49" dur="500" fill="hold"/>
                                        <p:tgtEl>
                                          <p:spTgt spid="28365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8365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83651">
                                            <p:txEl>
                                              <p:pRg st="8" end="8"/>
                                            </p:txEl>
                                          </p:spTgt>
                                        </p:tgtEl>
                                        <p:attrNameLst>
                                          <p:attrName>style.visibility</p:attrName>
                                        </p:attrNameLst>
                                      </p:cBhvr>
                                      <p:to>
                                        <p:strVal val="visible"/>
                                      </p:to>
                                    </p:set>
                                    <p:anim calcmode="lin" valueType="num">
                                      <p:cBhvr additive="base">
                                        <p:cTn id="55" dur="500" fill="hold"/>
                                        <p:tgtEl>
                                          <p:spTgt spid="283651">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8365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83651">
                                            <p:txEl>
                                              <p:pRg st="9" end="9"/>
                                            </p:txEl>
                                          </p:spTgt>
                                        </p:tgtEl>
                                        <p:attrNameLst>
                                          <p:attrName>style.visibility</p:attrName>
                                        </p:attrNameLst>
                                      </p:cBhvr>
                                      <p:to>
                                        <p:strVal val="visible"/>
                                      </p:to>
                                    </p:set>
                                    <p:anim calcmode="lin" valueType="num">
                                      <p:cBhvr additive="base">
                                        <p:cTn id="61" dur="500" fill="hold"/>
                                        <p:tgtEl>
                                          <p:spTgt spid="283651">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8365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83651">
                                            <p:txEl>
                                              <p:pRg st="10" end="10"/>
                                            </p:txEl>
                                          </p:spTgt>
                                        </p:tgtEl>
                                        <p:attrNameLst>
                                          <p:attrName>style.visibility</p:attrName>
                                        </p:attrNameLst>
                                      </p:cBhvr>
                                      <p:to>
                                        <p:strVal val="visible"/>
                                      </p:to>
                                    </p:set>
                                    <p:anim calcmode="lin" valueType="num">
                                      <p:cBhvr additive="base">
                                        <p:cTn id="67" dur="500" fill="hold"/>
                                        <p:tgtEl>
                                          <p:spTgt spid="283651">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8365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83651">
                                            <p:txEl>
                                              <p:pRg st="11" end="11"/>
                                            </p:txEl>
                                          </p:spTgt>
                                        </p:tgtEl>
                                        <p:attrNameLst>
                                          <p:attrName>style.visibility</p:attrName>
                                        </p:attrNameLst>
                                      </p:cBhvr>
                                      <p:to>
                                        <p:strVal val="visible"/>
                                      </p:to>
                                    </p:set>
                                    <p:anim calcmode="lin" valueType="num">
                                      <p:cBhvr additive="base">
                                        <p:cTn id="73" dur="500" fill="hold"/>
                                        <p:tgtEl>
                                          <p:spTgt spid="283651">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83651">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283651">
                                            <p:txEl>
                                              <p:pRg st="12" end="12"/>
                                            </p:txEl>
                                          </p:spTgt>
                                        </p:tgtEl>
                                        <p:attrNameLst>
                                          <p:attrName>style.visibility</p:attrName>
                                        </p:attrNameLst>
                                      </p:cBhvr>
                                      <p:to>
                                        <p:strVal val="visible"/>
                                      </p:to>
                                    </p:set>
                                    <p:anim calcmode="lin" valueType="num">
                                      <p:cBhvr additive="base">
                                        <p:cTn id="79" dur="500" fill="hold"/>
                                        <p:tgtEl>
                                          <p:spTgt spid="283651">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83651">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1"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FAF0EF06-FEB0-4AF9-8EEF-A920F34A6395}" type="slidenum">
              <a:rPr lang="en-US" sz="1200">
                <a:solidFill>
                  <a:srgbClr val="FFFFFF"/>
                </a:solidFill>
              </a:rPr>
              <a:pPr>
                <a:lnSpc>
                  <a:spcPct val="80000"/>
                </a:lnSpc>
              </a:pPr>
              <a:t>62</a:t>
            </a:fld>
            <a:endParaRPr lang="en-US" sz="1200">
              <a:solidFill>
                <a:srgbClr val="FFFFFF"/>
              </a:solidFill>
            </a:endParaRPr>
          </a:p>
        </p:txBody>
      </p:sp>
      <p:sp>
        <p:nvSpPr>
          <p:cNvPr id="68611" name="Rectangle 2"/>
          <p:cNvSpPr>
            <a:spLocks noGrp="1"/>
          </p:cNvSpPr>
          <p:nvPr>
            <p:ph type="title" idx="4294967295"/>
          </p:nvPr>
        </p:nvSpPr>
        <p:spPr/>
        <p:txBody>
          <a:bodyPr/>
          <a:lstStyle/>
          <a:p>
            <a:r>
              <a:rPr lang="en-US" sz="5600">
                <a:solidFill>
                  <a:srgbClr val="0000FF"/>
                </a:solidFill>
                <a:cs typeface="Times New Roman" panose="02020603050405020304" pitchFamily="18" charset="0"/>
              </a:rPr>
              <a:t> The table-valued UDFs</a:t>
            </a:r>
          </a:p>
        </p:txBody>
      </p:sp>
      <p:sp>
        <p:nvSpPr>
          <p:cNvPr id="285699" name="Rectangle 3"/>
          <p:cNvSpPr>
            <a:spLocks noGrp="1"/>
          </p:cNvSpPr>
          <p:nvPr>
            <p:ph type="body" idx="4294967295"/>
          </p:nvPr>
        </p:nvSpPr>
        <p:spPr>
          <a:xfrm>
            <a:off x="609600" y="1600200"/>
            <a:ext cx="7924800" cy="5105400"/>
          </a:xfrm>
        </p:spPr>
        <p:txBody>
          <a:bodyPr/>
          <a:lstStyle/>
          <a:p>
            <a:pPr marL="396875" lvl="1" indent="-282575">
              <a:spcBef>
                <a:spcPct val="30000"/>
              </a:spcBef>
              <a:buFont typeface="Wingdings 2" panose="05020102010507070707" pitchFamily="18" charset="2"/>
              <a:buNone/>
            </a:pPr>
            <a:r>
              <a:rPr lang="en-US" sz="1800">
                <a:solidFill>
                  <a:srgbClr val="990000"/>
                </a:solidFill>
                <a:latin typeface="Arial" panose="020B0604020202020204" pitchFamily="34" charset="0"/>
                <a:cs typeface="Arial" panose="020B0604020202020204" pitchFamily="34" charset="0"/>
              </a:rPr>
              <a:t>Ví dụ 2 : trả về tổng số lượng của từng sản phẩm theo lọai hàng nào đó.</a:t>
            </a:r>
          </a:p>
          <a:p>
            <a:pPr marL="396875" lvl="1" indent="-282575">
              <a:spcBef>
                <a:spcPct val="30000"/>
              </a:spcBef>
              <a:buFont typeface="Wingdings 2" panose="05020102010507070707" pitchFamily="18" charset="2"/>
              <a:buNone/>
            </a:pPr>
            <a:r>
              <a:rPr lang="en-US" sz="1800">
                <a:latin typeface="Arial" panose="020B0604020202020204" pitchFamily="34" charset="0"/>
                <a:cs typeface="Arial" panose="020B0604020202020204" pitchFamily="34" charset="0"/>
              </a:rPr>
              <a:t>CREATE FUNCTION SalesByCategory(@Categoryid Int)</a:t>
            </a:r>
          </a:p>
          <a:p>
            <a:pPr marL="396875" lvl="1" indent="-282575">
              <a:spcBef>
                <a:spcPct val="30000"/>
              </a:spcBef>
              <a:buFont typeface="Wingdings 2" panose="05020102010507070707" pitchFamily="18" charset="2"/>
              <a:buNone/>
            </a:pPr>
            <a:r>
              <a:rPr lang="en-US" sz="1800">
                <a:latin typeface="Arial" panose="020B0604020202020204" pitchFamily="34" charset="0"/>
                <a:cs typeface="Arial" panose="020B0604020202020204" pitchFamily="34" charset="0"/>
              </a:rPr>
              <a:t>RETURNS TABLE</a:t>
            </a:r>
          </a:p>
          <a:p>
            <a:pPr marL="396875" lvl="1" indent="-282575">
              <a:spcBef>
                <a:spcPct val="30000"/>
              </a:spcBef>
              <a:buFont typeface="Wingdings 2" panose="05020102010507070707" pitchFamily="18" charset="2"/>
              <a:buNone/>
            </a:pPr>
            <a:r>
              <a:rPr lang="en-US" sz="1800">
                <a:latin typeface="Arial" panose="020B0604020202020204" pitchFamily="34" charset="0"/>
                <a:cs typeface="Arial" panose="020B0604020202020204" pitchFamily="34" charset="0"/>
              </a:rPr>
              <a:t>AS</a:t>
            </a:r>
          </a:p>
          <a:p>
            <a:pPr marL="396875" lvl="1" indent="-282575">
              <a:spcBef>
                <a:spcPct val="30000"/>
              </a:spcBef>
              <a:buFont typeface="Wingdings 2" panose="05020102010507070707" pitchFamily="18" charset="2"/>
              <a:buNone/>
            </a:pPr>
            <a:r>
              <a:rPr lang="en-US" sz="1800">
                <a:latin typeface="Arial" panose="020B0604020202020204" pitchFamily="34" charset="0"/>
                <a:cs typeface="Arial" panose="020B0604020202020204" pitchFamily="34" charset="0"/>
              </a:rPr>
              <a:t>RETURN </a:t>
            </a:r>
          </a:p>
          <a:p>
            <a:pPr marL="396875" lvl="1" indent="-282575">
              <a:spcBef>
                <a:spcPct val="30000"/>
              </a:spcBef>
              <a:buFont typeface="Wingdings 2" panose="05020102010507070707" pitchFamily="18" charset="2"/>
              <a:buNone/>
            </a:pPr>
            <a:r>
              <a:rPr lang="en-US" sz="1800">
                <a:latin typeface="Arial" panose="020B0604020202020204" pitchFamily="34" charset="0"/>
                <a:cs typeface="Arial" panose="020B0604020202020204" pitchFamily="34" charset="0"/>
              </a:rPr>
              <a:t>(SELECT c.CategoryName, P. ProductName,</a:t>
            </a:r>
          </a:p>
          <a:p>
            <a:pPr marL="396875" lvl="1" indent="-282575">
              <a:spcBef>
                <a:spcPct val="30000"/>
              </a:spcBef>
              <a:buFont typeface="Wingdings 2" panose="05020102010507070707" pitchFamily="18" charset="2"/>
              <a:buNone/>
            </a:pPr>
            <a:r>
              <a:rPr lang="en-US" sz="1800">
                <a:latin typeface="Arial" panose="020B0604020202020204" pitchFamily="34" charset="0"/>
                <a:cs typeface="Arial" panose="020B0604020202020204" pitchFamily="34" charset="0"/>
              </a:rPr>
              <a:t>		    SUM(Quantity) AS TotalQty </a:t>
            </a:r>
          </a:p>
          <a:p>
            <a:pPr marL="396875" lvl="1" indent="-282575">
              <a:spcBef>
                <a:spcPct val="30000"/>
              </a:spcBef>
              <a:buFont typeface="Wingdings 2" panose="05020102010507070707" pitchFamily="18" charset="2"/>
              <a:buNone/>
            </a:pPr>
            <a:r>
              <a:rPr lang="en-US" sz="1800">
                <a:latin typeface="Arial" panose="020B0604020202020204" pitchFamily="34" charset="0"/>
                <a:cs typeface="Arial" panose="020B0604020202020204" pitchFamily="34" charset="0"/>
              </a:rPr>
              <a:t>  FROM Categories c </a:t>
            </a:r>
          </a:p>
          <a:p>
            <a:pPr marL="396875" lvl="1" indent="-282575">
              <a:spcBef>
                <a:spcPct val="30000"/>
              </a:spcBef>
              <a:buFont typeface="Wingdings 2" panose="05020102010507070707" pitchFamily="18" charset="2"/>
              <a:buNone/>
            </a:pPr>
            <a:r>
              <a:rPr lang="en-US" sz="1800">
                <a:latin typeface="Arial" panose="020B0604020202020204" pitchFamily="34" charset="0"/>
                <a:cs typeface="Arial" panose="020B0604020202020204" pitchFamily="34" charset="0"/>
              </a:rPr>
              <a:t>  INNER JOIN Products p ON c.CategoryID= p. CategoryID</a:t>
            </a:r>
          </a:p>
          <a:p>
            <a:pPr marL="396875" lvl="1" indent="-282575">
              <a:spcBef>
                <a:spcPct val="30000"/>
              </a:spcBef>
              <a:buFont typeface="Wingdings 2" panose="05020102010507070707" pitchFamily="18" charset="2"/>
              <a:buNone/>
            </a:pPr>
            <a:r>
              <a:rPr lang="en-US" sz="1800">
                <a:latin typeface="Arial" panose="020B0604020202020204" pitchFamily="34" charset="0"/>
                <a:cs typeface="Arial" panose="020B0604020202020204" pitchFamily="34" charset="0"/>
              </a:rPr>
              <a:t>  INNER JOIN [Order Details] od ON p.ProductID = od.ProductID</a:t>
            </a:r>
          </a:p>
          <a:p>
            <a:pPr marL="396875" lvl="1" indent="-282575">
              <a:spcBef>
                <a:spcPct val="30000"/>
              </a:spcBef>
              <a:buFont typeface="Wingdings 2" panose="05020102010507070707" pitchFamily="18" charset="2"/>
              <a:buNone/>
            </a:pPr>
            <a:r>
              <a:rPr lang="en-US" sz="1800">
                <a:latin typeface="Arial" panose="020B0604020202020204" pitchFamily="34" charset="0"/>
                <a:cs typeface="Arial" panose="020B0604020202020204" pitchFamily="34" charset="0"/>
              </a:rPr>
              <a:t>  WHERE c.CategoryID= @Categoryid</a:t>
            </a:r>
          </a:p>
          <a:p>
            <a:pPr marL="396875" lvl="1" indent="-282575">
              <a:spcBef>
                <a:spcPct val="30000"/>
              </a:spcBef>
              <a:buFont typeface="Wingdings 2" panose="05020102010507070707" pitchFamily="18" charset="2"/>
              <a:buNone/>
            </a:pPr>
            <a:r>
              <a:rPr lang="en-US" sz="1800">
                <a:latin typeface="Arial" panose="020B0604020202020204" pitchFamily="34" charset="0"/>
                <a:cs typeface="Arial" panose="020B0604020202020204" pitchFamily="34" charset="0"/>
              </a:rPr>
              <a:t>  GROUP BY c. CategoryName,p.ProductName)</a:t>
            </a:r>
          </a:p>
          <a:p>
            <a:pPr marL="396875" lvl="1" indent="-282575">
              <a:spcBef>
                <a:spcPct val="30000"/>
              </a:spcBef>
            </a:pPr>
            <a:r>
              <a:rPr lang="en-US" sz="1800">
                <a:solidFill>
                  <a:srgbClr val="0000FF"/>
                </a:solidFill>
                <a:latin typeface="Arial" panose="020B0604020202020204" pitchFamily="34" charset="0"/>
                <a:cs typeface="Arial" panose="020B0604020202020204" pitchFamily="34" charset="0"/>
              </a:rPr>
              <a:t> Thực</a:t>
            </a:r>
            <a:r>
              <a:rPr lang="en-US" sz="1800">
                <a:solidFill>
                  <a:srgbClr val="CC9900"/>
                </a:solidFill>
                <a:latin typeface="Arial" panose="020B0604020202020204" pitchFamily="34" charset="0"/>
                <a:cs typeface="Arial" panose="020B0604020202020204" pitchFamily="34" charset="0"/>
              </a:rPr>
              <a:t> </a:t>
            </a:r>
            <a:r>
              <a:rPr lang="en-US" sz="1800">
                <a:solidFill>
                  <a:srgbClr val="0000FF"/>
                </a:solidFill>
                <a:latin typeface="Arial" panose="020B0604020202020204" pitchFamily="34" charset="0"/>
                <a:cs typeface="Arial" panose="020B0604020202020204" pitchFamily="34" charset="0"/>
              </a:rPr>
              <a:t>thi </a:t>
            </a:r>
          </a:p>
          <a:p>
            <a:pPr marL="396875" lvl="1" indent="-282575">
              <a:spcBef>
                <a:spcPct val="30000"/>
              </a:spcBef>
              <a:buFont typeface="Wingdings 2" panose="05020102010507070707" pitchFamily="18" charset="2"/>
              <a:buNone/>
            </a:pPr>
            <a:r>
              <a:rPr lang="en-US" sz="1800">
                <a:latin typeface="Arial" panose="020B0604020202020204" pitchFamily="34" charset="0"/>
                <a:cs typeface="Arial" panose="020B0604020202020204" pitchFamily="34" charset="0"/>
              </a:rPr>
              <a:t>  SELECT * FROM SalesByCategory (1)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85699">
                                            <p:txEl>
                                              <p:pRg st="0" end="0"/>
                                            </p:txEl>
                                          </p:spTgt>
                                        </p:tgtEl>
                                        <p:attrNameLst>
                                          <p:attrName>style.visibility</p:attrName>
                                        </p:attrNameLst>
                                      </p:cBhvr>
                                      <p:to>
                                        <p:strVal val="visible"/>
                                      </p:to>
                                    </p:set>
                                    <p:animEffect transition="in" filter="diamond(in)">
                                      <p:cBhvr>
                                        <p:cTn id="7" dur="500"/>
                                        <p:tgtEl>
                                          <p:spTgt spid="285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85699">
                                            <p:txEl>
                                              <p:pRg st="1" end="1"/>
                                            </p:txEl>
                                          </p:spTgt>
                                        </p:tgtEl>
                                        <p:attrNameLst>
                                          <p:attrName>style.visibility</p:attrName>
                                        </p:attrNameLst>
                                      </p:cBhvr>
                                      <p:to>
                                        <p:strVal val="visible"/>
                                      </p:to>
                                    </p:set>
                                    <p:animEffect transition="in" filter="diamond(in)">
                                      <p:cBhvr>
                                        <p:cTn id="12" dur="500"/>
                                        <p:tgtEl>
                                          <p:spTgt spid="2856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85699">
                                            <p:txEl>
                                              <p:pRg st="2" end="2"/>
                                            </p:txEl>
                                          </p:spTgt>
                                        </p:tgtEl>
                                        <p:attrNameLst>
                                          <p:attrName>style.visibility</p:attrName>
                                        </p:attrNameLst>
                                      </p:cBhvr>
                                      <p:to>
                                        <p:strVal val="visible"/>
                                      </p:to>
                                    </p:set>
                                    <p:animEffect transition="in" filter="diamond(in)">
                                      <p:cBhvr>
                                        <p:cTn id="17" dur="500"/>
                                        <p:tgtEl>
                                          <p:spTgt spid="2856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285699">
                                            <p:txEl>
                                              <p:pRg st="3" end="3"/>
                                            </p:txEl>
                                          </p:spTgt>
                                        </p:tgtEl>
                                        <p:attrNameLst>
                                          <p:attrName>style.visibility</p:attrName>
                                        </p:attrNameLst>
                                      </p:cBhvr>
                                      <p:to>
                                        <p:strVal val="visible"/>
                                      </p:to>
                                    </p:set>
                                    <p:animEffect transition="in" filter="diamond(in)">
                                      <p:cBhvr>
                                        <p:cTn id="22" dur="500"/>
                                        <p:tgtEl>
                                          <p:spTgt spid="2856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285699">
                                            <p:txEl>
                                              <p:pRg st="4" end="4"/>
                                            </p:txEl>
                                          </p:spTgt>
                                        </p:tgtEl>
                                        <p:attrNameLst>
                                          <p:attrName>style.visibility</p:attrName>
                                        </p:attrNameLst>
                                      </p:cBhvr>
                                      <p:to>
                                        <p:strVal val="visible"/>
                                      </p:to>
                                    </p:set>
                                    <p:animEffect transition="in" filter="diamond(in)">
                                      <p:cBhvr>
                                        <p:cTn id="27" dur="500"/>
                                        <p:tgtEl>
                                          <p:spTgt spid="2856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285699">
                                            <p:txEl>
                                              <p:pRg st="5" end="5"/>
                                            </p:txEl>
                                          </p:spTgt>
                                        </p:tgtEl>
                                        <p:attrNameLst>
                                          <p:attrName>style.visibility</p:attrName>
                                        </p:attrNameLst>
                                      </p:cBhvr>
                                      <p:to>
                                        <p:strVal val="visible"/>
                                      </p:to>
                                    </p:set>
                                    <p:animEffect transition="in" filter="diamond(in)">
                                      <p:cBhvr>
                                        <p:cTn id="32" dur="500"/>
                                        <p:tgtEl>
                                          <p:spTgt spid="28569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285699">
                                            <p:txEl>
                                              <p:pRg st="6" end="6"/>
                                            </p:txEl>
                                          </p:spTgt>
                                        </p:tgtEl>
                                        <p:attrNameLst>
                                          <p:attrName>style.visibility</p:attrName>
                                        </p:attrNameLst>
                                      </p:cBhvr>
                                      <p:to>
                                        <p:strVal val="visible"/>
                                      </p:to>
                                    </p:set>
                                    <p:animEffect transition="in" filter="diamond(in)">
                                      <p:cBhvr>
                                        <p:cTn id="37" dur="500"/>
                                        <p:tgtEl>
                                          <p:spTgt spid="28569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285699">
                                            <p:txEl>
                                              <p:pRg st="7" end="7"/>
                                            </p:txEl>
                                          </p:spTgt>
                                        </p:tgtEl>
                                        <p:attrNameLst>
                                          <p:attrName>style.visibility</p:attrName>
                                        </p:attrNameLst>
                                      </p:cBhvr>
                                      <p:to>
                                        <p:strVal val="visible"/>
                                      </p:to>
                                    </p:set>
                                    <p:animEffect transition="in" filter="diamond(in)">
                                      <p:cBhvr>
                                        <p:cTn id="42" dur="500"/>
                                        <p:tgtEl>
                                          <p:spTgt spid="28569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8" presetClass="entr" presetSubtype="16" fill="hold" grpId="0" nodeType="clickEffect">
                                  <p:stCondLst>
                                    <p:cond delay="0"/>
                                  </p:stCondLst>
                                  <p:childTnLst>
                                    <p:set>
                                      <p:cBhvr>
                                        <p:cTn id="46" dur="1" fill="hold">
                                          <p:stCondLst>
                                            <p:cond delay="0"/>
                                          </p:stCondLst>
                                        </p:cTn>
                                        <p:tgtEl>
                                          <p:spTgt spid="285699">
                                            <p:txEl>
                                              <p:pRg st="8" end="8"/>
                                            </p:txEl>
                                          </p:spTgt>
                                        </p:tgtEl>
                                        <p:attrNameLst>
                                          <p:attrName>style.visibility</p:attrName>
                                        </p:attrNameLst>
                                      </p:cBhvr>
                                      <p:to>
                                        <p:strVal val="visible"/>
                                      </p:to>
                                    </p:set>
                                    <p:animEffect transition="in" filter="diamond(in)">
                                      <p:cBhvr>
                                        <p:cTn id="47" dur="500"/>
                                        <p:tgtEl>
                                          <p:spTgt spid="28569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8" presetClass="entr" presetSubtype="16" fill="hold" grpId="0" nodeType="clickEffect">
                                  <p:stCondLst>
                                    <p:cond delay="0"/>
                                  </p:stCondLst>
                                  <p:childTnLst>
                                    <p:set>
                                      <p:cBhvr>
                                        <p:cTn id="51" dur="1" fill="hold">
                                          <p:stCondLst>
                                            <p:cond delay="0"/>
                                          </p:stCondLst>
                                        </p:cTn>
                                        <p:tgtEl>
                                          <p:spTgt spid="285699">
                                            <p:txEl>
                                              <p:pRg st="9" end="9"/>
                                            </p:txEl>
                                          </p:spTgt>
                                        </p:tgtEl>
                                        <p:attrNameLst>
                                          <p:attrName>style.visibility</p:attrName>
                                        </p:attrNameLst>
                                      </p:cBhvr>
                                      <p:to>
                                        <p:strVal val="visible"/>
                                      </p:to>
                                    </p:set>
                                    <p:animEffect transition="in" filter="diamond(in)">
                                      <p:cBhvr>
                                        <p:cTn id="52" dur="500"/>
                                        <p:tgtEl>
                                          <p:spTgt spid="285699">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8" presetClass="entr" presetSubtype="16" fill="hold" grpId="0" nodeType="clickEffect">
                                  <p:stCondLst>
                                    <p:cond delay="0"/>
                                  </p:stCondLst>
                                  <p:childTnLst>
                                    <p:set>
                                      <p:cBhvr>
                                        <p:cTn id="56" dur="1" fill="hold">
                                          <p:stCondLst>
                                            <p:cond delay="0"/>
                                          </p:stCondLst>
                                        </p:cTn>
                                        <p:tgtEl>
                                          <p:spTgt spid="285699">
                                            <p:txEl>
                                              <p:pRg st="10" end="10"/>
                                            </p:txEl>
                                          </p:spTgt>
                                        </p:tgtEl>
                                        <p:attrNameLst>
                                          <p:attrName>style.visibility</p:attrName>
                                        </p:attrNameLst>
                                      </p:cBhvr>
                                      <p:to>
                                        <p:strVal val="visible"/>
                                      </p:to>
                                    </p:set>
                                    <p:animEffect transition="in" filter="diamond(in)">
                                      <p:cBhvr>
                                        <p:cTn id="57" dur="500"/>
                                        <p:tgtEl>
                                          <p:spTgt spid="285699">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8" presetClass="entr" presetSubtype="16" fill="hold" grpId="0" nodeType="clickEffect">
                                  <p:stCondLst>
                                    <p:cond delay="0"/>
                                  </p:stCondLst>
                                  <p:childTnLst>
                                    <p:set>
                                      <p:cBhvr>
                                        <p:cTn id="61" dur="1" fill="hold">
                                          <p:stCondLst>
                                            <p:cond delay="0"/>
                                          </p:stCondLst>
                                        </p:cTn>
                                        <p:tgtEl>
                                          <p:spTgt spid="285699">
                                            <p:txEl>
                                              <p:pRg st="11" end="11"/>
                                            </p:txEl>
                                          </p:spTgt>
                                        </p:tgtEl>
                                        <p:attrNameLst>
                                          <p:attrName>style.visibility</p:attrName>
                                        </p:attrNameLst>
                                      </p:cBhvr>
                                      <p:to>
                                        <p:strVal val="visible"/>
                                      </p:to>
                                    </p:set>
                                    <p:animEffect transition="in" filter="diamond(in)">
                                      <p:cBhvr>
                                        <p:cTn id="62" dur="500"/>
                                        <p:tgtEl>
                                          <p:spTgt spid="285699">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8" presetClass="entr" presetSubtype="16" fill="hold" grpId="0" nodeType="clickEffect">
                                  <p:stCondLst>
                                    <p:cond delay="0"/>
                                  </p:stCondLst>
                                  <p:childTnLst>
                                    <p:set>
                                      <p:cBhvr>
                                        <p:cTn id="66" dur="1" fill="hold">
                                          <p:stCondLst>
                                            <p:cond delay="0"/>
                                          </p:stCondLst>
                                        </p:cTn>
                                        <p:tgtEl>
                                          <p:spTgt spid="285699">
                                            <p:txEl>
                                              <p:pRg st="12" end="12"/>
                                            </p:txEl>
                                          </p:spTgt>
                                        </p:tgtEl>
                                        <p:attrNameLst>
                                          <p:attrName>style.visibility</p:attrName>
                                        </p:attrNameLst>
                                      </p:cBhvr>
                                      <p:to>
                                        <p:strVal val="visible"/>
                                      </p:to>
                                    </p:set>
                                    <p:animEffect transition="in" filter="diamond(in)">
                                      <p:cBhvr>
                                        <p:cTn id="67" dur="500"/>
                                        <p:tgtEl>
                                          <p:spTgt spid="285699">
                                            <p:txEl>
                                              <p:pRg st="12" end="1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8" presetClass="entr" presetSubtype="16" fill="hold" grpId="0" nodeType="clickEffect">
                                  <p:stCondLst>
                                    <p:cond delay="0"/>
                                  </p:stCondLst>
                                  <p:childTnLst>
                                    <p:set>
                                      <p:cBhvr>
                                        <p:cTn id="71" dur="1" fill="hold">
                                          <p:stCondLst>
                                            <p:cond delay="0"/>
                                          </p:stCondLst>
                                        </p:cTn>
                                        <p:tgtEl>
                                          <p:spTgt spid="285699">
                                            <p:txEl>
                                              <p:pRg st="13" end="13"/>
                                            </p:txEl>
                                          </p:spTgt>
                                        </p:tgtEl>
                                        <p:attrNameLst>
                                          <p:attrName>style.visibility</p:attrName>
                                        </p:attrNameLst>
                                      </p:cBhvr>
                                      <p:to>
                                        <p:strVal val="visible"/>
                                      </p:to>
                                    </p:set>
                                    <p:animEffect transition="in" filter="diamond(in)">
                                      <p:cBhvr>
                                        <p:cTn id="72" dur="500"/>
                                        <p:tgtEl>
                                          <p:spTgt spid="28569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D629983B-1F39-42C3-BFF9-571FCD288ECF}" type="slidenum">
              <a:rPr lang="en-US" sz="1200">
                <a:solidFill>
                  <a:srgbClr val="FFFFFF"/>
                </a:solidFill>
              </a:rPr>
              <a:pPr>
                <a:lnSpc>
                  <a:spcPct val="80000"/>
                </a:lnSpc>
              </a:pPr>
              <a:t>63</a:t>
            </a:fld>
            <a:endParaRPr lang="en-US" sz="1200">
              <a:solidFill>
                <a:srgbClr val="FFFFFF"/>
              </a:solidFill>
            </a:endParaRPr>
          </a:p>
        </p:txBody>
      </p:sp>
      <p:sp>
        <p:nvSpPr>
          <p:cNvPr id="69635" name="Rectangle 2"/>
          <p:cNvSpPr>
            <a:spLocks noGrp="1"/>
          </p:cNvSpPr>
          <p:nvPr>
            <p:ph type="title" idx="4294967295"/>
          </p:nvPr>
        </p:nvSpPr>
        <p:spPr/>
        <p:txBody>
          <a:bodyPr/>
          <a:lstStyle/>
          <a:p>
            <a:r>
              <a:rPr lang="en-US" sz="5600">
                <a:solidFill>
                  <a:srgbClr val="0000FF"/>
                </a:solidFill>
                <a:cs typeface="Times New Roman" panose="02020603050405020304" pitchFamily="18" charset="0"/>
              </a:rPr>
              <a:t>The table-valued UDFs</a:t>
            </a:r>
          </a:p>
        </p:txBody>
      </p:sp>
      <p:sp>
        <p:nvSpPr>
          <p:cNvPr id="69636" name="Rectangle 3"/>
          <p:cNvSpPr>
            <a:spLocks noGrp="1"/>
          </p:cNvSpPr>
          <p:nvPr>
            <p:ph type="body" idx="4294967295"/>
          </p:nvPr>
        </p:nvSpPr>
        <p:spPr>
          <a:xfrm>
            <a:off x="609600" y="1524000"/>
            <a:ext cx="8153400" cy="5105400"/>
          </a:xfrm>
        </p:spPr>
        <p:txBody>
          <a:bodyPr/>
          <a:lstStyle/>
          <a:p>
            <a:pPr marL="381000" indent="-381000" algn="just">
              <a:spcBef>
                <a:spcPct val="40000"/>
              </a:spcBef>
            </a:pPr>
            <a:r>
              <a:rPr lang="en-US" sz="2400">
                <a:solidFill>
                  <a:schemeClr val="accent2"/>
                </a:solidFill>
                <a:latin typeface="Arial" panose="020B0604020202020204" pitchFamily="34" charset="0"/>
                <a:cs typeface="Arial" panose="020B0604020202020204" pitchFamily="34" charset="0"/>
              </a:rPr>
              <a:t>Multistatement Table-valued UDF:</a:t>
            </a:r>
            <a:r>
              <a:rPr lang="en-US" sz="2400">
                <a:latin typeface="Arial" panose="020B0604020202020204" pitchFamily="34" charset="0"/>
                <a:cs typeface="Arial" panose="020B0604020202020204" pitchFamily="34" charset="0"/>
              </a:rPr>
              <a:t> là dạng phức tạp nhất. Loại hàm này xây dựng tập kết quả từ một hay nhiều câu lệnh Select</a:t>
            </a:r>
          </a:p>
          <a:p>
            <a:pPr marL="381000" indent="-381000" algn="just">
              <a:spcBef>
                <a:spcPct val="40000"/>
              </a:spcBef>
            </a:pPr>
            <a:r>
              <a:rPr lang="en-US" sz="2400">
                <a:latin typeface="Arial" panose="020B0604020202020204" pitchFamily="34" charset="0"/>
                <a:cs typeface="Arial" panose="020B0604020202020204" pitchFamily="34" charset="0"/>
              </a:rPr>
              <a:t>Cú pháp:</a:t>
            </a:r>
          </a:p>
          <a:p>
            <a:pPr marL="774700" lvl="1" indent="-279400" algn="just">
              <a:spcBef>
                <a:spcPct val="15000"/>
              </a:spcBef>
              <a:buFont typeface="Wingdings 2" panose="05020102010507070707" pitchFamily="18" charset="2"/>
              <a:buNone/>
            </a:pPr>
            <a:r>
              <a:rPr lang="en-US" sz="2000">
                <a:solidFill>
                  <a:srgbClr val="990000"/>
                </a:solidFill>
                <a:latin typeface="Arial" panose="020B0604020202020204" pitchFamily="34" charset="0"/>
                <a:cs typeface="Arial" panose="020B0604020202020204" pitchFamily="34" charset="0"/>
              </a:rPr>
              <a:t>CREATE FUNCTION [</a:t>
            </a:r>
            <a:r>
              <a:rPr lang="en-US" sz="2000" i="1">
                <a:solidFill>
                  <a:srgbClr val="990000"/>
                </a:solidFill>
                <a:latin typeface="Arial" panose="020B0604020202020204" pitchFamily="34" charset="0"/>
                <a:cs typeface="Arial" panose="020B0604020202020204" pitchFamily="34" charset="0"/>
              </a:rPr>
              <a:t>owner_name.</a:t>
            </a:r>
            <a:r>
              <a:rPr lang="en-US" sz="2000">
                <a:solidFill>
                  <a:srgbClr val="990000"/>
                </a:solidFill>
                <a:latin typeface="Arial" panose="020B0604020202020204" pitchFamily="34" charset="0"/>
                <a:cs typeface="Arial" panose="020B0604020202020204" pitchFamily="34" charset="0"/>
              </a:rPr>
              <a:t>]</a:t>
            </a:r>
            <a:r>
              <a:rPr lang="en-US" sz="2000" i="1">
                <a:solidFill>
                  <a:srgbClr val="990000"/>
                </a:solidFill>
                <a:latin typeface="Arial" panose="020B0604020202020204" pitchFamily="34" charset="0"/>
                <a:cs typeface="Arial" panose="020B0604020202020204" pitchFamily="34" charset="0"/>
              </a:rPr>
              <a:t>function_name</a:t>
            </a:r>
          </a:p>
          <a:p>
            <a:pPr marL="774700" lvl="1" indent="-279400" algn="just">
              <a:spcBef>
                <a:spcPct val="15000"/>
              </a:spcBef>
              <a:buFont typeface="Wingdings 2" panose="05020102010507070707" pitchFamily="18" charset="2"/>
              <a:buNone/>
            </a:pPr>
            <a:r>
              <a:rPr lang="en-US" sz="2000">
                <a:solidFill>
                  <a:srgbClr val="990000"/>
                </a:solidFill>
                <a:latin typeface="Arial" panose="020B0604020202020204" pitchFamily="34" charset="0"/>
                <a:cs typeface="Arial" panose="020B0604020202020204" pitchFamily="34" charset="0"/>
              </a:rPr>
              <a:t>([{</a:t>
            </a:r>
            <a:r>
              <a:rPr lang="en-US" sz="2000" i="1">
                <a:solidFill>
                  <a:srgbClr val="990000"/>
                </a:solidFill>
                <a:latin typeface="Arial" panose="020B0604020202020204" pitchFamily="34" charset="0"/>
                <a:cs typeface="Arial" panose="020B0604020202020204" pitchFamily="34" charset="0"/>
              </a:rPr>
              <a:t>@parameter_name </a:t>
            </a:r>
            <a:r>
              <a:rPr lang="en-US" sz="2000">
                <a:solidFill>
                  <a:srgbClr val="990000"/>
                </a:solidFill>
                <a:latin typeface="Arial" panose="020B0604020202020204" pitchFamily="34" charset="0"/>
                <a:cs typeface="Arial" panose="020B0604020202020204" pitchFamily="34" charset="0"/>
              </a:rPr>
              <a:t>[AS] </a:t>
            </a:r>
            <a:r>
              <a:rPr lang="en-US" sz="2000" i="1">
                <a:solidFill>
                  <a:srgbClr val="990000"/>
                </a:solidFill>
                <a:latin typeface="Arial" panose="020B0604020202020204" pitchFamily="34" charset="0"/>
                <a:cs typeface="Arial" panose="020B0604020202020204" pitchFamily="34" charset="0"/>
              </a:rPr>
              <a:t>data_type </a:t>
            </a:r>
            <a:r>
              <a:rPr lang="en-US" sz="2000">
                <a:solidFill>
                  <a:srgbClr val="990000"/>
                </a:solidFill>
                <a:latin typeface="Arial" panose="020B0604020202020204" pitchFamily="34" charset="0"/>
                <a:cs typeface="Arial" panose="020B0604020202020204" pitchFamily="34" charset="0"/>
              </a:rPr>
              <a:t>[=</a:t>
            </a:r>
            <a:r>
              <a:rPr lang="en-US" sz="2000" i="1">
                <a:solidFill>
                  <a:srgbClr val="990000"/>
                </a:solidFill>
                <a:latin typeface="Arial" panose="020B0604020202020204" pitchFamily="34" charset="0"/>
                <a:cs typeface="Arial" panose="020B0604020202020204" pitchFamily="34" charset="0"/>
              </a:rPr>
              <a:t>default</a:t>
            </a:r>
            <a:r>
              <a:rPr lang="en-US" sz="2000">
                <a:solidFill>
                  <a:srgbClr val="990000"/>
                </a:solidFill>
                <a:latin typeface="Arial" panose="020B0604020202020204" pitchFamily="34" charset="0"/>
                <a:cs typeface="Arial" panose="020B0604020202020204" pitchFamily="34" charset="0"/>
              </a:rPr>
              <a:t>]} [ ,…n ]])</a:t>
            </a:r>
          </a:p>
          <a:p>
            <a:pPr marL="774700" lvl="1" indent="-279400" algn="just">
              <a:spcBef>
                <a:spcPct val="15000"/>
              </a:spcBef>
              <a:buFont typeface="Wingdings 2" panose="05020102010507070707" pitchFamily="18" charset="2"/>
              <a:buNone/>
            </a:pPr>
            <a:r>
              <a:rPr lang="en-US" sz="2000">
                <a:solidFill>
                  <a:srgbClr val="990000"/>
                </a:solidFill>
                <a:latin typeface="Arial" panose="020B0604020202020204" pitchFamily="34" charset="0"/>
                <a:cs typeface="Arial" panose="020B0604020202020204" pitchFamily="34" charset="0"/>
              </a:rPr>
              <a:t>RETURNS </a:t>
            </a:r>
            <a:r>
              <a:rPr lang="en-US" sz="2000" i="1">
                <a:solidFill>
                  <a:srgbClr val="990000"/>
                </a:solidFill>
                <a:latin typeface="Arial" panose="020B0604020202020204" pitchFamily="34" charset="0"/>
                <a:cs typeface="Arial" panose="020B0604020202020204" pitchFamily="34" charset="0"/>
              </a:rPr>
              <a:t>@return_variable</a:t>
            </a:r>
          </a:p>
          <a:p>
            <a:pPr marL="774700" lvl="1" indent="-279400" algn="just">
              <a:spcBef>
                <a:spcPct val="15000"/>
              </a:spcBef>
              <a:buFont typeface="Wingdings 2" panose="05020102010507070707" pitchFamily="18" charset="2"/>
              <a:buNone/>
            </a:pPr>
            <a:r>
              <a:rPr lang="en-US" sz="2000">
                <a:solidFill>
                  <a:srgbClr val="990000"/>
                </a:solidFill>
                <a:latin typeface="Arial" panose="020B0604020202020204" pitchFamily="34" charset="0"/>
                <a:cs typeface="Arial" panose="020B0604020202020204" pitchFamily="34" charset="0"/>
              </a:rPr>
              <a:t>TABLE ({</a:t>
            </a:r>
            <a:r>
              <a:rPr lang="en-US" sz="2000" i="1">
                <a:solidFill>
                  <a:srgbClr val="990000"/>
                </a:solidFill>
                <a:latin typeface="Arial" panose="020B0604020202020204" pitchFamily="34" charset="0"/>
                <a:cs typeface="Arial" panose="020B0604020202020204" pitchFamily="34" charset="0"/>
              </a:rPr>
              <a:t>column_definition </a:t>
            </a:r>
            <a:r>
              <a:rPr lang="en-US" sz="2000">
                <a:solidFill>
                  <a:srgbClr val="990000"/>
                </a:solidFill>
                <a:latin typeface="Arial" panose="020B0604020202020204" pitchFamily="34" charset="0"/>
                <a:cs typeface="Arial" panose="020B0604020202020204" pitchFamily="34" charset="0"/>
              </a:rPr>
              <a:t>| </a:t>
            </a:r>
            <a:r>
              <a:rPr lang="en-US" sz="2000" i="1">
                <a:solidFill>
                  <a:srgbClr val="990000"/>
                </a:solidFill>
                <a:latin typeface="Arial" panose="020B0604020202020204" pitchFamily="34" charset="0"/>
                <a:cs typeface="Arial" panose="020B0604020202020204" pitchFamily="34" charset="0"/>
              </a:rPr>
              <a:t>table_constraint</a:t>
            </a:r>
            <a:r>
              <a:rPr lang="en-US" sz="2000">
                <a:solidFill>
                  <a:srgbClr val="990000"/>
                </a:solidFill>
                <a:latin typeface="Arial" panose="020B0604020202020204" pitchFamily="34" charset="0"/>
                <a:cs typeface="Arial" panose="020B0604020202020204" pitchFamily="34" charset="0"/>
              </a:rPr>
              <a:t>} [ ,…</a:t>
            </a:r>
            <a:r>
              <a:rPr lang="en-US" sz="2000" i="1">
                <a:solidFill>
                  <a:srgbClr val="990000"/>
                </a:solidFill>
                <a:latin typeface="Arial" panose="020B0604020202020204" pitchFamily="34" charset="0"/>
                <a:cs typeface="Arial" panose="020B0604020202020204" pitchFamily="34" charset="0"/>
              </a:rPr>
              <a:t>n </a:t>
            </a:r>
            <a:r>
              <a:rPr lang="en-US" sz="2000">
                <a:solidFill>
                  <a:srgbClr val="990000"/>
                </a:solidFill>
                <a:latin typeface="Arial" panose="020B0604020202020204" pitchFamily="34" charset="0"/>
                <a:cs typeface="Arial" panose="020B0604020202020204" pitchFamily="34" charset="0"/>
              </a:rPr>
              <a:t>])</a:t>
            </a:r>
          </a:p>
          <a:p>
            <a:pPr marL="774700" lvl="1" indent="-279400" algn="just">
              <a:spcBef>
                <a:spcPct val="15000"/>
              </a:spcBef>
              <a:buFont typeface="Wingdings 2" panose="05020102010507070707" pitchFamily="18" charset="2"/>
              <a:buNone/>
            </a:pPr>
            <a:r>
              <a:rPr lang="en-US" sz="2000">
                <a:solidFill>
                  <a:srgbClr val="990000"/>
                </a:solidFill>
                <a:latin typeface="Arial" panose="020B0604020202020204" pitchFamily="34" charset="0"/>
                <a:cs typeface="Arial" panose="020B0604020202020204" pitchFamily="34" charset="0"/>
              </a:rPr>
              <a:t>[WITH { ENCRYPTION | SCHEMABINDING } ]</a:t>
            </a:r>
          </a:p>
          <a:p>
            <a:pPr marL="774700" lvl="1" indent="-279400" algn="just">
              <a:spcBef>
                <a:spcPct val="15000"/>
              </a:spcBef>
              <a:buFont typeface="Wingdings 2" panose="05020102010507070707" pitchFamily="18" charset="2"/>
              <a:buNone/>
            </a:pPr>
            <a:r>
              <a:rPr lang="en-US" sz="2000">
                <a:solidFill>
                  <a:srgbClr val="990000"/>
                </a:solidFill>
                <a:latin typeface="Arial" panose="020B0604020202020204" pitchFamily="34" charset="0"/>
                <a:cs typeface="Arial" panose="020B0604020202020204" pitchFamily="34" charset="0"/>
              </a:rPr>
              <a:t>[AS]</a:t>
            </a:r>
          </a:p>
          <a:p>
            <a:pPr marL="774700" lvl="1" indent="-279400" algn="just">
              <a:spcBef>
                <a:spcPct val="15000"/>
              </a:spcBef>
              <a:buFont typeface="Wingdings 2" panose="05020102010507070707" pitchFamily="18" charset="2"/>
              <a:buNone/>
            </a:pPr>
            <a:r>
              <a:rPr lang="en-US" sz="2000">
                <a:solidFill>
                  <a:srgbClr val="990000"/>
                </a:solidFill>
                <a:latin typeface="Arial" panose="020B0604020202020204" pitchFamily="34" charset="0"/>
                <a:cs typeface="Arial" panose="020B0604020202020204" pitchFamily="34" charset="0"/>
              </a:rPr>
              <a:t>BEGIN</a:t>
            </a:r>
          </a:p>
          <a:p>
            <a:pPr marL="774700" lvl="1" indent="-279400" algn="just">
              <a:spcBef>
                <a:spcPct val="15000"/>
              </a:spcBef>
              <a:buFont typeface="Wingdings 2" panose="05020102010507070707" pitchFamily="18" charset="2"/>
              <a:buNone/>
            </a:pPr>
            <a:r>
              <a:rPr lang="en-US" sz="2000" i="1">
                <a:solidFill>
                  <a:srgbClr val="990000"/>
                </a:solidFill>
                <a:latin typeface="Arial" panose="020B0604020202020204" pitchFamily="34" charset="0"/>
                <a:cs typeface="Arial" panose="020B0604020202020204" pitchFamily="34" charset="0"/>
              </a:rPr>
              <a:t>			function_body</a:t>
            </a:r>
          </a:p>
          <a:p>
            <a:pPr marL="774700" lvl="1" indent="-279400" algn="just">
              <a:spcBef>
                <a:spcPct val="15000"/>
              </a:spcBef>
              <a:buFont typeface="Wingdings 2" panose="05020102010507070707" pitchFamily="18" charset="2"/>
              <a:buNone/>
            </a:pPr>
            <a:r>
              <a:rPr lang="en-US" sz="2000">
                <a:solidFill>
                  <a:srgbClr val="990000"/>
                </a:solidFill>
                <a:latin typeface="Arial" panose="020B0604020202020204" pitchFamily="34" charset="0"/>
                <a:cs typeface="Arial" panose="020B0604020202020204" pitchFamily="34" charset="0"/>
              </a:rPr>
              <a:t>RETURN</a:t>
            </a:r>
          </a:p>
          <a:p>
            <a:pPr marL="774700" lvl="1" indent="-279400" algn="just">
              <a:spcBef>
                <a:spcPct val="15000"/>
              </a:spcBef>
              <a:buFont typeface="Wingdings 2" panose="05020102010507070707" pitchFamily="18" charset="2"/>
              <a:buNone/>
            </a:pPr>
            <a:r>
              <a:rPr lang="en-US" sz="2000">
                <a:solidFill>
                  <a:srgbClr val="990000"/>
                </a:solidFill>
                <a:latin typeface="Arial" panose="020B0604020202020204" pitchFamily="34" charset="0"/>
                <a:cs typeface="Arial" panose="020B0604020202020204" pitchFamily="34" charset="0"/>
              </a:rPr>
              <a:t>END</a:t>
            </a:r>
          </a:p>
        </p:txBody>
      </p:sp>
      <p:sp>
        <p:nvSpPr>
          <p:cNvPr id="69637" name="Rectangle 4"/>
          <p:cNvSpPr>
            <a:spLocks noChangeArrowheads="1"/>
          </p:cNvSpPr>
          <p:nvPr/>
        </p:nvSpPr>
        <p:spPr bwMode="auto">
          <a:xfrm>
            <a:off x="2719388" y="283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endParaRPr lang="en-US" sz="2800" b="0"/>
          </a:p>
        </p:txBody>
      </p:sp>
    </p:spTree>
  </p:cSld>
  <p:clrMapOvr>
    <a:masterClrMapping/>
  </p:clrMapOvr>
  <p:transition>
    <p:rand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F398176E-BE0C-4163-8D85-6A95D3D88142}" type="slidenum">
              <a:rPr lang="en-US" sz="1200">
                <a:solidFill>
                  <a:srgbClr val="FFFFFF"/>
                </a:solidFill>
              </a:rPr>
              <a:pPr>
                <a:lnSpc>
                  <a:spcPct val="80000"/>
                </a:lnSpc>
              </a:pPr>
              <a:t>64</a:t>
            </a:fld>
            <a:endParaRPr lang="en-US" sz="1200">
              <a:solidFill>
                <a:srgbClr val="FFFFFF"/>
              </a:solidFill>
            </a:endParaRPr>
          </a:p>
        </p:txBody>
      </p:sp>
      <p:sp>
        <p:nvSpPr>
          <p:cNvPr id="70659" name="Rectangle 2"/>
          <p:cNvSpPr>
            <a:spLocks noGrp="1"/>
          </p:cNvSpPr>
          <p:nvPr>
            <p:ph type="title" idx="4294967295"/>
          </p:nvPr>
        </p:nvSpPr>
        <p:spPr/>
        <p:txBody>
          <a:bodyPr/>
          <a:lstStyle/>
          <a:p>
            <a:r>
              <a:rPr lang="en-US" sz="4000">
                <a:solidFill>
                  <a:srgbClr val="0000FF"/>
                </a:solidFill>
                <a:cs typeface="Times New Roman" panose="02020603050405020304" pitchFamily="18" charset="0"/>
              </a:rPr>
              <a:t>The table-valued UDFs</a:t>
            </a:r>
          </a:p>
        </p:txBody>
      </p:sp>
      <p:sp>
        <p:nvSpPr>
          <p:cNvPr id="289795" name="Rectangle 3"/>
          <p:cNvSpPr>
            <a:spLocks noGrp="1"/>
          </p:cNvSpPr>
          <p:nvPr>
            <p:ph type="body" idx="4294967295"/>
          </p:nvPr>
        </p:nvSpPr>
        <p:spPr>
          <a:xfrm>
            <a:off x="685800" y="1752600"/>
            <a:ext cx="7632700" cy="5105400"/>
          </a:xfrm>
        </p:spPr>
        <p:txBody>
          <a:bodyPr/>
          <a:lstStyle/>
          <a:p>
            <a:pPr marL="495300" lvl="1" indent="0">
              <a:lnSpc>
                <a:spcPct val="70000"/>
              </a:lnSpc>
              <a:spcBef>
                <a:spcPct val="30000"/>
              </a:spcBef>
              <a:buFont typeface="Wingdings 2" panose="05020102010507070707" pitchFamily="18" charset="2"/>
              <a:buNone/>
            </a:pPr>
            <a:r>
              <a:rPr lang="en-US" sz="2000" dirty="0" err="1">
                <a:latin typeface="Arial" panose="020B0604020202020204" pitchFamily="34" charset="0"/>
                <a:cs typeface="Arial" panose="020B0604020202020204" pitchFamily="34" charset="0"/>
              </a:rPr>
              <a:t>Ví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a:t>
            </a:r>
            <a:r>
              <a:rPr lang="en-US" sz="2000" dirty="0">
                <a:latin typeface="Arial" panose="020B0604020202020204" pitchFamily="34" charset="0"/>
                <a:cs typeface="Arial" panose="020B0604020202020204" pitchFamily="34" charset="0"/>
              </a:rPr>
              <a:t> 1</a:t>
            </a:r>
            <a:endParaRPr lang="en-US" sz="2000" dirty="0">
              <a:solidFill>
                <a:srgbClr val="FF9933"/>
              </a:solidFill>
              <a:latin typeface="Arial" panose="020B0604020202020204" pitchFamily="34" charset="0"/>
              <a:cs typeface="Arial" panose="020B0604020202020204" pitchFamily="34" charset="0"/>
            </a:endParaRPr>
          </a:p>
          <a:p>
            <a:pPr marL="495300" lvl="1" indent="0">
              <a:buFont typeface="Wingdings 2" panose="05020102010507070707" pitchFamily="18" charset="2"/>
              <a:buNone/>
            </a:pPr>
            <a:r>
              <a:rPr lang="en-US" sz="2000" dirty="0">
                <a:latin typeface="Arial" panose="020B0604020202020204" pitchFamily="34" charset="0"/>
                <a:cs typeface="Arial" panose="020B0604020202020204" pitchFamily="34" charset="0"/>
              </a:rPr>
              <a:t>CREATE FUNCTION  </a:t>
            </a:r>
            <a:r>
              <a:rPr lang="en-US" sz="2000" dirty="0" err="1">
                <a:latin typeface="Arial" panose="020B0604020202020204" pitchFamily="34" charset="0"/>
                <a:cs typeface="Arial" panose="020B0604020202020204" pitchFamily="34" charset="0"/>
              </a:rPr>
              <a:t>CountOrderCust</a:t>
            </a:r>
            <a:r>
              <a:rPr lang="en-US" sz="2000" dirty="0">
                <a:latin typeface="Arial" panose="020B0604020202020204" pitchFamily="34" charset="0"/>
                <a:cs typeface="Arial" panose="020B0604020202020204" pitchFamily="34" charset="0"/>
              </a:rPr>
              <a:t>()</a:t>
            </a:r>
          </a:p>
          <a:p>
            <a:pPr marL="495300" lvl="1" indent="0">
              <a:buFont typeface="Wingdings 2" panose="05020102010507070707" pitchFamily="18" charset="2"/>
              <a:buNone/>
            </a:pPr>
            <a:r>
              <a:rPr lang="en-US" sz="2000" dirty="0">
                <a:latin typeface="Arial" panose="020B0604020202020204" pitchFamily="34" charset="0"/>
                <a:cs typeface="Arial" panose="020B0604020202020204" pitchFamily="34" charset="0"/>
              </a:rPr>
              <a:t>RETURNS  @</a:t>
            </a:r>
            <a:r>
              <a:rPr lang="en-US" sz="2000" dirty="0" err="1">
                <a:latin typeface="Arial" panose="020B0604020202020204" pitchFamily="34" charset="0"/>
                <a:cs typeface="Arial" panose="020B0604020202020204" pitchFamily="34" charset="0"/>
              </a:rPr>
              <a:t>fn_CountOrderCust</a:t>
            </a:r>
            <a:r>
              <a:rPr lang="en-US" sz="2000" dirty="0">
                <a:latin typeface="Arial" panose="020B0604020202020204" pitchFamily="34" charset="0"/>
                <a:cs typeface="Arial" panose="020B0604020202020204" pitchFamily="34" charset="0"/>
              </a:rPr>
              <a:t>  TABLE</a:t>
            </a:r>
          </a:p>
          <a:p>
            <a:pPr marL="495300" lvl="1" indent="0">
              <a:buFont typeface="Wingdings 2" panose="05020102010507070707" pitchFamily="18" charset="2"/>
              <a:buNone/>
            </a:pP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OrderIdent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tinyint</a:t>
            </a:r>
            <a:r>
              <a:rPr lang="en-US" sz="2000" dirty="0">
                <a:latin typeface="Arial" panose="020B0604020202020204" pitchFamily="34" charset="0"/>
                <a:cs typeface="Arial" panose="020B0604020202020204" pitchFamily="34" charset="0"/>
              </a:rPr>
              <a:t> Not null, </a:t>
            </a:r>
            <a:r>
              <a:rPr lang="en-US" sz="2000" dirty="0" err="1">
                <a:latin typeface="Arial" panose="020B0604020202020204" pitchFamily="34" charset="0"/>
                <a:cs typeface="Arial" panose="020B0604020202020204" pitchFamily="34" charset="0"/>
              </a:rPr>
              <a:t>Cust</a:t>
            </a:r>
            <a:r>
              <a:rPr lang="en-US" sz="2000" dirty="0">
                <a:latin typeface="Arial" panose="020B0604020202020204" pitchFamily="34" charset="0"/>
                <a:cs typeface="Arial" panose="020B0604020202020204" pitchFamily="34" charset="0"/>
              </a:rPr>
              <a:t> varchar(5) )</a:t>
            </a:r>
          </a:p>
          <a:p>
            <a:pPr marL="495300" lvl="1" indent="0">
              <a:buFont typeface="Wingdings 2" panose="05020102010507070707" pitchFamily="18" charset="2"/>
              <a:buNone/>
            </a:pPr>
            <a:r>
              <a:rPr lang="en-US" sz="2000" dirty="0">
                <a:latin typeface="Arial" panose="020B0604020202020204" pitchFamily="34" charset="0"/>
                <a:cs typeface="Arial" panose="020B0604020202020204" pitchFamily="34" charset="0"/>
              </a:rPr>
              <a:t>AS</a:t>
            </a:r>
          </a:p>
          <a:p>
            <a:pPr marL="495300" lvl="1" indent="0">
              <a:buFont typeface="Wingdings 2" panose="05020102010507070707" pitchFamily="18" charset="2"/>
              <a:buNone/>
            </a:pPr>
            <a:r>
              <a:rPr lang="en-US" sz="2000" dirty="0">
                <a:latin typeface="Arial" panose="020B0604020202020204" pitchFamily="34" charset="0"/>
                <a:cs typeface="Arial" panose="020B0604020202020204" pitchFamily="34" charset="0"/>
              </a:rPr>
              <a:t>Begin</a:t>
            </a:r>
          </a:p>
          <a:p>
            <a:pPr marL="495300" lvl="1" indent="0">
              <a:buFont typeface="Wingdings 2" panose="05020102010507070707" pitchFamily="18" charset="2"/>
              <a:buNone/>
            </a:pPr>
            <a:r>
              <a:rPr lang="en-US" sz="2000" dirty="0">
                <a:latin typeface="Arial" panose="020B0604020202020204" pitchFamily="34" charset="0"/>
                <a:cs typeface="Arial" panose="020B0604020202020204" pitchFamily="34" charset="0"/>
              </a:rPr>
              <a:t>	Insert @</a:t>
            </a:r>
            <a:r>
              <a:rPr lang="en-US" sz="2000" dirty="0" err="1">
                <a:latin typeface="Arial" panose="020B0604020202020204" pitchFamily="34" charset="0"/>
                <a:cs typeface="Arial" panose="020B0604020202020204" pitchFamily="34" charset="0"/>
              </a:rPr>
              <a:t>fn_CountOrderCust</a:t>
            </a:r>
            <a:r>
              <a:rPr lang="en-US" sz="2000" dirty="0">
                <a:latin typeface="Arial" panose="020B0604020202020204" pitchFamily="34" charset="0"/>
                <a:cs typeface="Arial" panose="020B0604020202020204" pitchFamily="34" charset="0"/>
              </a:rPr>
              <a:t>	</a:t>
            </a:r>
          </a:p>
          <a:p>
            <a:pPr marL="495300" lvl="1" indent="0">
              <a:buFont typeface="Wingdings 2" panose="05020102010507070707" pitchFamily="18" charset="2"/>
              <a:buNone/>
            </a:pPr>
            <a:r>
              <a:rPr lang="en-US" sz="2000" dirty="0">
                <a:latin typeface="Arial" panose="020B0604020202020204" pitchFamily="34" charset="0"/>
                <a:cs typeface="Arial" panose="020B0604020202020204" pitchFamily="34" charset="0"/>
              </a:rPr>
              <a:t>	Select Count(</a:t>
            </a:r>
            <a:r>
              <a:rPr lang="en-US" sz="2000" dirty="0" err="1">
                <a:latin typeface="Arial" panose="020B0604020202020204" pitchFamily="34" charset="0"/>
                <a:cs typeface="Arial" panose="020B0604020202020204" pitchFamily="34" charset="0"/>
              </a:rPr>
              <a:t>orderid</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CustomerId</a:t>
            </a:r>
            <a:r>
              <a:rPr lang="en-US" sz="2000" dirty="0">
                <a:latin typeface="Arial" panose="020B0604020202020204" pitchFamily="34" charset="0"/>
                <a:cs typeface="Arial" panose="020B0604020202020204" pitchFamily="34" charset="0"/>
              </a:rPr>
              <a:t> From Orders Group by </a:t>
            </a:r>
            <a:r>
              <a:rPr lang="en-US" sz="2000" dirty="0" err="1">
                <a:latin typeface="Arial" panose="020B0604020202020204" pitchFamily="34" charset="0"/>
                <a:cs typeface="Arial" panose="020B0604020202020204" pitchFamily="34" charset="0"/>
              </a:rPr>
              <a:t>customerid</a:t>
            </a:r>
            <a:endParaRPr lang="en-US" sz="2000" dirty="0">
              <a:latin typeface="Arial" panose="020B0604020202020204" pitchFamily="34" charset="0"/>
              <a:cs typeface="Arial" panose="020B0604020202020204" pitchFamily="34" charset="0"/>
            </a:endParaRPr>
          </a:p>
          <a:p>
            <a:pPr marL="495300" lvl="1" indent="0">
              <a:buFont typeface="Wingdings 2" panose="05020102010507070707" pitchFamily="18" charset="2"/>
              <a:buNone/>
            </a:pPr>
            <a:r>
              <a:rPr lang="en-US" sz="2000" dirty="0">
                <a:latin typeface="Arial" panose="020B0604020202020204" pitchFamily="34" charset="0"/>
                <a:cs typeface="Arial" panose="020B0604020202020204" pitchFamily="34" charset="0"/>
              </a:rPr>
              <a:t>	Return</a:t>
            </a:r>
          </a:p>
          <a:p>
            <a:pPr marL="495300" lvl="1" indent="0">
              <a:buFont typeface="Wingdings 2" panose="05020102010507070707" pitchFamily="18" charset="2"/>
              <a:buNone/>
            </a:pPr>
            <a:r>
              <a:rPr lang="en-US" sz="2000" dirty="0">
                <a:latin typeface="Arial" panose="020B0604020202020204" pitchFamily="34" charset="0"/>
                <a:cs typeface="Arial" panose="020B0604020202020204" pitchFamily="34" charset="0"/>
              </a:rPr>
              <a:t>end</a:t>
            </a:r>
          </a:p>
          <a:p>
            <a:pPr marL="495300" lvl="1" indent="0">
              <a:buFont typeface="Wingdings 2" panose="05020102010507070707" pitchFamily="18" charset="2"/>
              <a:buNone/>
            </a:pPr>
            <a:r>
              <a:rPr lang="en-US" sz="2000" dirty="0">
                <a:solidFill>
                  <a:srgbClr val="CC9900"/>
                </a:solidFill>
                <a:latin typeface="Arial" panose="020B0604020202020204" pitchFamily="34" charset="0"/>
                <a:cs typeface="Arial" panose="020B0604020202020204" pitchFamily="34" charset="0"/>
              </a:rPr>
              <a:t>--</a:t>
            </a:r>
            <a:r>
              <a:rPr lang="en-US" sz="2000" dirty="0" err="1">
                <a:solidFill>
                  <a:srgbClr val="0000FF"/>
                </a:solidFill>
                <a:latin typeface="Arial" panose="020B0604020202020204" pitchFamily="34" charset="0"/>
                <a:cs typeface="Arial" panose="020B0604020202020204" pitchFamily="34" charset="0"/>
              </a:rPr>
              <a:t>Thi</a:t>
            </a:r>
            <a:r>
              <a:rPr lang="en-US" sz="2000" dirty="0">
                <a:solidFill>
                  <a:srgbClr val="0000FF"/>
                </a:solidFill>
                <a:latin typeface="Arial" panose="020B0604020202020204" pitchFamily="34" charset="0"/>
                <a:cs typeface="Arial" panose="020B0604020202020204" pitchFamily="34" charset="0"/>
              </a:rPr>
              <a:t> </a:t>
            </a:r>
            <a:r>
              <a:rPr lang="en-US" sz="2000" dirty="0" err="1">
                <a:solidFill>
                  <a:srgbClr val="0000FF"/>
                </a:solidFill>
                <a:latin typeface="Arial" panose="020B0604020202020204" pitchFamily="34" charset="0"/>
                <a:cs typeface="Arial" panose="020B0604020202020204" pitchFamily="34" charset="0"/>
              </a:rPr>
              <a:t>hành</a:t>
            </a:r>
            <a:endParaRPr lang="en-US" sz="2000" dirty="0">
              <a:solidFill>
                <a:srgbClr val="0000FF"/>
              </a:solidFill>
              <a:latin typeface="Arial" panose="020B0604020202020204" pitchFamily="34" charset="0"/>
              <a:cs typeface="Arial" panose="020B0604020202020204" pitchFamily="34" charset="0"/>
            </a:endParaRPr>
          </a:p>
          <a:p>
            <a:pPr marL="495300" lvl="1" indent="0">
              <a:buFont typeface="Wingdings 2" panose="05020102010507070707" pitchFamily="18" charset="2"/>
              <a:buNone/>
            </a:pPr>
            <a:r>
              <a:rPr lang="en-US" sz="2000" dirty="0">
                <a:latin typeface="Arial" panose="020B0604020202020204" pitchFamily="34" charset="0"/>
                <a:cs typeface="Arial" panose="020B0604020202020204" pitchFamily="34" charset="0"/>
              </a:rPr>
              <a:t>Select * from </a:t>
            </a:r>
            <a:r>
              <a:rPr lang="en-US" sz="2000" dirty="0" err="1">
                <a:latin typeface="Arial" panose="020B0604020202020204" pitchFamily="34" charset="0"/>
                <a:cs typeface="Arial" panose="020B0604020202020204" pitchFamily="34" charset="0"/>
              </a:rPr>
              <a:t>CountOrderCust</a:t>
            </a:r>
            <a:r>
              <a:rPr lang="en-US" sz="2000" dirty="0">
                <a:latin typeface="Arial" panose="020B0604020202020204" pitchFamily="34" charset="0"/>
                <a:cs typeface="Arial" panose="020B0604020202020204" pitchFamily="34" charset="0"/>
              </a:rPr>
              <a:t>()	</a:t>
            </a:r>
          </a:p>
        </p:txBody>
      </p:sp>
      <p:sp>
        <p:nvSpPr>
          <p:cNvPr id="70661" name="Rectangle 4"/>
          <p:cNvSpPr>
            <a:spLocks noChangeArrowheads="1"/>
          </p:cNvSpPr>
          <p:nvPr/>
        </p:nvSpPr>
        <p:spPr bwMode="auto">
          <a:xfrm>
            <a:off x="2719388" y="283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endParaRPr lang="en-US" sz="2800" b="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9795">
                                            <p:txEl>
                                              <p:pRg st="0" end="0"/>
                                            </p:txEl>
                                          </p:spTgt>
                                        </p:tgtEl>
                                        <p:attrNameLst>
                                          <p:attrName>style.visibility</p:attrName>
                                        </p:attrNameLst>
                                      </p:cBhvr>
                                      <p:to>
                                        <p:strVal val="visible"/>
                                      </p:to>
                                    </p:set>
                                    <p:animEffect transition="in" filter="blinds(horizontal)">
                                      <p:cBhvr>
                                        <p:cTn id="7" dur="500"/>
                                        <p:tgtEl>
                                          <p:spTgt spid="289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9795">
                                            <p:txEl>
                                              <p:pRg st="1" end="1"/>
                                            </p:txEl>
                                          </p:spTgt>
                                        </p:tgtEl>
                                        <p:attrNameLst>
                                          <p:attrName>style.visibility</p:attrName>
                                        </p:attrNameLst>
                                      </p:cBhvr>
                                      <p:to>
                                        <p:strVal val="visible"/>
                                      </p:to>
                                    </p:set>
                                    <p:animEffect transition="in" filter="blinds(horizontal)">
                                      <p:cBhvr>
                                        <p:cTn id="12" dur="500"/>
                                        <p:tgtEl>
                                          <p:spTgt spid="2897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9795">
                                            <p:txEl>
                                              <p:pRg st="2" end="2"/>
                                            </p:txEl>
                                          </p:spTgt>
                                        </p:tgtEl>
                                        <p:attrNameLst>
                                          <p:attrName>style.visibility</p:attrName>
                                        </p:attrNameLst>
                                      </p:cBhvr>
                                      <p:to>
                                        <p:strVal val="visible"/>
                                      </p:to>
                                    </p:set>
                                    <p:animEffect transition="in" filter="blinds(horizontal)">
                                      <p:cBhvr>
                                        <p:cTn id="17" dur="500"/>
                                        <p:tgtEl>
                                          <p:spTgt spid="2897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9795">
                                            <p:txEl>
                                              <p:pRg st="3" end="3"/>
                                            </p:txEl>
                                          </p:spTgt>
                                        </p:tgtEl>
                                        <p:attrNameLst>
                                          <p:attrName>style.visibility</p:attrName>
                                        </p:attrNameLst>
                                      </p:cBhvr>
                                      <p:to>
                                        <p:strVal val="visible"/>
                                      </p:to>
                                    </p:set>
                                    <p:animEffect transition="in" filter="blinds(horizontal)">
                                      <p:cBhvr>
                                        <p:cTn id="22" dur="500"/>
                                        <p:tgtEl>
                                          <p:spTgt spid="2897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89795">
                                            <p:txEl>
                                              <p:pRg st="4" end="4"/>
                                            </p:txEl>
                                          </p:spTgt>
                                        </p:tgtEl>
                                        <p:attrNameLst>
                                          <p:attrName>style.visibility</p:attrName>
                                        </p:attrNameLst>
                                      </p:cBhvr>
                                      <p:to>
                                        <p:strVal val="visible"/>
                                      </p:to>
                                    </p:set>
                                    <p:animEffect transition="in" filter="blinds(horizontal)">
                                      <p:cBhvr>
                                        <p:cTn id="27" dur="500"/>
                                        <p:tgtEl>
                                          <p:spTgt spid="28979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89795">
                                            <p:txEl>
                                              <p:pRg st="5" end="5"/>
                                            </p:txEl>
                                          </p:spTgt>
                                        </p:tgtEl>
                                        <p:attrNameLst>
                                          <p:attrName>style.visibility</p:attrName>
                                        </p:attrNameLst>
                                      </p:cBhvr>
                                      <p:to>
                                        <p:strVal val="visible"/>
                                      </p:to>
                                    </p:set>
                                    <p:animEffect transition="in" filter="blinds(horizontal)">
                                      <p:cBhvr>
                                        <p:cTn id="32" dur="500"/>
                                        <p:tgtEl>
                                          <p:spTgt spid="28979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89795">
                                            <p:txEl>
                                              <p:pRg st="6" end="6"/>
                                            </p:txEl>
                                          </p:spTgt>
                                        </p:tgtEl>
                                        <p:attrNameLst>
                                          <p:attrName>style.visibility</p:attrName>
                                        </p:attrNameLst>
                                      </p:cBhvr>
                                      <p:to>
                                        <p:strVal val="visible"/>
                                      </p:to>
                                    </p:set>
                                    <p:animEffect transition="in" filter="blinds(horizontal)">
                                      <p:cBhvr>
                                        <p:cTn id="37" dur="500"/>
                                        <p:tgtEl>
                                          <p:spTgt spid="28979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89795">
                                            <p:txEl>
                                              <p:pRg st="7" end="7"/>
                                            </p:txEl>
                                          </p:spTgt>
                                        </p:tgtEl>
                                        <p:attrNameLst>
                                          <p:attrName>style.visibility</p:attrName>
                                        </p:attrNameLst>
                                      </p:cBhvr>
                                      <p:to>
                                        <p:strVal val="visible"/>
                                      </p:to>
                                    </p:set>
                                    <p:animEffect transition="in" filter="blinds(horizontal)">
                                      <p:cBhvr>
                                        <p:cTn id="42" dur="500"/>
                                        <p:tgtEl>
                                          <p:spTgt spid="28979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89795">
                                            <p:txEl>
                                              <p:pRg st="8" end="8"/>
                                            </p:txEl>
                                          </p:spTgt>
                                        </p:tgtEl>
                                        <p:attrNameLst>
                                          <p:attrName>style.visibility</p:attrName>
                                        </p:attrNameLst>
                                      </p:cBhvr>
                                      <p:to>
                                        <p:strVal val="visible"/>
                                      </p:to>
                                    </p:set>
                                    <p:animEffect transition="in" filter="blinds(horizontal)">
                                      <p:cBhvr>
                                        <p:cTn id="47" dur="500"/>
                                        <p:tgtEl>
                                          <p:spTgt spid="289795">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89795">
                                            <p:txEl>
                                              <p:pRg st="9" end="9"/>
                                            </p:txEl>
                                          </p:spTgt>
                                        </p:tgtEl>
                                        <p:attrNameLst>
                                          <p:attrName>style.visibility</p:attrName>
                                        </p:attrNameLst>
                                      </p:cBhvr>
                                      <p:to>
                                        <p:strVal val="visible"/>
                                      </p:to>
                                    </p:set>
                                    <p:animEffect transition="in" filter="blinds(horizontal)">
                                      <p:cBhvr>
                                        <p:cTn id="52" dur="500"/>
                                        <p:tgtEl>
                                          <p:spTgt spid="289795">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89795">
                                            <p:txEl>
                                              <p:pRg st="10" end="10"/>
                                            </p:txEl>
                                          </p:spTgt>
                                        </p:tgtEl>
                                        <p:attrNameLst>
                                          <p:attrName>style.visibility</p:attrName>
                                        </p:attrNameLst>
                                      </p:cBhvr>
                                      <p:to>
                                        <p:strVal val="visible"/>
                                      </p:to>
                                    </p:set>
                                    <p:animEffect transition="in" filter="blinds(horizontal)">
                                      <p:cBhvr>
                                        <p:cTn id="57" dur="500"/>
                                        <p:tgtEl>
                                          <p:spTgt spid="289795">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89795">
                                            <p:txEl>
                                              <p:pRg st="11" end="11"/>
                                            </p:txEl>
                                          </p:spTgt>
                                        </p:tgtEl>
                                        <p:attrNameLst>
                                          <p:attrName>style.visibility</p:attrName>
                                        </p:attrNameLst>
                                      </p:cBhvr>
                                      <p:to>
                                        <p:strVal val="visible"/>
                                      </p:to>
                                    </p:set>
                                    <p:animEffect transition="in" filter="blinds(horizontal)">
                                      <p:cBhvr>
                                        <p:cTn id="62" dur="500"/>
                                        <p:tgtEl>
                                          <p:spTgt spid="28979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C2271C00-025B-46F6-9CCF-82B7E3BDF8A4}" type="slidenum">
              <a:rPr lang="en-US" sz="1200">
                <a:solidFill>
                  <a:srgbClr val="FFFFFF"/>
                </a:solidFill>
              </a:rPr>
              <a:pPr>
                <a:lnSpc>
                  <a:spcPct val="80000"/>
                </a:lnSpc>
              </a:pPr>
              <a:t>65</a:t>
            </a:fld>
            <a:endParaRPr lang="en-US" sz="1200">
              <a:solidFill>
                <a:srgbClr val="FFFFFF"/>
              </a:solidFill>
            </a:endParaRPr>
          </a:p>
        </p:txBody>
      </p:sp>
      <p:sp>
        <p:nvSpPr>
          <p:cNvPr id="71683" name="Rectangle 2"/>
          <p:cNvSpPr>
            <a:spLocks noGrp="1"/>
          </p:cNvSpPr>
          <p:nvPr>
            <p:ph type="title" idx="4294967295"/>
          </p:nvPr>
        </p:nvSpPr>
        <p:spPr>
          <a:xfrm>
            <a:off x="533400" y="304800"/>
            <a:ext cx="8153400" cy="990600"/>
          </a:xfrm>
        </p:spPr>
        <p:txBody>
          <a:bodyPr/>
          <a:lstStyle/>
          <a:p>
            <a:r>
              <a:rPr lang="en-US" sz="4000">
                <a:solidFill>
                  <a:srgbClr val="0000FF"/>
                </a:solidFill>
                <a:cs typeface="Times New Roman" panose="02020603050405020304" pitchFamily="18" charset="0"/>
              </a:rPr>
              <a:t>The table-valued UDFs</a:t>
            </a:r>
          </a:p>
        </p:txBody>
      </p:sp>
      <p:sp>
        <p:nvSpPr>
          <p:cNvPr id="291843" name="Rectangle 3"/>
          <p:cNvSpPr>
            <a:spLocks noGrp="1"/>
          </p:cNvSpPr>
          <p:nvPr>
            <p:ph type="body" idx="4294967295"/>
          </p:nvPr>
        </p:nvSpPr>
        <p:spPr>
          <a:xfrm>
            <a:off x="533400" y="1483742"/>
            <a:ext cx="8382000" cy="5105400"/>
          </a:xfrm>
        </p:spPr>
        <p:txBody>
          <a:bodyPr/>
          <a:lstStyle/>
          <a:p>
            <a:pPr marL="495300" lvl="1" indent="0">
              <a:spcBef>
                <a:spcPct val="30000"/>
              </a:spcBef>
            </a:pPr>
            <a:r>
              <a:rPr lang="en-US" sz="1600" dirty="0">
                <a:solidFill>
                  <a:srgbClr val="0000FF"/>
                </a:solidFill>
                <a:latin typeface="Arial" panose="020B0604020202020204" pitchFamily="34" charset="0"/>
                <a:cs typeface="Arial" panose="020B0604020202020204" pitchFamily="34" charset="0"/>
              </a:rPr>
              <a:t> </a:t>
            </a:r>
            <a:r>
              <a:rPr lang="en-US" sz="1600" dirty="0" err="1">
                <a:solidFill>
                  <a:srgbClr val="0000FF"/>
                </a:solidFill>
                <a:latin typeface="Arial" panose="020B0604020202020204" pitchFamily="34" charset="0"/>
                <a:cs typeface="Arial" panose="020B0604020202020204" pitchFamily="34" charset="0"/>
              </a:rPr>
              <a:t>Ví</a:t>
            </a:r>
            <a:r>
              <a:rPr lang="en-US" sz="1600" dirty="0">
                <a:solidFill>
                  <a:srgbClr val="0000FF"/>
                </a:solidFill>
                <a:latin typeface="Arial" panose="020B0604020202020204" pitchFamily="34" charset="0"/>
                <a:cs typeface="Arial" panose="020B0604020202020204" pitchFamily="34" charset="0"/>
              </a:rPr>
              <a:t> </a:t>
            </a:r>
            <a:r>
              <a:rPr lang="en-US" sz="1600" dirty="0" err="1">
                <a:solidFill>
                  <a:srgbClr val="0000FF"/>
                </a:solidFill>
                <a:latin typeface="Arial" panose="020B0604020202020204" pitchFamily="34" charset="0"/>
                <a:cs typeface="Arial" panose="020B0604020202020204" pitchFamily="34" charset="0"/>
              </a:rPr>
              <a:t>dụ</a:t>
            </a:r>
            <a:r>
              <a:rPr lang="en-US" sz="1600" dirty="0">
                <a:solidFill>
                  <a:srgbClr val="0000FF"/>
                </a:solidFill>
                <a:latin typeface="Arial" panose="020B0604020202020204" pitchFamily="34" charset="0"/>
                <a:cs typeface="Arial" panose="020B0604020202020204" pitchFamily="34" charset="0"/>
              </a:rPr>
              <a:t>  2</a:t>
            </a:r>
          </a:p>
          <a:p>
            <a:pPr marL="495300" lvl="1" indent="0">
              <a:spcBef>
                <a:spcPct val="30000"/>
              </a:spcBef>
              <a:buFont typeface="Wingdings 2" panose="05020102010507070707" pitchFamily="18" charset="2"/>
              <a:buNone/>
            </a:pPr>
            <a:r>
              <a:rPr lang="en-US" sz="1600" dirty="0">
                <a:latin typeface="Arial" panose="020B0604020202020204" pitchFamily="34" charset="0"/>
                <a:cs typeface="Arial" panose="020B0604020202020204" pitchFamily="34" charset="0"/>
              </a:rPr>
              <a:t>CREATE FUNCTION Contacts(@suppliers bit=0)</a:t>
            </a:r>
          </a:p>
          <a:p>
            <a:pPr marL="495300" lvl="1" indent="0">
              <a:spcBef>
                <a:spcPct val="30000"/>
              </a:spcBef>
              <a:buFont typeface="Wingdings 2" panose="05020102010507070707" pitchFamily="18" charset="2"/>
              <a:buNone/>
            </a:pPr>
            <a:r>
              <a:rPr lang="en-US" sz="1600" dirty="0">
                <a:latin typeface="Arial" panose="020B0604020202020204" pitchFamily="34" charset="0"/>
                <a:cs typeface="Arial" panose="020B0604020202020204" pitchFamily="34" charset="0"/>
              </a:rPr>
              <a:t>RETURNS @Contacts TABLE (</a:t>
            </a:r>
            <a:r>
              <a:rPr lang="en-US" sz="1600" dirty="0" err="1">
                <a:latin typeface="Arial" panose="020B0604020202020204" pitchFamily="34" charset="0"/>
                <a:cs typeface="Arial" panose="020B0604020202020204" pitchFamily="34" charset="0"/>
              </a:rPr>
              <a:t>ContactName</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nvarchar</a:t>
            </a:r>
            <a:r>
              <a:rPr lang="en-US" sz="1600" dirty="0">
                <a:latin typeface="Arial" panose="020B0604020202020204" pitchFamily="34" charset="0"/>
                <a:cs typeface="Arial" panose="020B0604020202020204" pitchFamily="34" charset="0"/>
              </a:rPr>
              <a:t>(30), Phone </a:t>
            </a:r>
            <a:r>
              <a:rPr lang="en-US" sz="1600" dirty="0" err="1">
                <a:latin typeface="Arial" panose="020B0604020202020204" pitchFamily="34" charset="0"/>
                <a:cs typeface="Arial" panose="020B0604020202020204" pitchFamily="34" charset="0"/>
              </a:rPr>
              <a:t>nvarchar</a:t>
            </a:r>
            <a:r>
              <a:rPr lang="en-US" sz="1600" dirty="0">
                <a:latin typeface="Arial" panose="020B0604020202020204" pitchFamily="34" charset="0"/>
                <a:cs typeface="Arial" panose="020B0604020202020204" pitchFamily="34" charset="0"/>
              </a:rPr>
              <a:t>(24), </a:t>
            </a:r>
            <a:r>
              <a:rPr lang="en-US" sz="1600" dirty="0" err="1">
                <a:latin typeface="Arial" panose="020B0604020202020204" pitchFamily="34" charset="0"/>
                <a:cs typeface="Arial" panose="020B0604020202020204" pitchFamily="34" charset="0"/>
              </a:rPr>
              <a:t>ContactType</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nvarchar</a:t>
            </a:r>
            <a:r>
              <a:rPr lang="en-US" sz="1600" dirty="0">
                <a:latin typeface="Arial" panose="020B0604020202020204" pitchFamily="34" charset="0"/>
                <a:cs typeface="Arial" panose="020B0604020202020204" pitchFamily="34" charset="0"/>
              </a:rPr>
              <a:t>(15))</a:t>
            </a:r>
          </a:p>
          <a:p>
            <a:pPr marL="495300" lvl="1" indent="0">
              <a:spcBef>
                <a:spcPct val="30000"/>
              </a:spcBef>
              <a:buFont typeface="Wingdings 2" panose="05020102010507070707" pitchFamily="18" charset="2"/>
              <a:buNone/>
            </a:pPr>
            <a:r>
              <a:rPr lang="en-US" sz="1600" dirty="0">
                <a:latin typeface="Arial" panose="020B0604020202020204" pitchFamily="34" charset="0"/>
                <a:cs typeface="Arial" panose="020B0604020202020204" pitchFamily="34" charset="0"/>
              </a:rPr>
              <a:t>AS BEGIN</a:t>
            </a:r>
          </a:p>
          <a:p>
            <a:pPr marL="814388" lvl="2" indent="0">
              <a:spcBef>
                <a:spcPct val="30000"/>
              </a:spcBef>
              <a:buNone/>
            </a:pPr>
            <a:r>
              <a:rPr lang="en-US" sz="1400" dirty="0">
                <a:latin typeface="Arial" panose="020B0604020202020204" pitchFamily="34" charset="0"/>
                <a:cs typeface="Arial" panose="020B0604020202020204" pitchFamily="34" charset="0"/>
              </a:rPr>
              <a:t>INSERT @Contacts</a:t>
            </a:r>
          </a:p>
          <a:p>
            <a:pPr marL="814388" lvl="2" indent="0">
              <a:spcBef>
                <a:spcPct val="30000"/>
              </a:spcBef>
              <a:buNone/>
            </a:pPr>
            <a:r>
              <a:rPr lang="en-US" sz="1400" dirty="0">
                <a:latin typeface="Arial" panose="020B0604020202020204" pitchFamily="34" charset="0"/>
                <a:cs typeface="Arial" panose="020B0604020202020204" pitchFamily="34" charset="0"/>
              </a:rPr>
              <a:t>SELECT </a:t>
            </a:r>
            <a:r>
              <a:rPr lang="en-US" sz="1400" dirty="0" err="1">
                <a:latin typeface="Arial" panose="020B0604020202020204" pitchFamily="34" charset="0"/>
                <a:cs typeface="Arial" panose="020B0604020202020204" pitchFamily="34" charset="0"/>
              </a:rPr>
              <a:t>ContactName</a:t>
            </a:r>
            <a:r>
              <a:rPr lang="en-US" sz="1400" dirty="0">
                <a:latin typeface="Arial" panose="020B0604020202020204" pitchFamily="34" charset="0"/>
                <a:cs typeface="Arial" panose="020B0604020202020204" pitchFamily="34" charset="0"/>
              </a:rPr>
              <a:t>, Phone, 'Customer' FROM Customers</a:t>
            </a:r>
          </a:p>
          <a:p>
            <a:pPr marL="814388" lvl="2" indent="0">
              <a:spcBef>
                <a:spcPct val="30000"/>
              </a:spcBef>
              <a:buNone/>
            </a:pPr>
            <a:r>
              <a:rPr lang="en-US" sz="1400" dirty="0">
                <a:latin typeface="Arial" panose="020B0604020202020204" pitchFamily="34" charset="0"/>
                <a:cs typeface="Arial" panose="020B0604020202020204" pitchFamily="34" charset="0"/>
              </a:rPr>
              <a:t>INSERT @Contacts</a:t>
            </a:r>
          </a:p>
          <a:p>
            <a:pPr marL="814388" lvl="2" indent="0">
              <a:spcBef>
                <a:spcPct val="30000"/>
              </a:spcBef>
              <a:buNone/>
            </a:pPr>
            <a:r>
              <a:rPr lang="en-US" sz="1400" dirty="0">
                <a:latin typeface="Arial" panose="020B0604020202020204" pitchFamily="34" charset="0"/>
                <a:cs typeface="Arial" panose="020B0604020202020204" pitchFamily="34" charset="0"/>
              </a:rPr>
              <a:t>SELECT FirstName + ' ' + </a:t>
            </a:r>
            <a:r>
              <a:rPr lang="en-US" sz="1400" dirty="0" err="1">
                <a:latin typeface="Arial" panose="020B0604020202020204" pitchFamily="34" charset="0"/>
                <a:cs typeface="Arial" panose="020B0604020202020204" pitchFamily="34" charset="0"/>
              </a:rPr>
              <a:t>LastName</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HomePhone</a:t>
            </a:r>
            <a:r>
              <a:rPr lang="en-US" sz="1400" dirty="0">
                <a:latin typeface="Arial" panose="020B0604020202020204" pitchFamily="34" charset="0"/>
                <a:cs typeface="Arial" panose="020B0604020202020204" pitchFamily="34" charset="0"/>
              </a:rPr>
              <a:t>, 'Employee'</a:t>
            </a:r>
          </a:p>
          <a:p>
            <a:pPr marL="814388" lvl="2" indent="0">
              <a:spcBef>
                <a:spcPct val="30000"/>
              </a:spcBef>
              <a:buNone/>
            </a:pPr>
            <a:r>
              <a:rPr lang="en-US" sz="1400" dirty="0">
                <a:latin typeface="Arial" panose="020B0604020202020204" pitchFamily="34" charset="0"/>
                <a:cs typeface="Arial" panose="020B0604020202020204" pitchFamily="34" charset="0"/>
              </a:rPr>
              <a:t>FROM Employees</a:t>
            </a:r>
          </a:p>
          <a:p>
            <a:pPr marL="814388" lvl="2" indent="0">
              <a:spcBef>
                <a:spcPct val="30000"/>
              </a:spcBef>
              <a:buNone/>
            </a:pPr>
            <a:r>
              <a:rPr lang="en-US" sz="1400" dirty="0">
                <a:latin typeface="Arial" panose="020B0604020202020204" pitchFamily="34" charset="0"/>
                <a:cs typeface="Arial" panose="020B0604020202020204" pitchFamily="34" charset="0"/>
              </a:rPr>
              <a:t>IF @Suppliers=1</a:t>
            </a:r>
          </a:p>
          <a:p>
            <a:pPr marL="814388" lvl="2" indent="0">
              <a:spcBef>
                <a:spcPct val="30000"/>
              </a:spcBef>
              <a:buNone/>
            </a:pPr>
            <a:r>
              <a:rPr lang="en-US" sz="1400" dirty="0">
                <a:latin typeface="Arial" panose="020B0604020202020204" pitchFamily="34" charset="0"/>
                <a:cs typeface="Arial" panose="020B0604020202020204" pitchFamily="34" charset="0"/>
              </a:rPr>
              <a:t>INSERT @Contacts </a:t>
            </a:r>
          </a:p>
          <a:p>
            <a:pPr marL="814388" lvl="2" indent="0">
              <a:spcBef>
                <a:spcPct val="30000"/>
              </a:spcBef>
              <a:buNone/>
            </a:pPr>
            <a:r>
              <a:rPr lang="en-US" sz="1400" dirty="0">
                <a:latin typeface="Arial" panose="020B0604020202020204" pitchFamily="34" charset="0"/>
                <a:cs typeface="Arial" panose="020B0604020202020204" pitchFamily="34" charset="0"/>
              </a:rPr>
              <a:t>SELECT </a:t>
            </a:r>
            <a:r>
              <a:rPr lang="en-US" sz="1400" dirty="0" err="1">
                <a:latin typeface="Arial" panose="020B0604020202020204" pitchFamily="34" charset="0"/>
                <a:cs typeface="Arial" panose="020B0604020202020204" pitchFamily="34" charset="0"/>
              </a:rPr>
              <a:t>ContactName</a:t>
            </a:r>
            <a:r>
              <a:rPr lang="en-US" sz="1400" dirty="0">
                <a:latin typeface="Arial" panose="020B0604020202020204" pitchFamily="34" charset="0"/>
                <a:cs typeface="Arial" panose="020B0604020202020204" pitchFamily="34" charset="0"/>
              </a:rPr>
              <a:t>, Phone, 'Supplier‘</a:t>
            </a:r>
          </a:p>
          <a:p>
            <a:pPr marL="814388" lvl="2" indent="0">
              <a:spcBef>
                <a:spcPct val="30000"/>
              </a:spcBef>
              <a:buNone/>
            </a:pPr>
            <a:r>
              <a:rPr lang="en-US" sz="1400" dirty="0">
                <a:latin typeface="Arial" panose="020B0604020202020204" pitchFamily="34" charset="0"/>
                <a:cs typeface="Arial" panose="020B0604020202020204" pitchFamily="34" charset="0"/>
              </a:rPr>
              <a:t>FROM Suppliers</a:t>
            </a:r>
          </a:p>
          <a:p>
            <a:pPr marL="495300" lvl="1" indent="0">
              <a:spcBef>
                <a:spcPct val="30000"/>
              </a:spcBef>
              <a:buFont typeface="Wingdings 2" panose="05020102010507070707" pitchFamily="18" charset="2"/>
              <a:buNone/>
            </a:pPr>
            <a:r>
              <a:rPr lang="en-US" sz="1600" dirty="0">
                <a:latin typeface="Arial" panose="020B0604020202020204" pitchFamily="34" charset="0"/>
                <a:cs typeface="Arial" panose="020B0604020202020204" pitchFamily="34" charset="0"/>
              </a:rPr>
              <a:t>RETURN</a:t>
            </a:r>
          </a:p>
          <a:p>
            <a:pPr marL="495300" lvl="1" indent="0">
              <a:spcBef>
                <a:spcPct val="30000"/>
              </a:spcBef>
              <a:buFont typeface="Wingdings 2" panose="05020102010507070707" pitchFamily="18" charset="2"/>
              <a:buNone/>
            </a:pPr>
            <a:r>
              <a:rPr lang="en-US" sz="1600" dirty="0">
                <a:latin typeface="Arial" panose="020B0604020202020204" pitchFamily="34" charset="0"/>
                <a:cs typeface="Arial" panose="020B0604020202020204" pitchFamily="34" charset="0"/>
              </a:rPr>
              <a:t>END</a:t>
            </a:r>
          </a:p>
          <a:p>
            <a:pPr marL="495300" lvl="1" indent="0">
              <a:spcBef>
                <a:spcPct val="30000"/>
              </a:spcBef>
            </a:pPr>
            <a:r>
              <a:rPr lang="en-US" sz="1600" dirty="0">
                <a:solidFill>
                  <a:srgbClr val="CC9900"/>
                </a:solidFill>
                <a:latin typeface="Arial" panose="020B0604020202020204" pitchFamily="34" charset="0"/>
                <a:cs typeface="Arial" panose="020B0604020202020204" pitchFamily="34" charset="0"/>
              </a:rPr>
              <a:t> </a:t>
            </a:r>
            <a:r>
              <a:rPr lang="en-US" sz="1600" dirty="0" err="1">
                <a:solidFill>
                  <a:srgbClr val="0000FF"/>
                </a:solidFill>
                <a:latin typeface="Arial" panose="020B0604020202020204" pitchFamily="34" charset="0"/>
                <a:cs typeface="Arial" panose="020B0604020202020204" pitchFamily="34" charset="0"/>
              </a:rPr>
              <a:t>Thực</a:t>
            </a:r>
            <a:r>
              <a:rPr lang="en-US" sz="1600" dirty="0">
                <a:solidFill>
                  <a:srgbClr val="0000FF"/>
                </a:solidFill>
                <a:latin typeface="Arial" panose="020B0604020202020204" pitchFamily="34" charset="0"/>
                <a:cs typeface="Arial" panose="020B0604020202020204" pitchFamily="34" charset="0"/>
              </a:rPr>
              <a:t> </a:t>
            </a:r>
            <a:r>
              <a:rPr lang="en-US" sz="1600" dirty="0" err="1">
                <a:solidFill>
                  <a:srgbClr val="0000FF"/>
                </a:solidFill>
                <a:latin typeface="Arial" panose="020B0604020202020204" pitchFamily="34" charset="0"/>
                <a:cs typeface="Arial" panose="020B0604020202020204" pitchFamily="34" charset="0"/>
              </a:rPr>
              <a:t>thi</a:t>
            </a:r>
            <a:endParaRPr lang="en-US" sz="1600" dirty="0">
              <a:solidFill>
                <a:srgbClr val="0000FF"/>
              </a:solidFill>
              <a:latin typeface="Arial" panose="020B0604020202020204" pitchFamily="34" charset="0"/>
              <a:cs typeface="Arial" panose="020B0604020202020204" pitchFamily="34" charset="0"/>
            </a:endParaRPr>
          </a:p>
          <a:p>
            <a:pPr marL="495300" lvl="1" indent="0">
              <a:spcBef>
                <a:spcPct val="30000"/>
              </a:spcBef>
              <a:buFont typeface="Wingdings 2" panose="05020102010507070707" pitchFamily="18" charset="2"/>
              <a:buNone/>
            </a:pPr>
            <a:r>
              <a:rPr lang="en-US" sz="1600" dirty="0">
                <a:latin typeface="Arial" panose="020B0604020202020204" pitchFamily="34" charset="0"/>
                <a:cs typeface="Arial" panose="020B0604020202020204" pitchFamily="34" charset="0"/>
              </a:rPr>
              <a:t>SELECT * FROM CONTACTS(1) ORDER BY </a:t>
            </a:r>
            <a:r>
              <a:rPr lang="en-US" sz="1600" dirty="0" err="1">
                <a:latin typeface="Arial" panose="020B0604020202020204" pitchFamily="34" charset="0"/>
                <a:cs typeface="Arial" panose="020B0604020202020204" pitchFamily="34" charset="0"/>
              </a:rPr>
              <a:t>ContactName</a:t>
            </a:r>
            <a:endParaRPr lang="en-US" sz="1600" dirty="0">
              <a:latin typeface="Arial" panose="020B0604020202020204" pitchFamily="34" charset="0"/>
              <a:cs typeface="Arial" panose="020B0604020202020204" pitchFamily="34" charset="0"/>
            </a:endParaRPr>
          </a:p>
        </p:txBody>
      </p:sp>
      <p:sp>
        <p:nvSpPr>
          <p:cNvPr id="71685" name="Rectangle 4"/>
          <p:cNvSpPr>
            <a:spLocks noChangeArrowheads="1"/>
          </p:cNvSpPr>
          <p:nvPr/>
        </p:nvSpPr>
        <p:spPr bwMode="auto">
          <a:xfrm>
            <a:off x="2719388" y="283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endParaRPr lang="en-US" sz="2800" b="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wipe(down)">
                                      <p:cBhvr>
                                        <p:cTn id="7" dur="500"/>
                                        <p:tgtEl>
                                          <p:spTgt spid="291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91843">
                                            <p:txEl>
                                              <p:pRg st="1" end="1"/>
                                            </p:txEl>
                                          </p:spTgt>
                                        </p:tgtEl>
                                        <p:attrNameLst>
                                          <p:attrName>style.visibility</p:attrName>
                                        </p:attrNameLst>
                                      </p:cBhvr>
                                      <p:to>
                                        <p:strVal val="visible"/>
                                      </p:to>
                                    </p:set>
                                    <p:animEffect transition="in" filter="wipe(down)">
                                      <p:cBhvr>
                                        <p:cTn id="12" dur="500"/>
                                        <p:tgtEl>
                                          <p:spTgt spid="291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91843">
                                            <p:txEl>
                                              <p:pRg st="2" end="2"/>
                                            </p:txEl>
                                          </p:spTgt>
                                        </p:tgtEl>
                                        <p:attrNameLst>
                                          <p:attrName>style.visibility</p:attrName>
                                        </p:attrNameLst>
                                      </p:cBhvr>
                                      <p:to>
                                        <p:strVal val="visible"/>
                                      </p:to>
                                    </p:set>
                                    <p:animEffect transition="in" filter="wipe(down)">
                                      <p:cBhvr>
                                        <p:cTn id="17" dur="500"/>
                                        <p:tgtEl>
                                          <p:spTgt spid="2918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91843">
                                            <p:txEl>
                                              <p:pRg st="3" end="3"/>
                                            </p:txEl>
                                          </p:spTgt>
                                        </p:tgtEl>
                                        <p:attrNameLst>
                                          <p:attrName>style.visibility</p:attrName>
                                        </p:attrNameLst>
                                      </p:cBhvr>
                                      <p:to>
                                        <p:strVal val="visible"/>
                                      </p:to>
                                    </p:set>
                                    <p:animEffect transition="in" filter="wipe(down)">
                                      <p:cBhvr>
                                        <p:cTn id="22" dur="500"/>
                                        <p:tgtEl>
                                          <p:spTgt spid="2918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91843">
                                            <p:txEl>
                                              <p:pRg st="4" end="4"/>
                                            </p:txEl>
                                          </p:spTgt>
                                        </p:tgtEl>
                                        <p:attrNameLst>
                                          <p:attrName>style.visibility</p:attrName>
                                        </p:attrNameLst>
                                      </p:cBhvr>
                                      <p:to>
                                        <p:strVal val="visible"/>
                                      </p:to>
                                    </p:set>
                                    <p:animEffect transition="in" filter="wipe(down)">
                                      <p:cBhvr>
                                        <p:cTn id="27" dur="500"/>
                                        <p:tgtEl>
                                          <p:spTgt spid="2918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91843">
                                            <p:txEl>
                                              <p:pRg st="5" end="5"/>
                                            </p:txEl>
                                          </p:spTgt>
                                        </p:tgtEl>
                                        <p:attrNameLst>
                                          <p:attrName>style.visibility</p:attrName>
                                        </p:attrNameLst>
                                      </p:cBhvr>
                                      <p:to>
                                        <p:strVal val="visible"/>
                                      </p:to>
                                    </p:set>
                                    <p:animEffect transition="in" filter="wipe(down)">
                                      <p:cBhvr>
                                        <p:cTn id="32" dur="500"/>
                                        <p:tgtEl>
                                          <p:spTgt spid="29184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91843">
                                            <p:txEl>
                                              <p:pRg st="6" end="6"/>
                                            </p:txEl>
                                          </p:spTgt>
                                        </p:tgtEl>
                                        <p:attrNameLst>
                                          <p:attrName>style.visibility</p:attrName>
                                        </p:attrNameLst>
                                      </p:cBhvr>
                                      <p:to>
                                        <p:strVal val="visible"/>
                                      </p:to>
                                    </p:set>
                                    <p:animEffect transition="in" filter="wipe(down)">
                                      <p:cBhvr>
                                        <p:cTn id="37" dur="500"/>
                                        <p:tgtEl>
                                          <p:spTgt spid="29184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91843">
                                            <p:txEl>
                                              <p:pRg st="7" end="7"/>
                                            </p:txEl>
                                          </p:spTgt>
                                        </p:tgtEl>
                                        <p:attrNameLst>
                                          <p:attrName>style.visibility</p:attrName>
                                        </p:attrNameLst>
                                      </p:cBhvr>
                                      <p:to>
                                        <p:strVal val="visible"/>
                                      </p:to>
                                    </p:set>
                                    <p:animEffect transition="in" filter="wipe(down)">
                                      <p:cBhvr>
                                        <p:cTn id="42" dur="500"/>
                                        <p:tgtEl>
                                          <p:spTgt spid="29184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91843">
                                            <p:txEl>
                                              <p:pRg st="8" end="8"/>
                                            </p:txEl>
                                          </p:spTgt>
                                        </p:tgtEl>
                                        <p:attrNameLst>
                                          <p:attrName>style.visibility</p:attrName>
                                        </p:attrNameLst>
                                      </p:cBhvr>
                                      <p:to>
                                        <p:strVal val="visible"/>
                                      </p:to>
                                    </p:set>
                                    <p:animEffect transition="in" filter="wipe(down)">
                                      <p:cBhvr>
                                        <p:cTn id="47" dur="500"/>
                                        <p:tgtEl>
                                          <p:spTgt spid="29184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91843">
                                            <p:txEl>
                                              <p:pRg st="9" end="9"/>
                                            </p:txEl>
                                          </p:spTgt>
                                        </p:tgtEl>
                                        <p:attrNameLst>
                                          <p:attrName>style.visibility</p:attrName>
                                        </p:attrNameLst>
                                      </p:cBhvr>
                                      <p:to>
                                        <p:strVal val="visible"/>
                                      </p:to>
                                    </p:set>
                                    <p:animEffect transition="in" filter="wipe(down)">
                                      <p:cBhvr>
                                        <p:cTn id="52" dur="500"/>
                                        <p:tgtEl>
                                          <p:spTgt spid="291843">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91843">
                                            <p:txEl>
                                              <p:pRg st="10" end="10"/>
                                            </p:txEl>
                                          </p:spTgt>
                                        </p:tgtEl>
                                        <p:attrNameLst>
                                          <p:attrName>style.visibility</p:attrName>
                                        </p:attrNameLst>
                                      </p:cBhvr>
                                      <p:to>
                                        <p:strVal val="visible"/>
                                      </p:to>
                                    </p:set>
                                    <p:animEffect transition="in" filter="wipe(down)">
                                      <p:cBhvr>
                                        <p:cTn id="57" dur="500"/>
                                        <p:tgtEl>
                                          <p:spTgt spid="291843">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91843">
                                            <p:txEl>
                                              <p:pRg st="11" end="11"/>
                                            </p:txEl>
                                          </p:spTgt>
                                        </p:tgtEl>
                                        <p:attrNameLst>
                                          <p:attrName>style.visibility</p:attrName>
                                        </p:attrNameLst>
                                      </p:cBhvr>
                                      <p:to>
                                        <p:strVal val="visible"/>
                                      </p:to>
                                    </p:set>
                                    <p:animEffect transition="in" filter="wipe(down)">
                                      <p:cBhvr>
                                        <p:cTn id="62" dur="500"/>
                                        <p:tgtEl>
                                          <p:spTgt spid="291843">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91843">
                                            <p:txEl>
                                              <p:pRg st="12" end="12"/>
                                            </p:txEl>
                                          </p:spTgt>
                                        </p:tgtEl>
                                        <p:attrNameLst>
                                          <p:attrName>style.visibility</p:attrName>
                                        </p:attrNameLst>
                                      </p:cBhvr>
                                      <p:to>
                                        <p:strVal val="visible"/>
                                      </p:to>
                                    </p:set>
                                    <p:animEffect transition="in" filter="wipe(down)">
                                      <p:cBhvr>
                                        <p:cTn id="67" dur="500"/>
                                        <p:tgtEl>
                                          <p:spTgt spid="291843">
                                            <p:txEl>
                                              <p:pRg st="12" end="1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91843">
                                            <p:txEl>
                                              <p:pRg st="13" end="13"/>
                                            </p:txEl>
                                          </p:spTgt>
                                        </p:tgtEl>
                                        <p:attrNameLst>
                                          <p:attrName>style.visibility</p:attrName>
                                        </p:attrNameLst>
                                      </p:cBhvr>
                                      <p:to>
                                        <p:strVal val="visible"/>
                                      </p:to>
                                    </p:set>
                                    <p:animEffect transition="in" filter="wipe(down)">
                                      <p:cBhvr>
                                        <p:cTn id="72" dur="500"/>
                                        <p:tgtEl>
                                          <p:spTgt spid="291843">
                                            <p:txEl>
                                              <p:pRg st="13" end="13"/>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291843">
                                            <p:txEl>
                                              <p:pRg st="14" end="14"/>
                                            </p:txEl>
                                          </p:spTgt>
                                        </p:tgtEl>
                                        <p:attrNameLst>
                                          <p:attrName>style.visibility</p:attrName>
                                        </p:attrNameLst>
                                      </p:cBhvr>
                                      <p:to>
                                        <p:strVal val="visible"/>
                                      </p:to>
                                    </p:set>
                                    <p:animEffect transition="in" filter="wipe(down)">
                                      <p:cBhvr>
                                        <p:cTn id="77" dur="500"/>
                                        <p:tgtEl>
                                          <p:spTgt spid="291843">
                                            <p:txEl>
                                              <p:pRg st="14" end="14"/>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291843">
                                            <p:txEl>
                                              <p:pRg st="15" end="15"/>
                                            </p:txEl>
                                          </p:spTgt>
                                        </p:tgtEl>
                                        <p:attrNameLst>
                                          <p:attrName>style.visibility</p:attrName>
                                        </p:attrNameLst>
                                      </p:cBhvr>
                                      <p:to>
                                        <p:strVal val="visible"/>
                                      </p:to>
                                    </p:set>
                                    <p:animEffect transition="in" filter="wipe(down)">
                                      <p:cBhvr>
                                        <p:cTn id="82" dur="500"/>
                                        <p:tgtEl>
                                          <p:spTgt spid="291843">
                                            <p:txEl>
                                              <p:pRg st="15" end="15"/>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291843">
                                            <p:txEl>
                                              <p:pRg st="16" end="16"/>
                                            </p:txEl>
                                          </p:spTgt>
                                        </p:tgtEl>
                                        <p:attrNameLst>
                                          <p:attrName>style.visibility</p:attrName>
                                        </p:attrNameLst>
                                      </p:cBhvr>
                                      <p:to>
                                        <p:strVal val="visible"/>
                                      </p:to>
                                    </p:set>
                                    <p:animEffect transition="in" filter="wipe(down)">
                                      <p:cBhvr>
                                        <p:cTn id="87" dur="500"/>
                                        <p:tgtEl>
                                          <p:spTgt spid="29184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35C0F3C8-A2D2-4819-9115-6FCE5692F2D4}" type="slidenum">
              <a:rPr lang="en-US" sz="1200">
                <a:solidFill>
                  <a:srgbClr val="FFFFFF"/>
                </a:solidFill>
              </a:rPr>
              <a:pPr>
                <a:lnSpc>
                  <a:spcPct val="80000"/>
                </a:lnSpc>
              </a:pPr>
              <a:t>66</a:t>
            </a:fld>
            <a:endParaRPr lang="en-US" sz="1200">
              <a:solidFill>
                <a:srgbClr val="FFFFFF"/>
              </a:solidFill>
            </a:endParaRPr>
          </a:p>
        </p:txBody>
      </p:sp>
      <p:sp>
        <p:nvSpPr>
          <p:cNvPr id="72707" name="Rectangle 2"/>
          <p:cNvSpPr>
            <a:spLocks noGrp="1"/>
          </p:cNvSpPr>
          <p:nvPr>
            <p:ph type="title" idx="4294967295"/>
          </p:nvPr>
        </p:nvSpPr>
        <p:spPr>
          <a:xfrm>
            <a:off x="755650" y="260350"/>
            <a:ext cx="8189913" cy="841375"/>
          </a:xfrm>
        </p:spPr>
        <p:txBody>
          <a:bodyPr/>
          <a:lstStyle/>
          <a:p>
            <a:r>
              <a:rPr lang="en-US" sz="5600">
                <a:solidFill>
                  <a:srgbClr val="0000FF"/>
                </a:solidFill>
                <a:cs typeface="Times New Roman" panose="02020603050405020304" pitchFamily="18" charset="0"/>
              </a:rPr>
              <a:t>Sử dụng UDFs</a:t>
            </a:r>
            <a:endParaRPr lang="en-US" sz="5600" b="1">
              <a:solidFill>
                <a:srgbClr val="0000FF"/>
              </a:solidFill>
              <a:cs typeface="Times New Roman" panose="02020603050405020304" pitchFamily="18" charset="0"/>
            </a:endParaRPr>
          </a:p>
        </p:txBody>
      </p:sp>
      <p:sp>
        <p:nvSpPr>
          <p:cNvPr id="293891" name="Rectangle 3"/>
          <p:cNvSpPr>
            <a:spLocks noGrp="1"/>
          </p:cNvSpPr>
          <p:nvPr>
            <p:ph type="body" idx="4294967295"/>
          </p:nvPr>
        </p:nvSpPr>
        <p:spPr>
          <a:xfrm>
            <a:off x="609600" y="1524000"/>
            <a:ext cx="8077200" cy="5105400"/>
          </a:xfrm>
        </p:spPr>
        <p:txBody>
          <a:bodyPr/>
          <a:lstStyle/>
          <a:p>
            <a:pPr marL="284163" indent="-284163">
              <a:spcBef>
                <a:spcPct val="30000"/>
              </a:spcBef>
            </a:pPr>
            <a:r>
              <a:rPr lang="en-US" sz="1800" dirty="0">
                <a:solidFill>
                  <a:srgbClr val="800000"/>
                </a:solidFill>
                <a:latin typeface="Arial" panose="020B0604020202020204" pitchFamily="34" charset="0"/>
                <a:cs typeface="Arial" panose="020B0604020202020204" pitchFamily="34" charset="0"/>
              </a:rPr>
              <a:t>A scalar UDF: </a:t>
            </a:r>
            <a:r>
              <a:rPr lang="en-US" sz="1800" dirty="0" err="1">
                <a:solidFill>
                  <a:srgbClr val="800000"/>
                </a:solidFill>
                <a:latin typeface="Arial" panose="020B0604020202020204" pitchFamily="34" charset="0"/>
                <a:cs typeface="Arial" panose="020B0604020202020204" pitchFamily="34" charset="0"/>
              </a:rPr>
              <a:t>khi</a:t>
            </a:r>
            <a:r>
              <a:rPr lang="en-US" sz="1800" dirty="0">
                <a:solidFill>
                  <a:srgbClr val="800000"/>
                </a:solidFill>
                <a:latin typeface="Arial" panose="020B0604020202020204" pitchFamily="34" charset="0"/>
                <a:cs typeface="Arial" panose="020B0604020202020204" pitchFamily="34" charset="0"/>
              </a:rPr>
              <a:t> </a:t>
            </a:r>
            <a:r>
              <a:rPr lang="en-US" sz="1800" dirty="0" err="1">
                <a:solidFill>
                  <a:srgbClr val="800000"/>
                </a:solidFill>
                <a:latin typeface="Arial" panose="020B0604020202020204" pitchFamily="34" charset="0"/>
                <a:cs typeface="Arial" panose="020B0604020202020204" pitchFamily="34" charset="0"/>
              </a:rPr>
              <a:t>gọi</a:t>
            </a:r>
            <a:r>
              <a:rPr lang="en-US" sz="1800" dirty="0">
                <a:solidFill>
                  <a:srgbClr val="800000"/>
                </a:solidFill>
                <a:latin typeface="Arial" panose="020B0604020202020204" pitchFamily="34" charset="0"/>
                <a:cs typeface="Arial" panose="020B0604020202020204" pitchFamily="34" charset="0"/>
              </a:rPr>
              <a:t> </a:t>
            </a:r>
            <a:r>
              <a:rPr lang="en-US" sz="1800" dirty="0" err="1">
                <a:solidFill>
                  <a:srgbClr val="800000"/>
                </a:solidFill>
                <a:latin typeface="Arial" panose="020B0604020202020204" pitchFamily="34" charset="0"/>
                <a:cs typeface="Arial" panose="020B0604020202020204" pitchFamily="34" charset="0"/>
              </a:rPr>
              <a:t>luôn</a:t>
            </a:r>
            <a:r>
              <a:rPr lang="en-US" sz="1800" dirty="0">
                <a:solidFill>
                  <a:srgbClr val="800000"/>
                </a:solidFill>
                <a:latin typeface="Arial" panose="020B0604020202020204" pitchFamily="34" charset="0"/>
                <a:cs typeface="Arial" panose="020B0604020202020204" pitchFamily="34" charset="0"/>
              </a:rPr>
              <a:t> </a:t>
            </a:r>
            <a:r>
              <a:rPr lang="en-US" sz="1800" dirty="0" err="1">
                <a:solidFill>
                  <a:srgbClr val="800000"/>
                </a:solidFill>
                <a:latin typeface="Arial" panose="020B0604020202020204" pitchFamily="34" charset="0"/>
                <a:cs typeface="Arial" panose="020B0604020202020204" pitchFamily="34" charset="0"/>
              </a:rPr>
              <a:t>luôn</a:t>
            </a:r>
            <a:r>
              <a:rPr lang="en-US" sz="1800" dirty="0">
                <a:solidFill>
                  <a:srgbClr val="800000"/>
                </a:solidFill>
                <a:latin typeface="Arial" panose="020B0604020202020204" pitchFamily="34" charset="0"/>
                <a:cs typeface="Arial" panose="020B0604020202020204" pitchFamily="34" charset="0"/>
              </a:rPr>
              <a:t> </a:t>
            </a:r>
            <a:r>
              <a:rPr lang="en-US" sz="1800" dirty="0" err="1">
                <a:solidFill>
                  <a:srgbClr val="800000"/>
                </a:solidFill>
                <a:latin typeface="Arial" panose="020B0604020202020204" pitchFamily="34" charset="0"/>
                <a:cs typeface="Arial" panose="020B0604020202020204" pitchFamily="34" charset="0"/>
              </a:rPr>
              <a:t>theo</a:t>
            </a:r>
            <a:r>
              <a:rPr lang="en-US" sz="1800" dirty="0">
                <a:solidFill>
                  <a:srgbClr val="800000"/>
                </a:solidFill>
                <a:latin typeface="Arial" panose="020B0604020202020204" pitchFamily="34" charset="0"/>
                <a:cs typeface="Arial" panose="020B0604020202020204" pitchFamily="34" charset="0"/>
              </a:rPr>
              <a:t> </a:t>
            </a:r>
            <a:r>
              <a:rPr lang="en-US" sz="1800" dirty="0" err="1">
                <a:solidFill>
                  <a:srgbClr val="800000"/>
                </a:solidFill>
                <a:latin typeface="Arial" panose="020B0604020202020204" pitchFamily="34" charset="0"/>
                <a:cs typeface="Arial" panose="020B0604020202020204" pitchFamily="34" charset="0"/>
              </a:rPr>
              <a:t>cú</a:t>
            </a:r>
            <a:r>
              <a:rPr lang="en-US" sz="1800" dirty="0">
                <a:solidFill>
                  <a:srgbClr val="800000"/>
                </a:solidFill>
                <a:latin typeface="Arial" panose="020B0604020202020204" pitchFamily="34" charset="0"/>
                <a:cs typeface="Arial" panose="020B0604020202020204" pitchFamily="34" charset="0"/>
              </a:rPr>
              <a:t> </a:t>
            </a:r>
            <a:r>
              <a:rPr lang="en-US" sz="1800" dirty="0" err="1">
                <a:solidFill>
                  <a:srgbClr val="800000"/>
                </a:solidFill>
                <a:latin typeface="Arial" panose="020B0604020202020204" pitchFamily="34" charset="0"/>
                <a:cs typeface="Arial" panose="020B0604020202020204" pitchFamily="34" charset="0"/>
              </a:rPr>
              <a:t>pháp</a:t>
            </a:r>
            <a:r>
              <a:rPr lang="en-US" sz="1800" dirty="0">
                <a:solidFill>
                  <a:srgbClr val="800000"/>
                </a:solidFill>
                <a:latin typeface="Arial" panose="020B0604020202020204" pitchFamily="34" charset="0"/>
                <a:cs typeface="Arial" panose="020B0604020202020204" pitchFamily="34" charset="0"/>
              </a:rPr>
              <a:t>: </a:t>
            </a:r>
            <a:r>
              <a:rPr lang="en-US" sz="1800" i="1" dirty="0" err="1">
                <a:solidFill>
                  <a:srgbClr val="800000"/>
                </a:solidFill>
                <a:latin typeface="Arial" panose="020B0604020202020204" pitchFamily="34" charset="0"/>
                <a:cs typeface="Arial" panose="020B0604020202020204" pitchFamily="34" charset="0"/>
              </a:rPr>
              <a:t>owner</a:t>
            </a:r>
            <a:r>
              <a:rPr lang="en-US" sz="1800" dirty="0" err="1">
                <a:solidFill>
                  <a:srgbClr val="800000"/>
                </a:solidFill>
                <a:latin typeface="Arial" panose="020B0604020202020204" pitchFamily="34" charset="0"/>
                <a:cs typeface="Arial" panose="020B0604020202020204" pitchFamily="34" charset="0"/>
              </a:rPr>
              <a:t>.</a:t>
            </a:r>
            <a:r>
              <a:rPr lang="en-US" sz="1800" i="1" dirty="0" err="1">
                <a:solidFill>
                  <a:srgbClr val="800000"/>
                </a:solidFill>
                <a:latin typeface="Arial" panose="020B0604020202020204" pitchFamily="34" charset="0"/>
                <a:cs typeface="Arial" panose="020B0604020202020204" pitchFamily="34" charset="0"/>
              </a:rPr>
              <a:t>functionname</a:t>
            </a:r>
            <a:r>
              <a:rPr lang="en-US" sz="1800" i="1" dirty="0">
                <a:solidFill>
                  <a:srgbClr val="800000"/>
                </a:solidFill>
                <a:latin typeface="Arial" panose="020B0604020202020204" pitchFamily="34" charset="0"/>
                <a:cs typeface="Arial" panose="020B0604020202020204" pitchFamily="34" charset="0"/>
              </a:rPr>
              <a:t>.</a:t>
            </a:r>
            <a:r>
              <a:rPr lang="en-US" sz="1800" i="1" dirty="0">
                <a:latin typeface="Arial" panose="020B0604020202020204" pitchFamily="34" charset="0"/>
                <a:cs typeface="Arial" panose="020B0604020202020204" pitchFamily="34" charset="0"/>
              </a:rPr>
              <a:t> </a:t>
            </a:r>
          </a:p>
          <a:p>
            <a:pPr marL="284163" indent="-284163">
              <a:spcBef>
                <a:spcPct val="30000"/>
              </a:spcBef>
              <a:buFont typeface="Wingdings" panose="05000000000000000000" pitchFamily="2" charset="2"/>
              <a:buNone/>
            </a:pPr>
            <a:r>
              <a:rPr lang="en-US" sz="1800" i="1" dirty="0">
                <a:latin typeface="Arial" panose="020B0604020202020204" pitchFamily="34" charset="0"/>
                <a:cs typeface="Arial" panose="020B0604020202020204" pitchFamily="34" charset="0"/>
              </a:rPr>
              <a:t>	</a:t>
            </a:r>
            <a:r>
              <a:rPr lang="en-US" sz="1800" i="1" dirty="0" err="1">
                <a:latin typeface="Arial" panose="020B0604020202020204" pitchFamily="34" charset="0"/>
                <a:cs typeface="Arial" panose="020B0604020202020204" pitchFamily="34" charset="0"/>
              </a:rPr>
              <a:t>Ví</a:t>
            </a:r>
            <a:r>
              <a:rPr lang="en-US" sz="1800" i="1" dirty="0">
                <a:latin typeface="Arial" panose="020B0604020202020204" pitchFamily="34" charset="0"/>
                <a:cs typeface="Arial" panose="020B0604020202020204" pitchFamily="34" charset="0"/>
              </a:rPr>
              <a:t> </a:t>
            </a:r>
            <a:r>
              <a:rPr lang="en-US" sz="1800" i="1" dirty="0" err="1">
                <a:latin typeface="Arial" panose="020B0604020202020204" pitchFamily="34" charset="0"/>
                <a:cs typeface="Arial" panose="020B0604020202020204" pitchFamily="34" charset="0"/>
              </a:rPr>
              <a:t>dụ</a:t>
            </a:r>
            <a:r>
              <a:rPr lang="en-US" sz="1800" i="1" dirty="0">
                <a:latin typeface="Arial" panose="020B0604020202020204" pitchFamily="34" charset="0"/>
                <a:cs typeface="Arial" panose="020B0604020202020204" pitchFamily="34" charset="0"/>
              </a:rPr>
              <a:t>:</a:t>
            </a:r>
          </a:p>
          <a:p>
            <a:pPr marL="495300" lvl="1" indent="0">
              <a:spcBef>
                <a:spcPct val="30000"/>
              </a:spcBef>
              <a:buFont typeface="Wingdings 2" panose="05020102010507070707" pitchFamily="18" charset="2"/>
              <a:buNone/>
            </a:pPr>
            <a:r>
              <a:rPr lang="en-US" sz="1800" dirty="0">
                <a:latin typeface="Arial" panose="020B0604020202020204" pitchFamily="34" charset="0"/>
                <a:cs typeface="Arial" panose="020B0604020202020204" pitchFamily="34" charset="0"/>
              </a:rPr>
              <a:t>SELECT </a:t>
            </a:r>
            <a:r>
              <a:rPr lang="en-US" sz="1800" dirty="0" err="1">
                <a:latin typeface="Arial" panose="020B0604020202020204" pitchFamily="34" charset="0"/>
                <a:cs typeface="Arial" panose="020B0604020202020204" pitchFamily="34" charset="0"/>
              </a:rPr>
              <a:t>ProductID</a:t>
            </a:r>
            <a:r>
              <a:rPr lang="en-US" sz="1800" dirty="0">
                <a:latin typeface="Arial" panose="020B0604020202020204" pitchFamily="34" charset="0"/>
                <a:cs typeface="Arial" panose="020B0604020202020204" pitchFamily="34" charset="0"/>
              </a:rPr>
              <a:t>, Total=</a:t>
            </a:r>
            <a:r>
              <a:rPr lang="en-US" sz="1800" dirty="0" err="1">
                <a:latin typeface="Arial" panose="020B0604020202020204" pitchFamily="34" charset="0"/>
                <a:cs typeface="Arial" panose="020B0604020202020204" pitchFamily="34" charset="0"/>
              </a:rPr>
              <a:t>dbo.TotalAmount</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UnitPrice</a:t>
            </a:r>
            <a:r>
              <a:rPr lang="en-US" sz="1800" dirty="0">
                <a:latin typeface="Arial" panose="020B0604020202020204" pitchFamily="34" charset="0"/>
                <a:cs typeface="Arial" panose="020B0604020202020204" pitchFamily="34" charset="0"/>
              </a:rPr>
              <a:t>, Quantity, Discount)</a:t>
            </a:r>
          </a:p>
          <a:p>
            <a:pPr marL="495300" lvl="1" indent="0">
              <a:spcBef>
                <a:spcPct val="30000"/>
              </a:spcBef>
              <a:buFont typeface="Wingdings 2" panose="05020102010507070707" pitchFamily="18" charset="2"/>
              <a:buNone/>
            </a:pPr>
            <a:r>
              <a:rPr lang="en-US" sz="1800" dirty="0">
                <a:latin typeface="Arial" panose="020B0604020202020204" pitchFamily="34" charset="0"/>
                <a:cs typeface="Arial" panose="020B0604020202020204" pitchFamily="34" charset="0"/>
              </a:rPr>
              <a:t>FROM [Order details]</a:t>
            </a:r>
          </a:p>
          <a:p>
            <a:pPr marL="495300" lvl="1" indent="0">
              <a:spcBef>
                <a:spcPct val="30000"/>
              </a:spcBef>
              <a:buFont typeface="Wingdings 2" panose="05020102010507070707" pitchFamily="18" charset="2"/>
              <a:buNone/>
            </a:pPr>
            <a:r>
              <a:rPr lang="en-US" sz="1800" dirty="0">
                <a:latin typeface="Arial" panose="020B0604020202020204" pitchFamily="34" charset="0"/>
                <a:cs typeface="Arial" panose="020B0604020202020204" pitchFamily="34" charset="0"/>
              </a:rPr>
              <a:t>WHERE </a:t>
            </a:r>
            <a:r>
              <a:rPr lang="en-US" sz="1800" dirty="0" err="1">
                <a:latin typeface="Arial" panose="020B0604020202020204" pitchFamily="34" charset="0"/>
                <a:cs typeface="Arial" panose="020B0604020202020204" pitchFamily="34" charset="0"/>
              </a:rPr>
              <a:t>OrderID</a:t>
            </a:r>
            <a:r>
              <a:rPr lang="en-US" sz="1800" dirty="0">
                <a:latin typeface="Arial" panose="020B0604020202020204" pitchFamily="34" charset="0"/>
                <a:cs typeface="Arial" panose="020B0604020202020204" pitchFamily="34" charset="0"/>
              </a:rPr>
              <a:t>=10250</a:t>
            </a:r>
          </a:p>
          <a:p>
            <a:pPr marL="284163" indent="-284163">
              <a:spcBef>
                <a:spcPct val="30000"/>
              </a:spcBef>
            </a:pPr>
            <a:r>
              <a:rPr lang="en-US" sz="1800" dirty="0">
                <a:latin typeface="Arial" panose="020B0604020202020204" pitchFamily="34" charset="0"/>
                <a:cs typeface="Arial" panose="020B0604020202020204" pitchFamily="34" charset="0"/>
              </a:rPr>
              <a:t> </a:t>
            </a:r>
            <a:r>
              <a:rPr lang="en-US" sz="1800" dirty="0">
                <a:solidFill>
                  <a:srgbClr val="800000"/>
                </a:solidFill>
                <a:latin typeface="Arial" panose="020B0604020202020204" pitchFamily="34" charset="0"/>
                <a:cs typeface="Arial" panose="020B0604020202020204" pitchFamily="34" charset="0"/>
              </a:rPr>
              <a:t>A scalar UDF </a:t>
            </a:r>
            <a:r>
              <a:rPr lang="en-US" sz="1800" dirty="0" err="1">
                <a:solidFill>
                  <a:srgbClr val="800000"/>
                </a:solidFill>
                <a:latin typeface="Arial" panose="020B0604020202020204" pitchFamily="34" charset="0"/>
                <a:cs typeface="Arial" panose="020B0604020202020204" pitchFamily="34" charset="0"/>
              </a:rPr>
              <a:t>có</a:t>
            </a:r>
            <a:r>
              <a:rPr lang="en-US" sz="1800" dirty="0">
                <a:solidFill>
                  <a:srgbClr val="800000"/>
                </a:solidFill>
                <a:latin typeface="Arial" panose="020B0604020202020204" pitchFamily="34" charset="0"/>
                <a:cs typeface="Arial" panose="020B0604020202020204" pitchFamily="34" charset="0"/>
              </a:rPr>
              <a:t> </a:t>
            </a:r>
            <a:r>
              <a:rPr lang="en-US" sz="1800" dirty="0" err="1">
                <a:solidFill>
                  <a:srgbClr val="800000"/>
                </a:solidFill>
                <a:latin typeface="Arial" panose="020B0604020202020204" pitchFamily="34" charset="0"/>
                <a:cs typeface="Arial" panose="020B0604020202020204" pitchFamily="34" charset="0"/>
              </a:rPr>
              <a:t>thể</a:t>
            </a:r>
            <a:r>
              <a:rPr lang="en-US" sz="1800" dirty="0">
                <a:solidFill>
                  <a:srgbClr val="800000"/>
                </a:solidFill>
                <a:latin typeface="Arial" panose="020B0604020202020204" pitchFamily="34" charset="0"/>
                <a:cs typeface="Arial" panose="020B0604020202020204" pitchFamily="34" charset="0"/>
              </a:rPr>
              <a:t> </a:t>
            </a:r>
            <a:r>
              <a:rPr lang="en-US" sz="1800" dirty="0" err="1">
                <a:solidFill>
                  <a:srgbClr val="800000"/>
                </a:solidFill>
                <a:latin typeface="Arial" panose="020B0604020202020204" pitchFamily="34" charset="0"/>
                <a:cs typeface="Arial" panose="020B0604020202020204" pitchFamily="34" charset="0"/>
              </a:rPr>
              <a:t>được</a:t>
            </a:r>
            <a:r>
              <a:rPr lang="en-US" sz="1800" dirty="0">
                <a:solidFill>
                  <a:srgbClr val="800000"/>
                </a:solidFill>
                <a:latin typeface="Arial" panose="020B0604020202020204" pitchFamily="34" charset="0"/>
                <a:cs typeface="Arial" panose="020B0604020202020204" pitchFamily="34" charset="0"/>
              </a:rPr>
              <a:t> </a:t>
            </a:r>
            <a:r>
              <a:rPr lang="en-US" sz="1800" dirty="0" err="1">
                <a:solidFill>
                  <a:srgbClr val="800000"/>
                </a:solidFill>
                <a:latin typeface="Arial" panose="020B0604020202020204" pitchFamily="34" charset="0"/>
                <a:cs typeface="Arial" panose="020B0604020202020204" pitchFamily="34" charset="0"/>
              </a:rPr>
              <a:t>sử</a:t>
            </a:r>
            <a:r>
              <a:rPr lang="en-US" sz="1800" dirty="0">
                <a:solidFill>
                  <a:srgbClr val="800000"/>
                </a:solidFill>
                <a:latin typeface="Arial" panose="020B0604020202020204" pitchFamily="34" charset="0"/>
                <a:cs typeface="Arial" panose="020B0604020202020204" pitchFamily="34" charset="0"/>
              </a:rPr>
              <a:t> </a:t>
            </a:r>
            <a:r>
              <a:rPr lang="en-US" sz="1800" dirty="0" err="1">
                <a:solidFill>
                  <a:srgbClr val="800000"/>
                </a:solidFill>
                <a:latin typeface="Arial" panose="020B0604020202020204" pitchFamily="34" charset="0"/>
                <a:cs typeface="Arial" panose="020B0604020202020204" pitchFamily="34" charset="0"/>
              </a:rPr>
              <a:t>dụng</a:t>
            </a:r>
            <a:r>
              <a:rPr lang="en-US" sz="1800" dirty="0">
                <a:solidFill>
                  <a:srgbClr val="800000"/>
                </a:solidFill>
                <a:latin typeface="Arial" panose="020B0604020202020204" pitchFamily="34" charset="0"/>
                <a:cs typeface="Arial" panose="020B0604020202020204" pitchFamily="34" charset="0"/>
              </a:rPr>
              <a:t> </a:t>
            </a:r>
            <a:r>
              <a:rPr lang="en-US" sz="1800" dirty="0" err="1">
                <a:solidFill>
                  <a:srgbClr val="800000"/>
                </a:solidFill>
                <a:latin typeface="Arial" panose="020B0604020202020204" pitchFamily="34" charset="0"/>
                <a:cs typeface="Arial" panose="020B0604020202020204" pitchFamily="34" charset="0"/>
              </a:rPr>
              <a:t>trong</a:t>
            </a:r>
            <a:r>
              <a:rPr lang="en-US" sz="1800" dirty="0">
                <a:solidFill>
                  <a:srgbClr val="800000"/>
                </a:solidFill>
                <a:latin typeface="Arial" panose="020B0604020202020204" pitchFamily="34" charset="0"/>
                <a:cs typeface="Arial" panose="020B0604020202020204" pitchFamily="34" charset="0"/>
              </a:rPr>
              <a:t> </a:t>
            </a:r>
            <a:r>
              <a:rPr lang="en-US" sz="1800" dirty="0" err="1">
                <a:solidFill>
                  <a:srgbClr val="800000"/>
                </a:solidFill>
                <a:latin typeface="Arial" panose="020B0604020202020204" pitchFamily="34" charset="0"/>
                <a:cs typeface="Arial" panose="020B0604020202020204" pitchFamily="34" charset="0"/>
              </a:rPr>
              <a:t>biểu</a:t>
            </a:r>
            <a:r>
              <a:rPr lang="en-US" sz="1800" dirty="0">
                <a:solidFill>
                  <a:srgbClr val="800000"/>
                </a:solidFill>
                <a:latin typeface="Arial" panose="020B0604020202020204" pitchFamily="34" charset="0"/>
                <a:cs typeface="Arial" panose="020B0604020202020204" pitchFamily="34" charset="0"/>
              </a:rPr>
              <a:t> </a:t>
            </a:r>
            <a:r>
              <a:rPr lang="en-US" sz="1800" dirty="0" err="1">
                <a:solidFill>
                  <a:srgbClr val="800000"/>
                </a:solidFill>
                <a:latin typeface="Arial" panose="020B0604020202020204" pitchFamily="34" charset="0"/>
                <a:cs typeface="Arial" panose="020B0604020202020204" pitchFamily="34" charset="0"/>
              </a:rPr>
              <a:t>thức</a:t>
            </a:r>
            <a:r>
              <a:rPr lang="en-US" sz="1800" dirty="0">
                <a:solidFill>
                  <a:srgbClr val="800000"/>
                </a:solidFill>
                <a:latin typeface="Arial" panose="020B0604020202020204" pitchFamily="34" charset="0"/>
                <a:cs typeface="Arial" panose="020B0604020202020204" pitchFamily="34" charset="0"/>
              </a:rPr>
              <a:t>, </a:t>
            </a:r>
            <a:r>
              <a:rPr lang="en-US" sz="1800" dirty="0" err="1">
                <a:solidFill>
                  <a:srgbClr val="800000"/>
                </a:solidFill>
                <a:latin typeface="Arial" panose="020B0604020202020204" pitchFamily="34" charset="0"/>
                <a:cs typeface="Arial" panose="020B0604020202020204" pitchFamily="34" charset="0"/>
              </a:rPr>
              <a:t>trong</a:t>
            </a:r>
            <a:r>
              <a:rPr lang="en-US" sz="1800" dirty="0">
                <a:solidFill>
                  <a:srgbClr val="800000"/>
                </a:solidFill>
                <a:latin typeface="Arial" panose="020B0604020202020204" pitchFamily="34" charset="0"/>
                <a:cs typeface="Arial" panose="020B0604020202020204" pitchFamily="34" charset="0"/>
              </a:rPr>
              <a:t> </a:t>
            </a:r>
            <a:r>
              <a:rPr lang="en-US" sz="1800" dirty="0" err="1">
                <a:solidFill>
                  <a:srgbClr val="800000"/>
                </a:solidFill>
                <a:latin typeface="Arial" panose="020B0604020202020204" pitchFamily="34" charset="0"/>
                <a:cs typeface="Arial" panose="020B0604020202020204" pitchFamily="34" charset="0"/>
              </a:rPr>
              <a:t>câu</a:t>
            </a:r>
            <a:r>
              <a:rPr lang="en-US" sz="1800" dirty="0">
                <a:solidFill>
                  <a:srgbClr val="800000"/>
                </a:solidFill>
                <a:latin typeface="Arial" panose="020B0604020202020204" pitchFamily="34" charset="0"/>
                <a:cs typeface="Arial" panose="020B0604020202020204" pitchFamily="34" charset="0"/>
              </a:rPr>
              <a:t> </a:t>
            </a:r>
            <a:r>
              <a:rPr lang="en-US" sz="1800" dirty="0" err="1">
                <a:solidFill>
                  <a:srgbClr val="800000"/>
                </a:solidFill>
                <a:latin typeface="Arial" panose="020B0604020202020204" pitchFamily="34" charset="0"/>
                <a:cs typeface="Arial" panose="020B0604020202020204" pitchFamily="34" charset="0"/>
              </a:rPr>
              <a:t>lệnh</a:t>
            </a:r>
            <a:r>
              <a:rPr lang="en-US" sz="1800" dirty="0">
                <a:solidFill>
                  <a:srgbClr val="800000"/>
                </a:solidFill>
                <a:latin typeface="Arial" panose="020B0604020202020204" pitchFamily="34" charset="0"/>
                <a:cs typeface="Arial" panose="020B0604020202020204" pitchFamily="34" charset="0"/>
              </a:rPr>
              <a:t> SELECT hay </a:t>
            </a:r>
            <a:r>
              <a:rPr lang="en-US" sz="1800" dirty="0" err="1">
                <a:solidFill>
                  <a:srgbClr val="800000"/>
                </a:solidFill>
                <a:latin typeface="Arial" panose="020B0604020202020204" pitchFamily="34" charset="0"/>
                <a:cs typeface="Arial" panose="020B0604020202020204" pitchFamily="34" charset="0"/>
              </a:rPr>
              <a:t>lệnh</a:t>
            </a:r>
            <a:r>
              <a:rPr lang="en-US" sz="1800" dirty="0">
                <a:solidFill>
                  <a:srgbClr val="800000"/>
                </a:solidFill>
                <a:latin typeface="Arial" panose="020B0604020202020204" pitchFamily="34" charset="0"/>
                <a:cs typeface="Arial" panose="020B0604020202020204" pitchFamily="34" charset="0"/>
              </a:rPr>
              <a:t> CREATE TABLE </a:t>
            </a:r>
          </a:p>
          <a:p>
            <a:pPr marL="284163" indent="-284163">
              <a:spcBef>
                <a:spcPct val="30000"/>
              </a:spcBef>
              <a:buFont typeface="Wingdings" panose="05000000000000000000" pitchFamily="2" charset="2"/>
              <a:buNone/>
            </a:pPr>
            <a:r>
              <a:rPr lang="en-US" sz="1800" dirty="0">
                <a:latin typeface="Arial" panose="020B0604020202020204" pitchFamily="34" charset="0"/>
                <a:cs typeface="Arial" panose="020B0604020202020204" pitchFamily="34" charset="0"/>
              </a:rPr>
              <a:t>	CREATE TABLE [Order Details] (</a:t>
            </a:r>
          </a:p>
          <a:p>
            <a:pPr marL="495300" lvl="1" indent="0">
              <a:spcBef>
                <a:spcPct val="30000"/>
              </a:spcBef>
              <a:buFont typeface="Wingdings 2" panose="05020102010507070707" pitchFamily="18" charset="2"/>
              <a:buNone/>
            </a:pPr>
            <a:r>
              <a:rPr lang="en-US" sz="1800" dirty="0" err="1">
                <a:latin typeface="Arial" panose="020B0604020202020204" pitchFamily="34" charset="0"/>
                <a:cs typeface="Arial" panose="020B0604020202020204" pitchFamily="34" charset="0"/>
              </a:rPr>
              <a:t>OrderID</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int</a:t>
            </a:r>
            <a:r>
              <a:rPr lang="en-US" sz="1800" dirty="0">
                <a:latin typeface="Arial" panose="020B0604020202020204" pitchFamily="34" charset="0"/>
                <a:cs typeface="Arial" panose="020B0604020202020204" pitchFamily="34" charset="0"/>
              </a:rPr>
              <a:t> NOT NULL , </a:t>
            </a:r>
            <a:r>
              <a:rPr lang="en-US" sz="1800" dirty="0" err="1">
                <a:latin typeface="Arial" panose="020B0604020202020204" pitchFamily="34" charset="0"/>
                <a:cs typeface="Arial" panose="020B0604020202020204" pitchFamily="34" charset="0"/>
              </a:rPr>
              <a:t>ProductID</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int</a:t>
            </a:r>
            <a:r>
              <a:rPr lang="en-US" sz="1800" dirty="0">
                <a:latin typeface="Arial" panose="020B0604020202020204" pitchFamily="34" charset="0"/>
                <a:cs typeface="Arial" panose="020B0604020202020204" pitchFamily="34" charset="0"/>
              </a:rPr>
              <a:t> NOT NULL ,</a:t>
            </a:r>
          </a:p>
          <a:p>
            <a:pPr marL="495300" lvl="1" indent="0">
              <a:spcBef>
                <a:spcPct val="30000"/>
              </a:spcBef>
              <a:buFont typeface="Wingdings 2" panose="05020102010507070707" pitchFamily="18" charset="2"/>
              <a:buNone/>
            </a:pPr>
            <a:r>
              <a:rPr lang="en-US" sz="1800" dirty="0" err="1">
                <a:latin typeface="Arial" panose="020B0604020202020204" pitchFamily="34" charset="0"/>
                <a:cs typeface="Arial" panose="020B0604020202020204" pitchFamily="34" charset="0"/>
              </a:rPr>
              <a:t>UnitPrice</a:t>
            </a:r>
            <a:r>
              <a:rPr lang="en-US" sz="1800" dirty="0">
                <a:latin typeface="Arial" panose="020B0604020202020204" pitchFamily="34" charset="0"/>
                <a:cs typeface="Arial" panose="020B0604020202020204" pitchFamily="34" charset="0"/>
              </a:rPr>
              <a:t> money NOT NULL DEFAULT (0),</a:t>
            </a:r>
          </a:p>
          <a:p>
            <a:pPr marL="495300" lvl="1" indent="0">
              <a:spcBef>
                <a:spcPct val="30000"/>
              </a:spcBef>
              <a:buFont typeface="Wingdings 2" panose="05020102010507070707" pitchFamily="18" charset="2"/>
              <a:buNone/>
            </a:pPr>
            <a:r>
              <a:rPr lang="en-US" sz="1800" dirty="0">
                <a:latin typeface="Arial" panose="020B0604020202020204" pitchFamily="34" charset="0"/>
                <a:cs typeface="Arial" panose="020B0604020202020204" pitchFamily="34" charset="0"/>
              </a:rPr>
              <a:t>Quantity </a:t>
            </a:r>
            <a:r>
              <a:rPr lang="en-US" sz="1800" dirty="0" err="1">
                <a:latin typeface="Arial" panose="020B0604020202020204" pitchFamily="34" charset="0"/>
                <a:cs typeface="Arial" panose="020B0604020202020204" pitchFamily="34" charset="0"/>
              </a:rPr>
              <a:t>smallint</a:t>
            </a:r>
            <a:r>
              <a:rPr lang="en-US" sz="1800" dirty="0">
                <a:latin typeface="Arial" panose="020B0604020202020204" pitchFamily="34" charset="0"/>
                <a:cs typeface="Arial" panose="020B0604020202020204" pitchFamily="34" charset="0"/>
              </a:rPr>
              <a:t> NOT NULL DEFAULT (1),</a:t>
            </a:r>
          </a:p>
          <a:p>
            <a:pPr marL="495300" lvl="1" indent="0">
              <a:spcBef>
                <a:spcPct val="30000"/>
              </a:spcBef>
              <a:buFont typeface="Wingdings 2" panose="05020102010507070707" pitchFamily="18" charset="2"/>
              <a:buNone/>
            </a:pPr>
            <a:r>
              <a:rPr lang="en-US" sz="1800" dirty="0">
                <a:latin typeface="Arial" panose="020B0604020202020204" pitchFamily="34" charset="0"/>
                <a:cs typeface="Arial" panose="020B0604020202020204" pitchFamily="34" charset="0"/>
              </a:rPr>
              <a:t>Discount real NOT NULL DEFAULT (0),</a:t>
            </a:r>
          </a:p>
          <a:p>
            <a:pPr marL="495300" lvl="1" indent="0">
              <a:spcBef>
                <a:spcPct val="30000"/>
              </a:spcBef>
              <a:buFont typeface="Wingdings 2" panose="05020102010507070707" pitchFamily="18" charset="2"/>
              <a:buNone/>
            </a:pPr>
            <a:r>
              <a:rPr lang="en-US" sz="1800" dirty="0">
                <a:latin typeface="Arial" panose="020B0604020202020204" pitchFamily="34" charset="0"/>
                <a:cs typeface="Arial" panose="020B0604020202020204" pitchFamily="34" charset="0"/>
              </a:rPr>
              <a:t>Total AS </a:t>
            </a:r>
            <a:r>
              <a:rPr lang="en-US" sz="1800" dirty="0" err="1">
                <a:latin typeface="Arial" panose="020B0604020202020204" pitchFamily="34" charset="0"/>
                <a:cs typeface="Arial" panose="020B0604020202020204" pitchFamily="34" charset="0"/>
              </a:rPr>
              <a:t>dbo.TotalAmount</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UnitPrice</a:t>
            </a:r>
            <a:r>
              <a:rPr lang="en-US" sz="1800" dirty="0">
                <a:latin typeface="Arial" panose="020B0604020202020204" pitchFamily="34" charset="0"/>
                <a:cs typeface="Arial" panose="020B0604020202020204" pitchFamily="34" charset="0"/>
              </a:rPr>
              <a:t>, Quantity, Discount))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93891">
                                            <p:txEl>
                                              <p:pRg st="0" end="0"/>
                                            </p:txEl>
                                          </p:spTgt>
                                        </p:tgtEl>
                                        <p:attrNameLst>
                                          <p:attrName>style.visibility</p:attrName>
                                        </p:attrNameLst>
                                      </p:cBhvr>
                                      <p:to>
                                        <p:strVal val="visible"/>
                                      </p:to>
                                    </p:set>
                                    <p:animEffect transition="in" filter="checkerboard(across)">
                                      <p:cBhvr>
                                        <p:cTn id="7" dur="500"/>
                                        <p:tgtEl>
                                          <p:spTgt spid="293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93891">
                                            <p:txEl>
                                              <p:pRg st="1" end="1"/>
                                            </p:txEl>
                                          </p:spTgt>
                                        </p:tgtEl>
                                        <p:attrNameLst>
                                          <p:attrName>style.visibility</p:attrName>
                                        </p:attrNameLst>
                                      </p:cBhvr>
                                      <p:to>
                                        <p:strVal val="visible"/>
                                      </p:to>
                                    </p:set>
                                    <p:animEffect transition="in" filter="checkerboard(across)">
                                      <p:cBhvr>
                                        <p:cTn id="12" dur="500"/>
                                        <p:tgtEl>
                                          <p:spTgt spid="2938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93891">
                                            <p:txEl>
                                              <p:pRg st="2" end="2"/>
                                            </p:txEl>
                                          </p:spTgt>
                                        </p:tgtEl>
                                        <p:attrNameLst>
                                          <p:attrName>style.visibility</p:attrName>
                                        </p:attrNameLst>
                                      </p:cBhvr>
                                      <p:to>
                                        <p:strVal val="visible"/>
                                      </p:to>
                                    </p:set>
                                    <p:animEffect transition="in" filter="checkerboard(across)">
                                      <p:cBhvr>
                                        <p:cTn id="17" dur="500"/>
                                        <p:tgtEl>
                                          <p:spTgt spid="2938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93891">
                                            <p:txEl>
                                              <p:pRg st="3" end="3"/>
                                            </p:txEl>
                                          </p:spTgt>
                                        </p:tgtEl>
                                        <p:attrNameLst>
                                          <p:attrName>style.visibility</p:attrName>
                                        </p:attrNameLst>
                                      </p:cBhvr>
                                      <p:to>
                                        <p:strVal val="visible"/>
                                      </p:to>
                                    </p:set>
                                    <p:animEffect transition="in" filter="checkerboard(across)">
                                      <p:cBhvr>
                                        <p:cTn id="22" dur="500"/>
                                        <p:tgtEl>
                                          <p:spTgt spid="2938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93891">
                                            <p:txEl>
                                              <p:pRg st="4" end="4"/>
                                            </p:txEl>
                                          </p:spTgt>
                                        </p:tgtEl>
                                        <p:attrNameLst>
                                          <p:attrName>style.visibility</p:attrName>
                                        </p:attrNameLst>
                                      </p:cBhvr>
                                      <p:to>
                                        <p:strVal val="visible"/>
                                      </p:to>
                                    </p:set>
                                    <p:animEffect transition="in" filter="checkerboard(across)">
                                      <p:cBhvr>
                                        <p:cTn id="27" dur="500"/>
                                        <p:tgtEl>
                                          <p:spTgt spid="2938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93891">
                                            <p:txEl>
                                              <p:pRg st="5" end="5"/>
                                            </p:txEl>
                                          </p:spTgt>
                                        </p:tgtEl>
                                        <p:attrNameLst>
                                          <p:attrName>style.visibility</p:attrName>
                                        </p:attrNameLst>
                                      </p:cBhvr>
                                      <p:to>
                                        <p:strVal val="visible"/>
                                      </p:to>
                                    </p:set>
                                    <p:animEffect transition="in" filter="checkerboard(across)">
                                      <p:cBhvr>
                                        <p:cTn id="32" dur="500"/>
                                        <p:tgtEl>
                                          <p:spTgt spid="29389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293891">
                                            <p:txEl>
                                              <p:pRg st="6" end="6"/>
                                            </p:txEl>
                                          </p:spTgt>
                                        </p:tgtEl>
                                        <p:attrNameLst>
                                          <p:attrName>style.visibility</p:attrName>
                                        </p:attrNameLst>
                                      </p:cBhvr>
                                      <p:to>
                                        <p:strVal val="visible"/>
                                      </p:to>
                                    </p:set>
                                    <p:animEffect transition="in" filter="checkerboard(across)">
                                      <p:cBhvr>
                                        <p:cTn id="37" dur="500"/>
                                        <p:tgtEl>
                                          <p:spTgt spid="29389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293891">
                                            <p:txEl>
                                              <p:pRg st="7" end="7"/>
                                            </p:txEl>
                                          </p:spTgt>
                                        </p:tgtEl>
                                        <p:attrNameLst>
                                          <p:attrName>style.visibility</p:attrName>
                                        </p:attrNameLst>
                                      </p:cBhvr>
                                      <p:to>
                                        <p:strVal val="visible"/>
                                      </p:to>
                                    </p:set>
                                    <p:animEffect transition="in" filter="checkerboard(across)">
                                      <p:cBhvr>
                                        <p:cTn id="42" dur="500"/>
                                        <p:tgtEl>
                                          <p:spTgt spid="29389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293891">
                                            <p:txEl>
                                              <p:pRg st="8" end="8"/>
                                            </p:txEl>
                                          </p:spTgt>
                                        </p:tgtEl>
                                        <p:attrNameLst>
                                          <p:attrName>style.visibility</p:attrName>
                                        </p:attrNameLst>
                                      </p:cBhvr>
                                      <p:to>
                                        <p:strVal val="visible"/>
                                      </p:to>
                                    </p:set>
                                    <p:animEffect transition="in" filter="checkerboard(across)">
                                      <p:cBhvr>
                                        <p:cTn id="47" dur="500"/>
                                        <p:tgtEl>
                                          <p:spTgt spid="29389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293891">
                                            <p:txEl>
                                              <p:pRg st="9" end="9"/>
                                            </p:txEl>
                                          </p:spTgt>
                                        </p:tgtEl>
                                        <p:attrNameLst>
                                          <p:attrName>style.visibility</p:attrName>
                                        </p:attrNameLst>
                                      </p:cBhvr>
                                      <p:to>
                                        <p:strVal val="visible"/>
                                      </p:to>
                                    </p:set>
                                    <p:animEffect transition="in" filter="checkerboard(across)">
                                      <p:cBhvr>
                                        <p:cTn id="52" dur="500"/>
                                        <p:tgtEl>
                                          <p:spTgt spid="293891">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293891">
                                            <p:txEl>
                                              <p:pRg st="10" end="10"/>
                                            </p:txEl>
                                          </p:spTgt>
                                        </p:tgtEl>
                                        <p:attrNameLst>
                                          <p:attrName>style.visibility</p:attrName>
                                        </p:attrNameLst>
                                      </p:cBhvr>
                                      <p:to>
                                        <p:strVal val="visible"/>
                                      </p:to>
                                    </p:set>
                                    <p:animEffect transition="in" filter="checkerboard(across)">
                                      <p:cBhvr>
                                        <p:cTn id="57" dur="500"/>
                                        <p:tgtEl>
                                          <p:spTgt spid="293891">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293891">
                                            <p:txEl>
                                              <p:pRg st="11" end="11"/>
                                            </p:txEl>
                                          </p:spTgt>
                                        </p:tgtEl>
                                        <p:attrNameLst>
                                          <p:attrName>style.visibility</p:attrName>
                                        </p:attrNameLst>
                                      </p:cBhvr>
                                      <p:to>
                                        <p:strVal val="visible"/>
                                      </p:to>
                                    </p:set>
                                    <p:animEffect transition="in" filter="checkerboard(across)">
                                      <p:cBhvr>
                                        <p:cTn id="62" dur="500"/>
                                        <p:tgtEl>
                                          <p:spTgt spid="29389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7F1DF3F5-3FCA-42D7-A9FE-B3B0539A16B2}" type="slidenum">
              <a:rPr lang="en-US" sz="1200">
                <a:solidFill>
                  <a:srgbClr val="FFFFFF"/>
                </a:solidFill>
              </a:rPr>
              <a:pPr>
                <a:lnSpc>
                  <a:spcPct val="80000"/>
                </a:lnSpc>
              </a:pPr>
              <a:t>67</a:t>
            </a:fld>
            <a:endParaRPr lang="en-US" sz="1200">
              <a:solidFill>
                <a:srgbClr val="FFFFFF"/>
              </a:solidFill>
            </a:endParaRPr>
          </a:p>
        </p:txBody>
      </p:sp>
      <p:sp>
        <p:nvSpPr>
          <p:cNvPr id="73731" name="Rectangle 2"/>
          <p:cNvSpPr>
            <a:spLocks noGrp="1"/>
          </p:cNvSpPr>
          <p:nvPr>
            <p:ph type="title" idx="4294967295"/>
          </p:nvPr>
        </p:nvSpPr>
        <p:spPr>
          <a:xfrm>
            <a:off x="685800" y="304800"/>
            <a:ext cx="8189913" cy="841375"/>
          </a:xfrm>
        </p:spPr>
        <p:txBody>
          <a:bodyPr/>
          <a:lstStyle/>
          <a:p>
            <a:r>
              <a:rPr lang="en-US" sz="4000">
                <a:solidFill>
                  <a:srgbClr val="0000FF"/>
                </a:solidFill>
                <a:cs typeface="Times New Roman" panose="02020603050405020304" pitchFamily="18" charset="0"/>
              </a:rPr>
              <a:t>Using UDFs</a:t>
            </a:r>
          </a:p>
        </p:txBody>
      </p:sp>
      <p:sp>
        <p:nvSpPr>
          <p:cNvPr id="295939" name="Rectangle 3"/>
          <p:cNvSpPr>
            <a:spLocks noGrp="1"/>
          </p:cNvSpPr>
          <p:nvPr>
            <p:ph type="body" idx="4294967295"/>
          </p:nvPr>
        </p:nvSpPr>
        <p:spPr>
          <a:xfrm>
            <a:off x="609600" y="1752600"/>
            <a:ext cx="8001000" cy="5105400"/>
          </a:xfrm>
        </p:spPr>
        <p:txBody>
          <a:bodyPr/>
          <a:lstStyle/>
          <a:p>
            <a:pPr marL="346075" indent="-346075" algn="just">
              <a:lnSpc>
                <a:spcPct val="105000"/>
              </a:lnSpc>
              <a:spcBef>
                <a:spcPct val="30000"/>
              </a:spcBef>
            </a:pPr>
            <a:r>
              <a:rPr lang="en-US" sz="2400">
                <a:solidFill>
                  <a:srgbClr val="800000"/>
                </a:solidFill>
                <a:latin typeface="Arial" panose="020B0604020202020204" pitchFamily="34" charset="0"/>
                <a:cs typeface="Arial" panose="020B0604020202020204" pitchFamily="34" charset="0"/>
              </a:rPr>
              <a:t>A table-valued UDF:</a:t>
            </a:r>
            <a:r>
              <a:rPr lang="en-US" sz="2400">
                <a:latin typeface="Arial" panose="020B0604020202020204" pitchFamily="34" charset="0"/>
                <a:cs typeface="Arial" panose="020B0604020202020204" pitchFamily="34" charset="0"/>
              </a:rPr>
              <a:t> Có thể được gọi theo cú pháp </a:t>
            </a:r>
            <a:r>
              <a:rPr lang="en-US" sz="2400" i="1">
                <a:latin typeface="Arial" panose="020B0604020202020204" pitchFamily="34" charset="0"/>
                <a:cs typeface="Arial" panose="020B0604020202020204" pitchFamily="34" charset="0"/>
              </a:rPr>
              <a:t>owner</a:t>
            </a:r>
            <a:r>
              <a:rPr lang="en-US" sz="2400">
                <a:latin typeface="Arial" panose="020B0604020202020204" pitchFamily="34" charset="0"/>
                <a:cs typeface="Arial" panose="020B0604020202020204" pitchFamily="34" charset="0"/>
              </a:rPr>
              <a:t>.</a:t>
            </a:r>
            <a:r>
              <a:rPr lang="en-US" sz="2400" i="1">
                <a:latin typeface="Arial" panose="020B0604020202020204" pitchFamily="34" charset="0"/>
                <a:cs typeface="Arial" panose="020B0604020202020204" pitchFamily="34" charset="0"/>
              </a:rPr>
              <a:t>functionname hay functionname</a:t>
            </a:r>
            <a:endParaRPr lang="en-US" sz="2400">
              <a:latin typeface="Arial" panose="020B0604020202020204" pitchFamily="34" charset="0"/>
              <a:cs typeface="Arial" panose="020B0604020202020204" pitchFamily="34" charset="0"/>
            </a:endParaRPr>
          </a:p>
          <a:p>
            <a:pPr marL="346075" indent="-346075" algn="just">
              <a:lnSpc>
                <a:spcPct val="105000"/>
              </a:lnSpc>
              <a:spcBef>
                <a:spcPct val="30000"/>
              </a:spcBef>
              <a:buFont typeface="Wingdings" panose="05000000000000000000" pitchFamily="2" charset="2"/>
              <a:buNone/>
            </a:pPr>
            <a:r>
              <a:rPr lang="en-US" sz="2400">
                <a:latin typeface="Arial" panose="020B0604020202020204" pitchFamily="34" charset="0"/>
                <a:cs typeface="Arial" panose="020B0604020202020204" pitchFamily="34" charset="0"/>
              </a:rPr>
              <a:t>	SELECT * FROM Contacts(1) ORDER BY ContactName</a:t>
            </a:r>
          </a:p>
          <a:p>
            <a:pPr marL="346075" indent="-346075" algn="just">
              <a:lnSpc>
                <a:spcPct val="105000"/>
              </a:lnSpc>
              <a:spcBef>
                <a:spcPct val="30000"/>
              </a:spcBef>
            </a:pPr>
            <a:r>
              <a:rPr lang="en-US" sz="2400">
                <a:latin typeface="Arial" panose="020B0604020202020204" pitchFamily="34" charset="0"/>
                <a:cs typeface="Arial" panose="020B0604020202020204" pitchFamily="34" charset="0"/>
              </a:rPr>
              <a:t>Nếu table-valued function không có tham số, bạn phải sử dụng dấu()</a:t>
            </a:r>
          </a:p>
          <a:p>
            <a:pPr marL="346075" indent="-346075" algn="just">
              <a:lnSpc>
                <a:spcPct val="105000"/>
              </a:lnSpc>
              <a:spcBef>
                <a:spcPct val="30000"/>
              </a:spcBef>
            </a:pPr>
            <a:r>
              <a:rPr lang="en-US" sz="2400">
                <a:latin typeface="Arial" panose="020B0604020202020204" pitchFamily="34" charset="0"/>
                <a:cs typeface="Arial" panose="020B0604020202020204" pitchFamily="34" charset="0"/>
              </a:rPr>
              <a:t>Nếu tham số có giá trị mặc định, bạn phải truyền giá trị vào mặc dù bạn có sử dụng từ khóa DEFAULT</a:t>
            </a:r>
          </a:p>
          <a:p>
            <a:pPr marL="346075" indent="-346075" algn="just">
              <a:lnSpc>
                <a:spcPct val="105000"/>
              </a:lnSpc>
              <a:spcBef>
                <a:spcPct val="30000"/>
              </a:spcBef>
              <a:buFont typeface="Wingdings" panose="05000000000000000000" pitchFamily="2" charset="2"/>
              <a:buNone/>
            </a:pPr>
            <a:r>
              <a:rPr lang="en-US" sz="2400">
                <a:latin typeface="Arial" panose="020B0604020202020204" pitchFamily="34" charset="0"/>
                <a:cs typeface="Arial" panose="020B0604020202020204" pitchFamily="34" charset="0"/>
              </a:rPr>
              <a:t>	SELECT * FROM Contacts() ORDER BY ContactName</a:t>
            </a:r>
          </a:p>
          <a:p>
            <a:pPr marL="346075" indent="-346075" algn="just">
              <a:lnSpc>
                <a:spcPct val="105000"/>
              </a:lnSpc>
              <a:spcBef>
                <a:spcPct val="30000"/>
              </a:spcBef>
              <a:buFont typeface="Wingdings" panose="05000000000000000000" pitchFamily="2" charset="2"/>
              <a:buNone/>
            </a:pPr>
            <a:endParaRPr lang="en-US" sz="2400">
              <a:latin typeface="Arial" panose="020B0604020202020204" pitchFamily="34" charset="0"/>
              <a:cs typeface="Arial" panose="020B0604020202020204" pitchFamily="34" charset="0"/>
            </a:endParaRPr>
          </a:p>
        </p:txBody>
      </p:sp>
      <p:sp>
        <p:nvSpPr>
          <p:cNvPr id="73733" name="Rectangle 4"/>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95939">
                                            <p:txEl>
                                              <p:pRg st="0" end="0"/>
                                            </p:txEl>
                                          </p:spTgt>
                                        </p:tgtEl>
                                        <p:attrNameLst>
                                          <p:attrName>style.visibility</p:attrName>
                                        </p:attrNameLst>
                                      </p:cBhvr>
                                      <p:to>
                                        <p:strVal val="visible"/>
                                      </p:to>
                                    </p:set>
                                    <p:animEffect transition="in" filter="diamond(in)">
                                      <p:cBhvr>
                                        <p:cTn id="7" dur="500"/>
                                        <p:tgtEl>
                                          <p:spTgt spid="295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95939">
                                            <p:txEl>
                                              <p:pRg st="1" end="1"/>
                                            </p:txEl>
                                          </p:spTgt>
                                        </p:tgtEl>
                                        <p:attrNameLst>
                                          <p:attrName>style.visibility</p:attrName>
                                        </p:attrNameLst>
                                      </p:cBhvr>
                                      <p:to>
                                        <p:strVal val="visible"/>
                                      </p:to>
                                    </p:set>
                                    <p:animEffect transition="in" filter="diamond(in)">
                                      <p:cBhvr>
                                        <p:cTn id="12" dur="500"/>
                                        <p:tgtEl>
                                          <p:spTgt spid="2959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95939">
                                            <p:txEl>
                                              <p:pRg st="2" end="2"/>
                                            </p:txEl>
                                          </p:spTgt>
                                        </p:tgtEl>
                                        <p:attrNameLst>
                                          <p:attrName>style.visibility</p:attrName>
                                        </p:attrNameLst>
                                      </p:cBhvr>
                                      <p:to>
                                        <p:strVal val="visible"/>
                                      </p:to>
                                    </p:set>
                                    <p:animEffect transition="in" filter="diamond(in)">
                                      <p:cBhvr>
                                        <p:cTn id="17" dur="500"/>
                                        <p:tgtEl>
                                          <p:spTgt spid="2959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295939">
                                            <p:txEl>
                                              <p:pRg st="3" end="3"/>
                                            </p:txEl>
                                          </p:spTgt>
                                        </p:tgtEl>
                                        <p:attrNameLst>
                                          <p:attrName>style.visibility</p:attrName>
                                        </p:attrNameLst>
                                      </p:cBhvr>
                                      <p:to>
                                        <p:strVal val="visible"/>
                                      </p:to>
                                    </p:set>
                                    <p:animEffect transition="in" filter="diamond(in)">
                                      <p:cBhvr>
                                        <p:cTn id="22" dur="500"/>
                                        <p:tgtEl>
                                          <p:spTgt spid="2959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295939">
                                            <p:txEl>
                                              <p:pRg st="4" end="4"/>
                                            </p:txEl>
                                          </p:spTgt>
                                        </p:tgtEl>
                                        <p:attrNameLst>
                                          <p:attrName>style.visibility</p:attrName>
                                        </p:attrNameLst>
                                      </p:cBhvr>
                                      <p:to>
                                        <p:strVal val="visible"/>
                                      </p:to>
                                    </p:set>
                                    <p:animEffect transition="in" filter="diamond(in)">
                                      <p:cBhvr>
                                        <p:cTn id="27" dur="500"/>
                                        <p:tgtEl>
                                          <p:spTgt spid="2959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610FC6C6-A92A-4DAB-8578-A26FE8B87655}" type="slidenum">
              <a:rPr lang="en-US" sz="1200">
                <a:solidFill>
                  <a:srgbClr val="FFFFFF"/>
                </a:solidFill>
              </a:rPr>
              <a:pPr>
                <a:lnSpc>
                  <a:spcPct val="80000"/>
                </a:lnSpc>
              </a:pPr>
              <a:t>68</a:t>
            </a:fld>
            <a:endParaRPr lang="en-US" sz="1200">
              <a:solidFill>
                <a:srgbClr val="FFFFFF"/>
              </a:solidFill>
            </a:endParaRPr>
          </a:p>
        </p:txBody>
      </p:sp>
      <p:sp>
        <p:nvSpPr>
          <p:cNvPr id="74755" name="Rectangle 2"/>
          <p:cNvSpPr>
            <a:spLocks noGrp="1"/>
          </p:cNvSpPr>
          <p:nvPr>
            <p:ph type="title" idx="4294967295"/>
          </p:nvPr>
        </p:nvSpPr>
        <p:spPr>
          <a:xfrm>
            <a:off x="685800" y="304800"/>
            <a:ext cx="8189913" cy="841375"/>
          </a:xfrm>
        </p:spPr>
        <p:txBody>
          <a:bodyPr/>
          <a:lstStyle/>
          <a:p>
            <a:r>
              <a:rPr lang="en-US" sz="4000">
                <a:solidFill>
                  <a:srgbClr val="0000FF"/>
                </a:solidFill>
                <a:cs typeface="Times New Roman" panose="02020603050405020304" pitchFamily="18" charset="0"/>
              </a:rPr>
              <a:t>Using UDFs</a:t>
            </a:r>
          </a:p>
        </p:txBody>
      </p:sp>
      <p:sp>
        <p:nvSpPr>
          <p:cNvPr id="295939" name="Rectangle 3"/>
          <p:cNvSpPr>
            <a:spLocks noGrp="1"/>
          </p:cNvSpPr>
          <p:nvPr>
            <p:ph type="body" idx="4294967295"/>
          </p:nvPr>
        </p:nvSpPr>
        <p:spPr>
          <a:xfrm>
            <a:off x="609600" y="1752600"/>
            <a:ext cx="8001000" cy="5105400"/>
          </a:xfrm>
        </p:spPr>
        <p:txBody>
          <a:bodyPr/>
          <a:lstStyle/>
          <a:p>
            <a:r>
              <a:rPr lang="en-US" sz="2800">
                <a:latin typeface="Arial" panose="020B0604020202020204" pitchFamily="34" charset="0"/>
                <a:cs typeface="Arial" panose="020B0604020202020204" pitchFamily="34" charset="0"/>
              </a:rPr>
              <a:t>Viết hàm trả về danh sách các hoá đơn đã lập của một khách hàng nào đó trong một tháng năm nào đó. Thông tin gồm: Makh, TenKh, Diachi, mahd, ngaylapHD, Noichuyen, LoaiHD. Trong đó, LoaiHD được hiển thị rõ là Nhập hoặc Xuất.</a:t>
            </a:r>
          </a:p>
        </p:txBody>
      </p:sp>
      <p:sp>
        <p:nvSpPr>
          <p:cNvPr id="74757" name="Rectangle 4"/>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95939">
                                            <p:txEl>
                                              <p:pRg st="0" end="0"/>
                                            </p:txEl>
                                          </p:spTgt>
                                        </p:tgtEl>
                                        <p:attrNameLst>
                                          <p:attrName>style.visibility</p:attrName>
                                        </p:attrNameLst>
                                      </p:cBhvr>
                                      <p:to>
                                        <p:strVal val="visible"/>
                                      </p:to>
                                    </p:set>
                                    <p:animEffect transition="in" filter="diamond(in)">
                                      <p:cBhvr>
                                        <p:cTn id="7" dur="500"/>
                                        <p:tgtEl>
                                          <p:spTgt spid="2959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pPr eaLnBrk="1" hangingPunct="1"/>
            <a:r>
              <a:rPr lang="en-US" altLang="en-US">
                <a:cs typeface="Arial" panose="020B0604020202020204" pitchFamily="34" charset="0"/>
              </a:rPr>
              <a:t>User-Defined Function</a:t>
            </a:r>
            <a:br>
              <a:rPr lang="en-US" altLang="en-US">
                <a:cs typeface="Arial" panose="020B0604020202020204" pitchFamily="34" charset="0"/>
              </a:rPr>
            </a:br>
            <a:r>
              <a:rPr lang="en-US" altLang="en-US" sz="2800">
                <a:cs typeface="Arial" panose="020B0604020202020204" pitchFamily="34" charset="0"/>
              </a:rPr>
              <a:t>Scalar Function </a:t>
            </a:r>
            <a:r>
              <a:rPr lang="en-US" altLang="en-US" sz="2400">
                <a:cs typeface="Arial" panose="020B0604020202020204" pitchFamily="34" charset="0"/>
              </a:rPr>
              <a:t>Syntax</a:t>
            </a:r>
          </a:p>
        </p:txBody>
      </p:sp>
      <p:sp>
        <p:nvSpPr>
          <p:cNvPr id="4" name="Rectangle 2"/>
          <p:cNvSpPr txBox="1">
            <a:spLocks/>
          </p:cNvSpPr>
          <p:nvPr/>
        </p:nvSpPr>
        <p:spPr bwMode="auto">
          <a:xfrm>
            <a:off x="612648" y="1600200"/>
            <a:ext cx="80772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500">
                <a:solidFill>
                  <a:schemeClr val="tx1"/>
                </a:solidFill>
                <a:latin typeface="+mj-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j-lt"/>
                <a:cs typeface="+mn-cs"/>
              </a:defRPr>
            </a:lvl2pPr>
            <a:lvl3pPr marL="1143000" indent="-228600" algn="l" rtl="0" eaLnBrk="0" fontAlgn="base" hangingPunct="0">
              <a:spcBef>
                <a:spcPct val="20000"/>
              </a:spcBef>
              <a:spcAft>
                <a:spcPct val="0"/>
              </a:spcAft>
              <a:buChar char="•"/>
              <a:defRPr kumimoji="1" sz="2000">
                <a:solidFill>
                  <a:schemeClr val="tx1"/>
                </a:solidFill>
                <a:latin typeface="+mj-lt"/>
                <a:cs typeface="+mn-cs"/>
              </a:defRPr>
            </a:lvl3pPr>
            <a:lvl4pPr marL="1600200" indent="-228600" algn="l" rtl="0" eaLnBrk="0" fontAlgn="base" hangingPunct="0">
              <a:spcBef>
                <a:spcPct val="20000"/>
              </a:spcBef>
              <a:spcAft>
                <a:spcPct val="0"/>
              </a:spcAft>
              <a:buChar char="–"/>
              <a:defRPr kumimoji="1" sz="2000">
                <a:solidFill>
                  <a:schemeClr val="tx1"/>
                </a:solidFill>
                <a:latin typeface="+mj-lt"/>
                <a:cs typeface="+mn-cs"/>
              </a:defRPr>
            </a:lvl4pPr>
            <a:lvl5pPr marL="2057400" indent="-228600" algn="l" rtl="0" eaLnBrk="0" fontAlgn="base" hangingPunct="0">
              <a:spcBef>
                <a:spcPct val="20000"/>
              </a:spcBef>
              <a:spcAft>
                <a:spcPct val="0"/>
              </a:spcAft>
              <a:buChar char="»"/>
              <a:defRPr kumimoji="1" sz="1500">
                <a:solidFill>
                  <a:schemeClr val="tx1"/>
                </a:solidFill>
                <a:latin typeface="+mj-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a:lstStyle>
          <a:p>
            <a:pPr marL="0" indent="0" algn="just">
              <a:lnSpc>
                <a:spcPct val="70000"/>
              </a:lnSpc>
              <a:spcBef>
                <a:spcPct val="30000"/>
              </a:spcBef>
              <a:buFont typeface="Wingdings" panose="05000000000000000000" pitchFamily="2" charset="2"/>
              <a:buNone/>
              <a:defRPr/>
            </a:pPr>
            <a:r>
              <a:rPr lang="en-US" sz="2000" b="0" kern="0">
                <a:latin typeface="Arial" panose="020B0604020202020204" pitchFamily="34" charset="0"/>
                <a:cs typeface="Arial" panose="020B0604020202020204" pitchFamily="34" charset="0"/>
              </a:rPr>
              <a:t>Bài tập:</a:t>
            </a:r>
          </a:p>
          <a:p>
            <a:pPr marL="457200" lvl="0" indent="-457200" algn="just">
              <a:buFont typeface="+mj-lt"/>
              <a:buAutoNum type="arabicPeriod"/>
            </a:pPr>
            <a:r>
              <a:rPr lang="en-US" sz="2400" b="0">
                <a:latin typeface="Arial" panose="020B0604020202020204" pitchFamily="34" charset="0"/>
                <a:cs typeface="Arial" panose="020B0604020202020204" pitchFamily="34" charset="0"/>
              </a:rPr>
              <a:t>Viết hàm tên SubTotalOfEmp (dạng scalar function) trả về tổng doanh thu của một nhân viên trong một tháng tùy ý trong một năm tùy ý, với tham số vào @EmplID, @MonthOrder, @YearOrder </a:t>
            </a:r>
            <a:r>
              <a:rPr lang="en-US" sz="2400" b="0" i="1">
                <a:latin typeface="Arial" panose="020B0604020202020204" pitchFamily="34" charset="0"/>
                <a:cs typeface="Arial" panose="020B0604020202020204" pitchFamily="34" charset="0"/>
              </a:rPr>
              <a:t>(Thông tin lấy từ bảng [Sales].[SalesOrderHeader])</a:t>
            </a:r>
            <a:endParaRPr lang="en-US" sz="2400" b="0">
              <a:latin typeface="Arial" panose="020B0604020202020204" pitchFamily="34" charset="0"/>
              <a:cs typeface="Arial" panose="020B0604020202020204" pitchFamily="34" charset="0"/>
            </a:endParaRPr>
          </a:p>
          <a:p>
            <a:pPr marL="457200" lvl="0" indent="-457200" algn="just">
              <a:buFont typeface="+mj-lt"/>
              <a:buAutoNum type="arabicPeriod"/>
            </a:pPr>
            <a:r>
              <a:rPr lang="en-US" sz="2400" b="0">
                <a:latin typeface="Arial" panose="020B0604020202020204" pitchFamily="34" charset="0"/>
                <a:cs typeface="Arial" panose="020B0604020202020204" pitchFamily="34" charset="0"/>
              </a:rPr>
              <a:t>Viết hàm tên là InventoryProd (dạng scalar function) với tham số vào là @ProductID và @locationID trả về số lượng tồn kho của sản phẩm trong khu vực tương ứng với giá trị của tham số </a:t>
            </a:r>
            <a:r>
              <a:rPr lang="en-US" sz="2400" b="0" i="1">
                <a:latin typeface="Arial" panose="020B0604020202020204" pitchFamily="34" charset="0"/>
                <a:cs typeface="Arial" panose="020B0604020202020204" pitchFamily="34" charset="0"/>
              </a:rPr>
              <a:t>(Dữ liệu lấy từ bảng[Production].[ProductInventory]</a:t>
            </a:r>
            <a:r>
              <a:rPr lang="en-US" sz="2400" b="0">
                <a:latin typeface="Arial" panose="020B0604020202020204" pitchFamily="34" charset="0"/>
                <a:cs typeface="Arial" panose="020B0604020202020204" pitchFamily="34" charset="0"/>
              </a:rPr>
              <a:t>)</a:t>
            </a:r>
          </a:p>
          <a:p>
            <a:pPr marL="0" indent="0" algn="just">
              <a:lnSpc>
                <a:spcPct val="70000"/>
              </a:lnSpc>
              <a:spcBef>
                <a:spcPct val="30000"/>
              </a:spcBef>
              <a:buFont typeface="Wingdings" panose="05000000000000000000" pitchFamily="2" charset="2"/>
              <a:buNone/>
              <a:defRPr/>
            </a:pPr>
            <a:endParaRPr lang="en-US" sz="2000" b="0" kern="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781000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lide(from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slide(from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slide(fromLeft)">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3F66C0B5-D086-4958-ABA8-7C8EDD0C33A0}" type="slidenum">
              <a:rPr lang="en-US" sz="1200">
                <a:solidFill>
                  <a:srgbClr val="FFFFFF"/>
                </a:solidFill>
              </a:rPr>
              <a:pPr>
                <a:lnSpc>
                  <a:spcPct val="80000"/>
                </a:lnSpc>
              </a:pPr>
              <a:t>7</a:t>
            </a:fld>
            <a:endParaRPr lang="en-US" sz="1200">
              <a:solidFill>
                <a:srgbClr val="FFFFFF"/>
              </a:solidFill>
            </a:endParaRPr>
          </a:p>
        </p:txBody>
      </p:sp>
      <p:sp>
        <p:nvSpPr>
          <p:cNvPr id="186370" name="Rectangle 2"/>
          <p:cNvSpPr>
            <a:spLocks noGrp="1"/>
          </p:cNvSpPr>
          <p:nvPr>
            <p:ph type="body" idx="4294967295"/>
          </p:nvPr>
        </p:nvSpPr>
        <p:spPr>
          <a:xfrm>
            <a:off x="533400" y="1752600"/>
            <a:ext cx="8229600" cy="5105400"/>
          </a:xfrm>
        </p:spPr>
        <p:txBody>
          <a:bodyPr/>
          <a:lstStyle/>
          <a:p>
            <a:pPr marL="381000" indent="-381000" algn="just"/>
            <a:r>
              <a:rPr lang="en-US" sz="2400">
                <a:latin typeface="Arial" panose="020B0604020202020204" pitchFamily="34" charset="0"/>
              </a:rPr>
              <a:t>Đơn giản hoá các thao tác trên cơ sở dữ liệu nhờ vào khả năng module hoá các thao tác này. </a:t>
            </a:r>
          </a:p>
          <a:p>
            <a:pPr marL="381000" indent="-381000" algn="just"/>
            <a:r>
              <a:rPr lang="en-US" sz="2400">
                <a:latin typeface="Arial" panose="020B0604020202020204" pitchFamily="34" charset="0"/>
              </a:rPr>
              <a:t>Thủ tục lưu trữ được phân tích, tối ưu khi tạo ra nên việc thực thi chúng nhanh hơn nhiều so với việc phải thực hiện một tập rời rạc các câu lệnh SQL tương đương theo cách thông thường. </a:t>
            </a:r>
          </a:p>
          <a:p>
            <a:pPr marL="381000" indent="-381000" algn="just"/>
            <a:r>
              <a:rPr lang="en-US" sz="2400">
                <a:latin typeface="Arial" panose="020B0604020202020204" pitchFamily="34" charset="0"/>
              </a:rPr>
              <a:t>Cho phép thực hiện cùng một yêu cầu bằng một câu lệnh đơn giản thay vì phải sử dụng nhiều dòng lệnh SQL</a:t>
            </a:r>
            <a:r>
              <a:rPr lang="en-US" sz="2400">
                <a:latin typeface="Arial" panose="020B0604020202020204" pitchFamily="34" charset="0"/>
                <a:sym typeface="Wingdings" panose="05000000000000000000" pitchFamily="2" charset="2"/>
              </a:rPr>
              <a:t></a:t>
            </a:r>
            <a:r>
              <a:rPr lang="en-US" sz="2400">
                <a:latin typeface="Arial" panose="020B0604020202020204" pitchFamily="34" charset="0"/>
              </a:rPr>
              <a:t> làm giảm thiểu sự lưu thông trên mạng. </a:t>
            </a:r>
          </a:p>
          <a:p>
            <a:pPr marL="381000" indent="-381000" algn="just"/>
            <a:r>
              <a:rPr lang="en-US" sz="2400">
                <a:latin typeface="Arial" panose="020B0604020202020204" pitchFamily="34" charset="0"/>
              </a:rPr>
              <a:t>Có thể cấp phát quyền cho người sử dụng thông qua các thủ tục lưu trữ, nhờ đó tăng khả năng bảo mật đối với hệ thống. </a:t>
            </a:r>
          </a:p>
        </p:txBody>
      </p:sp>
      <p:sp>
        <p:nvSpPr>
          <p:cNvPr id="14340" name="Rectangle 3"/>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
        <p:nvSpPr>
          <p:cNvPr id="14341" name="Rectangle 4"/>
          <p:cNvSpPr>
            <a:spLocks noGrp="1" noChangeArrowheads="1"/>
          </p:cNvSpPr>
          <p:nvPr>
            <p:ph type="title" idx="4294967295"/>
          </p:nvPr>
        </p:nvSpPr>
        <p:spPr>
          <a:xfrm>
            <a:off x="685800" y="304800"/>
            <a:ext cx="8189913" cy="8413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5600">
                <a:solidFill>
                  <a:srgbClr val="0000FF"/>
                </a:solidFill>
              </a:rPr>
              <a:t>Lợi ích của thủ tục</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186370">
                                            <p:txEl>
                                              <p:pRg st="0" end="0"/>
                                            </p:txEl>
                                          </p:spTgt>
                                        </p:tgtEl>
                                        <p:attrNameLst>
                                          <p:attrName>style.visibility</p:attrName>
                                        </p:attrNameLst>
                                      </p:cBhvr>
                                      <p:to>
                                        <p:strVal val="visible"/>
                                      </p:to>
                                    </p:set>
                                    <p:animEffect transition="in" filter="circle(out)">
                                      <p:cBhvr>
                                        <p:cTn id="7" dur="2000"/>
                                        <p:tgtEl>
                                          <p:spTgt spid="1863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32" fill="hold" grpId="0" nodeType="clickEffect">
                                  <p:stCondLst>
                                    <p:cond delay="0"/>
                                  </p:stCondLst>
                                  <p:childTnLst>
                                    <p:set>
                                      <p:cBhvr>
                                        <p:cTn id="11" dur="1" fill="hold">
                                          <p:stCondLst>
                                            <p:cond delay="0"/>
                                          </p:stCondLst>
                                        </p:cTn>
                                        <p:tgtEl>
                                          <p:spTgt spid="186370">
                                            <p:txEl>
                                              <p:pRg st="1" end="1"/>
                                            </p:txEl>
                                          </p:spTgt>
                                        </p:tgtEl>
                                        <p:attrNameLst>
                                          <p:attrName>style.visibility</p:attrName>
                                        </p:attrNameLst>
                                      </p:cBhvr>
                                      <p:to>
                                        <p:strVal val="visible"/>
                                      </p:to>
                                    </p:set>
                                    <p:animEffect transition="in" filter="circle(out)">
                                      <p:cBhvr>
                                        <p:cTn id="12" dur="2000"/>
                                        <p:tgtEl>
                                          <p:spTgt spid="18637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32" fill="hold" grpId="0" nodeType="clickEffect">
                                  <p:stCondLst>
                                    <p:cond delay="0"/>
                                  </p:stCondLst>
                                  <p:childTnLst>
                                    <p:set>
                                      <p:cBhvr>
                                        <p:cTn id="16" dur="1" fill="hold">
                                          <p:stCondLst>
                                            <p:cond delay="0"/>
                                          </p:stCondLst>
                                        </p:cTn>
                                        <p:tgtEl>
                                          <p:spTgt spid="186370">
                                            <p:txEl>
                                              <p:pRg st="2" end="2"/>
                                            </p:txEl>
                                          </p:spTgt>
                                        </p:tgtEl>
                                        <p:attrNameLst>
                                          <p:attrName>style.visibility</p:attrName>
                                        </p:attrNameLst>
                                      </p:cBhvr>
                                      <p:to>
                                        <p:strVal val="visible"/>
                                      </p:to>
                                    </p:set>
                                    <p:animEffect transition="in" filter="circle(out)">
                                      <p:cBhvr>
                                        <p:cTn id="17" dur="2000"/>
                                        <p:tgtEl>
                                          <p:spTgt spid="18637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32" fill="hold" grpId="0" nodeType="clickEffect">
                                  <p:stCondLst>
                                    <p:cond delay="0"/>
                                  </p:stCondLst>
                                  <p:childTnLst>
                                    <p:set>
                                      <p:cBhvr>
                                        <p:cTn id="21" dur="1" fill="hold">
                                          <p:stCondLst>
                                            <p:cond delay="0"/>
                                          </p:stCondLst>
                                        </p:cTn>
                                        <p:tgtEl>
                                          <p:spTgt spid="186370">
                                            <p:txEl>
                                              <p:pRg st="3" end="3"/>
                                            </p:txEl>
                                          </p:spTgt>
                                        </p:tgtEl>
                                        <p:attrNameLst>
                                          <p:attrName>style.visibility</p:attrName>
                                        </p:attrNameLst>
                                      </p:cBhvr>
                                      <p:to>
                                        <p:strVal val="visible"/>
                                      </p:to>
                                    </p:set>
                                    <p:animEffect transition="in" filter="circle(out)">
                                      <p:cBhvr>
                                        <p:cTn id="22" dur="2000"/>
                                        <p:tgtEl>
                                          <p:spTgt spid="18637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0"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381000" y="0"/>
            <a:ext cx="8458200" cy="914400"/>
          </a:xfrm>
        </p:spPr>
        <p:txBody>
          <a:bodyPr/>
          <a:lstStyle/>
          <a:p>
            <a:pPr eaLnBrk="1" hangingPunct="1"/>
            <a:r>
              <a:rPr lang="en-US" altLang="en-US">
                <a:cs typeface="Arial" panose="020B0604020202020204" pitchFamily="34" charset="0"/>
              </a:rPr>
              <a:t>User-Defined Function</a:t>
            </a:r>
            <a:br>
              <a:rPr lang="en-US" altLang="en-US">
                <a:cs typeface="Arial" panose="020B0604020202020204" pitchFamily="34" charset="0"/>
              </a:rPr>
            </a:br>
            <a:r>
              <a:rPr lang="en-US" altLang="en-US" sz="2400">
                <a:cs typeface="Arial" panose="020B0604020202020204" pitchFamily="34" charset="0"/>
              </a:rPr>
              <a:t>Manager Function</a:t>
            </a:r>
            <a:endParaRPr lang="vi-VN" altLang="en-US" sz="2800">
              <a:cs typeface="Arial" panose="020B0604020202020204" pitchFamily="34" charset="0"/>
            </a:endParaRPr>
          </a:p>
        </p:txBody>
      </p:sp>
      <p:sp>
        <p:nvSpPr>
          <p:cNvPr id="4" name="Rectangle 3"/>
          <p:cNvSpPr txBox="1">
            <a:spLocks/>
          </p:cNvSpPr>
          <p:nvPr/>
        </p:nvSpPr>
        <p:spPr bwMode="auto">
          <a:xfrm>
            <a:off x="381001" y="1755648"/>
            <a:ext cx="8382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500">
                <a:solidFill>
                  <a:schemeClr val="tx1"/>
                </a:solidFill>
                <a:latin typeface="+mj-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j-lt"/>
                <a:cs typeface="+mn-cs"/>
              </a:defRPr>
            </a:lvl2pPr>
            <a:lvl3pPr marL="1143000" indent="-228600" algn="l" rtl="0" eaLnBrk="0" fontAlgn="base" hangingPunct="0">
              <a:spcBef>
                <a:spcPct val="20000"/>
              </a:spcBef>
              <a:spcAft>
                <a:spcPct val="0"/>
              </a:spcAft>
              <a:buChar char="•"/>
              <a:defRPr kumimoji="1" sz="2000">
                <a:solidFill>
                  <a:schemeClr val="tx1"/>
                </a:solidFill>
                <a:latin typeface="+mj-lt"/>
                <a:cs typeface="+mn-cs"/>
              </a:defRPr>
            </a:lvl3pPr>
            <a:lvl4pPr marL="1600200" indent="-228600" algn="l" rtl="0" eaLnBrk="0" fontAlgn="base" hangingPunct="0">
              <a:spcBef>
                <a:spcPct val="20000"/>
              </a:spcBef>
              <a:spcAft>
                <a:spcPct val="0"/>
              </a:spcAft>
              <a:buChar char="–"/>
              <a:defRPr kumimoji="1" sz="2000">
                <a:solidFill>
                  <a:schemeClr val="tx1"/>
                </a:solidFill>
                <a:latin typeface="+mj-lt"/>
                <a:cs typeface="+mn-cs"/>
              </a:defRPr>
            </a:lvl4pPr>
            <a:lvl5pPr marL="2057400" indent="-228600" algn="l" rtl="0" eaLnBrk="0" fontAlgn="base" hangingPunct="0">
              <a:spcBef>
                <a:spcPct val="20000"/>
              </a:spcBef>
              <a:spcAft>
                <a:spcPct val="0"/>
              </a:spcAft>
              <a:buChar char="»"/>
              <a:defRPr kumimoji="1" sz="1500">
                <a:solidFill>
                  <a:schemeClr val="tx1"/>
                </a:solidFill>
                <a:latin typeface="+mj-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a:lstStyle>
          <a:p>
            <a:pPr marL="514350" lvl="0" indent="-514350" algn="just">
              <a:buFont typeface="+mj-lt"/>
              <a:buAutoNum type="arabicPeriod"/>
            </a:pPr>
            <a:r>
              <a:rPr lang="en-GB" sz="2200" b="0">
                <a:latin typeface="Arial" panose="020B0604020202020204" pitchFamily="34" charset="0"/>
                <a:cs typeface="Arial" panose="020B0604020202020204" pitchFamily="34" charset="0"/>
              </a:rPr>
              <a:t>Viết hàm sumofOrder với hai tham số @thang và @nam trả về </a:t>
            </a:r>
            <a:r>
              <a:rPr lang="en-US" sz="2200" b="0">
                <a:latin typeface="Arial" panose="020B0604020202020204" pitchFamily="34" charset="0"/>
                <a:cs typeface="Arial" panose="020B0604020202020204" pitchFamily="34" charset="0"/>
              </a:rPr>
              <a:t>danh</a:t>
            </a:r>
            <a:r>
              <a:rPr lang="en-GB" sz="2200" b="0">
                <a:latin typeface="Arial" panose="020B0604020202020204" pitchFamily="34" charset="0"/>
                <a:cs typeface="Arial" panose="020B0604020202020204" pitchFamily="34" charset="0"/>
              </a:rPr>
              <a:t> sách các hóa đơn (SalesOrderID) lặp trong tháng và năm được truyền vào từ 2 tham số @thang và @nam, có tổng tiền &gt;70000, thông tin gồm SalesOrderID, Orderdate, SubTotal, trong đó SubTotal =sum(OrderQty*UnitPrice).</a:t>
            </a:r>
          </a:p>
          <a:p>
            <a:pPr marL="514350" lvl="0" indent="-514350" algn="just">
              <a:buFont typeface="+mj-lt"/>
              <a:buAutoNum type="arabicPeriod"/>
            </a:pPr>
            <a:r>
              <a:rPr lang="en-GB" sz="2200" b="0">
                <a:latin typeface="Arial" panose="020B0604020202020204" pitchFamily="34" charset="0"/>
                <a:cs typeface="Arial" panose="020B0604020202020204" pitchFamily="34" charset="0"/>
              </a:rPr>
              <a:t>Viết hàm tên SumofProduct với tham số đầu vào là @MaNCC (VendorID), hàm dùng để tính tổng số lượng (sumOfQty) và tổng trị giá (SumofSubtotal) của các sản phẩm do nhà cung cấp @MaNCC cung cấp, thông tin gồm ProductID, SumofProduct, SumofSubtotal</a:t>
            </a:r>
            <a:r>
              <a:rPr lang="en-US" sz="2200" b="0">
                <a:latin typeface="Arial" panose="020B0604020202020204" pitchFamily="34" charset="0"/>
                <a:cs typeface="Arial" panose="020B0604020202020204" pitchFamily="34" charset="0"/>
              </a:rPr>
              <a:t> </a:t>
            </a:r>
            <a:r>
              <a:rPr lang="en-GB" sz="2200" b="0" i="1">
                <a:latin typeface="Arial" panose="020B0604020202020204" pitchFamily="34" charset="0"/>
                <a:cs typeface="Arial" panose="020B0604020202020204" pitchFamily="34" charset="0"/>
              </a:rPr>
              <a:t>(sử dụng các bảng [Purchasing].[Vendor] [Purchasing].[PurchaseOrderHeader] và [Purchasing].[PurchaseOrderDetail])</a:t>
            </a:r>
            <a:endParaRPr lang="en-US" sz="2200" b="0">
              <a:latin typeface="Arial" panose="020B0604020202020204" pitchFamily="34" charset="0"/>
              <a:cs typeface="Arial" panose="020B0604020202020204" pitchFamily="34" charset="0"/>
            </a:endParaRPr>
          </a:p>
          <a:p>
            <a:pPr lvl="0" algn="just"/>
            <a:endParaRPr lang="en-US" sz="2200" b="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769558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amond(i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amond(in)">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381000" y="0"/>
            <a:ext cx="8458200" cy="914400"/>
          </a:xfrm>
        </p:spPr>
        <p:txBody>
          <a:bodyPr/>
          <a:lstStyle/>
          <a:p>
            <a:pPr eaLnBrk="1" hangingPunct="1"/>
            <a:r>
              <a:rPr lang="en-US" altLang="en-US">
                <a:cs typeface="Arial" panose="020B0604020202020204" pitchFamily="34" charset="0"/>
              </a:rPr>
              <a:t>User-Defined Function</a:t>
            </a:r>
            <a:br>
              <a:rPr lang="en-US" altLang="en-US">
                <a:cs typeface="Arial" panose="020B0604020202020204" pitchFamily="34" charset="0"/>
              </a:rPr>
            </a:br>
            <a:r>
              <a:rPr lang="en-US" altLang="en-US" sz="2400">
                <a:cs typeface="Arial" panose="020B0604020202020204" pitchFamily="34" charset="0"/>
              </a:rPr>
              <a:t>Manager Function</a:t>
            </a:r>
            <a:endParaRPr lang="vi-VN" altLang="en-US" sz="2800">
              <a:cs typeface="Arial" panose="020B0604020202020204" pitchFamily="34" charset="0"/>
            </a:endParaRPr>
          </a:p>
        </p:txBody>
      </p:sp>
      <p:sp>
        <p:nvSpPr>
          <p:cNvPr id="4" name="Rectangle 3"/>
          <p:cNvSpPr txBox="1">
            <a:spLocks/>
          </p:cNvSpPr>
          <p:nvPr/>
        </p:nvSpPr>
        <p:spPr bwMode="auto">
          <a:xfrm>
            <a:off x="244928" y="1752600"/>
            <a:ext cx="8730343"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500">
                <a:solidFill>
                  <a:schemeClr val="tx1"/>
                </a:solidFill>
                <a:latin typeface="+mj-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j-lt"/>
                <a:cs typeface="+mn-cs"/>
              </a:defRPr>
            </a:lvl2pPr>
            <a:lvl3pPr marL="1143000" indent="-228600" algn="l" rtl="0" eaLnBrk="0" fontAlgn="base" hangingPunct="0">
              <a:spcBef>
                <a:spcPct val="20000"/>
              </a:spcBef>
              <a:spcAft>
                <a:spcPct val="0"/>
              </a:spcAft>
              <a:buChar char="•"/>
              <a:defRPr kumimoji="1" sz="2000">
                <a:solidFill>
                  <a:schemeClr val="tx1"/>
                </a:solidFill>
                <a:latin typeface="+mj-lt"/>
                <a:cs typeface="+mn-cs"/>
              </a:defRPr>
            </a:lvl3pPr>
            <a:lvl4pPr marL="1600200" indent="-228600" algn="l" rtl="0" eaLnBrk="0" fontAlgn="base" hangingPunct="0">
              <a:spcBef>
                <a:spcPct val="20000"/>
              </a:spcBef>
              <a:spcAft>
                <a:spcPct val="0"/>
              </a:spcAft>
              <a:buChar char="–"/>
              <a:defRPr kumimoji="1" sz="2000">
                <a:solidFill>
                  <a:schemeClr val="tx1"/>
                </a:solidFill>
                <a:latin typeface="+mj-lt"/>
                <a:cs typeface="+mn-cs"/>
              </a:defRPr>
            </a:lvl4pPr>
            <a:lvl5pPr marL="2057400" indent="-228600" algn="l" rtl="0" eaLnBrk="0" fontAlgn="base" hangingPunct="0">
              <a:spcBef>
                <a:spcPct val="20000"/>
              </a:spcBef>
              <a:spcAft>
                <a:spcPct val="0"/>
              </a:spcAft>
              <a:buChar char="»"/>
              <a:defRPr kumimoji="1" sz="1500">
                <a:solidFill>
                  <a:schemeClr val="tx1"/>
                </a:solidFill>
                <a:latin typeface="+mj-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a:lstStyle>
          <a:p>
            <a:pPr marL="514350" lvl="0" indent="-514350" algn="just">
              <a:buFont typeface="+mj-lt"/>
              <a:buAutoNum type="arabicPeriod"/>
            </a:pPr>
            <a:r>
              <a:rPr lang="en-GB" sz="2200" b="0">
                <a:latin typeface="Arial" panose="020B0604020202020204" pitchFamily="34" charset="0"/>
                <a:cs typeface="Arial" panose="020B0604020202020204" pitchFamily="34" charset="0"/>
              </a:rPr>
              <a:t>Viết hàm sumofOrder với hai tham số @thang và @nam trả về </a:t>
            </a:r>
            <a:r>
              <a:rPr lang="en-US" sz="2200" b="0">
                <a:latin typeface="Arial" panose="020B0604020202020204" pitchFamily="34" charset="0"/>
                <a:cs typeface="Arial" panose="020B0604020202020204" pitchFamily="34" charset="0"/>
              </a:rPr>
              <a:t>danh</a:t>
            </a:r>
            <a:r>
              <a:rPr lang="en-GB" sz="2200" b="0">
                <a:latin typeface="Arial" panose="020B0604020202020204" pitchFamily="34" charset="0"/>
                <a:cs typeface="Arial" panose="020B0604020202020204" pitchFamily="34" charset="0"/>
              </a:rPr>
              <a:t> sách các hóa đơn (SalesOrderID) lặp trong tháng và năm được truyền vào từ 2 tham số @thang và @nam, có tổng tiền &gt;70000, thông tin gồm SalesOrderID, Orderdate, SubTotal, trong đó SubTotal =sum(OrderQty*UnitPrice).</a:t>
            </a:r>
          </a:p>
          <a:p>
            <a:pPr marL="514350" lvl="0" indent="-514350" algn="just">
              <a:buFont typeface="+mj-lt"/>
              <a:buAutoNum type="arabicPeriod"/>
            </a:pPr>
            <a:r>
              <a:rPr lang="en-GB" sz="2200" b="0">
                <a:latin typeface="Arial" panose="020B0604020202020204" pitchFamily="34" charset="0"/>
                <a:cs typeface="Arial" panose="020B0604020202020204" pitchFamily="34" charset="0"/>
              </a:rPr>
              <a:t>Viết hàm tên SumofProduct với tham số đầu vào là @MaNCC (VendorID), hàm dùng để tính tổng số lượng (sumOfQty) và tổng trị giá (SumofSubtotal) của các sản phẩm do nhà cung cấp @MaNCC cung cấp, thông tin gồm ProductID, SumofProduct, SumofSubtotal</a:t>
            </a:r>
            <a:r>
              <a:rPr lang="en-US" sz="2200" b="0">
                <a:latin typeface="Arial" panose="020B0604020202020204" pitchFamily="34" charset="0"/>
                <a:cs typeface="Arial" panose="020B0604020202020204" pitchFamily="34" charset="0"/>
              </a:rPr>
              <a:t> </a:t>
            </a:r>
            <a:r>
              <a:rPr lang="en-GB" sz="2200" b="0" i="1">
                <a:latin typeface="Arial" panose="020B0604020202020204" pitchFamily="34" charset="0"/>
                <a:cs typeface="Arial" panose="020B0604020202020204" pitchFamily="34" charset="0"/>
              </a:rPr>
              <a:t>(sử dụng các bảng [Purchasing].[Vendor] [Purchasing].[PurchaseOrderHeader] và [Purchasing].[PurchaseOrderDetail])</a:t>
            </a:r>
            <a:endParaRPr lang="en-US" sz="2200" b="0">
              <a:latin typeface="Arial" panose="020B0604020202020204" pitchFamily="34" charset="0"/>
              <a:cs typeface="Arial" panose="020B0604020202020204" pitchFamily="34" charset="0"/>
            </a:endParaRPr>
          </a:p>
          <a:p>
            <a:pPr lvl="0" algn="just"/>
            <a:endParaRPr lang="en-US" sz="2200" b="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392980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amond(i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amond(in)">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4E2504AE-6B6E-478C-85B4-9277DF3B94C3}" type="slidenum">
              <a:rPr lang="en-US" sz="1200">
                <a:solidFill>
                  <a:srgbClr val="FFFFFF"/>
                </a:solidFill>
              </a:rPr>
              <a:pPr>
                <a:lnSpc>
                  <a:spcPct val="80000"/>
                </a:lnSpc>
              </a:pPr>
              <a:t>8</a:t>
            </a:fld>
            <a:endParaRPr lang="en-US" sz="1200">
              <a:solidFill>
                <a:srgbClr val="FFFFFF"/>
              </a:solidFill>
            </a:endParaRPr>
          </a:p>
        </p:txBody>
      </p:sp>
      <p:sp>
        <p:nvSpPr>
          <p:cNvPr id="15363" name="Rectangle 2"/>
          <p:cNvSpPr>
            <a:spLocks noGrp="1"/>
          </p:cNvSpPr>
          <p:nvPr>
            <p:ph type="title" idx="4294967295"/>
          </p:nvPr>
        </p:nvSpPr>
        <p:spPr>
          <a:xfrm>
            <a:off x="609600" y="381000"/>
            <a:ext cx="8189913" cy="841375"/>
          </a:xfrm>
        </p:spPr>
        <p:txBody>
          <a:bodyPr/>
          <a:lstStyle/>
          <a:p>
            <a:r>
              <a:rPr lang="en-US" sz="5600">
                <a:solidFill>
                  <a:srgbClr val="0000FF"/>
                </a:solidFill>
                <a:latin typeface="Arial" panose="020B0604020202020204" pitchFamily="34" charset="0"/>
                <a:cs typeface="Arial" panose="020B0604020202020204" pitchFamily="34" charset="0"/>
              </a:rPr>
              <a:t>Phân loại thủ tục</a:t>
            </a:r>
            <a:endParaRPr lang="en-US" sz="5600" b="1">
              <a:solidFill>
                <a:srgbClr val="0000FF"/>
              </a:solidFill>
              <a:latin typeface="Arial" panose="020B0604020202020204" pitchFamily="34" charset="0"/>
              <a:cs typeface="Arial" panose="020B0604020202020204" pitchFamily="34" charset="0"/>
            </a:endParaRPr>
          </a:p>
        </p:txBody>
      </p:sp>
      <p:sp>
        <p:nvSpPr>
          <p:cNvPr id="15364" name="Rectangle 3"/>
          <p:cNvSpPr>
            <a:spLocks noGrp="1"/>
          </p:cNvSpPr>
          <p:nvPr>
            <p:ph type="body" idx="4294967295"/>
          </p:nvPr>
        </p:nvSpPr>
        <p:spPr>
          <a:xfrm>
            <a:off x="685800" y="1524000"/>
            <a:ext cx="7331075" cy="5105400"/>
          </a:xfrm>
        </p:spPr>
        <p:txBody>
          <a:bodyPr/>
          <a:lstStyle/>
          <a:p>
            <a:pPr marL="793750" lvl="1" indent="-298450">
              <a:spcBef>
                <a:spcPct val="30000"/>
              </a:spcBef>
              <a:buFont typeface="Wingdings 2" panose="05020102010507070707" pitchFamily="18" charset="2"/>
              <a:buNone/>
            </a:pPr>
            <a:endParaRPr lang="en-US">
              <a:latin typeface="Arial" panose="020B0604020202020204" pitchFamily="34" charset="0"/>
              <a:cs typeface="Arial" panose="020B0604020202020204" pitchFamily="34" charset="0"/>
            </a:endParaRPr>
          </a:p>
          <a:p>
            <a:pPr marL="381000" indent="-381000">
              <a:spcBef>
                <a:spcPct val="30000"/>
              </a:spcBef>
            </a:pPr>
            <a:r>
              <a:rPr lang="en-US">
                <a:latin typeface="Arial" panose="020B0604020202020204" pitchFamily="34" charset="0"/>
                <a:cs typeface="Arial" panose="020B0604020202020204" pitchFamily="34" charset="0"/>
              </a:rPr>
              <a:t>Các loại Procedures</a:t>
            </a:r>
          </a:p>
          <a:p>
            <a:pPr marL="793750" lvl="1" indent="-298450">
              <a:spcBef>
                <a:spcPct val="30000"/>
              </a:spcBef>
            </a:pPr>
            <a:r>
              <a:rPr lang="en-US">
                <a:latin typeface="Arial" panose="020B0604020202020204" pitchFamily="34" charset="0"/>
                <a:cs typeface="Arial" panose="020B0604020202020204" pitchFamily="34" charset="0"/>
              </a:rPr>
              <a:t>User-defined</a:t>
            </a:r>
          </a:p>
          <a:p>
            <a:pPr marL="793750" lvl="1" indent="-298450">
              <a:spcBef>
                <a:spcPct val="30000"/>
              </a:spcBef>
            </a:pPr>
            <a:r>
              <a:rPr lang="en-US">
                <a:latin typeface="Arial" panose="020B0604020202020204" pitchFamily="34" charset="0"/>
                <a:cs typeface="Arial" panose="020B0604020202020204" pitchFamily="34" charset="0"/>
              </a:rPr>
              <a:t>System</a:t>
            </a:r>
          </a:p>
          <a:p>
            <a:pPr marL="793750" lvl="1" indent="-298450">
              <a:spcBef>
                <a:spcPct val="30000"/>
              </a:spcBef>
            </a:pPr>
            <a:r>
              <a:rPr lang="en-US">
                <a:latin typeface="Arial" panose="020B0604020202020204" pitchFamily="34" charset="0"/>
                <a:cs typeface="Arial" panose="020B0604020202020204" pitchFamily="34" charset="0"/>
              </a:rPr>
              <a:t>Temporary</a:t>
            </a:r>
          </a:p>
          <a:p>
            <a:pPr marL="793750" lvl="1" indent="-298450">
              <a:spcBef>
                <a:spcPct val="30000"/>
              </a:spcBef>
            </a:pPr>
            <a:r>
              <a:rPr lang="en-US">
                <a:latin typeface="Arial" panose="020B0604020202020204" pitchFamily="34" charset="0"/>
                <a:cs typeface="Arial" panose="020B0604020202020204" pitchFamily="34" charset="0"/>
              </a:rPr>
              <a:t>Remote</a:t>
            </a:r>
          </a:p>
          <a:p>
            <a:pPr marL="793750" lvl="1" indent="-298450">
              <a:spcBef>
                <a:spcPct val="30000"/>
              </a:spcBef>
            </a:pPr>
            <a:r>
              <a:rPr lang="en-US">
                <a:latin typeface="Arial" panose="020B0604020202020204" pitchFamily="34" charset="0"/>
                <a:cs typeface="Arial" panose="020B0604020202020204" pitchFamily="34" charset="0"/>
              </a:rPr>
              <a:t>Extended</a:t>
            </a:r>
          </a:p>
          <a:p>
            <a:pPr marL="381000" indent="-381000">
              <a:spcBef>
                <a:spcPct val="30000"/>
              </a:spcBef>
            </a:pPr>
            <a:endParaRPr lang="en-US">
              <a:latin typeface="Arial" panose="020B0604020202020204" pitchFamily="34" charset="0"/>
              <a:cs typeface="Arial" panose="020B0604020202020204" pitchFamily="34" charset="0"/>
              <a:hlinkClick r:id="rId3" action="ppaction://hlinksldjump"/>
            </a:endParaRPr>
          </a:p>
        </p:txBody>
      </p:sp>
      <p:sp>
        <p:nvSpPr>
          <p:cNvPr id="15365"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06901E0A-6942-40F5-B56A-186A54D7B940}" type="slidenum">
              <a:rPr lang="en-US" sz="1200">
                <a:solidFill>
                  <a:srgbClr val="FFFFFF"/>
                </a:solidFill>
              </a:rPr>
              <a:pPr>
                <a:lnSpc>
                  <a:spcPct val="80000"/>
                </a:lnSpc>
              </a:pPr>
              <a:t>9</a:t>
            </a:fld>
            <a:endParaRPr lang="en-US" sz="1200">
              <a:solidFill>
                <a:srgbClr val="FFFFFF"/>
              </a:solidFill>
            </a:endParaRPr>
          </a:p>
        </p:txBody>
      </p:sp>
      <p:sp>
        <p:nvSpPr>
          <p:cNvPr id="190466" name="Rectangle 2"/>
          <p:cNvSpPr>
            <a:spLocks noGrp="1"/>
          </p:cNvSpPr>
          <p:nvPr>
            <p:ph type="body" idx="4294967295"/>
          </p:nvPr>
        </p:nvSpPr>
        <p:spPr>
          <a:xfrm>
            <a:off x="609600" y="1752600"/>
            <a:ext cx="8077200" cy="5105400"/>
          </a:xfrm>
        </p:spPr>
        <p:txBody>
          <a:bodyPr/>
          <a:lstStyle/>
          <a:p>
            <a:pPr marL="346075" indent="-346075" algn="just">
              <a:spcBef>
                <a:spcPct val="50000"/>
              </a:spcBef>
            </a:pPr>
            <a:r>
              <a:rPr lang="en-US" sz="2600">
                <a:solidFill>
                  <a:srgbClr val="990000"/>
                </a:solidFill>
                <a:latin typeface="Arial" panose="020B0604020202020204" pitchFamily="34" charset="0"/>
                <a:cs typeface="Times New Roman" panose="02020603050405020304" pitchFamily="18" charset="0"/>
              </a:rPr>
              <a:t>System sp:</a:t>
            </a:r>
            <a:r>
              <a:rPr lang="en-US" sz="2600">
                <a:latin typeface="Arial" panose="020B0604020202020204" pitchFamily="34" charset="0"/>
                <a:cs typeface="Times New Roman" panose="02020603050405020304" pitchFamily="18" charset="0"/>
              </a:rPr>
              <a:t> được lưu trữ trong CSDL master. Các thủ tục có tên bắt đầu là sp. Chúng đóng vai trò khác nhau của các tác vụ được cung cấp trong SQL Server.</a:t>
            </a:r>
          </a:p>
          <a:p>
            <a:pPr marL="346075" indent="-346075" algn="just">
              <a:spcBef>
                <a:spcPct val="50000"/>
              </a:spcBef>
            </a:pPr>
            <a:r>
              <a:rPr lang="en-US" sz="2600">
                <a:solidFill>
                  <a:srgbClr val="990000"/>
                </a:solidFill>
                <a:latin typeface="Arial" panose="020B0604020202020204" pitchFamily="34" charset="0"/>
                <a:cs typeface="Times New Roman" panose="02020603050405020304" pitchFamily="18" charset="0"/>
              </a:rPr>
              <a:t>Local sp:</a:t>
            </a:r>
            <a:r>
              <a:rPr lang="en-US" sz="2600">
                <a:latin typeface="Arial" panose="020B0604020202020204" pitchFamily="34" charset="0"/>
                <a:cs typeface="Times New Roman" panose="02020603050405020304" pitchFamily="18" charset="0"/>
              </a:rPr>
              <a:t> được lưu trữ trong các CSDL người dùng, nó thực thi các tác vụ trong CSDL chứa nó. Được người sử tạo hay từ các sp hệ thống.</a:t>
            </a:r>
          </a:p>
        </p:txBody>
      </p:sp>
      <p:sp>
        <p:nvSpPr>
          <p:cNvPr id="16388" name="Rectangle 3"/>
          <p:cNvSpPr>
            <a:spLocks noGrp="1" noChangeArrowheads="1"/>
          </p:cNvSpPr>
          <p:nvPr>
            <p:ph type="title" idx="4294967295"/>
          </p:nvPr>
        </p:nvSpPr>
        <p:spPr>
          <a:xfrm>
            <a:off x="708025" y="188913"/>
            <a:ext cx="8189913" cy="8413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5600">
                <a:solidFill>
                  <a:srgbClr val="0000FF"/>
                </a:solidFill>
              </a:rPr>
              <a:t>Phân loại thủ tục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046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046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6" grpId="0" build="p" autoUpdateAnimBg="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Median</Template>
  <TotalTime>10654</TotalTime>
  <Words>9067</Words>
  <Application>Microsoft Office PowerPoint</Application>
  <PresentationFormat>On-screen Show (4:3)</PresentationFormat>
  <Paragraphs>951</Paragraphs>
  <Slides>71</Slides>
  <Notes>66</Notes>
  <HiddenSlides>0</HiddenSlides>
  <MMClips>0</MMClips>
  <ScaleCrop>false</ScaleCrop>
  <HeadingPairs>
    <vt:vector size="8" baseType="variant">
      <vt:variant>
        <vt:lpstr>Fonts Used</vt:lpstr>
      </vt:variant>
      <vt:variant>
        <vt:i4>18</vt:i4>
      </vt:variant>
      <vt:variant>
        <vt:lpstr>Theme</vt:lpstr>
      </vt:variant>
      <vt:variant>
        <vt:i4>1</vt:i4>
      </vt:variant>
      <vt:variant>
        <vt:lpstr>Embedded OLE Servers</vt:lpstr>
      </vt:variant>
      <vt:variant>
        <vt:i4>1</vt:i4>
      </vt:variant>
      <vt:variant>
        <vt:lpstr>Slide Titles</vt:lpstr>
      </vt:variant>
      <vt:variant>
        <vt:i4>71</vt:i4>
      </vt:variant>
    </vt:vector>
  </HeadingPairs>
  <TitlesOfParts>
    <vt:vector size="91" baseType="lpstr">
      <vt:lpstr>Arial</vt:lpstr>
      <vt:lpstr>Arial Narrow</vt:lpstr>
      <vt:lpstr>Cambria</vt:lpstr>
      <vt:lpstr>Comic Sans MS</vt:lpstr>
      <vt:lpstr>Courier</vt:lpstr>
      <vt:lpstr>Courier New</vt:lpstr>
      <vt:lpstr>Georgia</vt:lpstr>
      <vt:lpstr>Mono3Quark-Regular</vt:lpstr>
      <vt:lpstr>Sabon-Roman</vt:lpstr>
      <vt:lpstr>Tahoma</vt:lpstr>
      <vt:lpstr>TheSansMonoConNormal</vt:lpstr>
      <vt:lpstr>Times New Roman</vt:lpstr>
      <vt:lpstr>Tw Cen MT</vt:lpstr>
      <vt:lpstr>Utopia-Regular</vt:lpstr>
      <vt:lpstr>VNI-Helve</vt:lpstr>
      <vt:lpstr>VNI-Times</vt:lpstr>
      <vt:lpstr>Wingdings</vt:lpstr>
      <vt:lpstr>Wingdings 2</vt:lpstr>
      <vt:lpstr>Median</vt:lpstr>
      <vt:lpstr>Bitmap Image</vt:lpstr>
      <vt:lpstr>Chương 6</vt:lpstr>
      <vt:lpstr>Nội dung</vt:lpstr>
      <vt:lpstr>Khái niệm về thủ tục</vt:lpstr>
      <vt:lpstr>Khái niệm về thủ tục</vt:lpstr>
      <vt:lpstr>Khái niệm về thủ tục</vt:lpstr>
      <vt:lpstr>Stored Procedure Stored Procedure vs. SQL Statement</vt:lpstr>
      <vt:lpstr>Lợi ích của thủ tục</vt:lpstr>
      <vt:lpstr>Phân loại thủ tục</vt:lpstr>
      <vt:lpstr>Phân loại thủ tục</vt:lpstr>
      <vt:lpstr>Phân loại thủ tục</vt:lpstr>
      <vt:lpstr>Một số thủ tục hệ thống</vt:lpstr>
      <vt:lpstr>Một số thủ tục hệ thống</vt:lpstr>
      <vt:lpstr>Một số thủ tục hệ thống</vt:lpstr>
      <vt:lpstr>User-defined Stored Procedures</vt:lpstr>
      <vt:lpstr>User-defined Stored Procedures</vt:lpstr>
      <vt:lpstr>User-defined Stored Procedures</vt:lpstr>
      <vt:lpstr>User-defined Stored Procedures</vt:lpstr>
      <vt:lpstr>User-defined Stored Procedures</vt:lpstr>
      <vt:lpstr>User-defined Stored Procedures</vt:lpstr>
      <vt:lpstr>Thực thi một Stored Procedure</vt:lpstr>
      <vt:lpstr>Sử dụng tham số</vt:lpstr>
      <vt:lpstr>Sử dụng tham số</vt:lpstr>
      <vt:lpstr>Sử dụng tham số</vt:lpstr>
      <vt:lpstr>Tạo thủ tục với tham số</vt:lpstr>
      <vt:lpstr>Tạo thủ tục với tham số</vt:lpstr>
      <vt:lpstr>Thủ tục có trị trả về</vt:lpstr>
      <vt:lpstr>Ví dụ tạo thủ tục có giá trị trả về</vt:lpstr>
      <vt:lpstr>Ví dụ tạo thủ tục có giá trị trả về</vt:lpstr>
      <vt:lpstr>Ví dụ tạo thủ tục có giá trị trả về</vt:lpstr>
      <vt:lpstr>Ví dụ tạo thủ tục có giá trị trả về</vt:lpstr>
      <vt:lpstr>Ví dụ tạo thủ tục có giá trị trả về</vt:lpstr>
      <vt:lpstr>Ví dụ tạo thủ tục có giá trị trả về</vt:lpstr>
      <vt:lpstr>Ví dụ tạo thủ tục có giá trị trả về</vt:lpstr>
      <vt:lpstr>Sửa một thủ tục -  Stored Procedure</vt:lpstr>
      <vt:lpstr>Sửa một thủ tục -  Stored Procedure</vt:lpstr>
      <vt:lpstr>Sửa một thủ tục -  Stored Procedure</vt:lpstr>
      <vt:lpstr>Xóa một Stored Procedure</vt:lpstr>
      <vt:lpstr>User-defined Stored Procedures</vt:lpstr>
      <vt:lpstr>Stored Procedure  Using Parameters-Return value</vt:lpstr>
      <vt:lpstr>HÀM - FUNCTION</vt:lpstr>
      <vt:lpstr>NỘI DUNG</vt:lpstr>
      <vt:lpstr>Khái niệm về Hàm</vt:lpstr>
      <vt:lpstr>Khái niệm về Hàm</vt:lpstr>
      <vt:lpstr>Ưu điểm của Hàm</vt:lpstr>
      <vt:lpstr>Các loại Hàm</vt:lpstr>
      <vt:lpstr>Các loại giá trị trả về của UFDs</vt:lpstr>
      <vt:lpstr>Các lệnh tạo và quản lý UDF</vt:lpstr>
      <vt:lpstr> Scalar 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User-Defined Function Scalar Function Syntax</vt:lpstr>
      <vt:lpstr>The table-valued UDFs</vt:lpstr>
      <vt:lpstr> The table-valued UDFs</vt:lpstr>
      <vt:lpstr> The table-valued UDFs</vt:lpstr>
      <vt:lpstr>The table-valued UDFs</vt:lpstr>
      <vt:lpstr>The table-valued UDFs</vt:lpstr>
      <vt:lpstr>The table-valued UDFs</vt:lpstr>
      <vt:lpstr>Sử dụng UDFs</vt:lpstr>
      <vt:lpstr>Using UDFs</vt:lpstr>
      <vt:lpstr>Using UDFs</vt:lpstr>
      <vt:lpstr>User-Defined Function Scalar Function Syntax</vt:lpstr>
      <vt:lpstr>User-Defined Function Manager Function</vt:lpstr>
      <vt:lpstr>User-Defined Function Manager Function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DANH SÁCH LIÊN KẾT  (LINKED LISTS)</dc:title>
  <dc:subject>Cau truc Du lieu</dc:subject>
  <dc:creator>User</dc:creator>
  <cp:lastModifiedBy>Truc Ly Nguyen Thi</cp:lastModifiedBy>
  <cp:revision>360</cp:revision>
  <cp:lastPrinted>1601-01-01T00:00:00Z</cp:lastPrinted>
  <dcterms:created xsi:type="dcterms:W3CDTF">2008-03-26T03:09:53Z</dcterms:created>
  <dcterms:modified xsi:type="dcterms:W3CDTF">2023-02-20T07:17:22Z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ies>
</file>