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632459"/>
            <a:ext cx="84074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59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01381" y="0"/>
            <a:ext cx="4742618" cy="5991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-864" y="52959"/>
            <a:ext cx="9145626" cy="9006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-129286"/>
            <a:ext cx="84074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23339"/>
            <a:ext cx="8072120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45994" y="6490674"/>
            <a:ext cx="20199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87080" y="6490674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oha.com/blogs/kien-thuc/project-charter-la-gi-va-cach-viet-project-charter" TargetMode="External"/><Relationship Id="rId3" Type="http://schemas.openxmlformats.org/officeDocument/2006/relationships/hyperlink" Target="https://www.atoha.com/blogs/kien-thuc/project-management-plan" TargetMode="External"/><Relationship Id="rId4" Type="http://schemas.openxmlformats.org/officeDocument/2006/relationships/hyperlink" Target="https://www.atoha.com/blogs/kien-thuc/constraint-rang-buoc-la-gi" TargetMode="External"/><Relationship Id="rId5" Type="http://schemas.openxmlformats.org/officeDocument/2006/relationships/hyperlink" Target="https://www.atoha.com/blogs/kien-thuc/assumption-gia-dinh-la-gi" TargetMode="Externa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7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oha.com/blogs/kien-thuc/deliverable-giao-pham-du-an-la-gi" TargetMode="External"/><Relationship Id="rId3" Type="http://schemas.openxmlformats.org/officeDocument/2006/relationships/hyperlink" Target="https://www.atoha.com/blogs/kien-thuc/danh-gia-chuyen-gia-la-gi-expert-judgment" TargetMode="Externa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64" y="0"/>
            <a:ext cx="9145905" cy="3584575"/>
            <a:chOff x="-864" y="0"/>
            <a:chExt cx="9145905" cy="3584575"/>
          </a:xfrm>
        </p:grpSpPr>
        <p:sp>
          <p:nvSpPr>
            <p:cNvPr id="3" name="object 3"/>
            <p:cNvSpPr/>
            <p:nvPr/>
          </p:nvSpPr>
          <p:spPr>
            <a:xfrm>
              <a:off x="-864" y="0"/>
              <a:ext cx="9145626" cy="1026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62599" y="533400"/>
              <a:ext cx="3200400" cy="3046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9586" y="2929752"/>
              <a:ext cx="2895647" cy="654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88033" y="3747058"/>
            <a:ext cx="7469505" cy="1397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0935">
              <a:lnSpc>
                <a:spcPct val="100000"/>
              </a:lnSpc>
              <a:spcBef>
                <a:spcPts val="700"/>
              </a:spcBef>
            </a:pPr>
            <a:r>
              <a:rPr dirty="0" sz="2500" spc="15">
                <a:latin typeface="Times New Roman"/>
                <a:cs typeface="Times New Roman"/>
              </a:rPr>
              <a:t>PHÁT </a:t>
            </a:r>
            <a:r>
              <a:rPr dirty="0" sz="2500" spc="-15">
                <a:latin typeface="Times New Roman"/>
                <a:cs typeface="Times New Roman"/>
              </a:rPr>
              <a:t>TRIỂN </a:t>
            </a:r>
            <a:r>
              <a:rPr dirty="0" sz="2500" spc="-120">
                <a:latin typeface="Times New Roman"/>
                <a:cs typeface="Times New Roman"/>
              </a:rPr>
              <a:t>YÊU </a:t>
            </a:r>
            <a:r>
              <a:rPr dirty="0" sz="2500" spc="-30">
                <a:latin typeface="Times New Roman"/>
                <a:cs typeface="Times New Roman"/>
              </a:rPr>
              <a:t>CẦU </a:t>
            </a:r>
            <a:r>
              <a:rPr dirty="0" sz="2500" spc="25">
                <a:latin typeface="Times New Roman"/>
                <a:cs typeface="Times New Roman"/>
              </a:rPr>
              <a:t>PHẦN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MỀM</a:t>
            </a:r>
            <a:endParaRPr sz="2500">
              <a:latin typeface="Times New Roman"/>
              <a:cs typeface="Times New Roman"/>
            </a:endParaRPr>
          </a:p>
          <a:p>
            <a:pPr marL="2385060">
              <a:lnSpc>
                <a:spcPct val="100000"/>
              </a:lnSpc>
              <a:spcBef>
                <a:spcPts val="600"/>
              </a:spcBef>
            </a:pPr>
            <a:r>
              <a:rPr dirty="0" sz="2500" spc="-50">
                <a:latin typeface="Times New Roman"/>
                <a:cs typeface="Times New Roman"/>
              </a:rPr>
              <a:t>Xây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 spc="135">
                <a:latin typeface="Times New Roman"/>
                <a:cs typeface="Times New Roman"/>
              </a:rPr>
              <a:t>dựng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 spc="120">
                <a:latin typeface="Times New Roman"/>
                <a:cs typeface="Times New Roman"/>
              </a:rPr>
              <a:t>tầm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125">
                <a:latin typeface="Times New Roman"/>
                <a:cs typeface="Times New Roman"/>
              </a:rPr>
              <a:t>nhìn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và</a:t>
            </a:r>
            <a:r>
              <a:rPr dirty="0" sz="2500" spc="-105">
                <a:latin typeface="Times New Roman"/>
                <a:cs typeface="Times New Roman"/>
              </a:rPr>
              <a:t> </a:t>
            </a:r>
            <a:r>
              <a:rPr dirty="0" sz="2500" spc="130">
                <a:latin typeface="Times New Roman"/>
                <a:cs typeface="Times New Roman"/>
              </a:rPr>
              <a:t>phạm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vi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150">
                <a:latin typeface="Times New Roman"/>
                <a:cs typeface="Times New Roman"/>
              </a:rPr>
              <a:t>dự</a:t>
            </a:r>
            <a:r>
              <a:rPr dirty="0" sz="2500" spc="-80">
                <a:latin typeface="Times New Roman"/>
                <a:cs typeface="Times New Roman"/>
              </a:rPr>
              <a:t> </a:t>
            </a:r>
            <a:r>
              <a:rPr dirty="0" sz="2500" spc="95">
                <a:latin typeface="Times New Roman"/>
                <a:cs typeface="Times New Roman"/>
              </a:rPr>
              <a:t>án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500" spc="-20" b="1">
                <a:latin typeface="Arial"/>
                <a:cs typeface="Arial"/>
              </a:rPr>
              <a:t>Establishing</a:t>
            </a:r>
            <a:r>
              <a:rPr dirty="0" sz="2500" spc="-145" b="1">
                <a:latin typeface="Arial"/>
                <a:cs typeface="Arial"/>
              </a:rPr>
              <a:t> </a:t>
            </a:r>
            <a:r>
              <a:rPr dirty="0" sz="2500" spc="50" b="1">
                <a:latin typeface="Arial"/>
                <a:cs typeface="Arial"/>
              </a:rPr>
              <a:t>the</a:t>
            </a:r>
            <a:r>
              <a:rPr dirty="0" sz="2500" spc="-16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Product</a:t>
            </a:r>
            <a:r>
              <a:rPr dirty="0" sz="2500" spc="-229" b="1">
                <a:latin typeface="Arial"/>
                <a:cs typeface="Arial"/>
              </a:rPr>
              <a:t> </a:t>
            </a:r>
            <a:r>
              <a:rPr dirty="0" sz="2500" spc="5" b="1">
                <a:latin typeface="Arial"/>
                <a:cs typeface="Arial"/>
              </a:rPr>
              <a:t>Vision</a:t>
            </a:r>
            <a:r>
              <a:rPr dirty="0" sz="2500" spc="-210" b="1">
                <a:latin typeface="Arial"/>
                <a:cs typeface="Arial"/>
              </a:rPr>
              <a:t> </a:t>
            </a:r>
            <a:r>
              <a:rPr dirty="0" sz="2500" spc="15" b="1">
                <a:latin typeface="Arial"/>
                <a:cs typeface="Arial"/>
              </a:rPr>
              <a:t>and</a:t>
            </a:r>
            <a:r>
              <a:rPr dirty="0" sz="2500" spc="-100" b="1">
                <a:latin typeface="Arial"/>
                <a:cs typeface="Arial"/>
              </a:rPr>
              <a:t> </a:t>
            </a:r>
            <a:r>
              <a:rPr dirty="0" sz="2500" spc="-5" b="1">
                <a:latin typeface="Arial"/>
                <a:cs typeface="Arial"/>
              </a:rPr>
              <a:t>Project</a:t>
            </a:r>
            <a:r>
              <a:rPr dirty="0" sz="2500" spc="-155" b="1">
                <a:latin typeface="Arial"/>
                <a:cs typeface="Arial"/>
              </a:rPr>
              <a:t> </a:t>
            </a:r>
            <a:r>
              <a:rPr dirty="0" sz="2500" spc="-135" b="1">
                <a:latin typeface="Arial"/>
                <a:cs typeface="Arial"/>
              </a:rPr>
              <a:t>Scope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554" y="6521957"/>
            <a:ext cx="2019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45C75"/>
                </a:solidFill>
                <a:latin typeface="Arial"/>
                <a:cs typeface="Arial"/>
              </a:rPr>
              <a:t>BM HTTT - </a:t>
            </a:r>
            <a:r>
              <a:rPr dirty="0" sz="1200" spc="-5">
                <a:solidFill>
                  <a:srgbClr val="045C75"/>
                </a:solidFill>
                <a:latin typeface="Arial"/>
                <a:cs typeface="Arial"/>
              </a:rPr>
              <a:t>Khoa CNTT </a:t>
            </a:r>
            <a:r>
              <a:rPr dirty="0" sz="1200">
                <a:solidFill>
                  <a:srgbClr val="045C75"/>
                </a:solidFill>
                <a:latin typeface="Arial"/>
                <a:cs typeface="Arial"/>
              </a:rPr>
              <a:t>-</a:t>
            </a:r>
            <a:r>
              <a:rPr dirty="0" sz="1200" spc="-85">
                <a:solidFill>
                  <a:srgbClr val="045C7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45C75"/>
                </a:solidFill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89355"/>
            <a:ext cx="4091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65" b="0">
                <a:solidFill>
                  <a:srgbClr val="006B8D"/>
                </a:solidFill>
                <a:latin typeface="Arial"/>
                <a:cs typeface="Arial"/>
              </a:rPr>
              <a:t>Phân </a:t>
            </a:r>
            <a:r>
              <a:rPr dirty="0" sz="3600" spc="-85" b="0">
                <a:solidFill>
                  <a:srgbClr val="006B8D"/>
                </a:solidFill>
                <a:latin typeface="Arial"/>
                <a:cs typeface="Arial"/>
              </a:rPr>
              <a:t>loại</a:t>
            </a:r>
            <a:r>
              <a:rPr dirty="0" sz="3600" spc="-170" b="0">
                <a:solidFill>
                  <a:srgbClr val="006B8D"/>
                </a:solidFill>
                <a:latin typeface="Arial"/>
                <a:cs typeface="Arial"/>
              </a:rPr>
              <a:t> </a:t>
            </a:r>
            <a:r>
              <a:rPr dirty="0" sz="3600" spc="-20" b="0">
                <a:solidFill>
                  <a:srgbClr val="006B8D"/>
                </a:solidFill>
                <a:latin typeface="Carlito"/>
                <a:cs typeface="Carlito"/>
              </a:rPr>
              <a:t>StakeHolder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554" y="6536394"/>
            <a:ext cx="11601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solidFill>
                  <a:srgbClr val="045C75"/>
                </a:solidFill>
                <a:latin typeface="Arial"/>
                <a:cs typeface="Arial"/>
              </a:rPr>
              <a:t>Trần </a:t>
            </a:r>
            <a:r>
              <a:rPr dirty="0" sz="1200">
                <a:solidFill>
                  <a:srgbClr val="045C75"/>
                </a:solidFill>
                <a:latin typeface="Arial"/>
                <a:cs typeface="Arial"/>
              </a:rPr>
              <a:t>Thị Kim</a:t>
            </a:r>
            <a:r>
              <a:rPr dirty="0" sz="1200" spc="-95">
                <a:solidFill>
                  <a:srgbClr val="045C7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45C75"/>
                </a:solidFill>
                <a:latin typeface="Arial"/>
                <a:cs typeface="Arial"/>
              </a:rPr>
              <a:t>Chi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0043" y="6536394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546860"/>
            <a:ext cx="7456170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2619375" algn="l"/>
                <a:tab pos="3709035" algn="l"/>
                <a:tab pos="4738370" algn="l"/>
                <a:tab pos="5290185" algn="l"/>
                <a:tab pos="5697220" algn="l"/>
                <a:tab pos="6129655" algn="l"/>
                <a:tab pos="6667500" algn="l"/>
              </a:tabLst>
            </a:pPr>
            <a:r>
              <a:rPr dirty="0" sz="2400" spc="80">
                <a:latin typeface="Times New Roman"/>
                <a:cs typeface="Times New Roman"/>
              </a:rPr>
              <a:t>Documentation</a:t>
            </a:r>
            <a:r>
              <a:rPr dirty="0" sz="2400" spc="80">
                <a:latin typeface="Times New Roman"/>
                <a:cs typeface="Times New Roman"/>
              </a:rPr>
              <a:t>	</a:t>
            </a:r>
            <a:r>
              <a:rPr dirty="0" sz="2400" spc="120">
                <a:latin typeface="Times New Roman"/>
                <a:cs typeface="Times New Roman"/>
              </a:rPr>
              <a:t>wri</a:t>
            </a:r>
            <a:r>
              <a:rPr dirty="0" sz="2400" spc="45">
                <a:latin typeface="Times New Roman"/>
                <a:cs typeface="Times New Roman"/>
              </a:rPr>
              <a:t>t</a:t>
            </a:r>
            <a:r>
              <a:rPr dirty="0" sz="2400" spc="130">
                <a:latin typeface="Times New Roman"/>
                <a:cs typeface="Times New Roman"/>
              </a:rPr>
              <a:t>ers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(ng</a:t>
            </a:r>
            <a:r>
              <a:rPr dirty="0" sz="2400" spc="95">
                <a:latin typeface="Times New Roman"/>
                <a:cs typeface="Times New Roman"/>
              </a:rPr>
              <a:t>ư</a:t>
            </a:r>
            <a:r>
              <a:rPr dirty="0" sz="2400" spc="105">
                <a:latin typeface="Times New Roman"/>
                <a:cs typeface="Times New Roman"/>
              </a:rPr>
              <a:t>ờ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tạ</a:t>
            </a:r>
            <a:r>
              <a:rPr dirty="0" sz="2400" spc="13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75">
                <a:latin typeface="Times New Roman"/>
                <a:cs typeface="Times New Roman"/>
              </a:rPr>
              <a:t>r</a:t>
            </a:r>
            <a:r>
              <a:rPr dirty="0" sz="2400" spc="17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80">
                <a:latin typeface="Times New Roman"/>
                <a:cs typeface="Times New Roman"/>
              </a:rPr>
              <a:t>s</a:t>
            </a:r>
            <a:r>
              <a:rPr dirty="0" sz="2400" spc="95">
                <a:latin typeface="Times New Roman"/>
                <a:cs typeface="Times New Roman"/>
              </a:rPr>
              <a:t>ổ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t</a:t>
            </a:r>
            <a:r>
              <a:rPr dirty="0" sz="2400" spc="1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ng</a:t>
            </a:r>
            <a:r>
              <a:rPr dirty="0" sz="2400" spc="80">
                <a:latin typeface="Times New Roman"/>
                <a:cs typeface="Times New Roman"/>
              </a:rPr>
              <a:t>ư</a:t>
            </a:r>
            <a:r>
              <a:rPr dirty="0" sz="2400" spc="60">
                <a:latin typeface="Times New Roman"/>
                <a:cs typeface="Times New Roman"/>
              </a:rPr>
              <a:t>ời  </a:t>
            </a:r>
            <a:r>
              <a:rPr dirty="0" sz="2400" spc="50">
                <a:latin typeface="Times New Roman"/>
                <a:cs typeface="Times New Roman"/>
              </a:rPr>
              <a:t>dùng,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hệ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thống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trợ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giúp)</a:t>
            </a:r>
            <a:endParaRPr sz="240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1541780" algn="l"/>
                <a:tab pos="2969260" algn="l"/>
                <a:tab pos="4007485" algn="l"/>
                <a:tab pos="4557395" algn="l"/>
                <a:tab pos="5008245" algn="l"/>
                <a:tab pos="5939155" algn="l"/>
                <a:tab pos="6552565" algn="l"/>
                <a:tab pos="7061200" algn="l"/>
              </a:tabLst>
            </a:pPr>
            <a:r>
              <a:rPr dirty="0" sz="2400" spc="135">
                <a:latin typeface="Times New Roman"/>
                <a:cs typeface="Times New Roman"/>
              </a:rPr>
              <a:t>P</a:t>
            </a:r>
            <a:r>
              <a:rPr dirty="0" sz="2400" spc="35">
                <a:latin typeface="Times New Roman"/>
                <a:cs typeface="Times New Roman"/>
              </a:rPr>
              <a:t>r</a:t>
            </a:r>
            <a:r>
              <a:rPr dirty="0" sz="2400" spc="55">
                <a:latin typeface="Times New Roman"/>
                <a:cs typeface="Times New Roman"/>
              </a:rPr>
              <a:t>oject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manag</a:t>
            </a:r>
            <a:r>
              <a:rPr dirty="0" sz="2400" spc="85">
                <a:latin typeface="Times New Roman"/>
                <a:cs typeface="Times New Roman"/>
              </a:rPr>
              <a:t>e</a:t>
            </a:r>
            <a:r>
              <a:rPr dirty="0" sz="2400" spc="145">
                <a:latin typeface="Times New Roman"/>
                <a:cs typeface="Times New Roman"/>
              </a:rPr>
              <a:t>rs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(ng</a:t>
            </a:r>
            <a:r>
              <a:rPr dirty="0" sz="2400" spc="95">
                <a:latin typeface="Times New Roman"/>
                <a:cs typeface="Times New Roman"/>
              </a:rPr>
              <a:t>ư</a:t>
            </a:r>
            <a:r>
              <a:rPr dirty="0" sz="2400" spc="105">
                <a:latin typeface="Times New Roman"/>
                <a:cs typeface="Times New Roman"/>
              </a:rPr>
              <a:t>ờ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60">
                <a:latin typeface="Times New Roman"/>
                <a:cs typeface="Times New Roman"/>
              </a:rPr>
              <a:t>lậ</a:t>
            </a:r>
            <a:r>
              <a:rPr dirty="0" sz="2400" spc="9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40">
                <a:latin typeface="Times New Roman"/>
                <a:cs typeface="Times New Roman"/>
              </a:rPr>
              <a:t>k</a:t>
            </a:r>
            <a:r>
              <a:rPr dirty="0" sz="2400" spc="75">
                <a:latin typeface="Times New Roman"/>
                <a:cs typeface="Times New Roman"/>
              </a:rPr>
              <a:t>ế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80">
                <a:latin typeface="Times New Roman"/>
                <a:cs typeface="Times New Roman"/>
              </a:rPr>
              <a:t>hoạch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60">
                <a:latin typeface="Times New Roman"/>
                <a:cs typeface="Times New Roman"/>
              </a:rPr>
              <a:t>cho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60">
                <a:latin typeface="Times New Roman"/>
                <a:cs typeface="Times New Roman"/>
              </a:rPr>
              <a:t>d</a:t>
            </a:r>
            <a:r>
              <a:rPr dirty="0" sz="2400" spc="165">
                <a:latin typeface="Times New Roman"/>
                <a:cs typeface="Times New Roman"/>
              </a:rPr>
              <a:t>ự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30">
                <a:latin typeface="Times New Roman"/>
                <a:cs typeface="Times New Roman"/>
              </a:rPr>
              <a:t>án,  </a:t>
            </a:r>
            <a:r>
              <a:rPr dirty="0" sz="2400" spc="120">
                <a:latin typeface="Times New Roman"/>
                <a:cs typeface="Times New Roman"/>
              </a:rPr>
              <a:t>quản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lý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đội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phát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triển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phần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mềm)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5748655" algn="l"/>
                <a:tab pos="6381750" algn="l"/>
              </a:tabLst>
            </a:pPr>
            <a:r>
              <a:rPr dirty="0" sz="2400" spc="-5">
                <a:latin typeface="Times New Roman"/>
                <a:cs typeface="Times New Roman"/>
              </a:rPr>
              <a:t>Legal  </a:t>
            </a:r>
            <a:r>
              <a:rPr dirty="0" sz="2400" spc="40">
                <a:latin typeface="Times New Roman"/>
                <a:cs typeface="Times New Roman"/>
              </a:rPr>
              <a:t>staff  </a:t>
            </a:r>
            <a:r>
              <a:rPr dirty="0" sz="2400" spc="95">
                <a:latin typeface="Times New Roman"/>
                <a:cs typeface="Times New Roman"/>
              </a:rPr>
              <a:t>(người </a:t>
            </a:r>
            <a:r>
              <a:rPr dirty="0" sz="2400" spc="90">
                <a:latin typeface="Times New Roman"/>
                <a:cs typeface="Times New Roman"/>
              </a:rPr>
              <a:t>bảo </a:t>
            </a:r>
            <a:r>
              <a:rPr dirty="0" sz="2400" spc="125">
                <a:latin typeface="Times New Roman"/>
                <a:cs typeface="Times New Roman"/>
              </a:rPr>
              <a:t>đảm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sản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phẩm	phù	</a:t>
            </a:r>
            <a:r>
              <a:rPr dirty="0" sz="2400" spc="140">
                <a:latin typeface="Times New Roman"/>
                <a:cs typeface="Times New Roman"/>
              </a:rPr>
              <a:t>hợp </a:t>
            </a:r>
            <a:r>
              <a:rPr dirty="0" sz="2400" spc="35">
                <a:latin typeface="Times New Roman"/>
                <a:cs typeface="Times New Roman"/>
              </a:rPr>
              <a:t>với  </a:t>
            </a:r>
            <a:r>
              <a:rPr dirty="0" sz="2400" spc="85">
                <a:latin typeface="Times New Roman"/>
                <a:cs typeface="Times New Roman"/>
              </a:rPr>
              <a:t>luật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65">
                <a:latin typeface="Times New Roman"/>
                <a:cs typeface="Times New Roman"/>
              </a:rPr>
              <a:t>quy</a:t>
            </a:r>
            <a:r>
              <a:rPr dirty="0" sz="2400" spc="-34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chế)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2696210" algn="l"/>
                <a:tab pos="3743960" algn="l"/>
                <a:tab pos="4801870" algn="l"/>
                <a:tab pos="5539740" algn="l"/>
                <a:tab pos="6145530" algn="l"/>
                <a:tab pos="6992620" algn="l"/>
              </a:tabLst>
            </a:pPr>
            <a:r>
              <a:rPr dirty="0" sz="2400" spc="20">
                <a:latin typeface="Times New Roman"/>
                <a:cs typeface="Times New Roman"/>
              </a:rPr>
              <a:t>Ma</a:t>
            </a:r>
            <a:r>
              <a:rPr dirty="0" sz="2400" spc="20">
                <a:latin typeface="Times New Roman"/>
                <a:cs typeface="Times New Roman"/>
              </a:rPr>
              <a:t>n</a:t>
            </a:r>
            <a:r>
              <a:rPr dirty="0" sz="2400" spc="50">
                <a:latin typeface="Times New Roman"/>
                <a:cs typeface="Times New Roman"/>
              </a:rPr>
              <a:t>au</a:t>
            </a:r>
            <a:r>
              <a:rPr dirty="0" sz="2400" spc="15">
                <a:latin typeface="Times New Roman"/>
                <a:cs typeface="Times New Roman"/>
              </a:rPr>
              <a:t>f</a:t>
            </a:r>
            <a:r>
              <a:rPr dirty="0" sz="2400" spc="85">
                <a:latin typeface="Times New Roman"/>
                <a:cs typeface="Times New Roman"/>
              </a:rPr>
              <a:t>ac</a:t>
            </a:r>
            <a:r>
              <a:rPr dirty="0" sz="2400" spc="55">
                <a:latin typeface="Times New Roman"/>
                <a:cs typeface="Times New Roman"/>
              </a:rPr>
              <a:t>t</a:t>
            </a:r>
            <a:r>
              <a:rPr dirty="0" sz="2400" spc="75">
                <a:latin typeface="Times New Roman"/>
                <a:cs typeface="Times New Roman"/>
              </a:rPr>
              <a:t>urin</a:t>
            </a:r>
            <a:r>
              <a:rPr dirty="0" sz="2400" spc="10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85">
                <a:latin typeface="Times New Roman"/>
                <a:cs typeface="Times New Roman"/>
              </a:rPr>
              <a:t>peop</a:t>
            </a:r>
            <a:r>
              <a:rPr dirty="0" sz="2400" spc="50">
                <a:latin typeface="Times New Roman"/>
                <a:cs typeface="Times New Roman"/>
              </a:rPr>
              <a:t>l</a:t>
            </a:r>
            <a:r>
              <a:rPr dirty="0" sz="2400" spc="10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(ng</a:t>
            </a:r>
            <a:r>
              <a:rPr dirty="0" sz="2400" spc="100">
                <a:latin typeface="Times New Roman"/>
                <a:cs typeface="Times New Roman"/>
              </a:rPr>
              <a:t>ư</a:t>
            </a:r>
            <a:r>
              <a:rPr dirty="0" sz="2400" spc="105">
                <a:latin typeface="Times New Roman"/>
                <a:cs typeface="Times New Roman"/>
              </a:rPr>
              <a:t>ờ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phả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75">
                <a:latin typeface="Times New Roman"/>
                <a:cs typeface="Times New Roman"/>
              </a:rPr>
              <a:t>x</a:t>
            </a:r>
            <a:r>
              <a:rPr dirty="0" sz="2400" spc="50">
                <a:latin typeface="Times New Roman"/>
                <a:cs typeface="Times New Roman"/>
              </a:rPr>
              <a:t>â</a:t>
            </a:r>
            <a:r>
              <a:rPr dirty="0" sz="2400" spc="5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10">
                <a:latin typeface="Times New Roman"/>
                <a:cs typeface="Times New Roman"/>
              </a:rPr>
              <a:t>dựng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sản  </a:t>
            </a:r>
            <a:r>
              <a:rPr dirty="0" sz="2400" spc="120">
                <a:latin typeface="Times New Roman"/>
                <a:cs typeface="Times New Roman"/>
              </a:rPr>
              <a:t>phẩm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có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chứa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phần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mềm)</a:t>
            </a:r>
            <a:endParaRPr sz="2400">
              <a:latin typeface="Times New Roman"/>
              <a:cs typeface="Times New Roman"/>
            </a:endParaRPr>
          </a:p>
          <a:p>
            <a:pPr marL="469900" marR="6985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6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Sales, </a:t>
            </a:r>
            <a:r>
              <a:rPr dirty="0" sz="2400" spc="65">
                <a:latin typeface="Times New Roman"/>
                <a:cs typeface="Times New Roman"/>
              </a:rPr>
              <a:t>marketing, </a:t>
            </a:r>
            <a:r>
              <a:rPr dirty="0" sz="2400" spc="25">
                <a:latin typeface="Times New Roman"/>
                <a:cs typeface="Times New Roman"/>
              </a:rPr>
              <a:t>field </a:t>
            </a:r>
            <a:r>
              <a:rPr dirty="0" sz="2400" spc="100">
                <a:latin typeface="Times New Roman"/>
                <a:cs typeface="Times New Roman"/>
              </a:rPr>
              <a:t>support, </a:t>
            </a:r>
            <a:r>
              <a:rPr dirty="0" sz="2400" spc="85">
                <a:latin typeface="Times New Roman"/>
                <a:cs typeface="Times New Roman"/>
              </a:rPr>
              <a:t>help </a:t>
            </a:r>
            <a:r>
              <a:rPr dirty="0" sz="2400" spc="55">
                <a:latin typeface="Times New Roman"/>
                <a:cs typeface="Times New Roman"/>
              </a:rPr>
              <a:t>desk,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110">
                <a:latin typeface="Times New Roman"/>
                <a:cs typeface="Times New Roman"/>
              </a:rPr>
              <a:t>những  </a:t>
            </a:r>
            <a:r>
              <a:rPr dirty="0" sz="2400" spc="85">
                <a:latin typeface="Times New Roman"/>
                <a:cs typeface="Times New Roman"/>
              </a:rPr>
              <a:t>người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khác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sẽ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làm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việc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với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phẩm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và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khách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hàng.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42671"/>
            <a:ext cx="1808226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900" y="314959"/>
            <a:ext cx="59861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 b="0">
                <a:solidFill>
                  <a:srgbClr val="AF0F5C"/>
                </a:solidFill>
                <a:latin typeface="Arial"/>
                <a:cs typeface="Arial"/>
              </a:rPr>
              <a:t>Ví </a:t>
            </a:r>
            <a:r>
              <a:rPr dirty="0" sz="5000" spc="-125" b="0">
                <a:solidFill>
                  <a:srgbClr val="AF0F5C"/>
                </a:solidFill>
                <a:latin typeface="Arial"/>
                <a:cs typeface="Arial"/>
              </a:rPr>
              <a:t>dụ: </a:t>
            </a:r>
            <a:r>
              <a:rPr dirty="0" sz="5000" spc="-455" b="0">
                <a:solidFill>
                  <a:srgbClr val="AF0F5C"/>
                </a:solidFill>
                <a:latin typeface="Arial"/>
                <a:cs typeface="Arial"/>
              </a:rPr>
              <a:t>ATM</a:t>
            </a:r>
            <a:r>
              <a:rPr dirty="0" sz="5000" spc="-365" b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dirty="0" sz="5000" spc="-190" b="0">
                <a:solidFill>
                  <a:srgbClr val="AF0F5C"/>
                </a:solidFill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554" y="6536394"/>
            <a:ext cx="11601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solidFill>
                  <a:srgbClr val="045C75"/>
                </a:solidFill>
                <a:latin typeface="Arial"/>
                <a:cs typeface="Arial"/>
              </a:rPr>
              <a:t>Trần </a:t>
            </a:r>
            <a:r>
              <a:rPr dirty="0" sz="1200">
                <a:solidFill>
                  <a:srgbClr val="045C75"/>
                </a:solidFill>
                <a:latin typeface="Arial"/>
                <a:cs typeface="Arial"/>
              </a:rPr>
              <a:t>Thị Kim</a:t>
            </a:r>
            <a:r>
              <a:rPr dirty="0" sz="1200" spc="-95">
                <a:solidFill>
                  <a:srgbClr val="045C7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45C75"/>
                </a:solidFill>
                <a:latin typeface="Arial"/>
                <a:cs typeface="Arial"/>
              </a:rPr>
              <a:t>Chi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43" y="6536394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45108"/>
            <a:ext cx="7936230" cy="52933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55">
                <a:latin typeface="Times New Roman"/>
                <a:cs typeface="Times New Roman"/>
              </a:rPr>
              <a:t>Khách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của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(người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sử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dụng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dịch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vụ)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30">
                <a:latin typeface="Times New Roman"/>
                <a:cs typeface="Times New Roman"/>
              </a:rPr>
              <a:t>Đại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diện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của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các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khác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(ATM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của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này  </a:t>
            </a:r>
            <a:r>
              <a:rPr dirty="0" sz="2400" spc="40">
                <a:latin typeface="Times New Roman"/>
                <a:cs typeface="Times New Roman"/>
              </a:rPr>
              <a:t>có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thể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dùng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để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giao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dịch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với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khác)</a:t>
            </a:r>
            <a:endParaRPr sz="2400">
              <a:latin typeface="Times New Roman"/>
              <a:cs typeface="Times New Roman"/>
            </a:endParaRPr>
          </a:p>
          <a:p>
            <a:pPr marL="285115" marR="327025" indent="-27305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25">
                <a:latin typeface="Times New Roman"/>
                <a:cs typeface="Times New Roman"/>
              </a:rPr>
              <a:t>Quản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lý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(dùng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thông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tin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quản</a:t>
            </a:r>
            <a:r>
              <a:rPr dirty="0" sz="2400" spc="-35">
                <a:latin typeface="Times New Roman"/>
                <a:cs typeface="Times New Roman"/>
              </a:rPr>
              <a:t> lý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220">
                <a:latin typeface="Times New Roman"/>
                <a:cs typeface="Times New Roman"/>
              </a:rPr>
              <a:t>từ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hệ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thống  </a:t>
            </a:r>
            <a:r>
              <a:rPr dirty="0" sz="2400" spc="-30">
                <a:latin typeface="Times New Roman"/>
                <a:cs typeface="Times New Roman"/>
              </a:rPr>
              <a:t>ATM)</a:t>
            </a:r>
            <a:endParaRPr sz="2400">
              <a:latin typeface="Times New Roman"/>
              <a:cs typeface="Times New Roman"/>
            </a:endParaRPr>
          </a:p>
          <a:p>
            <a:pPr marL="285115" marR="737235" indent="-27305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30">
                <a:latin typeface="Times New Roman"/>
                <a:cs typeface="Times New Roman"/>
              </a:rPr>
              <a:t>Nhân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viên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tại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các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chi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nhánh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(vận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hành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hệ  </a:t>
            </a:r>
            <a:r>
              <a:rPr dirty="0" sz="2400" spc="125">
                <a:latin typeface="Times New Roman"/>
                <a:cs typeface="Times New Roman"/>
              </a:rPr>
              <a:t>thống)</a:t>
            </a:r>
            <a:endParaRPr sz="2400">
              <a:latin typeface="Times New Roman"/>
              <a:cs typeface="Times New Roman"/>
            </a:endParaRPr>
          </a:p>
          <a:p>
            <a:pPr marL="285115" marR="332105" indent="-27305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25">
                <a:latin typeface="Times New Roman"/>
                <a:cs typeface="Times New Roman"/>
              </a:rPr>
              <a:t>Quản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trị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cơ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sở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dữ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liệu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(tích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hợp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hệ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thống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với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CSDL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của 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hàng)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25">
                <a:latin typeface="Times New Roman"/>
                <a:cs typeface="Times New Roman"/>
              </a:rPr>
              <a:t>Quản </a:t>
            </a:r>
            <a:r>
              <a:rPr dirty="0" sz="2400" spc="-35">
                <a:latin typeface="Times New Roman"/>
                <a:cs typeface="Times New Roman"/>
              </a:rPr>
              <a:t>lý </a:t>
            </a:r>
            <a:r>
              <a:rPr dirty="0" sz="2400" spc="140">
                <a:latin typeface="Times New Roman"/>
                <a:cs typeface="Times New Roman"/>
              </a:rPr>
              <a:t>an</a:t>
            </a:r>
            <a:r>
              <a:rPr dirty="0" sz="2400" spc="-29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ninh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10">
                <a:latin typeface="Times New Roman"/>
                <a:cs typeface="Times New Roman"/>
              </a:rPr>
              <a:t>Phòng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marketing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(muốn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dùng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ATM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để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quảng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cáo)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75">
                <a:latin typeface="Times New Roman"/>
                <a:cs typeface="Times New Roman"/>
              </a:rPr>
              <a:t>Kĩ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sư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bảo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trì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phần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mềm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và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phần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cứng</a:t>
            </a:r>
            <a:endParaRPr sz="2400">
              <a:latin typeface="Times New Roman"/>
              <a:cs typeface="Times New Roman"/>
            </a:endParaRPr>
          </a:p>
          <a:p>
            <a:pPr marL="285115" marR="628015" indent="-27305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14">
                <a:latin typeface="Times New Roman"/>
                <a:cs typeface="Times New Roman"/>
              </a:rPr>
              <a:t>Những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người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điều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phối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hệ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thống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ngân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hàng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quốc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gia  </a:t>
            </a:r>
            <a:r>
              <a:rPr dirty="0" sz="2400" spc="105">
                <a:latin typeface="Times New Roman"/>
                <a:cs typeface="Times New Roman"/>
              </a:rPr>
              <a:t>(đảm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bảo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hệ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thống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tuân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theo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nguyên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tắc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chung)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81" y="1629918"/>
            <a:ext cx="8115934" cy="160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marR="5080" indent="-256540">
              <a:lnSpc>
                <a:spcPct val="99400"/>
              </a:lnSpc>
              <a:spcBef>
                <a:spcPts val="114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69240" algn="l"/>
              </a:tabLst>
            </a:pPr>
            <a:r>
              <a:rPr dirty="0" sz="2600" spc="-5">
                <a:latin typeface="Times New Roman"/>
                <a:cs typeface="Times New Roman"/>
              </a:rPr>
              <a:t>Xác định Stakeholders là quá trình của việc xác định các  cá nhân, nhóm, hoặc tổ chức </a:t>
            </a:r>
            <a:r>
              <a:rPr dirty="0" sz="2600">
                <a:latin typeface="Times New Roman"/>
                <a:cs typeface="Times New Roman"/>
              </a:rPr>
              <a:t>mà </a:t>
            </a:r>
            <a:r>
              <a:rPr dirty="0" sz="2600" spc="-5">
                <a:latin typeface="Times New Roman"/>
                <a:cs typeface="Times New Roman"/>
              </a:rPr>
              <a:t>có thể ảnh hưởng hoặc </a:t>
            </a:r>
            <a:r>
              <a:rPr dirty="0" sz="2600" spc="-10">
                <a:latin typeface="Times New Roman"/>
                <a:cs typeface="Times New Roman"/>
              </a:rPr>
              <a:t>bị  </a:t>
            </a:r>
            <a:r>
              <a:rPr dirty="0" sz="2600" spc="-5">
                <a:latin typeface="Times New Roman"/>
                <a:cs typeface="Times New Roman"/>
              </a:rPr>
              <a:t>ảnh hưởng bởi </a:t>
            </a:r>
            <a:r>
              <a:rPr dirty="0" sz="2600">
                <a:latin typeface="Times New Roman"/>
                <a:cs typeface="Times New Roman"/>
              </a:rPr>
              <a:t>quyết </a:t>
            </a:r>
            <a:r>
              <a:rPr dirty="0" sz="2600" spc="-5">
                <a:latin typeface="Times New Roman"/>
                <a:cs typeface="Times New Roman"/>
              </a:rPr>
              <a:t>định, hoạt động hoặc đầu ra của dự  án.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9" b="0">
                <a:latin typeface="Arial"/>
                <a:cs typeface="Arial"/>
              </a:rPr>
              <a:t>Xác </a:t>
            </a:r>
            <a:r>
              <a:rPr dirty="0" sz="5000" spc="-75" b="0">
                <a:latin typeface="Arial"/>
                <a:cs typeface="Arial"/>
              </a:rPr>
              <a:t>định </a:t>
            </a:r>
            <a:r>
              <a:rPr dirty="0" sz="5000" spc="-400" b="0">
                <a:latin typeface="Arial"/>
                <a:cs typeface="Arial"/>
              </a:rPr>
              <a:t>các</a:t>
            </a:r>
            <a:r>
              <a:rPr dirty="0" sz="5000" spc="-275" b="0">
                <a:latin typeface="Arial"/>
                <a:cs typeface="Arial"/>
              </a:rPr>
              <a:t> </a:t>
            </a:r>
            <a:r>
              <a:rPr dirty="0" sz="5000" spc="-229" b="0"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429000"/>
            <a:ext cx="8839199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" y="1532077"/>
            <a:ext cx="8011159" cy="360299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600" spc="150">
                <a:latin typeface="Times New Roman"/>
                <a:cs typeface="Times New Roman"/>
              </a:rPr>
              <a:t>Input</a:t>
            </a:r>
            <a:endParaRPr sz="2600">
              <a:latin typeface="Times New Roman"/>
              <a:cs typeface="Times New Roman"/>
            </a:endParaRPr>
          </a:p>
          <a:p>
            <a:pPr marL="285115" marR="147955" indent="-273050">
              <a:lnSpc>
                <a:spcPts val="3060"/>
              </a:lnSpc>
              <a:spcBef>
                <a:spcPts val="85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Project </a:t>
            </a:r>
            <a:r>
              <a:rPr dirty="0" sz="2600" spc="-5" b="1">
                <a:latin typeface="Times New Roman"/>
                <a:cs typeface="Times New Roman"/>
              </a:rPr>
              <a:t>charter: </a:t>
            </a:r>
            <a:r>
              <a:rPr dirty="0" sz="2600" spc="-5">
                <a:latin typeface="Times New Roman"/>
                <a:cs typeface="Times New Roman"/>
              </a:rPr>
              <a:t>Điều lệ dự án </a:t>
            </a:r>
            <a:r>
              <a:rPr dirty="0" sz="2600">
                <a:latin typeface="Times New Roman"/>
                <a:cs typeface="Times New Roman"/>
              </a:rPr>
              <a:t>cung </a:t>
            </a:r>
            <a:r>
              <a:rPr dirty="0" sz="2600" spc="-5">
                <a:latin typeface="Times New Roman"/>
                <a:cs typeface="Times New Roman"/>
              </a:rPr>
              <a:t>cấp </a:t>
            </a:r>
            <a:r>
              <a:rPr dirty="0" sz="2600">
                <a:latin typeface="Times New Roman"/>
                <a:cs typeface="Times New Roman"/>
              </a:rPr>
              <a:t>những thông </a:t>
            </a:r>
            <a:r>
              <a:rPr dirty="0" sz="2600" spc="-150">
                <a:latin typeface="Times New Roman"/>
                <a:cs typeface="Times New Roman"/>
              </a:rPr>
              <a:t>tin  </a:t>
            </a:r>
            <a:r>
              <a:rPr dirty="0" sz="2600" spc="-5">
                <a:latin typeface="Times New Roman"/>
                <a:cs typeface="Times New Roman"/>
              </a:rPr>
              <a:t>về các </a:t>
            </a:r>
            <a:r>
              <a:rPr dirty="0" sz="2600">
                <a:latin typeface="Times New Roman"/>
                <a:cs typeface="Times New Roman"/>
              </a:rPr>
              <a:t>nhóm </a:t>
            </a:r>
            <a:r>
              <a:rPr dirty="0" sz="2600" spc="-5">
                <a:latin typeface="Times New Roman"/>
                <a:cs typeface="Times New Roman"/>
              </a:rPr>
              <a:t>bên trong và bên ngoài liên </a:t>
            </a:r>
            <a:r>
              <a:rPr dirty="0" sz="2600">
                <a:latin typeface="Times New Roman"/>
                <a:cs typeface="Times New Roman"/>
              </a:rPr>
              <a:t>quan </a:t>
            </a:r>
            <a:r>
              <a:rPr dirty="0" sz="2600" spc="-5">
                <a:latin typeface="Times New Roman"/>
                <a:cs typeface="Times New Roman"/>
              </a:rPr>
              <a:t>đến dự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306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Procurement </a:t>
            </a:r>
            <a:r>
              <a:rPr dirty="0" sz="2600" spc="-5" b="1">
                <a:latin typeface="Times New Roman"/>
                <a:cs typeface="Times New Roman"/>
              </a:rPr>
              <a:t>documents: </a:t>
            </a:r>
            <a:r>
              <a:rPr dirty="0" sz="2600" spc="-5">
                <a:latin typeface="Times New Roman"/>
                <a:cs typeface="Times New Roman"/>
              </a:rPr>
              <a:t>Nếu một </a:t>
            </a:r>
            <a:r>
              <a:rPr dirty="0" sz="2600">
                <a:latin typeface="Times New Roman"/>
                <a:cs typeface="Times New Roman"/>
              </a:rPr>
              <a:t>dự án là kết quả </a:t>
            </a:r>
            <a:r>
              <a:rPr dirty="0" sz="2600" spc="-5">
                <a:latin typeface="Times New Roman"/>
                <a:cs typeface="Times New Roman"/>
              </a:rPr>
              <a:t>của  hoạt </a:t>
            </a:r>
            <a:r>
              <a:rPr dirty="0" sz="2600">
                <a:latin typeface="Times New Roman"/>
                <a:cs typeface="Times New Roman"/>
              </a:rPr>
              <a:t>động </a:t>
            </a:r>
            <a:r>
              <a:rPr dirty="0" sz="2600" spc="-5">
                <a:latin typeface="Times New Roman"/>
                <a:cs typeface="Times New Roman"/>
              </a:rPr>
              <a:t>mua bán hoặc dựa trên hợp </a:t>
            </a:r>
            <a:r>
              <a:rPr dirty="0" sz="2600">
                <a:latin typeface="Times New Roman"/>
                <a:cs typeface="Times New Roman"/>
              </a:rPr>
              <a:t>đồng </a:t>
            </a:r>
            <a:r>
              <a:rPr dirty="0" sz="2600" spc="-5">
                <a:latin typeface="Times New Roman"/>
                <a:cs typeface="Times New Roman"/>
              </a:rPr>
              <a:t>được thiết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lập.</a:t>
            </a:r>
            <a:endParaRPr sz="2600">
              <a:latin typeface="Times New Roman"/>
              <a:cs typeface="Times New Roman"/>
            </a:endParaRPr>
          </a:p>
          <a:p>
            <a:pPr marL="285115" marR="642620" indent="-273050">
              <a:lnSpc>
                <a:spcPts val="3060"/>
              </a:lnSpc>
              <a:spcBef>
                <a:spcPts val="75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Enterprise </a:t>
            </a:r>
            <a:r>
              <a:rPr dirty="0" sz="2600" spc="-10" b="1">
                <a:latin typeface="Times New Roman"/>
                <a:cs typeface="Times New Roman"/>
              </a:rPr>
              <a:t>environment </a:t>
            </a:r>
            <a:r>
              <a:rPr dirty="0" sz="2600" spc="-5" b="1">
                <a:latin typeface="Times New Roman"/>
                <a:cs typeface="Times New Roman"/>
              </a:rPr>
              <a:t>factors: </a:t>
            </a:r>
            <a:r>
              <a:rPr dirty="0" sz="2600" spc="-5">
                <a:latin typeface="Times New Roman"/>
                <a:cs typeface="Times New Roman"/>
              </a:rPr>
              <a:t>Yếu tố môi </a:t>
            </a:r>
            <a:r>
              <a:rPr dirty="0" sz="2600" spc="-85">
                <a:latin typeface="Times New Roman"/>
                <a:cs typeface="Times New Roman"/>
              </a:rPr>
              <a:t>trường  </a:t>
            </a:r>
            <a:r>
              <a:rPr dirty="0" sz="2600" spc="-5">
                <a:latin typeface="Times New Roman"/>
                <a:cs typeface="Times New Roman"/>
              </a:rPr>
              <a:t>doanh</a:t>
            </a:r>
            <a:r>
              <a:rPr dirty="0" sz="2600">
                <a:latin typeface="Times New Roman"/>
                <a:cs typeface="Times New Roman"/>
              </a:rPr>
              <a:t> nghiệp.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Organization </a:t>
            </a:r>
            <a:r>
              <a:rPr dirty="0" sz="2600" spc="-10" b="1">
                <a:latin typeface="Times New Roman"/>
                <a:cs typeface="Times New Roman"/>
              </a:rPr>
              <a:t>process </a:t>
            </a:r>
            <a:r>
              <a:rPr dirty="0" sz="2600" spc="-5" b="1">
                <a:latin typeface="Times New Roman"/>
                <a:cs typeface="Times New Roman"/>
              </a:rPr>
              <a:t>assets: </a:t>
            </a:r>
            <a:r>
              <a:rPr dirty="0" sz="2600" spc="-5">
                <a:latin typeface="Times New Roman"/>
                <a:cs typeface="Times New Roman"/>
              </a:rPr>
              <a:t>Tài sản của tổ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chức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9" b="0">
                <a:latin typeface="Arial"/>
                <a:cs typeface="Arial"/>
              </a:rPr>
              <a:t>Xác </a:t>
            </a:r>
            <a:r>
              <a:rPr dirty="0" sz="5000" spc="-75" b="0">
                <a:latin typeface="Arial"/>
                <a:cs typeface="Arial"/>
              </a:rPr>
              <a:t>định </a:t>
            </a:r>
            <a:r>
              <a:rPr dirty="0" sz="5000" spc="-400" b="0">
                <a:latin typeface="Arial"/>
                <a:cs typeface="Arial"/>
              </a:rPr>
              <a:t>các</a:t>
            </a:r>
            <a:r>
              <a:rPr dirty="0" sz="5000" spc="-275" b="0">
                <a:latin typeface="Arial"/>
                <a:cs typeface="Arial"/>
              </a:rPr>
              <a:t> </a:t>
            </a:r>
            <a:r>
              <a:rPr dirty="0" sz="5000" spc="-229" b="0"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" y="1622297"/>
            <a:ext cx="8203565" cy="494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Stakeholders </a:t>
            </a:r>
            <a:r>
              <a:rPr dirty="0" sz="2600" b="1">
                <a:latin typeface="Times New Roman"/>
                <a:cs typeface="Times New Roman"/>
              </a:rPr>
              <a:t>analysis</a:t>
            </a:r>
            <a:r>
              <a:rPr dirty="0" sz="2600">
                <a:latin typeface="Times New Roman"/>
                <a:cs typeface="Times New Roman"/>
              </a:rPr>
              <a:t>: </a:t>
            </a:r>
            <a:r>
              <a:rPr dirty="0" sz="2600" spc="-5">
                <a:latin typeface="Times New Roman"/>
                <a:cs typeface="Times New Roman"/>
              </a:rPr>
              <a:t>Stakeholders </a:t>
            </a:r>
            <a:r>
              <a:rPr dirty="0" sz="2600" spc="10">
                <a:latin typeface="Times New Roman"/>
                <a:cs typeface="Times New Roman"/>
              </a:rPr>
              <a:t>vai </a:t>
            </a:r>
            <a:r>
              <a:rPr dirty="0" sz="2600" spc="125">
                <a:latin typeface="Times New Roman"/>
                <a:cs typeface="Times New Roman"/>
              </a:rPr>
              <a:t>trò </a:t>
            </a:r>
            <a:r>
              <a:rPr dirty="0" sz="2600" spc="50">
                <a:latin typeface="Times New Roman"/>
                <a:cs typeface="Times New Roman"/>
              </a:rPr>
              <a:t>là </a:t>
            </a:r>
            <a:r>
              <a:rPr dirty="0" sz="2600" spc="165">
                <a:latin typeface="Times New Roman"/>
                <a:cs typeface="Times New Roman"/>
              </a:rPr>
              <a:t>phân </a:t>
            </a:r>
            <a:r>
              <a:rPr dirty="0" sz="2600" spc="105">
                <a:latin typeface="Times New Roman"/>
                <a:cs typeface="Times New Roman"/>
              </a:rPr>
              <a:t>tích  </a:t>
            </a:r>
            <a:r>
              <a:rPr dirty="0" sz="2600" spc="50">
                <a:latin typeface="Times New Roman"/>
                <a:cs typeface="Times New Roman"/>
              </a:rPr>
              <a:t>là </a:t>
            </a:r>
            <a:r>
              <a:rPr dirty="0" sz="2600" spc="-5">
                <a:latin typeface="Times New Roman"/>
                <a:cs typeface="Times New Roman"/>
              </a:rPr>
              <a:t>việc thu thập một cách có hệ thống và phân tích </a:t>
            </a:r>
            <a:r>
              <a:rPr dirty="0" sz="2600">
                <a:latin typeface="Times New Roman"/>
                <a:cs typeface="Times New Roman"/>
              </a:rPr>
              <a:t>thông </a:t>
            </a:r>
            <a:r>
              <a:rPr dirty="0" sz="2600" spc="-5">
                <a:latin typeface="Times New Roman"/>
                <a:cs typeface="Times New Roman"/>
              </a:rPr>
              <a:t>tin  định tính cũng như định lượng </a:t>
            </a:r>
            <a:r>
              <a:rPr dirty="0" sz="2600">
                <a:latin typeface="Times New Roman"/>
                <a:cs typeface="Times New Roman"/>
              </a:rPr>
              <a:t>nhằm </a:t>
            </a:r>
            <a:r>
              <a:rPr dirty="0" sz="2600" spc="-5">
                <a:latin typeface="Times New Roman"/>
                <a:cs typeface="Times New Roman"/>
              </a:rPr>
              <a:t>xác định lợi ích của  </a:t>
            </a:r>
            <a:r>
              <a:rPr dirty="0" sz="2600">
                <a:latin typeface="Times New Roman"/>
                <a:cs typeface="Times New Roman"/>
              </a:rPr>
              <a:t>những ai nên được </a:t>
            </a:r>
            <a:r>
              <a:rPr dirty="0" sz="2600" spc="-5">
                <a:latin typeface="Times New Roman"/>
                <a:cs typeface="Times New Roman"/>
              </a:rPr>
              <a:t>cân </a:t>
            </a:r>
            <a:r>
              <a:rPr dirty="0" sz="2600">
                <a:latin typeface="Times New Roman"/>
                <a:cs typeface="Times New Roman"/>
              </a:rPr>
              <a:t>nhắc đưa vào trong </a:t>
            </a:r>
            <a:r>
              <a:rPr dirty="0" sz="2600" spc="-5">
                <a:latin typeface="Times New Roman"/>
                <a:cs typeface="Times New Roman"/>
              </a:rPr>
              <a:t>suốt </a:t>
            </a:r>
            <a:r>
              <a:rPr dirty="0" sz="2600">
                <a:latin typeface="Times New Roman"/>
                <a:cs typeface="Times New Roman"/>
              </a:rPr>
              <a:t>quá </a:t>
            </a:r>
            <a:r>
              <a:rPr dirty="0" sz="2600" spc="-5">
                <a:latin typeface="Times New Roman"/>
                <a:cs typeface="Times New Roman"/>
              </a:rPr>
              <a:t>trình  dự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  <a:p>
            <a:pPr marL="285115" marR="331470" indent="-273050">
              <a:lnSpc>
                <a:spcPct val="100000"/>
              </a:lnSpc>
              <a:spcBef>
                <a:spcPts val="68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Expert judgment</a:t>
            </a:r>
            <a:r>
              <a:rPr dirty="0" sz="2600" spc="-5">
                <a:latin typeface="Times New Roman"/>
                <a:cs typeface="Times New Roman"/>
              </a:rPr>
              <a:t>: Để đảm bảo xác định </a:t>
            </a:r>
            <a:r>
              <a:rPr dirty="0" sz="2600">
                <a:latin typeface="Times New Roman"/>
                <a:cs typeface="Times New Roman"/>
              </a:rPr>
              <a:t>và </a:t>
            </a:r>
            <a:r>
              <a:rPr dirty="0" sz="2600" spc="-5">
                <a:latin typeface="Times New Roman"/>
                <a:cs typeface="Times New Roman"/>
              </a:rPr>
              <a:t>liệt kê ra </a:t>
            </a:r>
            <a:r>
              <a:rPr dirty="0" sz="2600" spc="-155">
                <a:latin typeface="Times New Roman"/>
                <a:cs typeface="Times New Roman"/>
              </a:rPr>
              <a:t>đầy  </a:t>
            </a:r>
            <a:r>
              <a:rPr dirty="0" sz="2600" spc="-5">
                <a:latin typeface="Times New Roman"/>
                <a:cs typeface="Times New Roman"/>
              </a:rPr>
              <a:t>đủ Stakeholders, việc phán đoán và ý kiến chuyên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gia</a:t>
            </a:r>
            <a:endParaRPr sz="2600">
              <a:latin typeface="Times New Roman"/>
              <a:cs typeface="Times New Roman"/>
            </a:endParaRPr>
          </a:p>
          <a:p>
            <a:pPr marL="285115" marR="65405" indent="-273050">
              <a:lnSpc>
                <a:spcPct val="101000"/>
              </a:lnSpc>
              <a:spcBef>
                <a:spcPts val="5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Meetings</a:t>
            </a:r>
            <a:r>
              <a:rPr dirty="0" sz="2600" spc="-5">
                <a:latin typeface="Times New Roman"/>
                <a:cs typeface="Times New Roman"/>
              </a:rPr>
              <a:t>: Meeting </a:t>
            </a:r>
            <a:r>
              <a:rPr dirty="0" sz="2600" spc="125">
                <a:latin typeface="Times New Roman"/>
                <a:cs typeface="Times New Roman"/>
              </a:rPr>
              <a:t>để </a:t>
            </a:r>
            <a:r>
              <a:rPr dirty="0" sz="2600" spc="-5">
                <a:latin typeface="Times New Roman"/>
                <a:cs typeface="Times New Roman"/>
              </a:rPr>
              <a:t>phân tích hồ </a:t>
            </a:r>
            <a:r>
              <a:rPr dirty="0" sz="2600">
                <a:latin typeface="Times New Roman"/>
                <a:cs typeface="Times New Roman"/>
              </a:rPr>
              <a:t>sơ </a:t>
            </a:r>
            <a:r>
              <a:rPr dirty="0" sz="2600" spc="-5">
                <a:latin typeface="Times New Roman"/>
                <a:cs typeface="Times New Roman"/>
              </a:rPr>
              <a:t>(Profile) </a:t>
            </a:r>
            <a:r>
              <a:rPr dirty="0" sz="2600">
                <a:latin typeface="Times New Roman"/>
                <a:cs typeface="Times New Roman"/>
              </a:rPr>
              <a:t>được </a:t>
            </a:r>
            <a:r>
              <a:rPr dirty="0" sz="2600" spc="-5">
                <a:latin typeface="Times New Roman"/>
                <a:cs typeface="Times New Roman"/>
              </a:rPr>
              <a:t>thiết  kế để phát triển sự </a:t>
            </a:r>
            <a:r>
              <a:rPr dirty="0" sz="2600">
                <a:latin typeface="Times New Roman"/>
                <a:cs typeface="Times New Roman"/>
              </a:rPr>
              <a:t>hiểu </a:t>
            </a:r>
            <a:r>
              <a:rPr dirty="0" sz="2600" spc="-5">
                <a:latin typeface="Times New Roman"/>
                <a:cs typeface="Times New Roman"/>
              </a:rPr>
              <a:t>biết </a:t>
            </a:r>
            <a:r>
              <a:rPr dirty="0" sz="2600">
                <a:latin typeface="Times New Roman"/>
                <a:cs typeface="Times New Roman"/>
              </a:rPr>
              <a:t>giữa </a:t>
            </a:r>
            <a:r>
              <a:rPr dirty="0" sz="2600" spc="-5">
                <a:latin typeface="Times New Roman"/>
                <a:cs typeface="Times New Roman"/>
              </a:rPr>
              <a:t>các </a:t>
            </a:r>
            <a:r>
              <a:rPr dirty="0" sz="2600" spc="-10">
                <a:latin typeface="Times New Roman"/>
                <a:cs typeface="Times New Roman"/>
              </a:rPr>
              <a:t>Stakeholders </a:t>
            </a:r>
            <a:r>
              <a:rPr dirty="0" sz="2600" spc="-5">
                <a:latin typeface="Times New Roman"/>
                <a:cs typeface="Times New Roman"/>
              </a:rPr>
              <a:t>chính và  có thể sử </a:t>
            </a:r>
            <a:r>
              <a:rPr dirty="0" sz="2600">
                <a:latin typeface="Times New Roman"/>
                <a:cs typeface="Times New Roman"/>
              </a:rPr>
              <a:t>dụng </a:t>
            </a:r>
            <a:r>
              <a:rPr dirty="0" sz="2600" spc="-5">
                <a:latin typeface="Times New Roman"/>
                <a:cs typeface="Times New Roman"/>
              </a:rPr>
              <a:t>để trao </a:t>
            </a:r>
            <a:r>
              <a:rPr dirty="0" sz="2600">
                <a:latin typeface="Times New Roman"/>
                <a:cs typeface="Times New Roman"/>
              </a:rPr>
              <a:t>đổi, </a:t>
            </a:r>
            <a:r>
              <a:rPr dirty="0" sz="2600" spc="-5">
                <a:latin typeface="Times New Roman"/>
                <a:cs typeface="Times New Roman"/>
              </a:rPr>
              <a:t>phân tích thông tin về vai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trò,</a:t>
            </a:r>
            <a:endParaRPr sz="2600">
              <a:latin typeface="Times New Roman"/>
              <a:cs typeface="Times New Roman"/>
            </a:endParaRPr>
          </a:p>
          <a:p>
            <a:pPr marL="285115" marR="577215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lợi ích, mong muốn, kiến </a:t>
            </a:r>
            <a:r>
              <a:rPr dirty="0" sz="2600" spc="-5">
                <a:latin typeface="Times New Roman"/>
                <a:cs typeface="Times New Roman"/>
              </a:rPr>
              <a:t>thức </a:t>
            </a:r>
            <a:r>
              <a:rPr dirty="0" sz="2600">
                <a:latin typeface="Times New Roman"/>
                <a:cs typeface="Times New Roman"/>
              </a:rPr>
              <a:t>… của mỗi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Stakeholders  phải đối mặt trong </a:t>
            </a:r>
            <a:r>
              <a:rPr dirty="0" sz="2600">
                <a:latin typeface="Times New Roman"/>
                <a:cs typeface="Times New Roman"/>
              </a:rPr>
              <a:t>dự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9" b="0">
                <a:latin typeface="Arial"/>
                <a:cs typeface="Arial"/>
              </a:rPr>
              <a:t>Xác </a:t>
            </a:r>
            <a:r>
              <a:rPr dirty="0" sz="5000" spc="-75" b="0">
                <a:latin typeface="Arial"/>
                <a:cs typeface="Arial"/>
              </a:rPr>
              <a:t>định </a:t>
            </a:r>
            <a:r>
              <a:rPr dirty="0" sz="5000" spc="-400" b="0">
                <a:latin typeface="Arial"/>
                <a:cs typeface="Arial"/>
              </a:rPr>
              <a:t>các</a:t>
            </a:r>
            <a:r>
              <a:rPr dirty="0" sz="5000" spc="-275" b="0">
                <a:latin typeface="Arial"/>
                <a:cs typeface="Arial"/>
              </a:rPr>
              <a:t> </a:t>
            </a:r>
            <a:r>
              <a:rPr dirty="0" sz="5000" spc="-229" b="0"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" y="1629918"/>
            <a:ext cx="8178165" cy="3750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22288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Output </a:t>
            </a:r>
            <a:r>
              <a:rPr dirty="0" sz="2600" spc="-5">
                <a:latin typeface="Times New Roman"/>
                <a:cs typeface="Times New Roman"/>
              </a:rPr>
              <a:t>chính của </a:t>
            </a:r>
            <a:r>
              <a:rPr dirty="0" sz="2600">
                <a:latin typeface="Times New Roman"/>
                <a:cs typeface="Times New Roman"/>
              </a:rPr>
              <a:t>quá </a:t>
            </a:r>
            <a:r>
              <a:rPr dirty="0" sz="2600" spc="-5">
                <a:latin typeface="Times New Roman"/>
                <a:cs typeface="Times New Roman"/>
              </a:rPr>
              <a:t>trình </a:t>
            </a:r>
            <a:r>
              <a:rPr dirty="0" sz="2600">
                <a:latin typeface="Times New Roman"/>
                <a:cs typeface="Times New Roman"/>
              </a:rPr>
              <a:t>này </a:t>
            </a:r>
            <a:r>
              <a:rPr dirty="0" sz="2600" spc="-10">
                <a:latin typeface="Times New Roman"/>
                <a:cs typeface="Times New Roman"/>
              </a:rPr>
              <a:t>là </a:t>
            </a:r>
            <a:r>
              <a:rPr dirty="0" sz="2600" spc="-5">
                <a:latin typeface="Times New Roman"/>
                <a:cs typeface="Times New Roman"/>
              </a:rPr>
              <a:t>tài liệu đăng ký  </a:t>
            </a:r>
            <a:r>
              <a:rPr dirty="0" sz="2600" spc="-10">
                <a:latin typeface="Times New Roman"/>
                <a:cs typeface="Times New Roman"/>
              </a:rPr>
              <a:t>Stakeholders </a:t>
            </a:r>
            <a:r>
              <a:rPr dirty="0" sz="2600" spc="-5">
                <a:latin typeface="Times New Roman"/>
                <a:cs typeface="Times New Roman"/>
              </a:rPr>
              <a:t>(Stakeholders register) nó chứa tất cả những  thông tin </a:t>
            </a:r>
            <a:r>
              <a:rPr dirty="0" sz="2600">
                <a:latin typeface="Times New Roman"/>
                <a:cs typeface="Times New Roman"/>
              </a:rPr>
              <a:t>chi </a:t>
            </a:r>
            <a:r>
              <a:rPr dirty="0" sz="2600" spc="-5">
                <a:latin typeface="Times New Roman"/>
                <a:cs typeface="Times New Roman"/>
              </a:rPr>
              <a:t>tiết liên quan đến việc xác định </a:t>
            </a:r>
            <a:r>
              <a:rPr dirty="0" sz="2600" spc="-10">
                <a:latin typeface="Times New Roman"/>
                <a:cs typeface="Times New Roman"/>
              </a:rPr>
              <a:t>Stakeholders  </a:t>
            </a:r>
            <a:r>
              <a:rPr dirty="0" sz="2600">
                <a:latin typeface="Times New Roman"/>
                <a:cs typeface="Times New Roman"/>
              </a:rPr>
              <a:t>bao </a:t>
            </a:r>
            <a:r>
              <a:rPr dirty="0" sz="2600" spc="-5">
                <a:latin typeface="Times New Roman"/>
                <a:cs typeface="Times New Roman"/>
              </a:rPr>
              <a:t>gồm:Thông </a:t>
            </a:r>
            <a:r>
              <a:rPr dirty="0" sz="2600">
                <a:latin typeface="Times New Roman"/>
                <a:cs typeface="Times New Roman"/>
              </a:rPr>
              <a:t>tin nhận dạng: tên, tổ chức, địa điểm, vai  </a:t>
            </a:r>
            <a:r>
              <a:rPr dirty="0" sz="2600" spc="-5">
                <a:latin typeface="Times New Roman"/>
                <a:cs typeface="Times New Roman"/>
              </a:rPr>
              <a:t>trò, </a:t>
            </a:r>
            <a:r>
              <a:rPr dirty="0" sz="2600">
                <a:latin typeface="Times New Roman"/>
                <a:cs typeface="Times New Roman"/>
              </a:rPr>
              <a:t>thông </a:t>
            </a:r>
            <a:r>
              <a:rPr dirty="0" sz="2600" spc="-5">
                <a:latin typeface="Times New Roman"/>
                <a:cs typeface="Times New Roman"/>
              </a:rPr>
              <a:t>tin liên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hệ</a:t>
            </a:r>
            <a:endParaRPr sz="2600">
              <a:latin typeface="Times New Roman"/>
              <a:cs typeface="Times New Roman"/>
            </a:endParaRPr>
          </a:p>
          <a:p>
            <a:pPr marL="285115" marR="51562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Thông tin đánh giá: </a:t>
            </a:r>
            <a:r>
              <a:rPr dirty="0" sz="2600" spc="-5">
                <a:latin typeface="Times New Roman"/>
                <a:cs typeface="Times New Roman"/>
              </a:rPr>
              <a:t>yêu cầu chính, mong </a:t>
            </a:r>
            <a:r>
              <a:rPr dirty="0" sz="2600">
                <a:latin typeface="Times New Roman"/>
                <a:cs typeface="Times New Roman"/>
              </a:rPr>
              <a:t>muốn </a:t>
            </a:r>
            <a:r>
              <a:rPr dirty="0" sz="2600" spc="-75">
                <a:latin typeface="Times New Roman"/>
                <a:cs typeface="Times New Roman"/>
              </a:rPr>
              <a:t>chính,  </a:t>
            </a:r>
            <a:r>
              <a:rPr dirty="0" sz="2600">
                <a:latin typeface="Times New Roman"/>
                <a:cs typeface="Times New Roman"/>
              </a:rPr>
              <a:t>những </a:t>
            </a:r>
            <a:r>
              <a:rPr dirty="0" sz="2600" spc="-5">
                <a:latin typeface="Times New Roman"/>
                <a:cs typeface="Times New Roman"/>
              </a:rPr>
              <a:t>ảnh </a:t>
            </a:r>
            <a:r>
              <a:rPr dirty="0" sz="2600">
                <a:latin typeface="Times New Roman"/>
                <a:cs typeface="Times New Roman"/>
              </a:rPr>
              <a:t>hưởng </a:t>
            </a:r>
            <a:r>
              <a:rPr dirty="0" sz="2600" spc="-5">
                <a:latin typeface="Times New Roman"/>
                <a:cs typeface="Times New Roman"/>
              </a:rPr>
              <a:t>tiềm tàng lên dự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Phân loại Stakeholders: </a:t>
            </a:r>
            <a:r>
              <a:rPr dirty="0" sz="2600" spc="-5">
                <a:latin typeface="Times New Roman"/>
                <a:cs typeface="Times New Roman"/>
              </a:rPr>
              <a:t>Bên trong/bên ngoài, hỗ </a:t>
            </a:r>
            <a:r>
              <a:rPr dirty="0" sz="2600" spc="-55">
                <a:latin typeface="Times New Roman"/>
                <a:cs typeface="Times New Roman"/>
              </a:rPr>
              <a:t>trợ/trung  </a:t>
            </a:r>
            <a:r>
              <a:rPr dirty="0" sz="2600" spc="-5">
                <a:latin typeface="Times New Roman"/>
                <a:cs typeface="Times New Roman"/>
              </a:rPr>
              <a:t>lập/trở </a:t>
            </a:r>
            <a:r>
              <a:rPr dirty="0" sz="2600">
                <a:latin typeface="Times New Roman"/>
                <a:cs typeface="Times New Roman"/>
              </a:rPr>
              <a:t>ngại </a:t>
            </a:r>
            <a:r>
              <a:rPr dirty="0" sz="2600" spc="-5">
                <a:latin typeface="Times New Roman"/>
                <a:cs typeface="Times New Roman"/>
              </a:rPr>
              <a:t>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9" b="0">
                <a:latin typeface="Arial"/>
                <a:cs typeface="Arial"/>
              </a:rPr>
              <a:t>Xác </a:t>
            </a:r>
            <a:r>
              <a:rPr dirty="0" sz="5000" spc="-75" b="0">
                <a:latin typeface="Arial"/>
                <a:cs typeface="Arial"/>
              </a:rPr>
              <a:t>định </a:t>
            </a:r>
            <a:r>
              <a:rPr dirty="0" sz="5000" spc="-400" b="0">
                <a:latin typeface="Arial"/>
                <a:cs typeface="Arial"/>
              </a:rPr>
              <a:t>các</a:t>
            </a:r>
            <a:r>
              <a:rPr dirty="0" sz="5000" spc="-275" b="0">
                <a:latin typeface="Arial"/>
                <a:cs typeface="Arial"/>
              </a:rPr>
              <a:t> </a:t>
            </a:r>
            <a:r>
              <a:rPr dirty="0" sz="5000" spc="-229" b="0"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92987"/>
            <a:ext cx="80035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20"/>
              <a:t>Ví </a:t>
            </a:r>
            <a:r>
              <a:rPr dirty="0" sz="4000" spc="-275"/>
              <a:t>dụ: </a:t>
            </a:r>
            <a:r>
              <a:rPr dirty="0" sz="4000" spc="-530"/>
              <a:t>Các </a:t>
            </a:r>
            <a:r>
              <a:rPr dirty="0" sz="4000" spc="-270"/>
              <a:t>stakeholder </a:t>
            </a:r>
            <a:r>
              <a:rPr dirty="0" sz="4000" spc="-370"/>
              <a:t>của </a:t>
            </a:r>
            <a:r>
              <a:rPr dirty="0" sz="4000" spc="-355"/>
              <a:t>Boeing</a:t>
            </a:r>
            <a:r>
              <a:rPr dirty="0" sz="4000" spc="-185"/>
              <a:t> </a:t>
            </a:r>
            <a:r>
              <a:rPr dirty="0" sz="4000" spc="-204"/>
              <a:t>787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9547"/>
            <a:ext cx="6186805" cy="38296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0">
                <a:latin typeface="Times New Roman"/>
                <a:cs typeface="Times New Roman"/>
              </a:rPr>
              <a:t>Users: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passengers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65">
                <a:latin typeface="Times New Roman"/>
                <a:cs typeface="Times New Roman"/>
              </a:rPr>
              <a:t>that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fly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on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airplane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95">
                <a:latin typeface="Times New Roman"/>
                <a:cs typeface="Times New Roman"/>
              </a:rPr>
              <a:t>Operators: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fight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crews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mechanics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45">
                <a:latin typeface="Times New Roman"/>
                <a:cs typeface="Times New Roman"/>
              </a:rPr>
              <a:t>Bill </a:t>
            </a:r>
            <a:r>
              <a:rPr dirty="0" sz="2600" spc="35">
                <a:latin typeface="Times New Roman"/>
                <a:cs typeface="Times New Roman"/>
              </a:rPr>
              <a:t>payers: </a:t>
            </a:r>
            <a:r>
              <a:rPr dirty="0" sz="2600" spc="75">
                <a:latin typeface="Times New Roman"/>
                <a:cs typeface="Times New Roman"/>
              </a:rPr>
              <a:t>airline</a:t>
            </a:r>
            <a:r>
              <a:rPr dirty="0" sz="2600" spc="-22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companies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85">
                <a:latin typeface="Times New Roman"/>
                <a:cs typeface="Times New Roman"/>
              </a:rPr>
              <a:t>Owners: </a:t>
            </a:r>
            <a:r>
              <a:rPr dirty="0" sz="2600" spc="95">
                <a:latin typeface="Times New Roman"/>
                <a:cs typeface="Times New Roman"/>
              </a:rPr>
              <a:t>stockholders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120">
                <a:latin typeface="Times New Roman"/>
                <a:cs typeface="Times New Roman"/>
              </a:rPr>
              <a:t>these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companies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55">
                <a:latin typeface="Times New Roman"/>
                <a:cs typeface="Times New Roman"/>
              </a:rPr>
              <a:t>Regulators: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60">
                <a:latin typeface="Times New Roman"/>
                <a:cs typeface="Times New Roman"/>
              </a:rPr>
              <a:t>FAA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70">
                <a:latin typeface="Times New Roman"/>
                <a:cs typeface="Times New Roman"/>
              </a:rPr>
              <a:t>Sponsor: </a:t>
            </a:r>
            <a:r>
              <a:rPr dirty="0" sz="2600" spc="100">
                <a:latin typeface="Times New Roman"/>
                <a:cs typeface="Times New Roman"/>
              </a:rPr>
              <a:t>corporate</a:t>
            </a:r>
            <a:r>
              <a:rPr dirty="0" sz="2600" spc="-229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headquarters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90">
                <a:latin typeface="Times New Roman"/>
                <a:cs typeface="Times New Roman"/>
              </a:rPr>
              <a:t>Maintenance: </a:t>
            </a:r>
            <a:r>
              <a:rPr dirty="0" sz="2600" spc="130">
                <a:latin typeface="Times New Roman"/>
                <a:cs typeface="Times New Roman"/>
              </a:rPr>
              <a:t>ground</a:t>
            </a:r>
            <a:r>
              <a:rPr dirty="0" sz="2600" spc="-22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crew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0">
                <a:latin typeface="Times New Roman"/>
                <a:cs typeface="Times New Roman"/>
              </a:rPr>
              <a:t>Victims: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people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living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near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airports…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0171" y="5333999"/>
            <a:ext cx="2433828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430"/>
              <a:t>Bài </a:t>
            </a:r>
            <a:r>
              <a:rPr dirty="0" sz="5000" spc="-240"/>
              <a:t>tập: </a:t>
            </a:r>
            <a:r>
              <a:rPr dirty="0" sz="5000" spc="-530"/>
              <a:t>Xác </a:t>
            </a:r>
            <a:r>
              <a:rPr dirty="0" sz="5000" spc="-280"/>
              <a:t>định </a:t>
            </a:r>
            <a:r>
              <a:rPr dirty="0" sz="5000" spc="-575"/>
              <a:t>các  </a:t>
            </a:r>
            <a:r>
              <a:rPr dirty="0" sz="5000" spc="-345"/>
              <a:t>Stakeholder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09547"/>
            <a:ext cx="8022590" cy="38265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85" b="1">
                <a:latin typeface="Arial"/>
                <a:cs typeface="Arial"/>
              </a:rPr>
              <a:t>Mô</a:t>
            </a:r>
            <a:r>
              <a:rPr dirty="0" sz="2600" spc="-185" b="1">
                <a:latin typeface="Arial"/>
                <a:cs typeface="Arial"/>
              </a:rPr>
              <a:t> </a:t>
            </a:r>
            <a:r>
              <a:rPr dirty="0" sz="2600" spc="114" b="1">
                <a:latin typeface="Times New Roman"/>
                <a:cs typeface="Times New Roman"/>
              </a:rPr>
              <a:t>tả</a:t>
            </a:r>
            <a:r>
              <a:rPr dirty="0" sz="2600" spc="-100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Hệ</a:t>
            </a:r>
            <a:r>
              <a:rPr dirty="0" sz="2600" spc="-130" b="1">
                <a:latin typeface="Times New Roman"/>
                <a:cs typeface="Times New Roman"/>
              </a:rPr>
              <a:t> </a:t>
            </a:r>
            <a:r>
              <a:rPr dirty="0" sz="2600" spc="130" b="1">
                <a:latin typeface="Times New Roman"/>
                <a:cs typeface="Times New Roman"/>
              </a:rPr>
              <a:t>Thống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105" b="1">
                <a:latin typeface="Times New Roman"/>
                <a:cs typeface="Times New Roman"/>
              </a:rPr>
              <a:t>Bảo</a:t>
            </a:r>
            <a:r>
              <a:rPr dirty="0" sz="2600" spc="-75" b="1">
                <a:latin typeface="Times New Roman"/>
                <a:cs typeface="Times New Roman"/>
              </a:rPr>
              <a:t> </a:t>
            </a:r>
            <a:r>
              <a:rPr dirty="0" sz="2600" spc="190" b="1">
                <a:latin typeface="Times New Roman"/>
                <a:cs typeface="Times New Roman"/>
              </a:rPr>
              <a:t>Hiểm</a:t>
            </a:r>
            <a:r>
              <a:rPr dirty="0" sz="2600" spc="-114" b="1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Arial"/>
                <a:cs typeface="Arial"/>
              </a:rPr>
              <a:t>Tai</a:t>
            </a:r>
            <a:r>
              <a:rPr dirty="0" sz="2600" spc="-105" b="1">
                <a:latin typeface="Arial"/>
                <a:cs typeface="Arial"/>
              </a:rPr>
              <a:t> </a:t>
            </a:r>
            <a:r>
              <a:rPr dirty="0" sz="2600" spc="110" b="1">
                <a:latin typeface="Times New Roman"/>
                <a:cs typeface="Times New Roman"/>
              </a:rPr>
              <a:t>Nạn</a:t>
            </a:r>
            <a:r>
              <a:rPr dirty="0" sz="2600" spc="-125" b="1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Arial"/>
                <a:cs typeface="Arial"/>
              </a:rPr>
              <a:t>Xe</a:t>
            </a:r>
            <a:r>
              <a:rPr dirty="0" sz="2600" spc="-150" b="1">
                <a:latin typeface="Arial"/>
                <a:cs typeface="Arial"/>
              </a:rPr>
              <a:t> </a:t>
            </a:r>
            <a:r>
              <a:rPr dirty="0" sz="2600" spc="229" b="1">
                <a:latin typeface="Times New Roman"/>
                <a:cs typeface="Times New Roman"/>
              </a:rPr>
              <a:t>Hơi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90">
                <a:latin typeface="Times New Roman"/>
                <a:cs typeface="Times New Roman"/>
              </a:rPr>
              <a:t>Một </a:t>
            </a:r>
            <a:r>
              <a:rPr dirty="0" sz="2600" spc="80">
                <a:latin typeface="Times New Roman"/>
                <a:cs typeface="Times New Roman"/>
              </a:rPr>
              <a:t>công </a:t>
            </a:r>
            <a:r>
              <a:rPr dirty="0" sz="2600" spc="70">
                <a:latin typeface="Times New Roman"/>
                <a:cs typeface="Times New Roman"/>
              </a:rPr>
              <a:t>ty </a:t>
            </a:r>
            <a:r>
              <a:rPr dirty="0" sz="2600" spc="80">
                <a:latin typeface="Times New Roman"/>
                <a:cs typeface="Times New Roman"/>
              </a:rPr>
              <a:t>bảo </a:t>
            </a:r>
            <a:r>
              <a:rPr dirty="0" sz="2600" spc="130">
                <a:latin typeface="Times New Roman"/>
                <a:cs typeface="Times New Roman"/>
              </a:rPr>
              <a:t>hiểm </a:t>
            </a:r>
            <a:r>
              <a:rPr dirty="0" sz="2600" spc="45">
                <a:latin typeface="Times New Roman"/>
                <a:cs typeface="Times New Roman"/>
              </a:rPr>
              <a:t>có </a:t>
            </a:r>
            <a:r>
              <a:rPr dirty="0" sz="2600" spc="150">
                <a:latin typeface="Times New Roman"/>
                <a:cs typeface="Times New Roman"/>
              </a:rPr>
              <a:t>tên </a:t>
            </a:r>
            <a:r>
              <a:rPr dirty="0" sz="2600" spc="20">
                <a:latin typeface="Times New Roman"/>
                <a:cs typeface="Times New Roman"/>
              </a:rPr>
              <a:t>gọi </a:t>
            </a:r>
            <a:r>
              <a:rPr dirty="0" sz="2600" spc="50">
                <a:latin typeface="Times New Roman"/>
                <a:cs typeface="Times New Roman"/>
              </a:rPr>
              <a:t>là </a:t>
            </a:r>
            <a:r>
              <a:rPr dirty="0" sz="2600" spc="30">
                <a:latin typeface="Times New Roman"/>
                <a:cs typeface="Times New Roman"/>
              </a:rPr>
              <a:t>MyInsCo </a:t>
            </a:r>
            <a:r>
              <a:rPr dirty="0" sz="2600" spc="95">
                <a:latin typeface="Times New Roman"/>
                <a:cs typeface="Times New Roman"/>
              </a:rPr>
              <a:t>chuyên  </a:t>
            </a:r>
            <a:r>
              <a:rPr dirty="0" sz="2600" spc="140">
                <a:latin typeface="Times New Roman"/>
                <a:cs typeface="Times New Roman"/>
              </a:rPr>
              <a:t>thực </a:t>
            </a:r>
            <a:r>
              <a:rPr dirty="0" sz="2600" spc="100">
                <a:latin typeface="Times New Roman"/>
                <a:cs typeface="Times New Roman"/>
              </a:rPr>
              <a:t>hiện </a:t>
            </a:r>
            <a:r>
              <a:rPr dirty="0" sz="2600" spc="55">
                <a:latin typeface="Times New Roman"/>
                <a:cs typeface="Times New Roman"/>
              </a:rPr>
              <a:t>các </a:t>
            </a:r>
            <a:r>
              <a:rPr dirty="0" sz="2600" spc="160">
                <a:latin typeface="Times New Roman"/>
                <a:cs typeface="Times New Roman"/>
              </a:rPr>
              <a:t>hợp </a:t>
            </a:r>
            <a:r>
              <a:rPr dirty="0" sz="2600" spc="95">
                <a:latin typeface="Times New Roman"/>
                <a:cs typeface="Times New Roman"/>
              </a:rPr>
              <a:t>đồng </a:t>
            </a:r>
            <a:r>
              <a:rPr dirty="0" sz="2600" spc="80">
                <a:latin typeface="Times New Roman"/>
                <a:cs typeface="Times New Roman"/>
              </a:rPr>
              <a:t>bảo </a:t>
            </a:r>
            <a:r>
              <a:rPr dirty="0" sz="2600" spc="130">
                <a:latin typeface="Times New Roman"/>
                <a:cs typeface="Times New Roman"/>
              </a:rPr>
              <a:t>hiểm </a:t>
            </a:r>
            <a:r>
              <a:rPr dirty="0" sz="2600" spc="95">
                <a:latin typeface="Times New Roman"/>
                <a:cs typeface="Times New Roman"/>
              </a:rPr>
              <a:t>tai </a:t>
            </a:r>
            <a:r>
              <a:rPr dirty="0" sz="2600" spc="125">
                <a:latin typeface="Times New Roman"/>
                <a:cs typeface="Times New Roman"/>
              </a:rPr>
              <a:t>nạn </a:t>
            </a:r>
            <a:r>
              <a:rPr dirty="0" sz="2600" spc="-20">
                <a:latin typeface="Times New Roman"/>
                <a:cs typeface="Times New Roman"/>
              </a:rPr>
              <a:t>xe </a:t>
            </a:r>
            <a:r>
              <a:rPr dirty="0" sz="2600" spc="170">
                <a:latin typeface="Times New Roman"/>
                <a:cs typeface="Times New Roman"/>
              </a:rPr>
              <a:t>hơi </a:t>
            </a:r>
            <a:r>
              <a:rPr dirty="0" sz="2600" spc="110">
                <a:latin typeface="Times New Roman"/>
                <a:cs typeface="Times New Roman"/>
              </a:rPr>
              <a:t>cho  </a:t>
            </a:r>
            <a:r>
              <a:rPr dirty="0" sz="2600" spc="125">
                <a:latin typeface="Times New Roman"/>
                <a:cs typeface="Times New Roman"/>
              </a:rPr>
              <a:t>khách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hàng.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Để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đáp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ứng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linh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hoạt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theo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95">
                <a:latin typeface="Times New Roman"/>
                <a:cs typeface="Times New Roman"/>
              </a:rPr>
              <a:t>nhu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cầu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khách  </a:t>
            </a:r>
            <a:r>
              <a:rPr dirty="0" sz="2600" spc="100">
                <a:latin typeface="Times New Roman"/>
                <a:cs typeface="Times New Roman"/>
              </a:rPr>
              <a:t>hàng,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công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đã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đưa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ra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khá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nhiều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chính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sách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endParaRPr sz="2600">
              <a:latin typeface="Times New Roman"/>
              <a:cs typeface="Times New Roman"/>
            </a:endParaRPr>
          </a:p>
          <a:p>
            <a:pPr marL="285115" marR="210820">
              <a:lnSpc>
                <a:spcPct val="100000"/>
              </a:lnSpc>
            </a:pPr>
            <a:r>
              <a:rPr dirty="0" sz="2600" spc="135">
                <a:latin typeface="Times New Roman"/>
                <a:cs typeface="Times New Roman"/>
              </a:rPr>
              <a:t>hiểm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(insurance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policy)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65">
                <a:latin typeface="Times New Roman"/>
                <a:cs typeface="Times New Roman"/>
              </a:rPr>
              <a:t>nhau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với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mức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đóng  </a:t>
            </a:r>
            <a:r>
              <a:rPr dirty="0" sz="2600" spc="105">
                <a:latin typeface="Times New Roman"/>
                <a:cs typeface="Times New Roman"/>
              </a:rPr>
              <a:t>khác </a:t>
            </a:r>
            <a:r>
              <a:rPr dirty="0" sz="2600" spc="140">
                <a:latin typeface="Times New Roman"/>
                <a:cs typeface="Times New Roman"/>
              </a:rPr>
              <a:t>nhau. </a:t>
            </a:r>
            <a:r>
              <a:rPr dirty="0" sz="2600" spc="100">
                <a:latin typeface="Times New Roman"/>
                <a:cs typeface="Times New Roman"/>
              </a:rPr>
              <a:t>Quy </a:t>
            </a:r>
            <a:r>
              <a:rPr dirty="0" sz="2600" spc="145">
                <a:latin typeface="Times New Roman"/>
                <a:cs typeface="Times New Roman"/>
              </a:rPr>
              <a:t>trình </a:t>
            </a:r>
            <a:r>
              <a:rPr dirty="0" sz="2600" spc="114">
                <a:latin typeface="Times New Roman"/>
                <a:cs typeface="Times New Roman"/>
              </a:rPr>
              <a:t>hoạt </a:t>
            </a:r>
            <a:r>
              <a:rPr dirty="0" sz="2600" spc="120">
                <a:latin typeface="Times New Roman"/>
                <a:cs typeface="Times New Roman"/>
              </a:rPr>
              <a:t>động </a:t>
            </a:r>
            <a:r>
              <a:rPr dirty="0" sz="2600" spc="140">
                <a:latin typeface="Times New Roman"/>
                <a:cs typeface="Times New Roman"/>
              </a:rPr>
              <a:t>thông </a:t>
            </a:r>
            <a:r>
              <a:rPr dirty="0" sz="2600" spc="195">
                <a:latin typeface="Times New Roman"/>
                <a:cs typeface="Times New Roman"/>
              </a:rPr>
              <a:t>thường </a:t>
            </a:r>
            <a:r>
              <a:rPr dirty="0" sz="2600" spc="229">
                <a:latin typeface="Times New Roman"/>
                <a:cs typeface="Times New Roman"/>
              </a:rPr>
              <a:t>như  </a:t>
            </a:r>
            <a:r>
              <a:rPr dirty="0" sz="2600" spc="60">
                <a:latin typeface="Times New Roman"/>
                <a:cs typeface="Times New Roman"/>
              </a:rPr>
              <a:t>sau: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430"/>
              <a:t>Bài </a:t>
            </a:r>
            <a:r>
              <a:rPr dirty="0" sz="5000" spc="-240"/>
              <a:t>tập: </a:t>
            </a:r>
            <a:r>
              <a:rPr dirty="0" sz="5000" spc="-530"/>
              <a:t>Xác </a:t>
            </a:r>
            <a:r>
              <a:rPr dirty="0" sz="5000" spc="-280"/>
              <a:t>định </a:t>
            </a:r>
            <a:r>
              <a:rPr dirty="0" sz="5000" spc="-575"/>
              <a:t>các  </a:t>
            </a:r>
            <a:r>
              <a:rPr dirty="0" sz="5000" spc="-345"/>
              <a:t>Stakeholder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89100"/>
            <a:ext cx="7966709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55">
                <a:latin typeface="Times New Roman"/>
                <a:cs typeface="Times New Roman"/>
              </a:rPr>
              <a:t>Khách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hàng</a:t>
            </a:r>
            <a:r>
              <a:rPr dirty="0" sz="2600" spc="15">
                <a:latin typeface="Times New Roman"/>
                <a:cs typeface="Times New Roman"/>
              </a:rPr>
              <a:t> ký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hợp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đồng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hiểm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của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mình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với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công  </a:t>
            </a:r>
            <a:r>
              <a:rPr dirty="0" sz="2600" spc="70">
                <a:latin typeface="Times New Roman"/>
                <a:cs typeface="Times New Roman"/>
              </a:rPr>
              <a:t>ty </a:t>
            </a:r>
            <a:r>
              <a:rPr dirty="0" sz="2600" spc="15">
                <a:latin typeface="Times New Roman"/>
                <a:cs typeface="Times New Roman"/>
              </a:rPr>
              <a:t>MyInsCo. </a:t>
            </a:r>
            <a:r>
              <a:rPr dirty="0" sz="2600" spc="10">
                <a:latin typeface="Times New Roman"/>
                <a:cs typeface="Times New Roman"/>
              </a:rPr>
              <a:t>Khi </a:t>
            </a:r>
            <a:r>
              <a:rPr dirty="0" sz="2600" spc="85">
                <a:latin typeface="Times New Roman"/>
                <a:cs typeface="Times New Roman"/>
              </a:rPr>
              <a:t>gặp </a:t>
            </a:r>
            <a:r>
              <a:rPr dirty="0" sz="2600" spc="95">
                <a:latin typeface="Times New Roman"/>
                <a:cs typeface="Times New Roman"/>
              </a:rPr>
              <a:t>tai </a:t>
            </a:r>
            <a:r>
              <a:rPr dirty="0" sz="2600" spc="100">
                <a:latin typeface="Times New Roman"/>
                <a:cs typeface="Times New Roman"/>
              </a:rPr>
              <a:t>nạn, </a:t>
            </a:r>
            <a:r>
              <a:rPr dirty="0" sz="2600" spc="105">
                <a:latin typeface="Times New Roman"/>
                <a:cs typeface="Times New Roman"/>
              </a:rPr>
              <a:t>khách hàng </a:t>
            </a:r>
            <a:r>
              <a:rPr dirty="0" sz="2600" spc="65">
                <a:latin typeface="Times New Roman"/>
                <a:cs typeface="Times New Roman"/>
              </a:rPr>
              <a:t>sẽ </a:t>
            </a:r>
            <a:r>
              <a:rPr dirty="0" sz="2600" spc="105">
                <a:latin typeface="Times New Roman"/>
                <a:cs typeface="Times New Roman"/>
              </a:rPr>
              <a:t>gửi </a:t>
            </a:r>
            <a:r>
              <a:rPr dirty="0" sz="2600" spc="50">
                <a:latin typeface="Times New Roman"/>
                <a:cs typeface="Times New Roman"/>
              </a:rPr>
              <a:t>yêu  </a:t>
            </a:r>
            <a:r>
              <a:rPr dirty="0" sz="2600" spc="75">
                <a:latin typeface="Times New Roman"/>
                <a:cs typeface="Times New Roman"/>
              </a:rPr>
              <a:t>cầu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nhận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tiền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hiểm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kèm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theo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tài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liệu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chứng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minh  </a:t>
            </a:r>
            <a:r>
              <a:rPr dirty="0" sz="2600" spc="95">
                <a:latin typeface="Times New Roman"/>
                <a:cs typeface="Times New Roman"/>
              </a:rPr>
              <a:t>tai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nạn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đến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công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MyInsCo.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Công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sẽ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kiểm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tra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xem  </a:t>
            </a:r>
            <a:r>
              <a:rPr dirty="0" sz="2600" spc="160">
                <a:latin typeface="Times New Roman"/>
                <a:cs typeface="Times New Roman"/>
              </a:rPr>
              <a:t>người </a:t>
            </a:r>
            <a:r>
              <a:rPr dirty="0" sz="2600" spc="50">
                <a:latin typeface="Times New Roman"/>
                <a:cs typeface="Times New Roman"/>
              </a:rPr>
              <a:t>yêu </a:t>
            </a:r>
            <a:r>
              <a:rPr dirty="0" sz="2600" spc="75">
                <a:latin typeface="Times New Roman"/>
                <a:cs typeface="Times New Roman"/>
              </a:rPr>
              <a:t>cầu </a:t>
            </a:r>
            <a:r>
              <a:rPr dirty="0" sz="2600" spc="45">
                <a:latin typeface="Times New Roman"/>
                <a:cs typeface="Times New Roman"/>
              </a:rPr>
              <a:t>có </a:t>
            </a:r>
            <a:r>
              <a:rPr dirty="0" sz="2600" spc="160">
                <a:latin typeface="Times New Roman"/>
                <a:cs typeface="Times New Roman"/>
              </a:rPr>
              <a:t>hợp </a:t>
            </a:r>
            <a:r>
              <a:rPr dirty="0" sz="2600" spc="95">
                <a:latin typeface="Times New Roman"/>
                <a:cs typeface="Times New Roman"/>
              </a:rPr>
              <a:t>đồng </a:t>
            </a:r>
            <a:r>
              <a:rPr dirty="0" sz="2600" spc="80">
                <a:latin typeface="Times New Roman"/>
                <a:cs typeface="Times New Roman"/>
              </a:rPr>
              <a:t>bảo </a:t>
            </a:r>
            <a:r>
              <a:rPr dirty="0" sz="2600" spc="130">
                <a:latin typeface="Times New Roman"/>
                <a:cs typeface="Times New Roman"/>
              </a:rPr>
              <a:t>hiểm </a:t>
            </a:r>
            <a:r>
              <a:rPr dirty="0" sz="2600" spc="100">
                <a:latin typeface="Times New Roman"/>
                <a:cs typeface="Times New Roman"/>
              </a:rPr>
              <a:t>không, </a:t>
            </a:r>
            <a:r>
              <a:rPr dirty="0" sz="2600" spc="50">
                <a:latin typeface="Times New Roman"/>
                <a:cs typeface="Times New Roman"/>
              </a:rPr>
              <a:t>rồi </a:t>
            </a:r>
            <a:r>
              <a:rPr dirty="0" sz="2600" spc="160">
                <a:latin typeface="Times New Roman"/>
                <a:cs typeface="Times New Roman"/>
              </a:rPr>
              <a:t>cử  </a:t>
            </a:r>
            <a:r>
              <a:rPr dirty="0" sz="2600" spc="175">
                <a:latin typeface="Times New Roman"/>
                <a:cs typeface="Times New Roman"/>
              </a:rPr>
              <a:t>nhân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viên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đến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khảo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sát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hiện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trường.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Công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sẽ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kiểm  </a:t>
            </a:r>
            <a:r>
              <a:rPr dirty="0" sz="2600" spc="120">
                <a:latin typeface="Times New Roman"/>
                <a:cs typeface="Times New Roman"/>
              </a:rPr>
              <a:t>tra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lại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chi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tiết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các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điều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khoản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trong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hợp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đồng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endParaRPr sz="2600">
              <a:latin typeface="Times New Roman"/>
              <a:cs typeface="Times New Roman"/>
            </a:endParaRPr>
          </a:p>
          <a:p>
            <a:pPr algn="just" marL="285115" marR="199390">
              <a:lnSpc>
                <a:spcPct val="100000"/>
              </a:lnSpc>
              <a:spcBef>
                <a:spcPts val="5"/>
              </a:spcBef>
            </a:pPr>
            <a:r>
              <a:rPr dirty="0" sz="2600" spc="110">
                <a:latin typeface="Times New Roman"/>
                <a:cs typeface="Times New Roman"/>
              </a:rPr>
              <a:t>hiểm.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Công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người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bị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nạn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sẽ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cùng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thoả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thuận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  </a:t>
            </a:r>
            <a:r>
              <a:rPr dirty="0" sz="2600" spc="140">
                <a:latin typeface="Times New Roman"/>
                <a:cs typeface="Times New Roman"/>
              </a:rPr>
              <a:t>thống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nhất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số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tiền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hiểm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được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trả.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Công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sẽ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trả  </a:t>
            </a:r>
            <a:r>
              <a:rPr dirty="0" sz="2600" spc="120">
                <a:latin typeface="Times New Roman"/>
                <a:cs typeface="Times New Roman"/>
              </a:rPr>
              <a:t>tiền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cho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người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bị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nạn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kết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thúc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giao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dịch.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430"/>
              <a:t>Bài </a:t>
            </a:r>
            <a:r>
              <a:rPr dirty="0" sz="5000" spc="-240"/>
              <a:t>tập: </a:t>
            </a:r>
            <a:r>
              <a:rPr dirty="0" sz="5000" spc="-530"/>
              <a:t>Xác </a:t>
            </a:r>
            <a:r>
              <a:rPr dirty="0" sz="5000" spc="-280"/>
              <a:t>định </a:t>
            </a:r>
            <a:r>
              <a:rPr dirty="0" sz="5000" spc="-575"/>
              <a:t>các  </a:t>
            </a:r>
            <a:r>
              <a:rPr dirty="0" sz="5000" spc="-345"/>
              <a:t>Stakeholder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07340" y="1388110"/>
            <a:ext cx="8233409" cy="48539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0">
                <a:latin typeface="Times New Roman"/>
                <a:cs typeface="Times New Roman"/>
              </a:rPr>
              <a:t>Có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những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trường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hợp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bất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80">
                <a:latin typeface="Times New Roman"/>
                <a:cs typeface="Times New Roman"/>
              </a:rPr>
              <a:t>thường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215">
                <a:latin typeface="Times New Roman"/>
                <a:cs typeface="Times New Roman"/>
              </a:rPr>
              <a:t>như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sau: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20">
                <a:latin typeface="Times New Roman"/>
                <a:cs typeface="Times New Roman"/>
              </a:rPr>
              <a:t>Người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bị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nạn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cung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cấp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dữ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liệu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về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tai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nạn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không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đầy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đủ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20">
                <a:latin typeface="Times New Roman"/>
                <a:cs typeface="Times New Roman"/>
              </a:rPr>
              <a:t>Người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bị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nạn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không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có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hợp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đồng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hợp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lệ</a:t>
            </a:r>
            <a:endParaRPr sz="2400">
              <a:latin typeface="Times New Roman"/>
              <a:cs typeface="Times New Roman"/>
            </a:endParaRPr>
          </a:p>
          <a:p>
            <a:pPr marL="285115" marR="15938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130">
                <a:latin typeface="Times New Roman"/>
                <a:cs typeface="Times New Roman"/>
              </a:rPr>
              <a:t>Nhân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viên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công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ty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đều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bận,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không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thể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cử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người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đi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kiểm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  </a:t>
            </a:r>
            <a:r>
              <a:rPr dirty="0" sz="2400" spc="95">
                <a:latin typeface="Times New Roman"/>
                <a:cs typeface="Times New Roman"/>
              </a:rPr>
              <a:t>hiện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trường</a:t>
            </a:r>
            <a:endParaRPr sz="2400">
              <a:latin typeface="Times New Roman"/>
              <a:cs typeface="Times New Roman"/>
            </a:endParaRPr>
          </a:p>
          <a:p>
            <a:pPr marL="285115" marR="19050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20">
                <a:latin typeface="Times New Roman"/>
                <a:cs typeface="Times New Roman"/>
              </a:rPr>
              <a:t>Tai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nạn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xảy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ra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nhưng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phạm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các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quy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định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điều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khoản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trong  </a:t>
            </a:r>
            <a:r>
              <a:rPr dirty="0" sz="2400" spc="150">
                <a:latin typeface="Times New Roman"/>
                <a:cs typeface="Times New Roman"/>
              </a:rPr>
              <a:t>hợp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đồng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40">
                <a:latin typeface="Times New Roman"/>
                <a:cs typeface="Times New Roman"/>
              </a:rPr>
              <a:t>Hãy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xây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dựng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một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Website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quản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lý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tự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động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mọi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hồ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sơ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khách  </a:t>
            </a:r>
            <a:r>
              <a:rPr dirty="0" sz="2400" spc="75">
                <a:latin typeface="Times New Roman"/>
                <a:cs typeface="Times New Roman"/>
              </a:rPr>
              <a:t>hàng,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diễn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tiến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và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các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chi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trả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hợp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lý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cũng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215">
                <a:latin typeface="Times New Roman"/>
                <a:cs typeface="Times New Roman"/>
              </a:rPr>
              <a:t>như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các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trường</a:t>
            </a:r>
            <a:endParaRPr sz="2400">
              <a:latin typeface="Times New Roman"/>
              <a:cs typeface="Times New Roman"/>
            </a:endParaRPr>
          </a:p>
          <a:p>
            <a:pPr marL="285115" marR="26670">
              <a:lnSpc>
                <a:spcPct val="100000"/>
              </a:lnSpc>
            </a:pPr>
            <a:r>
              <a:rPr dirty="0" sz="2400" spc="150">
                <a:latin typeface="Times New Roman"/>
                <a:cs typeface="Times New Roman"/>
              </a:rPr>
              <a:t>hợp </a:t>
            </a:r>
            <a:r>
              <a:rPr dirty="0" sz="2400" spc="70">
                <a:latin typeface="Times New Roman"/>
                <a:cs typeface="Times New Roman"/>
              </a:rPr>
              <a:t>vẫn </a:t>
            </a:r>
            <a:r>
              <a:rPr dirty="0" sz="2400" spc="110">
                <a:latin typeface="Times New Roman"/>
                <a:cs typeface="Times New Roman"/>
              </a:rPr>
              <a:t>đang </a:t>
            </a:r>
            <a:r>
              <a:rPr dirty="0" sz="2400" spc="160">
                <a:latin typeface="Times New Roman"/>
                <a:cs typeface="Times New Roman"/>
              </a:rPr>
              <a:t>chờ </a:t>
            </a:r>
            <a:r>
              <a:rPr dirty="0" sz="2400" spc="25">
                <a:latin typeface="Times New Roman"/>
                <a:cs typeface="Times New Roman"/>
              </a:rPr>
              <a:t>giải </a:t>
            </a:r>
            <a:r>
              <a:rPr dirty="0" sz="2400" spc="80">
                <a:latin typeface="Times New Roman"/>
                <a:cs typeface="Times New Roman"/>
              </a:rPr>
              <a:t>quyết </a:t>
            </a:r>
            <a:r>
              <a:rPr dirty="0" sz="2400" spc="100">
                <a:latin typeface="Times New Roman"/>
                <a:cs typeface="Times New Roman"/>
              </a:rPr>
              <a:t>hoặc </a:t>
            </a:r>
            <a:r>
              <a:rPr dirty="0" sz="2400" spc="114">
                <a:latin typeface="Times New Roman"/>
                <a:cs typeface="Times New Roman"/>
              </a:rPr>
              <a:t>không </a:t>
            </a:r>
            <a:r>
              <a:rPr dirty="0" sz="2400" spc="110">
                <a:latin typeface="Times New Roman"/>
                <a:cs typeface="Times New Roman"/>
              </a:rPr>
              <a:t>chấp </a:t>
            </a:r>
            <a:r>
              <a:rPr dirty="0" sz="2400" spc="160">
                <a:latin typeface="Times New Roman"/>
                <a:cs typeface="Times New Roman"/>
              </a:rPr>
              <a:t>nhận </a:t>
            </a:r>
            <a:r>
              <a:rPr dirty="0" sz="2400" spc="25">
                <a:latin typeface="Times New Roman"/>
                <a:cs typeface="Times New Roman"/>
              </a:rPr>
              <a:t>giải  </a:t>
            </a:r>
            <a:r>
              <a:rPr dirty="0" sz="2400" spc="70">
                <a:latin typeface="Times New Roman"/>
                <a:cs typeface="Times New Roman"/>
              </a:rPr>
              <a:t>quyết.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Những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hồ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sơ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nào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đã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chi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trả,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sẽ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được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đóng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lại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và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được  </a:t>
            </a:r>
            <a:r>
              <a:rPr dirty="0" sz="2400" spc="145">
                <a:latin typeface="Times New Roman"/>
                <a:cs typeface="Times New Roman"/>
              </a:rPr>
              <a:t>lưu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trữ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để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tham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khảo.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8351"/>
            <a:ext cx="242252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5" b="0">
                <a:latin typeface="Arial"/>
                <a:cs typeface="Arial"/>
              </a:rPr>
              <a:t>Nội</a:t>
            </a:r>
            <a:r>
              <a:rPr dirty="0" sz="5000" spc="-330" b="0">
                <a:latin typeface="Arial"/>
                <a:cs typeface="Arial"/>
              </a:rPr>
              <a:t> </a:t>
            </a:r>
            <a:r>
              <a:rPr dirty="0" sz="5000" spc="-5" b="0">
                <a:latin typeface="Carlito"/>
                <a:cs typeface="Carlito"/>
              </a:rPr>
              <a:t>dung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6661"/>
            <a:ext cx="7853045" cy="42424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Xác định </a:t>
            </a:r>
            <a:r>
              <a:rPr dirty="0" sz="2600">
                <a:latin typeface="Times New Roman"/>
                <a:cs typeface="Times New Roman"/>
              </a:rPr>
              <a:t>những người </a:t>
            </a:r>
            <a:r>
              <a:rPr dirty="0" sz="2600" spc="-5">
                <a:latin typeface="Times New Roman"/>
                <a:cs typeface="Times New Roman"/>
              </a:rPr>
              <a:t>liên </a:t>
            </a:r>
            <a:r>
              <a:rPr dirty="0" sz="2600">
                <a:latin typeface="Times New Roman"/>
                <a:cs typeface="Times New Roman"/>
              </a:rPr>
              <a:t>quan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(stakeholder)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55">
                <a:latin typeface="Times New Roman"/>
                <a:cs typeface="Times New Roman"/>
              </a:rPr>
              <a:t>Khách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Hàng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Nhu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cầu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hàng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25">
                <a:latin typeface="Times New Roman"/>
                <a:cs typeface="Times New Roman"/>
              </a:rPr>
              <a:t>Thu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nhận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yêu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cầu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240">
                <a:latin typeface="Times New Roman"/>
                <a:cs typeface="Times New Roman"/>
              </a:rPr>
              <a:t>từ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hàng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40">
                <a:latin typeface="Times New Roman"/>
                <a:cs typeface="Times New Roman"/>
              </a:rPr>
              <a:t>Phân </a:t>
            </a:r>
            <a:r>
              <a:rPr dirty="0" sz="2600" spc="85">
                <a:latin typeface="Times New Roman"/>
                <a:cs typeface="Times New Roman"/>
              </a:rPr>
              <a:t>biệt </a:t>
            </a:r>
            <a:r>
              <a:rPr dirty="0" sz="2600" spc="35">
                <a:latin typeface="Times New Roman"/>
                <a:cs typeface="Times New Roman"/>
              </a:rPr>
              <a:t>goal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 </a:t>
            </a:r>
            <a:r>
              <a:rPr dirty="0" sz="2600" spc="130">
                <a:latin typeface="Times New Roman"/>
                <a:cs typeface="Times New Roman"/>
              </a:rPr>
              <a:t>requirement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25">
                <a:latin typeface="Times New Roman"/>
                <a:cs typeface="Times New Roman"/>
              </a:rPr>
              <a:t>Khái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niệm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Product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Vision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Project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Scope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Xác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định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boundary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bằng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95">
                <a:latin typeface="Times New Roman"/>
                <a:cs typeface="Times New Roman"/>
              </a:rPr>
              <a:t>phương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pháp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soft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Xác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định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yêu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cầu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chức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năng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bằng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95">
                <a:latin typeface="Times New Roman"/>
                <a:cs typeface="Times New Roman"/>
              </a:rPr>
              <a:t>phương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pháp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hard  </a:t>
            </a:r>
            <a:r>
              <a:rPr dirty="0" sz="2600" spc="75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6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105">
                <a:latin typeface="Times New Roman"/>
                <a:cs typeface="Times New Roman"/>
              </a:rPr>
              <a:t>Lược </a:t>
            </a:r>
            <a:r>
              <a:rPr dirty="0" sz="2800" spc="100">
                <a:latin typeface="Times New Roman"/>
                <a:cs typeface="Times New Roman"/>
              </a:rPr>
              <a:t>đồ </a:t>
            </a:r>
            <a:r>
              <a:rPr dirty="0" sz="2800" spc="140">
                <a:latin typeface="Times New Roman"/>
                <a:cs typeface="Times New Roman"/>
              </a:rPr>
              <a:t>ngữ</a:t>
            </a:r>
            <a:r>
              <a:rPr dirty="0" sz="2800" spc="-425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cảnh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430"/>
              <a:t>Bài </a:t>
            </a:r>
            <a:r>
              <a:rPr dirty="0" sz="5000" spc="-240"/>
              <a:t>tập: </a:t>
            </a:r>
            <a:r>
              <a:rPr dirty="0" sz="5000" spc="-530"/>
              <a:t>Xác </a:t>
            </a:r>
            <a:r>
              <a:rPr dirty="0" sz="5000" spc="-280"/>
              <a:t>định </a:t>
            </a:r>
            <a:r>
              <a:rPr dirty="0" sz="5000" spc="-575"/>
              <a:t>các  </a:t>
            </a:r>
            <a:r>
              <a:rPr dirty="0" sz="5000" spc="-345"/>
              <a:t>Stakeholder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07340" y="1388110"/>
            <a:ext cx="8357870" cy="49999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70">
                <a:latin typeface="Times New Roman"/>
                <a:cs typeface="Times New Roman"/>
              </a:rPr>
              <a:t>Website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gồm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chức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năng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sau: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65">
                <a:latin typeface="Times New Roman"/>
                <a:cs typeface="Times New Roman"/>
              </a:rPr>
              <a:t>Khách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vãng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lai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có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thể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xem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thông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tin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về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loại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bảo  </a:t>
            </a:r>
            <a:r>
              <a:rPr dirty="0" sz="2400" spc="100">
                <a:latin typeface="Times New Roman"/>
                <a:cs typeface="Times New Roman"/>
              </a:rPr>
              <a:t>hiểm,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tìm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kiếm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thông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mà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mình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muốn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xem,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đăng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ký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thành  </a:t>
            </a:r>
            <a:r>
              <a:rPr dirty="0" sz="2400" spc="50">
                <a:latin typeface="Times New Roman"/>
                <a:cs typeface="Times New Roman"/>
              </a:rPr>
              <a:t>viên,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xem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trợ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giúp,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qui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định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của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công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ty.</a:t>
            </a:r>
            <a:endParaRPr sz="2400">
              <a:latin typeface="Times New Roman"/>
              <a:cs typeface="Times New Roman"/>
            </a:endParaRPr>
          </a:p>
          <a:p>
            <a:pPr marL="285115" marR="12700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65">
                <a:latin typeface="Times New Roman"/>
                <a:cs typeface="Times New Roman"/>
              </a:rPr>
              <a:t>Khách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thành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viên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là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khách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đã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đăng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ký,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ngoài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  </a:t>
            </a:r>
            <a:r>
              <a:rPr dirty="0" sz="2400" spc="105">
                <a:latin typeface="Times New Roman"/>
                <a:cs typeface="Times New Roman"/>
              </a:rPr>
              <a:t>chức </a:t>
            </a:r>
            <a:r>
              <a:rPr dirty="0" sz="2400" spc="120">
                <a:latin typeface="Times New Roman"/>
                <a:cs typeface="Times New Roman"/>
              </a:rPr>
              <a:t>năng </a:t>
            </a:r>
            <a:r>
              <a:rPr dirty="0" sz="2400" spc="95">
                <a:latin typeface="Times New Roman"/>
                <a:cs typeface="Times New Roman"/>
              </a:rPr>
              <a:t>của </a:t>
            </a:r>
            <a:r>
              <a:rPr dirty="0" sz="2400" spc="114">
                <a:latin typeface="Times New Roman"/>
                <a:cs typeface="Times New Roman"/>
              </a:rPr>
              <a:t>khách </a:t>
            </a:r>
            <a:r>
              <a:rPr dirty="0" sz="2400" spc="120">
                <a:latin typeface="Times New Roman"/>
                <a:cs typeface="Times New Roman"/>
              </a:rPr>
              <a:t>hàng </a:t>
            </a:r>
            <a:r>
              <a:rPr dirty="0" sz="2400" spc="55">
                <a:latin typeface="Times New Roman"/>
                <a:cs typeface="Times New Roman"/>
              </a:rPr>
              <a:t>vãng </a:t>
            </a:r>
            <a:r>
              <a:rPr dirty="0" sz="2400" spc="25">
                <a:latin typeface="Times New Roman"/>
                <a:cs typeface="Times New Roman"/>
              </a:rPr>
              <a:t>lai, </a:t>
            </a:r>
            <a:r>
              <a:rPr dirty="0" sz="2400" spc="120">
                <a:latin typeface="Times New Roman"/>
                <a:cs typeface="Times New Roman"/>
              </a:rPr>
              <a:t>khách hàng </a:t>
            </a:r>
            <a:r>
              <a:rPr dirty="0" sz="2400" spc="165">
                <a:latin typeface="Times New Roman"/>
                <a:cs typeface="Times New Roman"/>
              </a:rPr>
              <a:t>thành </a:t>
            </a:r>
            <a:r>
              <a:rPr dirty="0" sz="2400" spc="60">
                <a:latin typeface="Times New Roman"/>
                <a:cs typeface="Times New Roman"/>
              </a:rPr>
              <a:t>viên  </a:t>
            </a:r>
            <a:r>
              <a:rPr dirty="0" sz="2400" spc="40">
                <a:latin typeface="Times New Roman"/>
                <a:cs typeface="Times New Roman"/>
              </a:rPr>
              <a:t>có </a:t>
            </a:r>
            <a:r>
              <a:rPr dirty="0" sz="2400" spc="145">
                <a:latin typeface="Times New Roman"/>
                <a:cs typeface="Times New Roman"/>
              </a:rPr>
              <a:t>thể </a:t>
            </a:r>
            <a:r>
              <a:rPr dirty="0" sz="2400" spc="135">
                <a:latin typeface="Times New Roman"/>
                <a:cs typeface="Times New Roman"/>
              </a:rPr>
              <a:t>đặt </a:t>
            </a:r>
            <a:r>
              <a:rPr dirty="0" sz="2400" spc="150">
                <a:latin typeface="Times New Roman"/>
                <a:cs typeface="Times New Roman"/>
              </a:rPr>
              <a:t>mua </a:t>
            </a:r>
            <a:r>
              <a:rPr dirty="0" sz="2400" spc="20">
                <a:latin typeface="Times New Roman"/>
                <a:cs typeface="Times New Roman"/>
              </a:rPr>
              <a:t>gói </a:t>
            </a:r>
            <a:r>
              <a:rPr dirty="0" sz="2400" spc="75">
                <a:latin typeface="Times New Roman"/>
                <a:cs typeface="Times New Roman"/>
              </a:rPr>
              <a:t>bảo </a:t>
            </a:r>
            <a:r>
              <a:rPr dirty="0" sz="2400" spc="125">
                <a:latin typeface="Times New Roman"/>
                <a:cs typeface="Times New Roman"/>
              </a:rPr>
              <a:t>hiểm </a:t>
            </a:r>
            <a:r>
              <a:rPr dirty="0" sz="2400" spc="145">
                <a:latin typeface="Times New Roman"/>
                <a:cs typeface="Times New Roman"/>
              </a:rPr>
              <a:t>mà mình </a:t>
            </a:r>
            <a:r>
              <a:rPr dirty="0" sz="2400" spc="105">
                <a:latin typeface="Times New Roman"/>
                <a:cs typeface="Times New Roman"/>
              </a:rPr>
              <a:t>chọn, </a:t>
            </a:r>
            <a:r>
              <a:rPr dirty="0" sz="2400" spc="95">
                <a:latin typeface="Times New Roman"/>
                <a:cs typeface="Times New Roman"/>
              </a:rPr>
              <a:t>sau khi </a:t>
            </a:r>
            <a:r>
              <a:rPr dirty="0" sz="2400" spc="135">
                <a:latin typeface="Times New Roman"/>
                <a:cs typeface="Times New Roman"/>
              </a:rPr>
              <a:t>đặt  </a:t>
            </a:r>
            <a:r>
              <a:rPr dirty="0" sz="2400" spc="114">
                <a:latin typeface="Times New Roman"/>
                <a:cs typeface="Times New Roman"/>
              </a:rPr>
              <a:t>khách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có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thể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thanh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toán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trực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tuyến.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Khách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có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thể  </a:t>
            </a:r>
            <a:r>
              <a:rPr dirty="0" sz="2400" spc="100">
                <a:latin typeface="Times New Roman"/>
                <a:cs typeface="Times New Roman"/>
              </a:rPr>
              <a:t>gửi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yêu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cầu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bồi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80">
                <a:latin typeface="Times New Roman"/>
                <a:cs typeface="Times New Roman"/>
              </a:rPr>
              <a:t>thường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tới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công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ty,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công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ty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sẽ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gửi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thông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báo  </a:t>
            </a:r>
            <a:r>
              <a:rPr dirty="0" sz="2400" spc="75">
                <a:latin typeface="Times New Roman"/>
                <a:cs typeface="Times New Roman"/>
              </a:rPr>
              <a:t>duyệt </a:t>
            </a:r>
            <a:r>
              <a:rPr dirty="0" sz="2400" spc="60">
                <a:latin typeface="Times New Roman"/>
                <a:cs typeface="Times New Roman"/>
              </a:rPr>
              <a:t>hay </a:t>
            </a:r>
            <a:r>
              <a:rPr dirty="0" sz="2400" spc="114">
                <a:latin typeface="Times New Roman"/>
                <a:cs typeface="Times New Roman"/>
              </a:rPr>
              <a:t>không </a:t>
            </a:r>
            <a:r>
              <a:rPr dirty="0" sz="2400" spc="75">
                <a:latin typeface="Times New Roman"/>
                <a:cs typeface="Times New Roman"/>
              </a:rPr>
              <a:t>duyệt </a:t>
            </a:r>
            <a:r>
              <a:rPr dirty="0" sz="2400" spc="130">
                <a:latin typeface="Times New Roman"/>
                <a:cs typeface="Times New Roman"/>
              </a:rPr>
              <a:t>theo </a:t>
            </a:r>
            <a:r>
              <a:rPr dirty="0" sz="2400" spc="45">
                <a:latin typeface="Times New Roman"/>
                <a:cs typeface="Times New Roman"/>
              </a:rPr>
              <a:t>yêu </a:t>
            </a:r>
            <a:r>
              <a:rPr dirty="0" sz="2400" spc="70">
                <a:latin typeface="Times New Roman"/>
                <a:cs typeface="Times New Roman"/>
              </a:rPr>
              <a:t>cầu </a:t>
            </a:r>
            <a:r>
              <a:rPr dirty="0" sz="2400" spc="55">
                <a:latin typeface="Times New Roman"/>
                <a:cs typeface="Times New Roman"/>
              </a:rPr>
              <a:t>bồi </a:t>
            </a:r>
            <a:r>
              <a:rPr dirty="0" sz="2400" spc="180">
                <a:latin typeface="Times New Roman"/>
                <a:cs typeface="Times New Roman"/>
              </a:rPr>
              <a:t>thường </a:t>
            </a:r>
            <a:r>
              <a:rPr dirty="0" sz="2400" spc="95">
                <a:latin typeface="Times New Roman"/>
                <a:cs typeface="Times New Roman"/>
              </a:rPr>
              <a:t>của </a:t>
            </a:r>
            <a:r>
              <a:rPr dirty="0" sz="2400" spc="114">
                <a:latin typeface="Times New Roman"/>
                <a:cs typeface="Times New Roman"/>
              </a:rPr>
              <a:t>khách  </a:t>
            </a:r>
            <a:r>
              <a:rPr dirty="0" sz="2400" spc="85">
                <a:latin typeface="Times New Roman"/>
                <a:cs typeface="Times New Roman"/>
              </a:rPr>
              <a:t>hàng.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Khách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có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thể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mẫu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form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cần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thiết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trong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  giao </a:t>
            </a:r>
            <a:r>
              <a:rPr dirty="0" sz="2400" spc="75">
                <a:latin typeface="Times New Roman"/>
                <a:cs typeface="Times New Roman"/>
              </a:rPr>
              <a:t>dịch </a:t>
            </a:r>
            <a:r>
              <a:rPr dirty="0" sz="2400" spc="145">
                <a:latin typeface="Times New Roman"/>
                <a:cs typeface="Times New Roman"/>
              </a:rPr>
              <a:t>mà mình </a:t>
            </a:r>
            <a:r>
              <a:rPr dirty="0" sz="2400" spc="65">
                <a:latin typeface="Times New Roman"/>
                <a:cs typeface="Times New Roman"/>
              </a:rPr>
              <a:t>cần. </a:t>
            </a:r>
            <a:r>
              <a:rPr dirty="0" sz="2400" spc="35">
                <a:latin typeface="Times New Roman"/>
                <a:cs typeface="Times New Roman"/>
              </a:rPr>
              <a:t>Ngoài </a:t>
            </a:r>
            <a:r>
              <a:rPr dirty="0" sz="2400" spc="80">
                <a:latin typeface="Times New Roman"/>
                <a:cs typeface="Times New Roman"/>
              </a:rPr>
              <a:t>ra </a:t>
            </a:r>
            <a:r>
              <a:rPr dirty="0" sz="2400" spc="114">
                <a:latin typeface="Times New Roman"/>
                <a:cs typeface="Times New Roman"/>
              </a:rPr>
              <a:t>khách </a:t>
            </a:r>
            <a:r>
              <a:rPr dirty="0" sz="2400" spc="120">
                <a:latin typeface="Times New Roman"/>
                <a:cs typeface="Times New Roman"/>
              </a:rPr>
              <a:t>hàng </a:t>
            </a:r>
            <a:r>
              <a:rPr dirty="0" sz="2400" spc="40">
                <a:latin typeface="Times New Roman"/>
                <a:cs typeface="Times New Roman"/>
              </a:rPr>
              <a:t>có </a:t>
            </a:r>
            <a:r>
              <a:rPr dirty="0" sz="2400" spc="145">
                <a:latin typeface="Times New Roman"/>
                <a:cs typeface="Times New Roman"/>
              </a:rPr>
              <a:t>thể </a:t>
            </a:r>
            <a:r>
              <a:rPr dirty="0" sz="2400" spc="135">
                <a:latin typeface="Times New Roman"/>
                <a:cs typeface="Times New Roman"/>
              </a:rPr>
              <a:t>đặt </a:t>
            </a:r>
            <a:r>
              <a:rPr dirty="0" sz="2400" spc="90">
                <a:latin typeface="Times New Roman"/>
                <a:cs typeface="Times New Roman"/>
              </a:rPr>
              <a:t>câu  </a:t>
            </a:r>
            <a:r>
              <a:rPr dirty="0" sz="2400" spc="100">
                <a:latin typeface="Times New Roman"/>
                <a:cs typeface="Times New Roman"/>
              </a:rPr>
              <a:t>hỏi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trực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tuyến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và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nhân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viên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của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công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ty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sẽ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trả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lời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trực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tuyến.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136" y="6362446"/>
            <a:ext cx="7644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latin typeface="Times New Roman"/>
                <a:cs typeface="Times New Roman"/>
              </a:rPr>
              <a:t>Để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thực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hiện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được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chức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năng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này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yêu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cầu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khách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430"/>
              <a:t>Bài </a:t>
            </a:r>
            <a:r>
              <a:rPr dirty="0" sz="5000" spc="-240"/>
              <a:t>tập: </a:t>
            </a:r>
            <a:r>
              <a:rPr dirty="0" sz="5000" spc="-530"/>
              <a:t>Xác </a:t>
            </a:r>
            <a:r>
              <a:rPr dirty="0" sz="5000" spc="-280"/>
              <a:t>định </a:t>
            </a:r>
            <a:r>
              <a:rPr dirty="0" sz="5000" spc="-575"/>
              <a:t>các  </a:t>
            </a:r>
            <a:r>
              <a:rPr dirty="0" sz="5000" spc="-345"/>
              <a:t>Stakeholder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07340" y="1460500"/>
            <a:ext cx="8882380" cy="485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0" b="1">
                <a:latin typeface="Arial"/>
                <a:cs typeface="Arial"/>
              </a:rPr>
              <a:t>Nhân </a:t>
            </a:r>
            <a:r>
              <a:rPr dirty="0" sz="2600" spc="10" b="1">
                <a:latin typeface="Arial"/>
                <a:cs typeface="Arial"/>
              </a:rPr>
              <a:t>viên </a:t>
            </a:r>
            <a:r>
              <a:rPr dirty="0" sz="2600" spc="-95" b="1">
                <a:latin typeface="Arial"/>
                <a:cs typeface="Arial"/>
              </a:rPr>
              <a:t>công </a:t>
            </a:r>
            <a:r>
              <a:rPr dirty="0" sz="2600" spc="-35" b="1">
                <a:latin typeface="Arial"/>
                <a:cs typeface="Arial"/>
              </a:rPr>
              <a:t>ty: </a:t>
            </a:r>
            <a:r>
              <a:rPr dirty="0" sz="2600" spc="120">
                <a:latin typeface="Times New Roman"/>
                <a:cs typeface="Times New Roman"/>
              </a:rPr>
              <a:t>quản </a:t>
            </a:r>
            <a:r>
              <a:rPr dirty="0" sz="2600" spc="-35">
                <a:latin typeface="Times New Roman"/>
                <a:cs typeface="Times New Roman"/>
              </a:rPr>
              <a:t>lý </a:t>
            </a:r>
            <a:r>
              <a:rPr dirty="0" sz="2600" spc="105">
                <a:latin typeface="Times New Roman"/>
                <a:cs typeface="Times New Roman"/>
              </a:rPr>
              <a:t>khách </a:t>
            </a:r>
            <a:r>
              <a:rPr dirty="0" sz="2600" spc="80">
                <a:latin typeface="Times New Roman"/>
                <a:cs typeface="Times New Roman"/>
              </a:rPr>
              <a:t>hàng, </a:t>
            </a:r>
            <a:r>
              <a:rPr dirty="0" sz="2600" spc="105">
                <a:latin typeface="Times New Roman"/>
                <a:cs typeface="Times New Roman"/>
              </a:rPr>
              <a:t>tiếp </a:t>
            </a:r>
            <a:r>
              <a:rPr dirty="0" sz="2600" spc="160">
                <a:latin typeface="Times New Roman"/>
                <a:cs typeface="Times New Roman"/>
              </a:rPr>
              <a:t>nhập </a:t>
            </a:r>
            <a:r>
              <a:rPr dirty="0" sz="2600" spc="50">
                <a:latin typeface="Times New Roman"/>
                <a:cs typeface="Times New Roman"/>
              </a:rPr>
              <a:t>yêu </a:t>
            </a:r>
            <a:r>
              <a:rPr dirty="0" sz="2600" spc="70">
                <a:latin typeface="Times New Roman"/>
                <a:cs typeface="Times New Roman"/>
              </a:rPr>
              <a:t>cầu  </a:t>
            </a:r>
            <a:r>
              <a:rPr dirty="0" sz="2600" spc="60">
                <a:latin typeface="Times New Roman"/>
                <a:cs typeface="Times New Roman"/>
              </a:rPr>
              <a:t>bồi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95">
                <a:latin typeface="Times New Roman"/>
                <a:cs typeface="Times New Roman"/>
              </a:rPr>
              <a:t>thường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của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hàng,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sẽ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kiểm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tra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các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yêu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cầu,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sau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đó  </a:t>
            </a:r>
            <a:r>
              <a:rPr dirty="0" sz="2600" spc="120">
                <a:latin typeface="Times New Roman"/>
                <a:cs typeface="Times New Roman"/>
              </a:rPr>
              <a:t>trình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cho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ban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giám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đốc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phê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duyệt,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sau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đó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báo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kết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quả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về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cho 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hàng.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Nhân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viên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xử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lý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việc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ký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hợp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đồng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hiểm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khi  </a:t>
            </a:r>
            <a:r>
              <a:rPr dirty="0" sz="2600" spc="45">
                <a:latin typeface="Times New Roman"/>
                <a:cs typeface="Times New Roman"/>
              </a:rPr>
              <a:t>có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hàng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đặt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mua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hiểm,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thống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kê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hợp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đồng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220">
                <a:latin typeface="Times New Roman"/>
                <a:cs typeface="Times New Roman"/>
              </a:rPr>
              <a:t>m  </a:t>
            </a:r>
            <a:r>
              <a:rPr dirty="0" sz="2600" spc="125">
                <a:latin typeface="Times New Roman"/>
                <a:cs typeface="Times New Roman"/>
              </a:rPr>
              <a:t>mình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đã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nhận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240">
                <a:latin typeface="Times New Roman"/>
                <a:cs typeface="Times New Roman"/>
              </a:rPr>
              <a:t>từ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hàng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gửi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báo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cáo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về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ban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giám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đốc  </a:t>
            </a:r>
            <a:r>
              <a:rPr dirty="0" sz="2600" spc="30">
                <a:latin typeface="Times New Roman"/>
                <a:cs typeface="Times New Roman"/>
              </a:rPr>
              <a:t>Ngoài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ra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nhân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viên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có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thể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xem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thông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tin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nhân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gồm: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xem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600" spc="130">
                <a:latin typeface="Times New Roman"/>
                <a:cs typeface="Times New Roman"/>
              </a:rPr>
              <a:t>lương,</a:t>
            </a:r>
            <a:r>
              <a:rPr dirty="0" sz="2600" spc="-4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xem </a:t>
            </a:r>
            <a:r>
              <a:rPr dirty="0" sz="2600" spc="50">
                <a:latin typeface="Times New Roman"/>
                <a:cs typeface="Times New Roman"/>
              </a:rPr>
              <a:t>lịch </a:t>
            </a:r>
            <a:r>
              <a:rPr dirty="0" sz="2600" spc="80">
                <a:latin typeface="Times New Roman"/>
                <a:cs typeface="Times New Roman"/>
              </a:rPr>
              <a:t>làm </a:t>
            </a:r>
            <a:r>
              <a:rPr dirty="0" sz="2600" spc="-90">
                <a:latin typeface="Times New Roman"/>
                <a:cs typeface="Times New Roman"/>
              </a:rPr>
              <a:t>việc,…</a:t>
            </a:r>
            <a:endParaRPr sz="2600">
              <a:latin typeface="Times New Roman"/>
              <a:cs typeface="Times New Roman"/>
            </a:endParaRPr>
          </a:p>
          <a:p>
            <a:pPr marL="285115" marR="812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35">
                <a:latin typeface="Times New Roman"/>
                <a:cs typeface="Times New Roman"/>
              </a:rPr>
              <a:t>Ban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giám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đốc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có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nhiệm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vụ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ký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duyệt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hay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240">
                <a:latin typeface="Times New Roman"/>
                <a:cs typeface="Times New Roman"/>
              </a:rPr>
              <a:t>từ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chối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yêu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cầu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bảo  </a:t>
            </a:r>
            <a:r>
              <a:rPr dirty="0" sz="2600" spc="130">
                <a:latin typeface="Times New Roman"/>
                <a:cs typeface="Times New Roman"/>
              </a:rPr>
              <a:t>hiểm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của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khách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hàng,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xem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báo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cáo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do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nhân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viên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gửi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tới,  </a:t>
            </a:r>
            <a:r>
              <a:rPr dirty="0" sz="2600" spc="120">
                <a:latin typeface="Times New Roman"/>
                <a:cs typeface="Times New Roman"/>
              </a:rPr>
              <a:t>quản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lý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nhân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viên,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quản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lý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người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dùng,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chấm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công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nhân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dirty="0" sz="2600" spc="55">
                <a:latin typeface="Times New Roman"/>
                <a:cs typeface="Times New Roman"/>
              </a:rPr>
              <a:t>viên,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điều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hành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hoạt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động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của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công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ty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và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quản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lý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các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136" y="6294628"/>
            <a:ext cx="31413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40">
                <a:latin typeface="Times New Roman"/>
                <a:cs typeface="Times New Roman"/>
              </a:rPr>
              <a:t>thông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tin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của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Website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45942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25"/>
              <a:t>Khách </a:t>
            </a:r>
            <a:r>
              <a:rPr dirty="0" sz="5000" spc="-440"/>
              <a:t>hàng </a:t>
            </a:r>
            <a:r>
              <a:rPr dirty="0" sz="5000" spc="-240"/>
              <a:t>là</a:t>
            </a:r>
            <a:r>
              <a:rPr dirty="0" sz="5000" spc="105"/>
              <a:t> </a:t>
            </a:r>
            <a:r>
              <a:rPr dirty="0" sz="5000" spc="-405"/>
              <a:t>ai?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0017" rIns="0" bIns="0" rtlCol="0" vert="horz">
            <a:spAutoFit/>
          </a:bodyPr>
          <a:lstStyle/>
          <a:p>
            <a:pPr algn="just" marL="285115" marR="635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25" b="0">
                <a:solidFill>
                  <a:srgbClr val="000000"/>
                </a:solidFill>
                <a:latin typeface="Times New Roman"/>
                <a:cs typeface="Times New Roman"/>
              </a:rPr>
              <a:t>Khách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hàng </a:t>
            </a:r>
            <a:r>
              <a:rPr dirty="0" sz="2600" spc="45" b="0">
                <a:solidFill>
                  <a:srgbClr val="000000"/>
                </a:solidFill>
                <a:latin typeface="Times New Roman"/>
                <a:cs typeface="Times New Roman"/>
              </a:rPr>
              <a:t>là </a:t>
            </a:r>
            <a:r>
              <a:rPr dirty="0" sz="2600" spc="120" b="0">
                <a:solidFill>
                  <a:srgbClr val="000000"/>
                </a:solidFill>
                <a:latin typeface="Times New Roman"/>
                <a:cs typeface="Times New Roman"/>
              </a:rPr>
              <a:t>một </a:t>
            </a:r>
            <a:r>
              <a:rPr dirty="0" sz="2600" spc="55" b="0">
                <a:solidFill>
                  <a:srgbClr val="000000"/>
                </a:solidFill>
                <a:latin typeface="Times New Roman"/>
                <a:cs typeface="Times New Roman"/>
              </a:rPr>
              <a:t>cá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nhân </a:t>
            </a:r>
            <a:r>
              <a:rPr dirty="0" sz="2600" spc="70" b="0">
                <a:solidFill>
                  <a:srgbClr val="000000"/>
                </a:solidFill>
                <a:latin typeface="Times New Roman"/>
                <a:cs typeface="Times New Roman"/>
              </a:rPr>
              <a:t>hay </a:t>
            </a:r>
            <a:r>
              <a:rPr dirty="0" sz="2600" spc="135" b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dirty="0" sz="2600" spc="100" b="0">
                <a:solidFill>
                  <a:srgbClr val="000000"/>
                </a:solidFill>
                <a:latin typeface="Times New Roman"/>
                <a:cs typeface="Times New Roman"/>
              </a:rPr>
              <a:t>tổ </a:t>
            </a:r>
            <a:r>
              <a:rPr dirty="0" sz="2600" spc="75" b="0">
                <a:solidFill>
                  <a:srgbClr val="000000"/>
                </a:solidFill>
                <a:latin typeface="Times New Roman"/>
                <a:cs typeface="Times New Roman"/>
              </a:rPr>
              <a:t>chức </a:t>
            </a:r>
            <a:r>
              <a:rPr dirty="0" sz="2600" spc="80" b="0">
                <a:solidFill>
                  <a:srgbClr val="000000"/>
                </a:solidFill>
                <a:latin typeface="Times New Roman"/>
                <a:cs typeface="Times New Roman"/>
              </a:rPr>
              <a:t>mong </a:t>
            </a:r>
            <a:r>
              <a:rPr dirty="0" sz="2600" spc="25" b="0">
                <a:solidFill>
                  <a:srgbClr val="000000"/>
                </a:solidFill>
                <a:latin typeface="Times New Roman"/>
                <a:cs typeface="Times New Roman"/>
              </a:rPr>
              <a:t>muốn 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trực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tiếp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0">
                <a:solidFill>
                  <a:srgbClr val="000000"/>
                </a:solidFill>
                <a:latin typeface="Times New Roman"/>
                <a:cs typeface="Times New Roman"/>
              </a:rPr>
              <a:t>hoặc</a:t>
            </a:r>
            <a:r>
              <a:rPr dirty="0" sz="26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55" b="0">
                <a:solidFill>
                  <a:srgbClr val="000000"/>
                </a:solidFill>
                <a:latin typeface="Times New Roman"/>
                <a:cs typeface="Times New Roman"/>
              </a:rPr>
              <a:t>gián</a:t>
            </a:r>
            <a:r>
              <a:rPr dirty="0" sz="26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tiếp</a:t>
            </a:r>
            <a:r>
              <a:rPr dirty="0" sz="26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35" b="0">
                <a:solidFill>
                  <a:srgbClr val="000000"/>
                </a:solidFill>
                <a:latin typeface="Times New Roman"/>
                <a:cs typeface="Times New Roman"/>
              </a:rPr>
              <a:t>có</a:t>
            </a:r>
            <a:r>
              <a:rPr dirty="0" sz="26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50" b="0">
                <a:solidFill>
                  <a:srgbClr val="000000"/>
                </a:solidFill>
                <a:latin typeface="Times New Roman"/>
                <a:cs typeface="Times New Roman"/>
              </a:rPr>
              <a:t>lợi</a:t>
            </a:r>
            <a:r>
              <a:rPr dirty="0" sz="260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80" b="0">
                <a:solidFill>
                  <a:srgbClr val="000000"/>
                </a:solidFill>
                <a:latin typeface="Times New Roman"/>
                <a:cs typeface="Times New Roman"/>
              </a:rPr>
              <a:t>từ</a:t>
            </a:r>
            <a:r>
              <a:rPr dirty="0" sz="26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14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0">
                <a:solidFill>
                  <a:srgbClr val="000000"/>
                </a:solidFill>
                <a:latin typeface="Times New Roman"/>
                <a:cs typeface="Times New Roman"/>
              </a:rPr>
              <a:t>phẩm.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25" b="0">
                <a:solidFill>
                  <a:srgbClr val="000000"/>
                </a:solidFill>
                <a:latin typeface="Times New Roman"/>
                <a:cs typeface="Times New Roman"/>
              </a:rPr>
              <a:t>Khách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hàng </a:t>
            </a:r>
            <a:r>
              <a:rPr dirty="0" sz="2600" spc="135" b="0">
                <a:solidFill>
                  <a:srgbClr val="000000"/>
                </a:solidFill>
                <a:latin typeface="Times New Roman"/>
                <a:cs typeface="Times New Roman"/>
              </a:rPr>
              <a:t>phần </a:t>
            </a:r>
            <a:r>
              <a:rPr dirty="0" sz="2600" spc="125" b="0">
                <a:solidFill>
                  <a:srgbClr val="000000"/>
                </a:solidFill>
                <a:latin typeface="Times New Roman"/>
                <a:cs typeface="Times New Roman"/>
              </a:rPr>
              <a:t>mềm </a:t>
            </a:r>
            <a:r>
              <a:rPr dirty="0" sz="2600" spc="65" b="0">
                <a:solidFill>
                  <a:srgbClr val="000000"/>
                </a:solidFill>
                <a:latin typeface="Times New Roman"/>
                <a:cs typeface="Times New Roman"/>
              </a:rPr>
              <a:t>gồm </a:t>
            </a:r>
            <a:r>
              <a:rPr dirty="0" sz="2600" spc="135" b="0">
                <a:solidFill>
                  <a:srgbClr val="000000"/>
                </a:solidFill>
                <a:latin typeface="Times New Roman"/>
                <a:cs typeface="Times New Roman"/>
              </a:rPr>
              <a:t>tất </a:t>
            </a:r>
            <a:r>
              <a:rPr dirty="0" sz="2600" spc="55" b="0">
                <a:solidFill>
                  <a:srgbClr val="000000"/>
                </a:solidFill>
                <a:latin typeface="Times New Roman"/>
                <a:cs typeface="Times New Roman"/>
              </a:rPr>
              <a:t>cả </a:t>
            </a:r>
            <a:r>
              <a:rPr dirty="0" sz="2600" spc="125" b="0">
                <a:solidFill>
                  <a:srgbClr val="000000"/>
                </a:solidFill>
                <a:latin typeface="Times New Roman"/>
                <a:cs typeface="Times New Roman"/>
              </a:rPr>
              <a:t>những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600" spc="-45" b="0">
                <a:solidFill>
                  <a:srgbClr val="000000"/>
                </a:solidFill>
                <a:latin typeface="Times New Roman"/>
                <a:cs typeface="Times New Roman"/>
              </a:rPr>
              <a:t>liên 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quan đến </a:t>
            </a:r>
            <a:r>
              <a:rPr dirty="0" sz="2600" spc="170" b="0">
                <a:solidFill>
                  <a:srgbClr val="000000"/>
                </a:solidFill>
                <a:latin typeface="Times New Roman"/>
                <a:cs typeface="Times New Roman"/>
              </a:rPr>
              <a:t>dự </a:t>
            </a:r>
            <a:r>
              <a:rPr dirty="0" sz="2600" spc="45" b="0">
                <a:solidFill>
                  <a:srgbClr val="000000"/>
                </a:solidFill>
                <a:latin typeface="Times New Roman"/>
                <a:cs typeface="Times New Roman"/>
              </a:rPr>
              <a:t>án, </a:t>
            </a:r>
            <a:r>
              <a:rPr dirty="0" sz="2600" spc="105" b="0">
                <a:solidFill>
                  <a:srgbClr val="000000"/>
                </a:solidFill>
                <a:latin typeface="Times New Roman"/>
                <a:cs typeface="Times New Roman"/>
              </a:rPr>
              <a:t>đó </a:t>
            </a:r>
            <a:r>
              <a:rPr dirty="0" sz="2600" spc="45" b="0">
                <a:solidFill>
                  <a:srgbClr val="000000"/>
                </a:solidFill>
                <a:latin typeface="Times New Roman"/>
                <a:cs typeface="Times New Roman"/>
              </a:rPr>
              <a:t>là </a:t>
            </a:r>
            <a:r>
              <a:rPr dirty="0" sz="2600" spc="120" b="0">
                <a:solidFill>
                  <a:srgbClr val="000000"/>
                </a:solidFill>
                <a:latin typeface="Times New Roman"/>
                <a:cs typeface="Times New Roman"/>
              </a:rPr>
              <a:t>những </a:t>
            </a:r>
            <a:r>
              <a:rPr dirty="0" sz="2600" spc="100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600" spc="135" b="0">
                <a:solidFill>
                  <a:srgbClr val="000000"/>
                </a:solidFill>
                <a:latin typeface="Times New Roman"/>
                <a:cs typeface="Times New Roman"/>
              </a:rPr>
              <a:t>thanh </a:t>
            </a:r>
            <a:r>
              <a:rPr dirty="0" sz="2600" spc="114" b="0">
                <a:solidFill>
                  <a:srgbClr val="000000"/>
                </a:solidFill>
                <a:latin typeface="Times New Roman"/>
                <a:cs typeface="Times New Roman"/>
              </a:rPr>
              <a:t>toán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tiền  </a:t>
            </a:r>
            <a:r>
              <a:rPr dirty="0" sz="2600" spc="125" b="0">
                <a:solidFill>
                  <a:srgbClr val="000000"/>
                </a:solidFill>
                <a:latin typeface="Times New Roman"/>
                <a:cs typeface="Times New Roman"/>
              </a:rPr>
              <a:t>mua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phần </a:t>
            </a:r>
            <a:r>
              <a:rPr dirty="0" sz="2600" spc="60" b="0">
                <a:solidFill>
                  <a:srgbClr val="000000"/>
                </a:solidFill>
                <a:latin typeface="Times New Roman"/>
                <a:cs typeface="Times New Roman"/>
              </a:rPr>
              <a:t>mềm, </a:t>
            </a:r>
            <a:r>
              <a:rPr dirty="0" sz="2600" spc="85" b="0">
                <a:solidFill>
                  <a:srgbClr val="000000"/>
                </a:solidFill>
                <a:latin typeface="Times New Roman"/>
                <a:cs typeface="Times New Roman"/>
              </a:rPr>
              <a:t>chọn </a:t>
            </a:r>
            <a:r>
              <a:rPr dirty="0" sz="2600" spc="40" b="0">
                <a:solidFill>
                  <a:srgbClr val="000000"/>
                </a:solidFill>
                <a:latin typeface="Times New Roman"/>
                <a:cs typeface="Times New Roman"/>
              </a:rPr>
              <a:t>lựa, </a:t>
            </a:r>
            <a:r>
              <a:rPr dirty="0" sz="2600" spc="80" b="0">
                <a:solidFill>
                  <a:srgbClr val="000000"/>
                </a:solidFill>
                <a:latin typeface="Times New Roman"/>
                <a:cs typeface="Times New Roman"/>
              </a:rPr>
              <a:t>đặc </a:t>
            </a:r>
            <a:r>
              <a:rPr dirty="0" sz="2600" spc="50" b="0">
                <a:solidFill>
                  <a:srgbClr val="000000"/>
                </a:solidFill>
                <a:latin typeface="Times New Roman"/>
                <a:cs typeface="Times New Roman"/>
              </a:rPr>
              <a:t>tả, </a:t>
            </a:r>
            <a:r>
              <a:rPr dirty="0" sz="2600" spc="150" b="0">
                <a:solidFill>
                  <a:srgbClr val="000000"/>
                </a:solidFill>
                <a:latin typeface="Times New Roman"/>
                <a:cs typeface="Times New Roman"/>
              </a:rPr>
              <a:t>sử </a:t>
            </a:r>
            <a:r>
              <a:rPr dirty="0" sz="2600" spc="100" b="0">
                <a:solidFill>
                  <a:srgbClr val="000000"/>
                </a:solidFill>
                <a:latin typeface="Times New Roman"/>
                <a:cs typeface="Times New Roman"/>
              </a:rPr>
              <a:t>dụng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phần </a:t>
            </a:r>
            <a:r>
              <a:rPr dirty="0" sz="2600" spc="60" b="0">
                <a:solidFill>
                  <a:srgbClr val="000000"/>
                </a:solidFill>
                <a:latin typeface="Times New Roman"/>
                <a:cs typeface="Times New Roman"/>
              </a:rPr>
              <a:t>mềm,  </a:t>
            </a:r>
            <a:r>
              <a:rPr dirty="0" sz="2600" spc="120" b="0">
                <a:solidFill>
                  <a:srgbClr val="000000"/>
                </a:solidFill>
                <a:latin typeface="Times New Roman"/>
                <a:cs typeface="Times New Roman"/>
              </a:rPr>
              <a:t>những</a:t>
            </a:r>
            <a:r>
              <a:rPr dirty="0" sz="260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dirty="0" sz="260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55" b="0">
                <a:solidFill>
                  <a:srgbClr val="000000"/>
                </a:solidFill>
                <a:latin typeface="Times New Roman"/>
                <a:cs typeface="Times New Roman"/>
              </a:rPr>
              <a:t>sử</a:t>
            </a:r>
            <a:r>
              <a:rPr dirty="0" sz="26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0">
                <a:solidFill>
                  <a:srgbClr val="000000"/>
                </a:solidFill>
                <a:latin typeface="Times New Roman"/>
                <a:cs typeface="Times New Roman"/>
              </a:rPr>
              <a:t>dụng</a:t>
            </a:r>
            <a:r>
              <a:rPr dirty="0" sz="26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thông</a:t>
            </a:r>
            <a:r>
              <a:rPr dirty="0" sz="26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tin</a:t>
            </a:r>
            <a:r>
              <a:rPr dirty="0" sz="26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25" b="0">
                <a:solidFill>
                  <a:srgbClr val="000000"/>
                </a:solidFill>
                <a:latin typeface="Times New Roman"/>
                <a:cs typeface="Times New Roman"/>
              </a:rPr>
              <a:t>đầu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40" b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dirty="0" sz="26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phần</a:t>
            </a:r>
            <a:r>
              <a:rPr dirty="0" sz="26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 b="0">
                <a:solidFill>
                  <a:srgbClr val="000000"/>
                </a:solidFill>
                <a:latin typeface="Times New Roman"/>
                <a:cs typeface="Times New Roman"/>
              </a:rPr>
              <a:t>mềm.</a:t>
            </a:r>
            <a:endParaRPr sz="2600">
              <a:latin typeface="Times New Roman"/>
              <a:cs typeface="Times New Roman"/>
            </a:endParaRPr>
          </a:p>
          <a:p>
            <a:pPr algn="just"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5" b="0">
                <a:solidFill>
                  <a:srgbClr val="000000"/>
                </a:solidFill>
                <a:latin typeface="Times New Roman"/>
                <a:cs typeface="Times New Roman"/>
              </a:rPr>
              <a:t>Hai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40" b="0">
                <a:solidFill>
                  <a:srgbClr val="000000"/>
                </a:solidFill>
                <a:latin typeface="Times New Roman"/>
                <a:cs typeface="Times New Roman"/>
              </a:rPr>
              <a:t>loại</a:t>
            </a:r>
            <a:r>
              <a:rPr dirty="0" sz="26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80" b="0">
                <a:solidFill>
                  <a:srgbClr val="000000"/>
                </a:solidFill>
                <a:latin typeface="Times New Roman"/>
                <a:cs typeface="Times New Roman"/>
              </a:rPr>
              <a:t>khách</a:t>
            </a:r>
            <a:r>
              <a:rPr dirty="0" sz="2600" spc="-5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0">
                <a:solidFill>
                  <a:srgbClr val="000000"/>
                </a:solidFill>
                <a:latin typeface="Times New Roman"/>
                <a:cs typeface="Times New Roman"/>
              </a:rPr>
              <a:t>hàng</a:t>
            </a:r>
            <a:r>
              <a:rPr dirty="0" sz="26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130" b="0">
                <a:solidFill>
                  <a:srgbClr val="000000"/>
                </a:solidFill>
                <a:latin typeface="Times New Roman"/>
                <a:cs typeface="Times New Roman"/>
              </a:rPr>
              <a:t>phần</a:t>
            </a:r>
            <a:r>
              <a:rPr dirty="0" sz="26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80" b="0">
                <a:solidFill>
                  <a:srgbClr val="000000"/>
                </a:solidFill>
                <a:latin typeface="Times New Roman"/>
                <a:cs typeface="Times New Roman"/>
              </a:rPr>
              <a:t>mềm:</a:t>
            </a:r>
            <a:endParaRPr sz="2600">
              <a:latin typeface="Times New Roman"/>
              <a:cs typeface="Times New Roman"/>
            </a:endParaRPr>
          </a:p>
          <a:p>
            <a:pPr algn="just" lvl="1" marL="6527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20">
                <a:latin typeface="Times New Roman"/>
                <a:cs typeface="Times New Roman"/>
              </a:rPr>
              <a:t>Khách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hàng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cấp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quản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lý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(management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level)</a:t>
            </a:r>
            <a:endParaRPr sz="2400">
              <a:latin typeface="Times New Roman"/>
              <a:cs typeface="Times New Roman"/>
            </a:endParaRPr>
          </a:p>
          <a:p>
            <a:pPr algn="just" lvl="1" marL="6527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40">
                <a:latin typeface="Times New Roman"/>
                <a:cs typeface="Times New Roman"/>
              </a:rPr>
              <a:t>Người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dùng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cuối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(end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user)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7583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25"/>
              <a:t>Khách </a:t>
            </a:r>
            <a:r>
              <a:rPr dirty="0" sz="5000" spc="-440"/>
              <a:t>hàng </a:t>
            </a:r>
            <a:r>
              <a:rPr dirty="0" sz="5000" spc="-395"/>
              <a:t>ở </a:t>
            </a:r>
            <a:r>
              <a:rPr dirty="0" sz="5000" spc="-470"/>
              <a:t>cấp </a:t>
            </a:r>
            <a:r>
              <a:rPr dirty="0" sz="5000" spc="-365"/>
              <a:t>quản</a:t>
            </a:r>
            <a:r>
              <a:rPr dirty="0" sz="5000" spc="470"/>
              <a:t> </a:t>
            </a:r>
            <a:r>
              <a:rPr dirty="0" sz="5000" spc="-290"/>
              <a:t>lý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701292"/>
            <a:ext cx="8061325" cy="4305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129539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95">
                <a:latin typeface="Times New Roman"/>
                <a:cs typeface="Times New Roman"/>
              </a:rPr>
              <a:t>Thường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là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những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khách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hàng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trả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tiền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hay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tài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65">
                <a:latin typeface="Times New Roman"/>
                <a:cs typeface="Times New Roman"/>
              </a:rPr>
              <a:t>trợ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dự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70">
                <a:latin typeface="Times New Roman"/>
                <a:cs typeface="Times New Roman"/>
              </a:rPr>
              <a:t>án  </a:t>
            </a:r>
            <a:r>
              <a:rPr dirty="0" sz="2600" spc="130">
                <a:latin typeface="Times New Roman"/>
                <a:cs typeface="Times New Roman"/>
              </a:rPr>
              <a:t>phần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mềm.</a:t>
            </a:r>
            <a:endParaRPr sz="2600">
              <a:latin typeface="Times New Roman"/>
              <a:cs typeface="Times New Roman"/>
            </a:endParaRPr>
          </a:p>
          <a:p>
            <a:pPr marL="285115" marR="698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20">
                <a:latin typeface="Times New Roman"/>
                <a:cs typeface="Times New Roman"/>
              </a:rPr>
              <a:t>Khách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hàng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80">
                <a:latin typeface="Times New Roman"/>
                <a:cs typeface="Times New Roman"/>
              </a:rPr>
              <a:t>ở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cấp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quản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lý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nhiệm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vụ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xác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định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cầu  </a:t>
            </a:r>
            <a:r>
              <a:rPr dirty="0" sz="2600" spc="80">
                <a:latin typeface="Times New Roman"/>
                <a:cs typeface="Times New Roman"/>
              </a:rPr>
              <a:t>nghiệp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vụ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(yêu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kinh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doanh: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Business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requirement)</a:t>
            </a:r>
            <a:endParaRPr sz="2600">
              <a:latin typeface="Times New Roman"/>
              <a:cs typeface="Times New Roman"/>
            </a:endParaRPr>
          </a:p>
          <a:p>
            <a:pPr marL="285115" marR="29464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0">
                <a:latin typeface="Times New Roman"/>
                <a:cs typeface="Times New Roman"/>
              </a:rPr>
              <a:t>Mô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tả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mục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nghiệp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vụ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mà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khách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hàng,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công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ty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70">
                <a:latin typeface="Times New Roman"/>
                <a:cs typeface="Times New Roman"/>
              </a:rPr>
              <a:t>hay 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stakeholder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muốn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hoàn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thành.</a:t>
            </a:r>
            <a:endParaRPr sz="2600">
              <a:latin typeface="Times New Roman"/>
              <a:cs typeface="Times New Roman"/>
            </a:endParaRPr>
          </a:p>
          <a:p>
            <a:pPr marL="285115" marR="31813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0">
                <a:latin typeface="Times New Roman"/>
                <a:cs typeface="Times New Roman"/>
              </a:rPr>
              <a:t>Xác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lập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thành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phần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chính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cho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phần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còn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lại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dự  </a:t>
            </a:r>
            <a:r>
              <a:rPr dirty="0" sz="2600" spc="125"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0">
                <a:latin typeface="Times New Roman"/>
                <a:cs typeface="Times New Roman"/>
              </a:rPr>
              <a:t>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nghiệp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vụ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đủ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chi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tiết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để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giúp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nhà  </a:t>
            </a:r>
            <a:r>
              <a:rPr dirty="0" sz="2600" spc="130">
                <a:latin typeface="Times New Roman"/>
                <a:cs typeface="Times New Roman"/>
              </a:rPr>
              <a:t>phát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triển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biết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phải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xây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dựng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cụ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thể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cái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gì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28243"/>
            <a:ext cx="7322820" cy="1381760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5280"/>
              </a:lnSpc>
              <a:spcBef>
                <a:spcPts val="375"/>
              </a:spcBef>
            </a:pPr>
            <a:r>
              <a:rPr dirty="0" sz="4500" spc="-5"/>
              <a:t>Khách hàng </a:t>
            </a:r>
            <a:r>
              <a:rPr dirty="0" sz="4500"/>
              <a:t>là </a:t>
            </a:r>
            <a:r>
              <a:rPr dirty="0" sz="4500" spc="-5"/>
              <a:t>người</a:t>
            </a:r>
            <a:r>
              <a:rPr dirty="0" sz="4500" spc="-70"/>
              <a:t> </a:t>
            </a:r>
            <a:r>
              <a:rPr dirty="0" sz="4500"/>
              <a:t>dùng  </a:t>
            </a:r>
            <a:r>
              <a:rPr dirty="0" sz="4500" spc="-5"/>
              <a:t>cuối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46327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90">
                <a:solidFill>
                  <a:srgbClr val="000000"/>
                </a:solidFill>
              </a:rPr>
              <a:t>User </a:t>
            </a:r>
            <a:r>
              <a:rPr dirty="0" sz="2800" spc="145">
                <a:solidFill>
                  <a:srgbClr val="000000"/>
                </a:solidFill>
              </a:rPr>
              <a:t>requirements(người </a:t>
            </a:r>
            <a:r>
              <a:rPr dirty="0" sz="2800" spc="100">
                <a:solidFill>
                  <a:srgbClr val="000000"/>
                </a:solidFill>
              </a:rPr>
              <a:t>dùng </a:t>
            </a:r>
            <a:r>
              <a:rPr dirty="0" sz="2800" spc="85">
                <a:solidFill>
                  <a:srgbClr val="000000"/>
                </a:solidFill>
              </a:rPr>
              <a:t>cuối): </a:t>
            </a:r>
            <a:r>
              <a:rPr dirty="0" sz="2800" spc="15" b="0">
                <a:solidFill>
                  <a:srgbClr val="000000"/>
                </a:solidFill>
                <a:latin typeface="Times New Roman"/>
                <a:cs typeface="Times New Roman"/>
              </a:rPr>
              <a:t>Bao 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gồm  </a:t>
            </a:r>
            <a:r>
              <a:rPr dirty="0" sz="2800" spc="150" b="0">
                <a:solidFill>
                  <a:srgbClr val="000000"/>
                </a:solidFill>
                <a:latin typeface="Times New Roman"/>
                <a:cs typeface="Times New Roman"/>
              </a:rPr>
              <a:t>tất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cả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ai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sẽ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0" b="0">
                <a:solidFill>
                  <a:srgbClr val="00000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70" b="0">
                <a:solidFill>
                  <a:srgbClr val="000000"/>
                </a:solidFill>
                <a:latin typeface="Times New Roman"/>
                <a:cs typeface="Times New Roman"/>
              </a:rPr>
              <a:t>sự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70" b="0">
                <a:solidFill>
                  <a:srgbClr val="000000"/>
                </a:solidFill>
                <a:latin typeface="Times New Roman"/>
                <a:cs typeface="Times New Roman"/>
              </a:rPr>
              <a:t>sử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phẩm.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Họ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có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thể </a:t>
            </a:r>
            <a:r>
              <a:rPr dirty="0" sz="2800" spc="120" b="0">
                <a:solidFill>
                  <a:srgbClr val="000000"/>
                </a:solidFill>
                <a:latin typeface="Times New Roman"/>
                <a:cs typeface="Times New Roman"/>
              </a:rPr>
              <a:t>mô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tả </a:t>
            </a:r>
            <a:r>
              <a:rPr dirty="0" sz="2800" spc="50" b="0">
                <a:solidFill>
                  <a:srgbClr val="000000"/>
                </a:solidFill>
                <a:latin typeface="Times New Roman"/>
                <a:cs typeface="Times New Roman"/>
              </a:rPr>
              <a:t>cả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tác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vụ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(tasks) </a:t>
            </a:r>
            <a:r>
              <a:rPr dirty="0" sz="2800" spc="135" b="0">
                <a:solidFill>
                  <a:srgbClr val="000000"/>
                </a:solidFill>
                <a:latin typeface="Times New Roman"/>
                <a:cs typeface="Times New Roman"/>
              </a:rPr>
              <a:t>mà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họ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cần 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để  </a:t>
            </a:r>
            <a:r>
              <a:rPr dirty="0" sz="2800" spc="125" b="0">
                <a:solidFill>
                  <a:srgbClr val="000000"/>
                </a:solidFill>
                <a:latin typeface="Times New Roman"/>
                <a:cs typeface="Times New Roman"/>
              </a:rPr>
              <a:t>thực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thi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với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70" b="0">
                <a:solidFill>
                  <a:srgbClr val="000000"/>
                </a:solidFill>
                <a:latin typeface="Times New Roman"/>
                <a:cs typeface="Times New Roman"/>
              </a:rPr>
              <a:t>sự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giúp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70" b="0">
                <a:solidFill>
                  <a:srgbClr val="000000"/>
                </a:solidFill>
                <a:latin typeface="Times New Roman"/>
                <a:cs typeface="Times New Roman"/>
              </a:rPr>
              <a:t>đỡ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hệ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</a:t>
            </a:r>
            <a:r>
              <a:rPr dirty="0" sz="28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đặc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tính  </a:t>
            </a:r>
            <a:r>
              <a:rPr dirty="0" sz="2800" spc="100" b="0">
                <a:solidFill>
                  <a:srgbClr val="000000"/>
                </a:solidFill>
                <a:latin typeface="Times New Roman"/>
                <a:cs typeface="Times New Roman"/>
              </a:rPr>
              <a:t>phi </a:t>
            </a:r>
            <a:r>
              <a:rPr dirty="0" sz="2800" spc="80" b="0">
                <a:solidFill>
                  <a:srgbClr val="000000"/>
                </a:solidFill>
                <a:latin typeface="Times New Roman"/>
                <a:cs typeface="Times New Roman"/>
              </a:rPr>
              <a:t>chức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năng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quan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trọng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để hệ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có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thể</a:t>
            </a:r>
            <a:r>
              <a:rPr dirty="0" sz="2800" spc="-2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0">
                <a:solidFill>
                  <a:srgbClr val="000000"/>
                </a:solidFill>
                <a:latin typeface="Times New Roman"/>
                <a:cs typeface="Times New Roman"/>
              </a:rPr>
              <a:t>được 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chấp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nhận.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41858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80"/>
              <a:t>Đặc </a:t>
            </a:r>
            <a:r>
              <a:rPr dirty="0" sz="5000" spc="-210"/>
              <a:t>tính </a:t>
            </a:r>
            <a:r>
              <a:rPr dirty="0" sz="5000" spc="-465"/>
              <a:t>của </a:t>
            </a:r>
            <a:r>
              <a:rPr dirty="0" sz="5000" spc="-425"/>
              <a:t>khách</a:t>
            </a:r>
            <a:r>
              <a:rPr dirty="0" sz="5000" spc="20"/>
              <a:t> </a:t>
            </a:r>
            <a:r>
              <a:rPr dirty="0" sz="5000" spc="-440"/>
              <a:t>hàng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2755" cy="267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7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105">
                <a:latin typeface="Times New Roman"/>
                <a:cs typeface="Times New Roman"/>
              </a:rPr>
              <a:t>Thường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cả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hai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loại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khách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hàng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này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đều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cho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rằng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0">
                <a:latin typeface="Times New Roman"/>
                <a:cs typeface="Times New Roman"/>
              </a:rPr>
              <a:t>họ  </a:t>
            </a:r>
            <a:r>
              <a:rPr dirty="0" sz="2800" spc="85">
                <a:latin typeface="Times New Roman"/>
                <a:cs typeface="Times New Roman"/>
              </a:rPr>
              <a:t>không </a:t>
            </a:r>
            <a:r>
              <a:rPr dirty="0" sz="2800" spc="35">
                <a:latin typeface="Times New Roman"/>
                <a:cs typeface="Times New Roman"/>
              </a:rPr>
              <a:t>có </a:t>
            </a:r>
            <a:r>
              <a:rPr dirty="0" sz="2800" spc="110">
                <a:latin typeface="Times New Roman"/>
                <a:cs typeface="Times New Roman"/>
              </a:rPr>
              <a:t>nhiều </a:t>
            </a:r>
            <a:r>
              <a:rPr dirty="0" sz="2800" spc="125">
                <a:latin typeface="Times New Roman"/>
                <a:cs typeface="Times New Roman"/>
              </a:rPr>
              <a:t>thời </a:t>
            </a:r>
            <a:r>
              <a:rPr dirty="0" sz="2800" spc="60">
                <a:latin typeface="Times New Roman"/>
                <a:cs typeface="Times New Roman"/>
              </a:rPr>
              <a:t>gian </a:t>
            </a:r>
            <a:r>
              <a:rPr dirty="0" sz="2800" spc="130">
                <a:latin typeface="Times New Roman"/>
                <a:cs typeface="Times New Roman"/>
              </a:rPr>
              <a:t>để </a:t>
            </a:r>
            <a:r>
              <a:rPr dirty="0" sz="2800" spc="80">
                <a:latin typeface="Times New Roman"/>
                <a:cs typeface="Times New Roman"/>
              </a:rPr>
              <a:t>làm </a:t>
            </a:r>
            <a:r>
              <a:rPr dirty="0" sz="2800" spc="25">
                <a:latin typeface="Times New Roman"/>
                <a:cs typeface="Times New Roman"/>
              </a:rPr>
              <a:t>việc </a:t>
            </a:r>
            <a:r>
              <a:rPr dirty="0" sz="2800" spc="45">
                <a:latin typeface="Times New Roman"/>
                <a:cs typeface="Times New Roman"/>
              </a:rPr>
              <a:t>với </a:t>
            </a:r>
            <a:r>
              <a:rPr dirty="0" sz="2800" spc="30">
                <a:latin typeface="Times New Roman"/>
                <a:cs typeface="Times New Roman"/>
              </a:rPr>
              <a:t>các </a:t>
            </a:r>
            <a:r>
              <a:rPr dirty="0" sz="2800" spc="140">
                <a:latin typeface="Times New Roman"/>
                <a:cs typeface="Times New Roman"/>
              </a:rPr>
              <a:t>nhà  phân </a:t>
            </a:r>
            <a:r>
              <a:rPr dirty="0" sz="2800" spc="70">
                <a:latin typeface="Times New Roman"/>
                <a:cs typeface="Times New Roman"/>
              </a:rPr>
              <a:t>tích yêu</a:t>
            </a:r>
            <a:r>
              <a:rPr dirty="0" sz="2800" spc="-47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cầu.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25">
                <a:latin typeface="Times New Roman"/>
                <a:cs typeface="Times New Roman"/>
              </a:rPr>
              <a:t>Đôi </a:t>
            </a:r>
            <a:r>
              <a:rPr dirty="0" sz="2800" spc="35">
                <a:latin typeface="Times New Roman"/>
                <a:cs typeface="Times New Roman"/>
              </a:rPr>
              <a:t>lúc </a:t>
            </a:r>
            <a:r>
              <a:rPr dirty="0" sz="2800" spc="114">
                <a:latin typeface="Times New Roman"/>
                <a:cs typeface="Times New Roman"/>
              </a:rPr>
              <a:t>họ </a:t>
            </a:r>
            <a:r>
              <a:rPr dirty="0" sz="2800" spc="65">
                <a:latin typeface="Times New Roman"/>
                <a:cs typeface="Times New Roman"/>
              </a:rPr>
              <a:t>nghĩ </a:t>
            </a:r>
            <a:r>
              <a:rPr dirty="0" sz="2800" spc="50">
                <a:latin typeface="Times New Roman"/>
                <a:cs typeface="Times New Roman"/>
              </a:rPr>
              <a:t>là </a:t>
            </a:r>
            <a:r>
              <a:rPr dirty="0" sz="2800" spc="140">
                <a:latin typeface="Times New Roman"/>
                <a:cs typeface="Times New Roman"/>
              </a:rPr>
              <a:t>nhà phân </a:t>
            </a:r>
            <a:r>
              <a:rPr dirty="0" sz="2800" spc="70">
                <a:latin typeface="Times New Roman"/>
                <a:cs typeface="Times New Roman"/>
              </a:rPr>
              <a:t>tích </a:t>
            </a:r>
            <a:r>
              <a:rPr dirty="0" sz="2800" spc="114">
                <a:latin typeface="Times New Roman"/>
                <a:cs typeface="Times New Roman"/>
              </a:rPr>
              <a:t>sẽ </a:t>
            </a:r>
            <a:r>
              <a:rPr dirty="0" sz="2800" spc="110">
                <a:latin typeface="Times New Roman"/>
                <a:cs typeface="Times New Roman"/>
              </a:rPr>
              <a:t>hình dung </a:t>
            </a:r>
            <a:r>
              <a:rPr dirty="0" sz="2800" spc="-70">
                <a:latin typeface="Times New Roman"/>
                <a:cs typeface="Times New Roman"/>
              </a:rPr>
              <a:t>ra  </a:t>
            </a:r>
            <a:r>
              <a:rPr dirty="0" sz="2800" spc="125">
                <a:latin typeface="Times New Roman"/>
                <a:cs typeface="Times New Roman"/>
              </a:rPr>
              <a:t>được </a:t>
            </a:r>
            <a:r>
              <a:rPr dirty="0" sz="2800" spc="40">
                <a:latin typeface="Times New Roman"/>
                <a:cs typeface="Times New Roman"/>
              </a:rPr>
              <a:t>cái </a:t>
            </a:r>
            <a:r>
              <a:rPr dirty="0" sz="2800" spc="105">
                <a:latin typeface="Times New Roman"/>
                <a:cs typeface="Times New Roman"/>
              </a:rPr>
              <a:t>người </a:t>
            </a:r>
            <a:r>
              <a:rPr dirty="0" sz="2800" spc="110">
                <a:latin typeface="Times New Roman"/>
                <a:cs typeface="Times New Roman"/>
              </a:rPr>
              <a:t>dùng </a:t>
            </a:r>
            <a:r>
              <a:rPr dirty="0" sz="2800" spc="90">
                <a:latin typeface="Times New Roman"/>
                <a:cs typeface="Times New Roman"/>
              </a:rPr>
              <a:t>cần </a:t>
            </a:r>
            <a:r>
              <a:rPr dirty="0" sz="2800" spc="135">
                <a:latin typeface="Times New Roman"/>
                <a:cs typeface="Times New Roman"/>
              </a:rPr>
              <a:t>mà </a:t>
            </a:r>
            <a:r>
              <a:rPr dirty="0" sz="2800" spc="85">
                <a:latin typeface="Times New Roman"/>
                <a:cs typeface="Times New Roman"/>
              </a:rPr>
              <a:t>không </a:t>
            </a:r>
            <a:r>
              <a:rPr dirty="0" sz="2800" spc="90">
                <a:latin typeface="Times New Roman"/>
                <a:cs typeface="Times New Roman"/>
              </a:rPr>
              <a:t>cần </a:t>
            </a:r>
            <a:r>
              <a:rPr dirty="0" sz="2800" spc="100">
                <a:latin typeface="Times New Roman"/>
                <a:cs typeface="Times New Roman"/>
              </a:rPr>
              <a:t>phải </a:t>
            </a:r>
            <a:r>
              <a:rPr dirty="0" sz="2800" spc="125">
                <a:latin typeface="Times New Roman"/>
                <a:cs typeface="Times New Roman"/>
              </a:rPr>
              <a:t>thảo  </a:t>
            </a:r>
            <a:r>
              <a:rPr dirty="0" sz="2800" spc="100">
                <a:latin typeface="Times New Roman"/>
                <a:cs typeface="Times New Roman"/>
              </a:rPr>
              <a:t>luận </a:t>
            </a:r>
            <a:r>
              <a:rPr dirty="0" sz="2800" spc="50">
                <a:latin typeface="Times New Roman"/>
                <a:cs typeface="Times New Roman"/>
              </a:rPr>
              <a:t>với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41858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80"/>
              <a:t>Đặc </a:t>
            </a:r>
            <a:r>
              <a:rPr dirty="0" sz="5000" spc="-210"/>
              <a:t>tính </a:t>
            </a:r>
            <a:r>
              <a:rPr dirty="0" sz="5000" spc="-465"/>
              <a:t>của </a:t>
            </a:r>
            <a:r>
              <a:rPr dirty="0" sz="5000" spc="-425"/>
              <a:t>khách</a:t>
            </a:r>
            <a:r>
              <a:rPr dirty="0" sz="5000" spc="20"/>
              <a:t> </a:t>
            </a:r>
            <a:r>
              <a:rPr dirty="0" sz="5000" spc="-440"/>
              <a:t>hàng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2120" cy="453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635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25">
                <a:latin typeface="Times New Roman"/>
                <a:cs typeface="Times New Roman"/>
              </a:rPr>
              <a:t>Khách </a:t>
            </a:r>
            <a:r>
              <a:rPr dirty="0" sz="2800" spc="105">
                <a:latin typeface="Times New Roman"/>
                <a:cs typeface="Times New Roman"/>
              </a:rPr>
              <a:t>hàng </a:t>
            </a:r>
            <a:r>
              <a:rPr dirty="0" sz="2800" spc="140">
                <a:latin typeface="Times New Roman"/>
                <a:cs typeface="Times New Roman"/>
              </a:rPr>
              <a:t>thường </a:t>
            </a:r>
            <a:r>
              <a:rPr dirty="0" sz="2800" spc="85">
                <a:latin typeface="Times New Roman"/>
                <a:cs typeface="Times New Roman"/>
              </a:rPr>
              <a:t>không </a:t>
            </a:r>
            <a:r>
              <a:rPr dirty="0" sz="2800" spc="100">
                <a:latin typeface="Times New Roman"/>
                <a:cs typeface="Times New Roman"/>
              </a:rPr>
              <a:t>biết </a:t>
            </a:r>
            <a:r>
              <a:rPr dirty="0" sz="2800" spc="85">
                <a:latin typeface="Times New Roman"/>
                <a:cs typeface="Times New Roman"/>
              </a:rPr>
              <a:t>chính </a:t>
            </a:r>
            <a:r>
              <a:rPr dirty="0" sz="2800" spc="5">
                <a:latin typeface="Times New Roman"/>
                <a:cs typeface="Times New Roman"/>
              </a:rPr>
              <a:t>xác </a:t>
            </a:r>
            <a:r>
              <a:rPr dirty="0" sz="2800" spc="30">
                <a:latin typeface="Times New Roman"/>
                <a:cs typeface="Times New Roman"/>
              </a:rPr>
              <a:t>cái </a:t>
            </a:r>
            <a:r>
              <a:rPr dirty="0" sz="2800" spc="-100">
                <a:latin typeface="Times New Roman"/>
                <a:cs typeface="Times New Roman"/>
              </a:rPr>
              <a:t>họ  </a:t>
            </a:r>
            <a:r>
              <a:rPr dirty="0" sz="2800" spc="120">
                <a:latin typeface="Times New Roman"/>
                <a:cs typeface="Times New Roman"/>
              </a:rPr>
              <a:t>thực </a:t>
            </a:r>
            <a:r>
              <a:rPr dirty="0" sz="2800" spc="170">
                <a:latin typeface="Times New Roman"/>
                <a:cs typeface="Times New Roman"/>
              </a:rPr>
              <a:t>sự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cần</a:t>
            </a:r>
            <a:endParaRPr sz="2800">
              <a:latin typeface="Times New Roman"/>
              <a:cs typeface="Times New Roman"/>
            </a:endParaRPr>
          </a:p>
          <a:p>
            <a:pPr algn="just" marL="285115" marR="6985" indent="-273050">
              <a:lnSpc>
                <a:spcPct val="102000"/>
              </a:lnSpc>
              <a:spcBef>
                <a:spcPts val="52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Thường </a:t>
            </a:r>
            <a:r>
              <a:rPr dirty="0" sz="2800">
                <a:latin typeface="Times New Roman"/>
                <a:cs typeface="Times New Roman"/>
              </a:rPr>
              <a:t>xuất </a:t>
            </a:r>
            <a:r>
              <a:rPr dirty="0" sz="2800" spc="-5">
                <a:latin typeface="Times New Roman"/>
                <a:cs typeface="Times New Roman"/>
              </a:rPr>
              <a:t>hiện những </a:t>
            </a:r>
            <a:r>
              <a:rPr dirty="0" sz="2800">
                <a:latin typeface="Times New Roman"/>
                <a:cs typeface="Times New Roman"/>
              </a:rPr>
              <a:t>xung đột </a:t>
            </a:r>
            <a:r>
              <a:rPr dirty="0" sz="2800" spc="-5">
                <a:latin typeface="Times New Roman"/>
                <a:cs typeface="Times New Roman"/>
              </a:rPr>
              <a:t>giữa yêu </a:t>
            </a:r>
            <a:r>
              <a:rPr dirty="0" sz="2800" spc="-170">
                <a:latin typeface="Times New Roman"/>
                <a:cs typeface="Times New Roman"/>
              </a:rPr>
              <a:t>cầu  </a:t>
            </a:r>
            <a:r>
              <a:rPr dirty="0" sz="2800">
                <a:latin typeface="Times New Roman"/>
                <a:cs typeface="Times New Roman"/>
              </a:rPr>
              <a:t>nghiệp vụ và yêu </a:t>
            </a:r>
            <a:r>
              <a:rPr dirty="0" sz="2800" spc="-5">
                <a:latin typeface="Times New Roman"/>
                <a:cs typeface="Times New Roman"/>
              </a:rPr>
              <a:t>cầu </a:t>
            </a:r>
            <a:r>
              <a:rPr dirty="0" sz="2800">
                <a:latin typeface="Times New Roman"/>
                <a:cs typeface="Times New Roman"/>
              </a:rPr>
              <a:t>người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5">
                <a:latin typeface="Times New Roman"/>
                <a:cs typeface="Times New Roman"/>
              </a:rPr>
              <a:t>Yêu </a:t>
            </a:r>
            <a:r>
              <a:rPr dirty="0" sz="2800">
                <a:latin typeface="Times New Roman"/>
                <a:cs typeface="Times New Roman"/>
              </a:rPr>
              <a:t>cầu </a:t>
            </a:r>
            <a:r>
              <a:rPr dirty="0" sz="2800" spc="-5">
                <a:latin typeface="Times New Roman"/>
                <a:cs typeface="Times New Roman"/>
              </a:rPr>
              <a:t>nghiệp vụ phản ánh chiến lược </a:t>
            </a:r>
            <a:r>
              <a:rPr dirty="0" sz="2800">
                <a:latin typeface="Times New Roman"/>
                <a:cs typeface="Times New Roman"/>
              </a:rPr>
              <a:t>của </a:t>
            </a:r>
            <a:r>
              <a:rPr dirty="0" sz="2800" spc="-5">
                <a:latin typeface="Times New Roman"/>
                <a:cs typeface="Times New Roman"/>
              </a:rPr>
              <a:t>tổ </a:t>
            </a:r>
            <a:r>
              <a:rPr dirty="0" sz="2800" spc="-125">
                <a:latin typeface="Times New Roman"/>
                <a:cs typeface="Times New Roman"/>
              </a:rPr>
              <a:t>chức  </a:t>
            </a:r>
            <a:r>
              <a:rPr dirty="0" sz="2800">
                <a:latin typeface="Times New Roman"/>
                <a:cs typeface="Times New Roman"/>
              </a:rPr>
              <a:t>và </a:t>
            </a:r>
            <a:r>
              <a:rPr dirty="0" sz="2800" spc="-10">
                <a:latin typeface="Times New Roman"/>
                <a:cs typeface="Times New Roman"/>
              </a:rPr>
              <a:t>các </a:t>
            </a:r>
            <a:r>
              <a:rPr dirty="0" sz="2800" spc="-5">
                <a:latin typeface="Times New Roman"/>
                <a:cs typeface="Times New Roman"/>
              </a:rPr>
              <a:t>ràng </a:t>
            </a:r>
            <a:r>
              <a:rPr dirty="0" sz="2800">
                <a:latin typeface="Times New Roman"/>
                <a:cs typeface="Times New Roman"/>
              </a:rPr>
              <a:t>buộc </a:t>
            </a:r>
            <a:r>
              <a:rPr dirty="0" sz="2800" spc="-5">
                <a:latin typeface="Times New Roman"/>
                <a:cs typeface="Times New Roman"/>
              </a:rPr>
              <a:t>về tài chính mà người </a:t>
            </a:r>
            <a:r>
              <a:rPr dirty="0" sz="2800">
                <a:latin typeface="Times New Roman"/>
                <a:cs typeface="Times New Roman"/>
              </a:rPr>
              <a:t>dùng </a:t>
            </a:r>
            <a:r>
              <a:rPr dirty="0" sz="2800" spc="-5">
                <a:latin typeface="Times New Roman"/>
                <a:cs typeface="Times New Roman"/>
              </a:rPr>
              <a:t>có </a:t>
            </a:r>
            <a:r>
              <a:rPr dirty="0" sz="2800">
                <a:latin typeface="Times New Roman"/>
                <a:cs typeface="Times New Roman"/>
              </a:rPr>
              <a:t>thể  không nhìn thấy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được.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>
                <a:latin typeface="Times New Roman"/>
                <a:cs typeface="Times New Roman"/>
              </a:rPr>
              <a:t>Nhà phân </a:t>
            </a:r>
            <a:r>
              <a:rPr dirty="0" sz="2800" spc="-5">
                <a:latin typeface="Times New Roman"/>
                <a:cs typeface="Times New Roman"/>
              </a:rPr>
              <a:t>tích </a:t>
            </a:r>
            <a:r>
              <a:rPr dirty="0" sz="2800">
                <a:latin typeface="Times New Roman"/>
                <a:cs typeface="Times New Roman"/>
              </a:rPr>
              <a:t>nên làm </a:t>
            </a:r>
            <a:r>
              <a:rPr dirty="0" sz="2800" spc="-5">
                <a:latin typeface="Times New Roman"/>
                <a:cs typeface="Times New Roman"/>
              </a:rPr>
              <a:t>việc với </a:t>
            </a:r>
            <a:r>
              <a:rPr dirty="0" sz="2800" spc="-10">
                <a:latin typeface="Times New Roman"/>
                <a:cs typeface="Times New Roman"/>
              </a:rPr>
              <a:t>các </a:t>
            </a:r>
            <a:r>
              <a:rPr dirty="0" sz="2800">
                <a:latin typeface="Times New Roman"/>
                <a:cs typeface="Times New Roman"/>
              </a:rPr>
              <a:t>đại </a:t>
            </a:r>
            <a:r>
              <a:rPr dirty="0" sz="2800" spc="-5">
                <a:latin typeface="Times New Roman"/>
                <a:cs typeface="Times New Roman"/>
              </a:rPr>
              <a:t>diện chính </a:t>
            </a:r>
            <a:r>
              <a:rPr dirty="0" sz="2800" spc="-160">
                <a:latin typeface="Times New Roman"/>
                <a:cs typeface="Times New Roman"/>
              </a:rPr>
              <a:t>của  </a:t>
            </a:r>
            <a:r>
              <a:rPr dirty="0" sz="2800" spc="-5">
                <a:latin typeface="Times New Roman"/>
                <a:cs typeface="Times New Roman"/>
              </a:rPr>
              <a:t>người </a:t>
            </a:r>
            <a:r>
              <a:rPr dirty="0" sz="2800">
                <a:latin typeface="Times New Roman"/>
                <a:cs typeface="Times New Roman"/>
              </a:rPr>
              <a:t>dùng </a:t>
            </a:r>
            <a:r>
              <a:rPr dirty="0" sz="2800" spc="-5">
                <a:latin typeface="Times New Roman"/>
                <a:cs typeface="Times New Roman"/>
              </a:rPr>
              <a:t>và </a:t>
            </a:r>
            <a:r>
              <a:rPr dirty="0" sz="2800" spc="-10">
                <a:latin typeface="Times New Roman"/>
                <a:cs typeface="Times New Roman"/>
              </a:rPr>
              <a:t>các </a:t>
            </a:r>
            <a:r>
              <a:rPr dirty="0" sz="2800">
                <a:latin typeface="Times New Roman"/>
                <a:cs typeface="Times New Roman"/>
              </a:rPr>
              <a:t>nhà </a:t>
            </a:r>
            <a:r>
              <a:rPr dirty="0" sz="2800" spc="-5">
                <a:latin typeface="Times New Roman"/>
                <a:cs typeface="Times New Roman"/>
              </a:rPr>
              <a:t>tài </a:t>
            </a:r>
            <a:r>
              <a:rPr dirty="0" sz="2800">
                <a:latin typeface="Times New Roman"/>
                <a:cs typeface="Times New Roman"/>
              </a:rPr>
              <a:t>trợ </a:t>
            </a:r>
            <a:r>
              <a:rPr dirty="0" sz="2800" spc="-5">
                <a:latin typeface="Times New Roman"/>
                <a:cs typeface="Times New Roman"/>
              </a:rPr>
              <a:t>để hòa giải </a:t>
            </a:r>
            <a:r>
              <a:rPr dirty="0" sz="2800" spc="-10">
                <a:latin typeface="Times New Roman"/>
                <a:cs typeface="Times New Roman"/>
              </a:rPr>
              <a:t>các </a:t>
            </a:r>
            <a:r>
              <a:rPr dirty="0" sz="2800" spc="-5">
                <a:latin typeface="Times New Roman"/>
                <a:cs typeface="Times New Roman"/>
              </a:rPr>
              <a:t>xung  </a:t>
            </a:r>
            <a:r>
              <a:rPr dirty="0" sz="2800">
                <a:latin typeface="Times New Roman"/>
                <a:cs typeface="Times New Roman"/>
              </a:rPr>
              <a:t>đột.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76752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15"/>
              <a:t>Hiểu </a:t>
            </a:r>
            <a:r>
              <a:rPr dirty="0" sz="5000" spc="-375"/>
              <a:t>nhu </a:t>
            </a:r>
            <a:r>
              <a:rPr dirty="0" sz="5000" spc="-470"/>
              <a:t>cầu </a:t>
            </a:r>
            <a:r>
              <a:rPr dirty="0" sz="5000" spc="-465"/>
              <a:t>của </a:t>
            </a:r>
            <a:r>
              <a:rPr dirty="0" sz="5000" spc="-430"/>
              <a:t>khách</a:t>
            </a:r>
            <a:r>
              <a:rPr dirty="0" sz="5000" spc="225"/>
              <a:t> </a:t>
            </a:r>
            <a:r>
              <a:rPr dirty="0" sz="5000" spc="-434"/>
              <a:t>hàng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1386"/>
            <a:ext cx="7633334" cy="1698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85115" marR="5080" indent="-273050">
              <a:lnSpc>
                <a:spcPct val="102299"/>
              </a:lnSpc>
              <a:spcBef>
                <a:spcPts val="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-5">
                <a:latin typeface="Arial"/>
                <a:cs typeface="Arial"/>
              </a:rPr>
              <a:t>Nhà phân tích phải ở trong môi trường của khách  hàng để khám phá các chi tiết và giải thích cho</a:t>
            </a:r>
            <a:r>
              <a:rPr dirty="0" sz="2600" spc="1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họ</a:t>
            </a:r>
            <a:endParaRPr sz="2600">
              <a:latin typeface="Arial"/>
              <a:cs typeface="Arial"/>
            </a:endParaRPr>
          </a:p>
          <a:p>
            <a:pPr marL="285115" marR="54292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-5">
                <a:latin typeface="Arial"/>
                <a:cs typeface="Arial"/>
              </a:rPr>
              <a:t>Thiết kế mềm dẻo và tạo mẫu </a:t>
            </a:r>
            <a:r>
              <a:rPr dirty="0" sz="2600" spc="-10">
                <a:latin typeface="Arial"/>
                <a:cs typeface="Arial"/>
              </a:rPr>
              <a:t>nhanh </a:t>
            </a:r>
            <a:r>
              <a:rPr dirty="0" sz="2600" spc="-5">
                <a:latin typeface="Arial"/>
                <a:cs typeface="Arial"/>
              </a:rPr>
              <a:t>là </a:t>
            </a:r>
            <a:r>
              <a:rPr dirty="0" sz="2600" spc="-65">
                <a:latin typeface="Arial"/>
                <a:cs typeface="Arial"/>
              </a:rPr>
              <a:t>những  </a:t>
            </a:r>
            <a:r>
              <a:rPr dirty="0" sz="2600" spc="-10">
                <a:latin typeface="Arial"/>
                <a:cs typeface="Arial"/>
              </a:rPr>
              <a:t>phương </a:t>
            </a:r>
            <a:r>
              <a:rPr dirty="0" sz="2600" spc="-5">
                <a:latin typeface="Arial"/>
                <a:cs typeface="Arial"/>
              </a:rPr>
              <a:t>tiện xác định yêu cầu của khách</a:t>
            </a:r>
            <a:r>
              <a:rPr dirty="0" sz="2600" spc="1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hàng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7405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40"/>
              <a:t>Phát </a:t>
            </a:r>
            <a:r>
              <a:rPr dirty="0" sz="5000" spc="-295"/>
              <a:t>biểu </a:t>
            </a:r>
            <a:r>
              <a:rPr dirty="0" sz="5000" spc="-465"/>
              <a:t>của </a:t>
            </a:r>
            <a:r>
              <a:rPr dirty="0" sz="5000" spc="-425"/>
              <a:t>khách</a:t>
            </a:r>
            <a:r>
              <a:rPr dirty="0" sz="5000" spc="-30"/>
              <a:t> </a:t>
            </a:r>
            <a:r>
              <a:rPr dirty="0" sz="5000" spc="-440"/>
              <a:t>hàng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38200" y="1600199"/>
            <a:ext cx="7467600" cy="460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17042"/>
            <a:ext cx="8402955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5640" algn="l"/>
              </a:tabLst>
            </a:pPr>
            <a:r>
              <a:rPr dirty="0" sz="4500" spc="-5"/>
              <a:t>Cá</a:t>
            </a:r>
            <a:r>
              <a:rPr dirty="0" sz="4500"/>
              <a:t>c</a:t>
            </a:r>
            <a:r>
              <a:rPr dirty="0" sz="4500" spc="-5"/>
              <a:t> </a:t>
            </a:r>
            <a:r>
              <a:rPr dirty="0" sz="4500"/>
              <a:t>b</a:t>
            </a:r>
            <a:r>
              <a:rPr dirty="0" sz="4500" spc="-15"/>
              <a:t>ư</a:t>
            </a:r>
            <a:r>
              <a:rPr dirty="0" sz="4500"/>
              <a:t>ớc</a:t>
            </a:r>
            <a:r>
              <a:rPr dirty="0" sz="4500"/>
              <a:t> </a:t>
            </a:r>
            <a:r>
              <a:rPr dirty="0" sz="4500" spc="-5"/>
              <a:t>tì</a:t>
            </a:r>
            <a:r>
              <a:rPr dirty="0" sz="4500"/>
              <a:t>m</a:t>
            </a:r>
            <a:r>
              <a:rPr dirty="0" sz="4500"/>
              <a:t> </a:t>
            </a:r>
            <a:r>
              <a:rPr dirty="0" sz="4500"/>
              <a:t>hiểu</a:t>
            </a:r>
            <a:r>
              <a:rPr dirty="0" sz="4500"/>
              <a:t> </a:t>
            </a:r>
            <a:r>
              <a:rPr dirty="0" sz="4500" spc="-5"/>
              <a:t>k</a:t>
            </a:r>
            <a:r>
              <a:rPr dirty="0" sz="4500" spc="-15"/>
              <a:t>h</a:t>
            </a:r>
            <a:r>
              <a:rPr dirty="0" sz="4500" spc="-5"/>
              <a:t>ác</a:t>
            </a:r>
            <a:r>
              <a:rPr dirty="0" sz="4500"/>
              <a:t>h</a:t>
            </a:r>
            <a:r>
              <a:rPr dirty="0" sz="4500"/>
              <a:t>	</a:t>
            </a:r>
            <a:r>
              <a:rPr dirty="0" sz="4500"/>
              <a:t>hà</a:t>
            </a:r>
            <a:r>
              <a:rPr dirty="0" sz="4500" spc="-15"/>
              <a:t>n</a:t>
            </a:r>
            <a:r>
              <a:rPr dirty="0" sz="4500"/>
              <a:t>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9178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80" b="0">
                <a:solidFill>
                  <a:srgbClr val="000000"/>
                </a:solidFill>
                <a:latin typeface="Times New Roman"/>
                <a:cs typeface="Times New Roman"/>
              </a:rPr>
              <a:t>Nhận</a:t>
            </a: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0" b="0">
                <a:solidFill>
                  <a:srgbClr val="000000"/>
                </a:solidFill>
                <a:latin typeface="Times New Roman"/>
                <a:cs typeface="Times New Roman"/>
              </a:rPr>
              <a:t>biết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lớp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dùng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khác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Xác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nguồn</a:t>
            </a:r>
            <a:r>
              <a:rPr dirty="0" sz="28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yêu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cầu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25" b="0">
                <a:solidFill>
                  <a:srgbClr val="000000"/>
                </a:solidFill>
                <a:latin typeface="Times New Roman"/>
                <a:cs typeface="Times New Roman"/>
              </a:rPr>
              <a:t>Chọn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dirty="0" sz="2800" spc="80" b="0">
                <a:solidFill>
                  <a:srgbClr val="000000"/>
                </a:solidFill>
                <a:latin typeface="Times New Roman"/>
                <a:cs typeface="Times New Roman"/>
              </a:rPr>
              <a:t>làm </a:t>
            </a:r>
            <a:r>
              <a:rPr dirty="0" sz="2800" spc="25" b="0">
                <a:solidFill>
                  <a:srgbClr val="000000"/>
                </a:solidFill>
                <a:latin typeface="Times New Roman"/>
                <a:cs typeface="Times New Roman"/>
              </a:rPr>
              <a:t>việc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với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cá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nhân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tiêu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biểu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cho mỗi 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lớp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dùng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hay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nhóm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stakeholder</a:t>
            </a:r>
            <a:r>
              <a:rPr dirty="0" sz="2800" spc="-1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khác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Thỏa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thuận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yêu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cầu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với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800" spc="150" b="0">
                <a:solidFill>
                  <a:srgbClr val="000000"/>
                </a:solidFill>
                <a:latin typeface="Times New Roman"/>
                <a:cs typeface="Times New Roman"/>
              </a:rPr>
              <a:t>ra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quyết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định 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 </a:t>
            </a:r>
            <a:r>
              <a:rPr dirty="0" sz="2800" spc="190" b="0">
                <a:solidFill>
                  <a:srgbClr val="000000"/>
                </a:solidFill>
                <a:latin typeface="Times New Roman"/>
                <a:cs typeface="Times New Roman"/>
              </a:rPr>
              <a:t>dự</a:t>
            </a:r>
            <a:r>
              <a:rPr dirty="0" sz="2800" spc="-2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0">
                <a:solidFill>
                  <a:srgbClr val="000000"/>
                </a:solidFill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623" y="327659"/>
            <a:ext cx="24428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35"/>
              <a:t>Qui</a:t>
            </a:r>
            <a:r>
              <a:rPr dirty="0" sz="5000" spc="-325"/>
              <a:t> </a:t>
            </a:r>
            <a:r>
              <a:rPr dirty="0" sz="5000" spc="-395"/>
              <a:t>Trình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066800" y="1143000"/>
            <a:ext cx="6963156" cy="547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7794"/>
            <a:ext cx="791845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"/>
              <a:t>Các </a:t>
            </a:r>
            <a:r>
              <a:rPr dirty="0" sz="5000" spc="-10"/>
              <a:t>khó khăn </a:t>
            </a:r>
            <a:r>
              <a:rPr dirty="0" sz="5000" spc="-5"/>
              <a:t>khi thu</a:t>
            </a:r>
            <a:r>
              <a:rPr dirty="0" sz="5000" spc="-80"/>
              <a:t> </a:t>
            </a:r>
            <a:r>
              <a:rPr dirty="0" sz="5000" spc="-5"/>
              <a:t>thập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0850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10604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55">
                <a:latin typeface="Times New Roman"/>
                <a:cs typeface="Times New Roman"/>
              </a:rPr>
              <a:t>Việc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không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phù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65">
                <a:latin typeface="Times New Roman"/>
                <a:cs typeface="Times New Roman"/>
              </a:rPr>
              <a:t>hợp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giữa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sản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phẩm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mà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khách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hàng  </a:t>
            </a:r>
            <a:r>
              <a:rPr dirty="0" sz="2800" spc="90">
                <a:latin typeface="Times New Roman"/>
                <a:cs typeface="Times New Roman"/>
              </a:rPr>
              <a:t>mong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đợi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và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sản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phẩm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mà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nhà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phát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triển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xây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dựng  </a:t>
            </a:r>
            <a:r>
              <a:rPr dirty="0" sz="2800" spc="140">
                <a:latin typeface="Times New Roman"/>
                <a:cs typeface="Times New Roman"/>
              </a:rPr>
              <a:t>thường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do:</a:t>
            </a:r>
            <a:endParaRPr sz="2800">
              <a:latin typeface="Times New Roman"/>
              <a:cs typeface="Times New Roman"/>
            </a:endParaRPr>
          </a:p>
          <a:p>
            <a:pPr algn="just" lvl="1" marL="652780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70">
                <a:latin typeface="Times New Roman"/>
                <a:cs typeface="Times New Roman"/>
              </a:rPr>
              <a:t>Thiếu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70">
                <a:latin typeface="Times New Roman"/>
                <a:cs typeface="Times New Roman"/>
              </a:rPr>
              <a:t>sự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quan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tâm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của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khách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hàng.</a:t>
            </a:r>
            <a:endParaRPr sz="2800">
              <a:latin typeface="Times New Roman"/>
              <a:cs typeface="Times New Roman"/>
            </a:endParaRPr>
          </a:p>
          <a:p>
            <a:pPr algn="just" lvl="1" marL="652145" marR="281305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25">
                <a:latin typeface="Times New Roman"/>
                <a:cs typeface="Times New Roman"/>
              </a:rPr>
              <a:t>Khách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hàng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thường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không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biết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chính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xác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cái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họ  </a:t>
            </a:r>
            <a:r>
              <a:rPr dirty="0" sz="2800" spc="120">
                <a:latin typeface="Times New Roman"/>
                <a:cs typeface="Times New Roman"/>
              </a:rPr>
              <a:t>thực </a:t>
            </a:r>
            <a:r>
              <a:rPr dirty="0" sz="2800" spc="170">
                <a:latin typeface="Times New Roman"/>
                <a:cs typeface="Times New Roman"/>
              </a:rPr>
              <a:t>sự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cần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35">
                <a:latin typeface="Times New Roman"/>
                <a:cs typeface="Times New Roman"/>
              </a:rPr>
              <a:t>Nhà </a:t>
            </a:r>
            <a:r>
              <a:rPr dirty="0" sz="2600" spc="130">
                <a:latin typeface="Times New Roman"/>
                <a:cs typeface="Times New Roman"/>
              </a:rPr>
              <a:t>phân </a:t>
            </a:r>
            <a:r>
              <a:rPr dirty="0" sz="2600" spc="55">
                <a:latin typeface="Times New Roman"/>
                <a:cs typeface="Times New Roman"/>
              </a:rPr>
              <a:t>tích </a:t>
            </a:r>
            <a:r>
              <a:rPr dirty="0" sz="2600" spc="65">
                <a:latin typeface="Times New Roman"/>
                <a:cs typeface="Times New Roman"/>
              </a:rPr>
              <a:t>yêu </a:t>
            </a:r>
            <a:r>
              <a:rPr dirty="0" sz="2600" spc="-10">
                <a:latin typeface="Times New Roman"/>
                <a:cs typeface="Times New Roman"/>
              </a:rPr>
              <a:t>càu </a:t>
            </a:r>
            <a:r>
              <a:rPr dirty="0" sz="2600" spc="-5">
                <a:latin typeface="Times New Roman"/>
                <a:cs typeface="Times New Roman"/>
              </a:rPr>
              <a:t>càn </a:t>
            </a:r>
            <a:r>
              <a:rPr dirty="0" sz="2600" spc="135">
                <a:latin typeface="Times New Roman"/>
                <a:cs typeface="Times New Roman"/>
              </a:rPr>
              <a:t>thu </a:t>
            </a:r>
            <a:r>
              <a:rPr dirty="0" sz="2600" spc="25">
                <a:latin typeface="Times New Roman"/>
                <a:cs typeface="Times New Roman"/>
              </a:rPr>
              <a:t>thạ </a:t>
            </a:r>
            <a:r>
              <a:rPr dirty="0" sz="2600" spc="140">
                <a:latin typeface="Times New Roman"/>
                <a:cs typeface="Times New Roman"/>
              </a:rPr>
              <a:t>p </a:t>
            </a:r>
            <a:r>
              <a:rPr dirty="0" sz="2600" spc="65">
                <a:latin typeface="Times New Roman"/>
                <a:cs typeface="Times New Roman"/>
              </a:rPr>
              <a:t>yêu </a:t>
            </a:r>
            <a:r>
              <a:rPr dirty="0" sz="2600" spc="80">
                <a:latin typeface="Times New Roman"/>
                <a:cs typeface="Times New Roman"/>
              </a:rPr>
              <a:t>cầu </a:t>
            </a:r>
            <a:r>
              <a:rPr dirty="0" sz="2600" spc="50">
                <a:latin typeface="Times New Roman"/>
                <a:cs typeface="Times New Roman"/>
              </a:rPr>
              <a:t>người  </a:t>
            </a:r>
            <a:r>
              <a:rPr dirty="0" sz="2600" spc="55">
                <a:latin typeface="Times New Roman"/>
                <a:cs typeface="Times New Roman"/>
              </a:rPr>
              <a:t>dùng, </a:t>
            </a:r>
            <a:r>
              <a:rPr dirty="0" sz="2600" spc="135">
                <a:latin typeface="Times New Roman"/>
                <a:cs typeface="Times New Roman"/>
              </a:rPr>
              <a:t>phân </a:t>
            </a:r>
            <a:r>
              <a:rPr dirty="0" sz="2600" spc="55">
                <a:latin typeface="Times New Roman"/>
                <a:cs typeface="Times New Roman"/>
              </a:rPr>
              <a:t>tích </a:t>
            </a:r>
            <a:r>
              <a:rPr dirty="0" sz="2600" spc="-70">
                <a:latin typeface="Times New Roman"/>
                <a:cs typeface="Times New Roman"/>
              </a:rPr>
              <a:t>và </a:t>
            </a:r>
            <a:r>
              <a:rPr dirty="0" sz="2600" spc="-65">
                <a:latin typeface="Times New Roman"/>
                <a:cs typeface="Times New Roman"/>
              </a:rPr>
              <a:t>xác </a:t>
            </a:r>
            <a:r>
              <a:rPr dirty="0" sz="2600" spc="85">
                <a:latin typeface="Times New Roman"/>
                <a:cs typeface="Times New Roman"/>
              </a:rPr>
              <a:t>định </a:t>
            </a:r>
            <a:r>
              <a:rPr dirty="0" sz="2600" spc="-30">
                <a:latin typeface="Times New Roman"/>
                <a:cs typeface="Times New Roman"/>
              </a:rPr>
              <a:t>rõ </a:t>
            </a:r>
            <a:r>
              <a:rPr dirty="0" sz="2600" spc="-5">
                <a:latin typeface="Times New Roman"/>
                <a:cs typeface="Times New Roman"/>
              </a:rPr>
              <a:t>càn xây </a:t>
            </a:r>
            <a:r>
              <a:rPr dirty="0" sz="2600" spc="-25">
                <a:latin typeface="Times New Roman"/>
                <a:cs typeface="Times New Roman"/>
              </a:rPr>
              <a:t>dựng </a:t>
            </a:r>
            <a:r>
              <a:rPr dirty="0" sz="2600" spc="-45">
                <a:latin typeface="Times New Roman"/>
                <a:cs typeface="Times New Roman"/>
              </a:rPr>
              <a:t>cái </a:t>
            </a:r>
            <a:r>
              <a:rPr dirty="0" sz="2600" spc="-10">
                <a:latin typeface="Times New Roman"/>
                <a:cs typeface="Times New Roman"/>
              </a:rPr>
              <a:t>gì </a:t>
            </a:r>
            <a:r>
              <a:rPr dirty="0" sz="2600" spc="-85">
                <a:latin typeface="Times New Roman"/>
                <a:cs typeface="Times New Roman"/>
              </a:rPr>
              <a:t>đẻ  </a:t>
            </a:r>
            <a:r>
              <a:rPr dirty="0" sz="2600" spc="-20">
                <a:latin typeface="Times New Roman"/>
                <a:cs typeface="Times New Roman"/>
              </a:rPr>
              <a:t>giúp </a:t>
            </a:r>
            <a:r>
              <a:rPr dirty="0" sz="2600" spc="-15">
                <a:latin typeface="Times New Roman"/>
                <a:cs typeface="Times New Roman"/>
              </a:rPr>
              <a:t>người </a:t>
            </a:r>
            <a:r>
              <a:rPr dirty="0" sz="2600" spc="5">
                <a:latin typeface="Times New Roman"/>
                <a:cs typeface="Times New Roman"/>
              </a:rPr>
              <a:t>dùng </a:t>
            </a:r>
            <a:r>
              <a:rPr dirty="0" sz="2600" spc="35">
                <a:latin typeface="Times New Roman"/>
                <a:cs typeface="Times New Roman"/>
              </a:rPr>
              <a:t>hoàn </a:t>
            </a:r>
            <a:r>
              <a:rPr dirty="0" sz="2600" spc="65">
                <a:latin typeface="Times New Roman"/>
                <a:cs typeface="Times New Roman"/>
              </a:rPr>
              <a:t>thành </a:t>
            </a:r>
            <a:r>
              <a:rPr dirty="0" sz="2600" spc="50">
                <a:latin typeface="Times New Roman"/>
                <a:cs typeface="Times New Roman"/>
              </a:rPr>
              <a:t>công </a:t>
            </a:r>
            <a:r>
              <a:rPr dirty="0" sz="2600" spc="-45">
                <a:latin typeface="Times New Roman"/>
                <a:cs typeface="Times New Roman"/>
              </a:rPr>
              <a:t>vie </a:t>
            </a:r>
            <a:r>
              <a:rPr dirty="0" sz="2600" spc="-60">
                <a:latin typeface="Times New Roman"/>
                <a:cs typeface="Times New Roman"/>
              </a:rPr>
              <a:t>c̣ </a:t>
            </a:r>
            <a:r>
              <a:rPr dirty="0" sz="2600" spc="-30">
                <a:latin typeface="Times New Roman"/>
                <a:cs typeface="Times New Roman"/>
              </a:rPr>
              <a:t>của</a:t>
            </a:r>
            <a:r>
              <a:rPr dirty="0" sz="2600" spc="-300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họ.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728471"/>
            <a:ext cx="84899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40"/>
              <a:t>Quản </a:t>
            </a:r>
            <a:r>
              <a:rPr dirty="0" sz="4400" spc="-254"/>
              <a:t>lý </a:t>
            </a:r>
            <a:r>
              <a:rPr dirty="0" sz="4400" spc="-270"/>
              <a:t>mối </a:t>
            </a:r>
            <a:r>
              <a:rPr dirty="0" sz="4400" spc="-320"/>
              <a:t>quan </a:t>
            </a:r>
            <a:r>
              <a:rPr dirty="0" sz="4400" spc="-280"/>
              <a:t>hệ </a:t>
            </a:r>
            <a:r>
              <a:rPr dirty="0" sz="4400" spc="-300"/>
              <a:t>với </a:t>
            </a:r>
            <a:r>
              <a:rPr dirty="0" sz="4400" spc="-375"/>
              <a:t>khách</a:t>
            </a:r>
            <a:r>
              <a:rPr dirty="0" sz="4400" spc="125"/>
              <a:t> </a:t>
            </a:r>
            <a:r>
              <a:rPr dirty="0" sz="4400" spc="-385"/>
              <a:t>hàng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15290" y="1472691"/>
            <a:ext cx="8194040" cy="287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Cần </a:t>
            </a:r>
            <a:r>
              <a:rPr dirty="0" sz="2600" spc="95">
                <a:latin typeface="Times New Roman"/>
                <a:cs typeface="Times New Roman"/>
              </a:rPr>
              <a:t>phải </a:t>
            </a:r>
            <a:r>
              <a:rPr dirty="0" sz="2600" spc="100">
                <a:latin typeface="Times New Roman"/>
                <a:cs typeface="Times New Roman"/>
              </a:rPr>
              <a:t>bảo </a:t>
            </a:r>
            <a:r>
              <a:rPr dirty="0" sz="2600" spc="130">
                <a:latin typeface="Times New Roman"/>
                <a:cs typeface="Times New Roman"/>
              </a:rPr>
              <a:t>đảm </a:t>
            </a:r>
            <a:r>
              <a:rPr dirty="0" sz="2600" spc="114">
                <a:latin typeface="Times New Roman"/>
                <a:cs typeface="Times New Roman"/>
              </a:rPr>
              <a:t>được </a:t>
            </a:r>
            <a:r>
              <a:rPr dirty="0" sz="2600" spc="150">
                <a:latin typeface="Times New Roman"/>
                <a:cs typeface="Times New Roman"/>
              </a:rPr>
              <a:t>sự </a:t>
            </a:r>
            <a:r>
              <a:rPr dirty="0" sz="2600" spc="155">
                <a:latin typeface="Times New Roman"/>
                <a:cs typeface="Times New Roman"/>
              </a:rPr>
              <a:t>hợp </a:t>
            </a:r>
            <a:r>
              <a:rPr dirty="0" sz="2600" spc="85">
                <a:latin typeface="Times New Roman"/>
                <a:cs typeface="Times New Roman"/>
              </a:rPr>
              <a:t>tác </a:t>
            </a:r>
            <a:r>
              <a:rPr dirty="0" sz="2600" spc="80">
                <a:latin typeface="Times New Roman"/>
                <a:cs typeface="Times New Roman"/>
              </a:rPr>
              <a:t>của </a:t>
            </a:r>
            <a:r>
              <a:rPr dirty="0" sz="2600" spc="85">
                <a:latin typeface="Times New Roman"/>
                <a:cs typeface="Times New Roman"/>
              </a:rPr>
              <a:t>khách </a:t>
            </a:r>
            <a:r>
              <a:rPr dirty="0" sz="2600" spc="95">
                <a:latin typeface="Times New Roman"/>
                <a:cs typeface="Times New Roman"/>
              </a:rPr>
              <a:t>hàng </a:t>
            </a:r>
            <a:r>
              <a:rPr dirty="0" sz="2600" spc="-70">
                <a:latin typeface="Times New Roman"/>
                <a:cs typeface="Times New Roman"/>
              </a:rPr>
              <a:t>để  </a:t>
            </a:r>
            <a:r>
              <a:rPr dirty="0" sz="2600" spc="35">
                <a:latin typeface="Times New Roman"/>
                <a:cs typeface="Times New Roman"/>
              </a:rPr>
              <a:t>có </a:t>
            </a:r>
            <a:r>
              <a:rPr dirty="0" sz="2600" spc="130">
                <a:latin typeface="Times New Roman"/>
                <a:cs typeface="Times New Roman"/>
              </a:rPr>
              <a:t>thể </a:t>
            </a:r>
            <a:r>
              <a:rPr dirty="0" sz="2600" spc="135">
                <a:latin typeface="Times New Roman"/>
                <a:cs typeface="Times New Roman"/>
              </a:rPr>
              <a:t>thu nhận </a:t>
            </a:r>
            <a:r>
              <a:rPr dirty="0" sz="2600" spc="114">
                <a:latin typeface="Times New Roman"/>
                <a:cs typeface="Times New Roman"/>
              </a:rPr>
              <a:t>được </a:t>
            </a:r>
            <a:r>
              <a:rPr dirty="0" sz="2600" spc="70">
                <a:latin typeface="Times New Roman"/>
                <a:cs typeface="Times New Roman"/>
              </a:rPr>
              <a:t>chuyên </a:t>
            </a:r>
            <a:r>
              <a:rPr dirty="0" sz="2600" spc="114">
                <a:latin typeface="Times New Roman"/>
                <a:cs typeface="Times New Roman"/>
              </a:rPr>
              <a:t>môn </a:t>
            </a:r>
            <a:r>
              <a:rPr dirty="0" sz="2600" spc="80">
                <a:latin typeface="Times New Roman"/>
                <a:cs typeface="Times New Roman"/>
              </a:rPr>
              <a:t>nghiệp </a:t>
            </a:r>
            <a:r>
              <a:rPr dirty="0" sz="2600" spc="65">
                <a:latin typeface="Times New Roman"/>
                <a:cs typeface="Times New Roman"/>
              </a:rPr>
              <a:t>vụ </a:t>
            </a:r>
            <a:r>
              <a:rPr dirty="0" sz="2600" spc="105">
                <a:latin typeface="Times New Roman"/>
                <a:cs typeface="Times New Roman"/>
              </a:rPr>
              <a:t>(domain  </a:t>
            </a:r>
            <a:r>
              <a:rPr dirty="0" sz="2600" spc="95">
                <a:latin typeface="Times New Roman"/>
                <a:cs typeface="Times New Roman"/>
              </a:rPr>
              <a:t>expertise)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60">
                <a:latin typeface="Times New Roman"/>
                <a:cs typeface="Times New Roman"/>
              </a:rPr>
              <a:t>Ví </a:t>
            </a:r>
            <a:r>
              <a:rPr dirty="0" sz="2600" spc="75">
                <a:latin typeface="Times New Roman"/>
                <a:cs typeface="Times New Roman"/>
              </a:rPr>
              <a:t>dụ: </a:t>
            </a:r>
            <a:r>
              <a:rPr dirty="0" sz="2600" spc="125">
                <a:latin typeface="Times New Roman"/>
                <a:cs typeface="Times New Roman"/>
              </a:rPr>
              <a:t>nếu </a:t>
            </a:r>
            <a:r>
              <a:rPr dirty="0" sz="2600" spc="135">
                <a:latin typeface="Times New Roman"/>
                <a:cs typeface="Times New Roman"/>
              </a:rPr>
              <a:t>1 </a:t>
            </a:r>
            <a:r>
              <a:rPr dirty="0" sz="2600" spc="170">
                <a:latin typeface="Times New Roman"/>
                <a:cs typeface="Times New Roman"/>
              </a:rPr>
              <a:t>dự </a:t>
            </a:r>
            <a:r>
              <a:rPr dirty="0" sz="2600" spc="125">
                <a:latin typeface="Times New Roman"/>
                <a:cs typeface="Times New Roman"/>
              </a:rPr>
              <a:t>án </a:t>
            </a:r>
            <a:r>
              <a:rPr dirty="0" sz="2600" spc="35">
                <a:latin typeface="Times New Roman"/>
                <a:cs typeface="Times New Roman"/>
              </a:rPr>
              <a:t>có </a:t>
            </a:r>
            <a:r>
              <a:rPr dirty="0" sz="2600" spc="20">
                <a:latin typeface="Times New Roman"/>
                <a:cs typeface="Times New Roman"/>
              </a:rPr>
              <a:t>lịch </a:t>
            </a:r>
            <a:r>
              <a:rPr dirty="0" sz="2600" spc="85">
                <a:latin typeface="Times New Roman"/>
                <a:cs typeface="Times New Roman"/>
              </a:rPr>
              <a:t>biểu </a:t>
            </a:r>
            <a:r>
              <a:rPr dirty="0" sz="2600" spc="35">
                <a:latin typeface="Times New Roman"/>
                <a:cs typeface="Times New Roman"/>
              </a:rPr>
              <a:t>cố </a:t>
            </a:r>
            <a:r>
              <a:rPr dirty="0" sz="2600" spc="105">
                <a:latin typeface="Times New Roman"/>
                <a:cs typeface="Times New Roman"/>
              </a:rPr>
              <a:t>định </a:t>
            </a:r>
            <a:r>
              <a:rPr dirty="0" sz="2600" spc="35">
                <a:latin typeface="Times New Roman"/>
                <a:cs typeface="Times New Roman"/>
              </a:rPr>
              <a:t>và </a:t>
            </a:r>
            <a:r>
              <a:rPr dirty="0" sz="2600" spc="65">
                <a:latin typeface="Times New Roman"/>
                <a:cs typeface="Times New Roman"/>
              </a:rPr>
              <a:t>mối </a:t>
            </a:r>
            <a:r>
              <a:rPr dirty="0" sz="2600" spc="130">
                <a:latin typeface="Times New Roman"/>
                <a:cs typeface="Times New Roman"/>
              </a:rPr>
              <a:t>quan </a:t>
            </a:r>
            <a:r>
              <a:rPr dirty="0" sz="2600" spc="-75">
                <a:latin typeface="Times New Roman"/>
                <a:cs typeface="Times New Roman"/>
              </a:rPr>
              <a:t>hệ  </a:t>
            </a:r>
            <a:r>
              <a:rPr dirty="0" sz="2600" spc="45">
                <a:latin typeface="Times New Roman"/>
                <a:cs typeface="Times New Roman"/>
              </a:rPr>
              <a:t>với </a:t>
            </a:r>
            <a:r>
              <a:rPr dirty="0" sz="2600" spc="85">
                <a:latin typeface="Times New Roman"/>
                <a:cs typeface="Times New Roman"/>
              </a:rPr>
              <a:t>khách </a:t>
            </a:r>
            <a:r>
              <a:rPr dirty="0" sz="2600" spc="95">
                <a:latin typeface="Times New Roman"/>
                <a:cs typeface="Times New Roman"/>
              </a:rPr>
              <a:t>hàng </a:t>
            </a:r>
            <a:r>
              <a:rPr dirty="0" sz="2600" spc="80">
                <a:latin typeface="Times New Roman"/>
                <a:cs typeface="Times New Roman"/>
              </a:rPr>
              <a:t>không </a:t>
            </a:r>
            <a:r>
              <a:rPr dirty="0" sz="2600" spc="114">
                <a:latin typeface="Times New Roman"/>
                <a:cs typeface="Times New Roman"/>
              </a:rPr>
              <a:t>được </a:t>
            </a:r>
            <a:r>
              <a:rPr dirty="0" sz="2600" spc="120">
                <a:latin typeface="Times New Roman"/>
                <a:cs typeface="Times New Roman"/>
              </a:rPr>
              <a:t>tốt </a:t>
            </a:r>
            <a:r>
              <a:rPr dirty="0" sz="2600" spc="-5">
                <a:latin typeface="Wingdings"/>
                <a:cs typeface="Wingdings"/>
              </a:rPr>
              <a:t>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việc </a:t>
            </a:r>
            <a:r>
              <a:rPr dirty="0" sz="2600" spc="95">
                <a:latin typeface="Times New Roman"/>
                <a:cs typeface="Times New Roman"/>
              </a:rPr>
              <a:t>tiếp </a:t>
            </a:r>
            <a:r>
              <a:rPr dirty="0" sz="2600" spc="130">
                <a:latin typeface="Times New Roman"/>
                <a:cs typeface="Times New Roman"/>
              </a:rPr>
              <a:t>nhận </a:t>
            </a:r>
            <a:r>
              <a:rPr dirty="0" sz="2600">
                <a:latin typeface="Times New Roman"/>
                <a:cs typeface="Times New Roman"/>
              </a:rPr>
              <a:t>về  </a:t>
            </a:r>
            <a:r>
              <a:rPr dirty="0" sz="2600" spc="70">
                <a:latin typeface="Times New Roman"/>
                <a:cs typeface="Times New Roman"/>
              </a:rPr>
              <a:t>chuyên </a:t>
            </a:r>
            <a:r>
              <a:rPr dirty="0" sz="2600" spc="120">
                <a:latin typeface="Times New Roman"/>
                <a:cs typeface="Times New Roman"/>
              </a:rPr>
              <a:t>môn </a:t>
            </a:r>
            <a:r>
              <a:rPr dirty="0" sz="2600" spc="55">
                <a:latin typeface="Times New Roman"/>
                <a:cs typeface="Times New Roman"/>
              </a:rPr>
              <a:t>bị </a:t>
            </a:r>
            <a:r>
              <a:rPr dirty="0" sz="2600" spc="130">
                <a:latin typeface="Times New Roman"/>
                <a:cs typeface="Times New Roman"/>
              </a:rPr>
              <a:t>hạn </a:t>
            </a:r>
            <a:r>
              <a:rPr dirty="0" sz="2600" spc="30">
                <a:latin typeface="Times New Roman"/>
                <a:cs typeface="Times New Roman"/>
              </a:rPr>
              <a:t>chế, </a:t>
            </a:r>
            <a:r>
              <a:rPr dirty="0" sz="2600" spc="130">
                <a:latin typeface="Times New Roman"/>
                <a:cs typeface="Times New Roman"/>
              </a:rPr>
              <a:t>dẫn đến </a:t>
            </a:r>
            <a:r>
              <a:rPr dirty="0" sz="2600" spc="90">
                <a:latin typeface="Times New Roman"/>
                <a:cs typeface="Times New Roman"/>
              </a:rPr>
              <a:t>kết </a:t>
            </a:r>
            <a:r>
              <a:rPr dirty="0" sz="2600" spc="100">
                <a:latin typeface="Times New Roman"/>
                <a:cs typeface="Times New Roman"/>
              </a:rPr>
              <a:t>thúc </a:t>
            </a:r>
            <a:r>
              <a:rPr dirty="0" sz="2600" spc="170">
                <a:latin typeface="Times New Roman"/>
                <a:cs typeface="Times New Roman"/>
              </a:rPr>
              <a:t>dự </a:t>
            </a:r>
            <a:r>
              <a:rPr dirty="0" sz="2600" spc="135">
                <a:latin typeface="Times New Roman"/>
                <a:cs typeface="Times New Roman"/>
              </a:rPr>
              <a:t>án </a:t>
            </a:r>
            <a:r>
              <a:rPr dirty="0" sz="2600" spc="60">
                <a:latin typeface="Times New Roman"/>
                <a:cs typeface="Times New Roman"/>
              </a:rPr>
              <a:t>bị </a:t>
            </a:r>
            <a:r>
              <a:rPr dirty="0" sz="2600" spc="120">
                <a:latin typeface="Times New Roman"/>
                <a:cs typeface="Times New Roman"/>
              </a:rPr>
              <a:t>quá  </a:t>
            </a:r>
            <a:r>
              <a:rPr dirty="0" sz="2600" spc="65">
                <a:latin typeface="Times New Roman"/>
                <a:cs typeface="Times New Roman"/>
              </a:rPr>
              <a:t>hạn.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073910"/>
            <a:ext cx="283210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10">
                <a:solidFill>
                  <a:srgbClr val="0AD0D9"/>
                </a:solidFill>
                <a:latin typeface="Times New Roman"/>
                <a:cs typeface="Times New Roman"/>
              </a:rPr>
              <a:t>1.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906043"/>
            <a:ext cx="283210" cy="104965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2650" spc="10">
                <a:solidFill>
                  <a:srgbClr val="0AD0D9"/>
                </a:solidFill>
                <a:latin typeface="Times New Roman"/>
                <a:cs typeface="Times New Roman"/>
              </a:rPr>
              <a:t>2.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650" spc="15">
                <a:solidFill>
                  <a:srgbClr val="0AD0D9"/>
                </a:solidFill>
                <a:latin typeface="Times New Roman"/>
                <a:cs typeface="Times New Roman"/>
              </a:rPr>
              <a:t>3.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463796"/>
            <a:ext cx="283210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10">
                <a:solidFill>
                  <a:srgbClr val="0AD0D9"/>
                </a:solidFill>
                <a:latin typeface="Times New Roman"/>
                <a:cs typeface="Times New Roman"/>
              </a:rPr>
              <a:t>4.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508" rIns="0" bIns="0" rtlCol="0" vert="horz">
            <a:spAutoFit/>
          </a:bodyPr>
          <a:lstStyle/>
          <a:p>
            <a:pPr marL="678815" marR="827405">
              <a:lnSpc>
                <a:spcPct val="100000"/>
              </a:lnSpc>
              <a:spcBef>
                <a:spcPts val="100"/>
              </a:spcBef>
            </a:pP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Tránh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0" b="0">
                <a:solidFill>
                  <a:srgbClr val="000000"/>
                </a:solidFill>
                <a:latin typeface="Times New Roman"/>
                <a:cs typeface="Times New Roman"/>
              </a:rPr>
              <a:t>làm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phiền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đời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sống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công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việc 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thường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0">
                <a:solidFill>
                  <a:srgbClr val="000000"/>
                </a:solidFill>
                <a:latin typeface="Times New Roman"/>
                <a:cs typeface="Times New Roman"/>
              </a:rPr>
              <a:t>ngày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hàng</a:t>
            </a:r>
            <a:endParaRPr sz="2800">
              <a:latin typeface="Times New Roman"/>
              <a:cs typeface="Times New Roman"/>
            </a:endParaRPr>
          </a:p>
          <a:p>
            <a:pPr marL="678815" marR="5080">
              <a:lnSpc>
                <a:spcPct val="110000"/>
              </a:lnSpc>
              <a:spcBef>
                <a:spcPts val="335"/>
              </a:spcBef>
            </a:pP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Chuẩn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xác</a:t>
            </a: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tối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0">
                <a:solidFill>
                  <a:srgbClr val="000000"/>
                </a:solidFill>
                <a:latin typeface="Times New Roman"/>
                <a:cs typeface="Times New Roman"/>
              </a:rPr>
              <a:t>đa,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phân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0" b="0">
                <a:solidFill>
                  <a:srgbClr val="000000"/>
                </a:solidFill>
                <a:latin typeface="Times New Roman"/>
                <a:cs typeface="Times New Roman"/>
              </a:rPr>
              <a:t>biệt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rõ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tin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thật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giả 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Nắm</a:t>
            </a:r>
            <a:r>
              <a:rPr dirty="0" sz="2800" spc="-1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bắt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điểm</a:t>
            </a:r>
            <a:r>
              <a:rPr dirty="0" sz="2800" spc="-11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mấu</a:t>
            </a:r>
            <a:r>
              <a:rPr dirty="0" sz="2800" spc="-1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chốt,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bỏ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tin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không 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cần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thiết</a:t>
            </a:r>
            <a:endParaRPr sz="2800">
              <a:latin typeface="Times New Roman"/>
              <a:cs typeface="Times New Roman"/>
            </a:endParaRPr>
          </a:p>
          <a:p>
            <a:pPr marL="678815" marR="322580">
              <a:lnSpc>
                <a:spcPct val="100000"/>
              </a:lnSpc>
              <a:spcBef>
                <a:spcPts val="675"/>
              </a:spcBef>
            </a:pPr>
            <a:r>
              <a:rPr dirty="0" sz="2800" spc="20" b="0">
                <a:solidFill>
                  <a:srgbClr val="000000"/>
                </a:solidFill>
                <a:latin typeface="Times New Roman"/>
                <a:cs typeface="Times New Roman"/>
              </a:rPr>
              <a:t>Không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0">
                <a:solidFill>
                  <a:srgbClr val="00000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tùy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tiện</a:t>
            </a: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0">
                <a:solidFill>
                  <a:srgbClr val="000000"/>
                </a:solidFill>
                <a:latin typeface="Times New Roman"/>
                <a:cs typeface="Times New Roman"/>
              </a:rPr>
              <a:t>để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lộ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tin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khách 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hàng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dirty="0" sz="2800" spc="-2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ngoài.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327659"/>
            <a:ext cx="8014334" cy="1550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-415"/>
              <a:t>Nguyên </a:t>
            </a:r>
            <a:r>
              <a:rPr dirty="0" sz="5000" spc="-335"/>
              <a:t>tắc </a:t>
            </a:r>
            <a:r>
              <a:rPr dirty="0" sz="5000" spc="-305"/>
              <a:t>khi </a:t>
            </a:r>
            <a:r>
              <a:rPr dirty="0" sz="5000" spc="-225"/>
              <a:t>thu </a:t>
            </a:r>
            <a:r>
              <a:rPr dirty="0" sz="5000" spc="-250"/>
              <a:t>thập </a:t>
            </a:r>
            <a:r>
              <a:rPr dirty="0" sz="5000" spc="-345"/>
              <a:t>thông  </a:t>
            </a:r>
            <a:r>
              <a:rPr dirty="0" sz="5000" spc="-160"/>
              <a:t>tin </a:t>
            </a:r>
            <a:r>
              <a:rPr dirty="0" sz="5000" spc="-430"/>
              <a:t>khách</a:t>
            </a:r>
            <a:r>
              <a:rPr dirty="0" sz="5000" spc="-365"/>
              <a:t> </a:t>
            </a:r>
            <a:r>
              <a:rPr dirty="0" sz="5000" spc="-440"/>
              <a:t>hàng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8385047" y="6612381"/>
            <a:ext cx="1949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7794"/>
            <a:ext cx="66128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/>
              <a:t>Phân </a:t>
            </a:r>
            <a:r>
              <a:rPr dirty="0" sz="5000" spc="-5"/>
              <a:t>loại </a:t>
            </a:r>
            <a:r>
              <a:rPr dirty="0" sz="5000"/>
              <a:t>người</a:t>
            </a:r>
            <a:r>
              <a:rPr dirty="0" sz="5000" spc="-100"/>
              <a:t> </a:t>
            </a:r>
            <a:r>
              <a:rPr dirty="0" sz="5000" spc="-5"/>
              <a:t>dùng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14728"/>
            <a:ext cx="8072755" cy="395160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60">
                <a:latin typeface="Times New Roman"/>
                <a:cs typeface="Times New Roman"/>
              </a:rPr>
              <a:t>Dựa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vào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yếu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tố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lvl="1" marL="652145" marR="508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5">
                <a:latin typeface="Times New Roman"/>
                <a:cs typeface="Times New Roman"/>
              </a:rPr>
              <a:t>Mức </a:t>
            </a:r>
            <a:r>
              <a:rPr dirty="0" sz="2800" spc="114">
                <a:latin typeface="Times New Roman"/>
                <a:cs typeface="Times New Roman"/>
              </a:rPr>
              <a:t>độ </a:t>
            </a:r>
            <a:r>
              <a:rPr dirty="0" sz="2800" spc="140">
                <a:latin typeface="Times New Roman"/>
                <a:cs typeface="Times New Roman"/>
              </a:rPr>
              <a:t>thường </a:t>
            </a:r>
            <a:r>
              <a:rPr dirty="0" sz="2800" spc="45">
                <a:latin typeface="Times New Roman"/>
                <a:cs typeface="Times New Roman"/>
              </a:rPr>
              <a:t>xuyên </a:t>
            </a:r>
            <a:r>
              <a:rPr dirty="0" sz="2800" spc="105">
                <a:latin typeface="Times New Roman"/>
                <a:cs typeface="Times New Roman"/>
              </a:rPr>
              <a:t>người </a:t>
            </a:r>
            <a:r>
              <a:rPr dirty="0" sz="2800" spc="110">
                <a:latin typeface="Times New Roman"/>
                <a:cs typeface="Times New Roman"/>
              </a:rPr>
              <a:t>dùng </a:t>
            </a:r>
            <a:r>
              <a:rPr dirty="0" sz="2800" spc="170">
                <a:latin typeface="Times New Roman"/>
                <a:cs typeface="Times New Roman"/>
              </a:rPr>
              <a:t>sử </a:t>
            </a:r>
            <a:r>
              <a:rPr dirty="0" sz="2800" spc="110">
                <a:latin typeface="Times New Roman"/>
                <a:cs typeface="Times New Roman"/>
              </a:rPr>
              <a:t>dụng </a:t>
            </a:r>
            <a:r>
              <a:rPr dirty="0" sz="2800">
                <a:latin typeface="Times New Roman"/>
                <a:cs typeface="Times New Roman"/>
              </a:rPr>
              <a:t>sản  </a:t>
            </a:r>
            <a:r>
              <a:rPr dirty="0" sz="2800" spc="140">
                <a:latin typeface="Times New Roman"/>
                <a:cs typeface="Times New Roman"/>
              </a:rPr>
              <a:t>phẩm</a:t>
            </a:r>
            <a:endParaRPr sz="2800">
              <a:latin typeface="Times New Roman"/>
              <a:cs typeface="Times New Roman"/>
            </a:endParaRPr>
          </a:p>
          <a:p>
            <a:pPr lvl="1" marL="652145" marR="5715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5">
                <a:latin typeface="Times New Roman"/>
                <a:cs typeface="Times New Roman"/>
              </a:rPr>
              <a:t>Kinh </a:t>
            </a:r>
            <a:r>
              <a:rPr dirty="0" sz="2800" spc="90">
                <a:latin typeface="Times New Roman"/>
                <a:cs typeface="Times New Roman"/>
              </a:rPr>
              <a:t>nghiệm </a:t>
            </a:r>
            <a:r>
              <a:rPr dirty="0" sz="2800" spc="35">
                <a:latin typeface="Times New Roman"/>
                <a:cs typeface="Times New Roman"/>
              </a:rPr>
              <a:t>về </a:t>
            </a:r>
            <a:r>
              <a:rPr dirty="0" sz="2800" spc="105">
                <a:latin typeface="Times New Roman"/>
                <a:cs typeface="Times New Roman"/>
              </a:rPr>
              <a:t>miền </a:t>
            </a:r>
            <a:r>
              <a:rPr dirty="0" sz="2800" spc="120">
                <a:latin typeface="Times New Roman"/>
                <a:cs typeface="Times New Roman"/>
              </a:rPr>
              <a:t>ứng </a:t>
            </a:r>
            <a:r>
              <a:rPr dirty="0" sz="2800" spc="110">
                <a:latin typeface="Times New Roman"/>
                <a:cs typeface="Times New Roman"/>
              </a:rPr>
              <a:t>dụng </a:t>
            </a:r>
            <a:r>
              <a:rPr dirty="0" sz="2800" spc="85">
                <a:latin typeface="Times New Roman"/>
                <a:cs typeface="Times New Roman"/>
              </a:rPr>
              <a:t>của </a:t>
            </a:r>
            <a:r>
              <a:rPr dirty="0" sz="2800" spc="35">
                <a:latin typeface="Times New Roman"/>
                <a:cs typeface="Times New Roman"/>
              </a:rPr>
              <a:t>họ, </a:t>
            </a:r>
            <a:r>
              <a:rPr dirty="0" sz="2800" spc="165">
                <a:latin typeface="Times New Roman"/>
                <a:cs typeface="Times New Roman"/>
              </a:rPr>
              <a:t>sự</a:t>
            </a:r>
            <a:r>
              <a:rPr dirty="0" sz="2800" spc="-40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thành  </a:t>
            </a:r>
            <a:r>
              <a:rPr dirty="0" sz="2800" spc="125">
                <a:latin typeface="Times New Roman"/>
                <a:cs typeface="Times New Roman"/>
              </a:rPr>
              <a:t>thạo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về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hệ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thống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máy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60">
                <a:latin typeface="Times New Roman"/>
                <a:cs typeface="Times New Roman"/>
              </a:rPr>
              <a:t>Các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tính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năng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mà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người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dùng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70">
                <a:latin typeface="Times New Roman"/>
                <a:cs typeface="Times New Roman"/>
              </a:rPr>
              <a:t>sử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60">
                <a:latin typeface="Times New Roman"/>
                <a:cs typeface="Times New Roman"/>
              </a:rPr>
              <a:t>Các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tác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vụ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để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hỗ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80">
                <a:latin typeface="Times New Roman"/>
                <a:cs typeface="Times New Roman"/>
              </a:rPr>
              <a:t>trợ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xử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lý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nghiệp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25">
                <a:latin typeface="Times New Roman"/>
                <a:cs typeface="Times New Roman"/>
              </a:rPr>
              <a:t>Quyền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truy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xuất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và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cấp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độ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bảo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mật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53644"/>
            <a:ext cx="66116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/>
              <a:t>Phân </a:t>
            </a:r>
            <a:r>
              <a:rPr dirty="0" sz="5000" spc="-10"/>
              <a:t>cấp </a:t>
            </a:r>
            <a:r>
              <a:rPr dirty="0" sz="5000"/>
              <a:t>người</a:t>
            </a:r>
            <a:r>
              <a:rPr dirty="0" sz="5000" spc="-105"/>
              <a:t> </a:t>
            </a:r>
            <a:r>
              <a:rPr dirty="0" sz="5000" spc="-5"/>
              <a:t>dùng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457200" y="1363979"/>
            <a:ext cx="8245602" cy="5494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33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53644"/>
            <a:ext cx="66116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/>
              <a:t>Phân </a:t>
            </a:r>
            <a:r>
              <a:rPr dirty="0" sz="5000" spc="-10"/>
              <a:t>cấp </a:t>
            </a:r>
            <a:r>
              <a:rPr dirty="0" sz="5000"/>
              <a:t>người</a:t>
            </a:r>
            <a:r>
              <a:rPr dirty="0" sz="5000" spc="-105"/>
              <a:t> </a:t>
            </a:r>
            <a:r>
              <a:rPr dirty="0" sz="5000" spc="-5"/>
              <a:t>dùng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057655" y="1210055"/>
            <a:ext cx="6877050" cy="514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93567" y="6390911"/>
            <a:ext cx="38188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400" spc="-15" b="1">
                <a:latin typeface="Arial"/>
                <a:cs typeface="Arial"/>
              </a:rPr>
              <a:t>9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35" b="1">
                <a:latin typeface="Times New Roman"/>
                <a:cs typeface="Times New Roman"/>
              </a:rPr>
              <a:t>Loại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145" b="1">
                <a:latin typeface="Times New Roman"/>
                <a:cs typeface="Times New Roman"/>
              </a:rPr>
              <a:t>người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75" b="1">
                <a:latin typeface="Times New Roman"/>
                <a:cs typeface="Times New Roman"/>
              </a:rPr>
              <a:t>khách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80" b="1">
                <a:latin typeface="Times New Roman"/>
                <a:cs typeface="Times New Roman"/>
              </a:rPr>
              <a:t>hàng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95" b="1">
                <a:latin typeface="Times New Roman"/>
                <a:cs typeface="Times New Roman"/>
              </a:rPr>
              <a:t>mà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80" b="1">
                <a:latin typeface="Times New Roman"/>
                <a:cs typeface="Times New Roman"/>
              </a:rPr>
              <a:t>dân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85" b="1">
                <a:latin typeface="Times New Roman"/>
                <a:cs typeface="Times New Roman"/>
              </a:rPr>
              <a:t>sale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45" b="1">
                <a:latin typeface="Times New Roman"/>
                <a:cs typeface="Times New Roman"/>
              </a:rPr>
              <a:t>hay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55" b="1">
                <a:latin typeface="Times New Roman"/>
                <a:cs typeface="Times New Roman"/>
              </a:rPr>
              <a:t>gặp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0080"/>
            <a:ext cx="7105650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b="0">
                <a:solidFill>
                  <a:srgbClr val="006B8D"/>
                </a:solidFill>
                <a:latin typeface="Carlito"/>
                <a:cs typeface="Carlito"/>
              </a:rPr>
              <a:t>Kinh </a:t>
            </a:r>
            <a:r>
              <a:rPr dirty="0" sz="4000" spc="-160" b="0">
                <a:solidFill>
                  <a:srgbClr val="006B8D"/>
                </a:solidFill>
                <a:latin typeface="Arial"/>
                <a:cs typeface="Arial"/>
              </a:rPr>
              <a:t>nghiệm </a:t>
            </a:r>
            <a:r>
              <a:rPr dirty="0" sz="4000" spc="-5" b="0">
                <a:solidFill>
                  <a:srgbClr val="006B8D"/>
                </a:solidFill>
                <a:latin typeface="Carlito"/>
                <a:cs typeface="Carlito"/>
              </a:rPr>
              <a:t>phân </a:t>
            </a:r>
            <a:r>
              <a:rPr dirty="0" sz="4000" spc="-90" b="0">
                <a:solidFill>
                  <a:srgbClr val="006B8D"/>
                </a:solidFill>
                <a:latin typeface="Arial"/>
                <a:cs typeface="Arial"/>
              </a:rPr>
              <a:t>loại </a:t>
            </a:r>
            <a:r>
              <a:rPr dirty="0" sz="4000" spc="-204" b="0">
                <a:solidFill>
                  <a:srgbClr val="006B8D"/>
                </a:solidFill>
                <a:latin typeface="Arial"/>
                <a:cs typeface="Arial"/>
              </a:rPr>
              <a:t>người</a:t>
            </a:r>
            <a:r>
              <a:rPr dirty="0" sz="4000" spc="-515" b="0">
                <a:solidFill>
                  <a:srgbClr val="006B8D"/>
                </a:solidFill>
                <a:latin typeface="Arial"/>
                <a:cs typeface="Arial"/>
              </a:rPr>
              <a:t> </a:t>
            </a:r>
            <a:r>
              <a:rPr dirty="0" sz="4000" spc="-5" b="0">
                <a:solidFill>
                  <a:srgbClr val="006B8D"/>
                </a:solidFill>
                <a:latin typeface="Carlito"/>
                <a:cs typeface="Carlito"/>
              </a:rPr>
              <a:t>dùng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19265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BM HTTT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8236" y="1472691"/>
            <a:ext cx="7913370" cy="3829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95910" algn="l"/>
              </a:tabLst>
            </a:pPr>
            <a:r>
              <a:rPr dirty="0" sz="2600" spc="50">
                <a:latin typeface="Times New Roman"/>
                <a:cs typeface="Times New Roman"/>
              </a:rPr>
              <a:t>Nên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phân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loại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người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sớm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để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thể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thu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thập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yêu 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80">
                <a:latin typeface="Times New Roman"/>
                <a:cs typeface="Times New Roman"/>
              </a:rPr>
              <a:t>từ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đại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diện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mỗi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lớp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người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dùng.</a:t>
            </a:r>
            <a:endParaRPr sz="2600">
              <a:latin typeface="Times New Roman"/>
              <a:cs typeface="Times New Roman"/>
            </a:endParaRPr>
          </a:p>
          <a:p>
            <a:pPr algn="just" marL="295275" marR="6985" indent="-28321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95910" algn="l"/>
              </a:tabLst>
            </a:pPr>
            <a:r>
              <a:rPr dirty="0" sz="2600" spc="15">
                <a:latin typeface="Times New Roman"/>
                <a:cs typeface="Times New Roman"/>
              </a:rPr>
              <a:t>Không </a:t>
            </a:r>
            <a:r>
              <a:rPr dirty="0" sz="2600" spc="130">
                <a:latin typeface="Times New Roman"/>
                <a:cs typeface="Times New Roman"/>
              </a:rPr>
              <a:t>nên </a:t>
            </a:r>
            <a:r>
              <a:rPr dirty="0" sz="2600" spc="110">
                <a:latin typeface="Times New Roman"/>
                <a:cs typeface="Times New Roman"/>
              </a:rPr>
              <a:t>e </a:t>
            </a:r>
            <a:r>
              <a:rPr dirty="0" sz="2600" spc="50">
                <a:latin typeface="Times New Roman"/>
                <a:cs typeface="Times New Roman"/>
              </a:rPr>
              <a:t>ngại </a:t>
            </a:r>
            <a:r>
              <a:rPr dirty="0" sz="2600" spc="130">
                <a:latin typeface="Times New Roman"/>
                <a:cs typeface="Times New Roman"/>
              </a:rPr>
              <a:t>nếu </a:t>
            </a:r>
            <a:r>
              <a:rPr dirty="0" sz="2600" spc="30">
                <a:latin typeface="Times New Roman"/>
                <a:cs typeface="Times New Roman"/>
              </a:rPr>
              <a:t>lúc </a:t>
            </a:r>
            <a:r>
              <a:rPr dirty="0" sz="2600" spc="130">
                <a:latin typeface="Times New Roman"/>
                <a:cs typeface="Times New Roman"/>
              </a:rPr>
              <a:t>đầu </a:t>
            </a:r>
            <a:r>
              <a:rPr dirty="0" sz="2600" spc="35">
                <a:latin typeface="Times New Roman"/>
                <a:cs typeface="Times New Roman"/>
              </a:rPr>
              <a:t>có </a:t>
            </a:r>
            <a:r>
              <a:rPr dirty="0" sz="2600" spc="125">
                <a:latin typeface="Times New Roman"/>
                <a:cs typeface="Times New Roman"/>
              </a:rPr>
              <a:t>quá </a:t>
            </a:r>
            <a:r>
              <a:rPr dirty="0" sz="2600" spc="105">
                <a:latin typeface="Times New Roman"/>
                <a:cs typeface="Times New Roman"/>
              </a:rPr>
              <a:t>nhiều </a:t>
            </a:r>
            <a:r>
              <a:rPr dirty="0" sz="2600" spc="95">
                <a:latin typeface="Times New Roman"/>
                <a:cs typeface="Times New Roman"/>
              </a:rPr>
              <a:t>lớp </a:t>
            </a:r>
            <a:r>
              <a:rPr dirty="0" sz="2600" spc="20">
                <a:latin typeface="Times New Roman"/>
                <a:cs typeface="Times New Roman"/>
              </a:rPr>
              <a:t>người 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endParaRPr sz="2600">
              <a:latin typeface="Times New Roman"/>
              <a:cs typeface="Times New Roman"/>
            </a:endParaRPr>
          </a:p>
          <a:p>
            <a:pPr algn="just" marL="295275" marR="6985" indent="-28321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95910" algn="l"/>
              </a:tabLst>
            </a:pPr>
            <a:r>
              <a:rPr dirty="0" sz="2600" spc="15">
                <a:latin typeface="Times New Roman"/>
                <a:cs typeface="Times New Roman"/>
              </a:rPr>
              <a:t>Không </a:t>
            </a:r>
            <a:r>
              <a:rPr dirty="0" sz="2600" spc="130">
                <a:latin typeface="Times New Roman"/>
                <a:cs typeface="Times New Roman"/>
              </a:rPr>
              <a:t>nên </a:t>
            </a:r>
            <a:r>
              <a:rPr dirty="0" sz="2600" spc="100">
                <a:latin typeface="Times New Roman"/>
                <a:cs typeface="Times New Roman"/>
              </a:rPr>
              <a:t>bỏ </a:t>
            </a:r>
            <a:r>
              <a:rPr dirty="0" sz="2600" spc="120">
                <a:latin typeface="Times New Roman"/>
                <a:cs typeface="Times New Roman"/>
              </a:rPr>
              <a:t>qua </a:t>
            </a:r>
            <a:r>
              <a:rPr dirty="0" sz="2600" spc="125">
                <a:latin typeface="Times New Roman"/>
                <a:cs typeface="Times New Roman"/>
              </a:rPr>
              <a:t>bất </a:t>
            </a:r>
            <a:r>
              <a:rPr dirty="0" sz="2600" spc="35">
                <a:latin typeface="Times New Roman"/>
                <a:cs typeface="Times New Roman"/>
              </a:rPr>
              <a:t>kỳ </a:t>
            </a:r>
            <a:r>
              <a:rPr dirty="0" sz="2600" spc="95">
                <a:latin typeface="Times New Roman"/>
                <a:cs typeface="Times New Roman"/>
              </a:rPr>
              <a:t>lớp </a:t>
            </a:r>
            <a:r>
              <a:rPr dirty="0" sz="2600" spc="100">
                <a:latin typeface="Times New Roman"/>
                <a:cs typeface="Times New Roman"/>
              </a:rPr>
              <a:t>người dùng </a:t>
            </a:r>
            <a:r>
              <a:rPr dirty="0" sz="2600" spc="110">
                <a:latin typeface="Times New Roman"/>
                <a:cs typeface="Times New Roman"/>
              </a:rPr>
              <a:t>nào </a:t>
            </a:r>
            <a:r>
              <a:rPr dirty="0" sz="2600">
                <a:latin typeface="Times New Roman"/>
                <a:cs typeface="Times New Roman"/>
              </a:rPr>
              <a:t>vì </a:t>
            </a:r>
            <a:r>
              <a:rPr dirty="0" sz="2600" spc="-20">
                <a:latin typeface="Times New Roman"/>
                <a:cs typeface="Times New Roman"/>
              </a:rPr>
              <a:t>sau  </a:t>
            </a:r>
            <a:r>
              <a:rPr dirty="0" sz="2600" spc="70">
                <a:latin typeface="Times New Roman"/>
                <a:cs typeface="Times New Roman"/>
              </a:rPr>
              <a:t>này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thể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sẽ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phải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rework</a:t>
            </a:r>
            <a:endParaRPr sz="2600">
              <a:latin typeface="Times New Roman"/>
              <a:cs typeface="Times New Roman"/>
            </a:endParaRPr>
          </a:p>
          <a:p>
            <a:pPr algn="just" marL="295275" marR="5715" indent="-28321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95910" algn="l"/>
              </a:tabLst>
            </a:pPr>
            <a:r>
              <a:rPr dirty="0" sz="2600" spc="25">
                <a:latin typeface="Times New Roman"/>
                <a:cs typeface="Times New Roman"/>
              </a:rPr>
              <a:t>Ghép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chung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lớp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người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nào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tương  </a:t>
            </a:r>
            <a:r>
              <a:rPr dirty="0" sz="2600" spc="180">
                <a:latin typeface="Times New Roman"/>
                <a:cs typeface="Times New Roman"/>
              </a:rPr>
              <a:t>tự </a:t>
            </a:r>
            <a:r>
              <a:rPr dirty="0" sz="2600" spc="80">
                <a:latin typeface="Times New Roman"/>
                <a:cs typeface="Times New Roman"/>
              </a:rPr>
              <a:t>nhau. </a:t>
            </a:r>
            <a:r>
              <a:rPr dirty="0" sz="2600" spc="50">
                <a:latin typeface="Times New Roman"/>
                <a:cs typeface="Times New Roman"/>
              </a:rPr>
              <a:t>Nên </a:t>
            </a:r>
            <a:r>
              <a:rPr dirty="0" sz="2600" spc="55">
                <a:latin typeface="Times New Roman"/>
                <a:cs typeface="Times New Roman"/>
              </a:rPr>
              <a:t>giảm </a:t>
            </a:r>
            <a:r>
              <a:rPr dirty="0" sz="2600" spc="50">
                <a:latin typeface="Times New Roman"/>
                <a:cs typeface="Times New Roman"/>
              </a:rPr>
              <a:t>xuống </a:t>
            </a:r>
            <a:r>
              <a:rPr dirty="0" sz="2600" spc="100">
                <a:latin typeface="Times New Roman"/>
                <a:cs typeface="Times New Roman"/>
              </a:rPr>
              <a:t>sao </a:t>
            </a:r>
            <a:r>
              <a:rPr dirty="0" sz="2600" spc="65">
                <a:latin typeface="Times New Roman"/>
                <a:cs typeface="Times New Roman"/>
              </a:rPr>
              <a:t>cho </a:t>
            </a:r>
            <a:r>
              <a:rPr dirty="0" sz="2600" spc="75">
                <a:latin typeface="Times New Roman"/>
                <a:cs typeface="Times New Roman"/>
              </a:rPr>
              <a:t>không </a:t>
            </a:r>
            <a:r>
              <a:rPr dirty="0" sz="2600" spc="120">
                <a:latin typeface="Times New Roman"/>
                <a:cs typeface="Times New Roman"/>
              </a:rPr>
              <a:t>quá </a:t>
            </a:r>
            <a:r>
              <a:rPr dirty="0" sz="2600" spc="135">
                <a:latin typeface="Times New Roman"/>
                <a:cs typeface="Times New Roman"/>
              </a:rPr>
              <a:t>15 </a:t>
            </a:r>
            <a:r>
              <a:rPr dirty="0" sz="2600" spc="95">
                <a:latin typeface="Times New Roman"/>
                <a:cs typeface="Times New Roman"/>
              </a:rPr>
              <a:t>lớp  người </a:t>
            </a:r>
            <a:r>
              <a:rPr dirty="0" sz="2600" spc="100">
                <a:latin typeface="Times New Roman"/>
                <a:cs typeface="Times New Roman"/>
              </a:rPr>
              <a:t>dùng </a:t>
            </a:r>
            <a:r>
              <a:rPr dirty="0" sz="2600" spc="70">
                <a:latin typeface="Times New Roman"/>
                <a:cs typeface="Times New Roman"/>
              </a:rPr>
              <a:t>khác</a:t>
            </a:r>
            <a:r>
              <a:rPr dirty="0" sz="2600" spc="-39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nhau.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76071"/>
            <a:ext cx="44881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25">
                <a:solidFill>
                  <a:srgbClr val="006B8D"/>
                </a:solidFill>
              </a:rPr>
              <a:t>Tài </a:t>
            </a:r>
            <a:r>
              <a:rPr dirty="0" sz="4400" spc="-215">
                <a:solidFill>
                  <a:srgbClr val="006B8D"/>
                </a:solidFill>
              </a:rPr>
              <a:t>liệu </a:t>
            </a:r>
            <a:r>
              <a:rPr dirty="0" sz="4400" spc="-355">
                <a:solidFill>
                  <a:srgbClr val="006B8D"/>
                </a:solidFill>
              </a:rPr>
              <a:t>người</a:t>
            </a:r>
            <a:r>
              <a:rPr dirty="0" sz="4400" spc="-90">
                <a:solidFill>
                  <a:srgbClr val="006B8D"/>
                </a:solidFill>
              </a:rPr>
              <a:t> </a:t>
            </a:r>
            <a:r>
              <a:rPr dirty="0" sz="4400" spc="-405">
                <a:solidFill>
                  <a:srgbClr val="006B8D"/>
                </a:solidFill>
              </a:rPr>
              <a:t>dùng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19265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BM HTTT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548891"/>
            <a:ext cx="7747634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715" indent="-273050">
              <a:lnSpc>
                <a:spcPct val="100000"/>
              </a:lnSpc>
              <a:spcBef>
                <a:spcPts val="95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-55">
                <a:latin typeface="Times New Roman"/>
                <a:cs typeface="Times New Roman"/>
              </a:rPr>
              <a:t>Ghi </a:t>
            </a:r>
            <a:r>
              <a:rPr dirty="0" sz="2600" spc="95">
                <a:latin typeface="Times New Roman"/>
                <a:cs typeface="Times New Roman"/>
              </a:rPr>
              <a:t>chép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00">
                <a:latin typeface="Times New Roman"/>
                <a:cs typeface="Times New Roman"/>
              </a:rPr>
              <a:t>lớp </a:t>
            </a:r>
            <a:r>
              <a:rPr dirty="0" sz="2600" spc="95">
                <a:latin typeface="Times New Roman"/>
                <a:cs typeface="Times New Roman"/>
              </a:rPr>
              <a:t>người </a:t>
            </a:r>
            <a:r>
              <a:rPr dirty="0" sz="2600" spc="55">
                <a:latin typeface="Times New Roman"/>
                <a:cs typeface="Times New Roman"/>
              </a:rPr>
              <a:t>dùng, </a:t>
            </a:r>
            <a:r>
              <a:rPr dirty="0" sz="2600" spc="105">
                <a:latin typeface="Times New Roman"/>
                <a:cs typeface="Times New Roman"/>
              </a:rPr>
              <a:t>tính </a:t>
            </a:r>
            <a:r>
              <a:rPr dirty="0" sz="2600" spc="20">
                <a:latin typeface="Times New Roman"/>
                <a:cs typeface="Times New Roman"/>
              </a:rPr>
              <a:t>cách, </a:t>
            </a:r>
            <a:r>
              <a:rPr dirty="0" sz="2600" spc="110">
                <a:latin typeface="Times New Roman"/>
                <a:cs typeface="Times New Roman"/>
              </a:rPr>
              <a:t>trách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nhiệm,  </a:t>
            </a:r>
            <a:r>
              <a:rPr dirty="0" sz="2600" spc="30">
                <a:latin typeface="Times New Roman"/>
                <a:cs typeface="Times New Roman"/>
              </a:rPr>
              <a:t>và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địa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điểm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làm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việc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vào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tài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liệu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160">
                <a:latin typeface="Times New Roman"/>
                <a:cs typeface="Times New Roman"/>
              </a:rPr>
              <a:t>SRS</a:t>
            </a:r>
            <a:endParaRPr sz="2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0"/>
              </a:spcBef>
            </a:pPr>
            <a:r>
              <a:rPr dirty="0" sz="2600" spc="-5">
                <a:latin typeface="Wingdings"/>
                <a:cs typeface="Wingdings"/>
              </a:rPr>
              <a:t></a:t>
            </a:r>
            <a:r>
              <a:rPr dirty="0" sz="2600" spc="-5">
                <a:latin typeface="Times New Roman"/>
                <a:cs typeface="Times New Roman"/>
              </a:rPr>
              <a:t>Giúp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đội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phát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triển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xếp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loại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độ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ưu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tiên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endParaRPr sz="2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Wingdings"/>
                <a:cs typeface="Wingdings"/>
              </a:rPr>
              <a:t></a:t>
            </a:r>
            <a:r>
              <a:rPr dirty="0" sz="2600" spc="-5">
                <a:latin typeface="Times New Roman"/>
                <a:cs typeface="Times New Roman"/>
              </a:rPr>
              <a:t>Giúp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30">
                <a:latin typeface="Times New Roman"/>
                <a:cs typeface="Times New Roman"/>
              </a:rPr>
              <a:t>tester </a:t>
            </a:r>
            <a:r>
              <a:rPr dirty="0" sz="2600" spc="-5">
                <a:latin typeface="Times New Roman"/>
                <a:cs typeface="Times New Roman"/>
              </a:rPr>
              <a:t>xây </a:t>
            </a:r>
            <a:r>
              <a:rPr dirty="0" sz="2600" spc="120">
                <a:latin typeface="Times New Roman"/>
                <a:cs typeface="Times New Roman"/>
              </a:rPr>
              <a:t>dựng </a:t>
            </a:r>
            <a:r>
              <a:rPr dirty="0" sz="2600" spc="55">
                <a:latin typeface="Times New Roman"/>
                <a:cs typeface="Times New Roman"/>
              </a:rPr>
              <a:t>cách </a:t>
            </a:r>
            <a:r>
              <a:rPr dirty="0" sz="2600" spc="150">
                <a:latin typeface="Times New Roman"/>
                <a:cs typeface="Times New Roman"/>
              </a:rPr>
              <a:t>sử </a:t>
            </a:r>
            <a:r>
              <a:rPr dirty="0" sz="2600" spc="100">
                <a:latin typeface="Times New Roman"/>
                <a:cs typeface="Times New Roman"/>
              </a:rPr>
              <a:t>dụng </a:t>
            </a:r>
            <a:r>
              <a:rPr dirty="0" sz="2600" spc="120">
                <a:latin typeface="Times New Roman"/>
                <a:cs typeface="Times New Roman"/>
              </a:rPr>
              <a:t>hệ </a:t>
            </a:r>
            <a:r>
              <a:rPr dirty="0" sz="2600" spc="95">
                <a:latin typeface="Times New Roman"/>
                <a:cs typeface="Times New Roman"/>
              </a:rPr>
              <a:t>thống  (usage </a:t>
            </a:r>
            <a:r>
              <a:rPr dirty="0" sz="2600" spc="55">
                <a:latin typeface="Times New Roman"/>
                <a:cs typeface="Times New Roman"/>
              </a:rPr>
              <a:t>profile for </a:t>
            </a:r>
            <a:r>
              <a:rPr dirty="0" sz="2600" spc="130">
                <a:latin typeface="Times New Roman"/>
                <a:cs typeface="Times New Roman"/>
              </a:rPr>
              <a:t>the </a:t>
            </a:r>
            <a:r>
              <a:rPr dirty="0" sz="2600" spc="95">
                <a:latin typeface="Times New Roman"/>
                <a:cs typeface="Times New Roman"/>
              </a:rPr>
              <a:t>system) </a:t>
            </a:r>
            <a:r>
              <a:rPr dirty="0" sz="2600" spc="35">
                <a:latin typeface="Times New Roman"/>
                <a:cs typeface="Times New Roman"/>
              </a:rPr>
              <a:t>và có </a:t>
            </a:r>
            <a:r>
              <a:rPr dirty="0" sz="2600" spc="130">
                <a:latin typeface="Times New Roman"/>
                <a:cs typeface="Times New Roman"/>
              </a:rPr>
              <a:t>thể </a:t>
            </a:r>
            <a:r>
              <a:rPr dirty="0" sz="2600" spc="75">
                <a:latin typeface="Times New Roman"/>
                <a:cs typeface="Times New Roman"/>
              </a:rPr>
              <a:t>lập </a:t>
            </a:r>
            <a:r>
              <a:rPr dirty="0" sz="2600" spc="55">
                <a:latin typeface="Times New Roman"/>
                <a:cs typeface="Times New Roman"/>
              </a:rPr>
              <a:t>kế </a:t>
            </a:r>
            <a:r>
              <a:rPr dirty="0" sz="2600" spc="90">
                <a:latin typeface="Times New Roman"/>
                <a:cs typeface="Times New Roman"/>
              </a:rPr>
              <a:t>hoạch  </a:t>
            </a:r>
            <a:r>
              <a:rPr dirty="0" sz="2600" spc="65">
                <a:latin typeface="Times New Roman"/>
                <a:cs typeface="Times New Roman"/>
              </a:rPr>
              <a:t>cho </a:t>
            </a:r>
            <a:r>
              <a:rPr dirty="0" sz="2600" spc="25">
                <a:latin typeface="Times New Roman"/>
                <a:cs typeface="Times New Roman"/>
              </a:rPr>
              <a:t>việc </a:t>
            </a:r>
            <a:r>
              <a:rPr dirty="0" sz="2600" spc="75">
                <a:latin typeface="Times New Roman"/>
                <a:cs typeface="Times New Roman"/>
              </a:rPr>
              <a:t>kiểm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thử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6280"/>
            <a:ext cx="5222875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280">
                <a:solidFill>
                  <a:srgbClr val="006B8D"/>
                </a:solidFill>
              </a:rPr>
              <a:t>Tìm </a:t>
            </a:r>
            <a:r>
              <a:rPr dirty="0" sz="4000" spc="-185">
                <a:solidFill>
                  <a:srgbClr val="006B8D"/>
                </a:solidFill>
              </a:rPr>
              <a:t>đại </a:t>
            </a:r>
            <a:r>
              <a:rPr dirty="0" sz="4000" spc="-235">
                <a:solidFill>
                  <a:srgbClr val="006B8D"/>
                </a:solidFill>
              </a:rPr>
              <a:t>diện </a:t>
            </a:r>
            <a:r>
              <a:rPr dirty="0" sz="4000" spc="-320">
                <a:solidFill>
                  <a:srgbClr val="006B8D"/>
                </a:solidFill>
              </a:rPr>
              <a:t>người</a:t>
            </a:r>
            <a:r>
              <a:rPr dirty="0" sz="4000" spc="-200">
                <a:solidFill>
                  <a:srgbClr val="006B8D"/>
                </a:solidFill>
              </a:rPr>
              <a:t> </a:t>
            </a:r>
            <a:r>
              <a:rPr dirty="0" sz="4000" spc="-365">
                <a:solidFill>
                  <a:srgbClr val="006B8D"/>
                </a:solidFill>
              </a:rPr>
              <a:t>dùng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19265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BM HTTT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471167"/>
            <a:ext cx="7748905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7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45">
                <a:latin typeface="Times New Roman"/>
                <a:cs typeface="Times New Roman"/>
              </a:rPr>
              <a:t>Mỗi </a:t>
            </a:r>
            <a:r>
              <a:rPr dirty="0" sz="2800" spc="45">
                <a:latin typeface="Times New Roman"/>
                <a:cs typeface="Times New Roman"/>
              </a:rPr>
              <a:t>loại </a:t>
            </a:r>
            <a:r>
              <a:rPr dirty="0" sz="2800" spc="185">
                <a:latin typeface="Times New Roman"/>
                <a:cs typeface="Times New Roman"/>
              </a:rPr>
              <a:t>dự </a:t>
            </a:r>
            <a:r>
              <a:rPr dirty="0" sz="2800" spc="135">
                <a:latin typeface="Times New Roman"/>
                <a:cs typeface="Times New Roman"/>
              </a:rPr>
              <a:t>án đều </a:t>
            </a:r>
            <a:r>
              <a:rPr dirty="0" sz="2800" spc="90">
                <a:latin typeface="Times New Roman"/>
                <a:cs typeface="Times New Roman"/>
              </a:rPr>
              <a:t>cần </a:t>
            </a:r>
            <a:r>
              <a:rPr dirty="0" sz="2800" spc="35">
                <a:latin typeface="Times New Roman"/>
                <a:cs typeface="Times New Roman"/>
              </a:rPr>
              <a:t>có </a:t>
            </a:r>
            <a:r>
              <a:rPr dirty="0" sz="2800" spc="90">
                <a:latin typeface="Times New Roman"/>
                <a:cs typeface="Times New Roman"/>
              </a:rPr>
              <a:t>đại </a:t>
            </a:r>
            <a:r>
              <a:rPr dirty="0" sz="2800" spc="105">
                <a:latin typeface="Times New Roman"/>
                <a:cs typeface="Times New Roman"/>
              </a:rPr>
              <a:t>diện người </a:t>
            </a:r>
            <a:r>
              <a:rPr dirty="0" sz="2800">
                <a:latin typeface="Times New Roman"/>
                <a:cs typeface="Times New Roman"/>
              </a:rPr>
              <a:t>dùng  </a:t>
            </a:r>
            <a:r>
              <a:rPr dirty="0" sz="2800" spc="85">
                <a:latin typeface="Times New Roman"/>
                <a:cs typeface="Times New Roman"/>
              </a:rPr>
              <a:t>thích </a:t>
            </a:r>
            <a:r>
              <a:rPr dirty="0" sz="2800" spc="165">
                <a:latin typeface="Times New Roman"/>
                <a:cs typeface="Times New Roman"/>
              </a:rPr>
              <a:t>hợp </a:t>
            </a:r>
            <a:r>
              <a:rPr dirty="0" sz="2800" spc="130">
                <a:latin typeface="Times New Roman"/>
                <a:cs typeface="Times New Roman"/>
              </a:rPr>
              <a:t>để </a:t>
            </a:r>
            <a:r>
              <a:rPr dirty="0" sz="2800" spc="70">
                <a:latin typeface="Times New Roman"/>
                <a:cs typeface="Times New Roman"/>
              </a:rPr>
              <a:t>cung </a:t>
            </a:r>
            <a:r>
              <a:rPr dirty="0" sz="2800" spc="90">
                <a:latin typeface="Times New Roman"/>
                <a:cs typeface="Times New Roman"/>
              </a:rPr>
              <a:t>cấp </a:t>
            </a:r>
            <a:r>
              <a:rPr dirty="0" sz="2800" spc="80">
                <a:latin typeface="Times New Roman"/>
                <a:cs typeface="Times New Roman"/>
              </a:rPr>
              <a:t>tiếng nói </a:t>
            </a:r>
            <a:r>
              <a:rPr dirty="0" sz="2800" spc="85">
                <a:latin typeface="Times New Roman"/>
                <a:cs typeface="Times New Roman"/>
              </a:rPr>
              <a:t>chung </a:t>
            </a:r>
            <a:r>
              <a:rPr dirty="0" sz="2800" spc="75">
                <a:latin typeface="Times New Roman"/>
                <a:cs typeface="Times New Roman"/>
              </a:rPr>
              <a:t>cho</a:t>
            </a:r>
            <a:r>
              <a:rPr dirty="0" sz="2800" spc="-45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nhóm  </a:t>
            </a:r>
            <a:r>
              <a:rPr dirty="0" sz="2800" spc="105">
                <a:latin typeface="Times New Roman"/>
                <a:cs typeface="Times New Roman"/>
              </a:rPr>
              <a:t>người </a:t>
            </a:r>
            <a:r>
              <a:rPr dirty="0" sz="2800" spc="110">
                <a:latin typeface="Times New Roman"/>
                <a:cs typeface="Times New Roman"/>
              </a:rPr>
              <a:t>dùng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50">
                <a:latin typeface="Times New Roman"/>
                <a:cs typeface="Times New Roman"/>
              </a:rPr>
              <a:t>Người </a:t>
            </a:r>
            <a:r>
              <a:rPr dirty="0" sz="2800" spc="85">
                <a:latin typeface="Times New Roman"/>
                <a:cs typeface="Times New Roman"/>
              </a:rPr>
              <a:t>đại </a:t>
            </a:r>
            <a:r>
              <a:rPr dirty="0" sz="2800" spc="105">
                <a:latin typeface="Times New Roman"/>
                <a:cs typeface="Times New Roman"/>
              </a:rPr>
              <a:t>diện </a:t>
            </a:r>
            <a:r>
              <a:rPr dirty="0" sz="2800" spc="85">
                <a:latin typeface="Times New Roman"/>
                <a:cs typeface="Times New Roman"/>
              </a:rPr>
              <a:t>không </a:t>
            </a:r>
            <a:r>
              <a:rPr dirty="0" sz="2800" spc="45">
                <a:latin typeface="Times New Roman"/>
                <a:cs typeface="Times New Roman"/>
              </a:rPr>
              <a:t>chỉ </a:t>
            </a:r>
            <a:r>
              <a:rPr dirty="0" sz="2800" spc="145">
                <a:latin typeface="Times New Roman"/>
                <a:cs typeface="Times New Roman"/>
              </a:rPr>
              <a:t>tham </a:t>
            </a:r>
            <a:r>
              <a:rPr dirty="0" sz="2800" spc="30">
                <a:latin typeface="Times New Roman"/>
                <a:cs typeface="Times New Roman"/>
              </a:rPr>
              <a:t>gia </a:t>
            </a:r>
            <a:r>
              <a:rPr dirty="0" sz="2800" spc="114">
                <a:latin typeface="Times New Roman"/>
                <a:cs typeface="Times New Roman"/>
              </a:rPr>
              <a:t>trong </a:t>
            </a:r>
            <a:r>
              <a:rPr dirty="0" sz="2800" spc="-90">
                <a:latin typeface="Times New Roman"/>
                <a:cs typeface="Times New Roman"/>
              </a:rPr>
              <a:t>giai  </a:t>
            </a:r>
            <a:r>
              <a:rPr dirty="0" sz="2800" spc="130">
                <a:latin typeface="Times New Roman"/>
                <a:cs typeface="Times New Roman"/>
              </a:rPr>
              <a:t>đoạn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thu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thập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yêu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cầu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mà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trong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125">
                <a:latin typeface="Times New Roman"/>
                <a:cs typeface="Times New Roman"/>
              </a:rPr>
              <a:t>suốt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chu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kỳ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phát  </a:t>
            </a:r>
            <a:r>
              <a:rPr dirty="0" sz="2800" spc="130">
                <a:latin typeface="Times New Roman"/>
                <a:cs typeface="Times New Roman"/>
              </a:rPr>
              <a:t>triển </a:t>
            </a:r>
            <a:r>
              <a:rPr dirty="0" sz="2800" spc="185">
                <a:latin typeface="Times New Roman"/>
                <a:cs typeface="Times New Roman"/>
              </a:rPr>
              <a:t>dự</a:t>
            </a:r>
            <a:r>
              <a:rPr dirty="0" sz="2800" spc="-31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án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7794"/>
            <a:ext cx="7525384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"/>
              <a:t>Người </a:t>
            </a:r>
            <a:r>
              <a:rPr dirty="0" sz="5000"/>
              <a:t>dùng </a:t>
            </a:r>
            <a:r>
              <a:rPr dirty="0" sz="5000" spc="-5"/>
              <a:t>tiêu biểu</a:t>
            </a:r>
            <a:r>
              <a:rPr dirty="0" sz="5000" spc="-135"/>
              <a:t> </a:t>
            </a:r>
            <a:r>
              <a:rPr dirty="0" sz="5000"/>
              <a:t>PC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9127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220">
                <a:solidFill>
                  <a:srgbClr val="000000"/>
                </a:solidFill>
              </a:rPr>
              <a:t>PC </a:t>
            </a:r>
            <a:r>
              <a:rPr dirty="0" sz="2800" spc="95">
                <a:solidFill>
                  <a:srgbClr val="000000"/>
                </a:solidFill>
              </a:rPr>
              <a:t>(Product </a:t>
            </a:r>
            <a:r>
              <a:rPr dirty="0" sz="2800" spc="130">
                <a:solidFill>
                  <a:srgbClr val="000000"/>
                </a:solidFill>
              </a:rPr>
              <a:t>champion)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dùng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để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chỉ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những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thành 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viên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chính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trong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cộng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đồng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dùng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cung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cấp 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cho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85" b="0">
                <a:solidFill>
                  <a:srgbClr val="000000"/>
                </a:solidFill>
                <a:latin typeface="Times New Roman"/>
                <a:cs typeface="Times New Roman"/>
              </a:rPr>
              <a:t>dự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án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yêu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cầu.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10">
                <a:solidFill>
                  <a:srgbClr val="000000"/>
                </a:solidFill>
              </a:rPr>
              <a:t>Cs </a:t>
            </a:r>
            <a:r>
              <a:rPr dirty="0" sz="2800" spc="95">
                <a:solidFill>
                  <a:srgbClr val="000000"/>
                </a:solidFill>
              </a:rPr>
              <a:t>(Champions) </a:t>
            </a:r>
            <a:r>
              <a:rPr dirty="0" sz="2800" spc="50" b="0">
                <a:solidFill>
                  <a:srgbClr val="000000"/>
                </a:solidFill>
                <a:latin typeface="Times New Roman"/>
                <a:cs typeface="Times New Roman"/>
              </a:rPr>
              <a:t>là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các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dùng </a:t>
            </a:r>
            <a:r>
              <a:rPr dirty="0" sz="2800" spc="120" b="0">
                <a:solidFill>
                  <a:srgbClr val="000000"/>
                </a:solidFill>
                <a:latin typeface="Times New Roman"/>
                <a:cs typeface="Times New Roman"/>
              </a:rPr>
              <a:t>thực </a:t>
            </a:r>
            <a:r>
              <a:rPr dirty="0" sz="2800" spc="25" b="0">
                <a:solidFill>
                  <a:srgbClr val="000000"/>
                </a:solidFill>
                <a:latin typeface="Times New Roman"/>
                <a:cs typeface="Times New Roman"/>
              </a:rPr>
              <a:t>sự,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không  </a:t>
            </a:r>
            <a:r>
              <a:rPr dirty="0" sz="2800" spc="100" b="0">
                <a:solidFill>
                  <a:srgbClr val="000000"/>
                </a:solidFill>
                <a:latin typeface="Times New Roman"/>
                <a:cs typeface="Times New Roman"/>
              </a:rPr>
              <a:t>phải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là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đại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diện </a:t>
            </a:r>
            <a:r>
              <a:rPr dirty="0" sz="2800" spc="175" b="0">
                <a:solidFill>
                  <a:srgbClr val="000000"/>
                </a:solidFill>
                <a:latin typeface="Times New Roman"/>
                <a:cs typeface="Times New Roman"/>
              </a:rPr>
              <a:t>như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nhà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tài </a:t>
            </a:r>
            <a:r>
              <a:rPr dirty="0" sz="2800" spc="65" b="0">
                <a:solidFill>
                  <a:srgbClr val="000000"/>
                </a:solidFill>
                <a:latin typeface="Times New Roman"/>
                <a:cs typeface="Times New Roman"/>
              </a:rPr>
              <a:t>trợ,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nhân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viên 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tiếp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40" b="0">
                <a:solidFill>
                  <a:srgbClr val="000000"/>
                </a:solidFill>
                <a:latin typeface="Times New Roman"/>
                <a:cs typeface="Times New Roman"/>
              </a:rPr>
              <a:t>thị,</a:t>
            </a:r>
            <a:r>
              <a:rPr dirty="0" sz="28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quản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0">
                <a:solidFill>
                  <a:srgbClr val="000000"/>
                </a:solidFill>
                <a:latin typeface="Times New Roman"/>
                <a:cs typeface="Times New Roman"/>
              </a:rPr>
              <a:t>lý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695" b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82486"/>
            <a:ext cx="8072755" cy="4002404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Arial"/>
                <a:cs typeface="Arial"/>
              </a:rPr>
              <a:t>Stakeholder (Các bên liên</a:t>
            </a:r>
            <a:r>
              <a:rPr dirty="0" sz="2600" spc="65" b="1">
                <a:latin typeface="Arial"/>
                <a:cs typeface="Arial"/>
              </a:rPr>
              <a:t> </a:t>
            </a:r>
            <a:r>
              <a:rPr dirty="0" sz="2600" spc="-5" b="1">
                <a:latin typeface="Arial"/>
                <a:cs typeface="Arial"/>
              </a:rPr>
              <a:t>quan):</a:t>
            </a:r>
            <a:endParaRPr sz="2600">
              <a:latin typeface="Arial"/>
              <a:cs typeface="Arial"/>
            </a:endParaRPr>
          </a:p>
          <a:p>
            <a:pPr algn="just" lvl="1" marL="652145" marR="5715" indent="-246379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70">
                <a:latin typeface="Times New Roman"/>
                <a:cs typeface="Times New Roman"/>
              </a:rPr>
              <a:t>Là </a:t>
            </a:r>
            <a:r>
              <a:rPr dirty="0" sz="2400">
                <a:latin typeface="Times New Roman"/>
                <a:cs typeface="Times New Roman"/>
              </a:rPr>
              <a:t>các bên </a:t>
            </a:r>
            <a:r>
              <a:rPr dirty="0" sz="2400" spc="-5">
                <a:latin typeface="Times New Roman"/>
                <a:cs typeface="Times New Roman"/>
              </a:rPr>
              <a:t>liên </a:t>
            </a:r>
            <a:r>
              <a:rPr dirty="0" sz="2400">
                <a:latin typeface="Times New Roman"/>
                <a:cs typeface="Times New Roman"/>
              </a:rPr>
              <a:t>quan, đó có thể </a:t>
            </a:r>
            <a:r>
              <a:rPr dirty="0" sz="2400" spc="-5">
                <a:latin typeface="Times New Roman"/>
                <a:cs typeface="Times New Roman"/>
              </a:rPr>
              <a:t>là một </a:t>
            </a:r>
            <a:r>
              <a:rPr dirty="0" sz="2400">
                <a:latin typeface="Times New Roman"/>
                <a:cs typeface="Times New Roman"/>
              </a:rPr>
              <a:t>cá nhân, một </a:t>
            </a:r>
            <a:r>
              <a:rPr dirty="0" sz="2400" spc="-95">
                <a:latin typeface="Times New Roman"/>
                <a:cs typeface="Times New Roman"/>
              </a:rPr>
              <a:t>nhóm  </a:t>
            </a:r>
            <a:r>
              <a:rPr dirty="0" sz="2400">
                <a:latin typeface="Times New Roman"/>
                <a:cs typeface="Times New Roman"/>
              </a:rPr>
              <a:t>người, hoặc một </a:t>
            </a:r>
            <a:r>
              <a:rPr dirty="0" sz="2400" spc="-5">
                <a:latin typeface="Times New Roman"/>
                <a:cs typeface="Times New Roman"/>
              </a:rPr>
              <a:t>tổ </a:t>
            </a:r>
            <a:r>
              <a:rPr dirty="0" sz="2400">
                <a:latin typeface="Times New Roman"/>
                <a:cs typeface="Times New Roman"/>
              </a:rPr>
              <a:t>chức có quan tâm đến hoạt động và sự  thành công của một dự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án.</a:t>
            </a:r>
            <a:endParaRPr sz="2400">
              <a:latin typeface="Times New Roman"/>
              <a:cs typeface="Times New Roman"/>
            </a:endParaRPr>
          </a:p>
          <a:p>
            <a:pPr algn="just" lvl="1" marL="652145" marR="6350" indent="-246379">
              <a:lnSpc>
                <a:spcPct val="99100"/>
              </a:lnSpc>
              <a:spcBef>
                <a:spcPts val="65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">
                <a:latin typeface="Times New Roman"/>
                <a:cs typeface="Times New Roman"/>
              </a:rPr>
              <a:t>Stakeholder </a:t>
            </a:r>
            <a:r>
              <a:rPr dirty="0" sz="2400">
                <a:latin typeface="Times New Roman"/>
                <a:cs typeface="Times New Roman"/>
              </a:rPr>
              <a:t>có </a:t>
            </a:r>
            <a:r>
              <a:rPr dirty="0" sz="2400" spc="-5">
                <a:latin typeface="Times New Roman"/>
                <a:cs typeface="Times New Roman"/>
              </a:rPr>
              <a:t>thể </a:t>
            </a:r>
            <a:r>
              <a:rPr dirty="0" sz="2400">
                <a:latin typeface="Times New Roman"/>
                <a:cs typeface="Times New Roman"/>
              </a:rPr>
              <a:t>bao </a:t>
            </a:r>
            <a:r>
              <a:rPr dirty="0" sz="2400" spc="-5">
                <a:latin typeface="Times New Roman"/>
                <a:cs typeface="Times New Roman"/>
              </a:rPr>
              <a:t>gồm những nhóm </a:t>
            </a:r>
            <a:r>
              <a:rPr dirty="0" sz="2400">
                <a:latin typeface="Times New Roman"/>
                <a:cs typeface="Times New Roman"/>
              </a:rPr>
              <a:t>người </a:t>
            </a:r>
            <a:r>
              <a:rPr dirty="0" sz="2400" spc="-5">
                <a:latin typeface="Times New Roman"/>
                <a:cs typeface="Times New Roman"/>
              </a:rPr>
              <a:t>sau: các </a:t>
            </a:r>
            <a:r>
              <a:rPr dirty="0" sz="2400" spc="-125">
                <a:latin typeface="Times New Roman"/>
                <a:cs typeface="Times New Roman"/>
              </a:rPr>
              <a:t>nhà  </a:t>
            </a:r>
            <a:r>
              <a:rPr dirty="0" sz="2400">
                <a:latin typeface="Times New Roman"/>
                <a:cs typeface="Times New Roman"/>
              </a:rPr>
              <a:t>cung cấp, </a:t>
            </a:r>
            <a:r>
              <a:rPr dirty="0" sz="2400" spc="-5">
                <a:latin typeface="Times New Roman"/>
                <a:cs typeface="Times New Roman"/>
              </a:rPr>
              <a:t>các thành viên, </a:t>
            </a:r>
            <a:r>
              <a:rPr dirty="0" sz="2400">
                <a:latin typeface="Times New Roman"/>
                <a:cs typeface="Times New Roman"/>
              </a:rPr>
              <a:t>nhân viên </a:t>
            </a:r>
            <a:r>
              <a:rPr dirty="0" sz="2400" spc="-5">
                <a:latin typeface="Times New Roman"/>
                <a:cs typeface="Times New Roman"/>
              </a:rPr>
              <a:t>trong </a:t>
            </a:r>
            <a:r>
              <a:rPr dirty="0" sz="2400">
                <a:latin typeface="Times New Roman"/>
                <a:cs typeface="Times New Roman"/>
              </a:rPr>
              <a:t>nội bộ, </a:t>
            </a:r>
            <a:r>
              <a:rPr dirty="0" sz="2400" spc="-5">
                <a:latin typeface="Times New Roman"/>
                <a:cs typeface="Times New Roman"/>
              </a:rPr>
              <a:t>khách  </a:t>
            </a:r>
            <a:r>
              <a:rPr dirty="0" sz="2400">
                <a:latin typeface="Times New Roman"/>
                <a:cs typeface="Times New Roman"/>
              </a:rPr>
              <a:t>hàng, nhà đầu </a:t>
            </a:r>
            <a:r>
              <a:rPr dirty="0" sz="2400" spc="-5">
                <a:latin typeface="Times New Roman"/>
                <a:cs typeface="Times New Roman"/>
              </a:rPr>
              <a:t>tư </a:t>
            </a:r>
            <a:r>
              <a:rPr dirty="0" sz="2400">
                <a:latin typeface="Times New Roman"/>
                <a:cs typeface="Times New Roman"/>
              </a:rPr>
              <a:t>bên ngoài hoặc các cơ quan quản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lý...</a:t>
            </a:r>
            <a:endParaRPr sz="24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63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40">
                <a:latin typeface="Times New Roman"/>
                <a:cs typeface="Times New Roman"/>
              </a:rPr>
              <a:t>Việc </a:t>
            </a:r>
            <a:r>
              <a:rPr dirty="0" sz="2400">
                <a:latin typeface="Times New Roman"/>
                <a:cs typeface="Times New Roman"/>
              </a:rPr>
              <a:t>xác </a:t>
            </a:r>
            <a:r>
              <a:rPr dirty="0" sz="2400" spc="-5">
                <a:latin typeface="Times New Roman"/>
                <a:cs typeface="Times New Roman"/>
              </a:rPr>
              <a:t>định </a:t>
            </a:r>
            <a:r>
              <a:rPr dirty="0" sz="2400">
                <a:latin typeface="Times New Roman"/>
                <a:cs typeface="Times New Roman"/>
              </a:rPr>
              <a:t>đúng </a:t>
            </a:r>
            <a:r>
              <a:rPr dirty="0" sz="2400" spc="-5">
                <a:latin typeface="Times New Roman"/>
                <a:cs typeface="Times New Roman"/>
              </a:rPr>
              <a:t>Stakeholder là </a:t>
            </a:r>
            <a:r>
              <a:rPr dirty="0" sz="2400">
                <a:latin typeface="Times New Roman"/>
                <a:cs typeface="Times New Roman"/>
              </a:rPr>
              <a:t>một trong những yếu </a:t>
            </a:r>
            <a:r>
              <a:rPr dirty="0" sz="2400" spc="-190">
                <a:latin typeface="Times New Roman"/>
                <a:cs typeface="Times New Roman"/>
              </a:rPr>
              <a:t>tố  </a:t>
            </a:r>
            <a:r>
              <a:rPr dirty="0" sz="2400">
                <a:latin typeface="Times New Roman"/>
                <a:cs typeface="Times New Roman"/>
              </a:rPr>
              <a:t>quyết định sự </a:t>
            </a:r>
            <a:r>
              <a:rPr dirty="0" sz="2400" spc="-5">
                <a:latin typeface="Times New Roman"/>
                <a:cs typeface="Times New Roman"/>
              </a:rPr>
              <a:t>thành </a:t>
            </a:r>
            <a:r>
              <a:rPr dirty="0" sz="2400">
                <a:latin typeface="Times New Roman"/>
                <a:cs typeface="Times New Roman"/>
              </a:rPr>
              <a:t>công của dự án. </a:t>
            </a:r>
            <a:r>
              <a:rPr dirty="0" sz="2400" spc="-5">
                <a:latin typeface="Times New Roman"/>
                <a:cs typeface="Times New Roman"/>
              </a:rPr>
              <a:t>Nếu </a:t>
            </a:r>
            <a:r>
              <a:rPr dirty="0" sz="2400">
                <a:latin typeface="Times New Roman"/>
                <a:cs typeface="Times New Roman"/>
              </a:rPr>
              <a:t>Stakeholder không  đảm bảo thì dự án của bạn khó có thể thành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công.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709168"/>
            <a:ext cx="428180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25" b="0">
                <a:solidFill>
                  <a:srgbClr val="001F5F"/>
                </a:solidFill>
                <a:latin typeface="Carlito"/>
                <a:cs typeface="Carlito"/>
              </a:rPr>
              <a:t>Stakeholder </a:t>
            </a:r>
            <a:r>
              <a:rPr dirty="0" sz="5000" b="0">
                <a:solidFill>
                  <a:srgbClr val="001F5F"/>
                </a:solidFill>
                <a:latin typeface="Carlito"/>
                <a:cs typeface="Carlito"/>
              </a:rPr>
              <a:t>là</a:t>
            </a:r>
            <a:r>
              <a:rPr dirty="0" sz="5000" spc="-20" b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dirty="0" sz="5000" spc="-5" b="0">
                <a:solidFill>
                  <a:srgbClr val="001F5F"/>
                </a:solidFill>
                <a:latin typeface="Carlito"/>
                <a:cs typeface="Carlito"/>
              </a:rPr>
              <a:t>gì</a:t>
            </a:r>
            <a:endParaRPr sz="5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564642"/>
            <a:ext cx="8385809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40"/>
              <a:t>Vai </a:t>
            </a:r>
            <a:r>
              <a:rPr dirty="0" sz="4500" spc="-160"/>
              <a:t>trò </a:t>
            </a:r>
            <a:r>
              <a:rPr dirty="0" sz="4500" spc="-415"/>
              <a:t>của </a:t>
            </a:r>
            <a:r>
              <a:rPr dirty="0" sz="4500" spc="-254"/>
              <a:t>Product</a:t>
            </a:r>
            <a:r>
              <a:rPr dirty="0" sz="4500" spc="-65"/>
              <a:t> </a:t>
            </a:r>
            <a:r>
              <a:rPr dirty="0" sz="4500" spc="-320"/>
              <a:t>Champiom(PC)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547367"/>
            <a:ext cx="8073390" cy="267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35">
                <a:latin typeface="Times New Roman"/>
                <a:cs typeface="Times New Roman"/>
              </a:rPr>
              <a:t>PC </a:t>
            </a:r>
            <a:r>
              <a:rPr dirty="0" sz="2800" spc="110">
                <a:latin typeface="Times New Roman"/>
                <a:cs typeface="Times New Roman"/>
              </a:rPr>
              <a:t>(Product </a:t>
            </a:r>
            <a:r>
              <a:rPr dirty="0" sz="2800" spc="105">
                <a:latin typeface="Times New Roman"/>
                <a:cs typeface="Times New Roman"/>
              </a:rPr>
              <a:t>champion) </a:t>
            </a:r>
            <a:r>
              <a:rPr dirty="0" sz="2800" spc="150">
                <a:latin typeface="Times New Roman"/>
                <a:cs typeface="Times New Roman"/>
              </a:rPr>
              <a:t>thu </a:t>
            </a:r>
            <a:r>
              <a:rPr dirty="0" sz="2800" spc="145">
                <a:latin typeface="Times New Roman"/>
                <a:cs typeface="Times New Roman"/>
              </a:rPr>
              <a:t>thập </a:t>
            </a:r>
            <a:r>
              <a:rPr dirty="0" sz="2800" spc="70">
                <a:latin typeface="Times New Roman"/>
                <a:cs typeface="Times New Roman"/>
              </a:rPr>
              <a:t>yêu </a:t>
            </a:r>
            <a:r>
              <a:rPr dirty="0" sz="2800" spc="85">
                <a:latin typeface="Times New Roman"/>
                <a:cs typeface="Times New Roman"/>
              </a:rPr>
              <a:t>cầu </a:t>
            </a:r>
            <a:r>
              <a:rPr dirty="0" sz="2800" spc="195">
                <a:latin typeface="Times New Roman"/>
                <a:cs typeface="Times New Roman"/>
              </a:rPr>
              <a:t>từ </a:t>
            </a:r>
            <a:r>
              <a:rPr dirty="0" sz="2800" spc="-120">
                <a:latin typeface="Times New Roman"/>
                <a:cs typeface="Times New Roman"/>
              </a:rPr>
              <a:t>các  </a:t>
            </a:r>
            <a:r>
              <a:rPr dirty="0" sz="2800" spc="145">
                <a:latin typeface="Times New Roman"/>
                <a:cs typeface="Times New Roman"/>
              </a:rPr>
              <a:t>thành </a:t>
            </a:r>
            <a:r>
              <a:rPr dirty="0" sz="2800" spc="70">
                <a:latin typeface="Times New Roman"/>
                <a:cs typeface="Times New Roman"/>
              </a:rPr>
              <a:t>viên </a:t>
            </a:r>
            <a:r>
              <a:rPr dirty="0" sz="2800" spc="75">
                <a:latin typeface="Times New Roman"/>
                <a:cs typeface="Times New Roman"/>
              </a:rPr>
              <a:t>khác </a:t>
            </a:r>
            <a:r>
              <a:rPr dirty="0" sz="2800" spc="100">
                <a:latin typeface="Times New Roman"/>
                <a:cs typeface="Times New Roman"/>
              </a:rPr>
              <a:t>thuộc </a:t>
            </a:r>
            <a:r>
              <a:rPr dirty="0" sz="2800" spc="105">
                <a:latin typeface="Times New Roman"/>
                <a:cs typeface="Times New Roman"/>
              </a:rPr>
              <a:t>lớp người </a:t>
            </a:r>
            <a:r>
              <a:rPr dirty="0" sz="2800" spc="110">
                <a:latin typeface="Times New Roman"/>
                <a:cs typeface="Times New Roman"/>
              </a:rPr>
              <a:t>dùng </a:t>
            </a:r>
            <a:r>
              <a:rPr dirty="0" sz="2800" spc="135">
                <a:latin typeface="Times New Roman"/>
                <a:cs typeface="Times New Roman"/>
              </a:rPr>
              <a:t>mà </a:t>
            </a:r>
            <a:r>
              <a:rPr dirty="0" sz="2800" spc="114">
                <a:latin typeface="Times New Roman"/>
                <a:cs typeface="Times New Roman"/>
              </a:rPr>
              <a:t>họ </a:t>
            </a:r>
            <a:r>
              <a:rPr dirty="0" sz="2800" spc="90">
                <a:latin typeface="Times New Roman"/>
                <a:cs typeface="Times New Roman"/>
              </a:rPr>
              <a:t>đại  </a:t>
            </a:r>
            <a:r>
              <a:rPr dirty="0" sz="2800" spc="110">
                <a:latin typeface="Times New Roman"/>
                <a:cs typeface="Times New Roman"/>
              </a:rPr>
              <a:t>diện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và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65">
                <a:latin typeface="Times New Roman"/>
                <a:cs typeface="Times New Roman"/>
              </a:rPr>
              <a:t>hợp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nhất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lại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yêu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cầu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không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giống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  <a:p>
            <a:pPr algn="just" marL="285115" marR="57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114">
                <a:latin typeface="Times New Roman"/>
                <a:cs typeface="Times New Roman"/>
              </a:rPr>
              <a:t>Phát </a:t>
            </a:r>
            <a:r>
              <a:rPr dirty="0" sz="2800" spc="130">
                <a:latin typeface="Times New Roman"/>
                <a:cs typeface="Times New Roman"/>
              </a:rPr>
              <a:t>triển </a:t>
            </a:r>
            <a:r>
              <a:rPr dirty="0" sz="2800" spc="70">
                <a:latin typeface="Times New Roman"/>
                <a:cs typeface="Times New Roman"/>
              </a:rPr>
              <a:t>yêu </a:t>
            </a:r>
            <a:r>
              <a:rPr dirty="0" sz="2800" spc="85">
                <a:latin typeface="Times New Roman"/>
                <a:cs typeface="Times New Roman"/>
              </a:rPr>
              <a:t>cầu </a:t>
            </a:r>
            <a:r>
              <a:rPr dirty="0" sz="2800" spc="50">
                <a:latin typeface="Times New Roman"/>
                <a:cs typeface="Times New Roman"/>
              </a:rPr>
              <a:t>là </a:t>
            </a:r>
            <a:r>
              <a:rPr dirty="0" sz="2800" spc="114">
                <a:latin typeface="Times New Roman"/>
                <a:cs typeface="Times New Roman"/>
              </a:rPr>
              <a:t>trách </a:t>
            </a:r>
            <a:r>
              <a:rPr dirty="0" sz="2800" spc="110">
                <a:latin typeface="Times New Roman"/>
                <a:cs typeface="Times New Roman"/>
              </a:rPr>
              <a:t>nhiệm </a:t>
            </a:r>
            <a:r>
              <a:rPr dirty="0" sz="2800" spc="85">
                <a:latin typeface="Times New Roman"/>
                <a:cs typeface="Times New Roman"/>
              </a:rPr>
              <a:t>chung của </a:t>
            </a:r>
            <a:r>
              <a:rPr dirty="0" sz="2800">
                <a:latin typeface="Times New Roman"/>
                <a:cs typeface="Times New Roman"/>
              </a:rPr>
              <a:t>nhà  </a:t>
            </a:r>
            <a:r>
              <a:rPr dirty="0" sz="2800" spc="140">
                <a:latin typeface="Times New Roman"/>
                <a:cs typeface="Times New Roman"/>
              </a:rPr>
              <a:t>phân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tích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và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khách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hàng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đã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125">
                <a:latin typeface="Times New Roman"/>
                <a:cs typeface="Times New Roman"/>
              </a:rPr>
              <a:t>được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chọn,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mặc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dù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nhà  phân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tích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sẽ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là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người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viết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yêu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cầu.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28790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"/>
              <a:t>Một </a:t>
            </a:r>
            <a:r>
              <a:rPr dirty="0" sz="5000" spc="-825"/>
              <a:t>PC</a:t>
            </a:r>
            <a:r>
              <a:rPr dirty="0" sz="5000" spc="-570"/>
              <a:t> </a:t>
            </a:r>
            <a:r>
              <a:rPr dirty="0" sz="5000" spc="-95"/>
              <a:t>tốt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9127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05" b="0">
                <a:solidFill>
                  <a:srgbClr val="000000"/>
                </a:solidFill>
                <a:latin typeface="Times New Roman"/>
                <a:cs typeface="Times New Roman"/>
              </a:rPr>
              <a:t>Có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cái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nhìn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rõ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ràng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về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hệ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mới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ủng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hộ </a:t>
            </a:r>
            <a:r>
              <a:rPr dirty="0" sz="2800" spc="-75" b="0">
                <a:solidFill>
                  <a:srgbClr val="000000"/>
                </a:solidFill>
                <a:latin typeface="Times New Roman"/>
                <a:cs typeface="Times New Roman"/>
              </a:rPr>
              <a:t>hệ 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thống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vì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họ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thấy </a:t>
            </a:r>
            <a:r>
              <a:rPr dirty="0" sz="2800" spc="125" b="0">
                <a:solidFill>
                  <a:srgbClr val="000000"/>
                </a:solidFill>
                <a:latin typeface="Times New Roman"/>
                <a:cs typeface="Times New Roman"/>
              </a:rPr>
              <a:t>được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lợi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ích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dành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cho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họ </a:t>
            </a:r>
            <a:r>
              <a:rPr dirty="0" sz="2800" spc="195" b="0">
                <a:solidFill>
                  <a:srgbClr val="000000"/>
                </a:solidFill>
                <a:latin typeface="Times New Roman"/>
                <a:cs typeface="Times New Roman"/>
              </a:rPr>
              <a:t>từ </a:t>
            </a:r>
            <a:r>
              <a:rPr dirty="0" sz="2800" spc="135" b="0">
                <a:solidFill>
                  <a:srgbClr val="000000"/>
                </a:solidFill>
                <a:latin typeface="Times New Roman"/>
                <a:cs typeface="Times New Roman"/>
              </a:rPr>
              <a:t>hệ 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mới</a:t>
            </a:r>
            <a:r>
              <a:rPr dirty="0" sz="2800" spc="-2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35" b="0">
                <a:solidFill>
                  <a:srgbClr val="000000"/>
                </a:solidFill>
                <a:latin typeface="Times New Roman"/>
                <a:cs typeface="Times New Roman"/>
              </a:rPr>
              <a:t>này.</a:t>
            </a:r>
            <a:endParaRPr sz="2800">
              <a:latin typeface="Times New Roman"/>
              <a:cs typeface="Times New Roman"/>
            </a:endParaRPr>
          </a:p>
          <a:p>
            <a:pPr algn="just"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45" b="0">
                <a:solidFill>
                  <a:srgbClr val="000000"/>
                </a:solidFill>
                <a:latin typeface="Times New Roman"/>
                <a:cs typeface="Times New Roman"/>
              </a:rPr>
              <a:t>Là</a:t>
            </a:r>
            <a:r>
              <a:rPr dirty="0" sz="2800" spc="-1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cởi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75" b="0">
                <a:solidFill>
                  <a:srgbClr val="000000"/>
                </a:solidFill>
                <a:latin typeface="Times New Roman"/>
                <a:cs typeface="Times New Roman"/>
              </a:rPr>
              <a:t>mở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 b="0">
                <a:solidFill>
                  <a:srgbClr val="00000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đồng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nghiệp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tín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nhiệm.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45" b="0">
                <a:solidFill>
                  <a:srgbClr val="000000"/>
                </a:solidFill>
                <a:latin typeface="Times New Roman"/>
                <a:cs typeface="Times New Roman"/>
              </a:rPr>
              <a:t>Là </a:t>
            </a:r>
            <a:r>
              <a:rPr dirty="0" sz="2800" spc="105" b="0">
                <a:solidFill>
                  <a:srgbClr val="000000"/>
                </a:solidFill>
                <a:latin typeface="Times New Roman"/>
                <a:cs typeface="Times New Roman"/>
              </a:rPr>
              <a:t>người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hiểu </a:t>
            </a:r>
            <a:r>
              <a:rPr dirty="0" sz="2800" spc="100" b="0">
                <a:solidFill>
                  <a:srgbClr val="000000"/>
                </a:solidFill>
                <a:latin typeface="Times New Roman"/>
                <a:cs typeface="Times New Roman"/>
              </a:rPr>
              <a:t>biết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thấu </a:t>
            </a:r>
            <a:r>
              <a:rPr dirty="0" sz="2800" spc="120" b="0">
                <a:solidFill>
                  <a:srgbClr val="000000"/>
                </a:solidFill>
                <a:latin typeface="Times New Roman"/>
                <a:cs typeface="Times New Roman"/>
              </a:rPr>
              <a:t>đáo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về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nghiệp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vụ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môi  </a:t>
            </a:r>
            <a:r>
              <a:rPr dirty="0" sz="2800" spc="150" b="0">
                <a:solidFill>
                  <a:srgbClr val="000000"/>
                </a:solidFill>
                <a:latin typeface="Times New Roman"/>
                <a:cs typeface="Times New Roman"/>
              </a:rPr>
              <a:t>trường</a:t>
            </a:r>
            <a:r>
              <a:rPr dirty="0" sz="280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0">
                <a:solidFill>
                  <a:srgbClr val="000000"/>
                </a:solidFill>
                <a:latin typeface="Times New Roman"/>
                <a:cs typeface="Times New Roman"/>
              </a:rPr>
              <a:t>hệ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65" b="0">
                <a:solidFill>
                  <a:srgbClr val="000000"/>
                </a:solidFill>
                <a:latin typeface="Times New Roman"/>
                <a:cs typeface="Times New Roman"/>
              </a:rPr>
              <a:t>thống.</a:t>
            </a:r>
            <a:endParaRPr sz="2800">
              <a:latin typeface="Times New Roman"/>
              <a:cs typeface="Times New Roman"/>
            </a:endParaRPr>
          </a:p>
          <a:p>
            <a:pPr algn="just" marL="285115" marR="635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Nhận </a:t>
            </a:r>
            <a:r>
              <a:rPr dirty="0" sz="2800" spc="120" b="0">
                <a:solidFill>
                  <a:srgbClr val="000000"/>
                </a:solidFill>
                <a:latin typeface="Times New Roman"/>
                <a:cs typeface="Times New Roman"/>
              </a:rPr>
              <a:t>thức </a:t>
            </a:r>
            <a:r>
              <a:rPr dirty="0" sz="2800" spc="125" b="0">
                <a:solidFill>
                  <a:srgbClr val="000000"/>
                </a:solidFill>
                <a:latin typeface="Times New Roman"/>
                <a:cs typeface="Times New Roman"/>
              </a:rPr>
              <a:t>được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tầm </a:t>
            </a:r>
            <a:r>
              <a:rPr dirty="0" sz="2800" spc="140" b="0">
                <a:solidFill>
                  <a:srgbClr val="000000"/>
                </a:solidFill>
                <a:latin typeface="Times New Roman"/>
                <a:cs typeface="Times New Roman"/>
              </a:rPr>
              <a:t>quan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trọng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họ </a:t>
            </a:r>
            <a:r>
              <a:rPr dirty="0" sz="2800" spc="80" b="0">
                <a:solidFill>
                  <a:srgbClr val="000000"/>
                </a:solidFill>
                <a:latin typeface="Times New Roman"/>
                <a:cs typeface="Times New Roman"/>
              </a:rPr>
              <a:t>đối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với </a:t>
            </a:r>
            <a:r>
              <a:rPr dirty="0" sz="2800" spc="-60" b="0">
                <a:solidFill>
                  <a:srgbClr val="000000"/>
                </a:solidFill>
                <a:latin typeface="Times New Roman"/>
                <a:cs typeface="Times New Roman"/>
              </a:rPr>
              <a:t>sự  </a:t>
            </a:r>
            <a:r>
              <a:rPr dirty="0" sz="2800" spc="145" b="0">
                <a:solidFill>
                  <a:srgbClr val="000000"/>
                </a:solidFill>
                <a:latin typeface="Times New Roman"/>
                <a:cs typeface="Times New Roman"/>
              </a:rPr>
              <a:t>thành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công</a:t>
            </a:r>
            <a:r>
              <a:rPr dirty="0" sz="280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85" b="0">
                <a:solidFill>
                  <a:srgbClr val="000000"/>
                </a:solidFill>
                <a:latin typeface="Times New Roman"/>
                <a:cs typeface="Times New Roman"/>
              </a:rPr>
              <a:t>dự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0" b="0">
                <a:solidFill>
                  <a:srgbClr val="000000"/>
                </a:solidFill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34366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825"/>
              <a:t>PC </a:t>
            </a:r>
            <a:r>
              <a:rPr dirty="0" sz="5000" spc="-340"/>
              <a:t>bên</a:t>
            </a:r>
            <a:r>
              <a:rPr dirty="0" sz="5000" spc="-335"/>
              <a:t> </a:t>
            </a:r>
            <a:r>
              <a:rPr dirty="0" sz="5000" spc="-390"/>
              <a:t>ngoài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1484" cy="361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7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40">
                <a:latin typeface="Times New Roman"/>
                <a:cs typeface="Times New Roman"/>
              </a:rPr>
              <a:t>Khi </a:t>
            </a:r>
            <a:r>
              <a:rPr dirty="0" sz="2800" spc="145">
                <a:latin typeface="Times New Roman"/>
                <a:cs typeface="Times New Roman"/>
              </a:rPr>
              <a:t>phát </a:t>
            </a:r>
            <a:r>
              <a:rPr dirty="0" sz="2800" spc="130">
                <a:latin typeface="Times New Roman"/>
                <a:cs typeface="Times New Roman"/>
              </a:rPr>
              <a:t>triển </a:t>
            </a:r>
            <a:r>
              <a:rPr dirty="0" sz="2800" spc="140">
                <a:latin typeface="Times New Roman"/>
                <a:cs typeface="Times New Roman"/>
              </a:rPr>
              <a:t>phần mềm thương </a:t>
            </a:r>
            <a:r>
              <a:rPr dirty="0" sz="2800" spc="30">
                <a:latin typeface="Times New Roman"/>
                <a:cs typeface="Times New Roman"/>
              </a:rPr>
              <a:t>mại, </a:t>
            </a:r>
            <a:r>
              <a:rPr dirty="0" sz="2800" spc="155">
                <a:latin typeface="Times New Roman"/>
                <a:cs typeface="Times New Roman"/>
              </a:rPr>
              <a:t>rất </a:t>
            </a:r>
            <a:r>
              <a:rPr dirty="0" sz="2800" spc="95">
                <a:latin typeface="Times New Roman"/>
                <a:cs typeface="Times New Roman"/>
              </a:rPr>
              <a:t>khó </a:t>
            </a:r>
            <a:r>
              <a:rPr dirty="0" sz="2800" spc="-45">
                <a:latin typeface="Times New Roman"/>
                <a:cs typeface="Times New Roman"/>
              </a:rPr>
              <a:t>tìm  </a:t>
            </a:r>
            <a:r>
              <a:rPr dirty="0" sz="2800" spc="-135">
                <a:latin typeface="Times New Roman"/>
                <a:cs typeface="Times New Roman"/>
              </a:rPr>
              <a:t>PC </a:t>
            </a:r>
            <a:r>
              <a:rPr dirty="0" sz="2800" spc="195">
                <a:latin typeface="Times New Roman"/>
                <a:cs typeface="Times New Roman"/>
              </a:rPr>
              <a:t>từ </a:t>
            </a:r>
            <a:r>
              <a:rPr dirty="0" sz="2800" spc="135">
                <a:latin typeface="Times New Roman"/>
                <a:cs typeface="Times New Roman"/>
              </a:rPr>
              <a:t>bên</a:t>
            </a:r>
            <a:r>
              <a:rPr dirty="0" sz="2800" spc="-33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ngoài.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50">
                <a:latin typeface="Times New Roman"/>
                <a:cs typeface="Times New Roman"/>
              </a:rPr>
              <a:t>Nếu </a:t>
            </a:r>
            <a:r>
              <a:rPr dirty="0" sz="2800" spc="35">
                <a:latin typeface="Times New Roman"/>
                <a:cs typeface="Times New Roman"/>
              </a:rPr>
              <a:t>có </a:t>
            </a:r>
            <a:r>
              <a:rPr dirty="0" sz="2800" spc="140">
                <a:latin typeface="Times New Roman"/>
                <a:cs typeface="Times New Roman"/>
              </a:rPr>
              <a:t>quan </a:t>
            </a:r>
            <a:r>
              <a:rPr dirty="0" sz="2800" spc="135">
                <a:latin typeface="Times New Roman"/>
                <a:cs typeface="Times New Roman"/>
              </a:rPr>
              <a:t>hệ </a:t>
            </a:r>
            <a:r>
              <a:rPr dirty="0" sz="2800" spc="55">
                <a:latin typeface="Times New Roman"/>
                <a:cs typeface="Times New Roman"/>
              </a:rPr>
              <a:t>công </a:t>
            </a:r>
            <a:r>
              <a:rPr dirty="0" sz="2800" spc="30">
                <a:latin typeface="Times New Roman"/>
                <a:cs typeface="Times New Roman"/>
              </a:rPr>
              <a:t>việc </a:t>
            </a:r>
            <a:r>
              <a:rPr dirty="0" sz="2800" spc="80">
                <a:latin typeface="Times New Roman"/>
                <a:cs typeface="Times New Roman"/>
              </a:rPr>
              <a:t>gần </a:t>
            </a:r>
            <a:r>
              <a:rPr dirty="0" sz="2800" spc="40">
                <a:latin typeface="Times New Roman"/>
                <a:cs typeface="Times New Roman"/>
              </a:rPr>
              <a:t>gũi </a:t>
            </a:r>
            <a:r>
              <a:rPr dirty="0" sz="2800" spc="45">
                <a:latin typeface="Times New Roman"/>
                <a:cs typeface="Times New Roman"/>
              </a:rPr>
              <a:t>với </a:t>
            </a:r>
            <a:r>
              <a:rPr dirty="0" sz="2800" spc="150">
                <a:latin typeface="Times New Roman"/>
                <a:cs typeface="Times New Roman"/>
              </a:rPr>
              <a:t>1 </a:t>
            </a:r>
            <a:r>
              <a:rPr dirty="0" sz="2800" spc="100">
                <a:latin typeface="Times New Roman"/>
                <a:cs typeface="Times New Roman"/>
              </a:rPr>
              <a:t>số </a:t>
            </a:r>
            <a:r>
              <a:rPr dirty="0" sz="2800" spc="55">
                <a:latin typeface="Times New Roman"/>
                <a:cs typeface="Times New Roman"/>
              </a:rPr>
              <a:t>công </a:t>
            </a:r>
            <a:r>
              <a:rPr dirty="0" sz="2800" spc="-215">
                <a:latin typeface="Times New Roman"/>
                <a:cs typeface="Times New Roman"/>
              </a:rPr>
              <a:t>ty,  </a:t>
            </a:r>
            <a:r>
              <a:rPr dirty="0" sz="2800" spc="130">
                <a:latin typeface="Times New Roman"/>
                <a:cs typeface="Times New Roman"/>
              </a:rPr>
              <a:t>một </a:t>
            </a:r>
            <a:r>
              <a:rPr dirty="0" sz="2800" spc="100">
                <a:latin typeface="Times New Roman"/>
                <a:cs typeface="Times New Roman"/>
              </a:rPr>
              <a:t>số </a:t>
            </a:r>
            <a:r>
              <a:rPr dirty="0" sz="2800" spc="105">
                <a:latin typeface="Times New Roman"/>
                <a:cs typeface="Times New Roman"/>
              </a:rPr>
              <a:t>người </a:t>
            </a:r>
            <a:r>
              <a:rPr dirty="0" sz="2800" spc="140">
                <a:latin typeface="Times New Roman"/>
                <a:cs typeface="Times New Roman"/>
              </a:rPr>
              <a:t>thể </a:t>
            </a:r>
            <a:r>
              <a:rPr dirty="0" sz="2800" spc="130">
                <a:latin typeface="Times New Roman"/>
                <a:cs typeface="Times New Roman"/>
              </a:rPr>
              <a:t>sẵn </a:t>
            </a:r>
            <a:r>
              <a:rPr dirty="0" sz="2800" spc="50">
                <a:latin typeface="Times New Roman"/>
                <a:cs typeface="Times New Roman"/>
              </a:rPr>
              <a:t>lòng </a:t>
            </a:r>
            <a:r>
              <a:rPr dirty="0" sz="2800" spc="145">
                <a:latin typeface="Times New Roman"/>
                <a:cs typeface="Times New Roman"/>
              </a:rPr>
              <a:t>tham </a:t>
            </a:r>
            <a:r>
              <a:rPr dirty="0" sz="2800" spc="30">
                <a:latin typeface="Times New Roman"/>
                <a:cs typeface="Times New Roman"/>
              </a:rPr>
              <a:t>gia </a:t>
            </a:r>
            <a:r>
              <a:rPr dirty="0" sz="2800" spc="50">
                <a:latin typeface="Times New Roman"/>
                <a:cs typeface="Times New Roman"/>
              </a:rPr>
              <a:t>vào </a:t>
            </a:r>
            <a:r>
              <a:rPr dirty="0" sz="2800" spc="135">
                <a:latin typeface="Times New Roman"/>
                <a:cs typeface="Times New Roman"/>
              </a:rPr>
              <a:t>quá trình  </a:t>
            </a:r>
            <a:r>
              <a:rPr dirty="0" sz="2800" spc="150">
                <a:latin typeface="Times New Roman"/>
                <a:cs typeface="Times New Roman"/>
              </a:rPr>
              <a:t>thu </a:t>
            </a:r>
            <a:r>
              <a:rPr dirty="0" sz="2800" spc="145">
                <a:latin typeface="Times New Roman"/>
                <a:cs typeface="Times New Roman"/>
              </a:rPr>
              <a:t>thập</a:t>
            </a:r>
            <a:r>
              <a:rPr dirty="0" sz="2800" spc="-49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yêu </a:t>
            </a:r>
            <a:r>
              <a:rPr dirty="0" sz="2800" spc="30">
                <a:latin typeface="Times New Roman"/>
                <a:cs typeface="Times New Roman"/>
              </a:rPr>
              <a:t>cầu.</a:t>
            </a:r>
            <a:endParaRPr sz="2800">
              <a:latin typeface="Times New Roman"/>
              <a:cs typeface="Times New Roman"/>
            </a:endParaRPr>
          </a:p>
          <a:p>
            <a:pPr algn="just" marL="285115" marR="5715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50">
                <a:latin typeface="Times New Roman"/>
                <a:cs typeface="Times New Roman"/>
              </a:rPr>
              <a:t>Nên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khích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lệ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bằng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kinh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tế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cho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35">
                <a:latin typeface="Times New Roman"/>
                <a:cs typeface="Times New Roman"/>
              </a:rPr>
              <a:t>PC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bên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ngoài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như  </a:t>
            </a:r>
            <a:r>
              <a:rPr dirty="0" sz="2800" spc="60">
                <a:latin typeface="Times New Roman"/>
                <a:cs typeface="Times New Roman"/>
              </a:rPr>
              <a:t>giảm </a:t>
            </a:r>
            <a:r>
              <a:rPr dirty="0" sz="2800" spc="30">
                <a:latin typeface="Times New Roman"/>
                <a:cs typeface="Times New Roman"/>
              </a:rPr>
              <a:t>giá </a:t>
            </a:r>
            <a:r>
              <a:rPr dirty="0" sz="2800" spc="130">
                <a:latin typeface="Times New Roman"/>
                <a:cs typeface="Times New Roman"/>
              </a:rPr>
              <a:t>sản </a:t>
            </a:r>
            <a:r>
              <a:rPr dirty="0" sz="2800" spc="140">
                <a:latin typeface="Times New Roman"/>
                <a:cs typeface="Times New Roman"/>
              </a:rPr>
              <a:t>phẩm </a:t>
            </a:r>
            <a:r>
              <a:rPr dirty="0" sz="2800" spc="70">
                <a:latin typeface="Times New Roman"/>
                <a:cs typeface="Times New Roman"/>
              </a:rPr>
              <a:t>hay </a:t>
            </a:r>
            <a:r>
              <a:rPr dirty="0" sz="2800" spc="155">
                <a:latin typeface="Times New Roman"/>
                <a:cs typeface="Times New Roman"/>
              </a:rPr>
              <a:t>trả </a:t>
            </a:r>
            <a:r>
              <a:rPr dirty="0" sz="2800" spc="110">
                <a:latin typeface="Times New Roman"/>
                <a:cs typeface="Times New Roman"/>
              </a:rPr>
              <a:t>tiền </a:t>
            </a:r>
            <a:r>
              <a:rPr dirty="0" sz="2800" spc="125">
                <a:latin typeface="Times New Roman"/>
                <a:cs typeface="Times New Roman"/>
              </a:rPr>
              <a:t>theo </a:t>
            </a:r>
            <a:r>
              <a:rPr dirty="0" sz="2800" spc="55">
                <a:latin typeface="Times New Roman"/>
                <a:cs typeface="Times New Roman"/>
              </a:rPr>
              <a:t>giờ </a:t>
            </a:r>
            <a:r>
              <a:rPr dirty="0" sz="2800" spc="65">
                <a:latin typeface="Times New Roman"/>
                <a:cs typeface="Times New Roman"/>
              </a:rPr>
              <a:t>khi </a:t>
            </a:r>
            <a:r>
              <a:rPr dirty="0" sz="2800" spc="110">
                <a:latin typeface="Times New Roman"/>
                <a:cs typeface="Times New Roman"/>
              </a:rPr>
              <a:t>họ  </a:t>
            </a:r>
            <a:r>
              <a:rPr dirty="0" sz="2800" spc="145">
                <a:latin typeface="Times New Roman"/>
                <a:cs typeface="Times New Roman"/>
              </a:rPr>
              <a:t>tham </a:t>
            </a:r>
            <a:r>
              <a:rPr dirty="0" sz="2800" spc="30">
                <a:latin typeface="Times New Roman"/>
                <a:cs typeface="Times New Roman"/>
              </a:rPr>
              <a:t>gia </a:t>
            </a:r>
            <a:r>
              <a:rPr dirty="0" sz="2800" spc="55">
                <a:latin typeface="Times New Roman"/>
                <a:cs typeface="Times New Roman"/>
              </a:rPr>
              <a:t>công</a:t>
            </a:r>
            <a:r>
              <a:rPr dirty="0" sz="2800" spc="-45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việc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632459"/>
            <a:ext cx="89223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95"/>
              <a:t>Quyền </a:t>
            </a:r>
            <a:r>
              <a:rPr dirty="0" sz="5000" spc="-360"/>
              <a:t>hạn </a:t>
            </a:r>
            <a:r>
              <a:rPr dirty="0" sz="5000" spc="-465"/>
              <a:t>của </a:t>
            </a:r>
            <a:r>
              <a:rPr dirty="0" sz="5000" spc="-335"/>
              <a:t>product</a:t>
            </a:r>
            <a:r>
              <a:rPr dirty="0" sz="5000" spc="130"/>
              <a:t> </a:t>
            </a:r>
            <a:r>
              <a:rPr dirty="0" sz="5000" spc="-385"/>
              <a:t>champion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623567"/>
            <a:ext cx="8072755" cy="361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114">
                <a:latin typeface="Times New Roman"/>
                <a:cs typeface="Times New Roman"/>
              </a:rPr>
              <a:t>Phương </a:t>
            </a:r>
            <a:r>
              <a:rPr dirty="0" sz="2800" spc="140">
                <a:latin typeface="Times New Roman"/>
                <a:cs typeface="Times New Roman"/>
              </a:rPr>
              <a:t>pháp </a:t>
            </a:r>
            <a:r>
              <a:rPr dirty="0" sz="2800" spc="110">
                <a:latin typeface="Times New Roman"/>
                <a:cs typeface="Times New Roman"/>
              </a:rPr>
              <a:t>dùng </a:t>
            </a:r>
            <a:r>
              <a:rPr dirty="0" sz="2800" spc="-135">
                <a:latin typeface="Times New Roman"/>
                <a:cs typeface="Times New Roman"/>
              </a:rPr>
              <a:t>PC </a:t>
            </a:r>
            <a:r>
              <a:rPr dirty="0" sz="2800" spc="45">
                <a:latin typeface="Times New Roman"/>
                <a:cs typeface="Times New Roman"/>
              </a:rPr>
              <a:t>chỉ </a:t>
            </a:r>
            <a:r>
              <a:rPr dirty="0" sz="2800" spc="130">
                <a:latin typeface="Times New Roman"/>
                <a:cs typeface="Times New Roman"/>
              </a:rPr>
              <a:t>tốt </a:t>
            </a:r>
            <a:r>
              <a:rPr dirty="0" sz="2800" spc="65">
                <a:latin typeface="Times New Roman"/>
                <a:cs typeface="Times New Roman"/>
              </a:rPr>
              <a:t>khi </a:t>
            </a:r>
            <a:r>
              <a:rPr dirty="0" sz="2800" spc="75">
                <a:latin typeface="Times New Roman"/>
                <a:cs typeface="Times New Roman"/>
              </a:rPr>
              <a:t>mỗi </a:t>
            </a:r>
            <a:r>
              <a:rPr dirty="0" sz="2800" spc="100">
                <a:latin typeface="Times New Roman"/>
                <a:cs typeface="Times New Roman"/>
              </a:rPr>
              <a:t>champion </a:t>
            </a:r>
            <a:r>
              <a:rPr dirty="0" sz="2800" spc="-190">
                <a:latin typeface="Times New Roman"/>
                <a:cs typeface="Times New Roman"/>
              </a:rPr>
              <a:t>có  </a:t>
            </a:r>
            <a:r>
              <a:rPr dirty="0" sz="2800" spc="90">
                <a:latin typeface="Times New Roman"/>
                <a:cs typeface="Times New Roman"/>
              </a:rPr>
              <a:t>quyền </a:t>
            </a:r>
            <a:r>
              <a:rPr dirty="0" sz="2800" spc="165">
                <a:latin typeface="Times New Roman"/>
                <a:cs typeface="Times New Roman"/>
              </a:rPr>
              <a:t>đưa </a:t>
            </a:r>
            <a:r>
              <a:rPr dirty="0" sz="2800" spc="150">
                <a:latin typeface="Times New Roman"/>
                <a:cs typeface="Times New Roman"/>
              </a:rPr>
              <a:t>ra </a:t>
            </a:r>
            <a:r>
              <a:rPr dirty="0" sz="2800" spc="35">
                <a:latin typeface="Times New Roman"/>
                <a:cs typeface="Times New Roman"/>
              </a:rPr>
              <a:t>các </a:t>
            </a:r>
            <a:r>
              <a:rPr dirty="0" sz="2800" spc="90">
                <a:latin typeface="Times New Roman"/>
                <a:cs typeface="Times New Roman"/>
              </a:rPr>
              <a:t>quyết </a:t>
            </a:r>
            <a:r>
              <a:rPr dirty="0" sz="2800" spc="110">
                <a:latin typeface="Times New Roman"/>
                <a:cs typeface="Times New Roman"/>
              </a:rPr>
              <a:t>định </a:t>
            </a:r>
            <a:r>
              <a:rPr dirty="0" sz="2800" spc="90">
                <a:latin typeface="Times New Roman"/>
                <a:cs typeface="Times New Roman"/>
              </a:rPr>
              <a:t>đại </a:t>
            </a:r>
            <a:r>
              <a:rPr dirty="0" sz="2800" spc="105">
                <a:latin typeface="Times New Roman"/>
                <a:cs typeface="Times New Roman"/>
              </a:rPr>
              <a:t>diện </a:t>
            </a:r>
            <a:r>
              <a:rPr dirty="0" sz="2800" spc="75">
                <a:latin typeface="Times New Roman"/>
                <a:cs typeface="Times New Roman"/>
              </a:rPr>
              <a:t>cho </a:t>
            </a:r>
            <a:r>
              <a:rPr dirty="0" sz="2800" spc="105">
                <a:latin typeface="Times New Roman"/>
                <a:cs typeface="Times New Roman"/>
              </a:rPr>
              <a:t>lớp </a:t>
            </a:r>
            <a:r>
              <a:rPr dirty="0" sz="2800" spc="85">
                <a:latin typeface="Times New Roman"/>
                <a:cs typeface="Times New Roman"/>
              </a:rPr>
              <a:t>của  </a:t>
            </a:r>
            <a:r>
              <a:rPr dirty="0" sz="2800" spc="110">
                <a:latin typeface="Times New Roman"/>
                <a:cs typeface="Times New Roman"/>
              </a:rPr>
              <a:t>minh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50">
                <a:latin typeface="Times New Roman"/>
                <a:cs typeface="Times New Roman"/>
              </a:rPr>
              <a:t>Nếu </a:t>
            </a:r>
            <a:r>
              <a:rPr dirty="0" sz="2800" spc="95">
                <a:latin typeface="Times New Roman"/>
                <a:cs typeface="Times New Roman"/>
              </a:rPr>
              <a:t>quyết </a:t>
            </a:r>
            <a:r>
              <a:rPr dirty="0" sz="2800" spc="110">
                <a:latin typeface="Times New Roman"/>
                <a:cs typeface="Times New Roman"/>
              </a:rPr>
              <a:t>định </a:t>
            </a:r>
            <a:r>
              <a:rPr dirty="0" sz="2800" spc="85">
                <a:latin typeface="Times New Roman"/>
                <a:cs typeface="Times New Roman"/>
              </a:rPr>
              <a:t>của </a:t>
            </a:r>
            <a:r>
              <a:rPr dirty="0" sz="2800" spc="95">
                <a:latin typeface="Times New Roman"/>
                <a:cs typeface="Times New Roman"/>
              </a:rPr>
              <a:t>champion </a:t>
            </a:r>
            <a:r>
              <a:rPr dirty="0" sz="2800" spc="90">
                <a:latin typeface="Times New Roman"/>
                <a:cs typeface="Times New Roman"/>
              </a:rPr>
              <a:t>luôn </a:t>
            </a:r>
            <a:r>
              <a:rPr dirty="0" sz="2800" spc="65">
                <a:latin typeface="Times New Roman"/>
                <a:cs typeface="Times New Roman"/>
              </a:rPr>
              <a:t>bị </a:t>
            </a:r>
            <a:r>
              <a:rPr dirty="0" sz="2800" spc="80">
                <a:latin typeface="Times New Roman"/>
                <a:cs typeface="Times New Roman"/>
              </a:rPr>
              <a:t>gạt </a:t>
            </a:r>
            <a:r>
              <a:rPr dirty="0" sz="2800" spc="110">
                <a:latin typeface="Times New Roman"/>
                <a:cs typeface="Times New Roman"/>
              </a:rPr>
              <a:t>bỏ </a:t>
            </a:r>
            <a:r>
              <a:rPr dirty="0" sz="2800" spc="-40">
                <a:latin typeface="Times New Roman"/>
                <a:cs typeface="Times New Roman"/>
              </a:rPr>
              <a:t>bởi  </a:t>
            </a:r>
            <a:r>
              <a:rPr dirty="0" sz="2800" spc="120">
                <a:latin typeface="Times New Roman"/>
                <a:cs typeface="Times New Roman"/>
              </a:rPr>
              <a:t>managers </a:t>
            </a:r>
            <a:r>
              <a:rPr dirty="0" sz="2800" spc="70">
                <a:latin typeface="Times New Roman"/>
                <a:cs typeface="Times New Roman"/>
              </a:rPr>
              <a:t>hay </a:t>
            </a:r>
            <a:r>
              <a:rPr dirty="0" sz="2800" spc="-120">
                <a:latin typeface="Times New Roman"/>
                <a:cs typeface="Times New Roman"/>
              </a:rPr>
              <a:t>SW </a:t>
            </a:r>
            <a:r>
              <a:rPr dirty="0" sz="2800" spc="110">
                <a:latin typeface="Times New Roman"/>
                <a:cs typeface="Times New Roman"/>
              </a:rPr>
              <a:t>group </a:t>
            </a:r>
            <a:r>
              <a:rPr dirty="0" sz="2800" spc="100">
                <a:latin typeface="Times New Roman"/>
                <a:cs typeface="Times New Roman"/>
              </a:rPr>
              <a:t>thì </a:t>
            </a:r>
            <a:r>
              <a:rPr dirty="0" sz="2800" spc="125">
                <a:latin typeface="Times New Roman"/>
                <a:cs typeface="Times New Roman"/>
              </a:rPr>
              <a:t>thời </a:t>
            </a:r>
            <a:r>
              <a:rPr dirty="0" sz="2800" spc="65">
                <a:latin typeface="Times New Roman"/>
                <a:cs typeface="Times New Roman"/>
              </a:rPr>
              <a:t>gian </a:t>
            </a:r>
            <a:r>
              <a:rPr dirty="0" sz="2800" spc="35">
                <a:latin typeface="Times New Roman"/>
                <a:cs typeface="Times New Roman"/>
              </a:rPr>
              <a:t>và </a:t>
            </a:r>
            <a:r>
              <a:rPr dirty="0" sz="2800" spc="114">
                <a:latin typeface="Times New Roman"/>
                <a:cs typeface="Times New Roman"/>
              </a:rPr>
              <a:t>thiện </a:t>
            </a:r>
            <a:r>
              <a:rPr dirty="0" sz="2800" spc="40">
                <a:latin typeface="Times New Roman"/>
                <a:cs typeface="Times New Roman"/>
              </a:rPr>
              <a:t>chí  </a:t>
            </a:r>
            <a:r>
              <a:rPr dirty="0" sz="2800" spc="85">
                <a:latin typeface="Times New Roman"/>
                <a:cs typeface="Times New Roman"/>
              </a:rPr>
              <a:t>của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họ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sẽ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bị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lãng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phí.</a:t>
            </a:r>
            <a:endParaRPr sz="2800">
              <a:latin typeface="Times New Roman"/>
              <a:cs typeface="Times New Roman"/>
            </a:endParaRPr>
          </a:p>
          <a:p>
            <a:pPr algn="just" marL="285115" marR="6350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80">
                <a:latin typeface="Times New Roman"/>
                <a:cs typeface="Times New Roman"/>
              </a:rPr>
              <a:t>Nhưng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champion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cũng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nên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165">
                <a:latin typeface="Times New Roman"/>
                <a:cs typeface="Times New Roman"/>
              </a:rPr>
              <a:t>nhớ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rằng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họ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không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phải  </a:t>
            </a:r>
            <a:r>
              <a:rPr dirty="0" sz="2800" spc="50">
                <a:latin typeface="Times New Roman"/>
                <a:cs typeface="Times New Roman"/>
              </a:rPr>
              <a:t>là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khách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hàng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duy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09168"/>
            <a:ext cx="373697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385"/>
              <a:t>Hạn </a:t>
            </a:r>
            <a:r>
              <a:rPr dirty="0" sz="5000" spc="-450"/>
              <a:t>chế </a:t>
            </a:r>
            <a:r>
              <a:rPr dirty="0" sz="5000" spc="-170"/>
              <a:t>tử</a:t>
            </a:r>
            <a:r>
              <a:rPr dirty="0" sz="5000" spc="-10"/>
              <a:t> </a:t>
            </a:r>
            <a:r>
              <a:rPr dirty="0" sz="5000" spc="-830"/>
              <a:t>PC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8340" y="1775967"/>
            <a:ext cx="8072755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20">
                <a:latin typeface="Times New Roman"/>
                <a:cs typeface="Times New Roman"/>
              </a:rPr>
              <a:t>Làm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thế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nào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để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tránh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chỉ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nghe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yêu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cầu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190">
                <a:latin typeface="Times New Roman"/>
                <a:cs typeface="Times New Roman"/>
              </a:rPr>
              <a:t>từ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35">
                <a:latin typeface="Times New Roman"/>
                <a:cs typeface="Times New Roman"/>
              </a:rPr>
              <a:t>PC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mà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5">
                <a:latin typeface="Times New Roman"/>
                <a:cs typeface="Times New Roman"/>
              </a:rPr>
              <a:t>bỏ  </a:t>
            </a:r>
            <a:r>
              <a:rPr dirty="0" sz="2800" spc="135">
                <a:latin typeface="Times New Roman"/>
                <a:cs typeface="Times New Roman"/>
              </a:rPr>
              <a:t>qua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nhu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cầu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95">
                <a:latin typeface="Times New Roman"/>
                <a:cs typeface="Times New Roman"/>
              </a:rPr>
              <a:t>từ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khách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hàng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50">
                <a:latin typeface="Times New Roman"/>
                <a:cs typeface="Times New Roman"/>
              </a:rPr>
              <a:t>Nếu </a:t>
            </a:r>
            <a:r>
              <a:rPr dirty="0" sz="2800" spc="90">
                <a:latin typeface="Times New Roman"/>
                <a:cs typeface="Times New Roman"/>
              </a:rPr>
              <a:t>khách </a:t>
            </a:r>
            <a:r>
              <a:rPr dirty="0" sz="2800" spc="105">
                <a:latin typeface="Times New Roman"/>
                <a:cs typeface="Times New Roman"/>
              </a:rPr>
              <a:t>hàng </a:t>
            </a:r>
            <a:r>
              <a:rPr dirty="0" sz="2800" spc="130">
                <a:latin typeface="Times New Roman"/>
                <a:cs typeface="Times New Roman"/>
              </a:rPr>
              <a:t>đa </a:t>
            </a:r>
            <a:r>
              <a:rPr dirty="0" sz="2800" spc="100">
                <a:latin typeface="Times New Roman"/>
                <a:cs typeface="Times New Roman"/>
              </a:rPr>
              <a:t>dạng thì </a:t>
            </a:r>
            <a:r>
              <a:rPr dirty="0" sz="2800" spc="145">
                <a:latin typeface="Times New Roman"/>
                <a:cs typeface="Times New Roman"/>
              </a:rPr>
              <a:t>nên trước </a:t>
            </a:r>
            <a:r>
              <a:rPr dirty="0" sz="2800" spc="105">
                <a:latin typeface="Times New Roman"/>
                <a:cs typeface="Times New Roman"/>
              </a:rPr>
              <a:t>tiên </a:t>
            </a:r>
            <a:r>
              <a:rPr dirty="0" sz="2800" spc="-55">
                <a:latin typeface="Times New Roman"/>
                <a:cs typeface="Times New Roman"/>
              </a:rPr>
              <a:t>cần  </a:t>
            </a:r>
            <a:r>
              <a:rPr dirty="0" sz="2800" spc="145">
                <a:latin typeface="Times New Roman"/>
                <a:cs typeface="Times New Roman"/>
              </a:rPr>
              <a:t>nhận </a:t>
            </a:r>
            <a:r>
              <a:rPr dirty="0" sz="2800" spc="100">
                <a:latin typeface="Times New Roman"/>
                <a:cs typeface="Times New Roman"/>
              </a:rPr>
              <a:t>biết </a:t>
            </a:r>
            <a:r>
              <a:rPr dirty="0" sz="2800" spc="70">
                <a:latin typeface="Times New Roman"/>
                <a:cs typeface="Times New Roman"/>
              </a:rPr>
              <a:t>yêu </a:t>
            </a:r>
            <a:r>
              <a:rPr dirty="0" sz="2800" spc="85">
                <a:latin typeface="Times New Roman"/>
                <a:cs typeface="Times New Roman"/>
              </a:rPr>
              <a:t>cầu </a:t>
            </a:r>
            <a:r>
              <a:rPr dirty="0" sz="2800" spc="90">
                <a:latin typeface="Times New Roman"/>
                <a:cs typeface="Times New Roman"/>
              </a:rPr>
              <a:t>cơ </a:t>
            </a:r>
            <a:r>
              <a:rPr dirty="0" sz="2800" spc="135">
                <a:latin typeface="Times New Roman"/>
                <a:cs typeface="Times New Roman"/>
              </a:rPr>
              <a:t>bản </a:t>
            </a:r>
            <a:r>
              <a:rPr dirty="0" sz="2800" spc="85">
                <a:latin typeface="Times New Roman"/>
                <a:cs typeface="Times New Roman"/>
              </a:rPr>
              <a:t>chung </a:t>
            </a:r>
            <a:r>
              <a:rPr dirty="0" sz="2800" spc="75">
                <a:latin typeface="Times New Roman"/>
                <a:cs typeface="Times New Roman"/>
              </a:rPr>
              <a:t>cho mọi </a:t>
            </a:r>
            <a:r>
              <a:rPr dirty="0" sz="2800" spc="90">
                <a:latin typeface="Times New Roman"/>
                <a:cs typeface="Times New Roman"/>
              </a:rPr>
              <a:t>khách  </a:t>
            </a:r>
            <a:r>
              <a:rPr dirty="0" sz="2800" spc="55">
                <a:latin typeface="Times New Roman"/>
                <a:cs typeface="Times New Roman"/>
              </a:rPr>
              <a:t>hàng, </a:t>
            </a:r>
            <a:r>
              <a:rPr dirty="0" sz="2800" spc="130">
                <a:latin typeface="Times New Roman"/>
                <a:cs typeface="Times New Roman"/>
              </a:rPr>
              <a:t>sau </a:t>
            </a:r>
            <a:r>
              <a:rPr dirty="0" sz="2800" spc="114">
                <a:latin typeface="Times New Roman"/>
                <a:cs typeface="Times New Roman"/>
              </a:rPr>
              <a:t>đó </a:t>
            </a:r>
            <a:r>
              <a:rPr dirty="0" sz="2800" spc="5">
                <a:latin typeface="Times New Roman"/>
                <a:cs typeface="Times New Roman"/>
              </a:rPr>
              <a:t>xác </a:t>
            </a:r>
            <a:r>
              <a:rPr dirty="0" sz="2800" spc="110">
                <a:latin typeface="Times New Roman"/>
                <a:cs typeface="Times New Roman"/>
              </a:rPr>
              <a:t>định </a:t>
            </a:r>
            <a:r>
              <a:rPr dirty="0" sz="2800" spc="35">
                <a:latin typeface="Times New Roman"/>
                <a:cs typeface="Times New Roman"/>
              </a:rPr>
              <a:t>các </a:t>
            </a:r>
            <a:r>
              <a:rPr dirty="0" sz="2800" spc="70">
                <a:latin typeface="Times New Roman"/>
                <a:cs typeface="Times New Roman"/>
              </a:rPr>
              <a:t>yêu </a:t>
            </a:r>
            <a:r>
              <a:rPr dirty="0" sz="2800" spc="85">
                <a:latin typeface="Times New Roman"/>
                <a:cs typeface="Times New Roman"/>
              </a:rPr>
              <a:t>cầu </a:t>
            </a:r>
            <a:r>
              <a:rPr dirty="0" sz="2800" spc="80">
                <a:latin typeface="Times New Roman"/>
                <a:cs typeface="Times New Roman"/>
              </a:rPr>
              <a:t>khác </a:t>
            </a:r>
            <a:r>
              <a:rPr dirty="0" sz="2800" spc="195">
                <a:latin typeface="Times New Roman"/>
                <a:cs typeface="Times New Roman"/>
              </a:rPr>
              <a:t>từ </a:t>
            </a:r>
            <a:r>
              <a:rPr dirty="0" sz="2800" spc="30">
                <a:latin typeface="Times New Roman"/>
                <a:cs typeface="Times New Roman"/>
              </a:rPr>
              <a:t>các </a:t>
            </a:r>
            <a:r>
              <a:rPr dirty="0" sz="2800" spc="40">
                <a:latin typeface="Times New Roman"/>
                <a:cs typeface="Times New Roman"/>
              </a:rPr>
              <a:t>loại  </a:t>
            </a:r>
            <a:r>
              <a:rPr dirty="0" sz="2800" spc="105">
                <a:latin typeface="Times New Roman"/>
                <a:cs typeface="Times New Roman"/>
              </a:rPr>
              <a:t>người </a:t>
            </a:r>
            <a:r>
              <a:rPr dirty="0" sz="2800" spc="110">
                <a:latin typeface="Times New Roman"/>
                <a:cs typeface="Times New Roman"/>
              </a:rPr>
              <a:t>dùng </a:t>
            </a:r>
            <a:r>
              <a:rPr dirty="0" sz="2800" spc="35">
                <a:latin typeface="Times New Roman"/>
                <a:cs typeface="Times New Roman"/>
              </a:rPr>
              <a:t>khác, </a:t>
            </a:r>
            <a:r>
              <a:rPr dirty="0" sz="2800" spc="195">
                <a:latin typeface="Times New Roman"/>
                <a:cs typeface="Times New Roman"/>
              </a:rPr>
              <a:t>từ </a:t>
            </a:r>
            <a:r>
              <a:rPr dirty="0" sz="2800" spc="110">
                <a:latin typeface="Times New Roman"/>
                <a:cs typeface="Times New Roman"/>
              </a:rPr>
              <a:t>bộ </a:t>
            </a:r>
            <a:r>
              <a:rPr dirty="0" sz="2800" spc="140">
                <a:latin typeface="Times New Roman"/>
                <a:cs typeface="Times New Roman"/>
              </a:rPr>
              <a:t>phận </a:t>
            </a:r>
            <a:r>
              <a:rPr dirty="0" sz="2800" spc="105">
                <a:latin typeface="Times New Roman"/>
                <a:cs typeface="Times New Roman"/>
              </a:rPr>
              <a:t>tiếp </a:t>
            </a:r>
            <a:r>
              <a:rPr dirty="0" sz="2800" spc="40">
                <a:latin typeface="Times New Roman"/>
                <a:cs typeface="Times New Roman"/>
              </a:rPr>
              <a:t>thị, </a:t>
            </a:r>
            <a:r>
              <a:rPr dirty="0" sz="2800" spc="190">
                <a:latin typeface="Times New Roman"/>
                <a:cs typeface="Times New Roman"/>
              </a:rPr>
              <a:t>từ </a:t>
            </a:r>
            <a:r>
              <a:rPr dirty="0" sz="2800" spc="90">
                <a:latin typeface="Times New Roman"/>
                <a:cs typeface="Times New Roman"/>
              </a:rPr>
              <a:t>khách  </a:t>
            </a:r>
            <a:r>
              <a:rPr dirty="0" sz="2800" spc="105">
                <a:latin typeface="Times New Roman"/>
                <a:cs typeface="Times New Roman"/>
              </a:rPr>
              <a:t>hàng </a:t>
            </a:r>
            <a:r>
              <a:rPr dirty="0" sz="2800" spc="95">
                <a:latin typeface="Times New Roman"/>
                <a:cs typeface="Times New Roman"/>
              </a:rPr>
              <a:t>riêng</a:t>
            </a:r>
            <a:r>
              <a:rPr dirty="0" sz="2800" spc="-295">
                <a:latin typeface="Times New Roman"/>
                <a:cs typeface="Times New Roman"/>
              </a:rPr>
              <a:t> </a:t>
            </a:r>
            <a:r>
              <a:rPr dirty="0" sz="2800" spc="-180">
                <a:latin typeface="Times New Roman"/>
                <a:cs typeface="Times New Roman"/>
              </a:rPr>
              <a:t>lẻ,…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712469"/>
            <a:ext cx="874776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405"/>
              <a:t>Vấn </a:t>
            </a:r>
            <a:r>
              <a:rPr dirty="0" sz="4500" spc="-215"/>
              <a:t>đề </a:t>
            </a:r>
            <a:r>
              <a:rPr dirty="0" sz="4500" spc="-335"/>
              <a:t>về </a:t>
            </a:r>
            <a:r>
              <a:rPr dirty="0" sz="4500" spc="-365"/>
              <a:t>người </a:t>
            </a:r>
            <a:r>
              <a:rPr dirty="0" sz="4500" spc="-409"/>
              <a:t>dùng </a:t>
            </a:r>
            <a:r>
              <a:rPr dirty="0" sz="4500" spc="-365"/>
              <a:t>và </a:t>
            </a:r>
            <a:r>
              <a:rPr dirty="0" sz="4500" spc="-385"/>
              <a:t>khách</a:t>
            </a:r>
            <a:r>
              <a:rPr dirty="0" sz="4500" spc="409"/>
              <a:t> </a:t>
            </a:r>
            <a:r>
              <a:rPr dirty="0" sz="4500" spc="-395"/>
              <a:t>hàng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621739"/>
            <a:ext cx="7934325" cy="493903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Người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hiểu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họ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muốn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gì</a:t>
            </a:r>
            <a:endParaRPr sz="2600">
              <a:latin typeface="Times New Roman"/>
              <a:cs typeface="Times New Roman"/>
            </a:endParaRPr>
          </a:p>
          <a:p>
            <a:pPr marL="285115" marR="19177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Người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tuân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theo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một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bộ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đã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được  </a:t>
            </a:r>
            <a:r>
              <a:rPr dirty="0" sz="2600" spc="85">
                <a:latin typeface="Times New Roman"/>
                <a:cs typeface="Times New Roman"/>
              </a:rPr>
              <a:t>tài </a:t>
            </a:r>
            <a:r>
              <a:rPr dirty="0" sz="2600" spc="50">
                <a:latin typeface="Times New Roman"/>
                <a:cs typeface="Times New Roman"/>
              </a:rPr>
              <a:t>liệu</a:t>
            </a:r>
            <a:r>
              <a:rPr dirty="0" sz="2600" spc="-25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hóa</a:t>
            </a:r>
            <a:endParaRPr sz="2600">
              <a:latin typeface="Times New Roman"/>
              <a:cs typeface="Times New Roman"/>
            </a:endParaRPr>
          </a:p>
          <a:p>
            <a:pPr marL="285115" marR="11557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Người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nhất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định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đòi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hỏi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mới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sau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70">
                <a:latin typeface="Times New Roman"/>
                <a:cs typeface="Times New Roman"/>
              </a:rPr>
              <a:t>khi  </a:t>
            </a:r>
            <a:r>
              <a:rPr dirty="0" sz="2600" spc="40">
                <a:latin typeface="Times New Roman"/>
                <a:cs typeface="Times New Roman"/>
              </a:rPr>
              <a:t>chi </a:t>
            </a:r>
            <a:r>
              <a:rPr dirty="0" sz="2600" spc="90">
                <a:latin typeface="Times New Roman"/>
                <a:cs typeface="Times New Roman"/>
              </a:rPr>
              <a:t>phí </a:t>
            </a:r>
            <a:r>
              <a:rPr dirty="0" sz="2600" spc="30">
                <a:latin typeface="Times New Roman"/>
                <a:cs typeface="Times New Roman"/>
              </a:rPr>
              <a:t>và </a:t>
            </a:r>
            <a:r>
              <a:rPr dirty="0" sz="2600" spc="55">
                <a:latin typeface="Times New Roman"/>
                <a:cs typeface="Times New Roman"/>
              </a:rPr>
              <a:t>kế </a:t>
            </a:r>
            <a:r>
              <a:rPr dirty="0" sz="2600" spc="85">
                <a:latin typeface="Times New Roman"/>
                <a:cs typeface="Times New Roman"/>
              </a:rPr>
              <a:t>hoạch </a:t>
            </a:r>
            <a:r>
              <a:rPr dirty="0" sz="2600" spc="130">
                <a:latin typeface="Times New Roman"/>
                <a:cs typeface="Times New Roman"/>
              </a:rPr>
              <a:t>phát </a:t>
            </a:r>
            <a:r>
              <a:rPr dirty="0" sz="2600" spc="120">
                <a:latin typeface="Times New Roman"/>
                <a:cs typeface="Times New Roman"/>
              </a:rPr>
              <a:t>triển đã </a:t>
            </a:r>
            <a:r>
              <a:rPr dirty="0" sz="2600" spc="114">
                <a:latin typeface="Times New Roman"/>
                <a:cs typeface="Times New Roman"/>
              </a:rPr>
              <a:t>được </a:t>
            </a:r>
            <a:r>
              <a:rPr dirty="0" sz="2600" spc="90">
                <a:latin typeface="Times New Roman"/>
                <a:cs typeface="Times New Roman"/>
              </a:rPr>
              <a:t>hoạch </a:t>
            </a:r>
            <a:r>
              <a:rPr dirty="0" sz="2600" spc="105">
                <a:latin typeface="Times New Roman"/>
                <a:cs typeface="Times New Roman"/>
              </a:rPr>
              <a:t>định  </a:t>
            </a:r>
            <a:r>
              <a:rPr dirty="0" sz="2600" spc="-5">
                <a:latin typeface="Times New Roman"/>
                <a:cs typeface="Times New Roman"/>
              </a:rPr>
              <a:t>xong.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">
                <a:latin typeface="Times New Roman"/>
                <a:cs typeface="Times New Roman"/>
              </a:rPr>
              <a:t>Mức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độ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giao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tiếp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với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người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là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thấp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Người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thường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tham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gia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đợt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thẩm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định  </a:t>
            </a:r>
            <a:r>
              <a:rPr dirty="0" sz="2600" spc="75">
                <a:latin typeface="Times New Roman"/>
                <a:cs typeface="Times New Roman"/>
              </a:rPr>
              <a:t>hoặc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thể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tham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gia.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Người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hiểu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kỹ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thuật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Người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dùng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hiểu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quy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trình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phát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triển.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632459"/>
            <a:ext cx="81819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50"/>
              <a:t>Vấn </a:t>
            </a:r>
            <a:r>
              <a:rPr dirty="0" sz="5000" spc="-240"/>
              <a:t>đề </a:t>
            </a:r>
            <a:r>
              <a:rPr dirty="0" sz="5000" spc="-370"/>
              <a:t>về </a:t>
            </a:r>
            <a:r>
              <a:rPr dirty="0" sz="5000" spc="-400"/>
              <a:t>kỹ </a:t>
            </a:r>
            <a:r>
              <a:rPr dirty="0" sz="5000" spc="-245"/>
              <a:t>sư/nhà </a:t>
            </a:r>
            <a:r>
              <a:rPr dirty="0" sz="5000" spc="-265"/>
              <a:t>phát</a:t>
            </a:r>
            <a:r>
              <a:rPr dirty="0" sz="5000" spc="55"/>
              <a:t> </a:t>
            </a:r>
            <a:r>
              <a:rPr dirty="0" sz="5000" spc="-180"/>
              <a:t>triển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72691"/>
            <a:ext cx="8071484" cy="463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635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40">
                <a:latin typeface="Times New Roman"/>
                <a:cs typeface="Times New Roman"/>
              </a:rPr>
              <a:t>Trong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quá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trình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phân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tích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yêu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cầu,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các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vấn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đề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sau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có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thể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nảy  </a:t>
            </a:r>
            <a:r>
              <a:rPr dirty="0" sz="2400" spc="90">
                <a:latin typeface="Times New Roman"/>
                <a:cs typeface="Times New Roman"/>
              </a:rPr>
              <a:t>sinh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từ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phía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các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kỹ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sư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và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nhà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phát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triển:</a:t>
            </a:r>
            <a:endParaRPr sz="24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65">
                <a:latin typeface="Times New Roman"/>
                <a:cs typeface="Times New Roman"/>
              </a:rPr>
              <a:t>Nhân </a:t>
            </a:r>
            <a:r>
              <a:rPr dirty="0" sz="2400" spc="60">
                <a:latin typeface="Times New Roman"/>
                <a:cs typeface="Times New Roman"/>
              </a:rPr>
              <a:t>viên </a:t>
            </a:r>
            <a:r>
              <a:rPr dirty="0" sz="2400" spc="30">
                <a:latin typeface="Times New Roman"/>
                <a:cs typeface="Times New Roman"/>
              </a:rPr>
              <a:t>kỹ </a:t>
            </a:r>
            <a:r>
              <a:rPr dirty="0" sz="2400" spc="125">
                <a:latin typeface="Times New Roman"/>
                <a:cs typeface="Times New Roman"/>
              </a:rPr>
              <a:t>thuật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90">
                <a:latin typeface="Times New Roman"/>
                <a:cs typeface="Times New Roman"/>
              </a:rPr>
              <a:t>người </a:t>
            </a:r>
            <a:r>
              <a:rPr dirty="0" sz="2400" spc="95">
                <a:latin typeface="Times New Roman"/>
                <a:cs typeface="Times New Roman"/>
              </a:rPr>
              <a:t>dùng </a:t>
            </a:r>
            <a:r>
              <a:rPr dirty="0" sz="2400" spc="45">
                <a:latin typeface="Times New Roman"/>
                <a:cs typeface="Times New Roman"/>
              </a:rPr>
              <a:t>cuối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0">
                <a:latin typeface="Times New Roman"/>
                <a:cs typeface="Times New Roman"/>
              </a:rPr>
              <a:t>thể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80">
                <a:latin typeface="Times New Roman"/>
                <a:cs typeface="Times New Roman"/>
              </a:rPr>
              <a:t>ngôn </a:t>
            </a:r>
            <a:r>
              <a:rPr dirty="0" sz="2400" spc="-15">
                <a:latin typeface="Times New Roman"/>
                <a:cs typeface="Times New Roman"/>
              </a:rPr>
              <a:t>từ  </a:t>
            </a:r>
            <a:r>
              <a:rPr dirty="0" sz="2400" spc="65">
                <a:latin typeface="Times New Roman"/>
                <a:cs typeface="Times New Roman"/>
              </a:rPr>
              <a:t>khác </a:t>
            </a:r>
            <a:r>
              <a:rPr dirty="0" sz="2400" spc="70">
                <a:latin typeface="Times New Roman"/>
                <a:cs typeface="Times New Roman"/>
              </a:rPr>
              <a:t>nhau. </a:t>
            </a:r>
            <a:r>
              <a:rPr dirty="0" sz="2400" spc="-10">
                <a:latin typeface="Times New Roman"/>
                <a:cs typeface="Times New Roman"/>
              </a:rPr>
              <a:t>Kết </a:t>
            </a:r>
            <a:r>
              <a:rPr dirty="0" sz="2400" spc="110">
                <a:latin typeface="Times New Roman"/>
                <a:cs typeface="Times New Roman"/>
              </a:rPr>
              <a:t>quả </a:t>
            </a:r>
            <a:r>
              <a:rPr dirty="0" sz="2400" spc="45">
                <a:latin typeface="Times New Roman"/>
                <a:cs typeface="Times New Roman"/>
              </a:rPr>
              <a:t>là </a:t>
            </a:r>
            <a:r>
              <a:rPr dirty="0" sz="2400" spc="95">
                <a:latin typeface="Times New Roman"/>
                <a:cs typeface="Times New Roman"/>
              </a:rPr>
              <a:t>họ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0">
                <a:latin typeface="Times New Roman"/>
                <a:cs typeface="Times New Roman"/>
              </a:rPr>
              <a:t>thể </a:t>
            </a:r>
            <a:r>
              <a:rPr dirty="0" sz="2400" spc="85">
                <a:latin typeface="Times New Roman"/>
                <a:cs typeface="Times New Roman"/>
              </a:rPr>
              <a:t>tin </a:t>
            </a:r>
            <a:r>
              <a:rPr dirty="0" sz="2400" spc="90">
                <a:latin typeface="Times New Roman"/>
                <a:cs typeface="Times New Roman"/>
              </a:rPr>
              <a:t>rằng </a:t>
            </a:r>
            <a:r>
              <a:rPr dirty="0" sz="2400" spc="95">
                <a:latin typeface="Times New Roman"/>
                <a:cs typeface="Times New Roman"/>
              </a:rPr>
              <a:t>họ </a:t>
            </a:r>
            <a:r>
              <a:rPr dirty="0" sz="2400" spc="110">
                <a:latin typeface="Times New Roman"/>
                <a:cs typeface="Times New Roman"/>
              </a:rPr>
              <a:t>hoàn toàn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đồng  </a:t>
            </a:r>
            <a:r>
              <a:rPr dirty="0" sz="2400" spc="120">
                <a:latin typeface="Times New Roman"/>
                <a:cs typeface="Times New Roman"/>
              </a:rPr>
              <a:t>thuận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cho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đến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khi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phẩm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hoàn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thiện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được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đưa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ra.</a:t>
            </a:r>
            <a:endParaRPr sz="24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50">
                <a:latin typeface="Times New Roman"/>
                <a:cs typeface="Times New Roman"/>
              </a:rPr>
              <a:t>Các </a:t>
            </a:r>
            <a:r>
              <a:rPr dirty="0" sz="2400" spc="35">
                <a:latin typeface="Times New Roman"/>
                <a:cs typeface="Times New Roman"/>
              </a:rPr>
              <a:t>kỹ </a:t>
            </a:r>
            <a:r>
              <a:rPr dirty="0" sz="2400" spc="140">
                <a:latin typeface="Times New Roman"/>
                <a:cs typeface="Times New Roman"/>
              </a:rPr>
              <a:t>sư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120">
                <a:latin typeface="Times New Roman"/>
                <a:cs typeface="Times New Roman"/>
              </a:rPr>
              <a:t>nhà </a:t>
            </a:r>
            <a:r>
              <a:rPr dirty="0" sz="2400" spc="125">
                <a:latin typeface="Times New Roman"/>
                <a:cs typeface="Times New Roman"/>
              </a:rPr>
              <a:t>phát </a:t>
            </a:r>
            <a:r>
              <a:rPr dirty="0" sz="2400" spc="110">
                <a:latin typeface="Times New Roman"/>
                <a:cs typeface="Times New Roman"/>
              </a:rPr>
              <a:t>triển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0">
                <a:latin typeface="Times New Roman"/>
                <a:cs typeface="Times New Roman"/>
              </a:rPr>
              <a:t>thể </a:t>
            </a:r>
            <a:r>
              <a:rPr dirty="0" sz="2400" spc="30">
                <a:latin typeface="Times New Roman"/>
                <a:cs typeface="Times New Roman"/>
              </a:rPr>
              <a:t>cố </a:t>
            </a:r>
            <a:r>
              <a:rPr dirty="0" sz="2400" spc="25">
                <a:latin typeface="Times New Roman"/>
                <a:cs typeface="Times New Roman"/>
              </a:rPr>
              <a:t>lái </a:t>
            </a:r>
            <a:r>
              <a:rPr dirty="0" sz="2400" spc="60">
                <a:latin typeface="Times New Roman"/>
                <a:cs typeface="Times New Roman"/>
              </a:rPr>
              <a:t>cho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65">
                <a:latin typeface="Times New Roman"/>
                <a:cs typeface="Times New Roman"/>
              </a:rPr>
              <a:t>yêu </a:t>
            </a:r>
            <a:r>
              <a:rPr dirty="0" sz="2400" spc="-45">
                <a:latin typeface="Times New Roman"/>
                <a:cs typeface="Times New Roman"/>
              </a:rPr>
              <a:t>cầu  </a:t>
            </a:r>
            <a:r>
              <a:rPr dirty="0" sz="2400" spc="114">
                <a:latin typeface="Times New Roman"/>
                <a:cs typeface="Times New Roman"/>
              </a:rPr>
              <a:t>khớp </a:t>
            </a:r>
            <a:r>
              <a:rPr dirty="0" sz="2400" spc="40">
                <a:latin typeface="Times New Roman"/>
                <a:cs typeface="Times New Roman"/>
              </a:rPr>
              <a:t>với </a:t>
            </a:r>
            <a:r>
              <a:rPr dirty="0" sz="2400" spc="110">
                <a:latin typeface="Times New Roman"/>
                <a:cs typeface="Times New Roman"/>
              </a:rPr>
              <a:t>một hệ </a:t>
            </a:r>
            <a:r>
              <a:rPr dirty="0" sz="2400" spc="85">
                <a:latin typeface="Times New Roman"/>
                <a:cs typeface="Times New Roman"/>
              </a:rPr>
              <a:t>thống </a:t>
            </a:r>
            <a:r>
              <a:rPr dirty="0" sz="2400" spc="60">
                <a:latin typeface="Times New Roman"/>
                <a:cs typeface="Times New Roman"/>
              </a:rPr>
              <a:t>hay </a:t>
            </a:r>
            <a:r>
              <a:rPr dirty="0" sz="2400" spc="100">
                <a:latin typeface="Times New Roman"/>
                <a:cs typeface="Times New Roman"/>
              </a:rPr>
              <a:t>mô </a:t>
            </a:r>
            <a:r>
              <a:rPr dirty="0" sz="2400" spc="95">
                <a:latin typeface="Times New Roman"/>
                <a:cs typeface="Times New Roman"/>
              </a:rPr>
              <a:t>hình </a:t>
            </a:r>
            <a:r>
              <a:rPr dirty="0" sz="2400" spc="110">
                <a:latin typeface="Times New Roman"/>
                <a:cs typeface="Times New Roman"/>
              </a:rPr>
              <a:t>sẵn </a:t>
            </a:r>
            <a:r>
              <a:rPr dirty="0" sz="2400" spc="-15">
                <a:latin typeface="Times New Roman"/>
                <a:cs typeface="Times New Roman"/>
              </a:rPr>
              <a:t>có, </a:t>
            </a:r>
            <a:r>
              <a:rPr dirty="0" sz="2400" spc="80">
                <a:latin typeface="Times New Roman"/>
                <a:cs typeface="Times New Roman"/>
              </a:rPr>
              <a:t>thay </a:t>
            </a:r>
            <a:r>
              <a:rPr dirty="0" sz="2400" spc="5">
                <a:latin typeface="Times New Roman"/>
                <a:cs typeface="Times New Roman"/>
              </a:rPr>
              <a:t>vì </a:t>
            </a:r>
            <a:r>
              <a:rPr dirty="0" sz="2400" spc="120">
                <a:latin typeface="Times New Roman"/>
                <a:cs typeface="Times New Roman"/>
              </a:rPr>
              <a:t>phát  </a:t>
            </a:r>
            <a:r>
              <a:rPr dirty="0" sz="2400" spc="110">
                <a:latin typeface="Times New Roman"/>
                <a:cs typeface="Times New Roman"/>
              </a:rPr>
              <a:t>triển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một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hệ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thống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theo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sát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nhu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cầu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của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khách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hàng</a:t>
            </a:r>
            <a:endParaRPr sz="24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50">
                <a:latin typeface="Times New Roman"/>
                <a:cs typeface="Times New Roman"/>
              </a:rPr>
              <a:t>Việc </a:t>
            </a:r>
            <a:r>
              <a:rPr dirty="0" sz="2400" spc="120">
                <a:latin typeface="Times New Roman"/>
                <a:cs typeface="Times New Roman"/>
              </a:rPr>
              <a:t>phân </a:t>
            </a:r>
            <a:r>
              <a:rPr dirty="0" sz="2400" spc="60">
                <a:latin typeface="Times New Roman"/>
                <a:cs typeface="Times New Roman"/>
              </a:rPr>
              <a:t>tích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0">
                <a:latin typeface="Times New Roman"/>
                <a:cs typeface="Times New Roman"/>
              </a:rPr>
              <a:t>thể </a:t>
            </a:r>
            <a:r>
              <a:rPr dirty="0" sz="2400" spc="100">
                <a:latin typeface="Times New Roman"/>
                <a:cs typeface="Times New Roman"/>
              </a:rPr>
              <a:t>do </a:t>
            </a:r>
            <a:r>
              <a:rPr dirty="0" sz="2400" spc="30">
                <a:latin typeface="Times New Roman"/>
                <a:cs typeface="Times New Roman"/>
              </a:rPr>
              <a:t>các kỹ </a:t>
            </a:r>
            <a:r>
              <a:rPr dirty="0" sz="2400" spc="145">
                <a:latin typeface="Times New Roman"/>
                <a:cs typeface="Times New Roman"/>
              </a:rPr>
              <a:t>sư </a:t>
            </a:r>
            <a:r>
              <a:rPr dirty="0" sz="2400" spc="70">
                <a:latin typeface="Times New Roman"/>
                <a:cs typeface="Times New Roman"/>
              </a:rPr>
              <a:t>hoặc lập </a:t>
            </a:r>
            <a:r>
              <a:rPr dirty="0" sz="2400" spc="114">
                <a:latin typeface="Times New Roman"/>
                <a:cs typeface="Times New Roman"/>
              </a:rPr>
              <a:t>trình </a:t>
            </a:r>
            <a:r>
              <a:rPr dirty="0" sz="2400" spc="60">
                <a:latin typeface="Times New Roman"/>
                <a:cs typeface="Times New Roman"/>
              </a:rPr>
              <a:t>viên </a:t>
            </a:r>
            <a:r>
              <a:rPr dirty="0" sz="2400" spc="15">
                <a:latin typeface="Times New Roman"/>
                <a:cs typeface="Times New Roman"/>
              </a:rPr>
              <a:t>thực  </a:t>
            </a:r>
            <a:r>
              <a:rPr dirty="0" sz="2400" spc="50">
                <a:latin typeface="Times New Roman"/>
                <a:cs typeface="Times New Roman"/>
              </a:rPr>
              <a:t>hiện, </a:t>
            </a:r>
            <a:r>
              <a:rPr dirty="0" sz="2400" spc="80">
                <a:latin typeface="Times New Roman"/>
                <a:cs typeface="Times New Roman"/>
              </a:rPr>
              <a:t>thay </a:t>
            </a:r>
            <a:r>
              <a:rPr dirty="0" sz="2400">
                <a:latin typeface="Times New Roman"/>
                <a:cs typeface="Times New Roman"/>
              </a:rPr>
              <a:t>vì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120">
                <a:latin typeface="Times New Roman"/>
                <a:cs typeface="Times New Roman"/>
              </a:rPr>
              <a:t>nhân </a:t>
            </a:r>
            <a:r>
              <a:rPr dirty="0" sz="2400" spc="60">
                <a:latin typeface="Times New Roman"/>
                <a:cs typeface="Times New Roman"/>
              </a:rPr>
              <a:t>viên </a:t>
            </a:r>
            <a:r>
              <a:rPr dirty="0" sz="2400" spc="30">
                <a:latin typeface="Times New Roman"/>
                <a:cs typeface="Times New Roman"/>
              </a:rPr>
              <a:t>có kỹ </a:t>
            </a:r>
            <a:r>
              <a:rPr dirty="0" sz="2400" spc="85">
                <a:latin typeface="Times New Roman"/>
                <a:cs typeface="Times New Roman"/>
              </a:rPr>
              <a:t>năng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70">
                <a:latin typeface="Times New Roman"/>
                <a:cs typeface="Times New Roman"/>
              </a:rPr>
              <a:t>kiến </a:t>
            </a:r>
            <a:r>
              <a:rPr dirty="0" sz="2400" spc="105">
                <a:latin typeface="Times New Roman"/>
                <a:cs typeface="Times New Roman"/>
              </a:rPr>
              <a:t>thức </a:t>
            </a:r>
            <a:r>
              <a:rPr dirty="0" sz="2400" spc="85">
                <a:latin typeface="Times New Roman"/>
                <a:cs typeface="Times New Roman"/>
              </a:rPr>
              <a:t>miền  </a:t>
            </a:r>
            <a:r>
              <a:rPr dirty="0" sz="2400" spc="100">
                <a:latin typeface="Times New Roman"/>
                <a:cs typeface="Times New Roman"/>
              </a:rPr>
              <a:t>ứng </a:t>
            </a:r>
            <a:r>
              <a:rPr dirty="0" sz="2400" spc="95">
                <a:latin typeface="Times New Roman"/>
                <a:cs typeface="Times New Roman"/>
              </a:rPr>
              <a:t>dụng </a:t>
            </a:r>
            <a:r>
              <a:rPr dirty="0" sz="2400" spc="120">
                <a:latin typeface="Times New Roman"/>
                <a:cs typeface="Times New Roman"/>
              </a:rPr>
              <a:t>để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0">
                <a:latin typeface="Times New Roman"/>
                <a:cs typeface="Times New Roman"/>
              </a:rPr>
              <a:t>thể </a:t>
            </a:r>
            <a:r>
              <a:rPr dirty="0" sz="2400" spc="85">
                <a:latin typeface="Times New Roman"/>
                <a:cs typeface="Times New Roman"/>
              </a:rPr>
              <a:t>hiểu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125">
                <a:latin typeface="Times New Roman"/>
                <a:cs typeface="Times New Roman"/>
              </a:rPr>
              <a:t>nhu </a:t>
            </a:r>
            <a:r>
              <a:rPr dirty="0" sz="2400" spc="75">
                <a:latin typeface="Times New Roman"/>
                <a:cs typeface="Times New Roman"/>
              </a:rPr>
              <a:t>cầu của khách </a:t>
            </a:r>
            <a:r>
              <a:rPr dirty="0" sz="2400" spc="85">
                <a:latin typeface="Times New Roman"/>
                <a:cs typeface="Times New Roman"/>
              </a:rPr>
              <a:t>hàng </a:t>
            </a:r>
            <a:r>
              <a:rPr dirty="0" sz="2400" spc="110">
                <a:latin typeface="Times New Roman"/>
                <a:cs typeface="Times New Roman"/>
              </a:rPr>
              <a:t>một </a:t>
            </a:r>
            <a:r>
              <a:rPr dirty="0" sz="2400" spc="819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cách </a:t>
            </a:r>
            <a:r>
              <a:rPr dirty="0" sz="2400" spc="95">
                <a:latin typeface="Times New Roman"/>
                <a:cs typeface="Times New Roman"/>
              </a:rPr>
              <a:t>đúng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đắn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283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9"/>
              <a:t>Thực</a:t>
            </a:r>
            <a:r>
              <a:rPr dirty="0" sz="5000" spc="-335"/>
              <a:t> </a:t>
            </a:r>
            <a:r>
              <a:rPr dirty="0" sz="5000" spc="-365"/>
              <a:t>hành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1484" cy="318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40">
                <a:latin typeface="Times New Roman"/>
                <a:cs typeface="Times New Roman"/>
              </a:rPr>
              <a:t>Bạn </a:t>
            </a:r>
            <a:r>
              <a:rPr dirty="0" sz="2800" spc="50">
                <a:latin typeface="Times New Roman"/>
                <a:cs typeface="Times New Roman"/>
              </a:rPr>
              <a:t>là </a:t>
            </a:r>
            <a:r>
              <a:rPr dirty="0" sz="2800" spc="105">
                <a:latin typeface="Times New Roman"/>
                <a:cs typeface="Times New Roman"/>
              </a:rPr>
              <a:t>người </a:t>
            </a:r>
            <a:r>
              <a:rPr dirty="0" sz="2800" spc="140">
                <a:latin typeface="Times New Roman"/>
                <a:cs typeface="Times New Roman"/>
              </a:rPr>
              <a:t>quản </a:t>
            </a:r>
            <a:r>
              <a:rPr dirty="0" sz="2800" spc="-35">
                <a:latin typeface="Times New Roman"/>
                <a:cs typeface="Times New Roman"/>
              </a:rPr>
              <a:t>lý </a:t>
            </a:r>
            <a:r>
              <a:rPr dirty="0" sz="2800" spc="130">
                <a:latin typeface="Times New Roman"/>
                <a:cs typeface="Times New Roman"/>
              </a:rPr>
              <a:t>sản </a:t>
            </a:r>
            <a:r>
              <a:rPr dirty="0" sz="2800" spc="140">
                <a:latin typeface="Times New Roman"/>
                <a:cs typeface="Times New Roman"/>
              </a:rPr>
              <a:t>phẩm </a:t>
            </a:r>
            <a:r>
              <a:rPr dirty="0" sz="2800" spc="75">
                <a:latin typeface="Times New Roman"/>
                <a:cs typeface="Times New Roman"/>
              </a:rPr>
              <a:t>cho </a:t>
            </a:r>
            <a:r>
              <a:rPr dirty="0" sz="2800" spc="130">
                <a:latin typeface="Times New Roman"/>
                <a:cs typeface="Times New Roman"/>
              </a:rPr>
              <a:t>một </a:t>
            </a:r>
            <a:r>
              <a:rPr dirty="0" sz="2800" spc="55">
                <a:latin typeface="Times New Roman"/>
                <a:cs typeface="Times New Roman"/>
              </a:rPr>
              <a:t>công </a:t>
            </a:r>
            <a:r>
              <a:rPr dirty="0" sz="2800" spc="-135">
                <a:latin typeface="Times New Roman"/>
                <a:cs typeface="Times New Roman"/>
              </a:rPr>
              <a:t>ty  </a:t>
            </a:r>
            <a:r>
              <a:rPr dirty="0" sz="2800" spc="55">
                <a:latin typeface="Times New Roman"/>
                <a:cs typeface="Times New Roman"/>
              </a:rPr>
              <a:t>công </a:t>
            </a:r>
            <a:r>
              <a:rPr dirty="0" sz="2800" spc="70">
                <a:latin typeface="Times New Roman"/>
                <a:cs typeface="Times New Roman"/>
              </a:rPr>
              <a:t>cụ </a:t>
            </a:r>
            <a:r>
              <a:rPr dirty="0" sz="2800" spc="-35">
                <a:latin typeface="Times New Roman"/>
                <a:cs typeface="Times New Roman"/>
              </a:rPr>
              <a:t>máy. </a:t>
            </a:r>
            <a:r>
              <a:rPr dirty="0" sz="2800" spc="-15">
                <a:latin typeface="Times New Roman"/>
                <a:cs typeface="Times New Roman"/>
              </a:rPr>
              <a:t>Giám </a:t>
            </a:r>
            <a:r>
              <a:rPr dirty="0" sz="2800" spc="70">
                <a:latin typeface="Times New Roman"/>
                <a:cs typeface="Times New Roman"/>
              </a:rPr>
              <a:t>đốc yêu </a:t>
            </a:r>
            <a:r>
              <a:rPr dirty="0" sz="2800" spc="85">
                <a:latin typeface="Times New Roman"/>
                <a:cs typeface="Times New Roman"/>
              </a:rPr>
              <a:t>cầu </a:t>
            </a:r>
            <a:r>
              <a:rPr dirty="0" sz="2800" spc="135">
                <a:latin typeface="Times New Roman"/>
                <a:cs typeface="Times New Roman"/>
              </a:rPr>
              <a:t>bạn </a:t>
            </a:r>
            <a:r>
              <a:rPr dirty="0" sz="2800" spc="145">
                <a:latin typeface="Times New Roman"/>
                <a:cs typeface="Times New Roman"/>
              </a:rPr>
              <a:t>phát </a:t>
            </a:r>
            <a:r>
              <a:rPr dirty="0" sz="2800" spc="130">
                <a:latin typeface="Times New Roman"/>
                <a:cs typeface="Times New Roman"/>
              </a:rPr>
              <a:t>triển một  </a:t>
            </a:r>
            <a:r>
              <a:rPr dirty="0" sz="2800" spc="75">
                <a:latin typeface="Times New Roman"/>
                <a:cs typeface="Times New Roman"/>
              </a:rPr>
              <a:t>máy </a:t>
            </a:r>
            <a:r>
              <a:rPr dirty="0" sz="2800" spc="95">
                <a:latin typeface="Times New Roman"/>
                <a:cs typeface="Times New Roman"/>
              </a:rPr>
              <a:t>cắt </a:t>
            </a:r>
            <a:r>
              <a:rPr dirty="0" sz="2800" spc="140">
                <a:latin typeface="Times New Roman"/>
                <a:cs typeface="Times New Roman"/>
              </a:rPr>
              <a:t>quần </a:t>
            </a:r>
            <a:r>
              <a:rPr dirty="0" sz="2800" spc="100">
                <a:latin typeface="Times New Roman"/>
                <a:cs typeface="Times New Roman"/>
              </a:rPr>
              <a:t>áo </a:t>
            </a:r>
            <a:r>
              <a:rPr dirty="0" sz="2800" spc="130">
                <a:latin typeface="Times New Roman"/>
                <a:cs typeface="Times New Roman"/>
              </a:rPr>
              <a:t>để </a:t>
            </a:r>
            <a:r>
              <a:rPr dirty="0" sz="2800" spc="70">
                <a:latin typeface="Times New Roman"/>
                <a:cs typeface="Times New Roman"/>
              </a:rPr>
              <a:t>may </a:t>
            </a:r>
            <a:r>
              <a:rPr dirty="0" sz="2800" spc="140">
                <a:latin typeface="Times New Roman"/>
                <a:cs typeface="Times New Roman"/>
              </a:rPr>
              <a:t>quần </a:t>
            </a:r>
            <a:r>
              <a:rPr dirty="0" sz="2800" spc="100">
                <a:latin typeface="Times New Roman"/>
                <a:cs typeface="Times New Roman"/>
              </a:rPr>
              <a:t>áo </a:t>
            </a:r>
            <a:r>
              <a:rPr dirty="0" sz="2800" spc="125">
                <a:latin typeface="Times New Roman"/>
                <a:cs typeface="Times New Roman"/>
              </a:rPr>
              <a:t>theo </a:t>
            </a:r>
            <a:r>
              <a:rPr dirty="0" sz="2800" spc="35">
                <a:latin typeface="Times New Roman"/>
                <a:cs typeface="Times New Roman"/>
              </a:rPr>
              <a:t>các </a:t>
            </a:r>
            <a:r>
              <a:rPr dirty="0" sz="2800" spc="45">
                <a:latin typeface="Times New Roman"/>
                <a:cs typeface="Times New Roman"/>
              </a:rPr>
              <a:t>kích </a:t>
            </a:r>
            <a:r>
              <a:rPr dirty="0" sz="2800" spc="95">
                <a:latin typeface="Times New Roman"/>
                <a:cs typeface="Times New Roman"/>
              </a:rPr>
              <a:t>cỡ  </a:t>
            </a:r>
            <a:r>
              <a:rPr dirty="0" sz="2800" spc="35">
                <a:latin typeface="Times New Roman"/>
                <a:cs typeface="Times New Roman"/>
              </a:rPr>
              <a:t>và các </a:t>
            </a:r>
            <a:r>
              <a:rPr dirty="0" sz="2800" spc="135">
                <a:latin typeface="Times New Roman"/>
                <a:cs typeface="Times New Roman"/>
              </a:rPr>
              <a:t>mẫu </a:t>
            </a:r>
            <a:r>
              <a:rPr dirty="0" sz="2800" spc="75">
                <a:latin typeface="Times New Roman"/>
                <a:cs typeface="Times New Roman"/>
              </a:rPr>
              <a:t>khác </a:t>
            </a:r>
            <a:r>
              <a:rPr dirty="0" sz="2800" spc="85">
                <a:latin typeface="Times New Roman"/>
                <a:cs typeface="Times New Roman"/>
              </a:rPr>
              <a:t>nhau. </a:t>
            </a:r>
            <a:r>
              <a:rPr dirty="0" sz="2800" spc="-45">
                <a:latin typeface="Times New Roman"/>
                <a:cs typeface="Times New Roman"/>
              </a:rPr>
              <a:t>Máy </a:t>
            </a:r>
            <a:r>
              <a:rPr dirty="0" sz="2800" spc="125">
                <a:latin typeface="Times New Roman"/>
                <a:cs typeface="Times New Roman"/>
              </a:rPr>
              <a:t>được </a:t>
            </a:r>
            <a:r>
              <a:rPr dirty="0" sz="2800" spc="135">
                <a:latin typeface="Times New Roman"/>
                <a:cs typeface="Times New Roman"/>
              </a:rPr>
              <a:t>bán </a:t>
            </a:r>
            <a:r>
              <a:rPr dirty="0" sz="2800" spc="75">
                <a:latin typeface="Times New Roman"/>
                <a:cs typeface="Times New Roman"/>
              </a:rPr>
              <a:t>cho </a:t>
            </a:r>
            <a:r>
              <a:rPr dirty="0" sz="2800" spc="130">
                <a:latin typeface="Times New Roman"/>
                <a:cs typeface="Times New Roman"/>
              </a:rPr>
              <a:t>những  </a:t>
            </a:r>
            <a:r>
              <a:rPr dirty="0" sz="2800" spc="105">
                <a:latin typeface="Times New Roman"/>
                <a:cs typeface="Times New Roman"/>
              </a:rPr>
              <a:t>người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may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quần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áo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khắp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nơi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trên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thế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giới</a:t>
            </a:r>
            <a:endParaRPr sz="2800">
              <a:latin typeface="Times New Roman"/>
              <a:cs typeface="Times New Roman"/>
            </a:endParaRPr>
          </a:p>
          <a:p>
            <a:pPr algn="just" lvl="1" marL="920750" indent="-514984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AutoNum type="arabicPeriod"/>
              <a:tabLst>
                <a:tab pos="921385" algn="l"/>
              </a:tabLst>
            </a:pPr>
            <a:r>
              <a:rPr dirty="0" sz="2800" spc="-105">
                <a:latin typeface="Times New Roman"/>
                <a:cs typeface="Times New Roman"/>
              </a:rPr>
              <a:t>Xác </a:t>
            </a:r>
            <a:r>
              <a:rPr dirty="0" sz="2800" spc="114">
                <a:latin typeface="Times New Roman"/>
                <a:cs typeface="Times New Roman"/>
              </a:rPr>
              <a:t>định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300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stakeholder?</a:t>
            </a:r>
            <a:endParaRPr sz="2800">
              <a:latin typeface="Times New Roman"/>
              <a:cs typeface="Times New Roman"/>
            </a:endParaRPr>
          </a:p>
          <a:p>
            <a:pPr algn="just" lvl="1" marL="920750" indent="-514984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AutoNum type="arabicPeriod"/>
              <a:tabLst>
                <a:tab pos="921385" algn="l"/>
              </a:tabLst>
            </a:pPr>
            <a:r>
              <a:rPr dirty="0" sz="2800" spc="114">
                <a:latin typeface="Times New Roman"/>
                <a:cs typeface="Times New Roman"/>
              </a:rPr>
              <a:t>Phân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tích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và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đánh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giá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stakeholder?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80059"/>
            <a:ext cx="27959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5"/>
              <a:t>Answer</a:t>
            </a:r>
            <a:r>
              <a:rPr dirty="0" sz="5000" spc="-340"/>
              <a:t> </a:t>
            </a:r>
            <a:r>
              <a:rPr dirty="0" sz="5000" spc="-265"/>
              <a:t>#1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12140" y="1237233"/>
            <a:ext cx="8004175" cy="55397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4444"/>
              <a:buFont typeface="Arial"/>
              <a:buChar char=""/>
              <a:tabLst>
                <a:tab pos="285750" algn="l"/>
              </a:tabLst>
            </a:pPr>
            <a:r>
              <a:rPr dirty="0" sz="2700" spc="-75">
                <a:latin typeface="Times New Roman"/>
                <a:cs typeface="Times New Roman"/>
              </a:rPr>
              <a:t>Key </a:t>
            </a:r>
            <a:r>
              <a:rPr dirty="0" sz="2700" spc="110">
                <a:latin typeface="Times New Roman"/>
                <a:cs typeface="Times New Roman"/>
              </a:rPr>
              <a:t>stakeholders</a:t>
            </a:r>
            <a:r>
              <a:rPr dirty="0" sz="2700" spc="-95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are:</a:t>
            </a:r>
            <a:endParaRPr sz="27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/>
              <a:buChar char=""/>
              <a:tabLst>
                <a:tab pos="652780" algn="l"/>
              </a:tabLst>
            </a:pPr>
            <a:r>
              <a:rPr dirty="0" sz="2700" spc="-65">
                <a:latin typeface="Times New Roman"/>
                <a:cs typeface="Times New Roman"/>
              </a:rPr>
              <a:t>Giám </a:t>
            </a:r>
            <a:r>
              <a:rPr dirty="0" sz="2700" spc="-35">
                <a:latin typeface="Times New Roman"/>
                <a:cs typeface="Times New Roman"/>
              </a:rPr>
              <a:t>đóc </a:t>
            </a:r>
            <a:r>
              <a:rPr dirty="0" sz="2700" spc="-75">
                <a:latin typeface="Times New Roman"/>
                <a:cs typeface="Times New Roman"/>
              </a:rPr>
              <a:t>và </a:t>
            </a:r>
            <a:r>
              <a:rPr dirty="0" sz="2700" spc="-50">
                <a:latin typeface="Times New Roman"/>
                <a:cs typeface="Times New Roman"/>
              </a:rPr>
              <a:t>các </a:t>
            </a:r>
            <a:r>
              <a:rPr dirty="0" sz="2700" spc="-95">
                <a:latin typeface="Times New Roman"/>
                <a:cs typeface="Times New Roman"/>
              </a:rPr>
              <a:t>cỏ </a:t>
            </a:r>
            <a:r>
              <a:rPr dirty="0" sz="2700" spc="90">
                <a:latin typeface="Times New Roman"/>
                <a:cs typeface="Times New Roman"/>
              </a:rPr>
              <a:t>đông </a:t>
            </a:r>
            <a:r>
              <a:rPr dirty="0" sz="2700" spc="110">
                <a:latin typeface="Times New Roman"/>
                <a:cs typeface="Times New Roman"/>
              </a:rPr>
              <a:t>trong </a:t>
            </a:r>
            <a:r>
              <a:rPr dirty="0" sz="2700" spc="50">
                <a:latin typeface="Times New Roman"/>
                <a:cs typeface="Times New Roman"/>
              </a:rPr>
              <a:t>công</a:t>
            </a:r>
            <a:r>
              <a:rPr dirty="0" sz="2700" spc="-490">
                <a:latin typeface="Times New Roman"/>
                <a:cs typeface="Times New Roman"/>
              </a:rPr>
              <a:t> </a:t>
            </a:r>
            <a:r>
              <a:rPr dirty="0" sz="2700" spc="80">
                <a:latin typeface="Times New Roman"/>
                <a:cs typeface="Times New Roman"/>
              </a:rPr>
              <a:t>ty</a:t>
            </a:r>
            <a:endParaRPr sz="27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/>
              <a:buChar char=""/>
              <a:tabLst>
                <a:tab pos="652780" algn="l"/>
              </a:tabLst>
            </a:pPr>
            <a:r>
              <a:rPr dirty="0" sz="2700" spc="75">
                <a:latin typeface="Times New Roman"/>
                <a:cs typeface="Times New Roman"/>
              </a:rPr>
              <a:t>Nhân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spc="70">
                <a:latin typeface="Times New Roman"/>
                <a:cs typeface="Times New Roman"/>
              </a:rPr>
              <a:t>viên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 spc="25">
                <a:latin typeface="Times New Roman"/>
                <a:cs typeface="Times New Roman"/>
              </a:rPr>
              <a:t>bán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 spc="20">
                <a:latin typeface="Times New Roman"/>
                <a:cs typeface="Times New Roman"/>
              </a:rPr>
              <a:t>hàng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 spc="-75">
                <a:latin typeface="Times New Roman"/>
                <a:cs typeface="Times New Roman"/>
              </a:rPr>
              <a:t>và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 spc="30">
                <a:latin typeface="Times New Roman"/>
                <a:cs typeface="Times New Roman"/>
              </a:rPr>
              <a:t>tiép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spc="75">
                <a:latin typeface="Times New Roman"/>
                <a:cs typeface="Times New Roman"/>
              </a:rPr>
              <a:t>thị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 spc="-35">
                <a:latin typeface="Times New Roman"/>
                <a:cs typeface="Times New Roman"/>
              </a:rPr>
              <a:t>của</a:t>
            </a:r>
            <a:r>
              <a:rPr dirty="0" sz="2700" spc="-95">
                <a:latin typeface="Times New Roman"/>
                <a:cs typeface="Times New Roman"/>
              </a:rPr>
              <a:t> </a:t>
            </a:r>
            <a:r>
              <a:rPr dirty="0" sz="2700" spc="50">
                <a:latin typeface="Times New Roman"/>
                <a:cs typeface="Times New Roman"/>
              </a:rPr>
              <a:t>công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 spc="80">
                <a:latin typeface="Times New Roman"/>
                <a:cs typeface="Times New Roman"/>
              </a:rPr>
              <a:t>ty</a:t>
            </a:r>
            <a:endParaRPr sz="2700">
              <a:latin typeface="Times New Roman"/>
              <a:cs typeface="Times New Roman"/>
            </a:endParaRPr>
          </a:p>
          <a:p>
            <a:pPr lvl="1" marL="652145" marR="529590" indent="-246379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185"/>
              <a:buFont typeface="Arial"/>
              <a:buChar char=""/>
              <a:tabLst>
                <a:tab pos="652780" algn="l"/>
              </a:tabLst>
            </a:pPr>
            <a:r>
              <a:rPr dirty="0" sz="2700" spc="-30">
                <a:latin typeface="Times New Roman"/>
                <a:cs typeface="Times New Roman"/>
              </a:rPr>
              <a:t>Khách </a:t>
            </a:r>
            <a:r>
              <a:rPr dirty="0" sz="2700" spc="20">
                <a:latin typeface="Times New Roman"/>
                <a:cs typeface="Times New Roman"/>
              </a:rPr>
              <a:t>hàng (những </a:t>
            </a:r>
            <a:r>
              <a:rPr dirty="0" sz="2700" spc="-15">
                <a:latin typeface="Times New Roman"/>
                <a:cs typeface="Times New Roman"/>
              </a:rPr>
              <a:t>người </a:t>
            </a:r>
            <a:r>
              <a:rPr dirty="0" sz="2700" spc="-80">
                <a:latin typeface="Times New Roman"/>
                <a:cs typeface="Times New Roman"/>
              </a:rPr>
              <a:t>vạ </a:t>
            </a:r>
            <a:r>
              <a:rPr dirty="0" sz="2700" spc="155">
                <a:latin typeface="Times New Roman"/>
                <a:cs typeface="Times New Roman"/>
              </a:rPr>
              <a:t>n </a:t>
            </a:r>
            <a:r>
              <a:rPr dirty="0" sz="2700" spc="50">
                <a:latin typeface="Times New Roman"/>
                <a:cs typeface="Times New Roman"/>
              </a:rPr>
              <a:t>hành </a:t>
            </a:r>
            <a:r>
              <a:rPr dirty="0" sz="2700" spc="-5">
                <a:latin typeface="Times New Roman"/>
                <a:cs typeface="Times New Roman"/>
              </a:rPr>
              <a:t>máy cát </a:t>
            </a:r>
            <a:r>
              <a:rPr dirty="0" sz="2700" spc="-170">
                <a:latin typeface="Times New Roman"/>
                <a:cs typeface="Times New Roman"/>
              </a:rPr>
              <a:t>và  </a:t>
            </a:r>
            <a:r>
              <a:rPr dirty="0" sz="2700" spc="-30">
                <a:latin typeface="Times New Roman"/>
                <a:cs typeface="Times New Roman"/>
              </a:rPr>
              <a:t>chủ </a:t>
            </a:r>
            <a:r>
              <a:rPr dirty="0" sz="2700" spc="-35">
                <a:latin typeface="Times New Roman"/>
                <a:cs typeface="Times New Roman"/>
              </a:rPr>
              <a:t>của</a:t>
            </a:r>
            <a:r>
              <a:rPr dirty="0" sz="2700" spc="-15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họ)</a:t>
            </a:r>
            <a:endParaRPr sz="2700">
              <a:latin typeface="Times New Roman"/>
              <a:cs typeface="Times New Roman"/>
            </a:endParaRPr>
          </a:p>
          <a:p>
            <a:pPr lvl="1" marL="652145" marR="12065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/>
              <a:buChar char=""/>
              <a:tabLst>
                <a:tab pos="652780" algn="l"/>
              </a:tabLst>
            </a:pPr>
            <a:r>
              <a:rPr dirty="0" sz="2700" spc="55">
                <a:latin typeface="Times New Roman"/>
                <a:cs typeface="Times New Roman"/>
              </a:rPr>
              <a:t>Quan </a:t>
            </a:r>
            <a:r>
              <a:rPr dirty="0" sz="2700" spc="-55">
                <a:latin typeface="Times New Roman"/>
                <a:cs typeface="Times New Roman"/>
              </a:rPr>
              <a:t>chức </a:t>
            </a:r>
            <a:r>
              <a:rPr dirty="0" sz="2700" spc="65">
                <a:latin typeface="Times New Roman"/>
                <a:cs typeface="Times New Roman"/>
              </a:rPr>
              <a:t>chính </a:t>
            </a:r>
            <a:r>
              <a:rPr dirty="0" sz="2700" spc="30">
                <a:latin typeface="Times New Roman"/>
                <a:cs typeface="Times New Roman"/>
              </a:rPr>
              <a:t>quyèn </a:t>
            </a:r>
            <a:r>
              <a:rPr dirty="0" sz="2700" spc="10">
                <a:latin typeface="Times New Roman"/>
                <a:cs typeface="Times New Roman"/>
              </a:rPr>
              <a:t>phụ </a:t>
            </a:r>
            <a:r>
              <a:rPr dirty="0" sz="2700" spc="45">
                <a:latin typeface="Times New Roman"/>
                <a:cs typeface="Times New Roman"/>
              </a:rPr>
              <a:t>trách </a:t>
            </a:r>
            <a:r>
              <a:rPr dirty="0" sz="2700" spc="-65">
                <a:latin typeface="Times New Roman"/>
                <a:cs typeface="Times New Roman"/>
              </a:rPr>
              <a:t>vè </a:t>
            </a:r>
            <a:r>
              <a:rPr dirty="0" sz="2700" spc="-75">
                <a:latin typeface="Times New Roman"/>
                <a:cs typeface="Times New Roman"/>
              </a:rPr>
              <a:t>sức </a:t>
            </a:r>
            <a:r>
              <a:rPr dirty="0" sz="2700" spc="10">
                <a:latin typeface="Times New Roman"/>
                <a:cs typeface="Times New Roman"/>
              </a:rPr>
              <a:t>khỏe </a:t>
            </a:r>
            <a:r>
              <a:rPr dirty="0" sz="2700" spc="-170">
                <a:latin typeface="Times New Roman"/>
                <a:cs typeface="Times New Roman"/>
              </a:rPr>
              <a:t>và </a:t>
            </a:r>
            <a:r>
              <a:rPr dirty="0" sz="2700" spc="135">
                <a:latin typeface="Times New Roman"/>
                <a:cs typeface="Times New Roman"/>
              </a:rPr>
              <a:t>an  </a:t>
            </a:r>
            <a:r>
              <a:rPr dirty="0" sz="2700" spc="40">
                <a:latin typeface="Times New Roman"/>
                <a:cs typeface="Times New Roman"/>
              </a:rPr>
              <a:t>toàn </a:t>
            </a:r>
            <a:r>
              <a:rPr dirty="0" sz="2700" spc="110">
                <a:latin typeface="Times New Roman"/>
                <a:cs typeface="Times New Roman"/>
              </a:rPr>
              <a:t>trong </a:t>
            </a:r>
            <a:r>
              <a:rPr dirty="0" sz="2700" spc="-35">
                <a:latin typeface="Times New Roman"/>
                <a:cs typeface="Times New Roman"/>
              </a:rPr>
              <a:t>mõi </a:t>
            </a:r>
            <a:r>
              <a:rPr dirty="0" sz="2700" spc="-5">
                <a:latin typeface="Times New Roman"/>
                <a:cs typeface="Times New Roman"/>
              </a:rPr>
              <a:t>quóc </a:t>
            </a:r>
            <a:r>
              <a:rPr dirty="0" sz="2700" spc="30">
                <a:latin typeface="Times New Roman"/>
                <a:cs typeface="Times New Roman"/>
              </a:rPr>
              <a:t>gia </a:t>
            </a:r>
            <a:r>
              <a:rPr dirty="0" sz="2700" spc="-10">
                <a:latin typeface="Times New Roman"/>
                <a:cs typeface="Times New Roman"/>
              </a:rPr>
              <a:t>mà </a:t>
            </a:r>
            <a:r>
              <a:rPr dirty="0" sz="2700" spc="135">
                <a:latin typeface="Times New Roman"/>
                <a:cs typeface="Times New Roman"/>
              </a:rPr>
              <a:t>ta </a:t>
            </a:r>
            <a:r>
              <a:rPr dirty="0" sz="2700" spc="-85">
                <a:latin typeface="Times New Roman"/>
                <a:cs typeface="Times New Roman"/>
              </a:rPr>
              <a:t>dự </a:t>
            </a:r>
            <a:r>
              <a:rPr dirty="0" sz="2700" spc="85">
                <a:latin typeface="Times New Roman"/>
                <a:cs typeface="Times New Roman"/>
              </a:rPr>
              <a:t>định </a:t>
            </a:r>
            <a:r>
              <a:rPr dirty="0" sz="2700" spc="25">
                <a:latin typeface="Times New Roman"/>
                <a:cs typeface="Times New Roman"/>
              </a:rPr>
              <a:t>bán </a:t>
            </a:r>
            <a:r>
              <a:rPr dirty="0" sz="2700" spc="-5">
                <a:latin typeface="Times New Roman"/>
                <a:cs typeface="Times New Roman"/>
              </a:rPr>
              <a:t>máy </a:t>
            </a:r>
            <a:r>
              <a:rPr dirty="0" sz="2700" spc="70">
                <a:latin typeface="Times New Roman"/>
                <a:cs typeface="Times New Roman"/>
              </a:rPr>
              <a:t>cho  </a:t>
            </a:r>
            <a:r>
              <a:rPr dirty="0" sz="2700" spc="-65">
                <a:latin typeface="Times New Roman"/>
                <a:cs typeface="Times New Roman"/>
              </a:rPr>
              <a:t>họ.</a:t>
            </a:r>
            <a:endParaRPr sz="27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Arial"/>
              <a:buChar char=""/>
              <a:tabLst>
                <a:tab pos="652780" algn="l"/>
              </a:tabLst>
            </a:pPr>
            <a:r>
              <a:rPr dirty="0" sz="2700" spc="-120">
                <a:latin typeface="Times New Roman"/>
                <a:cs typeface="Times New Roman"/>
              </a:rPr>
              <a:t>Các </a:t>
            </a:r>
            <a:r>
              <a:rPr dirty="0" sz="2700" spc="-30">
                <a:latin typeface="Times New Roman"/>
                <a:cs typeface="Times New Roman"/>
              </a:rPr>
              <a:t>đói </a:t>
            </a:r>
            <a:r>
              <a:rPr dirty="0" sz="2700" spc="15">
                <a:latin typeface="Times New Roman"/>
                <a:cs typeface="Times New Roman"/>
              </a:rPr>
              <a:t>thủ cạnh </a:t>
            </a:r>
            <a:r>
              <a:rPr dirty="0" sz="2700" spc="145">
                <a:latin typeface="Times New Roman"/>
                <a:cs typeface="Times New Roman"/>
              </a:rPr>
              <a:t>tranh</a:t>
            </a:r>
            <a:r>
              <a:rPr dirty="0" sz="2700" spc="-459">
                <a:latin typeface="Times New Roman"/>
                <a:cs typeface="Times New Roman"/>
              </a:rPr>
              <a:t> </a:t>
            </a:r>
            <a:r>
              <a:rPr dirty="0" sz="2700" spc="70">
                <a:latin typeface="Times New Roman"/>
                <a:cs typeface="Times New Roman"/>
              </a:rPr>
              <a:t>(negative </a:t>
            </a:r>
            <a:r>
              <a:rPr dirty="0" sz="2700" spc="95">
                <a:latin typeface="Times New Roman"/>
                <a:cs typeface="Times New Roman"/>
              </a:rPr>
              <a:t>stakeholders).</a:t>
            </a:r>
            <a:endParaRPr sz="27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185"/>
              <a:buFont typeface="Arial"/>
              <a:buChar char=""/>
              <a:tabLst>
                <a:tab pos="652780" algn="l"/>
              </a:tabLst>
            </a:pPr>
            <a:r>
              <a:rPr dirty="0" sz="2700" spc="-30">
                <a:latin typeface="Times New Roman"/>
                <a:cs typeface="Times New Roman"/>
              </a:rPr>
              <a:t>Néu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spc="50">
                <a:latin typeface="Times New Roman"/>
                <a:cs typeface="Times New Roman"/>
              </a:rPr>
              <a:t>công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 spc="80">
                <a:latin typeface="Times New Roman"/>
                <a:cs typeface="Times New Roman"/>
              </a:rPr>
              <a:t>ty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-95">
                <a:latin typeface="Times New Roman"/>
                <a:cs typeface="Times New Roman"/>
              </a:rPr>
              <a:t>có</a:t>
            </a:r>
            <a:r>
              <a:rPr dirty="0" sz="2700" spc="-70">
                <a:latin typeface="Times New Roman"/>
                <a:cs typeface="Times New Roman"/>
              </a:rPr>
              <a:t> </a:t>
            </a:r>
            <a:r>
              <a:rPr dirty="0" sz="2700" spc="-125">
                <a:latin typeface="Times New Roman"/>
                <a:cs typeface="Times New Roman"/>
              </a:rPr>
              <a:t>ý</a:t>
            </a:r>
            <a:r>
              <a:rPr dirty="0" sz="2700" spc="-70">
                <a:latin typeface="Times New Roman"/>
                <a:cs typeface="Times New Roman"/>
              </a:rPr>
              <a:t> </a:t>
            </a:r>
            <a:r>
              <a:rPr dirty="0" sz="2700" spc="85">
                <a:latin typeface="Times New Roman"/>
                <a:cs typeface="Times New Roman"/>
              </a:rPr>
              <a:t>định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30">
                <a:latin typeface="Times New Roman"/>
                <a:cs typeface="Times New Roman"/>
              </a:rPr>
              <a:t>đảm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25">
                <a:latin typeface="Times New Roman"/>
                <a:cs typeface="Times New Roman"/>
              </a:rPr>
              <a:t>nhạ</a:t>
            </a:r>
            <a:r>
              <a:rPr dirty="0" sz="2700" spc="290">
                <a:latin typeface="Times New Roman"/>
                <a:cs typeface="Times New Roman"/>
              </a:rPr>
              <a:t> </a:t>
            </a:r>
            <a:r>
              <a:rPr dirty="0" sz="2700" spc="155">
                <a:latin typeface="Times New Roman"/>
                <a:cs typeface="Times New Roman"/>
              </a:rPr>
              <a:t>n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135">
                <a:latin typeface="Times New Roman"/>
                <a:cs typeface="Times New Roman"/>
              </a:rPr>
              <a:t>thêm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 spc="110">
                <a:latin typeface="Times New Roman"/>
                <a:cs typeface="Times New Roman"/>
              </a:rPr>
              <a:t>khâu</a:t>
            </a:r>
            <a:r>
              <a:rPr dirty="0" sz="2700" spc="-70">
                <a:latin typeface="Times New Roman"/>
                <a:cs typeface="Times New Roman"/>
              </a:rPr>
              <a:t> </a:t>
            </a:r>
            <a:r>
              <a:rPr dirty="0" sz="2700" spc="5">
                <a:latin typeface="Times New Roman"/>
                <a:cs typeface="Times New Roman"/>
              </a:rPr>
              <a:t>bảo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trì  </a:t>
            </a:r>
            <a:r>
              <a:rPr dirty="0" sz="2700" spc="-5">
                <a:latin typeface="Times New Roman"/>
                <a:cs typeface="Times New Roman"/>
              </a:rPr>
              <a:t>máy </a:t>
            </a:r>
            <a:r>
              <a:rPr dirty="0" sz="2700" spc="-35">
                <a:latin typeface="Times New Roman"/>
                <a:cs typeface="Times New Roman"/>
              </a:rPr>
              <a:t>móc </a:t>
            </a:r>
            <a:r>
              <a:rPr dirty="0" sz="2700" spc="70">
                <a:latin typeface="Times New Roman"/>
                <a:cs typeface="Times New Roman"/>
              </a:rPr>
              <a:t>thì </a:t>
            </a:r>
            <a:r>
              <a:rPr dirty="0" sz="2700" spc="-60">
                <a:latin typeface="Times New Roman"/>
                <a:cs typeface="Times New Roman"/>
              </a:rPr>
              <a:t>đo </a:t>
            </a:r>
            <a:r>
              <a:rPr dirty="0" sz="2700">
                <a:latin typeface="Times New Roman"/>
                <a:cs typeface="Times New Roman"/>
              </a:rPr>
              <a:t>̣ i </a:t>
            </a:r>
            <a:r>
              <a:rPr dirty="0" sz="2700" spc="90">
                <a:latin typeface="Times New Roman"/>
                <a:cs typeface="Times New Roman"/>
              </a:rPr>
              <a:t>ngũ </a:t>
            </a:r>
            <a:r>
              <a:rPr dirty="0" sz="2700" spc="5">
                <a:latin typeface="Times New Roman"/>
                <a:cs typeface="Times New Roman"/>
              </a:rPr>
              <a:t>bảo </a:t>
            </a:r>
            <a:r>
              <a:rPr dirty="0" sz="2700" spc="50">
                <a:latin typeface="Times New Roman"/>
                <a:cs typeface="Times New Roman"/>
              </a:rPr>
              <a:t>hành </a:t>
            </a:r>
            <a:r>
              <a:rPr dirty="0" sz="2700" spc="-25">
                <a:latin typeface="Times New Roman"/>
                <a:cs typeface="Times New Roman"/>
              </a:rPr>
              <a:t>cũng </a:t>
            </a:r>
            <a:r>
              <a:rPr dirty="0" sz="2700" spc="-65">
                <a:latin typeface="Times New Roman"/>
                <a:cs typeface="Times New Roman"/>
              </a:rPr>
              <a:t>là </a:t>
            </a:r>
            <a:r>
              <a:rPr dirty="0" sz="2700" spc="110">
                <a:latin typeface="Times New Roman"/>
                <a:cs typeface="Times New Roman"/>
              </a:rPr>
              <a:t>stakeholder  </a:t>
            </a:r>
            <a:r>
              <a:rPr dirty="0" sz="2700" spc="35">
                <a:latin typeface="Times New Roman"/>
                <a:cs typeface="Times New Roman"/>
              </a:rPr>
              <a:t>chính.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273621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5" b="0">
                <a:latin typeface="Carlito"/>
                <a:cs typeface="Carlito"/>
              </a:rPr>
              <a:t>Answer</a:t>
            </a:r>
            <a:r>
              <a:rPr dirty="0" sz="5000" spc="-95" b="0">
                <a:latin typeface="Carlito"/>
                <a:cs typeface="Carlito"/>
              </a:rPr>
              <a:t> </a:t>
            </a:r>
            <a:r>
              <a:rPr dirty="0" sz="5000" spc="-10" b="0">
                <a:latin typeface="Carlito"/>
                <a:cs typeface="Carlito"/>
              </a:rPr>
              <a:t>#1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41" y="1623567"/>
            <a:ext cx="7993380" cy="267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1793875" indent="-273050">
              <a:lnSpc>
                <a:spcPct val="100000"/>
              </a:lnSpc>
              <a:spcBef>
                <a:spcPts val="100"/>
              </a:spcBef>
            </a:pPr>
            <a:r>
              <a:rPr dirty="0" sz="2650" spc="-69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dirty="0" sz="2650" spc="-665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How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will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you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analyse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and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validate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your  </a:t>
            </a:r>
            <a:r>
              <a:rPr dirty="0" sz="2800" spc="114">
                <a:latin typeface="Times New Roman"/>
                <a:cs typeface="Times New Roman"/>
              </a:rPr>
              <a:t>stakeholder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list?</a:t>
            </a:r>
            <a:endParaRPr sz="2800">
              <a:latin typeface="Times New Roman"/>
              <a:cs typeface="Times New Roman"/>
            </a:endParaRPr>
          </a:p>
          <a:p>
            <a:pPr marL="652780" marR="5080" indent="-246379">
              <a:lnSpc>
                <a:spcPct val="100000"/>
              </a:lnSpc>
              <a:spcBef>
                <a:spcPts val="675"/>
              </a:spcBef>
              <a:tabLst>
                <a:tab pos="2049780" algn="l"/>
              </a:tabLst>
            </a:pPr>
            <a:r>
              <a:rPr dirty="0" sz="2350" spc="-59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Kiẻm </a:t>
            </a:r>
            <a:r>
              <a:rPr dirty="0" sz="2800" spc="150">
                <a:solidFill>
                  <a:srgbClr val="FF0000"/>
                </a:solidFill>
                <a:latin typeface="Times New Roman"/>
                <a:cs typeface="Times New Roman"/>
              </a:rPr>
              <a:t>tra </a:t>
            </a:r>
            <a:r>
              <a:rPr dirty="0" sz="2800" spc="85">
                <a:solidFill>
                  <a:srgbClr val="FF0000"/>
                </a:solidFill>
                <a:latin typeface="Times New Roman"/>
                <a:cs typeface="Times New Roman"/>
              </a:rPr>
              <a:t>(check) </a:t>
            </a:r>
            <a:r>
              <a:rPr dirty="0" sz="2800" spc="-80">
                <a:solidFill>
                  <a:srgbClr val="FF0000"/>
                </a:solidFill>
                <a:latin typeface="Times New Roman"/>
                <a:cs typeface="Times New Roman"/>
              </a:rPr>
              <a:t>và </a:t>
            </a:r>
            <a:r>
              <a:rPr dirty="0" sz="2800" spc="-70">
                <a:solidFill>
                  <a:srgbClr val="FF0000"/>
                </a:solidFill>
                <a:latin typeface="Times New Roman"/>
                <a:cs typeface="Times New Roman"/>
              </a:rPr>
              <a:t>cạ </a:t>
            </a:r>
            <a:r>
              <a:rPr dirty="0" sz="2800" spc="155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dirty="0" sz="2800" spc="30">
                <a:solidFill>
                  <a:srgbClr val="FF0000"/>
                </a:solidFill>
                <a:latin typeface="Times New Roman"/>
                <a:cs typeface="Times New Roman"/>
              </a:rPr>
              <a:t>nhạ </a:t>
            </a:r>
            <a:r>
              <a:rPr dirty="0" sz="2800" spc="17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2800" spc="135">
                <a:solidFill>
                  <a:srgbClr val="FF0000"/>
                </a:solidFill>
                <a:latin typeface="Times New Roman"/>
                <a:cs typeface="Times New Roman"/>
              </a:rPr>
              <a:t>(update) </a:t>
            </a:r>
            <a:r>
              <a:rPr dirty="0" sz="2800" spc="145">
                <a:solidFill>
                  <a:srgbClr val="FF0000"/>
                </a:solidFill>
                <a:latin typeface="Times New Roman"/>
                <a:cs typeface="Times New Roman"/>
              </a:rPr>
              <a:t>danh  </a:t>
            </a:r>
            <a:r>
              <a:rPr dirty="0" sz="2800" spc="-140">
                <a:solidFill>
                  <a:srgbClr val="FF0000"/>
                </a:solidFill>
                <a:latin typeface="Times New Roman"/>
                <a:cs typeface="Times New Roman"/>
              </a:rPr>
              <a:t>sách </a:t>
            </a:r>
            <a:r>
              <a:rPr dirty="0" sz="2800" spc="-60">
                <a:solidFill>
                  <a:srgbClr val="FF0000"/>
                </a:solidFill>
                <a:latin typeface="Times New Roman"/>
                <a:cs typeface="Times New Roman"/>
              </a:rPr>
              <a:t>mo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̣ </a:t>
            </a:r>
            <a:r>
              <a:rPr dirty="0" sz="2800" spc="17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cách </a:t>
            </a:r>
            <a:r>
              <a:rPr dirty="0" sz="2800" spc="35">
                <a:solidFill>
                  <a:srgbClr val="FF0000"/>
                </a:solidFill>
                <a:latin typeface="Times New Roman"/>
                <a:cs typeface="Times New Roman"/>
              </a:rPr>
              <a:t>thường </a:t>
            </a:r>
            <a:r>
              <a:rPr dirty="0" sz="2800" spc="30">
                <a:solidFill>
                  <a:srgbClr val="FF0000"/>
                </a:solidFill>
                <a:latin typeface="Times New Roman"/>
                <a:cs typeface="Times New Roman"/>
              </a:rPr>
              <a:t>xuyên; </a:t>
            </a:r>
            <a:r>
              <a:rPr dirty="0" sz="2800" spc="10">
                <a:solidFill>
                  <a:srgbClr val="FF0000"/>
                </a:solidFill>
                <a:latin typeface="Times New Roman"/>
                <a:cs typeface="Times New Roman"/>
              </a:rPr>
              <a:t>duye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̣ </a:t>
            </a:r>
            <a:r>
              <a:rPr dirty="0" sz="2800" spc="17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2800" spc="-55">
                <a:solidFill>
                  <a:srgbClr val="FF0000"/>
                </a:solidFill>
                <a:latin typeface="Times New Roman"/>
                <a:cs typeface="Times New Roman"/>
              </a:rPr>
              <a:t>lại </a:t>
            </a:r>
            <a:r>
              <a:rPr dirty="0" sz="2800" spc="100">
                <a:solidFill>
                  <a:srgbClr val="FF0000"/>
                </a:solidFill>
                <a:latin typeface="Times New Roman"/>
                <a:cs typeface="Times New Roman"/>
              </a:rPr>
              <a:t>(review)  </a:t>
            </a:r>
            <a:r>
              <a:rPr dirty="0" sz="2800" spc="-180">
                <a:solidFill>
                  <a:srgbClr val="FF0000"/>
                </a:solidFill>
                <a:latin typeface="Times New Roman"/>
                <a:cs typeface="Times New Roman"/>
              </a:rPr>
              <a:t>và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25">
                <a:solidFill>
                  <a:srgbClr val="FF0000"/>
                </a:solidFill>
                <a:latin typeface="Times New Roman"/>
                <a:cs typeface="Times New Roman"/>
              </a:rPr>
              <a:t>theo</a:t>
            </a:r>
            <a:r>
              <a:rPr dirty="0" sz="28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dõi	</a:t>
            </a:r>
            <a:r>
              <a:rPr dirty="0" sz="2800" spc="50">
                <a:solidFill>
                  <a:srgbClr val="FF0000"/>
                </a:solidFill>
                <a:latin typeface="Times New Roman"/>
                <a:cs typeface="Times New Roman"/>
              </a:rPr>
              <a:t>(follow)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05">
                <a:solidFill>
                  <a:srgbClr val="FF0000"/>
                </a:solidFill>
                <a:latin typeface="Times New Roman"/>
                <a:cs typeface="Times New Roman"/>
              </a:rPr>
              <a:t>thông</a:t>
            </a:r>
            <a:r>
              <a:rPr dirty="0" sz="28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>
                <a:solidFill>
                  <a:srgbClr val="FF0000"/>
                </a:solidFill>
                <a:latin typeface="Times New Roman"/>
                <a:cs typeface="Times New Roman"/>
              </a:rPr>
              <a:t>qua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các</a:t>
            </a:r>
            <a:r>
              <a:rPr dirty="0" sz="28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cuo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̣</a:t>
            </a:r>
            <a:r>
              <a:rPr dirty="0" sz="2800" spc="-3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35">
                <a:solidFill>
                  <a:srgbClr val="FF0000"/>
                </a:solidFill>
                <a:latin typeface="Times New Roman"/>
                <a:cs typeface="Times New Roman"/>
              </a:rPr>
              <a:t>tiép</a:t>
            </a:r>
            <a:r>
              <a:rPr dirty="0" sz="28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xúc</a:t>
            </a:r>
            <a:endParaRPr sz="28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dirty="0" sz="2800" spc="-80">
                <a:solidFill>
                  <a:srgbClr val="FF0000"/>
                </a:solidFill>
                <a:latin typeface="Times New Roman"/>
                <a:cs typeface="Times New Roman"/>
              </a:rPr>
              <a:t>gạ </a:t>
            </a:r>
            <a:r>
              <a:rPr dirty="0" sz="2800" spc="155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dirty="0" sz="2800" spc="-140">
                <a:solidFill>
                  <a:srgbClr val="FF0000"/>
                </a:solidFill>
                <a:latin typeface="Times New Roman"/>
                <a:cs typeface="Times New Roman"/>
              </a:rPr>
              <a:t>gỡ </a:t>
            </a:r>
            <a:r>
              <a:rPr dirty="0" sz="2800" spc="-114">
                <a:solidFill>
                  <a:srgbClr val="FF0000"/>
                </a:solidFill>
                <a:latin typeface="Times New Roman"/>
                <a:cs typeface="Times New Roman"/>
              </a:rPr>
              <a:t>với </a:t>
            </a:r>
            <a:r>
              <a:rPr dirty="0" sz="2800" spc="114">
                <a:solidFill>
                  <a:srgbClr val="FF0000"/>
                </a:solidFill>
                <a:latin typeface="Times New Roman"/>
                <a:cs typeface="Times New Roman"/>
              </a:rPr>
              <a:t>stakeholder</a:t>
            </a:r>
            <a:r>
              <a:rPr dirty="0" sz="2800" spc="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70">
                <a:solidFill>
                  <a:srgbClr val="FF0000"/>
                </a:solidFill>
                <a:latin typeface="Times New Roman"/>
                <a:cs typeface="Times New Roman"/>
              </a:rPr>
              <a:t>chính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980" y="5791580"/>
            <a:ext cx="2286000" cy="685800"/>
          </a:xfrm>
          <a:prstGeom prst="rect">
            <a:avLst/>
          </a:prstGeom>
          <a:solidFill>
            <a:srgbClr val="0E6EC5"/>
          </a:solidFill>
          <a:ln w="25146">
            <a:solidFill>
              <a:srgbClr val="085091"/>
            </a:solidFill>
          </a:ln>
        </p:spPr>
        <p:txBody>
          <a:bodyPr wrap="square" lIns="0" tIns="191135" rIns="0" bIns="0" rtlCol="0" vert="horz">
            <a:spAutoFit/>
          </a:bodyPr>
          <a:lstStyle/>
          <a:p>
            <a:pPr marL="716915">
              <a:lnSpc>
                <a:spcPct val="100000"/>
              </a:lnSpc>
              <a:spcBef>
                <a:spcPts val="1505"/>
              </a:spcBef>
            </a:pPr>
            <a:r>
              <a:rPr dirty="0" sz="1800" spc="35">
                <a:solidFill>
                  <a:srgbClr val="FFFFFF"/>
                </a:solidFill>
                <a:latin typeface="Times New Roman"/>
                <a:cs typeface="Times New Roman"/>
              </a:rPr>
              <a:t>Trang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28139"/>
            <a:ext cx="6332220" cy="40493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Requirements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analysts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40">
                <a:latin typeface="Arial"/>
                <a:cs typeface="Arial"/>
              </a:rPr>
              <a:t>Testers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Documentation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writers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>
                <a:latin typeface="Arial"/>
                <a:cs typeface="Arial"/>
              </a:rPr>
              <a:t>Project</a:t>
            </a:r>
            <a:r>
              <a:rPr dirty="0" sz="2400" spc="-5">
                <a:latin typeface="Arial"/>
                <a:cs typeface="Arial"/>
              </a:rPr>
              <a:t> managers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Legal </a:t>
            </a:r>
            <a:r>
              <a:rPr dirty="0" sz="2400" spc="-10">
                <a:latin typeface="Arial"/>
                <a:cs typeface="Arial"/>
              </a:rPr>
              <a:t>staff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nhóm người làm </a:t>
            </a:r>
            <a:r>
              <a:rPr dirty="0" sz="2400">
                <a:latin typeface="Arial"/>
                <a:cs typeface="Arial"/>
              </a:rPr>
              <a:t>việc </a:t>
            </a:r>
            <a:r>
              <a:rPr dirty="0" sz="2400" spc="-5">
                <a:latin typeface="Arial"/>
                <a:cs typeface="Arial"/>
              </a:rPr>
              <a:t>hợp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Manufacturing people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người </a:t>
            </a:r>
            <a:r>
              <a:rPr dirty="0" sz="2400">
                <a:latin typeface="Arial"/>
                <a:cs typeface="Arial"/>
              </a:rPr>
              <a:t>sản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xuất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dirty="0" sz="2400" spc="-5">
                <a:latin typeface="Arial"/>
                <a:cs typeface="Arial"/>
              </a:rPr>
              <a:t>Sales, marketing, field support, help </a:t>
            </a:r>
            <a:r>
              <a:rPr dirty="0" sz="2400">
                <a:latin typeface="Arial"/>
                <a:cs typeface="Arial"/>
              </a:rPr>
              <a:t>desk,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55327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 b="0">
                <a:latin typeface="Arial"/>
                <a:cs typeface="Arial"/>
              </a:rPr>
              <a:t>Ví </a:t>
            </a:r>
            <a:r>
              <a:rPr dirty="0" sz="5000" spc="-160" b="0">
                <a:latin typeface="Arial"/>
                <a:cs typeface="Arial"/>
              </a:rPr>
              <a:t>dụ </a:t>
            </a:r>
            <a:r>
              <a:rPr dirty="0" sz="5000" spc="-405" b="0">
                <a:latin typeface="Arial"/>
                <a:cs typeface="Arial"/>
              </a:rPr>
              <a:t>các</a:t>
            </a:r>
            <a:r>
              <a:rPr dirty="0" sz="5000" spc="-330" b="0">
                <a:latin typeface="Arial"/>
                <a:cs typeface="Arial"/>
              </a:rPr>
              <a:t> </a:t>
            </a:r>
            <a:r>
              <a:rPr dirty="0" sz="5000" spc="-229" b="0"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5047" y="64602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5760085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290"/>
              <a:t>Mục </a:t>
            </a:r>
            <a:r>
              <a:rPr dirty="0" sz="5000" spc="-415"/>
              <a:t>Đích </a:t>
            </a:r>
            <a:r>
              <a:rPr dirty="0" sz="5000" spc="-365"/>
              <a:t>(Goals)  </a:t>
            </a:r>
            <a:r>
              <a:rPr dirty="0" sz="5000" spc="-290"/>
              <a:t>Mục </a:t>
            </a:r>
            <a:r>
              <a:rPr dirty="0" sz="5000" spc="-350"/>
              <a:t>Tiêu</a:t>
            </a:r>
            <a:r>
              <a:rPr dirty="0" sz="5000" spc="-275"/>
              <a:t> </a:t>
            </a:r>
            <a:r>
              <a:rPr dirty="0" sz="5000" spc="-320"/>
              <a:t>(Objectives)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758694" y="6503374"/>
            <a:ext cx="18427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BM HTTT -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1209" y="6503374"/>
            <a:ext cx="3993515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  <a:tabLst>
                <a:tab pos="3823335" algn="l"/>
              </a:tabLst>
            </a:pP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>
                <a:latin typeface="Arial"/>
                <a:cs typeface="Arial"/>
              </a:rPr>
              <a:t>I	</a:t>
            </a:r>
            <a:r>
              <a:rPr dirty="0" sz="1200" spc="-1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544700"/>
          <a:ext cx="8782050" cy="514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4939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Mục</a:t>
                      </a:r>
                      <a:r>
                        <a:rPr dirty="0" sz="2000" spc="-7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đích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Mục</a:t>
                      </a:r>
                      <a:r>
                        <a:rPr dirty="0" sz="2000" spc="-7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tiêu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1615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Đề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những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gì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mà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5">
                          <a:latin typeface="Times New Roman"/>
                          <a:cs typeface="Times New Roman"/>
                        </a:rPr>
                        <a:t>đạt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tới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Mục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đích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5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5">
                          <a:latin typeface="Times New Roman"/>
                          <a:cs typeface="Times New Roman"/>
                        </a:rPr>
                        <a:t>lời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hỏi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“nhằm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vào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2000" spc="20">
                          <a:latin typeface="Times New Roman"/>
                          <a:cs typeface="Times New Roman"/>
                        </a:rPr>
                        <a:t>việc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0">
                          <a:latin typeface="Times New Roman"/>
                          <a:cs typeface="Times New Roman"/>
                        </a:rPr>
                        <a:t>gì?”,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“phục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vụ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điều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gì?”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0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Đề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những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bước,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hành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cụ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5">
                          <a:latin typeface="Times New Roman"/>
                          <a:cs typeface="Times New Roman"/>
                        </a:rPr>
                        <a:t>thể  để </a:t>
                      </a:r>
                      <a:r>
                        <a:rPr dirty="0" sz="2000" spc="105">
                          <a:latin typeface="Times New Roman"/>
                          <a:cs typeface="Times New Roman"/>
                        </a:rPr>
                        <a:t>đạt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được những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gì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mà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ta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mong 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muốn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200025" indent="55244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Mục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tiêu </a:t>
                      </a:r>
                      <a:r>
                        <a:rPr dirty="0" sz="2000" spc="105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dirty="0" sz="2000" spc="35">
                          <a:latin typeface="Times New Roman"/>
                          <a:cs typeface="Times New Roman"/>
                        </a:rPr>
                        <a:t>lời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câu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hỏi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“làm 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cái 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gì?”  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làm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điều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mà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kết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quả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5">
                          <a:latin typeface="Times New Roman"/>
                          <a:cs typeface="Times New Roman"/>
                        </a:rPr>
                        <a:t>đạt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được.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011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70">
                          <a:latin typeface="Times New Roman"/>
                          <a:cs typeface="Times New Roman"/>
                        </a:rPr>
                        <a:t>Thường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5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dài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hạn,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85" b="1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20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 b="1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dirty="0" sz="20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có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2000" spc="30">
                          <a:latin typeface="Times New Roman"/>
                          <a:cs typeface="Times New Roman"/>
                        </a:rPr>
                        <a:t>giới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hạn </a:t>
                      </a:r>
                      <a:r>
                        <a:rPr dirty="0" sz="2000" spc="85">
                          <a:latin typeface="Times New Roman"/>
                          <a:cs typeface="Times New Roman"/>
                        </a:rPr>
                        <a:t>thời</a:t>
                      </a:r>
                      <a:r>
                        <a:rPr dirty="0" sz="2000" spc="-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gian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6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hường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ngắn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hạn,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giới</a:t>
                      </a: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hạn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về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85">
                          <a:latin typeface="Times New Roman"/>
                          <a:cs typeface="Times New Roman"/>
                        </a:rPr>
                        <a:t>thời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gian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1005967">
                <a:tc>
                  <a:txBody>
                    <a:bodyPr/>
                    <a:lstStyle/>
                    <a:p>
                      <a:pPr marL="90805" marR="453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Có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tác động </a:t>
                      </a:r>
                      <a:r>
                        <a:rPr dirty="0" sz="2000" spc="75">
                          <a:latin typeface="Times New Roman"/>
                          <a:cs typeface="Times New Roman"/>
                        </a:rPr>
                        <a:t>lớn 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và 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lâu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dài </a:t>
                      </a:r>
                      <a:r>
                        <a:rPr dirty="0" sz="2000" spc="110">
                          <a:latin typeface="Times New Roman"/>
                          <a:cs typeface="Times New Roman"/>
                        </a:rPr>
                        <a:t>trên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đời  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sống,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20">
                          <a:latin typeface="Times New Roman"/>
                          <a:cs typeface="Times New Roman"/>
                        </a:rPr>
                        <a:t>sự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phát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triễn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một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4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0">
                          <a:latin typeface="Times New Roman"/>
                          <a:cs typeface="Times New Roman"/>
                        </a:rPr>
                        <a:t>nhân  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hay </a:t>
                      </a:r>
                      <a:r>
                        <a:rPr dirty="0" sz="2000" spc="35">
                          <a:latin typeface="Times New Roman"/>
                          <a:cs typeface="Times New Roman"/>
                        </a:rPr>
                        <a:t>công</a:t>
                      </a:r>
                      <a:r>
                        <a:rPr dirty="0" sz="20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8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tác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5">
                          <a:latin typeface="Times New Roman"/>
                          <a:cs typeface="Times New Roman"/>
                        </a:rPr>
                        <a:t>tới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mục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tiêu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1310830">
                <a:tc>
                  <a:txBody>
                    <a:bodyPr/>
                    <a:lstStyle/>
                    <a:p>
                      <a:pPr marL="90805" marR="4210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70">
                          <a:latin typeface="Times New Roman"/>
                          <a:cs typeface="Times New Roman"/>
                        </a:rPr>
                        <a:t>Thường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đo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40">
                          <a:latin typeface="Times New Roman"/>
                          <a:cs typeface="Times New Roman"/>
                        </a:rPr>
                        <a:t>lường,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0">
                          <a:latin typeface="Times New Roman"/>
                          <a:cs typeface="Times New Roman"/>
                        </a:rPr>
                        <a:t>hoặc 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khó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đo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lường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vì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Mục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2000" spc="65" b="1">
                          <a:latin typeface="Times New Roman"/>
                          <a:cs typeface="Times New Roman"/>
                        </a:rPr>
                        <a:t>đich</a:t>
                      </a:r>
                      <a:r>
                        <a:rPr dirty="0" sz="20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5">
                          <a:latin typeface="Times New Roman"/>
                          <a:cs typeface="Times New Roman"/>
                        </a:rPr>
                        <a:t>thường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mang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tính</a:t>
                      </a:r>
                      <a:r>
                        <a:rPr dirty="0" sz="20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30">
                          <a:latin typeface="Times New Roman"/>
                          <a:cs typeface="Times New Roman"/>
                        </a:rPr>
                        <a:t>trừu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tượng.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6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5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đo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lường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90">
                          <a:latin typeface="Times New Roman"/>
                          <a:cs typeface="Times New Roman"/>
                        </a:rPr>
                        <a:t>một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2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vị 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nào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80">
                          <a:latin typeface="Times New Roman"/>
                          <a:cs typeface="Times New Roman"/>
                        </a:rPr>
                        <a:t>đó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5669280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290"/>
              <a:t>Mục </a:t>
            </a:r>
            <a:r>
              <a:rPr dirty="0" sz="5000" spc="-415"/>
              <a:t>Đích </a:t>
            </a:r>
            <a:r>
              <a:rPr dirty="0" sz="5000" spc="-365"/>
              <a:t>(Goals)  </a:t>
            </a:r>
            <a:r>
              <a:rPr dirty="0" sz="5000" spc="-290"/>
              <a:t>Mục </a:t>
            </a:r>
            <a:r>
              <a:rPr dirty="0" sz="5000" spc="-185"/>
              <a:t>tiêu</a:t>
            </a:r>
            <a:r>
              <a:rPr dirty="0" sz="5000" spc="-265"/>
              <a:t> </a:t>
            </a:r>
            <a:r>
              <a:rPr dirty="0" sz="5000" spc="-320"/>
              <a:t>(Objectives)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702815"/>
            <a:ext cx="8300720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Thí dụ: </a:t>
            </a:r>
            <a:r>
              <a:rPr dirty="0" sz="2400">
                <a:latin typeface="Arial"/>
                <a:cs typeface="Arial"/>
              </a:rPr>
              <a:t>phân </a:t>
            </a:r>
            <a:r>
              <a:rPr dirty="0" sz="2400" spc="-5">
                <a:latin typeface="Arial"/>
                <a:cs typeface="Arial"/>
              </a:rPr>
              <a:t>biệt giữa </a:t>
            </a:r>
            <a:r>
              <a:rPr dirty="0" sz="2400">
                <a:latin typeface="Arial"/>
                <a:cs typeface="Arial"/>
              </a:rPr>
              <a:t>mục </a:t>
            </a:r>
            <a:r>
              <a:rPr dirty="0" sz="2400" spc="-5">
                <a:latin typeface="Arial"/>
                <a:cs typeface="Arial"/>
              </a:rPr>
              <a:t>đích và </a:t>
            </a:r>
            <a:r>
              <a:rPr dirty="0" sz="2400">
                <a:latin typeface="Arial"/>
                <a:cs typeface="Arial"/>
              </a:rPr>
              <a:t>mục </a:t>
            </a:r>
            <a:r>
              <a:rPr dirty="0" sz="2400" spc="-5">
                <a:latin typeface="Arial"/>
                <a:cs typeface="Arial"/>
              </a:rPr>
              <a:t>tiêu </a:t>
            </a:r>
            <a:r>
              <a:rPr dirty="0" sz="2400">
                <a:latin typeface="Arial"/>
                <a:cs typeface="Arial"/>
              </a:rPr>
              <a:t>của đề </a:t>
            </a:r>
            <a:r>
              <a:rPr dirty="0" sz="2400" spc="-5">
                <a:latin typeface="Arial"/>
                <a:cs typeface="Arial"/>
              </a:rPr>
              <a:t>tài sau  </a:t>
            </a:r>
            <a:r>
              <a:rPr dirty="0" sz="2400" spc="-50">
                <a:latin typeface="Arial"/>
                <a:cs typeface="Arial"/>
              </a:rPr>
              <a:t>đây.</a:t>
            </a:r>
            <a:endParaRPr sz="2400">
              <a:latin typeface="Arial"/>
              <a:cs typeface="Arial"/>
            </a:endParaRPr>
          </a:p>
          <a:p>
            <a:pPr marL="12700" marR="5080" indent="49657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Đề tài: "</a:t>
            </a:r>
            <a:r>
              <a:rPr dirty="0" sz="2400" spc="-5" b="1" i="1">
                <a:latin typeface="Arial"/>
                <a:cs typeface="Arial"/>
              </a:rPr>
              <a:t>Những yếu tố ảnh </a:t>
            </a:r>
            <a:r>
              <a:rPr dirty="0" sz="2400" b="1" i="1">
                <a:latin typeface="Arial"/>
                <a:cs typeface="Arial"/>
              </a:rPr>
              <a:t>hưởng </a:t>
            </a:r>
            <a:r>
              <a:rPr dirty="0" sz="2400" spc="-5" b="1" i="1">
                <a:latin typeface="Arial"/>
                <a:cs typeface="Arial"/>
              </a:rPr>
              <a:t>đến </a:t>
            </a:r>
            <a:r>
              <a:rPr dirty="0" sz="2400" b="1" i="1">
                <a:latin typeface="Arial"/>
                <a:cs typeface="Arial"/>
              </a:rPr>
              <a:t>thái </a:t>
            </a:r>
            <a:r>
              <a:rPr dirty="0" sz="2400" spc="-5" b="1" i="1">
                <a:latin typeface="Arial"/>
                <a:cs typeface="Arial"/>
              </a:rPr>
              <a:t>độ học </a:t>
            </a:r>
            <a:r>
              <a:rPr dirty="0" sz="2400" b="1" i="1">
                <a:latin typeface="Arial"/>
                <a:cs typeface="Arial"/>
              </a:rPr>
              <a:t>tập  </a:t>
            </a:r>
            <a:r>
              <a:rPr dirty="0" sz="2400" spc="-5" b="1" i="1">
                <a:latin typeface="Arial"/>
                <a:cs typeface="Arial"/>
              </a:rPr>
              <a:t>của học viên </a:t>
            </a:r>
            <a:r>
              <a:rPr dirty="0" sz="2400" b="1" i="1">
                <a:latin typeface="Arial"/>
                <a:cs typeface="Arial"/>
              </a:rPr>
              <a:t>tại </a:t>
            </a:r>
            <a:r>
              <a:rPr dirty="0" sz="2400" spc="-15" b="1" i="1">
                <a:latin typeface="Arial"/>
                <a:cs typeface="Arial"/>
              </a:rPr>
              <a:t>Trường </a:t>
            </a:r>
            <a:r>
              <a:rPr dirty="0" sz="2400" spc="-5" b="1" i="1">
                <a:latin typeface="Arial"/>
                <a:cs typeface="Arial"/>
              </a:rPr>
              <a:t>Chính </a:t>
            </a:r>
            <a:r>
              <a:rPr dirty="0" sz="2400" b="1" i="1">
                <a:latin typeface="Arial"/>
                <a:cs typeface="Arial"/>
              </a:rPr>
              <a:t>trị </a:t>
            </a:r>
            <a:r>
              <a:rPr dirty="0" sz="2400" spc="-5" b="1" i="1">
                <a:latin typeface="Arial"/>
                <a:cs typeface="Arial"/>
              </a:rPr>
              <a:t>Nghệ</a:t>
            </a:r>
            <a:r>
              <a:rPr dirty="0" sz="2400" spc="-125" b="1" i="1">
                <a:latin typeface="Arial"/>
                <a:cs typeface="Arial"/>
              </a:rPr>
              <a:t> </a:t>
            </a:r>
            <a:r>
              <a:rPr dirty="0" sz="2400" spc="-5" b="1" i="1">
                <a:latin typeface="Arial"/>
                <a:cs typeface="Arial"/>
              </a:rPr>
              <a:t>An</a:t>
            </a:r>
            <a:r>
              <a:rPr dirty="0" sz="2400" spc="-5">
                <a:latin typeface="Arial"/>
                <a:cs typeface="Arial"/>
              </a:rPr>
              <a:t>".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Xác định mục đích và mục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tiêu</a:t>
            </a:r>
            <a:endParaRPr sz="24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Mục đích </a:t>
            </a:r>
            <a:r>
              <a:rPr dirty="0" sz="2400" spc="-5" b="1">
                <a:latin typeface="Arial"/>
                <a:cs typeface="Arial"/>
              </a:rPr>
              <a:t>của đề </a:t>
            </a:r>
            <a:r>
              <a:rPr dirty="0" sz="2400" b="1">
                <a:latin typeface="Arial"/>
                <a:cs typeface="Arial"/>
              </a:rPr>
              <a:t>tài</a:t>
            </a:r>
            <a:r>
              <a:rPr dirty="0" sz="2400">
                <a:latin typeface="Arial"/>
                <a:cs typeface="Arial"/>
              </a:rPr>
              <a:t>: </a:t>
            </a:r>
            <a:r>
              <a:rPr dirty="0" sz="2400" spc="-5">
                <a:latin typeface="Arial"/>
                <a:cs typeface="Arial"/>
              </a:rPr>
              <a:t>Nhằm nâng cao </a:t>
            </a:r>
            <a:r>
              <a:rPr dirty="0" sz="2400">
                <a:latin typeface="Arial"/>
                <a:cs typeface="Arial"/>
              </a:rPr>
              <a:t>chất lượng </a:t>
            </a:r>
            <a:r>
              <a:rPr dirty="0" sz="2400" spc="-5">
                <a:latin typeface="Arial"/>
                <a:cs typeface="Arial"/>
              </a:rPr>
              <a:t>giảng </a:t>
            </a:r>
            <a:r>
              <a:rPr dirty="0" sz="2400" spc="-50">
                <a:latin typeface="Arial"/>
                <a:cs typeface="Arial"/>
              </a:rPr>
              <a:t>dạy,  </a:t>
            </a:r>
            <a:r>
              <a:rPr dirty="0" sz="2400" spc="-5">
                <a:latin typeface="Arial"/>
                <a:cs typeface="Arial"/>
              </a:rPr>
              <a:t>học </a:t>
            </a:r>
            <a:r>
              <a:rPr dirty="0" sz="2400">
                <a:latin typeface="Arial"/>
                <a:cs typeface="Arial"/>
              </a:rPr>
              <a:t>tập </a:t>
            </a:r>
            <a:r>
              <a:rPr dirty="0" sz="2400" spc="-5">
                <a:latin typeface="Arial"/>
                <a:cs typeface="Arial"/>
              </a:rPr>
              <a:t>cho cán bộ và học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viên.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Mục tiêu </a:t>
            </a:r>
            <a:r>
              <a:rPr dirty="0" sz="2400" spc="-5" b="1">
                <a:latin typeface="Arial"/>
                <a:cs typeface="Arial"/>
              </a:rPr>
              <a:t>của đề tài: </a:t>
            </a:r>
            <a:r>
              <a:rPr dirty="0" sz="2400" spc="-5">
                <a:latin typeface="Arial"/>
                <a:cs typeface="Arial"/>
              </a:rPr>
              <a:t>Ít nhất </a:t>
            </a:r>
            <a:r>
              <a:rPr dirty="0" sz="2400">
                <a:latin typeface="Arial"/>
                <a:cs typeface="Arial"/>
              </a:rPr>
              <a:t>cũng </a:t>
            </a:r>
            <a:r>
              <a:rPr dirty="0" sz="2400" spc="-5">
                <a:latin typeface="Arial"/>
                <a:cs typeface="Arial"/>
              </a:rPr>
              <a:t>có hai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5">
                <a:latin typeface="Arial"/>
                <a:cs typeface="Arial"/>
              </a:rPr>
              <a:t> tiêu</a:t>
            </a:r>
            <a:endParaRPr sz="2400">
              <a:latin typeface="Arial"/>
              <a:cs typeface="Arial"/>
            </a:endParaRPr>
          </a:p>
          <a:p>
            <a:pPr algn="just" marL="12700" marR="6350">
              <a:lnSpc>
                <a:spcPct val="100000"/>
              </a:lnSpc>
              <a:buAutoNum type="alphaLcPeriod"/>
              <a:tabLst>
                <a:tab pos="370840" algn="l"/>
              </a:tabLst>
            </a:pPr>
            <a:r>
              <a:rPr dirty="0" sz="2400">
                <a:latin typeface="Arial"/>
                <a:cs typeface="Arial"/>
              </a:rPr>
              <a:t>Xác </a:t>
            </a:r>
            <a:r>
              <a:rPr dirty="0" sz="2400" spc="-5">
                <a:latin typeface="Arial"/>
                <a:cs typeface="Arial"/>
              </a:rPr>
              <a:t>định </a:t>
            </a:r>
            <a:r>
              <a:rPr dirty="0" sz="2400">
                <a:latin typeface="Arial"/>
                <a:cs typeface="Arial"/>
              </a:rPr>
              <a:t>được các yếu </a:t>
            </a:r>
            <a:r>
              <a:rPr dirty="0" sz="2400" spc="-5">
                <a:latin typeface="Arial"/>
                <a:cs typeface="Arial"/>
              </a:rPr>
              <a:t>tố liên quan </a:t>
            </a:r>
            <a:r>
              <a:rPr dirty="0" sz="2400">
                <a:latin typeface="Arial"/>
                <a:cs typeface="Arial"/>
              </a:rPr>
              <a:t>đến </a:t>
            </a:r>
            <a:r>
              <a:rPr dirty="0" sz="2400" spc="-5">
                <a:latin typeface="Arial"/>
                <a:cs typeface="Arial"/>
              </a:rPr>
              <a:t>việc </a:t>
            </a:r>
            <a:r>
              <a:rPr dirty="0" sz="2400">
                <a:latin typeface="Arial"/>
                <a:cs typeface="Arial"/>
              </a:rPr>
              <a:t>học tập của  </a:t>
            </a:r>
            <a:r>
              <a:rPr dirty="0" sz="2400" spc="-5">
                <a:latin typeface="Arial"/>
                <a:cs typeface="Arial"/>
              </a:rPr>
              <a:t>học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viên.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buAutoNum type="alphaLcPeriod"/>
              <a:tabLst>
                <a:tab pos="395605" algn="l"/>
              </a:tabLst>
            </a:pPr>
            <a:r>
              <a:rPr dirty="0" sz="2400">
                <a:latin typeface="Arial"/>
                <a:cs typeface="Arial"/>
              </a:rPr>
              <a:t>Xác </a:t>
            </a:r>
            <a:r>
              <a:rPr dirty="0" sz="2400" spc="-5">
                <a:latin typeface="Arial"/>
                <a:cs typeface="Arial"/>
              </a:rPr>
              <a:t>định </a:t>
            </a:r>
            <a:r>
              <a:rPr dirty="0" sz="2400">
                <a:latin typeface="Arial"/>
                <a:cs typeface="Arial"/>
              </a:rPr>
              <a:t>được sự ảnh hưởng của các yếu </a:t>
            </a:r>
            <a:r>
              <a:rPr dirty="0" sz="2400" spc="-5">
                <a:latin typeface="Arial"/>
                <a:cs typeface="Arial"/>
              </a:rPr>
              <a:t>tố liên quan  </a:t>
            </a:r>
            <a:r>
              <a:rPr dirty="0" sz="2400">
                <a:latin typeface="Arial"/>
                <a:cs typeface="Arial"/>
              </a:rPr>
              <a:t>đến việc </a:t>
            </a:r>
            <a:r>
              <a:rPr dirty="0" sz="2400" spc="-5">
                <a:latin typeface="Arial"/>
                <a:cs typeface="Arial"/>
              </a:rPr>
              <a:t>học </a:t>
            </a:r>
            <a:r>
              <a:rPr dirty="0" sz="2400">
                <a:latin typeface="Arial"/>
                <a:cs typeface="Arial"/>
              </a:rPr>
              <a:t>tập của </a:t>
            </a:r>
            <a:r>
              <a:rPr dirty="0" sz="2400" spc="-5">
                <a:latin typeface="Arial"/>
                <a:cs typeface="Arial"/>
              </a:rPr>
              <a:t>học </a:t>
            </a:r>
            <a:r>
              <a:rPr dirty="0" sz="2400">
                <a:latin typeface="Arial"/>
                <a:cs typeface="Arial"/>
              </a:rPr>
              <a:t>viên, bao </a:t>
            </a:r>
            <a:r>
              <a:rPr dirty="0" sz="2400" spc="-5">
                <a:latin typeface="Arial"/>
                <a:cs typeface="Arial"/>
              </a:rPr>
              <a:t>gồm: Sự </a:t>
            </a:r>
            <a:r>
              <a:rPr dirty="0" sz="2400">
                <a:latin typeface="Arial"/>
                <a:cs typeface="Arial"/>
              </a:rPr>
              <a:t>ảnh </a:t>
            </a:r>
            <a:r>
              <a:rPr dirty="0" sz="2400" spc="-5">
                <a:latin typeface="Arial"/>
                <a:cs typeface="Arial"/>
              </a:rPr>
              <a:t>hưởng </a:t>
            </a:r>
            <a:r>
              <a:rPr dirty="0" sz="2400">
                <a:latin typeface="Arial"/>
                <a:cs typeface="Arial"/>
              </a:rPr>
              <a:t>như  thế </a:t>
            </a:r>
            <a:r>
              <a:rPr dirty="0" sz="2400" spc="-5">
                <a:latin typeface="Arial"/>
                <a:cs typeface="Arial"/>
              </a:rPr>
              <a:t>nào? </a:t>
            </a:r>
            <a:r>
              <a:rPr dirty="0" sz="2400">
                <a:latin typeface="Arial"/>
                <a:cs typeface="Arial"/>
              </a:rPr>
              <a:t>Mức </a:t>
            </a:r>
            <a:r>
              <a:rPr dirty="0" sz="2400" spc="-5">
                <a:latin typeface="Arial"/>
                <a:cs typeface="Arial"/>
              </a:rPr>
              <a:t>độ ảnh hưởng ra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sao?...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5879465" cy="1549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0" spc="-395"/>
              <a:t>Goal </a:t>
            </a:r>
            <a:r>
              <a:rPr dirty="0" sz="5000" spc="-390"/>
              <a:t>(mục </a:t>
            </a:r>
            <a:r>
              <a:rPr dirty="0" sz="5000" spc="-310"/>
              <a:t>đích) </a:t>
            </a:r>
            <a:r>
              <a:rPr dirty="0" sz="5000" spc="-405"/>
              <a:t>và  </a:t>
            </a:r>
            <a:r>
              <a:rPr dirty="0" sz="5000" spc="-270"/>
              <a:t>requirement </a:t>
            </a:r>
            <a:r>
              <a:rPr dirty="0" sz="5000" spc="-305"/>
              <a:t>(yêu</a:t>
            </a:r>
            <a:r>
              <a:rPr dirty="0" sz="5000" spc="-290"/>
              <a:t> </a:t>
            </a:r>
            <a:r>
              <a:rPr dirty="0" sz="5000" spc="-385"/>
              <a:t>cầu)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90928"/>
            <a:ext cx="8072755" cy="43783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7020" algn="l"/>
              </a:tabLst>
            </a:pPr>
            <a:r>
              <a:rPr dirty="0" sz="2800" spc="-5">
                <a:latin typeface="Times New Roman"/>
                <a:cs typeface="Times New Roman"/>
              </a:rPr>
              <a:t>Goals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65">
                <a:latin typeface="Times New Roman"/>
                <a:cs typeface="Times New Roman"/>
              </a:rPr>
              <a:t>là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cái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mà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stakeholders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muón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thực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thi.</a:t>
            </a:r>
            <a:endParaRPr sz="2800">
              <a:latin typeface="Times New Roman"/>
              <a:cs typeface="Times New Roman"/>
            </a:endParaRPr>
          </a:p>
          <a:p>
            <a:pPr algn="just"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7020" algn="l"/>
              </a:tabLst>
            </a:pPr>
            <a:r>
              <a:rPr dirty="0" sz="2800" spc="-5">
                <a:latin typeface="Times New Roman"/>
                <a:cs typeface="Times New Roman"/>
              </a:rPr>
              <a:t>Goals</a:t>
            </a:r>
            <a:r>
              <a:rPr dirty="0" sz="2800" spc="-95">
                <a:latin typeface="Times New Roman"/>
                <a:cs typeface="Times New Roman"/>
              </a:rPr>
              <a:t> có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thể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95">
                <a:latin typeface="Times New Roman"/>
                <a:cs typeface="Times New Roman"/>
              </a:rPr>
              <a:t>có </a:t>
            </a:r>
            <a:r>
              <a:rPr dirty="0" sz="2800" spc="50">
                <a:latin typeface="Times New Roman"/>
                <a:cs typeface="Times New Roman"/>
              </a:rPr>
              <a:t>nhièu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70">
                <a:latin typeface="Times New Roman"/>
                <a:cs typeface="Times New Roman"/>
              </a:rPr>
              <a:t>mức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độ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khác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nhau:</a:t>
            </a:r>
            <a:endParaRPr sz="2800">
              <a:latin typeface="Times New Roman"/>
              <a:cs typeface="Times New Roman"/>
            </a:endParaRPr>
          </a:p>
          <a:p>
            <a:pPr algn="just" lvl="1" marL="652145" marR="5715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155">
                <a:latin typeface="Times New Roman"/>
                <a:cs typeface="Times New Roman"/>
              </a:rPr>
              <a:t>Mức </a:t>
            </a:r>
            <a:r>
              <a:rPr dirty="0" sz="2800" spc="65">
                <a:latin typeface="Times New Roman"/>
                <a:cs typeface="Times New Roman"/>
              </a:rPr>
              <a:t>cao </a:t>
            </a:r>
            <a:r>
              <a:rPr dirty="0" sz="2800" spc="60">
                <a:latin typeface="Times New Roman"/>
                <a:cs typeface="Times New Roman"/>
              </a:rPr>
              <a:t>nhát </a:t>
            </a:r>
            <a:r>
              <a:rPr dirty="0" sz="2800" spc="100">
                <a:latin typeface="Times New Roman"/>
                <a:cs typeface="Times New Roman"/>
              </a:rPr>
              <a:t>(highest </a:t>
            </a:r>
            <a:r>
              <a:rPr dirty="0" sz="2800" spc="30">
                <a:latin typeface="Times New Roman"/>
                <a:cs typeface="Times New Roman"/>
              </a:rPr>
              <a:t>level): </a:t>
            </a:r>
            <a:r>
              <a:rPr dirty="0" sz="2800" spc="145">
                <a:latin typeface="Times New Roman"/>
                <a:cs typeface="Times New Roman"/>
              </a:rPr>
              <a:t>phát </a:t>
            </a:r>
            <a:r>
              <a:rPr dirty="0" sz="2800" spc="95">
                <a:latin typeface="Times New Roman"/>
                <a:cs typeface="Times New Roman"/>
              </a:rPr>
              <a:t>biểu </a:t>
            </a:r>
            <a:r>
              <a:rPr dirty="0" sz="2800" spc="35">
                <a:latin typeface="Times New Roman"/>
                <a:cs typeface="Times New Roman"/>
              </a:rPr>
              <a:t>về </a:t>
            </a:r>
            <a:r>
              <a:rPr dirty="0" sz="2800" spc="110">
                <a:latin typeface="Times New Roman"/>
                <a:cs typeface="Times New Roman"/>
              </a:rPr>
              <a:t>nhiệm  </a:t>
            </a:r>
            <a:r>
              <a:rPr dirty="0" sz="2800" spc="75">
                <a:latin typeface="Times New Roman"/>
                <a:cs typeface="Times New Roman"/>
              </a:rPr>
              <a:t>vụ </a:t>
            </a:r>
            <a:r>
              <a:rPr dirty="0" sz="2800" spc="40">
                <a:latin typeface="Times New Roman"/>
                <a:cs typeface="Times New Roman"/>
              </a:rPr>
              <a:t>và </a:t>
            </a:r>
            <a:r>
              <a:rPr dirty="0" sz="2800" spc="90">
                <a:latin typeface="Times New Roman"/>
                <a:cs typeface="Times New Roman"/>
              </a:rPr>
              <a:t>mục </a:t>
            </a:r>
            <a:r>
              <a:rPr dirty="0" sz="2800" spc="55">
                <a:latin typeface="Times New Roman"/>
                <a:cs typeface="Times New Roman"/>
              </a:rPr>
              <a:t>tiêu, </a:t>
            </a:r>
            <a:r>
              <a:rPr dirty="0" sz="2800" spc="70">
                <a:latin typeface="Times New Roman"/>
                <a:cs typeface="Times New Roman"/>
              </a:rPr>
              <a:t>chính </a:t>
            </a:r>
            <a:r>
              <a:rPr dirty="0" sz="2800" spc="-70">
                <a:latin typeface="Times New Roman"/>
                <a:cs typeface="Times New Roman"/>
              </a:rPr>
              <a:t>là </a:t>
            </a:r>
            <a:r>
              <a:rPr dirty="0" sz="2800" spc="85">
                <a:solidFill>
                  <a:srgbClr val="C00000"/>
                </a:solidFill>
                <a:latin typeface="Times New Roman"/>
                <a:cs typeface="Times New Roman"/>
              </a:rPr>
              <a:t>mission </a:t>
            </a:r>
            <a:r>
              <a:rPr dirty="0" sz="2800" spc="135">
                <a:solidFill>
                  <a:srgbClr val="C00000"/>
                </a:solidFill>
                <a:latin typeface="Times New Roman"/>
                <a:cs typeface="Times New Roman"/>
              </a:rPr>
              <a:t>statements and  </a:t>
            </a:r>
            <a:r>
              <a:rPr dirty="0" sz="2800" spc="40">
                <a:solidFill>
                  <a:srgbClr val="C00000"/>
                </a:solidFill>
                <a:latin typeface="Times New Roman"/>
                <a:cs typeface="Times New Roman"/>
              </a:rPr>
              <a:t>objectives.</a:t>
            </a:r>
            <a:endParaRPr sz="2800">
              <a:latin typeface="Times New Roman"/>
              <a:cs typeface="Times New Roman"/>
            </a:endParaRPr>
          </a:p>
          <a:p>
            <a:pPr algn="just" marL="927100" marR="1061085" indent="-247015">
              <a:lnSpc>
                <a:spcPct val="120000"/>
              </a:lnSpc>
            </a:pPr>
            <a:r>
              <a:rPr dirty="0" sz="2800" spc="-110">
                <a:solidFill>
                  <a:srgbClr val="C00000"/>
                </a:solidFill>
                <a:latin typeface="Times New Roman"/>
                <a:cs typeface="Times New Roman"/>
              </a:rPr>
              <a:t>(Có </a:t>
            </a:r>
            <a:r>
              <a:rPr dirty="0" sz="2800" spc="105">
                <a:solidFill>
                  <a:srgbClr val="C00000"/>
                </a:solidFill>
                <a:latin typeface="Times New Roman"/>
                <a:cs typeface="Times New Roman"/>
              </a:rPr>
              <a:t>thể </a:t>
            </a:r>
            <a:r>
              <a:rPr dirty="0" sz="2800" spc="10">
                <a:solidFill>
                  <a:srgbClr val="C00000"/>
                </a:solidFill>
                <a:latin typeface="Times New Roman"/>
                <a:cs typeface="Times New Roman"/>
              </a:rPr>
              <a:t>dùng </a:t>
            </a:r>
            <a:r>
              <a:rPr dirty="0" sz="2800" spc="35">
                <a:solidFill>
                  <a:srgbClr val="C00000"/>
                </a:solidFill>
                <a:latin typeface="Times New Roman"/>
                <a:cs typeface="Times New Roman"/>
              </a:rPr>
              <a:t>Mission </a:t>
            </a:r>
            <a:r>
              <a:rPr dirty="0" sz="2800" spc="-3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dirty="0" sz="2800" spc="60">
                <a:solidFill>
                  <a:srgbClr val="C00000"/>
                </a:solidFill>
                <a:latin typeface="Times New Roman"/>
                <a:cs typeface="Times New Roman"/>
              </a:rPr>
              <a:t>vision </a:t>
            </a:r>
            <a:r>
              <a:rPr dirty="0" sz="2800" spc="-3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dirty="0" sz="2800" spc="60">
                <a:solidFill>
                  <a:srgbClr val="C00000"/>
                </a:solidFill>
                <a:latin typeface="Times New Roman"/>
                <a:cs typeface="Times New Roman"/>
              </a:rPr>
              <a:t>objective)  </a:t>
            </a:r>
            <a:r>
              <a:rPr dirty="0" sz="2800" spc="-114">
                <a:latin typeface="Times New Roman"/>
                <a:cs typeface="Times New Roman"/>
              </a:rPr>
              <a:t>Mục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tiêu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lâu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dài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thì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được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gọi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65">
                <a:latin typeface="Times New Roman"/>
                <a:cs typeface="Times New Roman"/>
              </a:rPr>
              <a:t>là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policies.</a:t>
            </a:r>
            <a:endParaRPr sz="2800">
              <a:latin typeface="Times New Roman"/>
              <a:cs typeface="Times New Roman"/>
            </a:endParaRPr>
          </a:p>
          <a:p>
            <a:pPr algn="just" lvl="1" marL="652145" marR="5080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155">
                <a:latin typeface="Times New Roman"/>
                <a:cs typeface="Times New Roman"/>
              </a:rPr>
              <a:t>Mức </a:t>
            </a:r>
            <a:r>
              <a:rPr dirty="0" sz="2800" spc="55">
                <a:latin typeface="Times New Roman"/>
                <a:cs typeface="Times New Roman"/>
              </a:rPr>
              <a:t>tháp </a:t>
            </a:r>
            <a:r>
              <a:rPr dirty="0" sz="2800" spc="60">
                <a:latin typeface="Times New Roman"/>
                <a:cs typeface="Times New Roman"/>
              </a:rPr>
              <a:t>nhát </a:t>
            </a:r>
            <a:r>
              <a:rPr dirty="0" sz="2800" spc="100">
                <a:latin typeface="Times New Roman"/>
                <a:cs typeface="Times New Roman"/>
              </a:rPr>
              <a:t>(lowest </a:t>
            </a:r>
            <a:r>
              <a:rPr dirty="0" sz="2800" spc="30">
                <a:latin typeface="Times New Roman"/>
                <a:cs typeface="Times New Roman"/>
              </a:rPr>
              <a:t>level): </a:t>
            </a:r>
            <a:r>
              <a:rPr dirty="0" sz="2800" spc="-75">
                <a:latin typeface="Times New Roman"/>
                <a:cs typeface="Times New Roman"/>
              </a:rPr>
              <a:t>gọi </a:t>
            </a:r>
            <a:r>
              <a:rPr dirty="0" sz="2800" spc="-65">
                <a:latin typeface="Times New Roman"/>
                <a:cs typeface="Times New Roman"/>
              </a:rPr>
              <a:t>là </a:t>
            </a:r>
            <a:r>
              <a:rPr dirty="0" sz="2800" spc="-60">
                <a:latin typeface="Times New Roman"/>
                <a:cs typeface="Times New Roman"/>
              </a:rPr>
              <a:t>chức </a:t>
            </a:r>
            <a:r>
              <a:rPr dirty="0" sz="2800" spc="100">
                <a:latin typeface="Times New Roman"/>
                <a:cs typeface="Times New Roman"/>
              </a:rPr>
              <a:t>năng  </a:t>
            </a:r>
            <a:r>
              <a:rPr dirty="0" sz="2800" spc="95">
                <a:latin typeface="Times New Roman"/>
                <a:cs typeface="Times New Roman"/>
              </a:rPr>
              <a:t>cơ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bản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riêng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biệt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(individual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functions)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2859"/>
            <a:ext cx="6416040" cy="1550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-290"/>
              <a:t>Mục </a:t>
            </a:r>
            <a:r>
              <a:rPr dirty="0" sz="5000" spc="-185"/>
              <a:t>tiêu </a:t>
            </a:r>
            <a:r>
              <a:rPr dirty="0" sz="5000" spc="-320"/>
              <a:t>(Objectives) </a:t>
            </a:r>
            <a:r>
              <a:rPr dirty="0" sz="5000" spc="-405"/>
              <a:t>và  </a:t>
            </a:r>
            <a:r>
              <a:rPr dirty="0" sz="5000" spc="-600"/>
              <a:t>Yêu </a:t>
            </a:r>
            <a:r>
              <a:rPr dirty="0" sz="5000" spc="-470"/>
              <a:t>cầu</a:t>
            </a:r>
            <a:r>
              <a:rPr dirty="0" sz="5000" spc="-730"/>
              <a:t> </a:t>
            </a:r>
            <a:r>
              <a:rPr dirty="0" sz="5000" spc="-245"/>
              <a:t>(requirement)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43813" y="1892604"/>
            <a:ext cx="7290434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14">
                <a:latin typeface="Times New Roman"/>
                <a:cs typeface="Times New Roman"/>
              </a:rPr>
              <a:t>Mục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tiêu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chi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tiét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sẽ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trở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thành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requirement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khi:</a:t>
            </a:r>
            <a:endParaRPr sz="2800">
              <a:latin typeface="Times New Roman"/>
              <a:cs typeface="Times New Roman"/>
            </a:endParaRPr>
          </a:p>
          <a:p>
            <a:pPr lvl="1" marL="652780" marR="6985" indent="-653415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3415" algn="l"/>
              </a:tabLst>
            </a:pPr>
            <a:r>
              <a:rPr dirty="0" sz="2800" spc="-190">
                <a:latin typeface="Times New Roman"/>
                <a:cs typeface="Times New Roman"/>
              </a:rPr>
              <a:t>Có </a:t>
            </a:r>
            <a:r>
              <a:rPr dirty="0" sz="2800" spc="40">
                <a:latin typeface="Times New Roman"/>
                <a:cs typeface="Times New Roman"/>
              </a:rPr>
              <a:t>thẻ </a:t>
            </a:r>
            <a:r>
              <a:rPr dirty="0" sz="2800" spc="15">
                <a:latin typeface="Times New Roman"/>
                <a:cs typeface="Times New Roman"/>
              </a:rPr>
              <a:t>kiẻm </a:t>
            </a:r>
            <a:r>
              <a:rPr dirty="0" sz="2800" spc="-20">
                <a:latin typeface="Times New Roman"/>
                <a:cs typeface="Times New Roman"/>
              </a:rPr>
              <a:t>chứng </a:t>
            </a:r>
            <a:r>
              <a:rPr dirty="0" sz="2800" spc="-15">
                <a:latin typeface="Times New Roman"/>
                <a:cs typeface="Times New Roman"/>
              </a:rPr>
              <a:t>được </a:t>
            </a:r>
            <a:r>
              <a:rPr dirty="0" sz="2800" spc="20">
                <a:latin typeface="Times New Roman"/>
                <a:cs typeface="Times New Roman"/>
              </a:rPr>
              <a:t>(fully</a:t>
            </a:r>
            <a:r>
              <a:rPr dirty="0" sz="2800" spc="-40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veriﬁable)</a:t>
            </a:r>
            <a:endParaRPr sz="2800">
              <a:latin typeface="Times New Roman"/>
              <a:cs typeface="Times New Roman"/>
            </a:endParaRPr>
          </a:p>
          <a:p>
            <a:pPr lvl="1" marL="652780" indent="-55499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3415" algn="l"/>
              </a:tabLst>
            </a:pPr>
            <a:r>
              <a:rPr dirty="0" sz="2800" spc="-80">
                <a:latin typeface="Times New Roman"/>
                <a:cs typeface="Times New Roman"/>
              </a:rPr>
              <a:t>Được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xép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loại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85">
                <a:latin typeface="Times New Roman"/>
                <a:cs typeface="Times New Roman"/>
              </a:rPr>
              <a:t>ưu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tiên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trong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1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90">
                <a:latin typeface="Times New Roman"/>
                <a:cs typeface="Times New Roman"/>
              </a:rPr>
              <a:t>dự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án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85">
                <a:latin typeface="Times New Roman"/>
                <a:cs typeface="Times New Roman"/>
              </a:rPr>
              <a:t>cụ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thẻ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6259"/>
            <a:ext cx="64789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55"/>
              <a:t>Tầm </a:t>
            </a:r>
            <a:r>
              <a:rPr dirty="0" sz="5000" spc="-360"/>
              <a:t>quan </a:t>
            </a:r>
            <a:r>
              <a:rPr dirty="0" sz="5000" spc="-265"/>
              <a:t>trọng </a:t>
            </a:r>
            <a:r>
              <a:rPr dirty="0" sz="5000" spc="-459"/>
              <a:t>của</a:t>
            </a:r>
            <a:r>
              <a:rPr dirty="0" sz="5000" spc="70"/>
              <a:t> </a:t>
            </a:r>
            <a:r>
              <a:rPr dirty="0" sz="5000" spc="-400"/>
              <a:t>goal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548891"/>
            <a:ext cx="7839709" cy="2085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2410" marR="5080" indent="-232410">
              <a:lnSpc>
                <a:spcPct val="100000"/>
              </a:lnSpc>
              <a:spcBef>
                <a:spcPts val="95"/>
              </a:spcBef>
              <a:buChar char="•"/>
              <a:tabLst>
                <a:tab pos="232410" algn="l"/>
              </a:tabLst>
            </a:pPr>
            <a:r>
              <a:rPr dirty="0" sz="2600" spc="-60">
                <a:latin typeface="Times New Roman"/>
                <a:cs typeface="Times New Roman"/>
              </a:rPr>
              <a:t>Các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dự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án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mà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mục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đích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rõ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ràng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thì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thực  </a:t>
            </a:r>
            <a:r>
              <a:rPr dirty="0" sz="2600" spc="120">
                <a:latin typeface="Times New Roman"/>
                <a:cs typeface="Times New Roman"/>
              </a:rPr>
              <a:t>tế </a:t>
            </a:r>
            <a:r>
              <a:rPr dirty="0" sz="2600" spc="80">
                <a:latin typeface="Times New Roman"/>
                <a:cs typeface="Times New Roman"/>
              </a:rPr>
              <a:t>của </a:t>
            </a:r>
            <a:r>
              <a:rPr dirty="0" sz="2600" spc="105">
                <a:latin typeface="Times New Roman"/>
                <a:cs typeface="Times New Roman"/>
              </a:rPr>
              <a:t>họ sẽ </a:t>
            </a:r>
            <a:r>
              <a:rPr dirty="0" sz="2600" spc="140">
                <a:latin typeface="Times New Roman"/>
                <a:cs typeface="Times New Roman"/>
              </a:rPr>
              <a:t>rất </a:t>
            </a:r>
            <a:r>
              <a:rPr dirty="0" sz="2600" spc="85">
                <a:latin typeface="Times New Roman"/>
                <a:cs typeface="Times New Roman"/>
              </a:rPr>
              <a:t>khó </a:t>
            </a:r>
            <a:r>
              <a:rPr dirty="0" sz="2600" spc="5">
                <a:latin typeface="Times New Roman"/>
                <a:cs typeface="Times New Roman"/>
              </a:rPr>
              <a:t>xác </a:t>
            </a:r>
            <a:r>
              <a:rPr dirty="0" sz="2600" spc="105">
                <a:latin typeface="Times New Roman"/>
                <a:cs typeface="Times New Roman"/>
              </a:rPr>
              <a:t>định </a:t>
            </a:r>
            <a:r>
              <a:rPr dirty="0" sz="2600" spc="30">
                <a:latin typeface="Times New Roman"/>
                <a:cs typeface="Times New Roman"/>
              </a:rPr>
              <a:t>và </a:t>
            </a:r>
            <a:r>
              <a:rPr dirty="0" sz="2600" spc="75">
                <a:latin typeface="Times New Roman"/>
                <a:cs typeface="Times New Roman"/>
              </a:rPr>
              <a:t>không </a:t>
            </a:r>
            <a:r>
              <a:rPr dirty="0" sz="2600" spc="35">
                <a:latin typeface="Times New Roman"/>
                <a:cs typeface="Times New Roman"/>
              </a:rPr>
              <a:t>có </a:t>
            </a:r>
            <a:r>
              <a:rPr dirty="0" sz="2600" spc="100">
                <a:latin typeface="Times New Roman"/>
                <a:cs typeface="Times New Roman"/>
              </a:rPr>
              <a:t>khả </a:t>
            </a:r>
            <a:r>
              <a:rPr dirty="0" sz="2600" spc="90">
                <a:latin typeface="Times New Roman"/>
                <a:cs typeface="Times New Roman"/>
              </a:rPr>
              <a:t>năng  </a:t>
            </a:r>
            <a:r>
              <a:rPr dirty="0" sz="2600" spc="130">
                <a:latin typeface="Times New Roman"/>
                <a:cs typeface="Times New Roman"/>
              </a:rPr>
              <a:t>phát </a:t>
            </a:r>
            <a:r>
              <a:rPr dirty="0" sz="2600" spc="95">
                <a:latin typeface="Times New Roman"/>
                <a:cs typeface="Times New Roman"/>
              </a:rPr>
              <a:t>hiện </a:t>
            </a:r>
            <a:r>
              <a:rPr dirty="0" sz="2600" spc="135">
                <a:latin typeface="Times New Roman"/>
                <a:cs typeface="Times New Roman"/>
              </a:rPr>
              <a:t>ra</a:t>
            </a:r>
            <a:r>
              <a:rPr dirty="0" sz="2600" spc="-45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chúng.</a:t>
            </a:r>
            <a:endParaRPr sz="2600">
              <a:latin typeface="Times New Roman"/>
              <a:cs typeface="Times New Roman"/>
            </a:endParaRPr>
          </a:p>
          <a:p>
            <a:pPr marL="232410" marR="132080" indent="-232410">
              <a:lnSpc>
                <a:spcPct val="100000"/>
              </a:lnSpc>
              <a:spcBef>
                <a:spcPts val="625"/>
              </a:spcBef>
              <a:buChar char="•"/>
              <a:tabLst>
                <a:tab pos="232410" algn="l"/>
              </a:tabLst>
            </a:pPr>
            <a:r>
              <a:rPr dirty="0" sz="2600" spc="-60">
                <a:latin typeface="Times New Roman"/>
                <a:cs typeface="Times New Roman"/>
              </a:rPr>
              <a:t>Các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75">
                <a:latin typeface="Times New Roman"/>
                <a:cs typeface="Times New Roman"/>
              </a:rPr>
              <a:t>dự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án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mục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đích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rất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dễ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bị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không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sử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dụng 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khi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thêm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khác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vì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rất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khó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nâng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cấp.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047" y="6476238"/>
            <a:ext cx="2889250" cy="34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255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dirty="0" sz="1200" spc="-5">
                <a:latin typeface="Arial"/>
                <a:cs typeface="Arial"/>
              </a:rPr>
              <a:t>BM </a:t>
            </a:r>
            <a:r>
              <a:rPr dirty="0" sz="1200">
                <a:latin typeface="Arial"/>
                <a:cs typeface="Arial"/>
              </a:rPr>
              <a:t>HTTT -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28917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0"/>
              <a:t>Question</a:t>
            </a:r>
            <a:r>
              <a:rPr dirty="0" sz="5000" spc="-345"/>
              <a:t> </a:t>
            </a:r>
            <a:r>
              <a:rPr dirty="0" sz="5000" spc="-250"/>
              <a:t>2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91641" y="1623567"/>
            <a:ext cx="7996555" cy="4037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dirty="0" sz="2800" spc="-150">
                <a:latin typeface="Times New Roman"/>
                <a:cs typeface="Times New Roman"/>
              </a:rPr>
              <a:t>You </a:t>
            </a:r>
            <a:r>
              <a:rPr dirty="0" sz="2800" spc="140">
                <a:latin typeface="Times New Roman"/>
                <a:cs typeface="Times New Roman"/>
              </a:rPr>
              <a:t>are </a:t>
            </a:r>
            <a:r>
              <a:rPr dirty="0" sz="2800" spc="125">
                <a:latin typeface="Times New Roman"/>
                <a:cs typeface="Times New Roman"/>
              </a:rPr>
              <a:t>a product </a:t>
            </a:r>
            <a:r>
              <a:rPr dirty="0" sz="2800" spc="120">
                <a:latin typeface="Times New Roman"/>
                <a:cs typeface="Times New Roman"/>
              </a:rPr>
              <a:t>manager </a:t>
            </a:r>
            <a:r>
              <a:rPr dirty="0" sz="2800" spc="60">
                <a:latin typeface="Times New Roman"/>
                <a:cs typeface="Times New Roman"/>
              </a:rPr>
              <a:t>for </a:t>
            </a:r>
            <a:r>
              <a:rPr dirty="0" sz="2800" spc="125">
                <a:latin typeface="Times New Roman"/>
                <a:cs typeface="Times New Roman"/>
              </a:rPr>
              <a:t>a </a:t>
            </a:r>
            <a:r>
              <a:rPr dirty="0" sz="2800" spc="95">
                <a:latin typeface="Times New Roman"/>
                <a:cs typeface="Times New Roman"/>
              </a:rPr>
              <a:t>machine </a:t>
            </a:r>
            <a:r>
              <a:rPr dirty="0" sz="2800" spc="75">
                <a:latin typeface="Times New Roman"/>
                <a:cs typeface="Times New Roman"/>
              </a:rPr>
              <a:t>tool  </a:t>
            </a:r>
            <a:r>
              <a:rPr dirty="0" sz="2800" spc="30">
                <a:latin typeface="Times New Roman"/>
                <a:cs typeface="Times New Roman"/>
              </a:rPr>
              <a:t>company. </a:t>
            </a:r>
            <a:r>
              <a:rPr dirty="0" sz="2800" spc="70">
                <a:latin typeface="Times New Roman"/>
                <a:cs typeface="Times New Roman"/>
              </a:rPr>
              <a:t>The </a:t>
            </a:r>
            <a:r>
              <a:rPr dirty="0" sz="2800" spc="110">
                <a:latin typeface="Times New Roman"/>
                <a:cs typeface="Times New Roman"/>
              </a:rPr>
              <a:t>directors </a:t>
            </a:r>
            <a:r>
              <a:rPr dirty="0" sz="2800" spc="70">
                <a:latin typeface="Times New Roman"/>
                <a:cs typeface="Times New Roman"/>
              </a:rPr>
              <a:t>have </a:t>
            </a:r>
            <a:r>
              <a:rPr dirty="0" sz="2800" spc="100">
                <a:latin typeface="Times New Roman"/>
                <a:cs typeface="Times New Roman"/>
              </a:rPr>
              <a:t>asked </a:t>
            </a:r>
            <a:r>
              <a:rPr dirty="0" sz="2800" spc="60">
                <a:latin typeface="Times New Roman"/>
                <a:cs typeface="Times New Roman"/>
              </a:rPr>
              <a:t>you </a:t>
            </a:r>
            <a:r>
              <a:rPr dirty="0" sz="2800" spc="114">
                <a:latin typeface="Times New Roman"/>
                <a:cs typeface="Times New Roman"/>
              </a:rPr>
              <a:t>to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develop  </a:t>
            </a:r>
            <a:r>
              <a:rPr dirty="0" sz="2800" spc="125">
                <a:latin typeface="Times New Roman"/>
                <a:cs typeface="Times New Roman"/>
              </a:rPr>
              <a:t>a </a:t>
            </a:r>
            <a:r>
              <a:rPr dirty="0" sz="2800" spc="140">
                <a:latin typeface="Times New Roman"/>
                <a:cs typeface="Times New Roman"/>
              </a:rPr>
              <a:t>new </a:t>
            </a:r>
            <a:r>
              <a:rPr dirty="0" sz="2800" spc="85">
                <a:latin typeface="Times New Roman"/>
                <a:cs typeface="Times New Roman"/>
              </a:rPr>
              <a:t>cutting </a:t>
            </a:r>
            <a:r>
              <a:rPr dirty="0" sz="2800" spc="95">
                <a:latin typeface="Times New Roman"/>
                <a:cs typeface="Times New Roman"/>
              </a:rPr>
              <a:t>machine </a:t>
            </a:r>
            <a:r>
              <a:rPr dirty="0" sz="2800" spc="114">
                <a:latin typeface="Times New Roman"/>
                <a:cs typeface="Times New Roman"/>
              </a:rPr>
              <a:t>to </a:t>
            </a:r>
            <a:r>
              <a:rPr dirty="0" sz="2800" spc="100">
                <a:latin typeface="Times New Roman"/>
                <a:cs typeface="Times New Roman"/>
              </a:rPr>
              <a:t>cut </a:t>
            </a:r>
            <a:r>
              <a:rPr dirty="0" sz="2800" spc="75">
                <a:latin typeface="Times New Roman"/>
                <a:cs typeface="Times New Roman"/>
              </a:rPr>
              <a:t>cloth </a:t>
            </a:r>
            <a:r>
              <a:rPr dirty="0" sz="2800" spc="60">
                <a:latin typeface="Times New Roman"/>
                <a:cs typeface="Times New Roman"/>
              </a:rPr>
              <a:t>for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fashionable  </a:t>
            </a:r>
            <a:r>
              <a:rPr dirty="0" sz="2800" spc="125">
                <a:latin typeface="Times New Roman"/>
                <a:cs typeface="Times New Roman"/>
              </a:rPr>
              <a:t>dresses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 spc="25">
                <a:latin typeface="Times New Roman"/>
                <a:cs typeface="Times New Roman"/>
              </a:rPr>
              <a:t>all </a:t>
            </a:r>
            <a:r>
              <a:rPr dirty="0" sz="2800" spc="70">
                <a:latin typeface="Times New Roman"/>
                <a:cs typeface="Times New Roman"/>
              </a:rPr>
              <a:t>sizes </a:t>
            </a:r>
            <a:r>
              <a:rPr dirty="0" sz="2800" spc="140">
                <a:latin typeface="Times New Roman"/>
                <a:cs typeface="Times New Roman"/>
              </a:rPr>
              <a:t>and </a:t>
            </a:r>
            <a:r>
              <a:rPr dirty="0" sz="2800" spc="120">
                <a:latin typeface="Times New Roman"/>
                <a:cs typeface="Times New Roman"/>
              </a:rPr>
              <a:t>patterns. </a:t>
            </a:r>
            <a:r>
              <a:rPr dirty="0" sz="2800" spc="70">
                <a:latin typeface="Times New Roman"/>
                <a:cs typeface="Times New Roman"/>
              </a:rPr>
              <a:t>The </a:t>
            </a:r>
            <a:r>
              <a:rPr dirty="0" sz="2800" spc="95">
                <a:latin typeface="Times New Roman"/>
                <a:cs typeface="Times New Roman"/>
              </a:rPr>
              <a:t>machine </a:t>
            </a:r>
            <a:r>
              <a:rPr dirty="0" sz="2800" spc="20">
                <a:latin typeface="Times New Roman"/>
                <a:cs typeface="Times New Roman"/>
              </a:rPr>
              <a:t>will  </a:t>
            </a:r>
            <a:r>
              <a:rPr dirty="0" sz="2800" spc="125">
                <a:latin typeface="Times New Roman"/>
                <a:cs typeface="Times New Roman"/>
              </a:rPr>
              <a:t>be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sold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to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clothing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25">
                <a:latin typeface="Times New Roman"/>
                <a:cs typeface="Times New Roman"/>
              </a:rPr>
              <a:t>makers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around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world.</a:t>
            </a:r>
            <a:endParaRPr sz="2800">
              <a:latin typeface="Times New Roman"/>
              <a:cs typeface="Times New Roman"/>
            </a:endParaRPr>
          </a:p>
          <a:p>
            <a:pPr algn="just" marL="336550" indent="-32385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336550" algn="l"/>
              </a:tabLst>
            </a:pPr>
            <a:r>
              <a:rPr dirty="0" sz="2800" spc="90">
                <a:latin typeface="Times New Roman"/>
                <a:cs typeface="Times New Roman"/>
              </a:rPr>
              <a:t>What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are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major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goals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for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this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project?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465455" algn="l"/>
              </a:tabLst>
            </a:pPr>
            <a:r>
              <a:rPr dirty="0" sz="2800" spc="5">
                <a:latin typeface="Times New Roman"/>
                <a:cs typeface="Times New Roman"/>
              </a:rPr>
              <a:t>Using </a:t>
            </a:r>
            <a:r>
              <a:rPr dirty="0" sz="2800" spc="140">
                <a:latin typeface="Times New Roman"/>
                <a:cs typeface="Times New Roman"/>
              </a:rPr>
              <a:t>the </a:t>
            </a:r>
            <a:r>
              <a:rPr dirty="0" sz="2800" spc="60">
                <a:latin typeface="Times New Roman"/>
                <a:cs typeface="Times New Roman"/>
              </a:rPr>
              <a:t>list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110">
                <a:latin typeface="Times New Roman"/>
                <a:cs typeface="Times New Roman"/>
              </a:rPr>
              <a:t>stakeholders </a:t>
            </a:r>
            <a:r>
              <a:rPr dirty="0" sz="2800" spc="60">
                <a:latin typeface="Times New Roman"/>
                <a:cs typeface="Times New Roman"/>
              </a:rPr>
              <a:t>for </a:t>
            </a:r>
            <a:r>
              <a:rPr dirty="0" sz="2800" spc="100">
                <a:latin typeface="Times New Roman"/>
                <a:cs typeface="Times New Roman"/>
              </a:rPr>
              <a:t>this </a:t>
            </a:r>
            <a:r>
              <a:rPr dirty="0" sz="2800" spc="70">
                <a:latin typeface="Times New Roman"/>
                <a:cs typeface="Times New Roman"/>
              </a:rPr>
              <a:t>project,  </a:t>
            </a:r>
            <a:r>
              <a:rPr dirty="0" sz="2800" spc="60">
                <a:latin typeface="Times New Roman"/>
                <a:cs typeface="Times New Roman"/>
              </a:rPr>
              <a:t>identify </a:t>
            </a:r>
            <a:r>
              <a:rPr dirty="0" sz="2800" spc="140">
                <a:latin typeface="Times New Roman"/>
                <a:cs typeface="Times New Roman"/>
              </a:rPr>
              <a:t>the </a:t>
            </a:r>
            <a:r>
              <a:rPr dirty="0" sz="2800" spc="5">
                <a:latin typeface="Times New Roman"/>
                <a:cs typeface="Times New Roman"/>
              </a:rPr>
              <a:t>likely </a:t>
            </a:r>
            <a:r>
              <a:rPr dirty="0" sz="2800" spc="105">
                <a:latin typeface="Times New Roman"/>
                <a:cs typeface="Times New Roman"/>
              </a:rPr>
              <a:t>sources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110">
                <a:latin typeface="Times New Roman"/>
                <a:cs typeface="Times New Roman"/>
              </a:rPr>
              <a:t>tension </a:t>
            </a:r>
            <a:r>
              <a:rPr dirty="0" sz="2800" spc="90">
                <a:latin typeface="Times New Roman"/>
                <a:cs typeface="Times New Roman"/>
              </a:rPr>
              <a:t>(possible  </a:t>
            </a:r>
            <a:r>
              <a:rPr dirty="0" sz="2800" spc="70">
                <a:latin typeface="Times New Roman"/>
                <a:cs typeface="Times New Roman"/>
              </a:rPr>
              <a:t>conﬂict) </a:t>
            </a:r>
            <a:r>
              <a:rPr dirty="0" sz="2800" spc="130">
                <a:latin typeface="Times New Roman"/>
                <a:cs typeface="Times New Roman"/>
              </a:rPr>
              <a:t>between </a:t>
            </a:r>
            <a:r>
              <a:rPr dirty="0" sz="2800" spc="80">
                <a:latin typeface="Times New Roman"/>
                <a:cs typeface="Times New Roman"/>
              </a:rPr>
              <a:t>stakeholders’</a:t>
            </a:r>
            <a:r>
              <a:rPr dirty="0" sz="2800" spc="-49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goals.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27959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5"/>
              <a:t>Answer</a:t>
            </a:r>
            <a:r>
              <a:rPr dirty="0" sz="5000" spc="-335"/>
              <a:t> </a:t>
            </a:r>
            <a:r>
              <a:rPr dirty="0" sz="5000" spc="-270"/>
              <a:t>#2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59740" y="1135932"/>
            <a:ext cx="7793990" cy="514477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-10" b="1">
                <a:latin typeface="Times New Roman"/>
                <a:cs typeface="Times New Roman"/>
              </a:rPr>
              <a:t>Major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60" b="1">
                <a:latin typeface="Times New Roman"/>
                <a:cs typeface="Times New Roman"/>
              </a:rPr>
              <a:t>goals: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09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dirty="0" sz="2200" spc="50">
                <a:latin typeface="Times New Roman"/>
                <a:cs typeface="Times New Roman"/>
              </a:rPr>
              <a:t>Đưa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máy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cát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ra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thị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trường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đúng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lúc</a:t>
            </a:r>
            <a:r>
              <a:rPr dirty="0" sz="2200" spc="-65">
                <a:latin typeface="Times New Roman"/>
                <a:cs typeface="Times New Roman"/>
              </a:rPr>
              <a:t> và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trong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ngân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sách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dự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tính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5454"/>
              <a:buChar char="-"/>
              <a:tabLst>
                <a:tab pos="285115" algn="l"/>
                <a:tab pos="285750" algn="l"/>
              </a:tabLst>
            </a:pPr>
            <a:r>
              <a:rPr dirty="0" sz="2200" spc="25">
                <a:latin typeface="Times New Roman"/>
                <a:cs typeface="Times New Roman"/>
              </a:rPr>
              <a:t>Phát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triẻn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1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dòng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sản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phảm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65">
                <a:latin typeface="Times New Roman"/>
                <a:cs typeface="Times New Roman"/>
              </a:rPr>
              <a:t>mới.</a:t>
            </a:r>
            <a:endParaRPr sz="2200">
              <a:latin typeface="Times New Roman"/>
              <a:cs typeface="Times New Roman"/>
            </a:endParaRPr>
          </a:p>
          <a:p>
            <a:pPr marL="285115" marR="349885" indent="-273050">
              <a:lnSpc>
                <a:spcPct val="120000"/>
              </a:lnSpc>
              <a:spcBef>
                <a:spcPts val="53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dirty="0" sz="2200" spc="-40">
                <a:latin typeface="Times New Roman"/>
                <a:cs typeface="Times New Roman"/>
              </a:rPr>
              <a:t>Đạt </a:t>
            </a:r>
            <a:r>
              <a:rPr dirty="0" sz="2200" spc="-10">
                <a:latin typeface="Times New Roman"/>
                <a:cs typeface="Times New Roman"/>
              </a:rPr>
              <a:t>được </a:t>
            </a:r>
            <a:r>
              <a:rPr dirty="0" sz="2200" spc="-20">
                <a:latin typeface="Times New Roman"/>
                <a:cs typeface="Times New Roman"/>
              </a:rPr>
              <a:t>chứng </a:t>
            </a:r>
            <a:r>
              <a:rPr dirty="0" sz="2200" spc="20">
                <a:latin typeface="Times New Roman"/>
                <a:cs typeface="Times New Roman"/>
              </a:rPr>
              <a:t>nhạ </a:t>
            </a:r>
            <a:r>
              <a:rPr dirty="0" sz="2200" spc="125">
                <a:latin typeface="Times New Roman"/>
                <a:cs typeface="Times New Roman"/>
              </a:rPr>
              <a:t>n </a:t>
            </a:r>
            <a:r>
              <a:rPr dirty="0" sz="2200" spc="110">
                <a:latin typeface="Times New Roman"/>
                <a:cs typeface="Times New Roman"/>
              </a:rPr>
              <a:t>an </a:t>
            </a:r>
            <a:r>
              <a:rPr dirty="0" sz="2200" spc="30">
                <a:latin typeface="Times New Roman"/>
                <a:cs typeface="Times New Roman"/>
              </a:rPr>
              <a:t>toàn </a:t>
            </a:r>
            <a:r>
              <a:rPr dirty="0" sz="2200" spc="60">
                <a:latin typeface="Times New Roman"/>
                <a:cs typeface="Times New Roman"/>
              </a:rPr>
              <a:t>(safety </a:t>
            </a:r>
            <a:r>
              <a:rPr dirty="0" sz="2200" spc="75">
                <a:latin typeface="Times New Roman"/>
                <a:cs typeface="Times New Roman"/>
              </a:rPr>
              <a:t>certiﬁcate) </a:t>
            </a:r>
            <a:r>
              <a:rPr dirty="0" sz="2200" spc="-160">
                <a:latin typeface="Times New Roman"/>
                <a:cs typeface="Times New Roman"/>
              </a:rPr>
              <a:t>ở </a:t>
            </a:r>
            <a:r>
              <a:rPr dirty="0" sz="2200" spc="30">
                <a:latin typeface="Times New Roman"/>
                <a:cs typeface="Times New Roman"/>
              </a:rPr>
              <a:t>tát </a:t>
            </a:r>
            <a:r>
              <a:rPr dirty="0" sz="2200" spc="-50">
                <a:latin typeface="Times New Roman"/>
                <a:cs typeface="Times New Roman"/>
              </a:rPr>
              <a:t>cả </a:t>
            </a:r>
            <a:r>
              <a:rPr dirty="0" sz="2200" spc="-40">
                <a:latin typeface="Times New Roman"/>
                <a:cs typeface="Times New Roman"/>
              </a:rPr>
              <a:t>các  </a:t>
            </a:r>
            <a:r>
              <a:rPr dirty="0" sz="2200">
                <a:latin typeface="Times New Roman"/>
                <a:cs typeface="Times New Roman"/>
              </a:rPr>
              <a:t>quóc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gia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Times New Roman"/>
                <a:cs typeface="Times New Roman"/>
              </a:rPr>
              <a:t>dư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định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bán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máy.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dirty="0" sz="2200" spc="-20">
                <a:latin typeface="Times New Roman"/>
                <a:cs typeface="Times New Roman"/>
              </a:rPr>
              <a:t>Hiẻu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được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yêu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càu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trong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từng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quóc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gia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mà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ta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dự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định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bán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95">
                <a:latin typeface="Times New Roman"/>
                <a:cs typeface="Times New Roman"/>
              </a:rPr>
              <a:t>máy,</a:t>
            </a:r>
            <a:endParaRPr sz="22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20000"/>
              </a:lnSpc>
              <a:spcBef>
                <a:spcPts val="53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dirty="0" sz="2200" spc="-5">
                <a:latin typeface="Times New Roman"/>
                <a:cs typeface="Times New Roman"/>
              </a:rPr>
              <a:t>Chuản </a:t>
            </a:r>
            <a:r>
              <a:rPr dirty="0" sz="2200" spc="35">
                <a:latin typeface="Times New Roman"/>
                <a:cs typeface="Times New Roman"/>
              </a:rPr>
              <a:t>bị </a:t>
            </a:r>
            <a:r>
              <a:rPr dirty="0" sz="2200" spc="-5">
                <a:latin typeface="Times New Roman"/>
                <a:cs typeface="Times New Roman"/>
              </a:rPr>
              <a:t>tài </a:t>
            </a:r>
            <a:r>
              <a:rPr dirty="0" sz="2200" spc="-45">
                <a:latin typeface="Times New Roman"/>
                <a:cs typeface="Times New Roman"/>
              </a:rPr>
              <a:t>lie </a:t>
            </a:r>
            <a:r>
              <a:rPr dirty="0" sz="2200">
                <a:latin typeface="Times New Roman"/>
                <a:cs typeface="Times New Roman"/>
              </a:rPr>
              <a:t>̣ </a:t>
            </a:r>
            <a:r>
              <a:rPr dirty="0" sz="2200" spc="114">
                <a:latin typeface="Times New Roman"/>
                <a:cs typeface="Times New Roman"/>
              </a:rPr>
              <a:t>u </a:t>
            </a:r>
            <a:r>
              <a:rPr dirty="0" sz="2200" spc="55">
                <a:latin typeface="Times New Roman"/>
                <a:cs typeface="Times New Roman"/>
              </a:rPr>
              <a:t>cho </a:t>
            </a:r>
            <a:r>
              <a:rPr dirty="0" sz="2200" spc="-10">
                <a:latin typeface="Times New Roman"/>
                <a:cs typeface="Times New Roman"/>
              </a:rPr>
              <a:t>người </a:t>
            </a:r>
            <a:r>
              <a:rPr dirty="0" sz="2200" spc="5">
                <a:latin typeface="Times New Roman"/>
                <a:cs typeface="Times New Roman"/>
              </a:rPr>
              <a:t>dùng </a:t>
            </a:r>
            <a:r>
              <a:rPr dirty="0" sz="2200" spc="-65">
                <a:latin typeface="Times New Roman"/>
                <a:cs typeface="Times New Roman"/>
              </a:rPr>
              <a:t>và </a:t>
            </a:r>
            <a:r>
              <a:rPr dirty="0" sz="2200" spc="-10">
                <a:latin typeface="Times New Roman"/>
                <a:cs typeface="Times New Roman"/>
              </a:rPr>
              <a:t>người </a:t>
            </a:r>
            <a:r>
              <a:rPr dirty="0" sz="2200" spc="20">
                <a:latin typeface="Times New Roman"/>
                <a:cs typeface="Times New Roman"/>
              </a:rPr>
              <a:t>bán </a:t>
            </a:r>
            <a:r>
              <a:rPr dirty="0" sz="2200" spc="15">
                <a:latin typeface="Times New Roman"/>
                <a:cs typeface="Times New Roman"/>
              </a:rPr>
              <a:t>hàng bàng </a:t>
            </a:r>
            <a:r>
              <a:rPr dirty="0" sz="2200" spc="35">
                <a:latin typeface="Times New Roman"/>
                <a:cs typeface="Times New Roman"/>
              </a:rPr>
              <a:t>nhièu  </a:t>
            </a:r>
            <a:r>
              <a:rPr dirty="0" sz="2200" spc="-20">
                <a:latin typeface="Times New Roman"/>
                <a:cs typeface="Times New Roman"/>
              </a:rPr>
              <a:t>thứ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tiéng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tương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ứng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90">
                <a:latin typeface="Times New Roman"/>
                <a:cs typeface="Times New Roman"/>
              </a:rPr>
              <a:t>với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các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quóc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gia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mà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ta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dự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định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bán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máy.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5454"/>
              <a:buChar char="-"/>
              <a:tabLst>
                <a:tab pos="285115" algn="l"/>
                <a:tab pos="285750" algn="l"/>
              </a:tabLst>
            </a:pPr>
            <a:r>
              <a:rPr dirty="0" sz="2200" spc="-50">
                <a:latin typeface="Times New Roman"/>
                <a:cs typeface="Times New Roman"/>
              </a:rPr>
              <a:t>Bảo </a:t>
            </a:r>
            <a:r>
              <a:rPr dirty="0" sz="2200" spc="25">
                <a:latin typeface="Times New Roman"/>
                <a:cs typeface="Times New Roman"/>
              </a:rPr>
              <a:t>đảm </a:t>
            </a:r>
            <a:r>
              <a:rPr dirty="0" sz="2200" spc="-55">
                <a:latin typeface="Times New Roman"/>
                <a:cs typeface="Times New Roman"/>
              </a:rPr>
              <a:t>là bo </a:t>
            </a:r>
            <a:r>
              <a:rPr dirty="0" sz="2200">
                <a:latin typeface="Times New Roman"/>
                <a:cs typeface="Times New Roman"/>
              </a:rPr>
              <a:t>̣ </a:t>
            </a:r>
            <a:r>
              <a:rPr dirty="0" sz="2200" spc="20">
                <a:latin typeface="Times New Roman"/>
                <a:cs typeface="Times New Roman"/>
              </a:rPr>
              <a:t>phạ </a:t>
            </a:r>
            <a:r>
              <a:rPr dirty="0" sz="2200" spc="130">
                <a:latin typeface="Times New Roman"/>
                <a:cs typeface="Times New Roman"/>
              </a:rPr>
              <a:t>n </a:t>
            </a:r>
            <a:r>
              <a:rPr dirty="0" sz="2200" spc="5">
                <a:latin typeface="Times New Roman"/>
                <a:cs typeface="Times New Roman"/>
              </a:rPr>
              <a:t>bảo </a:t>
            </a:r>
            <a:r>
              <a:rPr dirty="0" sz="2200" spc="40">
                <a:latin typeface="Times New Roman"/>
                <a:cs typeface="Times New Roman"/>
              </a:rPr>
              <a:t>hành </a:t>
            </a:r>
            <a:r>
              <a:rPr dirty="0" sz="2200" spc="15">
                <a:latin typeface="Times New Roman"/>
                <a:cs typeface="Times New Roman"/>
              </a:rPr>
              <a:t>phải </a:t>
            </a:r>
            <a:r>
              <a:rPr dirty="0" sz="2200" spc="20">
                <a:latin typeface="Times New Roman"/>
                <a:cs typeface="Times New Roman"/>
              </a:rPr>
              <a:t>sãn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sàng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06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dirty="0" sz="2200" spc="-50">
                <a:latin typeface="Times New Roman"/>
                <a:cs typeface="Times New Roman"/>
              </a:rPr>
              <a:t>Bảo </a:t>
            </a:r>
            <a:r>
              <a:rPr dirty="0" sz="2200" spc="25">
                <a:latin typeface="Times New Roman"/>
                <a:cs typeface="Times New Roman"/>
              </a:rPr>
              <a:t>đảm </a:t>
            </a:r>
            <a:r>
              <a:rPr dirty="0" sz="2200" spc="-55">
                <a:latin typeface="Times New Roman"/>
                <a:cs typeface="Times New Roman"/>
              </a:rPr>
              <a:t>là bo </a:t>
            </a:r>
            <a:r>
              <a:rPr dirty="0" sz="2200">
                <a:latin typeface="Times New Roman"/>
                <a:cs typeface="Times New Roman"/>
              </a:rPr>
              <a:t>̣ </a:t>
            </a:r>
            <a:r>
              <a:rPr dirty="0" sz="2200" spc="20">
                <a:latin typeface="Times New Roman"/>
                <a:cs typeface="Times New Roman"/>
              </a:rPr>
              <a:t>phạ </a:t>
            </a:r>
            <a:r>
              <a:rPr dirty="0" sz="2200" spc="125">
                <a:latin typeface="Times New Roman"/>
                <a:cs typeface="Times New Roman"/>
              </a:rPr>
              <a:t>n </a:t>
            </a:r>
            <a:r>
              <a:rPr dirty="0" sz="2200" spc="110">
                <a:latin typeface="Times New Roman"/>
                <a:cs typeface="Times New Roman"/>
              </a:rPr>
              <a:t>phân </a:t>
            </a:r>
            <a:r>
              <a:rPr dirty="0" sz="2200" spc="5">
                <a:latin typeface="Times New Roman"/>
                <a:cs typeface="Times New Roman"/>
              </a:rPr>
              <a:t>phói </a:t>
            </a:r>
            <a:r>
              <a:rPr dirty="0" sz="2200" spc="25">
                <a:latin typeface="Times New Roman"/>
                <a:cs typeface="Times New Roman"/>
              </a:rPr>
              <a:t>tiép </a:t>
            </a:r>
            <a:r>
              <a:rPr dirty="0" sz="2200" spc="60">
                <a:latin typeface="Times New Roman"/>
                <a:cs typeface="Times New Roman"/>
              </a:rPr>
              <a:t>thị</a:t>
            </a:r>
            <a:r>
              <a:rPr dirty="0" sz="2200" spc="-38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đã </a:t>
            </a:r>
            <a:r>
              <a:rPr dirty="0" sz="2200" spc="15">
                <a:latin typeface="Times New Roman"/>
                <a:cs typeface="Times New Roman"/>
              </a:rPr>
              <a:t>sãn </a:t>
            </a:r>
            <a:r>
              <a:rPr dirty="0" sz="2200" spc="10">
                <a:latin typeface="Times New Roman"/>
                <a:cs typeface="Times New Roman"/>
              </a:rPr>
              <a:t>sàng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12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dirty="0" sz="2200" spc="-20">
                <a:latin typeface="Times New Roman"/>
                <a:cs typeface="Times New Roman"/>
              </a:rPr>
              <a:t>Hiẻu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rõ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các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đói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thủ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cạnh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tranh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65">
                <a:latin typeface="Times New Roman"/>
                <a:cs typeface="Times New Roman"/>
              </a:rPr>
              <a:t>và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có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chién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lược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đói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p</a:t>
            </a:r>
            <a:r>
              <a:rPr dirty="0" sz="2400" spc="-75">
                <a:latin typeface="Times New Roman"/>
                <a:cs typeface="Times New Roman"/>
              </a:rPr>
              <a:t>hó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27659"/>
            <a:ext cx="27959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05"/>
              <a:t>Answer</a:t>
            </a:r>
            <a:r>
              <a:rPr dirty="0" sz="5000" spc="-340"/>
              <a:t> </a:t>
            </a:r>
            <a:r>
              <a:rPr dirty="0" sz="5000" spc="-265"/>
              <a:t>#2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31140" y="1233728"/>
            <a:ext cx="7995920" cy="47199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20">
                <a:latin typeface="Times New Roman"/>
                <a:cs typeface="Times New Roman"/>
              </a:rPr>
              <a:t>Các </a:t>
            </a:r>
            <a:r>
              <a:rPr dirty="0" sz="2800" spc="30">
                <a:latin typeface="Times New Roman"/>
                <a:cs typeface="Times New Roman"/>
              </a:rPr>
              <a:t>nguòn </a:t>
            </a:r>
            <a:r>
              <a:rPr dirty="0" sz="2800" spc="-10">
                <a:latin typeface="Times New Roman"/>
                <a:cs typeface="Times New Roman"/>
              </a:rPr>
              <a:t>áp </a:t>
            </a:r>
            <a:r>
              <a:rPr dirty="0" sz="2800" spc="-110">
                <a:latin typeface="Times New Roman"/>
                <a:cs typeface="Times New Roman"/>
              </a:rPr>
              <a:t>lực </a:t>
            </a:r>
            <a:r>
              <a:rPr dirty="0" sz="2800">
                <a:latin typeface="Times New Roman"/>
                <a:cs typeface="Times New Roman"/>
              </a:rPr>
              <a:t>(Likely </a:t>
            </a:r>
            <a:r>
              <a:rPr dirty="0" sz="2800" spc="105">
                <a:latin typeface="Times New Roman"/>
                <a:cs typeface="Times New Roman"/>
              </a:rPr>
              <a:t>sources</a:t>
            </a:r>
            <a:r>
              <a:rPr dirty="0" sz="2800" spc="-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95">
                <a:latin typeface="Times New Roman"/>
                <a:cs typeface="Times New Roman"/>
              </a:rPr>
              <a:t>tension):</a:t>
            </a:r>
            <a:endParaRPr sz="28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65">
                <a:latin typeface="Times New Roman"/>
                <a:cs typeface="Times New Roman"/>
              </a:rPr>
              <a:t>Thời </a:t>
            </a:r>
            <a:r>
              <a:rPr dirty="0" sz="2800" spc="60">
                <a:latin typeface="Times New Roman"/>
                <a:cs typeface="Times New Roman"/>
              </a:rPr>
              <a:t>gian </a:t>
            </a:r>
            <a:r>
              <a:rPr dirty="0" sz="2800" spc="55">
                <a:latin typeface="Times New Roman"/>
                <a:cs typeface="Times New Roman"/>
              </a:rPr>
              <a:t>phát </a:t>
            </a:r>
            <a:r>
              <a:rPr dirty="0" sz="2800" spc="65">
                <a:latin typeface="Times New Roman"/>
                <a:cs typeface="Times New Roman"/>
              </a:rPr>
              <a:t>triẻn </a:t>
            </a:r>
            <a:r>
              <a:rPr dirty="0" sz="2800" spc="-80">
                <a:latin typeface="Times New Roman"/>
                <a:cs typeface="Times New Roman"/>
              </a:rPr>
              <a:t>và </a:t>
            </a:r>
            <a:r>
              <a:rPr dirty="0" sz="2800" spc="145">
                <a:latin typeface="Times New Roman"/>
                <a:cs typeface="Times New Roman"/>
              </a:rPr>
              <a:t>nhu </a:t>
            </a:r>
            <a:r>
              <a:rPr dirty="0" sz="2800" spc="-10">
                <a:latin typeface="Times New Roman"/>
                <a:cs typeface="Times New Roman"/>
              </a:rPr>
              <a:t>càu </a:t>
            </a:r>
            <a:r>
              <a:rPr dirty="0" sz="2800" spc="20">
                <a:latin typeface="Times New Roman"/>
                <a:cs typeface="Times New Roman"/>
              </a:rPr>
              <a:t>cạnh </a:t>
            </a:r>
            <a:r>
              <a:rPr dirty="0" sz="2800" spc="150">
                <a:latin typeface="Times New Roman"/>
                <a:cs typeface="Times New Roman"/>
              </a:rPr>
              <a:t>tranh </a:t>
            </a:r>
            <a:r>
              <a:rPr dirty="0" sz="2800" spc="-114">
                <a:latin typeface="Times New Roman"/>
                <a:cs typeface="Times New Roman"/>
              </a:rPr>
              <a:t>với  </a:t>
            </a:r>
            <a:r>
              <a:rPr dirty="0" sz="2800" spc="-30">
                <a:latin typeface="Times New Roman"/>
                <a:cs typeface="Times New Roman"/>
              </a:rPr>
              <a:t>đói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80">
                <a:latin typeface="Times New Roman"/>
                <a:cs typeface="Times New Roman"/>
              </a:rPr>
              <a:t>thủ</a:t>
            </a:r>
            <a:endParaRPr sz="2800">
              <a:latin typeface="Times New Roman"/>
              <a:cs typeface="Times New Roman"/>
            </a:endParaRPr>
          </a:p>
          <a:p>
            <a:pPr algn="just" lvl="1" marL="652780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10">
                <a:latin typeface="Times New Roman"/>
                <a:cs typeface="Times New Roman"/>
              </a:rPr>
              <a:t>Thỏa </a:t>
            </a:r>
            <a:r>
              <a:rPr dirty="0" sz="2800" spc="50">
                <a:latin typeface="Times New Roman"/>
                <a:cs typeface="Times New Roman"/>
              </a:rPr>
              <a:t>thuạ </a:t>
            </a:r>
            <a:r>
              <a:rPr dirty="0" sz="2800" spc="160">
                <a:latin typeface="Times New Roman"/>
                <a:cs typeface="Times New Roman"/>
              </a:rPr>
              <a:t>n</a:t>
            </a:r>
            <a:r>
              <a:rPr dirty="0" sz="2800" spc="-490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bán </a:t>
            </a:r>
            <a:r>
              <a:rPr dirty="0" sz="2800" spc="20">
                <a:latin typeface="Times New Roman"/>
                <a:cs typeface="Times New Roman"/>
              </a:rPr>
              <a:t>hàng </a:t>
            </a:r>
            <a:r>
              <a:rPr dirty="0" sz="2800" spc="-80">
                <a:latin typeface="Times New Roman"/>
                <a:cs typeface="Times New Roman"/>
              </a:rPr>
              <a:t>và </a:t>
            </a:r>
            <a:r>
              <a:rPr dirty="0" sz="2800" spc="-50">
                <a:latin typeface="Times New Roman"/>
                <a:cs typeface="Times New Roman"/>
              </a:rPr>
              <a:t>các </a:t>
            </a:r>
            <a:r>
              <a:rPr dirty="0" sz="2800" spc="135">
                <a:latin typeface="Times New Roman"/>
                <a:cs typeface="Times New Roman"/>
              </a:rPr>
              <a:t>phương </a:t>
            </a:r>
            <a:r>
              <a:rPr dirty="0" sz="2800" spc="-5">
                <a:latin typeface="Times New Roman"/>
                <a:cs typeface="Times New Roman"/>
              </a:rPr>
              <a:t>án </a:t>
            </a:r>
            <a:r>
              <a:rPr dirty="0" sz="2800" spc="55">
                <a:latin typeface="Times New Roman"/>
                <a:cs typeface="Times New Roman"/>
              </a:rPr>
              <a:t>thiét </a:t>
            </a:r>
            <a:r>
              <a:rPr dirty="0" sz="2800" spc="-130">
                <a:latin typeface="Times New Roman"/>
                <a:cs typeface="Times New Roman"/>
              </a:rPr>
              <a:t>ké</a:t>
            </a:r>
            <a:endParaRPr sz="28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65">
                <a:latin typeface="Times New Roman"/>
                <a:cs typeface="Times New Roman"/>
              </a:rPr>
              <a:t>Thời </a:t>
            </a:r>
            <a:r>
              <a:rPr dirty="0" sz="2800" spc="30">
                <a:latin typeface="Times New Roman"/>
                <a:cs typeface="Times New Roman"/>
              </a:rPr>
              <a:t>điẻm </a:t>
            </a:r>
            <a:r>
              <a:rPr dirty="0" sz="2800" spc="110">
                <a:latin typeface="Times New Roman"/>
                <a:cs typeface="Times New Roman"/>
              </a:rPr>
              <a:t>tung </a:t>
            </a:r>
            <a:r>
              <a:rPr dirty="0" sz="2800" spc="20">
                <a:latin typeface="Times New Roman"/>
                <a:cs typeface="Times New Roman"/>
              </a:rPr>
              <a:t>sản </a:t>
            </a:r>
            <a:r>
              <a:rPr dirty="0" sz="2800" spc="55">
                <a:latin typeface="Times New Roman"/>
                <a:cs typeface="Times New Roman"/>
              </a:rPr>
              <a:t>phảm </a:t>
            </a:r>
            <a:r>
              <a:rPr dirty="0" sz="2800" spc="150">
                <a:latin typeface="Times New Roman"/>
                <a:cs typeface="Times New Roman"/>
              </a:rPr>
              <a:t>ra </a:t>
            </a:r>
            <a:r>
              <a:rPr dirty="0" sz="2800" spc="80">
                <a:latin typeface="Times New Roman"/>
                <a:cs typeface="Times New Roman"/>
              </a:rPr>
              <a:t>thị </a:t>
            </a:r>
            <a:r>
              <a:rPr dirty="0" sz="2800" spc="45">
                <a:latin typeface="Times New Roman"/>
                <a:cs typeface="Times New Roman"/>
              </a:rPr>
              <a:t>trường </a:t>
            </a:r>
            <a:r>
              <a:rPr dirty="0" sz="2800" spc="-80">
                <a:latin typeface="Times New Roman"/>
                <a:cs typeface="Times New Roman"/>
              </a:rPr>
              <a:t>và </a:t>
            </a:r>
            <a:r>
              <a:rPr dirty="0" sz="2800" spc="-50">
                <a:latin typeface="Times New Roman"/>
                <a:cs typeface="Times New Roman"/>
              </a:rPr>
              <a:t>vie </a:t>
            </a:r>
            <a:r>
              <a:rPr dirty="0" sz="2800">
                <a:latin typeface="Times New Roman"/>
                <a:cs typeface="Times New Roman"/>
              </a:rPr>
              <a:t>̣ </a:t>
            </a:r>
            <a:r>
              <a:rPr dirty="0" sz="2800" spc="-10">
                <a:latin typeface="Times New Roman"/>
                <a:cs typeface="Times New Roman"/>
              </a:rPr>
              <a:t>c  </a:t>
            </a:r>
            <a:r>
              <a:rPr dirty="0" sz="2800" spc="40">
                <a:latin typeface="Times New Roman"/>
                <a:cs typeface="Times New Roman"/>
              </a:rPr>
              <a:t>hoàn </a:t>
            </a:r>
            <a:r>
              <a:rPr dirty="0" sz="2800" spc="35">
                <a:latin typeface="Times New Roman"/>
                <a:cs typeface="Times New Roman"/>
              </a:rPr>
              <a:t>tát </a:t>
            </a:r>
            <a:r>
              <a:rPr dirty="0" sz="2800" spc="-5">
                <a:latin typeface="Times New Roman"/>
                <a:cs typeface="Times New Roman"/>
              </a:rPr>
              <a:t>tài </a:t>
            </a:r>
            <a:r>
              <a:rPr dirty="0" sz="2800" spc="-60">
                <a:latin typeface="Times New Roman"/>
                <a:cs typeface="Times New Roman"/>
              </a:rPr>
              <a:t>lie </a:t>
            </a:r>
            <a:r>
              <a:rPr dirty="0" sz="2800">
                <a:latin typeface="Times New Roman"/>
                <a:cs typeface="Times New Roman"/>
              </a:rPr>
              <a:t>̣ </a:t>
            </a:r>
            <a:r>
              <a:rPr dirty="0" sz="2800" spc="145">
                <a:latin typeface="Times New Roman"/>
                <a:cs typeface="Times New Roman"/>
              </a:rPr>
              <a:t>u </a:t>
            </a:r>
            <a:r>
              <a:rPr dirty="0" sz="2800" spc="-15">
                <a:latin typeface="Times New Roman"/>
                <a:cs typeface="Times New Roman"/>
              </a:rPr>
              <a:t>người </a:t>
            </a:r>
            <a:r>
              <a:rPr dirty="0" sz="2800" spc="10">
                <a:latin typeface="Times New Roman"/>
                <a:cs typeface="Times New Roman"/>
              </a:rPr>
              <a:t>dùng </a:t>
            </a:r>
            <a:r>
              <a:rPr dirty="0" sz="2800" spc="20">
                <a:latin typeface="Times New Roman"/>
                <a:cs typeface="Times New Roman"/>
              </a:rPr>
              <a:t>bàng </a:t>
            </a:r>
            <a:r>
              <a:rPr dirty="0" sz="2800" spc="50">
                <a:latin typeface="Times New Roman"/>
                <a:cs typeface="Times New Roman"/>
              </a:rPr>
              <a:t>nhiéu </a:t>
            </a:r>
            <a:r>
              <a:rPr dirty="0" sz="2800" spc="95">
                <a:latin typeface="Times New Roman"/>
                <a:cs typeface="Times New Roman"/>
              </a:rPr>
              <a:t>ngôn  </a:t>
            </a:r>
            <a:r>
              <a:rPr dirty="0" sz="2800" spc="-80">
                <a:latin typeface="Times New Roman"/>
                <a:cs typeface="Times New Roman"/>
              </a:rPr>
              <a:t>ngữ.</a:t>
            </a:r>
            <a:endParaRPr sz="28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45">
                <a:latin typeface="Times New Roman"/>
                <a:cs typeface="Times New Roman"/>
              </a:rPr>
              <a:t>Bán </a:t>
            </a:r>
            <a:r>
              <a:rPr dirty="0" sz="2800" spc="20">
                <a:latin typeface="Times New Roman"/>
                <a:cs typeface="Times New Roman"/>
              </a:rPr>
              <a:t>hàng </a:t>
            </a:r>
            <a:r>
              <a:rPr dirty="0" sz="2800" spc="130">
                <a:latin typeface="Times New Roman"/>
                <a:cs typeface="Times New Roman"/>
              </a:rPr>
              <a:t>đa </a:t>
            </a:r>
            <a:r>
              <a:rPr dirty="0" sz="2800">
                <a:latin typeface="Times New Roman"/>
                <a:cs typeface="Times New Roman"/>
              </a:rPr>
              <a:t>quóc </a:t>
            </a:r>
            <a:r>
              <a:rPr dirty="0" sz="2800" spc="35">
                <a:latin typeface="Times New Roman"/>
                <a:cs typeface="Times New Roman"/>
              </a:rPr>
              <a:t>gia </a:t>
            </a:r>
            <a:r>
              <a:rPr dirty="0" sz="2800" spc="-80">
                <a:latin typeface="Times New Roman"/>
                <a:cs typeface="Times New Roman"/>
              </a:rPr>
              <a:t>và </a:t>
            </a:r>
            <a:r>
              <a:rPr dirty="0" sz="2800" spc="-50">
                <a:latin typeface="Times New Roman"/>
                <a:cs typeface="Times New Roman"/>
              </a:rPr>
              <a:t>vie </a:t>
            </a:r>
            <a:r>
              <a:rPr dirty="0" sz="2800">
                <a:latin typeface="Times New Roman"/>
                <a:cs typeface="Times New Roman"/>
              </a:rPr>
              <a:t>̣ </a:t>
            </a:r>
            <a:r>
              <a:rPr dirty="0" sz="2800" spc="-10">
                <a:latin typeface="Times New Roman"/>
                <a:cs typeface="Times New Roman"/>
              </a:rPr>
              <a:t>c </a:t>
            </a:r>
            <a:r>
              <a:rPr dirty="0" sz="2800" spc="-5">
                <a:latin typeface="Times New Roman"/>
                <a:cs typeface="Times New Roman"/>
              </a:rPr>
              <a:t>xây </a:t>
            </a:r>
            <a:r>
              <a:rPr dirty="0" sz="2800" spc="-25">
                <a:latin typeface="Times New Roman"/>
                <a:cs typeface="Times New Roman"/>
              </a:rPr>
              <a:t>dựng </a:t>
            </a:r>
            <a:r>
              <a:rPr dirty="0" sz="2800" spc="-50">
                <a:latin typeface="Times New Roman"/>
                <a:cs typeface="Times New Roman"/>
              </a:rPr>
              <a:t>các </a:t>
            </a:r>
            <a:r>
              <a:rPr dirty="0" sz="2800" spc="60">
                <a:latin typeface="Times New Roman"/>
                <a:cs typeface="Times New Roman"/>
              </a:rPr>
              <a:t>trạm  </a:t>
            </a:r>
            <a:r>
              <a:rPr dirty="0" sz="2800" spc="140">
                <a:latin typeface="Times New Roman"/>
                <a:cs typeface="Times New Roman"/>
              </a:rPr>
              <a:t>phân </a:t>
            </a:r>
            <a:r>
              <a:rPr dirty="0" sz="2800" spc="5">
                <a:latin typeface="Times New Roman"/>
                <a:cs typeface="Times New Roman"/>
              </a:rPr>
              <a:t>phói </a:t>
            </a:r>
            <a:r>
              <a:rPr dirty="0" sz="2800" spc="-80">
                <a:latin typeface="Times New Roman"/>
                <a:cs typeface="Times New Roman"/>
              </a:rPr>
              <a:t>và </a:t>
            </a:r>
            <a:r>
              <a:rPr dirty="0" sz="2800" spc="10">
                <a:latin typeface="Times New Roman"/>
                <a:cs typeface="Times New Roman"/>
              </a:rPr>
              <a:t>bảo </a:t>
            </a:r>
            <a:r>
              <a:rPr dirty="0" sz="2800" spc="55">
                <a:latin typeface="Times New Roman"/>
                <a:cs typeface="Times New Roman"/>
              </a:rPr>
              <a:t>hành </a:t>
            </a:r>
            <a:r>
              <a:rPr dirty="0" sz="2800" spc="-10">
                <a:latin typeface="Times New Roman"/>
                <a:cs typeface="Times New Roman"/>
              </a:rPr>
              <a:t>tại </a:t>
            </a:r>
            <a:r>
              <a:rPr dirty="0" sz="2800" spc="50">
                <a:latin typeface="Times New Roman"/>
                <a:cs typeface="Times New Roman"/>
              </a:rPr>
              <a:t>nhièu </a:t>
            </a:r>
            <a:r>
              <a:rPr dirty="0" sz="2800">
                <a:latin typeface="Times New Roman"/>
                <a:cs typeface="Times New Roman"/>
              </a:rPr>
              <a:t>quóc </a:t>
            </a:r>
            <a:r>
              <a:rPr dirty="0" sz="2800" spc="30">
                <a:latin typeface="Times New Roman"/>
                <a:cs typeface="Times New Roman"/>
              </a:rPr>
              <a:t>gia </a:t>
            </a:r>
            <a:r>
              <a:rPr dirty="0" sz="2800" spc="-10">
                <a:latin typeface="Times New Roman"/>
                <a:cs typeface="Times New Roman"/>
              </a:rPr>
              <a:t>mà </a:t>
            </a:r>
            <a:r>
              <a:rPr dirty="0" sz="2800" spc="140">
                <a:latin typeface="Times New Roman"/>
                <a:cs typeface="Times New Roman"/>
              </a:rPr>
              <a:t>ta  </a:t>
            </a:r>
            <a:r>
              <a:rPr dirty="0" sz="2800" spc="-90">
                <a:latin typeface="Times New Roman"/>
                <a:cs typeface="Times New Roman"/>
              </a:rPr>
              <a:t>dự </a:t>
            </a:r>
            <a:r>
              <a:rPr dirty="0" sz="2800" spc="90">
                <a:latin typeface="Times New Roman"/>
                <a:cs typeface="Times New Roman"/>
              </a:rPr>
              <a:t>định </a:t>
            </a:r>
            <a:r>
              <a:rPr dirty="0" sz="2800" spc="30">
                <a:latin typeface="Times New Roman"/>
                <a:cs typeface="Times New Roman"/>
              </a:rPr>
              <a:t>bán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hàng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85368"/>
            <a:ext cx="595058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325">
                <a:solidFill>
                  <a:srgbClr val="C00000"/>
                </a:solidFill>
              </a:rPr>
              <a:t>Requirement </a:t>
            </a:r>
            <a:r>
              <a:rPr dirty="0" sz="5000" spc="-135">
                <a:solidFill>
                  <a:srgbClr val="C00000"/>
                </a:solidFill>
              </a:rPr>
              <a:t>- </a:t>
            </a:r>
            <a:r>
              <a:rPr dirty="0" sz="5000" spc="-375">
                <a:solidFill>
                  <a:srgbClr val="C00000"/>
                </a:solidFill>
              </a:rPr>
              <a:t>yêu</a:t>
            </a:r>
            <a:r>
              <a:rPr dirty="0" sz="5000" spc="-395">
                <a:solidFill>
                  <a:srgbClr val="C00000"/>
                </a:solidFill>
              </a:rPr>
              <a:t> </a:t>
            </a:r>
            <a:r>
              <a:rPr dirty="0" sz="5000" spc="-475">
                <a:solidFill>
                  <a:srgbClr val="C00000"/>
                </a:solidFill>
              </a:rPr>
              <a:t>cầu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58593"/>
            <a:ext cx="8072755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dirty="0" sz="2650" spc="-69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dirty="0" sz="2650" spc="-67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dirty="0" sz="2800" spc="-80">
                <a:solidFill>
                  <a:srgbClr val="C00000"/>
                </a:solidFill>
                <a:latin typeface="Times New Roman"/>
                <a:cs typeface="Times New Roman"/>
              </a:rPr>
              <a:t>Yêu</a:t>
            </a:r>
            <a:r>
              <a:rPr dirty="0" sz="28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85">
                <a:solidFill>
                  <a:srgbClr val="C00000"/>
                </a:solidFill>
                <a:latin typeface="Times New Roman"/>
                <a:cs typeface="Times New Roman"/>
              </a:rPr>
              <a:t>cầu</a:t>
            </a:r>
            <a:r>
              <a:rPr dirty="0" sz="28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là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một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đặc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tả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về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cái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phải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125">
                <a:latin typeface="Times New Roman"/>
                <a:cs typeface="Times New Roman"/>
              </a:rPr>
              <a:t>được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thi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công.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280">
                <a:latin typeface="Times New Roman"/>
                <a:cs typeface="Times New Roman"/>
              </a:rPr>
              <a:t>Mô  </a:t>
            </a:r>
            <a:r>
              <a:rPr dirty="0" sz="2800" spc="145">
                <a:latin typeface="Times New Roman"/>
                <a:cs typeface="Times New Roman"/>
              </a:rPr>
              <a:t>tả </a:t>
            </a:r>
            <a:r>
              <a:rPr dirty="0" sz="2800" spc="35">
                <a:latin typeface="Times New Roman"/>
                <a:cs typeface="Times New Roman"/>
              </a:rPr>
              <a:t>các </a:t>
            </a:r>
            <a:r>
              <a:rPr dirty="0" sz="2800" spc="145">
                <a:latin typeface="Times New Roman"/>
                <a:cs typeface="Times New Roman"/>
              </a:rPr>
              <a:t>hành </a:t>
            </a:r>
            <a:r>
              <a:rPr dirty="0" sz="2800">
                <a:latin typeface="Times New Roman"/>
                <a:cs typeface="Times New Roman"/>
              </a:rPr>
              <a:t>vi </a:t>
            </a:r>
            <a:r>
              <a:rPr dirty="0" sz="2800" spc="135">
                <a:latin typeface="Times New Roman"/>
                <a:cs typeface="Times New Roman"/>
              </a:rPr>
              <a:t>mà hệ </a:t>
            </a:r>
            <a:r>
              <a:rPr dirty="0" sz="2800" spc="105">
                <a:latin typeface="Times New Roman"/>
                <a:cs typeface="Times New Roman"/>
              </a:rPr>
              <a:t>thống </a:t>
            </a:r>
            <a:r>
              <a:rPr dirty="0" sz="2800" spc="100">
                <a:latin typeface="Times New Roman"/>
                <a:cs typeface="Times New Roman"/>
              </a:rPr>
              <a:t>phải </a:t>
            </a:r>
            <a:r>
              <a:rPr dirty="0" sz="2800" spc="25">
                <a:latin typeface="Times New Roman"/>
                <a:cs typeface="Times New Roman"/>
              </a:rPr>
              <a:t>làm, </a:t>
            </a:r>
            <a:r>
              <a:rPr dirty="0" sz="2800" spc="80">
                <a:latin typeface="Times New Roman"/>
                <a:cs typeface="Times New Roman"/>
              </a:rPr>
              <a:t>hoặc </a:t>
            </a:r>
            <a:r>
              <a:rPr dirty="0" sz="2800" spc="35">
                <a:latin typeface="Times New Roman"/>
                <a:cs typeface="Times New Roman"/>
              </a:rPr>
              <a:t>về </a:t>
            </a:r>
            <a:r>
              <a:rPr dirty="0" sz="2800" spc="130">
                <a:latin typeface="Times New Roman"/>
                <a:cs typeface="Times New Roman"/>
              </a:rPr>
              <a:t>một  </a:t>
            </a:r>
            <a:r>
              <a:rPr dirty="0" sz="2800" spc="105">
                <a:latin typeface="Times New Roman"/>
                <a:cs typeface="Times New Roman"/>
              </a:rPr>
              <a:t>thuộc </a:t>
            </a:r>
            <a:r>
              <a:rPr dirty="0" sz="2800" spc="114">
                <a:latin typeface="Times New Roman"/>
                <a:cs typeface="Times New Roman"/>
              </a:rPr>
              <a:t>tính </a:t>
            </a:r>
            <a:r>
              <a:rPr dirty="0" sz="2800" spc="85">
                <a:latin typeface="Times New Roman"/>
                <a:cs typeface="Times New Roman"/>
              </a:rPr>
              <a:t>của </a:t>
            </a:r>
            <a:r>
              <a:rPr dirty="0" sz="2800" spc="135">
                <a:latin typeface="Times New Roman"/>
                <a:cs typeface="Times New Roman"/>
              </a:rPr>
              <a:t>hệ </a:t>
            </a:r>
            <a:r>
              <a:rPr dirty="0" sz="2800" spc="105">
                <a:latin typeface="Times New Roman"/>
                <a:cs typeface="Times New Roman"/>
              </a:rPr>
              <a:t>thống </a:t>
            </a:r>
            <a:r>
              <a:rPr dirty="0" sz="2800" spc="100">
                <a:latin typeface="Times New Roman"/>
                <a:cs typeface="Times New Roman"/>
              </a:rPr>
              <a:t>phải </a:t>
            </a:r>
            <a:r>
              <a:rPr dirty="0" sz="2800" spc="175">
                <a:latin typeface="Times New Roman"/>
                <a:cs typeface="Times New Roman"/>
              </a:rPr>
              <a:t>như </a:t>
            </a:r>
            <a:r>
              <a:rPr dirty="0" sz="2800" spc="140">
                <a:latin typeface="Times New Roman"/>
                <a:cs typeface="Times New Roman"/>
              </a:rPr>
              <a:t>thế </a:t>
            </a:r>
            <a:r>
              <a:rPr dirty="0" sz="2800" spc="55">
                <a:latin typeface="Times New Roman"/>
                <a:cs typeface="Times New Roman"/>
              </a:rPr>
              <a:t>nào. </a:t>
            </a:r>
            <a:r>
              <a:rPr dirty="0" sz="2800" spc="-80">
                <a:latin typeface="Times New Roman"/>
                <a:cs typeface="Times New Roman"/>
              </a:rPr>
              <a:t>Yêu </a:t>
            </a:r>
            <a:r>
              <a:rPr dirty="0" sz="2800" spc="85">
                <a:latin typeface="Times New Roman"/>
                <a:cs typeface="Times New Roman"/>
              </a:rPr>
              <a:t>cầu  </a:t>
            </a:r>
            <a:r>
              <a:rPr dirty="0" sz="2800" spc="35">
                <a:latin typeface="Times New Roman"/>
                <a:cs typeface="Times New Roman"/>
              </a:rPr>
              <a:t>có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thể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là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một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ràng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buộc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về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quy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trình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phát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triển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của  </a:t>
            </a:r>
            <a:r>
              <a:rPr dirty="0" sz="2800" spc="135">
                <a:latin typeface="Times New Roman"/>
                <a:cs typeface="Times New Roman"/>
              </a:rPr>
              <a:t>hệ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6476238"/>
            <a:ext cx="2019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BM HTTT -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63013"/>
            <a:ext cx="7000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80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3200" spc="-5">
                <a:solidFill>
                  <a:srgbClr val="C00000"/>
                </a:solidFill>
                <a:latin typeface="Times New Roman"/>
                <a:cs typeface="Times New Roman"/>
              </a:rPr>
              <a:t>Yêu cầu phần mềm gồm 3 mức phân</a:t>
            </a:r>
            <a:r>
              <a:rPr dirty="0" sz="3200" spc="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20">
                <a:solidFill>
                  <a:srgbClr val="C00000"/>
                </a:solidFill>
                <a:latin typeface="Times New Roman"/>
                <a:cs typeface="Times New Roman"/>
              </a:rPr>
              <a:t>biệt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8694" y="6503374"/>
            <a:ext cx="1994535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BM HTTT -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2411728"/>
            <a:ext cx="6903720" cy="444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4500" y="785368"/>
            <a:ext cx="595058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325" b="1">
                <a:solidFill>
                  <a:srgbClr val="C00000"/>
                </a:solidFill>
                <a:latin typeface="Arial"/>
                <a:cs typeface="Arial"/>
              </a:rPr>
              <a:t>Requirement </a:t>
            </a:r>
            <a:r>
              <a:rPr dirty="0" sz="5000" spc="-135" b="1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dirty="0" sz="5000" spc="-375" b="1">
                <a:solidFill>
                  <a:srgbClr val="C00000"/>
                </a:solidFill>
                <a:latin typeface="Arial"/>
                <a:cs typeface="Arial"/>
              </a:rPr>
              <a:t>yêu</a:t>
            </a:r>
            <a:r>
              <a:rPr dirty="0" sz="5000" spc="-39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5000" spc="-475" b="1">
                <a:solidFill>
                  <a:srgbClr val="C00000"/>
                </a:solidFill>
                <a:latin typeface="Arial"/>
                <a:cs typeface="Arial"/>
              </a:rPr>
              <a:t>cầu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3" y="1663710"/>
            <a:ext cx="7312659" cy="32746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5">
                <a:latin typeface="Times New Roman"/>
                <a:cs typeface="Times New Roman"/>
              </a:rPr>
              <a:t>Tạo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ra</a:t>
            </a:r>
            <a:r>
              <a:rPr dirty="0" u="heavy" sz="2600" spc="-12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11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điều</a:t>
            </a:r>
            <a:r>
              <a:rPr dirty="0" u="heavy" sz="2600" spc="-2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600" spc="20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lệ</a:t>
            </a:r>
            <a:r>
              <a:rPr dirty="0" u="heavy" sz="2600" spc="-13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600" spc="34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dự</a:t>
            </a:r>
            <a:r>
              <a:rPr dirty="0" u="heavy" sz="2600" spc="-7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600" spc="15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án</a:t>
            </a:r>
            <a:r>
              <a:rPr dirty="0" sz="2600" spc="-114">
                <a:solidFill>
                  <a:srgbClr val="F49100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và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tuyên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bố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phạm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vi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dự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5">
                <a:latin typeface="Times New Roman"/>
                <a:cs typeface="Times New Roman"/>
              </a:rPr>
              <a:t>Xây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dựng</a:t>
            </a:r>
            <a:r>
              <a:rPr dirty="0" u="heavy" sz="26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6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kế</a:t>
            </a:r>
            <a:r>
              <a:rPr dirty="0" u="heavy" sz="2600" spc="-6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600" spc="10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hoạch</a:t>
            </a:r>
            <a:r>
              <a:rPr dirty="0" u="heavy" sz="2600" spc="-9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600" spc="12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quản</a:t>
            </a:r>
            <a:r>
              <a:rPr dirty="0" u="heavy" sz="2600" spc="-5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600" spc="-3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lý</a:t>
            </a:r>
            <a:r>
              <a:rPr dirty="0" u="heavy" sz="2600" spc="-14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600" spc="34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dự</a:t>
            </a:r>
            <a:r>
              <a:rPr dirty="0" u="heavy" sz="2600" spc="-7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600" spc="15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20">
                <a:latin typeface="Times New Roman"/>
                <a:cs typeface="Times New Roman"/>
              </a:rPr>
              <a:t>Phê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duyệt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thay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đổi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dự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án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và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có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thể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nằm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trong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ban  </a:t>
            </a:r>
            <a:r>
              <a:rPr dirty="0" sz="2600" spc="105">
                <a:latin typeface="Times New Roman"/>
                <a:cs typeface="Times New Roman"/>
              </a:rPr>
              <a:t>kiểm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soát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thay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đổi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(Change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Control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Board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-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70">
                <a:latin typeface="Times New Roman"/>
                <a:cs typeface="Times New Roman"/>
              </a:rPr>
              <a:t>CCB)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Xác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định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các</a:t>
            </a:r>
            <a:r>
              <a:rPr dirty="0" sz="2600" spc="-100">
                <a:solidFill>
                  <a:srgbClr val="F49100"/>
                </a:solidFill>
                <a:latin typeface="Times New Roman"/>
                <a:cs typeface="Times New Roman"/>
              </a:rPr>
              <a:t> </a:t>
            </a:r>
            <a:r>
              <a:rPr dirty="0" u="heavy" sz="2600" spc="10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ràng</a:t>
            </a:r>
            <a:r>
              <a:rPr dirty="0" u="heavy" sz="2600" spc="1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2600" spc="114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buộc</a:t>
            </a:r>
            <a:r>
              <a:rPr dirty="0" sz="2600" spc="-145">
                <a:solidFill>
                  <a:srgbClr val="F491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và</a:t>
            </a:r>
            <a:r>
              <a:rPr dirty="0" u="heavy" sz="2600" spc="-13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16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giả</a:t>
            </a:r>
            <a:r>
              <a:rPr dirty="0" u="heavy" sz="2600" spc="-12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heavy" sz="2600" spc="114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định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Xác </a:t>
            </a:r>
            <a:r>
              <a:rPr dirty="0" sz="2600" spc="114">
                <a:latin typeface="Times New Roman"/>
                <a:cs typeface="Times New Roman"/>
              </a:rPr>
              <a:t>định </a:t>
            </a:r>
            <a:r>
              <a:rPr dirty="0" sz="2600" spc="50">
                <a:latin typeface="Times New Roman"/>
                <a:cs typeface="Times New Roman"/>
              </a:rPr>
              <a:t>yêu</a:t>
            </a:r>
            <a:r>
              <a:rPr dirty="0" sz="2600" spc="-42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cầu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35">
                <a:latin typeface="Times New Roman"/>
                <a:cs typeface="Times New Roman"/>
              </a:rPr>
              <a:t>Quản </a:t>
            </a:r>
            <a:r>
              <a:rPr dirty="0" sz="2600" spc="-35">
                <a:latin typeface="Times New Roman"/>
                <a:cs typeface="Times New Roman"/>
              </a:rPr>
              <a:t>lý </a:t>
            </a:r>
            <a:r>
              <a:rPr dirty="0" sz="2600" spc="100">
                <a:latin typeface="Times New Roman"/>
                <a:cs typeface="Times New Roman"/>
              </a:rPr>
              <a:t>rủi</a:t>
            </a:r>
            <a:r>
              <a:rPr dirty="0" sz="2600" spc="-29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ro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805180"/>
            <a:ext cx="805560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35" b="0">
                <a:solidFill>
                  <a:srgbClr val="001F5F"/>
                </a:solidFill>
                <a:latin typeface="Arial"/>
                <a:cs typeface="Arial"/>
              </a:rPr>
              <a:t>Vai </a:t>
            </a:r>
            <a:r>
              <a:rPr dirty="0" sz="4400" spc="35" b="0">
                <a:solidFill>
                  <a:srgbClr val="001F5F"/>
                </a:solidFill>
                <a:latin typeface="Arial"/>
                <a:cs typeface="Arial"/>
              </a:rPr>
              <a:t>trò </a:t>
            </a:r>
            <a:r>
              <a:rPr dirty="0" sz="4400" spc="-275" b="0">
                <a:solidFill>
                  <a:srgbClr val="001F5F"/>
                </a:solidFill>
                <a:latin typeface="Arial"/>
                <a:cs typeface="Arial"/>
              </a:rPr>
              <a:t>của </a:t>
            </a:r>
            <a:r>
              <a:rPr dirty="0" sz="4400" spc="-204" b="0">
                <a:solidFill>
                  <a:srgbClr val="001F5F"/>
                </a:solidFill>
                <a:latin typeface="Arial"/>
                <a:cs typeface="Arial"/>
              </a:rPr>
              <a:t>Stakeholder </a:t>
            </a:r>
            <a:r>
              <a:rPr dirty="0" sz="4400" spc="-85" b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dirty="0" sz="4400" spc="-220" b="0">
                <a:solidFill>
                  <a:srgbClr val="001F5F"/>
                </a:solidFill>
                <a:latin typeface="Arial"/>
                <a:cs typeface="Arial"/>
              </a:rPr>
              <a:t>dự</a:t>
            </a:r>
            <a:r>
              <a:rPr dirty="0" sz="4400" spc="-470" b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4400" spc="-240" b="0">
                <a:solidFill>
                  <a:srgbClr val="001F5F"/>
                </a:solidFill>
                <a:latin typeface="Arial"/>
                <a:cs typeface="Arial"/>
              </a:rPr>
              <a:t>án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473963"/>
            <a:ext cx="75526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5"/>
              <a:t>Các </a:t>
            </a:r>
            <a:r>
              <a:rPr dirty="0" spc="-390"/>
              <a:t>đặc </a:t>
            </a:r>
            <a:r>
              <a:rPr dirty="0" spc="-200"/>
              <a:t>tính </a:t>
            </a:r>
            <a:r>
              <a:rPr dirty="0" spc="-445"/>
              <a:t>của</a:t>
            </a:r>
            <a:r>
              <a:rPr dirty="0" spc="-509"/>
              <a:t> </a:t>
            </a:r>
            <a:r>
              <a:rPr dirty="0" spc="-315"/>
              <a:t>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20535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BM HTTT -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–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85824"/>
            <a:ext cx="8072755" cy="5018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Đầy 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đủ(Complete)</a:t>
            </a:r>
            <a:r>
              <a:rPr dirty="0" sz="2600" spc="-15" b="1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dirty="0" sz="2600" spc="-5">
                <a:latin typeface="Times New Roman"/>
                <a:cs typeface="Times New Roman"/>
              </a:rPr>
              <a:t>Mỗi yêu cầu cần mô tả đầy đủ </a:t>
            </a:r>
            <a:r>
              <a:rPr dirty="0" sz="2600" spc="-114">
                <a:latin typeface="Times New Roman"/>
                <a:cs typeface="Times New Roman"/>
              </a:rPr>
              <a:t>chức  </a:t>
            </a:r>
            <a:r>
              <a:rPr dirty="0" sz="2600" spc="-5">
                <a:latin typeface="Times New Roman"/>
                <a:cs typeface="Times New Roman"/>
              </a:rPr>
              <a:t>năng </a:t>
            </a:r>
            <a:r>
              <a:rPr dirty="0" sz="2600">
                <a:latin typeface="Times New Roman"/>
                <a:cs typeface="Times New Roman"/>
              </a:rPr>
              <a:t>được </a:t>
            </a:r>
            <a:r>
              <a:rPr dirty="0" sz="2600" spc="-5">
                <a:latin typeface="Times New Roman"/>
                <a:cs typeface="Times New Roman"/>
              </a:rPr>
              <a:t>chuyển giao. Nó phải </a:t>
            </a:r>
            <a:r>
              <a:rPr dirty="0" sz="2600">
                <a:latin typeface="Times New Roman"/>
                <a:cs typeface="Times New Roman"/>
              </a:rPr>
              <a:t>chứa </a:t>
            </a:r>
            <a:r>
              <a:rPr dirty="0" sz="2600" spc="-5">
                <a:latin typeface="Times New Roman"/>
                <a:cs typeface="Times New Roman"/>
              </a:rPr>
              <a:t>tất cả các thông </a:t>
            </a:r>
            <a:r>
              <a:rPr dirty="0" sz="2600" spc="-10">
                <a:latin typeface="Times New Roman"/>
                <a:cs typeface="Times New Roman"/>
              </a:rPr>
              <a:t>tin  </a:t>
            </a:r>
            <a:r>
              <a:rPr dirty="0" sz="2600" spc="-5">
                <a:latin typeface="Times New Roman"/>
                <a:cs typeface="Times New Roman"/>
              </a:rPr>
              <a:t>cần thiết </a:t>
            </a:r>
            <a:r>
              <a:rPr dirty="0" sz="2600">
                <a:latin typeface="Times New Roman"/>
                <a:cs typeface="Times New Roman"/>
              </a:rPr>
              <a:t>để </a:t>
            </a:r>
            <a:r>
              <a:rPr dirty="0" sz="2600" spc="-5">
                <a:latin typeface="Times New Roman"/>
                <a:cs typeface="Times New Roman"/>
              </a:rPr>
              <a:t>nhà phát triển thiết kế và thi công chức năng  </a:t>
            </a:r>
            <a:r>
              <a:rPr dirty="0" sz="2600" spc="-45">
                <a:latin typeface="Times New Roman"/>
                <a:cs typeface="Times New Roman"/>
              </a:rPr>
              <a:t>này.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Đúng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đắn 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(Correct)</a:t>
            </a:r>
            <a:r>
              <a:rPr dirty="0" sz="2600" spc="-25" b="1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dirty="0" sz="2600" spc="-5">
                <a:latin typeface="Times New Roman"/>
                <a:cs typeface="Times New Roman"/>
              </a:rPr>
              <a:t>Mỗi yêu cầu cần mô tả chính </a:t>
            </a:r>
            <a:r>
              <a:rPr dirty="0" sz="2600" spc="-150">
                <a:latin typeface="Times New Roman"/>
                <a:cs typeface="Times New Roman"/>
              </a:rPr>
              <a:t>xác  </a:t>
            </a:r>
            <a:r>
              <a:rPr dirty="0" sz="2600">
                <a:latin typeface="Times New Roman"/>
                <a:cs typeface="Times New Roman"/>
              </a:rPr>
              <a:t>chức năng được xây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dựng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Khả thi 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(Feasible)</a:t>
            </a:r>
            <a:r>
              <a:rPr dirty="0" sz="2600" spc="-15" b="1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dirty="0" sz="2600">
                <a:latin typeface="Times New Roman"/>
                <a:cs typeface="Times New Roman"/>
              </a:rPr>
              <a:t>nghĩa </a:t>
            </a:r>
            <a:r>
              <a:rPr dirty="0" sz="2600" spc="-5">
                <a:latin typeface="Times New Roman"/>
                <a:cs typeface="Times New Roman"/>
              </a:rPr>
              <a:t>là thực thi </a:t>
            </a:r>
            <a:r>
              <a:rPr dirty="0" sz="2600">
                <a:latin typeface="Times New Roman"/>
                <a:cs typeface="Times New Roman"/>
              </a:rPr>
              <a:t>mỗi </a:t>
            </a:r>
            <a:r>
              <a:rPr dirty="0" sz="2600" spc="-5">
                <a:latin typeface="Times New Roman"/>
                <a:cs typeface="Times New Roman"/>
              </a:rPr>
              <a:t>yêu cầu </a:t>
            </a:r>
            <a:r>
              <a:rPr dirty="0" sz="2600" spc="-95">
                <a:latin typeface="Times New Roman"/>
                <a:cs typeface="Times New Roman"/>
              </a:rPr>
              <a:t>trong  </a:t>
            </a:r>
            <a:r>
              <a:rPr dirty="0" sz="2600" spc="-5">
                <a:latin typeface="Times New Roman"/>
                <a:cs typeface="Times New Roman"/>
              </a:rPr>
              <a:t>các khả năng và giới hạn đã biết của hệ thống và môi  trường hoạt động của hệ</a:t>
            </a:r>
            <a:r>
              <a:rPr dirty="0" sz="2600">
                <a:latin typeface="Times New Roman"/>
                <a:cs typeface="Times New Roman"/>
              </a:rPr>
              <a:t> thống.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Cần thiết 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(Necessary)</a:t>
            </a:r>
            <a:r>
              <a:rPr dirty="0" sz="2600" spc="-15" b="1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dirty="0" sz="2600" spc="-5">
                <a:latin typeface="Times New Roman"/>
                <a:cs typeface="Times New Roman"/>
              </a:rPr>
              <a:t>Mỗi yêu cầu cần phải tài liệu </a:t>
            </a:r>
            <a:r>
              <a:rPr dirty="0" sz="2600" spc="-155">
                <a:latin typeface="Times New Roman"/>
                <a:cs typeface="Times New Roman"/>
              </a:rPr>
              <a:t>hoá  </a:t>
            </a:r>
            <a:r>
              <a:rPr dirty="0" sz="2600" spc="-5">
                <a:latin typeface="Times New Roman"/>
                <a:cs typeface="Times New Roman"/>
              </a:rPr>
              <a:t>một cái gì đó mà khách hàng thật sự cần hoặc một </a:t>
            </a:r>
            <a:r>
              <a:rPr dirty="0" sz="2600" spc="-10">
                <a:latin typeface="Times New Roman"/>
                <a:cs typeface="Times New Roman"/>
              </a:rPr>
              <a:t>hệ  </a:t>
            </a:r>
            <a:r>
              <a:rPr dirty="0" sz="2600" spc="-5">
                <a:latin typeface="Times New Roman"/>
                <a:cs typeface="Times New Roman"/>
              </a:rPr>
              <a:t>thống bên </a:t>
            </a:r>
            <a:r>
              <a:rPr dirty="0" sz="2600">
                <a:latin typeface="Times New Roman"/>
                <a:cs typeface="Times New Roman"/>
              </a:rPr>
              <a:t>ngoài </a:t>
            </a:r>
            <a:r>
              <a:rPr dirty="0" sz="2600" spc="-10">
                <a:latin typeface="Times New Roman"/>
                <a:cs typeface="Times New Roman"/>
              </a:rPr>
              <a:t>cần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435863"/>
            <a:ext cx="75526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5"/>
              <a:t>Các </a:t>
            </a:r>
            <a:r>
              <a:rPr dirty="0" spc="-390"/>
              <a:t>đặc </a:t>
            </a:r>
            <a:r>
              <a:rPr dirty="0" spc="-200"/>
              <a:t>tính </a:t>
            </a:r>
            <a:r>
              <a:rPr dirty="0" spc="-445"/>
              <a:t>của</a:t>
            </a:r>
            <a:r>
              <a:rPr dirty="0" spc="-509"/>
              <a:t> </a:t>
            </a:r>
            <a:r>
              <a:rPr dirty="0" spc="-315"/>
              <a:t>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20535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BM HTTT - </a:t>
            </a:r>
            <a:r>
              <a:rPr dirty="0" sz="1200" spc="-5">
                <a:latin typeface="Arial"/>
                <a:cs typeface="Arial"/>
              </a:rPr>
              <a:t>Khoa CNTT </a:t>
            </a:r>
            <a:r>
              <a:rPr dirty="0" sz="1200">
                <a:latin typeface="Arial"/>
                <a:cs typeface="Arial"/>
              </a:rPr>
              <a:t>–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57224"/>
            <a:ext cx="8072755" cy="5335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Được xếp thứ tự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ưu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tiên </a:t>
            </a:r>
            <a:r>
              <a:rPr dirty="0" sz="2600" spc="-15" b="1">
                <a:solidFill>
                  <a:srgbClr val="C00000"/>
                </a:solidFill>
                <a:latin typeface="Times New Roman"/>
                <a:cs typeface="Times New Roman"/>
              </a:rPr>
              <a:t>(Prioritized)</a:t>
            </a:r>
            <a:r>
              <a:rPr dirty="0" sz="2600" spc="-15" b="1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dirty="0" sz="2600" spc="-5">
                <a:latin typeface="Times New Roman"/>
                <a:cs typeface="Times New Roman"/>
              </a:rPr>
              <a:t>Gán một thứ </a:t>
            </a:r>
            <a:r>
              <a:rPr dirty="0" sz="2600" spc="-215">
                <a:latin typeface="Times New Roman"/>
                <a:cs typeface="Times New Roman"/>
              </a:rPr>
              <a:t>tự  </a:t>
            </a:r>
            <a:r>
              <a:rPr dirty="0" sz="2600" spc="-5">
                <a:latin typeface="Times New Roman"/>
                <a:cs typeface="Times New Roman"/>
              </a:rPr>
              <a:t>ưu tiên cho mỗi yêu cầu, tính </a:t>
            </a:r>
            <a:r>
              <a:rPr dirty="0" sz="2600">
                <a:latin typeface="Times New Roman"/>
                <a:cs typeface="Times New Roman"/>
              </a:rPr>
              <a:t>năng </a:t>
            </a:r>
            <a:r>
              <a:rPr dirty="0" sz="2600" spc="-5">
                <a:latin typeface="Times New Roman"/>
                <a:cs typeface="Times New Roman"/>
              </a:rPr>
              <a:t>(feature), hoặc use-  case </a:t>
            </a:r>
            <a:r>
              <a:rPr dirty="0" sz="2600">
                <a:latin typeface="Times New Roman"/>
                <a:cs typeface="Times New Roman"/>
              </a:rPr>
              <a:t>để </a:t>
            </a:r>
            <a:r>
              <a:rPr dirty="0" sz="2600" spc="-5">
                <a:latin typeface="Times New Roman"/>
                <a:cs typeface="Times New Roman"/>
              </a:rPr>
              <a:t>có thể hình dung lịch trình phát hành các phiên  bản của sản </a:t>
            </a:r>
            <a:r>
              <a:rPr dirty="0" sz="2600">
                <a:latin typeface="Times New Roman"/>
                <a:cs typeface="Times New Roman"/>
              </a:rPr>
              <a:t>phẩm.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Không nhập nhằng </a:t>
            </a:r>
            <a:r>
              <a:rPr dirty="0" sz="2600" spc="-10" b="1">
                <a:solidFill>
                  <a:srgbClr val="C00000"/>
                </a:solidFill>
                <a:latin typeface="Times New Roman"/>
                <a:cs typeface="Times New Roman"/>
              </a:rPr>
              <a:t>(Unambigous)</a:t>
            </a: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dirty="0" sz="2600" spc="-5">
                <a:latin typeface="Times New Roman"/>
                <a:cs typeface="Times New Roman"/>
              </a:rPr>
              <a:t>Tất cả những ai </a:t>
            </a:r>
            <a:r>
              <a:rPr dirty="0" sz="2600" spc="-145">
                <a:latin typeface="Times New Roman"/>
                <a:cs typeface="Times New Roman"/>
              </a:rPr>
              <a:t>khi  </a:t>
            </a:r>
            <a:r>
              <a:rPr dirty="0" sz="2600" spc="-5">
                <a:latin typeface="Times New Roman"/>
                <a:cs typeface="Times New Roman"/>
              </a:rPr>
              <a:t>đọc bản báo cáo yêu cầu đều có </a:t>
            </a:r>
            <a:r>
              <a:rPr dirty="0" sz="2600">
                <a:latin typeface="Times New Roman"/>
                <a:cs typeface="Times New Roman"/>
              </a:rPr>
              <a:t>cùng một </a:t>
            </a:r>
            <a:r>
              <a:rPr dirty="0" sz="2600" spc="-5">
                <a:latin typeface="Times New Roman"/>
                <a:cs typeface="Times New Roman"/>
              </a:rPr>
              <a:t>cách hiểu, </a:t>
            </a:r>
            <a:r>
              <a:rPr dirty="0" sz="2600">
                <a:latin typeface="Times New Roman"/>
                <a:cs typeface="Times New Roman"/>
              </a:rPr>
              <a:t>một  </a:t>
            </a:r>
            <a:r>
              <a:rPr dirty="0" sz="2600" spc="-5">
                <a:latin typeface="Times New Roman"/>
                <a:cs typeface="Times New Roman"/>
              </a:rPr>
              <a:t>cách </a:t>
            </a:r>
            <a:r>
              <a:rPr dirty="0" sz="2600">
                <a:latin typeface="Times New Roman"/>
                <a:cs typeface="Times New Roman"/>
              </a:rPr>
              <a:t>diễn giải nhất quán về nội dung của </a:t>
            </a:r>
            <a:r>
              <a:rPr dirty="0" sz="2600" spc="-5">
                <a:latin typeface="Times New Roman"/>
                <a:cs typeface="Times New Roman"/>
              </a:rPr>
              <a:t>các </a:t>
            </a:r>
            <a:r>
              <a:rPr dirty="0" sz="2600">
                <a:latin typeface="Times New Roman"/>
                <a:cs typeface="Times New Roman"/>
              </a:rPr>
              <a:t>yêu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cầu.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Có thể kiểm tra 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(Verifiable) </a:t>
            </a:r>
            <a:r>
              <a:rPr dirty="0" sz="2600" spc="-5">
                <a:latin typeface="Times New Roman"/>
                <a:cs typeface="Times New Roman"/>
              </a:rPr>
              <a:t>Hãy kiểm tra mỗi yêu </a:t>
            </a:r>
            <a:r>
              <a:rPr dirty="0" sz="2600" spc="-150">
                <a:latin typeface="Times New Roman"/>
                <a:cs typeface="Times New Roman"/>
              </a:rPr>
              <a:t>cầu  </a:t>
            </a:r>
            <a:r>
              <a:rPr dirty="0" sz="2600" spc="-5">
                <a:latin typeface="Times New Roman"/>
                <a:cs typeface="Times New Roman"/>
              </a:rPr>
              <a:t>để </a:t>
            </a:r>
            <a:r>
              <a:rPr dirty="0" sz="2600" spc="-10">
                <a:latin typeface="Times New Roman"/>
                <a:cs typeface="Times New Roman"/>
              </a:rPr>
              <a:t>xem </a:t>
            </a:r>
            <a:r>
              <a:rPr dirty="0" sz="2600" spc="-5">
                <a:latin typeface="Times New Roman"/>
                <a:cs typeface="Times New Roman"/>
              </a:rPr>
              <a:t>liệu bạn có thể nghĩ ra một số </a:t>
            </a:r>
            <a:r>
              <a:rPr dirty="0" sz="2600">
                <a:latin typeface="Times New Roman"/>
                <a:cs typeface="Times New Roman"/>
              </a:rPr>
              <a:t>lượng </a:t>
            </a:r>
            <a:r>
              <a:rPr dirty="0" sz="2600" spc="-5">
                <a:latin typeface="Times New Roman"/>
                <a:cs typeface="Times New Roman"/>
              </a:rPr>
              <a:t>nhỏ các phép  tests </a:t>
            </a:r>
            <a:r>
              <a:rPr dirty="0" sz="2600">
                <a:latin typeface="Times New Roman"/>
                <a:cs typeface="Times New Roman"/>
              </a:rPr>
              <a:t>hoặc </a:t>
            </a:r>
            <a:r>
              <a:rPr dirty="0" sz="2600" spc="-5">
                <a:latin typeface="Times New Roman"/>
                <a:cs typeface="Times New Roman"/>
              </a:rPr>
              <a:t>sử dụng một cách tiếp cận kiểm tra khác như  thanh tra (inspection) hoặc chứng minh (demonstration)  để biết liệu yêu cầu đó đã được cài đặt hợp lệ trong </a:t>
            </a:r>
            <a:r>
              <a:rPr dirty="0" sz="2600" spc="-10">
                <a:latin typeface="Times New Roman"/>
                <a:cs typeface="Times New Roman"/>
              </a:rPr>
              <a:t>sản  </a:t>
            </a:r>
            <a:r>
              <a:rPr dirty="0" sz="2600" spc="-5">
                <a:latin typeface="Times New Roman"/>
                <a:cs typeface="Times New Roman"/>
              </a:rPr>
              <a:t>phẩm hay không.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26719"/>
            <a:ext cx="749808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45"/>
              <a:t>Product </a:t>
            </a:r>
            <a:r>
              <a:rPr dirty="0" sz="4500" spc="-340"/>
              <a:t>Vision </a:t>
            </a:r>
            <a:r>
              <a:rPr dirty="0" sz="4500" spc="-245"/>
              <a:t>và </a:t>
            </a:r>
            <a:r>
              <a:rPr dirty="0" sz="4500" spc="-295"/>
              <a:t>Project</a:t>
            </a:r>
            <a:r>
              <a:rPr dirty="0" sz="4500" spc="-5"/>
              <a:t> </a:t>
            </a:r>
            <a:r>
              <a:rPr dirty="0" sz="4500" spc="-484"/>
              <a:t>Scope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4905" y="1323339"/>
            <a:ext cx="7963534" cy="44157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68605" indent="-25654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Arial"/>
              <a:buChar char="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Vision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(hay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mission)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C00000"/>
                </a:solidFill>
                <a:latin typeface="Times New Roman"/>
                <a:cs typeface="Times New Roman"/>
              </a:rPr>
              <a:t>mô</a:t>
            </a:r>
            <a:r>
              <a:rPr dirty="0" sz="2400" spc="-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tả</a:t>
            </a:r>
            <a:r>
              <a:rPr dirty="0" sz="2400" spc="-7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C00000"/>
                </a:solidFill>
                <a:latin typeface="Times New Roman"/>
                <a:cs typeface="Times New Roman"/>
              </a:rPr>
              <a:t>thực</a:t>
            </a:r>
            <a:r>
              <a:rPr dirty="0" sz="2400" spc="-6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C00000"/>
                </a:solidFill>
                <a:latin typeface="Times New Roman"/>
                <a:cs typeface="Times New Roman"/>
              </a:rPr>
              <a:t>chát</a:t>
            </a:r>
            <a:r>
              <a:rPr dirty="0" sz="2400" spc="-7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C00000"/>
                </a:solidFill>
                <a:latin typeface="Times New Roman"/>
                <a:cs typeface="Times New Roman"/>
              </a:rPr>
              <a:t>sản</a:t>
            </a:r>
            <a:r>
              <a:rPr dirty="0" sz="2400" spc="-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C00000"/>
                </a:solidFill>
                <a:latin typeface="Times New Roman"/>
                <a:cs typeface="Times New Roman"/>
              </a:rPr>
              <a:t>phảm</a:t>
            </a:r>
            <a:r>
              <a:rPr dirty="0" sz="2400" spc="-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Times New Roman"/>
                <a:cs typeface="Times New Roman"/>
              </a:rPr>
              <a:t>sẽ</a:t>
            </a:r>
            <a:r>
              <a:rPr dirty="0" sz="2400" spc="-7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C00000"/>
                </a:solidFill>
                <a:latin typeface="Times New Roman"/>
                <a:cs typeface="Times New Roman"/>
              </a:rPr>
              <a:t>là</a:t>
            </a:r>
            <a:r>
              <a:rPr dirty="0" sz="2400" spc="-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C00000"/>
                </a:solidFill>
                <a:latin typeface="Times New Roman"/>
                <a:cs typeface="Times New Roman"/>
              </a:rPr>
              <a:t>cái</a:t>
            </a:r>
            <a:r>
              <a:rPr dirty="0" sz="2400" spc="-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C00000"/>
                </a:solidFill>
                <a:latin typeface="Times New Roman"/>
                <a:cs typeface="Times New Roman"/>
              </a:rPr>
              <a:t>gì.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"/>
              <a:tabLst>
                <a:tab pos="269240" algn="l"/>
              </a:tabLst>
            </a:pPr>
            <a:r>
              <a:rPr dirty="0" sz="2400" spc="20">
                <a:latin typeface="Times New Roman"/>
                <a:cs typeface="Times New Roman"/>
              </a:rPr>
              <a:t>P</a:t>
            </a:r>
            <a:r>
              <a:rPr dirty="0" sz="2400" spc="20" i="1">
                <a:latin typeface="Times New Roman"/>
                <a:cs typeface="Times New Roman"/>
              </a:rPr>
              <a:t>roject </a:t>
            </a:r>
            <a:r>
              <a:rPr dirty="0" sz="2400" spc="5" i="1">
                <a:latin typeface="Times New Roman"/>
                <a:cs typeface="Times New Roman"/>
              </a:rPr>
              <a:t>scope </a:t>
            </a:r>
            <a:r>
              <a:rPr dirty="0" sz="2400" spc="-60">
                <a:solidFill>
                  <a:srgbClr val="C00000"/>
                </a:solidFill>
                <a:latin typeface="Times New Roman"/>
                <a:cs typeface="Times New Roman"/>
              </a:rPr>
              <a:t>xác </a:t>
            </a:r>
            <a:r>
              <a:rPr dirty="0" sz="2400" spc="80">
                <a:solidFill>
                  <a:srgbClr val="C00000"/>
                </a:solidFill>
                <a:latin typeface="Times New Roman"/>
                <a:cs typeface="Times New Roman"/>
              </a:rPr>
              <a:t>định </a:t>
            </a:r>
            <a:r>
              <a:rPr dirty="0" sz="2400" spc="-55">
                <a:solidFill>
                  <a:srgbClr val="C00000"/>
                </a:solidFill>
                <a:latin typeface="Times New Roman"/>
                <a:cs typeface="Times New Roman"/>
              </a:rPr>
              <a:t>mo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̣ </a:t>
            </a:r>
            <a:r>
              <a:rPr dirty="0" sz="2400" spc="145">
                <a:solidFill>
                  <a:srgbClr val="C00000"/>
                </a:solidFill>
                <a:latin typeface="Times New Roman"/>
                <a:cs typeface="Times New Roman"/>
              </a:rPr>
              <a:t>t </a:t>
            </a:r>
            <a:r>
              <a:rPr dirty="0" sz="2400" spc="45">
                <a:solidFill>
                  <a:srgbClr val="C00000"/>
                </a:solidFill>
                <a:latin typeface="Times New Roman"/>
                <a:cs typeface="Times New Roman"/>
              </a:rPr>
              <a:t>phàn </a:t>
            </a:r>
            <a:r>
              <a:rPr dirty="0" sz="2400" spc="-30">
                <a:solidFill>
                  <a:srgbClr val="C00000"/>
                </a:solidFill>
                <a:latin typeface="Times New Roman"/>
                <a:cs typeface="Times New Roman"/>
              </a:rPr>
              <a:t>của </a:t>
            </a:r>
            <a:r>
              <a:rPr dirty="0" sz="2400" spc="-25">
                <a:solidFill>
                  <a:srgbClr val="C00000"/>
                </a:solidFill>
                <a:latin typeface="Times New Roman"/>
                <a:cs typeface="Times New Roman"/>
              </a:rPr>
              <a:t>mục </a:t>
            </a:r>
            <a:r>
              <a:rPr dirty="0" sz="2400" spc="50">
                <a:solidFill>
                  <a:srgbClr val="C00000"/>
                </a:solidFill>
                <a:latin typeface="Times New Roman"/>
                <a:cs typeface="Times New Roman"/>
              </a:rPr>
              <a:t>đích </a:t>
            </a:r>
            <a:r>
              <a:rPr dirty="0" sz="2400" spc="65">
                <a:solidFill>
                  <a:srgbClr val="C00000"/>
                </a:solidFill>
                <a:latin typeface="Times New Roman"/>
                <a:cs typeface="Times New Roman"/>
              </a:rPr>
              <a:t>lâu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dài  </a:t>
            </a:r>
            <a:r>
              <a:rPr dirty="0" sz="2400" spc="80">
                <a:solidFill>
                  <a:srgbClr val="C00000"/>
                </a:solidFill>
                <a:latin typeface="Times New Roman"/>
                <a:cs typeface="Times New Roman"/>
              </a:rPr>
              <a:t>(long-term </a:t>
            </a:r>
            <a:r>
              <a:rPr dirty="0" sz="2400" spc="105">
                <a:solidFill>
                  <a:srgbClr val="C00000"/>
                </a:solidFill>
                <a:latin typeface="Times New Roman"/>
                <a:cs typeface="Times New Roman"/>
              </a:rPr>
              <a:t>product </a:t>
            </a:r>
            <a:r>
              <a:rPr dirty="0" sz="2400" spc="60">
                <a:solidFill>
                  <a:srgbClr val="C00000"/>
                </a:solidFill>
                <a:latin typeface="Times New Roman"/>
                <a:cs typeface="Times New Roman"/>
              </a:rPr>
              <a:t>vision) </a:t>
            </a:r>
            <a:r>
              <a:rPr dirty="0" sz="2400" spc="-30">
                <a:solidFill>
                  <a:srgbClr val="C00000"/>
                </a:solidFill>
                <a:latin typeface="Times New Roman"/>
                <a:cs typeface="Times New Roman"/>
              </a:rPr>
              <a:t>của </a:t>
            </a:r>
            <a:r>
              <a:rPr dirty="0" sz="2400" spc="20">
                <a:solidFill>
                  <a:srgbClr val="C00000"/>
                </a:solidFill>
                <a:latin typeface="Times New Roman"/>
                <a:cs typeface="Times New Roman"/>
              </a:rPr>
              <a:t>sản </a:t>
            </a:r>
            <a:r>
              <a:rPr dirty="0" sz="2400" spc="45">
                <a:solidFill>
                  <a:srgbClr val="C00000"/>
                </a:solidFill>
                <a:latin typeface="Times New Roman"/>
                <a:cs typeface="Times New Roman"/>
              </a:rPr>
              <a:t>phảm </a:t>
            </a:r>
            <a:r>
              <a:rPr dirty="0" sz="2400" spc="-10">
                <a:solidFill>
                  <a:srgbClr val="C00000"/>
                </a:solidFill>
                <a:latin typeface="Times New Roman"/>
                <a:cs typeface="Times New Roman"/>
              </a:rPr>
              <a:t>mà </a:t>
            </a:r>
            <a:r>
              <a:rPr dirty="0" sz="2400" spc="-75">
                <a:solidFill>
                  <a:srgbClr val="C00000"/>
                </a:solidFill>
                <a:latin typeface="Times New Roman"/>
                <a:cs typeface="Times New Roman"/>
              </a:rPr>
              <a:t>dự </a:t>
            </a:r>
            <a:r>
              <a:rPr dirty="0" sz="2400" spc="-5">
                <a:solidFill>
                  <a:srgbClr val="C00000"/>
                </a:solidFill>
                <a:latin typeface="Times New Roman"/>
                <a:cs typeface="Times New Roman"/>
              </a:rPr>
              <a:t>án hie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̣ </a:t>
            </a:r>
            <a:r>
              <a:rPr dirty="0" sz="2400" spc="135">
                <a:solidFill>
                  <a:srgbClr val="C00000"/>
                </a:solidFill>
                <a:latin typeface="Times New Roman"/>
                <a:cs typeface="Times New Roman"/>
              </a:rPr>
              <a:t>n  </a:t>
            </a:r>
            <a:r>
              <a:rPr dirty="0" sz="2400" spc="45">
                <a:solidFill>
                  <a:srgbClr val="C00000"/>
                </a:solidFill>
                <a:latin typeface="Times New Roman"/>
                <a:cs typeface="Times New Roman"/>
              </a:rPr>
              <a:t>hành </a:t>
            </a:r>
            <a:r>
              <a:rPr dirty="0" sz="2400" spc="90">
                <a:solidFill>
                  <a:srgbClr val="C00000"/>
                </a:solidFill>
                <a:latin typeface="Times New Roman"/>
                <a:cs typeface="Times New Roman"/>
              </a:rPr>
              <a:t>đang </a:t>
            </a:r>
            <a:r>
              <a:rPr dirty="0" sz="2400" spc="-20">
                <a:solidFill>
                  <a:srgbClr val="C00000"/>
                </a:solidFill>
                <a:latin typeface="Times New Roman"/>
                <a:cs typeface="Times New Roman"/>
              </a:rPr>
              <a:t>thực</a:t>
            </a:r>
            <a:r>
              <a:rPr dirty="0" sz="2400" spc="-3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C00000"/>
                </a:solidFill>
                <a:latin typeface="Times New Roman"/>
                <a:cs typeface="Times New Roman"/>
              </a:rPr>
              <a:t>thi.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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Vision </a:t>
            </a:r>
            <a:r>
              <a:rPr dirty="0" sz="2400" spc="5">
                <a:latin typeface="Times New Roman"/>
                <a:cs typeface="Times New Roman"/>
              </a:rPr>
              <a:t>dùng </a:t>
            </a:r>
            <a:r>
              <a:rPr dirty="0" sz="2400">
                <a:latin typeface="Times New Roman"/>
                <a:cs typeface="Times New Roman"/>
              </a:rPr>
              <a:t>đẻ </a:t>
            </a:r>
            <a:r>
              <a:rPr dirty="0" sz="2400" spc="30">
                <a:latin typeface="Times New Roman"/>
                <a:cs typeface="Times New Roman"/>
              </a:rPr>
              <a:t>chỉ </a:t>
            </a:r>
            <a:r>
              <a:rPr dirty="0" sz="2400" spc="35">
                <a:latin typeface="Times New Roman"/>
                <a:cs typeface="Times New Roman"/>
              </a:rPr>
              <a:t>đén </a:t>
            </a:r>
            <a:r>
              <a:rPr dirty="0" sz="2400" spc="-55">
                <a:latin typeface="Times New Roman"/>
                <a:cs typeface="Times New Roman"/>
              </a:rPr>
              <a:t>cả </a:t>
            </a:r>
            <a:r>
              <a:rPr dirty="0" sz="2400" spc="-5">
                <a:latin typeface="Times New Roman"/>
                <a:cs typeface="Times New Roman"/>
              </a:rPr>
              <a:t>he </a:t>
            </a:r>
            <a:r>
              <a:rPr dirty="0" sz="2400">
                <a:latin typeface="Times New Roman"/>
                <a:cs typeface="Times New Roman"/>
              </a:rPr>
              <a:t>̣ </a:t>
            </a:r>
            <a:r>
              <a:rPr dirty="0" sz="2400" spc="25">
                <a:latin typeface="Times New Roman"/>
                <a:cs typeface="Times New Roman"/>
              </a:rPr>
              <a:t>thóng </a:t>
            </a:r>
            <a:r>
              <a:rPr dirty="0" sz="2400" spc="45">
                <a:latin typeface="Times New Roman"/>
                <a:cs typeface="Times New Roman"/>
              </a:rPr>
              <a:t>phàn </a:t>
            </a:r>
            <a:r>
              <a:rPr dirty="0" sz="2400" spc="5">
                <a:latin typeface="Times New Roman"/>
                <a:cs typeface="Times New Roman"/>
              </a:rPr>
              <a:t>mèm, </a:t>
            </a:r>
            <a:r>
              <a:rPr dirty="0" sz="2400" spc="-35">
                <a:latin typeface="Times New Roman"/>
                <a:cs typeface="Times New Roman"/>
              </a:rPr>
              <a:t>nó </a:t>
            </a:r>
            <a:r>
              <a:rPr dirty="0" sz="2400" spc="50">
                <a:latin typeface="Times New Roman"/>
                <a:cs typeface="Times New Roman"/>
              </a:rPr>
              <a:t>phản </a:t>
            </a:r>
            <a:r>
              <a:rPr dirty="0" sz="2400" spc="25">
                <a:latin typeface="Times New Roman"/>
                <a:cs typeface="Times New Roman"/>
              </a:rPr>
              <a:t>ánh  </a:t>
            </a:r>
            <a:r>
              <a:rPr dirty="0" sz="2400" spc="-25">
                <a:latin typeface="Times New Roman"/>
                <a:cs typeface="Times New Roman"/>
              </a:rPr>
              <a:t>mục </a:t>
            </a:r>
            <a:r>
              <a:rPr dirty="0" sz="2400" spc="90">
                <a:latin typeface="Times New Roman"/>
                <a:cs typeface="Times New Roman"/>
              </a:rPr>
              <a:t>tiêu </a:t>
            </a:r>
            <a:r>
              <a:rPr dirty="0" sz="2400" spc="20">
                <a:latin typeface="Times New Roman"/>
                <a:cs typeface="Times New Roman"/>
              </a:rPr>
              <a:t>nghie </a:t>
            </a:r>
            <a:r>
              <a:rPr dirty="0" sz="2400">
                <a:latin typeface="Times New Roman"/>
                <a:cs typeface="Times New Roman"/>
              </a:rPr>
              <a:t>̣ </a:t>
            </a:r>
            <a:r>
              <a:rPr dirty="0" sz="2400" spc="130">
                <a:latin typeface="Times New Roman"/>
                <a:cs typeface="Times New Roman"/>
              </a:rPr>
              <a:t>p </a:t>
            </a:r>
            <a:r>
              <a:rPr dirty="0" sz="2400" spc="-70">
                <a:latin typeface="Times New Roman"/>
                <a:cs typeface="Times New Roman"/>
              </a:rPr>
              <a:t>vụ </a:t>
            </a:r>
            <a:r>
              <a:rPr dirty="0" sz="2400" spc="95">
                <a:latin typeface="Times New Roman"/>
                <a:cs typeface="Times New Roman"/>
              </a:rPr>
              <a:t>(business </a:t>
            </a:r>
            <a:r>
              <a:rPr dirty="0" sz="2400" spc="55">
                <a:latin typeface="Times New Roman"/>
                <a:cs typeface="Times New Roman"/>
              </a:rPr>
              <a:t>objectives) </a:t>
            </a:r>
            <a:r>
              <a:rPr dirty="0" sz="2400" spc="-30">
                <a:latin typeface="Times New Roman"/>
                <a:cs typeface="Times New Roman"/>
              </a:rPr>
              <a:t>của </a:t>
            </a:r>
            <a:r>
              <a:rPr dirty="0" sz="2400" spc="-5">
                <a:latin typeface="Times New Roman"/>
                <a:cs typeface="Times New Roman"/>
              </a:rPr>
              <a:t>he </a:t>
            </a:r>
            <a:r>
              <a:rPr dirty="0" sz="2400">
                <a:latin typeface="Times New Roman"/>
                <a:cs typeface="Times New Roman"/>
              </a:rPr>
              <a:t>̣ </a:t>
            </a:r>
            <a:r>
              <a:rPr dirty="0" sz="2400" spc="5">
                <a:latin typeface="Times New Roman"/>
                <a:cs typeface="Times New Roman"/>
              </a:rPr>
              <a:t>thóng, </a:t>
            </a:r>
            <a:r>
              <a:rPr dirty="0" sz="2400" spc="-30">
                <a:latin typeface="Times New Roman"/>
                <a:cs typeface="Times New Roman"/>
              </a:rPr>
              <a:t>còn  </a:t>
            </a:r>
            <a:r>
              <a:rPr dirty="0" sz="2400" spc="80">
                <a:latin typeface="Times New Roman"/>
                <a:cs typeface="Times New Roman"/>
              </a:rPr>
              <a:t>scope </a:t>
            </a:r>
            <a:r>
              <a:rPr dirty="0" sz="2400" spc="25">
                <a:latin typeface="Times New Roman"/>
                <a:cs typeface="Times New Roman"/>
              </a:rPr>
              <a:t>chỉ </a:t>
            </a:r>
            <a:r>
              <a:rPr dirty="0" sz="2400" spc="50">
                <a:latin typeface="Times New Roman"/>
                <a:cs typeface="Times New Roman"/>
              </a:rPr>
              <a:t>liên </a:t>
            </a:r>
            <a:r>
              <a:rPr dirty="0" sz="2400" spc="120">
                <a:latin typeface="Times New Roman"/>
                <a:cs typeface="Times New Roman"/>
              </a:rPr>
              <a:t>quan </a:t>
            </a:r>
            <a:r>
              <a:rPr dirty="0" sz="2400" spc="35">
                <a:latin typeface="Times New Roman"/>
                <a:cs typeface="Times New Roman"/>
              </a:rPr>
              <a:t>đén </a:t>
            </a:r>
            <a:r>
              <a:rPr dirty="0" sz="2400" spc="-20">
                <a:latin typeface="Times New Roman"/>
                <a:cs typeface="Times New Roman"/>
              </a:rPr>
              <a:t>từng </a:t>
            </a:r>
            <a:r>
              <a:rPr dirty="0" sz="2400" spc="-75">
                <a:latin typeface="Times New Roman"/>
                <a:cs typeface="Times New Roman"/>
              </a:rPr>
              <a:t>dự </a:t>
            </a:r>
            <a:r>
              <a:rPr dirty="0" sz="2400" spc="-5">
                <a:latin typeface="Times New Roman"/>
                <a:cs typeface="Times New Roman"/>
              </a:rPr>
              <a:t>án </a:t>
            </a:r>
            <a:r>
              <a:rPr dirty="0" sz="2400" spc="80">
                <a:latin typeface="Times New Roman"/>
                <a:cs typeface="Times New Roman"/>
              </a:rPr>
              <a:t>riêng </a:t>
            </a:r>
            <a:r>
              <a:rPr dirty="0" sz="2400" spc="-50">
                <a:latin typeface="Times New Roman"/>
                <a:cs typeface="Times New Roman"/>
              </a:rPr>
              <a:t>lẻ </a:t>
            </a:r>
            <a:r>
              <a:rPr dirty="0" sz="2400" spc="60">
                <a:latin typeface="Times New Roman"/>
                <a:cs typeface="Times New Roman"/>
              </a:rPr>
              <a:t>hay </a:t>
            </a:r>
            <a:r>
              <a:rPr dirty="0" sz="2400" spc="-55">
                <a:latin typeface="Times New Roman"/>
                <a:cs typeface="Times New Roman"/>
              </a:rPr>
              <a:t>mo </a:t>
            </a:r>
            <a:r>
              <a:rPr dirty="0" sz="2400">
                <a:latin typeface="Times New Roman"/>
                <a:cs typeface="Times New Roman"/>
              </a:rPr>
              <a:t>̣ </a:t>
            </a:r>
            <a:r>
              <a:rPr dirty="0" sz="2400" spc="145">
                <a:latin typeface="Times New Roman"/>
                <a:cs typeface="Times New Roman"/>
              </a:rPr>
              <a:t>t </a:t>
            </a:r>
            <a:r>
              <a:rPr dirty="0" sz="2400" spc="-10">
                <a:latin typeface="Times New Roman"/>
                <a:cs typeface="Times New Roman"/>
              </a:rPr>
              <a:t>làn </a:t>
            </a:r>
            <a:r>
              <a:rPr dirty="0" sz="2400" spc="-60">
                <a:latin typeface="Times New Roman"/>
                <a:cs typeface="Times New Roman"/>
              </a:rPr>
              <a:t>lạ </a:t>
            </a:r>
            <a:r>
              <a:rPr dirty="0" sz="2400" spc="135">
                <a:latin typeface="Times New Roman"/>
                <a:cs typeface="Times New Roman"/>
              </a:rPr>
              <a:t>p  </a:t>
            </a:r>
            <a:r>
              <a:rPr dirty="0" sz="2400" spc="95">
                <a:latin typeface="Times New Roman"/>
                <a:cs typeface="Times New Roman"/>
              </a:rPr>
              <a:t>trong </a:t>
            </a:r>
            <a:r>
              <a:rPr dirty="0" sz="2400" spc="20">
                <a:latin typeface="Times New Roman"/>
                <a:cs typeface="Times New Roman"/>
              </a:rPr>
              <a:t>quá </a:t>
            </a:r>
            <a:r>
              <a:rPr dirty="0" sz="2400" spc="95">
                <a:latin typeface="Times New Roman"/>
                <a:cs typeface="Times New Roman"/>
              </a:rPr>
              <a:t>trình </a:t>
            </a:r>
            <a:r>
              <a:rPr dirty="0" sz="2400" spc="50">
                <a:latin typeface="Times New Roman"/>
                <a:cs typeface="Times New Roman"/>
              </a:rPr>
              <a:t>phát </a:t>
            </a:r>
            <a:r>
              <a:rPr dirty="0" sz="2400" spc="55">
                <a:latin typeface="Times New Roman"/>
                <a:cs typeface="Times New Roman"/>
              </a:rPr>
              <a:t>triẻn </a:t>
            </a:r>
            <a:r>
              <a:rPr dirty="0" sz="2400" spc="90">
                <a:latin typeface="Times New Roman"/>
                <a:cs typeface="Times New Roman"/>
              </a:rPr>
              <a:t>tăng </a:t>
            </a:r>
            <a:r>
              <a:rPr dirty="0" sz="2400" spc="30">
                <a:latin typeface="Times New Roman"/>
                <a:cs typeface="Times New Roman"/>
              </a:rPr>
              <a:t>tién </a:t>
            </a:r>
            <a:r>
              <a:rPr dirty="0" sz="2400" spc="-45">
                <a:latin typeface="Times New Roman"/>
                <a:cs typeface="Times New Roman"/>
              </a:rPr>
              <a:t>các </a:t>
            </a:r>
            <a:r>
              <a:rPr dirty="0" sz="2400" spc="-50">
                <a:latin typeface="Times New Roman"/>
                <a:cs typeface="Times New Roman"/>
              </a:rPr>
              <a:t>chức </a:t>
            </a:r>
            <a:r>
              <a:rPr dirty="0" sz="2400" spc="90">
                <a:latin typeface="Times New Roman"/>
                <a:cs typeface="Times New Roman"/>
              </a:rPr>
              <a:t>năng </a:t>
            </a:r>
            <a:r>
              <a:rPr dirty="0" sz="2400" spc="-30">
                <a:latin typeface="Times New Roman"/>
                <a:cs typeface="Times New Roman"/>
              </a:rPr>
              <a:t>của </a:t>
            </a:r>
            <a:r>
              <a:rPr dirty="0" sz="2400" spc="-5">
                <a:latin typeface="Times New Roman"/>
                <a:cs typeface="Times New Roman"/>
              </a:rPr>
              <a:t>he  </a:t>
            </a:r>
            <a:r>
              <a:rPr dirty="0" sz="2400" spc="5">
                <a:latin typeface="Times New Roman"/>
                <a:cs typeface="Times New Roman"/>
              </a:rPr>
              <a:t>thóng.</a:t>
            </a:r>
            <a:endParaRPr sz="2400">
              <a:latin typeface="Times New Roman"/>
              <a:cs typeface="Times New Roman"/>
            </a:endParaRPr>
          </a:p>
          <a:p>
            <a:pPr algn="just" lvl="1" marL="54356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544195" algn="l"/>
              </a:tabLst>
            </a:pPr>
            <a:r>
              <a:rPr dirty="0" sz="2400" spc="90">
                <a:latin typeface="Times New Roman"/>
                <a:cs typeface="Times New Roman"/>
              </a:rPr>
              <a:t>Product </a:t>
            </a:r>
            <a:r>
              <a:rPr dirty="0" sz="2400">
                <a:latin typeface="Times New Roman"/>
                <a:cs typeface="Times New Roman"/>
              </a:rPr>
              <a:t>Vision </a:t>
            </a:r>
            <a:r>
              <a:rPr dirty="0" sz="2400">
                <a:latin typeface="Symbol"/>
                <a:cs typeface="Symbol"/>
              </a:rPr>
              <a:t>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product </a:t>
            </a:r>
            <a:r>
              <a:rPr dirty="0" sz="2400" spc="30">
                <a:latin typeface="Times New Roman"/>
                <a:cs typeface="Times New Roman"/>
              </a:rPr>
              <a:t>goal </a:t>
            </a:r>
            <a:r>
              <a:rPr dirty="0" sz="2400" spc="5">
                <a:latin typeface="Times New Roman"/>
                <a:cs typeface="Times New Roman"/>
              </a:rPr>
              <a:t>(mục </a:t>
            </a:r>
            <a:r>
              <a:rPr dirty="0" sz="2400" spc="50">
                <a:latin typeface="Times New Roman"/>
                <a:cs typeface="Times New Roman"/>
              </a:rPr>
              <a:t>đích </a:t>
            </a:r>
            <a:r>
              <a:rPr dirty="0" sz="2400" spc="70">
                <a:latin typeface="Times New Roman"/>
                <a:cs typeface="Times New Roman"/>
              </a:rPr>
              <a:t>lâu</a:t>
            </a:r>
            <a:r>
              <a:rPr dirty="0" sz="2400" spc="-36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dài)</a:t>
            </a:r>
            <a:endParaRPr sz="2400">
              <a:latin typeface="Times New Roman"/>
              <a:cs typeface="Times New Roman"/>
            </a:endParaRPr>
          </a:p>
          <a:p>
            <a:pPr algn="just" lvl="1" marL="543560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544195" algn="l"/>
              </a:tabLst>
            </a:pPr>
            <a:r>
              <a:rPr dirty="0" sz="2400" spc="65">
                <a:latin typeface="Times New Roman"/>
                <a:cs typeface="Times New Roman"/>
              </a:rPr>
              <a:t>Project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scope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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boundaries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(phạm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vi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dự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án)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26719"/>
            <a:ext cx="749808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45"/>
              <a:t>Product </a:t>
            </a:r>
            <a:r>
              <a:rPr dirty="0" sz="4500" spc="-340"/>
              <a:t>Vision </a:t>
            </a:r>
            <a:r>
              <a:rPr dirty="0" sz="4500" spc="-245"/>
              <a:t>và </a:t>
            </a:r>
            <a:r>
              <a:rPr dirty="0" sz="4500" spc="-295"/>
              <a:t>Project</a:t>
            </a:r>
            <a:r>
              <a:rPr dirty="0" sz="4500" spc="-5"/>
              <a:t> </a:t>
            </a:r>
            <a:r>
              <a:rPr dirty="0" sz="4500" spc="-484"/>
              <a:t>Scope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4905" y="1394967"/>
            <a:ext cx="7963534" cy="3550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"/>
              <a:tabLst>
                <a:tab pos="269240" algn="l"/>
              </a:tabLst>
            </a:pPr>
            <a:r>
              <a:rPr dirty="0" sz="2800">
                <a:latin typeface="Times New Roman"/>
                <a:cs typeface="Times New Roman"/>
              </a:rPr>
              <a:t>Vision </a:t>
            </a:r>
            <a:r>
              <a:rPr dirty="0" sz="2800" spc="95">
                <a:latin typeface="Times New Roman"/>
                <a:cs typeface="Times New Roman"/>
              </a:rPr>
              <a:t>thay </a:t>
            </a:r>
            <a:r>
              <a:rPr dirty="0" sz="2800" spc="80">
                <a:latin typeface="Times New Roman"/>
                <a:cs typeface="Times New Roman"/>
              </a:rPr>
              <a:t>đổi </a:t>
            </a:r>
            <a:r>
              <a:rPr dirty="0" sz="2800" spc="135">
                <a:latin typeface="Times New Roman"/>
                <a:cs typeface="Times New Roman"/>
              </a:rPr>
              <a:t>tương </a:t>
            </a:r>
            <a:r>
              <a:rPr dirty="0" sz="2800" spc="80">
                <a:latin typeface="Times New Roman"/>
                <a:cs typeface="Times New Roman"/>
              </a:rPr>
              <a:t>đối </a:t>
            </a:r>
            <a:r>
              <a:rPr dirty="0" sz="2800" spc="55">
                <a:latin typeface="Times New Roman"/>
                <a:cs typeface="Times New Roman"/>
              </a:rPr>
              <a:t>chậm, </a:t>
            </a:r>
            <a:r>
              <a:rPr dirty="0" sz="2800" spc="95">
                <a:latin typeface="Times New Roman"/>
                <a:cs typeface="Times New Roman"/>
              </a:rPr>
              <a:t>scope thay </a:t>
            </a:r>
            <a:r>
              <a:rPr dirty="0" sz="2800" spc="-75">
                <a:latin typeface="Times New Roman"/>
                <a:cs typeface="Times New Roman"/>
              </a:rPr>
              <a:t>đổi  </a:t>
            </a:r>
            <a:r>
              <a:rPr dirty="0" sz="2800" spc="65">
                <a:latin typeface="Times New Roman"/>
                <a:cs typeface="Times New Roman"/>
              </a:rPr>
              <a:t>linh </a:t>
            </a:r>
            <a:r>
              <a:rPr dirty="0" sz="2800" spc="95">
                <a:latin typeface="Times New Roman"/>
                <a:cs typeface="Times New Roman"/>
              </a:rPr>
              <a:t>động </a:t>
            </a:r>
            <a:r>
              <a:rPr dirty="0" sz="2800" spc="125">
                <a:latin typeface="Times New Roman"/>
                <a:cs typeface="Times New Roman"/>
              </a:rPr>
              <a:t>theo </a:t>
            </a:r>
            <a:r>
              <a:rPr dirty="0" sz="2800" spc="75">
                <a:latin typeface="Times New Roman"/>
                <a:cs typeface="Times New Roman"/>
              </a:rPr>
              <a:t>mỗi </a:t>
            </a:r>
            <a:r>
              <a:rPr dirty="0" sz="2800" spc="185">
                <a:latin typeface="Times New Roman"/>
                <a:cs typeface="Times New Roman"/>
              </a:rPr>
              <a:t>dự </a:t>
            </a:r>
            <a:r>
              <a:rPr dirty="0" sz="2800" spc="140">
                <a:latin typeface="Times New Roman"/>
                <a:cs typeface="Times New Roman"/>
              </a:rPr>
              <a:t>án </a:t>
            </a:r>
            <a:r>
              <a:rPr dirty="0" sz="2800" spc="85">
                <a:latin typeface="Times New Roman"/>
                <a:cs typeface="Times New Roman"/>
              </a:rPr>
              <a:t>tùy </a:t>
            </a:r>
            <a:r>
              <a:rPr dirty="0" sz="2800" spc="105">
                <a:latin typeface="Times New Roman"/>
                <a:cs typeface="Times New Roman"/>
              </a:rPr>
              <a:t>thuộc </a:t>
            </a:r>
            <a:r>
              <a:rPr dirty="0" sz="2800" spc="45">
                <a:latin typeface="Times New Roman"/>
                <a:cs typeface="Times New Roman"/>
              </a:rPr>
              <a:t>vào </a:t>
            </a:r>
            <a:r>
              <a:rPr dirty="0" sz="2800" spc="30">
                <a:latin typeface="Times New Roman"/>
                <a:cs typeface="Times New Roman"/>
              </a:rPr>
              <a:t>các </a:t>
            </a:r>
            <a:r>
              <a:rPr dirty="0" sz="2800" spc="105">
                <a:latin typeface="Times New Roman"/>
                <a:cs typeface="Times New Roman"/>
              </a:rPr>
              <a:t>ràng  </a:t>
            </a:r>
            <a:r>
              <a:rPr dirty="0" sz="2800" spc="85">
                <a:latin typeface="Times New Roman"/>
                <a:cs typeface="Times New Roman"/>
              </a:rPr>
              <a:t>buộc </a:t>
            </a:r>
            <a:r>
              <a:rPr dirty="0" sz="2800" spc="35">
                <a:latin typeface="Times New Roman"/>
                <a:cs typeface="Times New Roman"/>
              </a:rPr>
              <a:t>về </a:t>
            </a:r>
            <a:r>
              <a:rPr dirty="0" sz="2800" spc="125">
                <a:latin typeface="Times New Roman"/>
                <a:cs typeface="Times New Roman"/>
              </a:rPr>
              <a:t>thời </a:t>
            </a:r>
            <a:r>
              <a:rPr dirty="0" sz="2800" spc="60">
                <a:latin typeface="Times New Roman"/>
                <a:cs typeface="Times New Roman"/>
              </a:rPr>
              <a:t>gian </a:t>
            </a:r>
            <a:r>
              <a:rPr dirty="0" sz="2800" spc="85">
                <a:latin typeface="Times New Roman"/>
                <a:cs typeface="Times New Roman"/>
              </a:rPr>
              <a:t>(schedule), </a:t>
            </a:r>
            <a:r>
              <a:rPr dirty="0" sz="2800" spc="95">
                <a:latin typeface="Times New Roman"/>
                <a:cs typeface="Times New Roman"/>
              </a:rPr>
              <a:t>ngân </a:t>
            </a:r>
            <a:r>
              <a:rPr dirty="0" sz="2800" spc="90">
                <a:latin typeface="Times New Roman"/>
                <a:cs typeface="Times New Roman"/>
              </a:rPr>
              <a:t>sách (budget),  </a:t>
            </a:r>
            <a:r>
              <a:rPr dirty="0" sz="2800" spc="95">
                <a:latin typeface="Times New Roman"/>
                <a:cs typeface="Times New Roman"/>
              </a:rPr>
              <a:t>tài </a:t>
            </a:r>
            <a:r>
              <a:rPr dirty="0" sz="2800" spc="75">
                <a:latin typeface="Times New Roman"/>
                <a:cs typeface="Times New Roman"/>
              </a:rPr>
              <a:t>nguyên </a:t>
            </a:r>
            <a:r>
              <a:rPr dirty="0" sz="2800" spc="120">
                <a:latin typeface="Times New Roman"/>
                <a:cs typeface="Times New Roman"/>
              </a:rPr>
              <a:t>(resource) </a:t>
            </a:r>
            <a:r>
              <a:rPr dirty="0" sz="2800" spc="35">
                <a:latin typeface="Times New Roman"/>
                <a:cs typeface="Times New Roman"/>
              </a:rPr>
              <a:t>và </a:t>
            </a:r>
            <a:r>
              <a:rPr dirty="0" sz="2800" spc="105">
                <a:latin typeface="Times New Roman"/>
                <a:cs typeface="Times New Roman"/>
              </a:rPr>
              <a:t>chất </a:t>
            </a:r>
            <a:r>
              <a:rPr dirty="0" sz="2800" spc="100">
                <a:latin typeface="Times New Roman"/>
                <a:cs typeface="Times New Roman"/>
              </a:rPr>
              <a:t>lượng </a:t>
            </a:r>
            <a:r>
              <a:rPr dirty="0" sz="2800" spc="90">
                <a:latin typeface="Times New Roman"/>
                <a:cs typeface="Times New Roman"/>
              </a:rPr>
              <a:t>(quality) </a:t>
            </a:r>
            <a:r>
              <a:rPr dirty="0" sz="2800" spc="85">
                <a:latin typeface="Times New Roman"/>
                <a:cs typeface="Times New Roman"/>
              </a:rPr>
              <a:t>của  </a:t>
            </a:r>
            <a:r>
              <a:rPr dirty="0" sz="2800" spc="185">
                <a:latin typeface="Times New Roman"/>
                <a:cs typeface="Times New Roman"/>
              </a:rPr>
              <a:t>dự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"/>
              <a:tabLst>
                <a:tab pos="269240" algn="l"/>
              </a:tabLst>
            </a:pPr>
            <a:r>
              <a:rPr dirty="0" sz="2800" spc="-60">
                <a:latin typeface="Times New Roman"/>
                <a:cs typeface="Times New Roman"/>
              </a:rPr>
              <a:t>Các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tài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liệu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nên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40">
                <a:latin typeface="Times New Roman"/>
                <a:cs typeface="Times New Roman"/>
              </a:rPr>
              <a:t>có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của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mỗi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190">
                <a:latin typeface="Times New Roman"/>
                <a:cs typeface="Times New Roman"/>
              </a:rPr>
              <a:t>dự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án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  <a:p>
            <a:pPr algn="just" lvl="1" marL="635635" indent="-25654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"/>
              <a:tabLst>
                <a:tab pos="636270" algn="l"/>
              </a:tabLst>
            </a:pPr>
            <a:r>
              <a:rPr dirty="0" sz="2400">
                <a:latin typeface="Times New Roman"/>
                <a:cs typeface="Times New Roman"/>
              </a:rPr>
              <a:t>Vision </a:t>
            </a:r>
            <a:r>
              <a:rPr dirty="0" sz="2400" spc="120">
                <a:latin typeface="Times New Roman"/>
                <a:cs typeface="Times New Roman"/>
              </a:rPr>
              <a:t>and </a:t>
            </a:r>
            <a:r>
              <a:rPr dirty="0" sz="2400" spc="75">
                <a:latin typeface="Times New Roman"/>
                <a:cs typeface="Times New Roman"/>
              </a:rPr>
              <a:t>scope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document</a:t>
            </a:r>
            <a:endParaRPr sz="2400">
              <a:latin typeface="Times New Roman"/>
              <a:cs typeface="Times New Roman"/>
            </a:endParaRPr>
          </a:p>
          <a:p>
            <a:pPr algn="just" lvl="1" marL="635635" indent="-25654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"/>
              <a:tabLst>
                <a:tab pos="636270" algn="l"/>
              </a:tabLst>
            </a:pPr>
            <a:r>
              <a:rPr dirty="0" sz="2400" spc="50">
                <a:latin typeface="Times New Roman"/>
                <a:cs typeface="Times New Roman"/>
              </a:rPr>
              <a:t>Software </a:t>
            </a:r>
            <a:r>
              <a:rPr dirty="0" sz="2400" spc="85">
                <a:latin typeface="Times New Roman"/>
                <a:cs typeface="Times New Roman"/>
              </a:rPr>
              <a:t>Requirement </a:t>
            </a:r>
            <a:r>
              <a:rPr dirty="0" sz="2400" spc="30">
                <a:latin typeface="Times New Roman"/>
                <a:cs typeface="Times New Roman"/>
              </a:rPr>
              <a:t>Specification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(SRS)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64" y="0"/>
            <a:ext cx="9145905" cy="6858000"/>
            <a:chOff x="-864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59"/>
              <a:ext cx="9143999" cy="1026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81" y="0"/>
              <a:ext cx="4742618" cy="5991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90762" cy="10199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-864" y="52959"/>
              <a:ext cx="9145626" cy="9006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2600" y="835152"/>
            <a:ext cx="5562600" cy="55846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6259"/>
            <a:ext cx="82042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80"/>
              <a:t>Product </a:t>
            </a:r>
            <a:r>
              <a:rPr dirty="0" sz="5000" spc="-385"/>
              <a:t>vision </a:t>
            </a:r>
            <a:r>
              <a:rPr dirty="0" sz="5000" spc="-405"/>
              <a:t>và </a:t>
            </a:r>
            <a:r>
              <a:rPr dirty="0" sz="5000" spc="-285"/>
              <a:t>project</a:t>
            </a:r>
            <a:r>
              <a:rPr dirty="0" sz="5000" spc="95"/>
              <a:t> </a:t>
            </a:r>
            <a:r>
              <a:rPr dirty="0" sz="5000" spc="-505"/>
              <a:t>scope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304800" y="1676400"/>
            <a:ext cx="8672322" cy="2516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6709"/>
            <a:ext cx="69850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/>
              <a:t>Vision </a:t>
            </a:r>
            <a:r>
              <a:rPr dirty="0" sz="5000" spc="-405"/>
              <a:t>và </a:t>
            </a:r>
            <a:r>
              <a:rPr dirty="0" sz="5000" spc="-540"/>
              <a:t>Scope</a:t>
            </a:r>
            <a:r>
              <a:rPr dirty="0" sz="5000" spc="-45"/>
              <a:t> </a:t>
            </a:r>
            <a:r>
              <a:rPr dirty="0" sz="5000" spc="-370"/>
              <a:t>Document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4905" y="1384299"/>
            <a:ext cx="7963534" cy="395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"/>
              <a:tabLst>
                <a:tab pos="269240" algn="l"/>
              </a:tabLst>
            </a:pPr>
            <a:r>
              <a:rPr dirty="0" sz="2800" spc="-5">
                <a:latin typeface="Times New Roman"/>
                <a:cs typeface="Times New Roman"/>
              </a:rPr>
              <a:t>Tài liệu bao gồm </a:t>
            </a:r>
            <a:r>
              <a:rPr dirty="0" sz="2800">
                <a:latin typeface="Times New Roman"/>
                <a:cs typeface="Times New Roman"/>
              </a:rPr>
              <a:t>một </a:t>
            </a:r>
            <a:r>
              <a:rPr dirty="0" sz="2800" spc="-5">
                <a:latin typeface="Times New Roman"/>
                <a:cs typeface="Times New Roman"/>
              </a:rPr>
              <a:t>mô tả </a:t>
            </a:r>
            <a:r>
              <a:rPr dirty="0" sz="2800">
                <a:latin typeface="Times New Roman"/>
                <a:cs typeface="Times New Roman"/>
              </a:rPr>
              <a:t>về </a:t>
            </a:r>
            <a:r>
              <a:rPr dirty="0" sz="2800" spc="-5">
                <a:latin typeface="Times New Roman"/>
                <a:cs typeface="Times New Roman"/>
              </a:rPr>
              <a:t>cơ </a:t>
            </a:r>
            <a:r>
              <a:rPr dirty="0" sz="2800">
                <a:latin typeface="Times New Roman"/>
                <a:cs typeface="Times New Roman"/>
              </a:rPr>
              <a:t>hội kinh </a:t>
            </a:r>
            <a:r>
              <a:rPr dirty="0" sz="2800" spc="-5">
                <a:latin typeface="Times New Roman"/>
                <a:cs typeface="Times New Roman"/>
              </a:rPr>
              <a:t>doanh </a:t>
            </a:r>
            <a:r>
              <a:rPr dirty="0" sz="2800" spc="-150">
                <a:latin typeface="Times New Roman"/>
                <a:cs typeface="Times New Roman"/>
              </a:rPr>
              <a:t>của  </a:t>
            </a:r>
            <a:r>
              <a:rPr dirty="0" sz="2800" spc="-5">
                <a:latin typeface="Times New Roman"/>
                <a:cs typeface="Times New Roman"/>
              </a:rPr>
              <a:t>sản </a:t>
            </a:r>
            <a:r>
              <a:rPr dirty="0" sz="2800">
                <a:latin typeface="Times New Roman"/>
                <a:cs typeface="Times New Roman"/>
              </a:rPr>
              <a:t>phẩm, </a:t>
            </a:r>
            <a:r>
              <a:rPr dirty="0" sz="2800" spc="-5">
                <a:latin typeface="Times New Roman"/>
                <a:cs typeface="Times New Roman"/>
              </a:rPr>
              <a:t>tầm </a:t>
            </a:r>
            <a:r>
              <a:rPr dirty="0" sz="2800">
                <a:latin typeface="Times New Roman"/>
                <a:cs typeface="Times New Roman"/>
              </a:rPr>
              <a:t>nhìn </a:t>
            </a:r>
            <a:r>
              <a:rPr dirty="0" sz="2800" spc="-5">
                <a:latin typeface="Times New Roman"/>
                <a:cs typeface="Times New Roman"/>
              </a:rPr>
              <a:t>và các </a:t>
            </a:r>
            <a:r>
              <a:rPr dirty="0" sz="2800">
                <a:latin typeface="Times New Roman"/>
                <a:cs typeface="Times New Roman"/>
              </a:rPr>
              <a:t>mục </a:t>
            </a:r>
            <a:r>
              <a:rPr dirty="0" sz="2800" spc="-5">
                <a:latin typeface="Times New Roman"/>
                <a:cs typeface="Times New Roman"/>
              </a:rPr>
              <a:t>tiêu của sản phẩm,  </a:t>
            </a:r>
            <a:r>
              <a:rPr dirty="0" sz="2800">
                <a:latin typeface="Times New Roman"/>
                <a:cs typeface="Times New Roman"/>
              </a:rPr>
              <a:t>báo cáo phạm vi </a:t>
            </a:r>
            <a:r>
              <a:rPr dirty="0" sz="2800" spc="-5">
                <a:latin typeface="Times New Roman"/>
                <a:cs typeface="Times New Roman"/>
              </a:rPr>
              <a:t>và </a:t>
            </a:r>
            <a:r>
              <a:rPr dirty="0" sz="2800" spc="-10">
                <a:latin typeface="Times New Roman"/>
                <a:cs typeface="Times New Roman"/>
              </a:rPr>
              <a:t>các </a:t>
            </a:r>
            <a:r>
              <a:rPr dirty="0" sz="2800">
                <a:latin typeface="Times New Roman"/>
                <a:cs typeface="Times New Roman"/>
              </a:rPr>
              <a:t>giới hạn của </a:t>
            </a:r>
            <a:r>
              <a:rPr dirty="0" sz="2800" spc="-10">
                <a:latin typeface="Times New Roman"/>
                <a:cs typeface="Times New Roman"/>
              </a:rPr>
              <a:t>sản </a:t>
            </a:r>
            <a:r>
              <a:rPr dirty="0" sz="2800" spc="-5">
                <a:latin typeface="Times New Roman"/>
                <a:cs typeface="Times New Roman"/>
              </a:rPr>
              <a:t>phẩm, mô tả  </a:t>
            </a:r>
            <a:r>
              <a:rPr dirty="0" sz="2800">
                <a:latin typeface="Times New Roman"/>
                <a:cs typeface="Times New Roman"/>
              </a:rPr>
              <a:t>đặc tính của </a:t>
            </a:r>
            <a:r>
              <a:rPr dirty="0" sz="2800" spc="-5">
                <a:latin typeface="Times New Roman"/>
                <a:cs typeface="Times New Roman"/>
              </a:rPr>
              <a:t>khách hàng (characterization </a:t>
            </a:r>
            <a:r>
              <a:rPr dirty="0" sz="2800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customers), </a:t>
            </a:r>
            <a:r>
              <a:rPr dirty="0" sz="2800" spc="-10">
                <a:latin typeface="Times New Roman"/>
                <a:cs typeface="Times New Roman"/>
              </a:rPr>
              <a:t>các </a:t>
            </a:r>
            <a:r>
              <a:rPr dirty="0" sz="2800" spc="-5">
                <a:latin typeface="Times New Roman"/>
                <a:cs typeface="Times New Roman"/>
              </a:rPr>
              <a:t>ưu tiên của dự án, mô tả các tiêu  </a:t>
            </a:r>
            <a:r>
              <a:rPr dirty="0" sz="2800">
                <a:latin typeface="Times New Roman"/>
                <a:cs typeface="Times New Roman"/>
              </a:rPr>
              <a:t>chuẩn đánh giá sự thành công của dự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"/>
              <a:tabLst>
                <a:tab pos="269240" algn="l"/>
              </a:tabLst>
            </a:pPr>
            <a:r>
              <a:rPr dirty="0" sz="2800" spc="-5">
                <a:latin typeface="Times New Roman"/>
                <a:cs typeface="Times New Roman"/>
              </a:rPr>
              <a:t>Tài liệu cần tương </a:t>
            </a:r>
            <a:r>
              <a:rPr dirty="0" sz="2800">
                <a:latin typeface="Times New Roman"/>
                <a:cs typeface="Times New Roman"/>
              </a:rPr>
              <a:t>đối ngắn, chỉ </a:t>
            </a:r>
            <a:r>
              <a:rPr dirty="0" sz="2800" spc="-5">
                <a:latin typeface="Times New Roman"/>
                <a:cs typeface="Times New Roman"/>
              </a:rPr>
              <a:t>nên từ </a:t>
            </a:r>
            <a:r>
              <a:rPr dirty="0" sz="2800">
                <a:latin typeface="Times New Roman"/>
                <a:cs typeface="Times New Roman"/>
              </a:rPr>
              <a:t>3 </a:t>
            </a:r>
            <a:r>
              <a:rPr dirty="0" sz="2800" spc="-10">
                <a:latin typeface="Times New Roman"/>
                <a:cs typeface="Times New Roman"/>
              </a:rPr>
              <a:t>tới </a:t>
            </a:r>
            <a:r>
              <a:rPr dirty="0" sz="2800">
                <a:latin typeface="Times New Roman"/>
                <a:cs typeface="Times New Roman"/>
              </a:rPr>
              <a:t>8 </a:t>
            </a:r>
            <a:r>
              <a:rPr dirty="0" sz="2800" spc="-75">
                <a:latin typeface="Times New Roman"/>
                <a:cs typeface="Times New Roman"/>
              </a:rPr>
              <a:t>trang,  </a:t>
            </a:r>
            <a:r>
              <a:rPr dirty="0" sz="2800">
                <a:latin typeface="Times New Roman"/>
                <a:cs typeface="Times New Roman"/>
              </a:rPr>
              <a:t>phụ thuộc chủ yếu vào bản </a:t>
            </a:r>
            <a:r>
              <a:rPr dirty="0" sz="2800" spc="-5">
                <a:latin typeface="Times New Roman"/>
                <a:cs typeface="Times New Roman"/>
              </a:rPr>
              <a:t>chất và kích thước của dự  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6709"/>
            <a:ext cx="69850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/>
              <a:t>Vision </a:t>
            </a:r>
            <a:r>
              <a:rPr dirty="0" sz="5000" spc="-405"/>
              <a:t>và </a:t>
            </a:r>
            <a:r>
              <a:rPr dirty="0" sz="5000" spc="-540"/>
              <a:t>Scope</a:t>
            </a:r>
            <a:r>
              <a:rPr dirty="0" sz="5000" spc="-45"/>
              <a:t> </a:t>
            </a:r>
            <a:r>
              <a:rPr dirty="0" sz="5000" spc="-370"/>
              <a:t>Document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96491"/>
            <a:ext cx="8072755" cy="3274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0">
                <a:latin typeface="Times New Roman"/>
                <a:cs typeface="Times New Roman"/>
              </a:rPr>
              <a:t>Các </a:t>
            </a:r>
            <a:r>
              <a:rPr dirty="0" sz="2600" spc="70">
                <a:latin typeface="Times New Roman"/>
                <a:cs typeface="Times New Roman"/>
              </a:rPr>
              <a:t>vấn </a:t>
            </a:r>
            <a:r>
              <a:rPr dirty="0" sz="2600" spc="120">
                <a:latin typeface="Times New Roman"/>
                <a:cs typeface="Times New Roman"/>
              </a:rPr>
              <a:t>đề </a:t>
            </a:r>
            <a:r>
              <a:rPr dirty="0" sz="2600" spc="95">
                <a:latin typeface="Times New Roman"/>
                <a:cs typeface="Times New Roman"/>
              </a:rPr>
              <a:t>thuộc </a:t>
            </a:r>
            <a:r>
              <a:rPr dirty="0" sz="2600" spc="135">
                <a:latin typeface="Times New Roman"/>
                <a:cs typeface="Times New Roman"/>
              </a:rPr>
              <a:t>tầm </a:t>
            </a:r>
            <a:r>
              <a:rPr dirty="0" sz="2600" spc="105">
                <a:latin typeface="Times New Roman"/>
                <a:cs typeface="Times New Roman"/>
              </a:rPr>
              <a:t>nhìn </a:t>
            </a:r>
            <a:r>
              <a:rPr dirty="0" sz="2600" spc="35">
                <a:latin typeface="Times New Roman"/>
                <a:cs typeface="Times New Roman"/>
              </a:rPr>
              <a:t>và </a:t>
            </a:r>
            <a:r>
              <a:rPr dirty="0" sz="2600" spc="130">
                <a:latin typeface="Times New Roman"/>
                <a:cs typeface="Times New Roman"/>
              </a:rPr>
              <a:t>phạm </a:t>
            </a:r>
            <a:r>
              <a:rPr dirty="0" sz="2600">
                <a:latin typeface="Times New Roman"/>
                <a:cs typeface="Times New Roman"/>
              </a:rPr>
              <a:t>vi </a:t>
            </a:r>
            <a:r>
              <a:rPr dirty="0" sz="2600" spc="65">
                <a:latin typeface="Times New Roman"/>
                <a:cs typeface="Times New Roman"/>
              </a:rPr>
              <a:t>(vision </a:t>
            </a:r>
            <a:r>
              <a:rPr dirty="0" sz="2600" spc="-5">
                <a:latin typeface="Times New Roman"/>
                <a:cs typeface="Times New Roman"/>
              </a:rPr>
              <a:t>and  </a:t>
            </a:r>
            <a:r>
              <a:rPr dirty="0" sz="2600" spc="90">
                <a:latin typeface="Times New Roman"/>
                <a:cs typeface="Times New Roman"/>
              </a:rPr>
              <a:t>scope) </a:t>
            </a:r>
            <a:r>
              <a:rPr dirty="0" sz="2600" spc="80">
                <a:latin typeface="Times New Roman"/>
                <a:cs typeface="Times New Roman"/>
              </a:rPr>
              <a:t>của </a:t>
            </a:r>
            <a:r>
              <a:rPr dirty="0" sz="2600" spc="175">
                <a:latin typeface="Times New Roman"/>
                <a:cs typeface="Times New Roman"/>
              </a:rPr>
              <a:t>dự </a:t>
            </a:r>
            <a:r>
              <a:rPr dirty="0" sz="2600" spc="125">
                <a:latin typeface="Times New Roman"/>
                <a:cs typeface="Times New Roman"/>
              </a:rPr>
              <a:t>án </a:t>
            </a:r>
            <a:r>
              <a:rPr dirty="0" sz="2600" spc="85">
                <a:latin typeface="Times New Roman"/>
                <a:cs typeface="Times New Roman"/>
              </a:rPr>
              <a:t>cần </a:t>
            </a:r>
            <a:r>
              <a:rPr dirty="0" sz="2600" spc="114">
                <a:latin typeface="Times New Roman"/>
                <a:cs typeface="Times New Roman"/>
              </a:rPr>
              <a:t>được </a:t>
            </a:r>
            <a:r>
              <a:rPr dirty="0" sz="2600" spc="135">
                <a:latin typeface="Times New Roman"/>
                <a:cs typeface="Times New Roman"/>
              </a:rPr>
              <a:t>phân </a:t>
            </a:r>
            <a:r>
              <a:rPr dirty="0" sz="2600" spc="20">
                <a:latin typeface="Times New Roman"/>
                <a:cs typeface="Times New Roman"/>
              </a:rPr>
              <a:t>giải </a:t>
            </a:r>
            <a:r>
              <a:rPr dirty="0" sz="2600" spc="125">
                <a:latin typeface="Times New Roman"/>
                <a:cs typeface="Times New Roman"/>
              </a:rPr>
              <a:t>rõ </a:t>
            </a:r>
            <a:r>
              <a:rPr dirty="0" sz="2600" spc="135">
                <a:latin typeface="Times New Roman"/>
                <a:cs typeface="Times New Roman"/>
              </a:rPr>
              <a:t>trước </a:t>
            </a:r>
            <a:r>
              <a:rPr dirty="0" sz="2600" spc="60">
                <a:latin typeface="Times New Roman"/>
                <a:cs typeface="Times New Roman"/>
              </a:rPr>
              <a:t>khi </a:t>
            </a:r>
            <a:r>
              <a:rPr dirty="0" sz="2600" spc="30">
                <a:latin typeface="Times New Roman"/>
                <a:cs typeface="Times New Roman"/>
              </a:rPr>
              <a:t>các  </a:t>
            </a:r>
            <a:r>
              <a:rPr dirty="0" sz="2600" spc="65">
                <a:latin typeface="Times New Roman"/>
                <a:cs typeface="Times New Roman"/>
              </a:rPr>
              <a:t>yêu </a:t>
            </a:r>
            <a:r>
              <a:rPr dirty="0" sz="2600" spc="80">
                <a:latin typeface="Times New Roman"/>
                <a:cs typeface="Times New Roman"/>
              </a:rPr>
              <a:t>cầu </a:t>
            </a:r>
            <a:r>
              <a:rPr dirty="0" sz="2600" spc="75">
                <a:latin typeface="Times New Roman"/>
                <a:cs typeface="Times New Roman"/>
              </a:rPr>
              <a:t>chức </a:t>
            </a:r>
            <a:r>
              <a:rPr dirty="0" sz="2600" spc="95">
                <a:latin typeface="Times New Roman"/>
                <a:cs typeface="Times New Roman"/>
              </a:rPr>
              <a:t>năng </a:t>
            </a:r>
            <a:r>
              <a:rPr dirty="0" sz="2600" spc="70">
                <a:latin typeface="Times New Roman"/>
                <a:cs typeface="Times New Roman"/>
              </a:rPr>
              <a:t>(functional </a:t>
            </a:r>
            <a:r>
              <a:rPr dirty="0" sz="2600" spc="120">
                <a:latin typeface="Times New Roman"/>
                <a:cs typeface="Times New Roman"/>
              </a:rPr>
              <a:t>requirements) </a:t>
            </a:r>
            <a:r>
              <a:rPr dirty="0" sz="2600" spc="40">
                <a:latin typeface="Times New Roman"/>
                <a:cs typeface="Times New Roman"/>
              </a:rPr>
              <a:t>chi </a:t>
            </a:r>
            <a:r>
              <a:rPr dirty="0" sz="2600" spc="100">
                <a:latin typeface="Times New Roman"/>
                <a:cs typeface="Times New Roman"/>
              </a:rPr>
              <a:t>tiết 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đặc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tả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đầy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đủ.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0">
                <a:latin typeface="Times New Roman"/>
                <a:cs typeface="Times New Roman"/>
              </a:rPr>
              <a:t>Một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tài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liệu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tầm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nhìn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và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phạm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vi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(vision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and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scope)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tốt  </a:t>
            </a:r>
            <a:r>
              <a:rPr dirty="0" sz="2600" spc="105">
                <a:latin typeface="Times New Roman"/>
                <a:cs typeface="Times New Roman"/>
              </a:rPr>
              <a:t>sẽ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cung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cấp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các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tham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chiếu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cần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thiết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cho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việc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thêm,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xoá  bỏ, </a:t>
            </a:r>
            <a:r>
              <a:rPr dirty="0" sz="2600" spc="80">
                <a:latin typeface="Times New Roman"/>
                <a:cs typeface="Times New Roman"/>
              </a:rPr>
              <a:t>chỉnh </a:t>
            </a:r>
            <a:r>
              <a:rPr dirty="0" sz="2600" spc="140">
                <a:latin typeface="Times New Roman"/>
                <a:cs typeface="Times New Roman"/>
              </a:rPr>
              <a:t>sửa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70">
                <a:latin typeface="Times New Roman"/>
                <a:cs typeface="Times New Roman"/>
              </a:rPr>
              <a:t>yêu </a:t>
            </a:r>
            <a:r>
              <a:rPr dirty="0" sz="2600" spc="80">
                <a:latin typeface="Times New Roman"/>
                <a:cs typeface="Times New Roman"/>
              </a:rPr>
              <a:t>cầu </a:t>
            </a:r>
            <a:r>
              <a:rPr dirty="0" sz="2600" spc="105">
                <a:latin typeface="Times New Roman"/>
                <a:cs typeface="Times New Roman"/>
              </a:rPr>
              <a:t>trong </a:t>
            </a:r>
            <a:r>
              <a:rPr dirty="0" sz="2600" spc="100">
                <a:latin typeface="Times New Roman"/>
                <a:cs typeface="Times New Roman"/>
              </a:rPr>
              <a:t>tiến </a:t>
            </a:r>
            <a:r>
              <a:rPr dirty="0" sz="2600" spc="125">
                <a:latin typeface="Times New Roman"/>
                <a:cs typeface="Times New Roman"/>
              </a:rPr>
              <a:t>trình </a:t>
            </a:r>
            <a:r>
              <a:rPr dirty="0" sz="2600" spc="135">
                <a:latin typeface="Times New Roman"/>
                <a:cs typeface="Times New Roman"/>
              </a:rPr>
              <a:t>phát </a:t>
            </a:r>
            <a:r>
              <a:rPr dirty="0" sz="2600" spc="120">
                <a:latin typeface="Times New Roman"/>
                <a:cs typeface="Times New Roman"/>
              </a:rPr>
              <a:t>triển  </a:t>
            </a:r>
            <a:r>
              <a:rPr dirty="0" sz="2600" spc="80">
                <a:latin typeface="Times New Roman"/>
                <a:cs typeface="Times New Roman"/>
              </a:rPr>
              <a:t>của </a:t>
            </a:r>
            <a:r>
              <a:rPr dirty="0" sz="2600" spc="170">
                <a:latin typeface="Times New Roman"/>
                <a:cs typeface="Times New Roman"/>
              </a:rPr>
              <a:t>dự</a:t>
            </a:r>
            <a:r>
              <a:rPr dirty="0" sz="2600" spc="-22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6709"/>
            <a:ext cx="69850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/>
              <a:t>Vision </a:t>
            </a:r>
            <a:r>
              <a:rPr dirty="0" sz="5000" spc="-405"/>
              <a:t>và </a:t>
            </a:r>
            <a:r>
              <a:rPr dirty="0" sz="5000" spc="-540"/>
              <a:t>Scope</a:t>
            </a:r>
            <a:r>
              <a:rPr dirty="0" sz="5000" spc="-45"/>
              <a:t> </a:t>
            </a:r>
            <a:r>
              <a:rPr dirty="0" sz="5000" spc="-370"/>
              <a:t>Document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4905" y="1231939"/>
            <a:ext cx="7613650" cy="258889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85"/>
              </a:spcBef>
              <a:buClr>
                <a:srgbClr val="0AD0D9"/>
              </a:buClr>
              <a:buSzPct val="94642"/>
              <a:buFont typeface="Arial"/>
              <a:buChar char=""/>
              <a:tabLst>
                <a:tab pos="269240" algn="l"/>
              </a:tabLst>
            </a:pPr>
            <a:r>
              <a:rPr dirty="0" sz="2800" spc="-60">
                <a:latin typeface="Times New Roman"/>
                <a:cs typeface="Times New Roman"/>
              </a:rPr>
              <a:t>Các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tài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liệu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khác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có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cùng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mục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đích:</a:t>
            </a:r>
            <a:endParaRPr sz="2800">
              <a:latin typeface="Times New Roman"/>
              <a:cs typeface="Times New Roman"/>
            </a:endParaRPr>
          </a:p>
          <a:p>
            <a:pPr lvl="1" marL="633730" indent="-255904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"/>
              <a:tabLst>
                <a:tab pos="633730" algn="l"/>
              </a:tabLst>
            </a:pPr>
            <a:r>
              <a:rPr dirty="0" sz="2400" spc="65">
                <a:latin typeface="Times New Roman"/>
                <a:cs typeface="Times New Roman"/>
              </a:rPr>
              <a:t>Project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charter</a:t>
            </a:r>
            <a:endParaRPr sz="2400">
              <a:latin typeface="Times New Roman"/>
              <a:cs typeface="Times New Roman"/>
            </a:endParaRPr>
          </a:p>
          <a:p>
            <a:pPr lvl="1" marL="633730" indent="-25590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"/>
              <a:tabLst>
                <a:tab pos="633730" algn="l"/>
              </a:tabLst>
            </a:pPr>
            <a:r>
              <a:rPr dirty="0" sz="2400" spc="60">
                <a:latin typeface="Times New Roman"/>
                <a:cs typeface="Times New Roman"/>
              </a:rPr>
              <a:t>Business </a:t>
            </a:r>
            <a:r>
              <a:rPr dirty="0" sz="2400" spc="75">
                <a:latin typeface="Times New Roman"/>
                <a:cs typeface="Times New Roman"/>
              </a:rPr>
              <a:t>case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document</a:t>
            </a:r>
            <a:endParaRPr sz="2400">
              <a:latin typeface="Times New Roman"/>
              <a:cs typeface="Times New Roman"/>
            </a:endParaRPr>
          </a:p>
          <a:p>
            <a:pPr lvl="1" marL="633730" indent="-25590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"/>
              <a:tabLst>
                <a:tab pos="633730" algn="l"/>
              </a:tabLst>
            </a:pPr>
            <a:r>
              <a:rPr dirty="0" sz="2400" spc="60">
                <a:latin typeface="Times New Roman"/>
                <a:cs typeface="Times New Roman"/>
              </a:rPr>
              <a:t>Market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requirements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document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(MRD):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chi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tiết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hơn</a:t>
            </a:r>
            <a:endParaRPr sz="2400">
              <a:latin typeface="Times New Roman"/>
              <a:cs typeface="Times New Roman"/>
            </a:endParaRPr>
          </a:p>
          <a:p>
            <a:pPr marL="633730" marR="5080">
              <a:lnSpc>
                <a:spcPct val="100000"/>
              </a:lnSpc>
            </a:pPr>
            <a:r>
              <a:rPr dirty="0" sz="2400" spc="50">
                <a:latin typeface="Times New Roman"/>
                <a:cs typeface="Times New Roman"/>
              </a:rPr>
              <a:t>vision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and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scope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thị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trường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và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các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vấn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đề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liên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quan  </a:t>
            </a:r>
            <a:r>
              <a:rPr dirty="0" sz="2400" spc="125">
                <a:latin typeface="Times New Roman"/>
                <a:cs typeface="Times New Roman"/>
              </a:rPr>
              <a:t>đến </a:t>
            </a:r>
            <a:r>
              <a:rPr dirty="0" sz="2400" spc="114">
                <a:latin typeface="Times New Roman"/>
                <a:cs typeface="Times New Roman"/>
              </a:rPr>
              <a:t>thương</a:t>
            </a:r>
            <a:r>
              <a:rPr dirty="0" sz="2400" spc="-28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mại.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1568"/>
            <a:ext cx="673100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484"/>
              <a:t>Tài </a:t>
            </a:r>
            <a:r>
              <a:rPr dirty="0" sz="5000" spc="-245"/>
              <a:t>liệu </a:t>
            </a:r>
            <a:r>
              <a:rPr dirty="0" sz="5000" spc="-370"/>
              <a:t>về </a:t>
            </a:r>
            <a:r>
              <a:rPr dirty="0" sz="5000" spc="-385"/>
              <a:t>vision </a:t>
            </a:r>
            <a:r>
              <a:rPr dirty="0" sz="5000" spc="-405"/>
              <a:t>và</a:t>
            </a:r>
            <a:r>
              <a:rPr dirty="0" sz="5000" spc="135"/>
              <a:t> </a:t>
            </a:r>
            <a:r>
              <a:rPr dirty="0" sz="5000" spc="-505"/>
              <a:t>scope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73554"/>
            <a:ext cx="7949565" cy="33540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00">
                <a:latin typeface="Times New Roman"/>
                <a:cs typeface="Times New Roman"/>
              </a:rPr>
              <a:t>Chủ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nhân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của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tài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lie</a:t>
            </a:r>
            <a:r>
              <a:rPr dirty="0" sz="2800">
                <a:latin typeface="Times New Roman"/>
                <a:cs typeface="Times New Roman"/>
              </a:rPr>
              <a:t> ̣</a:t>
            </a:r>
            <a:r>
              <a:rPr dirty="0" sz="2800" spc="-44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u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vision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and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scope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60">
                <a:latin typeface="Times New Roman"/>
                <a:cs typeface="Times New Roman"/>
              </a:rPr>
              <a:t>là:</a:t>
            </a:r>
            <a:endParaRPr sz="2800">
              <a:latin typeface="Times New Roman"/>
              <a:cs typeface="Times New Roman"/>
            </a:endParaRPr>
          </a:p>
          <a:p>
            <a:pPr lvl="1" marL="652145" marR="29845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60">
                <a:latin typeface="Times New Roman"/>
                <a:cs typeface="Times New Roman"/>
              </a:rPr>
              <a:t>Người </a:t>
            </a:r>
            <a:r>
              <a:rPr dirty="0" sz="2800" spc="-5">
                <a:latin typeface="Times New Roman"/>
                <a:cs typeface="Times New Roman"/>
              </a:rPr>
              <a:t>tài </a:t>
            </a:r>
            <a:r>
              <a:rPr dirty="0" sz="2800" spc="180">
                <a:latin typeface="Times New Roman"/>
                <a:cs typeface="Times New Roman"/>
              </a:rPr>
              <a:t>trợ </a:t>
            </a:r>
            <a:r>
              <a:rPr dirty="0" sz="2800" spc="70">
                <a:latin typeface="Times New Roman"/>
                <a:cs typeface="Times New Roman"/>
              </a:rPr>
              <a:t>chính </a:t>
            </a:r>
            <a:r>
              <a:rPr dirty="0" sz="2800" spc="55">
                <a:latin typeface="Times New Roman"/>
                <a:cs typeface="Times New Roman"/>
              </a:rPr>
              <a:t>(executive </a:t>
            </a:r>
            <a:r>
              <a:rPr dirty="0" sz="2800" spc="135">
                <a:latin typeface="Times New Roman"/>
                <a:cs typeface="Times New Roman"/>
              </a:rPr>
              <a:t>sponsor) </a:t>
            </a:r>
            <a:r>
              <a:rPr dirty="0" sz="2800" spc="-30">
                <a:latin typeface="Times New Roman"/>
                <a:cs typeface="Times New Roman"/>
              </a:rPr>
              <a:t>của </a:t>
            </a:r>
            <a:r>
              <a:rPr dirty="0" sz="2800" spc="-300">
                <a:latin typeface="Times New Roman"/>
                <a:cs typeface="Times New Roman"/>
              </a:rPr>
              <a:t>dự  </a:t>
            </a:r>
            <a:r>
              <a:rPr dirty="0" sz="2800" spc="-5">
                <a:latin typeface="Times New Roman"/>
                <a:cs typeface="Times New Roman"/>
              </a:rPr>
              <a:t>án</a:t>
            </a:r>
            <a:endParaRPr sz="28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52780" algn="l"/>
              </a:tabLst>
            </a:pPr>
            <a:r>
              <a:rPr dirty="0" sz="2800" spc="-60">
                <a:latin typeface="Times New Roman"/>
                <a:cs typeface="Times New Roman"/>
              </a:rPr>
              <a:t>Người </a:t>
            </a:r>
            <a:r>
              <a:rPr dirty="0" sz="2800" spc="45">
                <a:latin typeface="Times New Roman"/>
                <a:cs typeface="Times New Roman"/>
              </a:rPr>
              <a:t>chi </a:t>
            </a:r>
            <a:r>
              <a:rPr dirty="0" sz="2800" spc="35">
                <a:latin typeface="Times New Roman"/>
                <a:cs typeface="Times New Roman"/>
              </a:rPr>
              <a:t>tièn </a:t>
            </a:r>
            <a:r>
              <a:rPr dirty="0" sz="2800" spc="80">
                <a:latin typeface="Times New Roman"/>
                <a:cs typeface="Times New Roman"/>
              </a:rPr>
              <a:t>(funding</a:t>
            </a:r>
            <a:r>
              <a:rPr dirty="0" sz="2800" spc="-40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authority)</a:t>
            </a:r>
            <a:endParaRPr sz="2800">
              <a:latin typeface="Times New Roman"/>
              <a:cs typeface="Times New Roman"/>
            </a:endParaRPr>
          </a:p>
          <a:p>
            <a:pPr marL="285115" marR="36830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60">
                <a:latin typeface="Times New Roman"/>
                <a:cs typeface="Times New Roman"/>
              </a:rPr>
              <a:t>Người </a:t>
            </a:r>
            <a:r>
              <a:rPr dirty="0" sz="2800" spc="145">
                <a:latin typeface="Times New Roman"/>
                <a:cs typeface="Times New Roman"/>
              </a:rPr>
              <a:t>phân </a:t>
            </a:r>
            <a:r>
              <a:rPr dirty="0" sz="2800" spc="60">
                <a:latin typeface="Times New Roman"/>
                <a:cs typeface="Times New Roman"/>
              </a:rPr>
              <a:t>tích </a:t>
            </a:r>
            <a:r>
              <a:rPr dirty="0" sz="2800" spc="70">
                <a:latin typeface="Times New Roman"/>
                <a:cs typeface="Times New Roman"/>
              </a:rPr>
              <a:t>yêu </a:t>
            </a:r>
            <a:r>
              <a:rPr dirty="0" sz="2800" spc="-10">
                <a:latin typeface="Times New Roman"/>
                <a:cs typeface="Times New Roman"/>
              </a:rPr>
              <a:t>càu </a:t>
            </a:r>
            <a:r>
              <a:rPr dirty="0" sz="2800" spc="130">
                <a:latin typeface="Times New Roman"/>
                <a:cs typeface="Times New Roman"/>
              </a:rPr>
              <a:t>(requirements </a:t>
            </a:r>
            <a:r>
              <a:rPr dirty="0" sz="2800" spc="90">
                <a:latin typeface="Times New Roman"/>
                <a:cs typeface="Times New Roman"/>
              </a:rPr>
              <a:t>analyst) </a:t>
            </a:r>
            <a:r>
              <a:rPr dirty="0" sz="2800" spc="-210">
                <a:latin typeface="Times New Roman"/>
                <a:cs typeface="Times New Roman"/>
              </a:rPr>
              <a:t>có  </a:t>
            </a:r>
            <a:r>
              <a:rPr dirty="0" sz="2800" spc="40">
                <a:latin typeface="Times New Roman"/>
                <a:cs typeface="Times New Roman"/>
              </a:rPr>
              <a:t>thẻ </a:t>
            </a:r>
            <a:r>
              <a:rPr dirty="0" sz="2800" spc="-10">
                <a:latin typeface="Times New Roman"/>
                <a:cs typeface="Times New Roman"/>
              </a:rPr>
              <a:t>làm </a:t>
            </a:r>
            <a:r>
              <a:rPr dirty="0" sz="2800" spc="-45">
                <a:latin typeface="Times New Roman"/>
                <a:cs typeface="Times New Roman"/>
              </a:rPr>
              <a:t>vie </a:t>
            </a:r>
            <a:r>
              <a:rPr dirty="0" sz="2800">
                <a:latin typeface="Times New Roman"/>
                <a:cs typeface="Times New Roman"/>
              </a:rPr>
              <a:t>̣ </a:t>
            </a:r>
            <a:r>
              <a:rPr dirty="0" sz="2800" spc="-10">
                <a:latin typeface="Times New Roman"/>
                <a:cs typeface="Times New Roman"/>
              </a:rPr>
              <a:t>c </a:t>
            </a:r>
            <a:r>
              <a:rPr dirty="0" sz="2800" spc="-114">
                <a:latin typeface="Times New Roman"/>
                <a:cs typeface="Times New Roman"/>
              </a:rPr>
              <a:t>với </a:t>
            </a:r>
            <a:r>
              <a:rPr dirty="0" sz="2800" spc="145">
                <a:latin typeface="Times New Roman"/>
                <a:cs typeface="Times New Roman"/>
              </a:rPr>
              <a:t>owner </a:t>
            </a:r>
            <a:r>
              <a:rPr dirty="0" sz="2800">
                <a:latin typeface="Times New Roman"/>
                <a:cs typeface="Times New Roman"/>
              </a:rPr>
              <a:t>đẻ </a:t>
            </a:r>
            <a:r>
              <a:rPr dirty="0" sz="2800" spc="5">
                <a:latin typeface="Times New Roman"/>
                <a:cs typeface="Times New Roman"/>
              </a:rPr>
              <a:t>viét </a:t>
            </a:r>
            <a:r>
              <a:rPr dirty="0" sz="2800" spc="-5">
                <a:latin typeface="Times New Roman"/>
                <a:cs typeface="Times New Roman"/>
              </a:rPr>
              <a:t>tài </a:t>
            </a:r>
            <a:r>
              <a:rPr dirty="0" sz="2800" spc="-55">
                <a:latin typeface="Times New Roman"/>
                <a:cs typeface="Times New Roman"/>
              </a:rPr>
              <a:t>lie </a:t>
            </a:r>
            <a:r>
              <a:rPr dirty="0" sz="2800">
                <a:latin typeface="Times New Roman"/>
                <a:cs typeface="Times New Roman"/>
              </a:rPr>
              <a:t>̣ </a:t>
            </a:r>
            <a:r>
              <a:rPr dirty="0" sz="2800" spc="145">
                <a:latin typeface="Times New Roman"/>
                <a:cs typeface="Times New Roman"/>
              </a:rPr>
              <a:t>u </a:t>
            </a:r>
            <a:r>
              <a:rPr dirty="0" sz="2800" spc="60">
                <a:latin typeface="Times New Roman"/>
                <a:cs typeface="Times New Roman"/>
              </a:rPr>
              <a:t>vision </a:t>
            </a:r>
            <a:r>
              <a:rPr dirty="0" sz="2800" spc="140">
                <a:latin typeface="Times New Roman"/>
                <a:cs typeface="Times New Roman"/>
              </a:rPr>
              <a:t>and  </a:t>
            </a:r>
            <a:r>
              <a:rPr dirty="0" sz="2800" spc="55">
                <a:latin typeface="Times New Roman"/>
                <a:cs typeface="Times New Roman"/>
              </a:rPr>
              <a:t>scope.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3" y="1672854"/>
            <a:ext cx="7968615" cy="37503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-5" b="1">
                <a:latin typeface="Times New Roman"/>
                <a:cs typeface="Times New Roman"/>
              </a:rPr>
              <a:t>Stakeholders </a:t>
            </a:r>
            <a:r>
              <a:rPr dirty="0" sz="2600" spc="-15" b="1">
                <a:latin typeface="Times New Roman"/>
                <a:cs typeface="Times New Roman"/>
              </a:rPr>
              <a:t>trong </a:t>
            </a:r>
            <a:r>
              <a:rPr dirty="0" sz="2600" spc="-5" b="1">
                <a:latin typeface="Times New Roman"/>
                <a:cs typeface="Times New Roman"/>
              </a:rPr>
              <a:t>dự án phần</a:t>
            </a:r>
            <a:r>
              <a:rPr dirty="0" sz="2600" spc="3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mềm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>
                <a:latin typeface="Times New Roman"/>
                <a:cs typeface="Times New Roman"/>
              </a:rPr>
              <a:t>Tham dự đánh giá và chấp nhận </a:t>
            </a:r>
            <a:r>
              <a:rPr dirty="0" sz="2600" spc="-5">
                <a:latin typeface="Times New Roman"/>
                <a:cs typeface="Times New Roman"/>
              </a:rPr>
              <a:t>các</a:t>
            </a:r>
            <a:r>
              <a:rPr dirty="0" u="heavy" sz="26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giao phẩm</a:t>
            </a:r>
            <a:r>
              <a:rPr dirty="0" sz="2600">
                <a:solidFill>
                  <a:srgbClr val="F49100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được </a:t>
            </a:r>
            <a:r>
              <a:rPr dirty="0" sz="2600" spc="-105">
                <a:latin typeface="Times New Roman"/>
                <a:cs typeface="Times New Roman"/>
              </a:rPr>
              <a:t>trình  </a:t>
            </a:r>
            <a:r>
              <a:rPr dirty="0" sz="2600" spc="-45">
                <a:latin typeface="Times New Roman"/>
                <a:cs typeface="Times New Roman"/>
              </a:rPr>
              <a:t>bày.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Là một chủ sở hữu rủi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ro.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Được tham </a:t>
            </a:r>
            <a:r>
              <a:rPr dirty="0" sz="2600">
                <a:latin typeface="Times New Roman"/>
                <a:cs typeface="Times New Roman"/>
              </a:rPr>
              <a:t>gia </a:t>
            </a:r>
            <a:r>
              <a:rPr dirty="0" sz="2600" spc="-5">
                <a:latin typeface="Times New Roman"/>
                <a:cs typeface="Times New Roman"/>
              </a:rPr>
              <a:t>với </a:t>
            </a:r>
            <a:r>
              <a:rPr dirty="0" sz="2600">
                <a:latin typeface="Times New Roman"/>
                <a:cs typeface="Times New Roman"/>
              </a:rPr>
              <a:t>việc </a:t>
            </a:r>
            <a:r>
              <a:rPr dirty="0" sz="2600" spc="-5">
                <a:latin typeface="Times New Roman"/>
                <a:cs typeface="Times New Roman"/>
              </a:rPr>
              <a:t>quản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trị.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Xác định các vấn đề, sự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cố.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>
                <a:latin typeface="Times New Roman"/>
                <a:cs typeface="Times New Roman"/>
              </a:rPr>
              <a:t>Thu thập bài </a:t>
            </a:r>
            <a:r>
              <a:rPr dirty="0" sz="2600">
                <a:latin typeface="Times New Roman"/>
                <a:cs typeface="Times New Roman"/>
              </a:rPr>
              <a:t>học </a:t>
            </a:r>
            <a:r>
              <a:rPr dirty="0" sz="2600" spc="-5">
                <a:latin typeface="Times New Roman"/>
                <a:cs typeface="Times New Roman"/>
              </a:rPr>
              <a:t>kinh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nghiệm.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>
                <a:latin typeface="Times New Roman"/>
                <a:cs typeface="Times New Roman"/>
              </a:rPr>
              <a:t>Cung cấp</a:t>
            </a:r>
            <a:r>
              <a:rPr dirty="0" u="heavy" sz="260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đánh giá chuyên</a:t>
            </a:r>
            <a:r>
              <a:rPr dirty="0" u="heavy" sz="2600" spc="-11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600" spc="-5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gia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805180"/>
            <a:ext cx="805560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35" b="0">
                <a:solidFill>
                  <a:srgbClr val="001F5F"/>
                </a:solidFill>
                <a:latin typeface="Arial"/>
                <a:cs typeface="Arial"/>
              </a:rPr>
              <a:t>Vai </a:t>
            </a:r>
            <a:r>
              <a:rPr dirty="0" sz="4400" spc="35" b="0">
                <a:solidFill>
                  <a:srgbClr val="001F5F"/>
                </a:solidFill>
                <a:latin typeface="Arial"/>
                <a:cs typeface="Arial"/>
              </a:rPr>
              <a:t>trò </a:t>
            </a:r>
            <a:r>
              <a:rPr dirty="0" sz="4400" spc="-275" b="0">
                <a:solidFill>
                  <a:srgbClr val="001F5F"/>
                </a:solidFill>
                <a:latin typeface="Arial"/>
                <a:cs typeface="Arial"/>
              </a:rPr>
              <a:t>của </a:t>
            </a:r>
            <a:r>
              <a:rPr dirty="0" sz="4400" spc="-204" b="0">
                <a:solidFill>
                  <a:srgbClr val="001F5F"/>
                </a:solidFill>
                <a:latin typeface="Arial"/>
                <a:cs typeface="Arial"/>
              </a:rPr>
              <a:t>Stakeholder </a:t>
            </a:r>
            <a:r>
              <a:rPr dirty="0" sz="4400" spc="-85" b="0">
                <a:solidFill>
                  <a:srgbClr val="001F5F"/>
                </a:solidFill>
                <a:latin typeface="Arial"/>
                <a:cs typeface="Arial"/>
              </a:rPr>
              <a:t>trong </a:t>
            </a:r>
            <a:r>
              <a:rPr dirty="0" sz="4400" spc="-220" b="0">
                <a:solidFill>
                  <a:srgbClr val="001F5F"/>
                </a:solidFill>
                <a:latin typeface="Arial"/>
                <a:cs typeface="Arial"/>
              </a:rPr>
              <a:t>dự</a:t>
            </a:r>
            <a:r>
              <a:rPr dirty="0" sz="4400" spc="-470" b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4400" spc="-240" b="0">
                <a:solidFill>
                  <a:srgbClr val="001F5F"/>
                </a:solidFill>
                <a:latin typeface="Arial"/>
                <a:cs typeface="Arial"/>
              </a:rPr>
              <a:t>án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9168"/>
            <a:ext cx="474726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540"/>
              <a:t>Scope </a:t>
            </a:r>
            <a:r>
              <a:rPr dirty="0" sz="5000" spc="-229"/>
              <a:t>of </a:t>
            </a:r>
            <a:r>
              <a:rPr dirty="0" sz="5000" spc="-315"/>
              <a:t>a</a:t>
            </a:r>
            <a:r>
              <a:rPr dirty="0" sz="5000" spc="-80"/>
              <a:t> </a:t>
            </a:r>
            <a:r>
              <a:rPr dirty="0" sz="5000" spc="-285"/>
              <a:t>project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47953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80" b="0">
                <a:solidFill>
                  <a:srgbClr val="000000"/>
                </a:solidFill>
                <a:latin typeface="Times New Roman"/>
                <a:cs typeface="Times New Roman"/>
              </a:rPr>
              <a:t>Càn </a:t>
            </a:r>
            <a:r>
              <a:rPr dirty="0" sz="2800" spc="25" b="0">
                <a:solidFill>
                  <a:srgbClr val="000000"/>
                </a:solidFill>
                <a:latin typeface="Times New Roman"/>
                <a:cs typeface="Times New Roman"/>
              </a:rPr>
              <a:t>phải 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xác </a:t>
            </a:r>
            <a:r>
              <a:rPr dirty="0" sz="2800" spc="90" b="0">
                <a:solidFill>
                  <a:srgbClr val="000000"/>
                </a:solidFill>
                <a:latin typeface="Times New Roman"/>
                <a:cs typeface="Times New Roman"/>
              </a:rPr>
              <a:t>định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scope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(=boundary) </a:t>
            </a:r>
            <a:r>
              <a:rPr dirty="0" sz="2800" spc="-30" b="0">
                <a:solidFill>
                  <a:srgbClr val="000000"/>
                </a:solidFill>
                <a:latin typeface="Times New Roman"/>
                <a:cs typeface="Times New Roman"/>
              </a:rPr>
              <a:t>của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phàn 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mèm.</a:t>
            </a:r>
            <a:endParaRPr sz="28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240" b="0">
                <a:solidFill>
                  <a:srgbClr val="000000"/>
                </a:solidFill>
                <a:latin typeface="Times New Roman"/>
                <a:cs typeface="Times New Roman"/>
              </a:rPr>
              <a:t>Mo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̣ </a:t>
            </a:r>
            <a:r>
              <a:rPr dirty="0" sz="2800" spc="170" b="0">
                <a:solidFill>
                  <a:srgbClr val="000000"/>
                </a:solidFill>
                <a:latin typeface="Times New Roman"/>
                <a:cs typeface="Times New Roman"/>
              </a:rPr>
              <a:t>t </a:t>
            </a:r>
            <a:r>
              <a:rPr dirty="0" sz="2800" spc="114" b="0">
                <a:solidFill>
                  <a:srgbClr val="000000"/>
                </a:solidFill>
                <a:latin typeface="Times New Roman"/>
                <a:cs typeface="Times New Roman"/>
              </a:rPr>
              <a:t>trong </a:t>
            </a:r>
            <a:r>
              <a:rPr dirty="0" sz="2800" spc="-50" b="0">
                <a:solidFill>
                  <a:srgbClr val="000000"/>
                </a:solidFill>
                <a:latin typeface="Times New Roman"/>
                <a:cs typeface="Times New Roman"/>
              </a:rPr>
              <a:t>các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rủi </a:t>
            </a:r>
            <a:r>
              <a:rPr dirty="0" sz="2800" spc="130" b="0">
                <a:solidFill>
                  <a:srgbClr val="000000"/>
                </a:solidFill>
                <a:latin typeface="Times New Roman"/>
                <a:cs typeface="Times New Roman"/>
              </a:rPr>
              <a:t>ro 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lớn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nhát </a:t>
            </a:r>
            <a:r>
              <a:rPr dirty="0" sz="2800" spc="-30" b="0">
                <a:solidFill>
                  <a:srgbClr val="000000"/>
                </a:solidFill>
                <a:latin typeface="Times New Roman"/>
                <a:cs typeface="Times New Roman"/>
              </a:rPr>
              <a:t>của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he ̣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thóng </a:t>
            </a:r>
            <a:r>
              <a:rPr dirty="0" sz="2800" spc="-65" b="0">
                <a:solidFill>
                  <a:srgbClr val="000000"/>
                </a:solidFill>
                <a:latin typeface="Times New Roman"/>
                <a:cs typeface="Times New Roman"/>
              </a:rPr>
              <a:t>là </a:t>
            </a:r>
            <a:r>
              <a:rPr dirty="0" sz="2800" spc="-90" b="0">
                <a:solidFill>
                  <a:srgbClr val="000000"/>
                </a:solidFill>
                <a:latin typeface="Times New Roman"/>
                <a:cs typeface="Times New Roman"/>
              </a:rPr>
              <a:t>đẻ 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cho 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scope </a:t>
            </a:r>
            <a:r>
              <a:rPr dirty="0" sz="2800" spc="55" b="0">
                <a:solidFill>
                  <a:srgbClr val="000000"/>
                </a:solidFill>
                <a:latin typeface="Times New Roman"/>
                <a:cs typeface="Times New Roman"/>
              </a:rPr>
              <a:t>“phình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ra”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(‘creep’), </a:t>
            </a:r>
            <a:r>
              <a:rPr dirty="0" sz="2800" spc="85" b="0">
                <a:solidFill>
                  <a:srgbClr val="000000"/>
                </a:solidFill>
                <a:latin typeface="Times New Roman"/>
                <a:cs typeface="Times New Roman"/>
              </a:rPr>
              <a:t>không </a:t>
            </a:r>
            <a:r>
              <a:rPr dirty="0" sz="2800" spc="60" b="0">
                <a:solidFill>
                  <a:srgbClr val="000000"/>
                </a:solidFill>
                <a:latin typeface="Times New Roman"/>
                <a:cs typeface="Times New Roman"/>
              </a:rPr>
              <a:t>ai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biét </a:t>
            </a:r>
            <a:r>
              <a:rPr dirty="0" sz="2800" spc="70" b="0">
                <a:solidFill>
                  <a:srgbClr val="000000"/>
                </a:solidFill>
                <a:latin typeface="Times New Roman"/>
                <a:cs typeface="Times New Roman"/>
              </a:rPr>
              <a:t>chính  </a:t>
            </a:r>
            <a:r>
              <a:rPr dirty="0" sz="2800" spc="-70" b="0">
                <a:solidFill>
                  <a:srgbClr val="000000"/>
                </a:solidFill>
                <a:latin typeface="Times New Roman"/>
                <a:cs typeface="Times New Roman"/>
              </a:rPr>
              <a:t>xác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he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̣ </a:t>
            </a:r>
            <a:r>
              <a:rPr dirty="0" sz="2800" spc="30" b="0">
                <a:solidFill>
                  <a:srgbClr val="000000"/>
                </a:solidFill>
                <a:latin typeface="Times New Roman"/>
                <a:cs typeface="Times New Roman"/>
              </a:rPr>
              <a:t>thóng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bao </a:t>
            </a:r>
            <a:r>
              <a:rPr dirty="0" sz="2800" spc="-35" b="0">
                <a:solidFill>
                  <a:srgbClr val="000000"/>
                </a:solidFill>
                <a:latin typeface="Times New Roman"/>
                <a:cs typeface="Times New Roman"/>
              </a:rPr>
              <a:t>gòm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những </a:t>
            </a:r>
            <a:r>
              <a:rPr dirty="0" sz="2800" spc="-40" b="0">
                <a:solidFill>
                  <a:srgbClr val="000000"/>
                </a:solidFill>
                <a:latin typeface="Times New Roman"/>
                <a:cs typeface="Times New Roman"/>
              </a:rPr>
              <a:t>gì, </a:t>
            </a:r>
            <a:r>
              <a:rPr dirty="0" sz="2800" spc="35" b="0">
                <a:solidFill>
                  <a:srgbClr val="000000"/>
                </a:solidFill>
                <a:latin typeface="Times New Roman"/>
                <a:cs typeface="Times New Roman"/>
              </a:rPr>
              <a:t>mát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bao </a:t>
            </a:r>
            <a:r>
              <a:rPr dirty="0" sz="2800" spc="80" b="0">
                <a:solidFill>
                  <a:srgbClr val="000000"/>
                </a:solidFill>
                <a:latin typeface="Times New Roman"/>
                <a:cs typeface="Times New Roman"/>
              </a:rPr>
              <a:t>lâu </a:t>
            </a:r>
            <a:r>
              <a:rPr dirty="0" sz="2800" spc="-80" b="0">
                <a:solidFill>
                  <a:srgbClr val="000000"/>
                </a:solidFill>
                <a:latin typeface="Times New Roman"/>
                <a:cs typeface="Times New Roman"/>
              </a:rPr>
              <a:t>và </a:t>
            </a:r>
            <a:r>
              <a:rPr dirty="0" sz="2800" spc="45" b="0">
                <a:solidFill>
                  <a:srgbClr val="000000"/>
                </a:solidFill>
                <a:latin typeface="Times New Roman"/>
                <a:cs typeface="Times New Roman"/>
              </a:rPr>
              <a:t>chi  </a:t>
            </a:r>
            <a:r>
              <a:rPr dirty="0" sz="2800" spc="75" b="0">
                <a:solidFill>
                  <a:srgbClr val="000000"/>
                </a:solidFill>
                <a:latin typeface="Times New Roman"/>
                <a:cs typeface="Times New Roman"/>
              </a:rPr>
              <a:t>phí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bao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0">
                <a:solidFill>
                  <a:srgbClr val="000000"/>
                </a:solidFill>
                <a:latin typeface="Times New Roman"/>
                <a:cs typeface="Times New Roman"/>
              </a:rPr>
              <a:t>nhiêu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đẻ</a:t>
            </a:r>
            <a:r>
              <a:rPr dirty="0" sz="2800" spc="-1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40" b="0">
                <a:solidFill>
                  <a:srgbClr val="000000"/>
                </a:solidFill>
                <a:latin typeface="Times New Roman"/>
                <a:cs typeface="Times New Roman"/>
              </a:rPr>
              <a:t>hoàn</a:t>
            </a:r>
            <a:r>
              <a:rPr dirty="0" sz="2800" spc="-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0">
                <a:solidFill>
                  <a:srgbClr val="000000"/>
                </a:solidFill>
                <a:latin typeface="Times New Roman"/>
                <a:cs typeface="Times New Roman"/>
              </a:rPr>
              <a:t>tát.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9168"/>
            <a:ext cx="474726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540"/>
              <a:t>Scope </a:t>
            </a:r>
            <a:r>
              <a:rPr dirty="0" sz="5000" spc="-229"/>
              <a:t>of </a:t>
            </a:r>
            <a:r>
              <a:rPr dirty="0" sz="5000" spc="-315"/>
              <a:t>a</a:t>
            </a:r>
            <a:r>
              <a:rPr dirty="0" sz="5000" spc="-80"/>
              <a:t> </a:t>
            </a:r>
            <a:r>
              <a:rPr dirty="0" sz="5000" spc="-285"/>
              <a:t>project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828800" y="1524000"/>
            <a:ext cx="5886450" cy="516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96239"/>
            <a:ext cx="474726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540"/>
              <a:t>Scope </a:t>
            </a:r>
            <a:r>
              <a:rPr dirty="0" sz="5000" spc="-229"/>
              <a:t>of </a:t>
            </a:r>
            <a:r>
              <a:rPr dirty="0" sz="5000" spc="-315"/>
              <a:t>a</a:t>
            </a:r>
            <a:r>
              <a:rPr dirty="0" sz="5000" spc="-80"/>
              <a:t> </a:t>
            </a:r>
            <a:r>
              <a:rPr dirty="0" sz="5000" spc="-285"/>
              <a:t>project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828800" y="1173479"/>
            <a:ext cx="5791200" cy="5684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96239"/>
            <a:ext cx="474726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540"/>
              <a:t>Scope </a:t>
            </a:r>
            <a:r>
              <a:rPr dirty="0" sz="5000" spc="-229"/>
              <a:t>of </a:t>
            </a:r>
            <a:r>
              <a:rPr dirty="0" sz="5000" spc="-315"/>
              <a:t>a</a:t>
            </a:r>
            <a:r>
              <a:rPr dirty="0" sz="5000" spc="-80"/>
              <a:t> </a:t>
            </a:r>
            <a:r>
              <a:rPr dirty="0" sz="5000" spc="-285"/>
              <a:t>project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943100" y="1066800"/>
            <a:ext cx="6019800" cy="558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632459"/>
            <a:ext cx="612965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 b="1">
                <a:solidFill>
                  <a:srgbClr val="04607A"/>
                </a:solidFill>
                <a:latin typeface="Arial"/>
                <a:cs typeface="Arial"/>
              </a:rPr>
              <a:t>Business</a:t>
            </a:r>
            <a:r>
              <a:rPr dirty="0" sz="5000" spc="-305" b="1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5000" spc="-365" b="1">
                <a:solidFill>
                  <a:srgbClr val="04607A"/>
                </a:solidFill>
                <a:latin typeface="Arial"/>
                <a:cs typeface="Arial"/>
              </a:rPr>
              <a:t>Requirements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8891"/>
            <a:ext cx="807085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08965" algn="l"/>
                <a:tab pos="2670175" algn="l"/>
                <a:tab pos="3502025" algn="l"/>
                <a:tab pos="4068445" algn="l"/>
                <a:tab pos="4446905" algn="l"/>
                <a:tab pos="4934585" algn="l"/>
                <a:tab pos="5384800" algn="l"/>
                <a:tab pos="6069330" algn="l"/>
                <a:tab pos="6873875" algn="l"/>
                <a:tab pos="7532370" algn="l"/>
              </a:tabLst>
            </a:pPr>
            <a:r>
              <a:rPr dirty="0" sz="2600" spc="229" b="1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dirty="0" sz="2600" spc="-55" b="1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dirty="0" sz="2600" spc="235" b="1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600" spc="45" b="1">
                <a:solidFill>
                  <a:srgbClr val="C00000"/>
                </a:solidFill>
                <a:latin typeface="Times New Roman"/>
                <a:cs typeface="Times New Roman"/>
              </a:rPr>
              <a:t>Bac</a:t>
            </a:r>
            <a:r>
              <a:rPr dirty="0" sz="2600" spc="30" b="1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dirty="0" sz="2600" spc="45" b="1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dirty="0" sz="2600" spc="10" b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2600" spc="125" b="1">
                <a:solidFill>
                  <a:srgbClr val="C00000"/>
                </a:solidFill>
                <a:latin typeface="Times New Roman"/>
                <a:cs typeface="Times New Roman"/>
              </a:rPr>
              <a:t>ou</a:t>
            </a:r>
            <a:r>
              <a:rPr dirty="0" sz="2600" spc="130" b="1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dirty="0" sz="2600" spc="110" b="1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2600" spc="-140" b="1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600" spc="-180">
                <a:latin typeface="Times New Roman"/>
                <a:cs typeface="Times New Roman"/>
              </a:rPr>
              <a:t>T</a:t>
            </a:r>
            <a:r>
              <a:rPr dirty="0" sz="2600" spc="70">
                <a:latin typeface="Times New Roman"/>
                <a:cs typeface="Times New Roman"/>
              </a:rPr>
              <a:t>ổng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k</a:t>
            </a:r>
            <a:r>
              <a:rPr dirty="0" sz="2600" spc="135">
                <a:latin typeface="Times New Roman"/>
                <a:cs typeface="Times New Roman"/>
              </a:rPr>
              <a:t>ết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65">
                <a:latin typeface="Times New Roman"/>
                <a:cs typeface="Times New Roman"/>
              </a:rPr>
              <a:t>l</a:t>
            </a:r>
            <a:r>
              <a:rPr dirty="0" sz="2600" spc="-10">
                <a:latin typeface="Times New Roman"/>
                <a:cs typeface="Times New Roman"/>
              </a:rPr>
              <a:t>ý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05">
                <a:latin typeface="Times New Roman"/>
                <a:cs typeface="Times New Roman"/>
              </a:rPr>
              <a:t>d</a:t>
            </a:r>
            <a:r>
              <a:rPr dirty="0" sz="2600" spc="11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5">
                <a:latin typeface="Times New Roman"/>
                <a:cs typeface="Times New Roman"/>
              </a:rPr>
              <a:t>v</a:t>
            </a:r>
            <a:r>
              <a:rPr dirty="0" sz="2600" spc="55">
                <a:latin typeface="Times New Roman"/>
                <a:cs typeface="Times New Roman"/>
              </a:rPr>
              <a:t>à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50">
                <a:latin typeface="Times New Roman"/>
                <a:cs typeface="Times New Roman"/>
              </a:rPr>
              <a:t>n</a:t>
            </a:r>
            <a:r>
              <a:rPr dirty="0" sz="2600" spc="85">
                <a:latin typeface="Times New Roman"/>
                <a:cs typeface="Times New Roman"/>
              </a:rPr>
              <a:t>g</a:t>
            </a:r>
            <a:r>
              <a:rPr dirty="0" sz="2600" spc="100">
                <a:latin typeface="Times New Roman"/>
                <a:cs typeface="Times New Roman"/>
              </a:rPr>
              <a:t>ữ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80">
                <a:latin typeface="Times New Roman"/>
                <a:cs typeface="Times New Roman"/>
              </a:rPr>
              <a:t>cả</a:t>
            </a:r>
            <a:r>
              <a:rPr dirty="0" sz="2600" spc="100">
                <a:latin typeface="Times New Roman"/>
                <a:cs typeface="Times New Roman"/>
              </a:rPr>
              <a:t>n</a:t>
            </a:r>
            <a:r>
              <a:rPr dirty="0" sz="2600" spc="130">
                <a:latin typeface="Times New Roman"/>
                <a:cs typeface="Times New Roman"/>
              </a:rPr>
              <a:t>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25">
                <a:latin typeface="Times New Roman"/>
                <a:cs typeface="Times New Roman"/>
              </a:rPr>
              <a:t>dẫ</a:t>
            </a:r>
            <a:r>
              <a:rPr dirty="0" sz="2600" spc="14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95">
                <a:latin typeface="Times New Roman"/>
                <a:cs typeface="Times New Roman"/>
              </a:rPr>
              <a:t>đến  </a:t>
            </a:r>
            <a:r>
              <a:rPr dirty="0" sz="2600" spc="80">
                <a:latin typeface="Times New Roman"/>
                <a:cs typeface="Times New Roman"/>
              </a:rPr>
              <a:t>quyết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định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cần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xây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dựng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sản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phẩm.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1296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/>
              <a:t>Business</a:t>
            </a:r>
            <a:r>
              <a:rPr dirty="0" sz="5000" spc="-305"/>
              <a:t> </a:t>
            </a:r>
            <a:r>
              <a:rPr dirty="0" sz="5000" spc="-365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75"/>
              </a:spcBef>
            </a:pPr>
            <a:r>
              <a:rPr dirty="0" spc="85"/>
              <a:t>1.2. </a:t>
            </a:r>
            <a:r>
              <a:rPr dirty="0" spc="114"/>
              <a:t>Business</a:t>
            </a:r>
            <a:r>
              <a:rPr dirty="0" spc="-225"/>
              <a:t> </a:t>
            </a:r>
            <a:r>
              <a:rPr dirty="0" spc="45"/>
              <a:t>Opportunity:</a:t>
            </a:r>
          </a:p>
          <a:p>
            <a:pPr algn="just"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pc="-50" b="0">
                <a:solidFill>
                  <a:srgbClr val="000000"/>
                </a:solidFill>
                <a:latin typeface="Times New Roman"/>
                <a:cs typeface="Times New Roman"/>
              </a:rPr>
              <a:t>Mô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tả </a:t>
            </a:r>
            <a:r>
              <a:rPr dirty="0" spc="75" b="0">
                <a:solidFill>
                  <a:srgbClr val="000000"/>
                </a:solidFill>
                <a:latin typeface="Times New Roman"/>
                <a:cs typeface="Times New Roman"/>
              </a:rPr>
              <a:t>cơ </a:t>
            </a:r>
            <a:r>
              <a:rPr dirty="0" spc="60" b="0">
                <a:solidFill>
                  <a:srgbClr val="000000"/>
                </a:solidFill>
                <a:latin typeface="Times New Roman"/>
                <a:cs typeface="Times New Roman"/>
              </a:rPr>
              <a:t>hội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mà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 </a:t>
            </a:r>
            <a:r>
              <a:rPr dirty="0" spc="95" b="0">
                <a:solidFill>
                  <a:srgbClr val="000000"/>
                </a:solidFill>
                <a:latin typeface="Times New Roman"/>
                <a:cs typeface="Times New Roman"/>
              </a:rPr>
              <a:t>mới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đem </a:t>
            </a:r>
            <a:r>
              <a:rPr dirty="0" spc="25" b="0">
                <a:solidFill>
                  <a:srgbClr val="000000"/>
                </a:solidFill>
                <a:latin typeface="Times New Roman"/>
                <a:cs typeface="Times New Roman"/>
              </a:rPr>
              <a:t>lại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so 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với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thị </a:t>
            </a:r>
            <a:r>
              <a:rPr dirty="0" spc="65" b="0">
                <a:solidFill>
                  <a:srgbClr val="000000"/>
                </a:solidFill>
                <a:latin typeface="Times New Roman"/>
                <a:cs typeface="Times New Roman"/>
              </a:rPr>
              <a:t>trường  </a:t>
            </a:r>
            <a:r>
              <a:rPr dirty="0" spc="60" b="0">
                <a:solidFill>
                  <a:srgbClr val="000000"/>
                </a:solidFill>
                <a:latin typeface="Times New Roman"/>
                <a:cs typeface="Times New Roman"/>
              </a:rPr>
              <a:t>hay</a:t>
            </a:r>
            <a:r>
              <a:rPr dirty="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5" b="0">
                <a:solidFill>
                  <a:srgbClr val="000000"/>
                </a:solidFill>
                <a:latin typeface="Times New Roman"/>
                <a:cs typeface="Times New Roman"/>
              </a:rPr>
              <a:t>cũ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90" b="0">
                <a:solidFill>
                  <a:srgbClr val="000000"/>
                </a:solidFill>
                <a:latin typeface="Times New Roman"/>
                <a:cs typeface="Times New Roman"/>
              </a:rPr>
              <a:t>hiện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imes New Roman"/>
                <a:cs typeface="Times New Roman"/>
              </a:rPr>
              <a:t>nay.</a:t>
            </a:r>
          </a:p>
          <a:p>
            <a:pPr algn="just"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pc="-50" b="0">
                <a:solidFill>
                  <a:srgbClr val="000000"/>
                </a:solidFill>
                <a:latin typeface="Times New Roman"/>
                <a:cs typeface="Times New Roman"/>
              </a:rPr>
              <a:t>Mô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tả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thị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trường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mà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 </a:t>
            </a:r>
            <a:r>
              <a:rPr dirty="0" spc="100" b="0">
                <a:solidFill>
                  <a:srgbClr val="000000"/>
                </a:solidFill>
                <a:latin typeface="Times New Roman"/>
                <a:cs typeface="Times New Roman"/>
              </a:rPr>
              <a:t>sẽ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được </a:t>
            </a:r>
            <a:r>
              <a:rPr dirty="0" spc="145" b="0">
                <a:solidFill>
                  <a:srgbClr val="000000"/>
                </a:solidFill>
                <a:latin typeface="Times New Roman"/>
                <a:cs typeface="Times New Roman"/>
              </a:rPr>
              <a:t>sử </a:t>
            </a:r>
            <a:r>
              <a:rPr dirty="0" spc="95" b="0">
                <a:solidFill>
                  <a:srgbClr val="000000"/>
                </a:solidFill>
                <a:latin typeface="Times New Roman"/>
                <a:cs typeface="Times New Roman"/>
              </a:rPr>
              <a:t>dụng 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tính </a:t>
            </a:r>
            <a:r>
              <a:rPr dirty="0" spc="6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90" b="0">
                <a:solidFill>
                  <a:srgbClr val="000000"/>
                </a:solidFill>
                <a:latin typeface="Times New Roman"/>
                <a:cs typeface="Times New Roman"/>
              </a:rPr>
              <a:t>cạnh</a:t>
            </a:r>
            <a:r>
              <a:rPr dirty="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tranh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5" b="0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dirty="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là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gì</a:t>
            </a:r>
            <a:r>
              <a:rPr dirty="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30" b="0">
                <a:solidFill>
                  <a:srgbClr val="000000"/>
                </a:solidFill>
                <a:latin typeface="Times New Roman"/>
                <a:cs typeface="Times New Roman"/>
              </a:rPr>
              <a:t>trên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thị</a:t>
            </a:r>
            <a:r>
              <a:rPr dirty="0" spc="-8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trường</a:t>
            </a:r>
          </a:p>
          <a:p>
            <a:pPr algn="just" marL="285115" marR="5080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Hãy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00" b="0">
                <a:solidFill>
                  <a:srgbClr val="000000"/>
                </a:solidFill>
                <a:latin typeface="Times New Roman"/>
                <a:cs typeface="Times New Roman"/>
              </a:rPr>
              <a:t>mô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tả</a:t>
            </a:r>
            <a:r>
              <a:rPr dirty="0" spc="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ngắn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60" b="0">
                <a:solidFill>
                  <a:srgbClr val="000000"/>
                </a:solidFill>
                <a:latin typeface="Times New Roman"/>
                <a:cs typeface="Times New Roman"/>
              </a:rPr>
              <a:t>gọn</a:t>
            </a:r>
            <a:r>
              <a:rPr dirty="0" spc="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về</a:t>
            </a:r>
            <a:r>
              <a:rPr dirty="0" spc="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tương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65" b="0">
                <a:solidFill>
                  <a:srgbClr val="000000"/>
                </a:solidFill>
                <a:latin typeface="Times New Roman"/>
                <a:cs typeface="Times New Roman"/>
              </a:rPr>
              <a:t>tự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90" b="0">
                <a:solidFill>
                  <a:srgbClr val="000000"/>
                </a:solidFill>
                <a:latin typeface="Times New Roman"/>
                <a:cs typeface="Times New Roman"/>
              </a:rPr>
              <a:t>đang</a:t>
            </a:r>
            <a:r>
              <a:rPr dirty="0" spc="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có</a:t>
            </a:r>
            <a:r>
              <a:rPr dirty="0" spc="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35" b="0">
                <a:solidFill>
                  <a:srgbClr val="000000"/>
                </a:solidFill>
                <a:latin typeface="Times New Roman"/>
                <a:cs typeface="Times New Roman"/>
              </a:rPr>
              <a:t>trên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imes New Roman"/>
                <a:cs typeface="Times New Roman"/>
              </a:rPr>
              <a:t>thị 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trường</a:t>
            </a:r>
            <a:r>
              <a:rPr dirty="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dirty="0" spc="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so</a:t>
            </a:r>
            <a:r>
              <a:rPr dirty="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sánh</a:t>
            </a:r>
            <a:r>
              <a:rPr dirty="0" spc="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</a:t>
            </a:r>
            <a:r>
              <a:rPr dirty="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90" b="0">
                <a:solidFill>
                  <a:srgbClr val="000000"/>
                </a:solidFill>
                <a:latin typeface="Times New Roman"/>
                <a:cs typeface="Times New Roman"/>
              </a:rPr>
              <a:t>đang</a:t>
            </a:r>
            <a:r>
              <a:rPr dirty="0" spc="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đề</a:t>
            </a:r>
            <a:r>
              <a:rPr dirty="0" spc="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0" b="0">
                <a:solidFill>
                  <a:srgbClr val="000000"/>
                </a:solidFill>
                <a:latin typeface="Times New Roman"/>
                <a:cs typeface="Times New Roman"/>
              </a:rPr>
              <a:t>xuất</a:t>
            </a:r>
            <a:r>
              <a:rPr dirty="0" spc="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xây</a:t>
            </a:r>
            <a:r>
              <a:rPr dirty="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dựng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với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 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imes New Roman"/>
                <a:cs typeface="Times New Roman"/>
              </a:rPr>
              <a:t>này.</a:t>
            </a:r>
          </a:p>
          <a:p>
            <a:pPr algn="just"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Hãy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xác </a:t>
            </a:r>
            <a:r>
              <a:rPr dirty="0" spc="95" b="0">
                <a:solidFill>
                  <a:srgbClr val="000000"/>
                </a:solidFill>
                <a:latin typeface="Times New Roman"/>
                <a:cs typeface="Times New Roman"/>
              </a:rPr>
              <a:t>định 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các </a:t>
            </a:r>
            <a:r>
              <a:rPr dirty="0" spc="65" b="0">
                <a:solidFill>
                  <a:srgbClr val="000000"/>
                </a:solidFill>
                <a:latin typeface="Times New Roman"/>
                <a:cs typeface="Times New Roman"/>
              </a:rPr>
              <a:t>vấn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đề </a:t>
            </a:r>
            <a:r>
              <a:rPr dirty="0" spc="70" b="0">
                <a:solidFill>
                  <a:srgbClr val="000000"/>
                </a:solidFill>
                <a:latin typeface="Times New Roman"/>
                <a:cs typeface="Times New Roman"/>
              </a:rPr>
              <a:t>không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thể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được </a:t>
            </a:r>
            <a:r>
              <a:rPr dirty="0" spc="15" b="0">
                <a:solidFill>
                  <a:srgbClr val="000000"/>
                </a:solidFill>
                <a:latin typeface="Times New Roman"/>
                <a:cs typeface="Times New Roman"/>
              </a:rPr>
              <a:t>giải </a:t>
            </a:r>
            <a:r>
              <a:rPr dirty="0" spc="75" b="0">
                <a:solidFill>
                  <a:srgbClr val="000000"/>
                </a:solidFill>
                <a:latin typeface="Times New Roman"/>
                <a:cs typeface="Times New Roman"/>
              </a:rPr>
              <a:t>quyết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nếu  </a:t>
            </a:r>
            <a:r>
              <a:rPr dirty="0" spc="70" b="0">
                <a:solidFill>
                  <a:srgbClr val="000000"/>
                </a:solidFill>
                <a:latin typeface="Times New Roman"/>
                <a:cs typeface="Times New Roman"/>
              </a:rPr>
              <a:t>không</a:t>
            </a:r>
            <a:r>
              <a:rPr dirty="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0" b="0">
                <a:solidFill>
                  <a:srgbClr val="000000"/>
                </a:solidFill>
                <a:latin typeface="Times New Roman"/>
                <a:cs typeface="Times New Roman"/>
              </a:rPr>
              <a:t>xuất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</a:t>
            </a:r>
            <a:r>
              <a:rPr dirty="0" spc="-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đề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xuất,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65" b="0">
                <a:solidFill>
                  <a:srgbClr val="000000"/>
                </a:solidFill>
                <a:latin typeface="Times New Roman"/>
                <a:cs typeface="Times New Roman"/>
              </a:rPr>
              <a:t>hãy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00" b="0">
                <a:solidFill>
                  <a:srgbClr val="000000"/>
                </a:solidFill>
                <a:latin typeface="Times New Roman"/>
                <a:cs typeface="Times New Roman"/>
              </a:rPr>
              <a:t>mô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tả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45" b="0">
                <a:solidFill>
                  <a:srgbClr val="000000"/>
                </a:solidFill>
                <a:latin typeface="Times New Roman"/>
                <a:cs typeface="Times New Roman"/>
              </a:rPr>
              <a:t>sự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phù</a:t>
            </a:r>
            <a:r>
              <a:rPr dirty="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40" b="0">
                <a:solidFill>
                  <a:srgbClr val="000000"/>
                </a:solidFill>
                <a:latin typeface="Times New Roman"/>
                <a:cs typeface="Times New Roman"/>
              </a:rPr>
              <a:t>hợp</a:t>
            </a:r>
            <a:r>
              <a:rPr dirty="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75" b="0">
                <a:solidFill>
                  <a:srgbClr val="000000"/>
                </a:solidFill>
                <a:latin typeface="Times New Roman"/>
                <a:cs typeface="Times New Roman"/>
              </a:rPr>
              <a:t>của 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sản </a:t>
            </a:r>
            <a:r>
              <a:rPr dirty="0" spc="120" b="0">
                <a:solidFill>
                  <a:srgbClr val="000000"/>
                </a:solidFill>
                <a:latin typeface="Times New Roman"/>
                <a:cs typeface="Times New Roman"/>
              </a:rPr>
              <a:t>phẩm </a:t>
            </a:r>
            <a:r>
              <a:rPr dirty="0" spc="40" b="0">
                <a:solidFill>
                  <a:srgbClr val="000000"/>
                </a:solidFill>
                <a:latin typeface="Times New Roman"/>
                <a:cs typeface="Times New Roman"/>
              </a:rPr>
              <a:t>với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khuynh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hướng </a:t>
            </a:r>
            <a:r>
              <a:rPr dirty="0" spc="85" b="0">
                <a:solidFill>
                  <a:srgbClr val="000000"/>
                </a:solidFill>
                <a:latin typeface="Times New Roman"/>
                <a:cs typeface="Times New Roman"/>
              </a:rPr>
              <a:t>thị </a:t>
            </a:r>
            <a:r>
              <a:rPr dirty="0" spc="125" b="0">
                <a:solidFill>
                  <a:srgbClr val="000000"/>
                </a:solidFill>
                <a:latin typeface="Times New Roman"/>
                <a:cs typeface="Times New Roman"/>
              </a:rPr>
              <a:t>trường </a:t>
            </a:r>
            <a:r>
              <a:rPr dirty="0" spc="30" b="0">
                <a:solidFill>
                  <a:srgbClr val="000000"/>
                </a:solidFill>
                <a:latin typeface="Times New Roman"/>
                <a:cs typeface="Times New Roman"/>
              </a:rPr>
              <a:t>và </a:t>
            </a:r>
            <a:r>
              <a:rPr dirty="0" spc="95" b="0">
                <a:solidFill>
                  <a:srgbClr val="000000"/>
                </a:solidFill>
                <a:latin typeface="Times New Roman"/>
                <a:cs typeface="Times New Roman"/>
              </a:rPr>
              <a:t>định </a:t>
            </a:r>
            <a:r>
              <a:rPr dirty="0" spc="110" b="0">
                <a:solidFill>
                  <a:srgbClr val="000000"/>
                </a:solidFill>
                <a:latin typeface="Times New Roman"/>
                <a:cs typeface="Times New Roman"/>
              </a:rPr>
              <a:t>hướng  </a:t>
            </a:r>
            <a:r>
              <a:rPr dirty="0" spc="70" b="0">
                <a:solidFill>
                  <a:srgbClr val="000000"/>
                </a:solidFill>
                <a:latin typeface="Times New Roman"/>
                <a:cs typeface="Times New Roman"/>
              </a:rPr>
              <a:t>chiến lược </a:t>
            </a:r>
            <a:r>
              <a:rPr dirty="0" spc="75" b="0">
                <a:solidFill>
                  <a:srgbClr val="000000"/>
                </a:solidFill>
                <a:latin typeface="Times New Roman"/>
                <a:cs typeface="Times New Roman"/>
              </a:rPr>
              <a:t>kinh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doanh </a:t>
            </a:r>
            <a:r>
              <a:rPr dirty="0" spc="75" b="0">
                <a:solidFill>
                  <a:srgbClr val="000000"/>
                </a:solidFill>
                <a:latin typeface="Times New Roman"/>
                <a:cs typeface="Times New Roman"/>
              </a:rPr>
              <a:t>của </a:t>
            </a:r>
            <a:r>
              <a:rPr dirty="0" spc="114" b="0">
                <a:solidFill>
                  <a:srgbClr val="000000"/>
                </a:solidFill>
                <a:latin typeface="Times New Roman"/>
                <a:cs typeface="Times New Roman"/>
              </a:rPr>
              <a:t>doanh</a:t>
            </a:r>
            <a:r>
              <a:rPr dirty="0" spc="-3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0" b="0">
                <a:solidFill>
                  <a:srgbClr val="000000"/>
                </a:solidFill>
                <a:latin typeface="Times New Roman"/>
                <a:cs typeface="Times New Roman"/>
              </a:rPr>
              <a:t>nghiệp.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1296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/>
              <a:t>Business</a:t>
            </a:r>
            <a:r>
              <a:rPr dirty="0" sz="5000" spc="-305"/>
              <a:t> </a:t>
            </a:r>
            <a:r>
              <a:rPr dirty="0" sz="5000" spc="-365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38528"/>
            <a:ext cx="8027034" cy="402462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150" b="1">
                <a:solidFill>
                  <a:srgbClr val="C00000"/>
                </a:solidFill>
                <a:latin typeface="Times New Roman"/>
                <a:cs typeface="Times New Roman"/>
              </a:rPr>
              <a:t>1.3</a:t>
            </a:r>
            <a:r>
              <a:rPr dirty="0" sz="28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Times New Roman"/>
                <a:cs typeface="Times New Roman"/>
              </a:rPr>
              <a:t>Business</a:t>
            </a:r>
            <a:r>
              <a:rPr dirty="0" sz="2800" spc="-9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60" b="1">
                <a:solidFill>
                  <a:srgbClr val="C00000"/>
                </a:solidFill>
                <a:latin typeface="Times New Roman"/>
                <a:cs typeface="Times New Roman"/>
              </a:rPr>
              <a:t>Objectives</a:t>
            </a:r>
            <a:r>
              <a:rPr dirty="0" sz="2800" spc="-1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110" b="1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dirty="0" sz="2800" spc="-9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0" b="1">
                <a:solidFill>
                  <a:srgbClr val="C00000"/>
                </a:solidFill>
                <a:latin typeface="Times New Roman"/>
                <a:cs typeface="Times New Roman"/>
              </a:rPr>
              <a:t>Success</a:t>
            </a:r>
            <a:r>
              <a:rPr dirty="0" sz="28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C00000"/>
                </a:solidFill>
                <a:latin typeface="Times New Roman"/>
                <a:cs typeface="Times New Roman"/>
              </a:rPr>
              <a:t>Criteria:</a:t>
            </a:r>
            <a:endParaRPr sz="2800">
              <a:latin typeface="Times New Roman"/>
              <a:cs typeface="Times New Roman"/>
            </a:endParaRPr>
          </a:p>
          <a:p>
            <a:pPr marL="304165" marR="31496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304800" algn="l"/>
              </a:tabLst>
            </a:pPr>
            <a:r>
              <a:rPr dirty="0" sz="2800" spc="-15">
                <a:latin typeface="Times New Roman"/>
                <a:cs typeface="Times New Roman"/>
              </a:rPr>
              <a:t>Tóm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tắt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lợi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ích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(bussiness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benefits)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sản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phẩm  </a:t>
            </a:r>
            <a:r>
              <a:rPr dirty="0" sz="2800" spc="114">
                <a:latin typeface="Times New Roman"/>
                <a:cs typeface="Times New Roman"/>
              </a:rPr>
              <a:t>sẽ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140">
                <a:latin typeface="Times New Roman"/>
                <a:cs typeface="Times New Roman"/>
              </a:rPr>
              <a:t>đem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lại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130">
                <a:latin typeface="Times New Roman"/>
                <a:cs typeface="Times New Roman"/>
              </a:rPr>
              <a:t>một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cách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định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lượng</a:t>
            </a:r>
            <a:endParaRPr sz="28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5">
                <a:latin typeface="Times New Roman"/>
                <a:cs typeface="Times New Roman"/>
              </a:rPr>
              <a:t>Giá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trị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mà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phẩm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mang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lại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cho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khách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hàng.</a:t>
            </a:r>
            <a:endParaRPr sz="2400">
              <a:latin typeface="Times New Roman"/>
              <a:cs typeface="Times New Roman"/>
            </a:endParaRPr>
          </a:p>
          <a:p>
            <a:pPr lvl="1" marL="652145" marR="40005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5">
                <a:latin typeface="Times New Roman"/>
                <a:cs typeface="Times New Roman"/>
              </a:rPr>
              <a:t>Giá </a:t>
            </a:r>
            <a:r>
              <a:rPr dirty="0" sz="2400" spc="105">
                <a:latin typeface="Times New Roman"/>
                <a:cs typeface="Times New Roman"/>
              </a:rPr>
              <a:t>trị </a:t>
            </a:r>
            <a:r>
              <a:rPr dirty="0" sz="2400" spc="114">
                <a:latin typeface="Times New Roman"/>
                <a:cs typeface="Times New Roman"/>
              </a:rPr>
              <a:t>sản </a:t>
            </a:r>
            <a:r>
              <a:rPr dirty="0" sz="2400" spc="120">
                <a:latin typeface="Times New Roman"/>
                <a:cs typeface="Times New Roman"/>
              </a:rPr>
              <a:t>phẩm </a:t>
            </a:r>
            <a:r>
              <a:rPr dirty="0" sz="2400" spc="85">
                <a:latin typeface="Times New Roman"/>
                <a:cs typeface="Times New Roman"/>
              </a:rPr>
              <a:t>mang </a:t>
            </a:r>
            <a:r>
              <a:rPr dirty="0" sz="2400" spc="25">
                <a:latin typeface="Times New Roman"/>
                <a:cs typeface="Times New Roman"/>
              </a:rPr>
              <a:t>lại </a:t>
            </a:r>
            <a:r>
              <a:rPr dirty="0" sz="2400" spc="60">
                <a:latin typeface="Times New Roman"/>
                <a:cs typeface="Times New Roman"/>
              </a:rPr>
              <a:t>cho </a:t>
            </a:r>
            <a:r>
              <a:rPr dirty="0" sz="2400" spc="75">
                <a:latin typeface="Times New Roman"/>
                <a:cs typeface="Times New Roman"/>
              </a:rPr>
              <a:t>chính </a:t>
            </a:r>
            <a:r>
              <a:rPr dirty="0" sz="2400" spc="110">
                <a:latin typeface="Times New Roman"/>
                <a:cs typeface="Times New Roman"/>
              </a:rPr>
              <a:t>doanh </a:t>
            </a:r>
            <a:r>
              <a:rPr dirty="0" sz="2400" spc="75">
                <a:latin typeface="Times New Roman"/>
                <a:cs typeface="Times New Roman"/>
              </a:rPr>
              <a:t>nghiệp </a:t>
            </a:r>
            <a:r>
              <a:rPr dirty="0" sz="2400" spc="114">
                <a:latin typeface="Times New Roman"/>
                <a:cs typeface="Times New Roman"/>
              </a:rPr>
              <a:t>sản  </a:t>
            </a:r>
            <a:r>
              <a:rPr dirty="0" sz="2400" spc="70">
                <a:latin typeface="Times New Roman"/>
                <a:cs typeface="Times New Roman"/>
              </a:rPr>
              <a:t>xuất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ra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nó: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tiết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kiệm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chi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phí,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phân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tích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tỷ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lệ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hoàn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vốn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đầu  </a:t>
            </a:r>
            <a:r>
              <a:rPr dirty="0" sz="2400" spc="10">
                <a:latin typeface="Times New Roman"/>
                <a:cs typeface="Times New Roman"/>
              </a:rPr>
              <a:t>tư(ROI),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ngày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phát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hành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các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phiên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bản.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6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dirty="0" sz="2800" spc="-105">
                <a:latin typeface="Times New Roman"/>
                <a:cs typeface="Times New Roman"/>
              </a:rPr>
              <a:t>Xác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định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các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tiêu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chuẩn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đo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lường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120">
                <a:latin typeface="Times New Roman"/>
                <a:cs typeface="Times New Roman"/>
              </a:rPr>
              <a:t>(measurable</a:t>
            </a:r>
            <a:endParaRPr sz="2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dirty="0" sz="2800" spc="105">
                <a:latin typeface="Times New Roman"/>
                <a:cs typeface="Times New Roman"/>
              </a:rPr>
              <a:t>criteria)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để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đánh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giá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mục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tiêu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114">
                <a:latin typeface="Times New Roman"/>
                <a:cs typeface="Times New Roman"/>
              </a:rPr>
              <a:t>(business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objectives)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1296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/>
              <a:t>Business</a:t>
            </a:r>
            <a:r>
              <a:rPr dirty="0" sz="5000" spc="-305"/>
              <a:t> </a:t>
            </a:r>
            <a:r>
              <a:rPr dirty="0" sz="5000" spc="-365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460539"/>
            <a:ext cx="8300720" cy="456438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algn="just" lvl="1" marL="595630" indent="-582930">
              <a:lnSpc>
                <a:spcPct val="100000"/>
              </a:lnSpc>
              <a:spcBef>
                <a:spcPts val="785"/>
              </a:spcBef>
              <a:buAutoNum type="arabicPeriod" startAt="4"/>
              <a:tabLst>
                <a:tab pos="595630" algn="l"/>
              </a:tabLst>
            </a:pPr>
            <a:r>
              <a:rPr dirty="0" sz="2800" spc="65" b="1">
                <a:solidFill>
                  <a:srgbClr val="C00000"/>
                </a:solidFill>
                <a:latin typeface="Times New Roman"/>
                <a:cs typeface="Times New Roman"/>
              </a:rPr>
              <a:t>Customer </a:t>
            </a:r>
            <a:r>
              <a:rPr dirty="0" sz="2800" spc="120" b="1">
                <a:solidFill>
                  <a:srgbClr val="C00000"/>
                </a:solidFill>
                <a:latin typeface="Times New Roman"/>
                <a:cs typeface="Times New Roman"/>
              </a:rPr>
              <a:t>or </a:t>
            </a:r>
            <a:r>
              <a:rPr dirty="0" sz="2800" spc="35" b="1">
                <a:solidFill>
                  <a:srgbClr val="C00000"/>
                </a:solidFill>
                <a:latin typeface="Times New Roman"/>
                <a:cs typeface="Times New Roman"/>
              </a:rPr>
              <a:t>Market</a:t>
            </a:r>
            <a:r>
              <a:rPr dirty="0" sz="2800" spc="-4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130" b="1">
                <a:solidFill>
                  <a:srgbClr val="C00000"/>
                </a:solidFill>
                <a:latin typeface="Times New Roman"/>
                <a:cs typeface="Times New Roman"/>
              </a:rPr>
              <a:t>Needs</a:t>
            </a:r>
            <a:endParaRPr sz="2800">
              <a:latin typeface="Times New Roman"/>
              <a:cs typeface="Times New Roman"/>
            </a:endParaRPr>
          </a:p>
          <a:p>
            <a:pPr algn="just" lvl="2" marL="652780" indent="-246379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5">
                <a:latin typeface="Times New Roman"/>
                <a:cs typeface="Times New Roman"/>
              </a:rPr>
              <a:t>Mô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tả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nhu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cầu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của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khách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hàng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điển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hình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hay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thị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trường.</a:t>
            </a:r>
            <a:endParaRPr sz="2400">
              <a:latin typeface="Times New Roman"/>
              <a:cs typeface="Times New Roman"/>
            </a:endParaRPr>
          </a:p>
          <a:p>
            <a:pPr algn="just" lvl="2" marL="6527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65">
                <a:latin typeface="Times New Roman"/>
                <a:cs typeface="Times New Roman"/>
              </a:rPr>
              <a:t>Trình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bày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các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vấn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đề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mà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hiện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tại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khách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hàng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gặp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trở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ngại</a:t>
            </a:r>
            <a:endParaRPr sz="2400">
              <a:latin typeface="Times New Roman"/>
              <a:cs typeface="Times New Roman"/>
            </a:endParaRPr>
          </a:p>
          <a:p>
            <a:pPr algn="just" lvl="2" marL="652145" marR="5715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10">
                <a:latin typeface="Times New Roman"/>
                <a:cs typeface="Times New Roman"/>
              </a:rPr>
              <a:t>Hãy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xác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định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môi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trường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phần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cứng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và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phần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mềm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mà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trên  </a:t>
            </a:r>
            <a:r>
              <a:rPr dirty="0" sz="2400" spc="100">
                <a:latin typeface="Times New Roman"/>
                <a:cs typeface="Times New Roman"/>
              </a:rPr>
              <a:t>đó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phẩm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hoạt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động.</a:t>
            </a:r>
            <a:endParaRPr sz="2400">
              <a:latin typeface="Times New Roman"/>
              <a:cs typeface="Times New Roman"/>
            </a:endParaRPr>
          </a:p>
          <a:p>
            <a:pPr algn="just" lvl="2" marL="652145" marR="50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10">
                <a:latin typeface="Times New Roman"/>
                <a:cs typeface="Times New Roman"/>
              </a:rPr>
              <a:t>Hãy </a:t>
            </a:r>
            <a:r>
              <a:rPr dirty="0" sz="2400" spc="95">
                <a:latin typeface="Times New Roman"/>
                <a:cs typeface="Times New Roman"/>
              </a:rPr>
              <a:t>định </a:t>
            </a:r>
            <a:r>
              <a:rPr dirty="0" sz="2400" spc="65">
                <a:latin typeface="Times New Roman"/>
                <a:cs typeface="Times New Roman"/>
              </a:rPr>
              <a:t>nghĩa </a:t>
            </a:r>
            <a:r>
              <a:rPr dirty="0" sz="2400" spc="170">
                <a:latin typeface="Times New Roman"/>
                <a:cs typeface="Times New Roman"/>
              </a:rPr>
              <a:t>ở </a:t>
            </a:r>
            <a:r>
              <a:rPr dirty="0" sz="2400" spc="95">
                <a:latin typeface="Times New Roman"/>
                <a:cs typeface="Times New Roman"/>
              </a:rPr>
              <a:t>mức </a:t>
            </a:r>
            <a:r>
              <a:rPr dirty="0" sz="2400" spc="10">
                <a:latin typeface="Times New Roman"/>
                <a:cs typeface="Times New Roman"/>
              </a:rPr>
              <a:t>ý </a:t>
            </a:r>
            <a:r>
              <a:rPr dirty="0" sz="2400" spc="114">
                <a:latin typeface="Times New Roman"/>
                <a:cs typeface="Times New Roman"/>
              </a:rPr>
              <a:t>tưởng bất </a:t>
            </a:r>
            <a:r>
              <a:rPr dirty="0" sz="2400" spc="90">
                <a:latin typeface="Times New Roman"/>
                <a:cs typeface="Times New Roman"/>
              </a:rPr>
              <a:t>cứ </a:t>
            </a:r>
            <a:r>
              <a:rPr dirty="0" sz="2400" spc="60">
                <a:latin typeface="Times New Roman"/>
                <a:cs typeface="Times New Roman"/>
              </a:rPr>
              <a:t>yêu </a:t>
            </a:r>
            <a:r>
              <a:rPr dirty="0" sz="2400" spc="75">
                <a:latin typeface="Times New Roman"/>
                <a:cs typeface="Times New Roman"/>
              </a:rPr>
              <a:t>cầu </a:t>
            </a:r>
            <a:r>
              <a:rPr dirty="0" sz="2400" spc="85">
                <a:latin typeface="Times New Roman"/>
                <a:cs typeface="Times New Roman"/>
              </a:rPr>
              <a:t>hiệu </a:t>
            </a:r>
            <a:r>
              <a:rPr dirty="0" sz="2400" spc="10">
                <a:latin typeface="Times New Roman"/>
                <a:cs typeface="Times New Roman"/>
              </a:rPr>
              <a:t>năng  </a:t>
            </a:r>
            <a:r>
              <a:rPr dirty="0" sz="2400" spc="70">
                <a:latin typeface="Times New Roman"/>
                <a:cs typeface="Times New Roman"/>
              </a:rPr>
              <a:t>hoặc </a:t>
            </a:r>
            <a:r>
              <a:rPr dirty="0" sz="2400" spc="60">
                <a:latin typeface="Times New Roman"/>
                <a:cs typeface="Times New Roman"/>
              </a:rPr>
              <a:t>yêu </a:t>
            </a:r>
            <a:r>
              <a:rPr dirty="0" sz="2400" spc="75">
                <a:latin typeface="Times New Roman"/>
                <a:cs typeface="Times New Roman"/>
              </a:rPr>
              <a:t>cầu </a:t>
            </a:r>
            <a:r>
              <a:rPr dirty="0" sz="2400" spc="35">
                <a:latin typeface="Times New Roman"/>
                <a:cs typeface="Times New Roman"/>
              </a:rPr>
              <a:t>giao </a:t>
            </a:r>
            <a:r>
              <a:rPr dirty="0" sz="2400" spc="90">
                <a:latin typeface="Times New Roman"/>
                <a:cs typeface="Times New Roman"/>
              </a:rPr>
              <a:t>diện </a:t>
            </a:r>
            <a:r>
              <a:rPr dirty="0" sz="2400" spc="120">
                <a:latin typeface="Times New Roman"/>
                <a:cs typeface="Times New Roman"/>
              </a:rPr>
              <a:t>quan </a:t>
            </a:r>
            <a:r>
              <a:rPr dirty="0" sz="2400" spc="95">
                <a:latin typeface="Times New Roman"/>
                <a:cs typeface="Times New Roman"/>
              </a:rPr>
              <a:t>trọng </a:t>
            </a:r>
            <a:r>
              <a:rPr dirty="0" sz="2400" spc="100">
                <a:latin typeface="Times New Roman"/>
                <a:cs typeface="Times New Roman"/>
              </a:rPr>
              <a:t>nào </a:t>
            </a:r>
            <a:r>
              <a:rPr dirty="0" sz="2400" spc="75">
                <a:latin typeface="Times New Roman"/>
                <a:cs typeface="Times New Roman"/>
              </a:rPr>
              <a:t>của khách </a:t>
            </a:r>
            <a:r>
              <a:rPr dirty="0" sz="2400" spc="50">
                <a:latin typeface="Times New Roman"/>
                <a:cs typeface="Times New Roman"/>
              </a:rPr>
              <a:t>hàng,  </a:t>
            </a:r>
            <a:r>
              <a:rPr dirty="0" sz="2400" spc="110">
                <a:latin typeface="Times New Roman"/>
                <a:cs typeface="Times New Roman"/>
              </a:rPr>
              <a:t>nhưng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tránh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chỉ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ra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các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thiết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kế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và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thực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hiện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ở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mức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chi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tiết.</a:t>
            </a:r>
            <a:endParaRPr sz="2400">
              <a:latin typeface="Times New Roman"/>
              <a:cs typeface="Times New Roman"/>
            </a:endParaRPr>
          </a:p>
          <a:p>
            <a:pPr algn="just" lvl="2" marL="652145" marR="5715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10">
                <a:latin typeface="Times New Roman"/>
                <a:cs typeface="Times New Roman"/>
              </a:rPr>
              <a:t>Hãy </a:t>
            </a:r>
            <a:r>
              <a:rPr dirty="0" sz="2400" spc="65">
                <a:latin typeface="Times New Roman"/>
                <a:cs typeface="Times New Roman"/>
              </a:rPr>
              <a:t>viết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60">
                <a:latin typeface="Times New Roman"/>
                <a:cs typeface="Times New Roman"/>
              </a:rPr>
              <a:t>yêu </a:t>
            </a:r>
            <a:r>
              <a:rPr dirty="0" sz="2400" spc="75">
                <a:latin typeface="Times New Roman"/>
                <a:cs typeface="Times New Roman"/>
              </a:rPr>
              <a:t>cầu </a:t>
            </a:r>
            <a:r>
              <a:rPr dirty="0" sz="2400" spc="120">
                <a:latin typeface="Times New Roman"/>
                <a:cs typeface="Times New Roman"/>
              </a:rPr>
              <a:t>thành </a:t>
            </a:r>
            <a:r>
              <a:rPr dirty="0" sz="2400" spc="110">
                <a:latin typeface="Times New Roman"/>
                <a:cs typeface="Times New Roman"/>
              </a:rPr>
              <a:t>một </a:t>
            </a:r>
            <a:r>
              <a:rPr dirty="0" sz="2400" spc="120">
                <a:latin typeface="Times New Roman"/>
                <a:cs typeface="Times New Roman"/>
              </a:rPr>
              <a:t>danh </a:t>
            </a:r>
            <a:r>
              <a:rPr dirty="0" sz="2400" spc="80">
                <a:latin typeface="Times New Roman"/>
                <a:cs typeface="Times New Roman"/>
              </a:rPr>
              <a:t>sách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5">
                <a:latin typeface="Times New Roman"/>
                <a:cs typeface="Times New Roman"/>
              </a:rPr>
              <a:t>đánh </a:t>
            </a:r>
            <a:r>
              <a:rPr dirty="0" sz="2400" spc="85">
                <a:latin typeface="Times New Roman"/>
                <a:cs typeface="Times New Roman"/>
              </a:rPr>
              <a:t>số </a:t>
            </a:r>
            <a:r>
              <a:rPr dirty="0" sz="2400" spc="-20">
                <a:latin typeface="Times New Roman"/>
                <a:cs typeface="Times New Roman"/>
              </a:rPr>
              <a:t>sao  </a:t>
            </a:r>
            <a:r>
              <a:rPr dirty="0" sz="2400" spc="60">
                <a:latin typeface="Times New Roman"/>
                <a:cs typeface="Times New Roman"/>
              </a:rPr>
              <a:t>cho </a:t>
            </a:r>
            <a:r>
              <a:rPr dirty="0" sz="2400" spc="105">
                <a:latin typeface="Times New Roman"/>
                <a:cs typeface="Times New Roman"/>
              </a:rPr>
              <a:t>sau </a:t>
            </a:r>
            <a:r>
              <a:rPr dirty="0" sz="2400" spc="65">
                <a:latin typeface="Times New Roman"/>
                <a:cs typeface="Times New Roman"/>
              </a:rPr>
              <a:t>này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60">
                <a:latin typeface="Times New Roman"/>
                <a:cs typeface="Times New Roman"/>
              </a:rPr>
              <a:t>yêu </a:t>
            </a:r>
            <a:r>
              <a:rPr dirty="0" sz="2400" spc="75">
                <a:latin typeface="Times New Roman"/>
                <a:cs typeface="Times New Roman"/>
              </a:rPr>
              <a:t>cầu </a:t>
            </a:r>
            <a:r>
              <a:rPr dirty="0" sz="2400" spc="85">
                <a:latin typeface="Times New Roman"/>
                <a:cs typeface="Times New Roman"/>
              </a:rPr>
              <a:t>người </a:t>
            </a:r>
            <a:r>
              <a:rPr dirty="0" sz="2400" spc="95">
                <a:latin typeface="Times New Roman"/>
                <a:cs typeface="Times New Roman"/>
              </a:rPr>
              <a:t>dùng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65">
                <a:latin typeface="Times New Roman"/>
                <a:cs typeface="Times New Roman"/>
              </a:rPr>
              <a:t>yêu </a:t>
            </a:r>
            <a:r>
              <a:rPr dirty="0" sz="2400" spc="75">
                <a:latin typeface="Times New Roman"/>
                <a:cs typeface="Times New Roman"/>
              </a:rPr>
              <a:t>cầu </a:t>
            </a:r>
            <a:r>
              <a:rPr dirty="0" sz="2400" spc="70">
                <a:latin typeface="Times New Roman"/>
                <a:cs typeface="Times New Roman"/>
              </a:rPr>
              <a:t>chức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năng  </a:t>
            </a:r>
            <a:r>
              <a:rPr dirty="0" sz="2400" spc="30">
                <a:latin typeface="Times New Roman"/>
                <a:cs typeface="Times New Roman"/>
              </a:rPr>
              <a:t>có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thể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lần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vết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ngược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trở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lại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556259"/>
            <a:ext cx="61296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/>
              <a:t>Business</a:t>
            </a:r>
            <a:r>
              <a:rPr dirty="0" sz="5000" spc="-305"/>
              <a:t> </a:t>
            </a:r>
            <a:r>
              <a:rPr dirty="0" sz="5000" spc="-365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72691"/>
            <a:ext cx="7964170" cy="4939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10">
                <a:solidFill>
                  <a:srgbClr val="C00000"/>
                </a:solidFill>
                <a:latin typeface="Times New Roman"/>
                <a:cs typeface="Times New Roman"/>
              </a:rPr>
              <a:t>1.5.</a:t>
            </a:r>
            <a:r>
              <a:rPr dirty="0" sz="2600" spc="-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60" b="1">
                <a:solidFill>
                  <a:srgbClr val="C00000"/>
                </a:solidFill>
                <a:latin typeface="Times New Roman"/>
                <a:cs typeface="Times New Roman"/>
              </a:rPr>
              <a:t>Giá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70" b="1">
                <a:solidFill>
                  <a:srgbClr val="C00000"/>
                </a:solidFill>
                <a:latin typeface="Times New Roman"/>
                <a:cs typeface="Times New Roman"/>
              </a:rPr>
              <a:t>trị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70" b="1">
                <a:solidFill>
                  <a:srgbClr val="C00000"/>
                </a:solidFill>
                <a:latin typeface="Times New Roman"/>
                <a:cs typeface="Times New Roman"/>
              </a:rPr>
              <a:t>được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5" b="1">
                <a:solidFill>
                  <a:srgbClr val="C00000"/>
                </a:solidFill>
                <a:latin typeface="Times New Roman"/>
                <a:cs typeface="Times New Roman"/>
              </a:rPr>
              <a:t>cung</a:t>
            </a:r>
            <a:r>
              <a:rPr dirty="0" sz="2600" spc="-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5" b="1">
                <a:solidFill>
                  <a:srgbClr val="C00000"/>
                </a:solidFill>
                <a:latin typeface="Times New Roman"/>
                <a:cs typeface="Times New Roman"/>
              </a:rPr>
              <a:t>cấp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14" b="1">
                <a:solidFill>
                  <a:srgbClr val="C00000"/>
                </a:solidFill>
                <a:latin typeface="Times New Roman"/>
                <a:cs typeface="Times New Roman"/>
              </a:rPr>
              <a:t>cho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khách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hàng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45" b="1">
                <a:solidFill>
                  <a:srgbClr val="C00000"/>
                </a:solidFill>
                <a:latin typeface="Times New Roman"/>
                <a:cs typeface="Times New Roman"/>
              </a:rPr>
              <a:t>(Value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provided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dirty="0" sz="2600" spc="-2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30" b="1">
                <a:solidFill>
                  <a:srgbClr val="C00000"/>
                </a:solidFill>
                <a:latin typeface="Times New Roman"/>
                <a:cs typeface="Times New Roman"/>
              </a:rPr>
              <a:t>customers)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5">
                <a:latin typeface="Times New Roman"/>
                <a:cs typeface="Times New Roman"/>
              </a:rPr>
              <a:t>Cải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thiện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suất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hoặc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giảm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công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việc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cần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làm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80">
                <a:latin typeface="Times New Roman"/>
                <a:cs typeface="Times New Roman"/>
              </a:rPr>
              <a:t>lại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55">
                <a:latin typeface="Times New Roman"/>
                <a:cs typeface="Times New Roman"/>
              </a:rPr>
              <a:t>Tiết </a:t>
            </a:r>
            <a:r>
              <a:rPr dirty="0" sz="2600" spc="70">
                <a:latin typeface="Times New Roman"/>
                <a:cs typeface="Times New Roman"/>
              </a:rPr>
              <a:t>kiệm </a:t>
            </a:r>
            <a:r>
              <a:rPr dirty="0" sz="2600" spc="40">
                <a:latin typeface="Times New Roman"/>
                <a:cs typeface="Times New Roman"/>
              </a:rPr>
              <a:t>chi</a:t>
            </a:r>
            <a:r>
              <a:rPr dirty="0" sz="2600" spc="-35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phí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14">
                <a:latin typeface="Times New Roman"/>
                <a:cs typeface="Times New Roman"/>
              </a:rPr>
              <a:t>Xây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dựng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quy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trình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làm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việc</a:t>
            </a:r>
            <a:endParaRPr sz="2600">
              <a:latin typeface="Times New Roman"/>
              <a:cs typeface="Times New Roman"/>
            </a:endParaRPr>
          </a:p>
          <a:p>
            <a:pPr marL="285115" marR="104139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80">
                <a:latin typeface="Times New Roman"/>
                <a:cs typeface="Times New Roman"/>
              </a:rPr>
              <a:t>Tự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động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hoá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công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việc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vẫn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làm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bằng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tay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như  </a:t>
            </a:r>
            <a:r>
              <a:rPr dirty="0" sz="2600" spc="135">
                <a:latin typeface="Times New Roman"/>
                <a:cs typeface="Times New Roman"/>
              </a:rPr>
              <a:t>trước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đây</a:t>
            </a:r>
            <a:endParaRPr sz="2600">
              <a:latin typeface="Times New Roman"/>
              <a:cs typeface="Times New Roman"/>
            </a:endParaRPr>
          </a:p>
          <a:p>
            <a:pPr marL="285115" marR="16510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0">
                <a:latin typeface="Times New Roman"/>
                <a:cs typeface="Times New Roman"/>
              </a:rPr>
              <a:t>Có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khả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thực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hiện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trọn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vẹn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tác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vụ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(tasks)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mới  </a:t>
            </a:r>
            <a:r>
              <a:rPr dirty="0" sz="2600" spc="75">
                <a:latin typeface="Times New Roman"/>
                <a:cs typeface="Times New Roman"/>
              </a:rPr>
              <a:t>hoặc chức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mới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95">
                <a:latin typeface="Times New Roman"/>
                <a:cs typeface="Times New Roman"/>
              </a:rPr>
              <a:t>Phù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hợp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với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tiêu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chuẩn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hoặc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quy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định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hợp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lý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5">
                <a:latin typeface="Times New Roman"/>
                <a:cs typeface="Times New Roman"/>
              </a:rPr>
              <a:t>Cải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thiện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khả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sử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dụng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so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với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ứng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dụng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hiện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556259"/>
            <a:ext cx="61296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/>
              <a:t>Business</a:t>
            </a:r>
            <a:r>
              <a:rPr dirty="0" sz="5000" spc="-305"/>
              <a:t> </a:t>
            </a:r>
            <a:r>
              <a:rPr dirty="0" sz="5000" spc="-365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545539"/>
            <a:ext cx="8072120" cy="480504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25">
                <a:solidFill>
                  <a:srgbClr val="C00000"/>
                </a:solidFill>
                <a:latin typeface="Times New Roman"/>
                <a:cs typeface="Times New Roman"/>
              </a:rPr>
              <a:t>1.6</a:t>
            </a:r>
            <a:r>
              <a:rPr dirty="0" sz="2600" spc="25" b="1">
                <a:solidFill>
                  <a:srgbClr val="C00000"/>
                </a:solidFill>
                <a:latin typeface="Times New Roman"/>
                <a:cs typeface="Times New Roman"/>
              </a:rPr>
              <a:t>. </a:t>
            </a:r>
            <a:r>
              <a:rPr dirty="0" sz="2600" spc="125" b="1">
                <a:solidFill>
                  <a:srgbClr val="C00000"/>
                </a:solidFill>
                <a:latin typeface="Times New Roman"/>
                <a:cs typeface="Times New Roman"/>
              </a:rPr>
              <a:t>Business</a:t>
            </a:r>
            <a:r>
              <a:rPr dirty="0" sz="2600" spc="-19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35" b="1">
                <a:solidFill>
                  <a:srgbClr val="C00000"/>
                </a:solidFill>
                <a:latin typeface="Times New Roman"/>
                <a:cs typeface="Times New Roman"/>
              </a:rPr>
              <a:t>Risks: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  <a:tab pos="1030605" algn="l"/>
                <a:tab pos="1541780" algn="l"/>
                <a:tab pos="2122805" algn="l"/>
                <a:tab pos="2661285" algn="l"/>
                <a:tab pos="3095625" algn="l"/>
                <a:tab pos="4187825" algn="l"/>
                <a:tab pos="4664075" algn="l"/>
                <a:tab pos="6102985" algn="l"/>
                <a:tab pos="6706870" algn="l"/>
                <a:tab pos="7571105" algn="l"/>
              </a:tabLst>
            </a:pPr>
            <a:r>
              <a:rPr dirty="0" sz="2600" spc="-265">
                <a:latin typeface="Times New Roman"/>
                <a:cs typeface="Times New Roman"/>
              </a:rPr>
              <a:t>T</a:t>
            </a:r>
            <a:r>
              <a:rPr dirty="0" sz="2600" spc="105">
                <a:latin typeface="Times New Roman"/>
                <a:cs typeface="Times New Roman"/>
              </a:rPr>
              <a:t>óm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45">
                <a:latin typeface="Times New Roman"/>
                <a:cs typeface="Times New Roman"/>
              </a:rPr>
              <a:t>tắ</a:t>
            </a:r>
            <a:r>
              <a:rPr dirty="0" sz="2600" spc="114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50">
                <a:latin typeface="Times New Roman"/>
                <a:cs typeface="Times New Roman"/>
              </a:rPr>
              <a:t>c</a:t>
            </a:r>
            <a:r>
              <a:rPr dirty="0" sz="2600" spc="55">
                <a:latin typeface="Times New Roman"/>
                <a:cs typeface="Times New Roman"/>
              </a:rPr>
              <a:t>á</a:t>
            </a:r>
            <a:r>
              <a:rPr dirty="0" sz="2600" spc="-1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35">
                <a:latin typeface="Times New Roman"/>
                <a:cs typeface="Times New Roman"/>
              </a:rPr>
              <a:t>r</a:t>
            </a:r>
            <a:r>
              <a:rPr dirty="0" sz="2600" spc="210">
                <a:latin typeface="Times New Roman"/>
                <a:cs typeface="Times New Roman"/>
              </a:rPr>
              <a:t>ủ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75">
                <a:latin typeface="Times New Roman"/>
                <a:cs typeface="Times New Roman"/>
              </a:rPr>
              <a:t>r</a:t>
            </a:r>
            <a:r>
              <a:rPr dirty="0" sz="2600" spc="170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60">
                <a:latin typeface="Times New Roman"/>
                <a:cs typeface="Times New Roman"/>
              </a:rPr>
              <a:t>n</a:t>
            </a:r>
            <a:r>
              <a:rPr dirty="0" sz="2600" spc="45">
                <a:latin typeface="Times New Roman"/>
                <a:cs typeface="Times New Roman"/>
              </a:rPr>
              <a:t>g</a:t>
            </a:r>
            <a:r>
              <a:rPr dirty="0" sz="2600" spc="85">
                <a:latin typeface="Times New Roman"/>
                <a:cs typeface="Times New Roman"/>
              </a:rPr>
              <a:t>h</a:t>
            </a:r>
            <a:r>
              <a:rPr dirty="0" sz="2600" spc="50">
                <a:latin typeface="Times New Roman"/>
                <a:cs typeface="Times New Roman"/>
              </a:rPr>
              <a:t>i</a:t>
            </a:r>
            <a:r>
              <a:rPr dirty="0" sz="2600" spc="125">
                <a:latin typeface="Times New Roman"/>
                <a:cs typeface="Times New Roman"/>
              </a:rPr>
              <a:t>ệp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70">
                <a:latin typeface="Times New Roman"/>
                <a:cs typeface="Times New Roman"/>
              </a:rPr>
              <a:t>vụ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60">
                <a:latin typeface="Times New Roman"/>
                <a:cs typeface="Times New Roman"/>
              </a:rPr>
              <a:t>t</a:t>
            </a:r>
            <a:r>
              <a:rPr dirty="0" sz="2600" spc="160">
                <a:latin typeface="Times New Roman"/>
                <a:cs typeface="Times New Roman"/>
              </a:rPr>
              <a:t>r</a:t>
            </a:r>
            <a:r>
              <a:rPr dirty="0" sz="2600" spc="70">
                <a:latin typeface="Times New Roman"/>
                <a:cs typeface="Times New Roman"/>
              </a:rPr>
              <a:t>ong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l</a:t>
            </a:r>
            <a:r>
              <a:rPr dirty="0" sz="2600" spc="80">
                <a:latin typeface="Times New Roman"/>
                <a:cs typeface="Times New Roman"/>
              </a:rPr>
              <a:t>ú</a:t>
            </a:r>
            <a:r>
              <a:rPr dirty="0" sz="2600" spc="-1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80">
                <a:latin typeface="Times New Roman"/>
                <a:cs typeface="Times New Roman"/>
              </a:rPr>
              <a:t>x</a:t>
            </a:r>
            <a:r>
              <a:rPr dirty="0" sz="2600" spc="55">
                <a:latin typeface="Times New Roman"/>
                <a:cs typeface="Times New Roman"/>
              </a:rPr>
              <a:t>â</a:t>
            </a:r>
            <a:r>
              <a:rPr dirty="0" sz="2600" spc="5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65">
                <a:latin typeface="Times New Roman"/>
                <a:cs typeface="Times New Roman"/>
              </a:rPr>
              <a:t>dự</a:t>
            </a:r>
            <a:r>
              <a:rPr dirty="0" sz="2600" spc="165">
                <a:latin typeface="Times New Roman"/>
                <a:cs typeface="Times New Roman"/>
              </a:rPr>
              <a:t>n</a:t>
            </a:r>
            <a:r>
              <a:rPr dirty="0" sz="2600" spc="-2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00">
                <a:latin typeface="Times New Roman"/>
                <a:cs typeface="Times New Roman"/>
              </a:rPr>
              <a:t>sản  </a:t>
            </a:r>
            <a:r>
              <a:rPr dirty="0" sz="2600" spc="75">
                <a:latin typeface="Times New Roman"/>
                <a:cs typeface="Times New Roman"/>
              </a:rPr>
              <a:t>phẩm.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Các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rủi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ro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có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thể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là:</a:t>
            </a:r>
            <a:endParaRPr sz="26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60">
                <a:latin typeface="Times New Roman"/>
                <a:cs typeface="Times New Roman"/>
              </a:rPr>
              <a:t>Marketplace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competiton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Cạnh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tranh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thị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trường</a:t>
            </a:r>
            <a:endParaRPr sz="24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45">
                <a:latin typeface="Times New Roman"/>
                <a:cs typeface="Times New Roman"/>
              </a:rPr>
              <a:t>Timming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issuses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Các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vấn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đề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thời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hạn</a:t>
            </a:r>
            <a:endParaRPr sz="24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  <a:tab pos="1389380" algn="l"/>
              </a:tabLst>
            </a:pPr>
            <a:r>
              <a:rPr dirty="0" sz="2400" spc="50">
                <a:latin typeface="Times New Roman"/>
                <a:cs typeface="Times New Roman"/>
              </a:rPr>
              <a:t>User	</a:t>
            </a:r>
            <a:r>
              <a:rPr dirty="0" sz="2400" spc="75">
                <a:latin typeface="Times New Roman"/>
                <a:cs typeface="Times New Roman"/>
              </a:rPr>
              <a:t>acceptance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Sự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chấp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nhận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của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người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90">
                <a:latin typeface="Times New Roman"/>
                <a:cs typeface="Times New Roman"/>
              </a:rPr>
              <a:t>Implement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issues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Các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vấn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đề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thực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thi</a:t>
            </a:r>
            <a:endParaRPr sz="2400">
              <a:latin typeface="Times New Roman"/>
              <a:cs typeface="Times New Roman"/>
            </a:endParaRPr>
          </a:p>
          <a:p>
            <a:pPr lvl="1" marL="652145" marR="635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  <a:tab pos="1875789" algn="l"/>
                <a:tab pos="3117850" algn="l"/>
                <a:tab pos="4292600" algn="l"/>
                <a:tab pos="4772025" algn="l"/>
                <a:tab pos="5340985" algn="l"/>
                <a:tab pos="6753225" algn="l"/>
                <a:tab pos="7003415" algn="l"/>
                <a:tab pos="7570470" algn="l"/>
              </a:tabLst>
            </a:pPr>
            <a:r>
              <a:rPr dirty="0" sz="2400" spc="-20">
                <a:latin typeface="Times New Roman"/>
                <a:cs typeface="Times New Roman"/>
              </a:rPr>
              <a:t>P</a:t>
            </a:r>
            <a:r>
              <a:rPr dirty="0" sz="2400" spc="60">
                <a:latin typeface="Times New Roman"/>
                <a:cs typeface="Times New Roman"/>
              </a:rPr>
              <a:t>ossib</a:t>
            </a:r>
            <a:r>
              <a:rPr dirty="0" sz="2400" spc="45">
                <a:latin typeface="Times New Roman"/>
                <a:cs typeface="Times New Roman"/>
              </a:rPr>
              <a:t>l</a:t>
            </a:r>
            <a:r>
              <a:rPr dirty="0" sz="2400" spc="10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70">
                <a:latin typeface="Times New Roman"/>
                <a:cs typeface="Times New Roman"/>
              </a:rPr>
              <a:t>ne</a:t>
            </a:r>
            <a:r>
              <a:rPr dirty="0" sz="2400" spc="55">
                <a:latin typeface="Times New Roman"/>
                <a:cs typeface="Times New Roman"/>
              </a:rPr>
              <a:t>g</a:t>
            </a:r>
            <a:r>
              <a:rPr dirty="0" sz="2400" spc="85">
                <a:latin typeface="Times New Roman"/>
                <a:cs typeface="Times New Roman"/>
              </a:rPr>
              <a:t>at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sz="2400" spc="-45">
                <a:latin typeface="Times New Roman"/>
                <a:cs typeface="Times New Roman"/>
              </a:rPr>
              <a:t>v</a:t>
            </a:r>
            <a:r>
              <a:rPr dirty="0" sz="2400" spc="10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imp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 spc="75">
                <a:latin typeface="Times New Roman"/>
                <a:cs typeface="Times New Roman"/>
              </a:rPr>
              <a:t>cts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o</a:t>
            </a:r>
            <a:r>
              <a:rPr dirty="0" sz="2400" spc="10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t</a:t>
            </a:r>
            <a:r>
              <a:rPr dirty="0" sz="2400" spc="170">
                <a:latin typeface="Times New Roman"/>
                <a:cs typeface="Times New Roman"/>
              </a:rPr>
              <a:t>h</a:t>
            </a:r>
            <a:r>
              <a:rPr dirty="0" sz="2400" spc="10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14">
                <a:latin typeface="Times New Roman"/>
                <a:cs typeface="Times New Roman"/>
              </a:rPr>
              <a:t>bu</a:t>
            </a:r>
            <a:r>
              <a:rPr dirty="0" sz="2400" spc="90">
                <a:latin typeface="Times New Roman"/>
                <a:cs typeface="Times New Roman"/>
              </a:rPr>
              <a:t>s</a:t>
            </a:r>
            <a:r>
              <a:rPr dirty="0" sz="2400" spc="85">
                <a:latin typeface="Times New Roman"/>
                <a:cs typeface="Times New Roman"/>
              </a:rPr>
              <a:t>sine</a:t>
            </a:r>
            <a:r>
              <a:rPr dirty="0" sz="2400" spc="90">
                <a:latin typeface="Times New Roman"/>
                <a:cs typeface="Times New Roman"/>
              </a:rPr>
              <a:t>s</a:t>
            </a:r>
            <a:r>
              <a:rPr dirty="0" sz="2400" spc="9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c</a:t>
            </a:r>
            <a:r>
              <a:rPr dirty="0" sz="2400" spc="50">
                <a:latin typeface="Times New Roman"/>
                <a:cs typeface="Times New Roman"/>
              </a:rPr>
              <a:t>á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ảnh  </a:t>
            </a:r>
            <a:r>
              <a:rPr dirty="0" sz="2400" spc="114">
                <a:latin typeface="Times New Roman"/>
                <a:cs typeface="Times New Roman"/>
              </a:rPr>
              <a:t>hưởng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không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mong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muốn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có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thể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có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về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mặt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kinh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doanh.</a:t>
            </a:r>
            <a:endParaRPr sz="2400">
              <a:latin typeface="Times New Roman"/>
              <a:cs typeface="Times New Roman"/>
            </a:endParaRPr>
          </a:p>
          <a:p>
            <a:pPr marL="285115" marR="1206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5">
                <a:latin typeface="Times New Roman"/>
                <a:cs typeface="Times New Roman"/>
              </a:rPr>
              <a:t>Ước </a:t>
            </a:r>
            <a:r>
              <a:rPr dirty="0" sz="2600" spc="105">
                <a:latin typeface="Times New Roman"/>
                <a:cs typeface="Times New Roman"/>
              </a:rPr>
              <a:t>tính </a:t>
            </a:r>
            <a:r>
              <a:rPr dirty="0" sz="2600" spc="120">
                <a:latin typeface="Times New Roman"/>
                <a:cs typeface="Times New Roman"/>
              </a:rPr>
              <a:t>những tổn </a:t>
            </a:r>
            <a:r>
              <a:rPr dirty="0" sz="2600" spc="135">
                <a:latin typeface="Times New Roman"/>
                <a:cs typeface="Times New Roman"/>
              </a:rPr>
              <a:t>thất </a:t>
            </a:r>
            <a:r>
              <a:rPr dirty="0" sz="2600" spc="105">
                <a:latin typeface="Times New Roman"/>
                <a:cs typeface="Times New Roman"/>
              </a:rPr>
              <a:t>do </a:t>
            </a:r>
            <a:r>
              <a:rPr dirty="0" sz="2600" spc="110">
                <a:latin typeface="Times New Roman"/>
                <a:cs typeface="Times New Roman"/>
              </a:rPr>
              <a:t>rủi </a:t>
            </a:r>
            <a:r>
              <a:rPr dirty="0" sz="2600" spc="40">
                <a:latin typeface="Times New Roman"/>
                <a:cs typeface="Times New Roman"/>
              </a:rPr>
              <a:t>ro, </a:t>
            </a:r>
            <a:r>
              <a:rPr dirty="0" sz="2600" spc="5">
                <a:latin typeface="Times New Roman"/>
                <a:cs typeface="Times New Roman"/>
              </a:rPr>
              <a:t>xác </a:t>
            </a:r>
            <a:r>
              <a:rPr dirty="0" sz="2600" spc="125">
                <a:latin typeface="Times New Roman"/>
                <a:cs typeface="Times New Roman"/>
              </a:rPr>
              <a:t>suất </a:t>
            </a:r>
            <a:r>
              <a:rPr dirty="0" sz="2600" spc="-5">
                <a:latin typeface="Times New Roman"/>
                <a:cs typeface="Times New Roman"/>
              </a:rPr>
              <a:t>xảy </a:t>
            </a:r>
            <a:r>
              <a:rPr dirty="0" sz="2600" spc="140">
                <a:latin typeface="Times New Roman"/>
                <a:cs typeface="Times New Roman"/>
              </a:rPr>
              <a:t>ra </a:t>
            </a:r>
            <a:r>
              <a:rPr dirty="0" sz="2600" spc="-180">
                <a:latin typeface="Times New Roman"/>
                <a:cs typeface="Times New Roman"/>
              </a:rPr>
              <a:t>và  </a:t>
            </a:r>
            <a:r>
              <a:rPr dirty="0" sz="2600" spc="100">
                <a:latin typeface="Times New Roman"/>
                <a:cs typeface="Times New Roman"/>
              </a:rPr>
              <a:t>khả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kiểm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soát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rủi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ro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đội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dự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3" y="1752092"/>
            <a:ext cx="8016240" cy="3670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750" marR="14033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Stakeholder chính: </a:t>
            </a:r>
            <a:r>
              <a:rPr dirty="0" sz="2600" spc="-5">
                <a:latin typeface="Times New Roman"/>
                <a:cs typeface="Times New Roman"/>
              </a:rPr>
              <a:t>Đây là </a:t>
            </a:r>
            <a:r>
              <a:rPr dirty="0" sz="2600">
                <a:latin typeface="Times New Roman"/>
                <a:cs typeface="Times New Roman"/>
              </a:rPr>
              <a:t>những </a:t>
            </a:r>
            <a:r>
              <a:rPr dirty="0" sz="2600" spc="-5">
                <a:latin typeface="Times New Roman"/>
                <a:cs typeface="Times New Roman"/>
              </a:rPr>
              <a:t>người ảnh hưởng trực  tiếp, </a:t>
            </a:r>
            <a:r>
              <a:rPr dirty="0" sz="2600">
                <a:latin typeface="Times New Roman"/>
                <a:cs typeface="Times New Roman"/>
              </a:rPr>
              <a:t>quyết định đến </a:t>
            </a:r>
            <a:r>
              <a:rPr dirty="0" sz="2600" spc="-5">
                <a:latin typeface="Times New Roman"/>
                <a:cs typeface="Times New Roman"/>
              </a:rPr>
              <a:t>sự </a:t>
            </a:r>
            <a:r>
              <a:rPr dirty="0" sz="2600">
                <a:latin typeface="Times New Roman"/>
                <a:cs typeface="Times New Roman"/>
              </a:rPr>
              <a:t>thành </a:t>
            </a:r>
            <a:r>
              <a:rPr dirty="0" sz="2600" spc="-5">
                <a:latin typeface="Times New Roman"/>
                <a:cs typeface="Times New Roman"/>
              </a:rPr>
              <a:t>công </a:t>
            </a:r>
            <a:r>
              <a:rPr dirty="0" sz="2600">
                <a:latin typeface="Times New Roman"/>
                <a:cs typeface="Times New Roman"/>
              </a:rPr>
              <a:t>hoặc thất bại của một  </a:t>
            </a:r>
            <a:r>
              <a:rPr dirty="0" sz="2600" spc="-5">
                <a:latin typeface="Times New Roman"/>
                <a:cs typeface="Times New Roman"/>
              </a:rPr>
              <a:t>dự án. Đó có thể là </a:t>
            </a:r>
            <a:r>
              <a:rPr dirty="0" sz="2600">
                <a:latin typeface="Times New Roman"/>
                <a:cs typeface="Times New Roman"/>
              </a:rPr>
              <a:t>những </a:t>
            </a:r>
            <a:r>
              <a:rPr dirty="0" sz="2600" spc="-10">
                <a:latin typeface="Times New Roman"/>
                <a:cs typeface="Times New Roman"/>
              </a:rPr>
              <a:t>cổ </a:t>
            </a:r>
            <a:r>
              <a:rPr dirty="0" sz="2600">
                <a:latin typeface="Times New Roman"/>
                <a:cs typeface="Times New Roman"/>
              </a:rPr>
              <a:t>đông, </a:t>
            </a:r>
            <a:r>
              <a:rPr dirty="0" sz="2600" spc="-5">
                <a:latin typeface="Times New Roman"/>
                <a:cs typeface="Times New Roman"/>
              </a:rPr>
              <a:t>chủ đầu </a:t>
            </a:r>
            <a:r>
              <a:rPr dirty="0" sz="2600" spc="-10">
                <a:latin typeface="Times New Roman"/>
                <a:cs typeface="Times New Roman"/>
              </a:rPr>
              <a:t>tư </a:t>
            </a:r>
            <a:r>
              <a:rPr dirty="0" sz="2600" spc="-5">
                <a:latin typeface="Times New Roman"/>
                <a:cs typeface="Times New Roman"/>
              </a:rPr>
              <a:t>cho dự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án,</a:t>
            </a:r>
            <a:endParaRPr sz="2600">
              <a:latin typeface="Times New Roman"/>
              <a:cs typeface="Times New Roman"/>
            </a:endParaRPr>
          </a:p>
          <a:p>
            <a:pPr algn="just" marL="285750" marR="508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latin typeface="Times New Roman"/>
                <a:cs typeface="Times New Roman"/>
              </a:rPr>
              <a:t>khách hàng, nhà cung cấp, </a:t>
            </a:r>
            <a:r>
              <a:rPr dirty="0" sz="2600">
                <a:latin typeface="Times New Roman"/>
                <a:cs typeface="Times New Roman"/>
              </a:rPr>
              <a:t>những </a:t>
            </a:r>
            <a:r>
              <a:rPr dirty="0" sz="2600" spc="-5">
                <a:latin typeface="Times New Roman"/>
                <a:cs typeface="Times New Roman"/>
              </a:rPr>
              <a:t>người lao động làm việc  cho dự </a:t>
            </a:r>
            <a:r>
              <a:rPr dirty="0" sz="2600">
                <a:latin typeface="Times New Roman"/>
                <a:cs typeface="Times New Roman"/>
              </a:rPr>
              <a:t>án...</a:t>
            </a:r>
            <a:endParaRPr sz="2600">
              <a:latin typeface="Times New Roman"/>
              <a:cs typeface="Times New Roman"/>
            </a:endParaRPr>
          </a:p>
          <a:p>
            <a:pPr marL="285750" marR="8572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" b="1">
                <a:latin typeface="Times New Roman"/>
                <a:cs typeface="Times New Roman"/>
              </a:rPr>
              <a:t>Stakeholder thứ </a:t>
            </a:r>
            <a:r>
              <a:rPr dirty="0" sz="2600" b="1">
                <a:latin typeface="Times New Roman"/>
                <a:cs typeface="Times New Roman"/>
              </a:rPr>
              <a:t>yếu: </a:t>
            </a:r>
            <a:r>
              <a:rPr dirty="0" sz="2600" spc="-5">
                <a:latin typeface="Times New Roman"/>
                <a:cs typeface="Times New Roman"/>
              </a:rPr>
              <a:t>Đây là </a:t>
            </a:r>
            <a:r>
              <a:rPr dirty="0" sz="2600">
                <a:latin typeface="Times New Roman"/>
                <a:cs typeface="Times New Roman"/>
              </a:rPr>
              <a:t>những </a:t>
            </a:r>
            <a:r>
              <a:rPr dirty="0" sz="2600" spc="-5">
                <a:latin typeface="Times New Roman"/>
                <a:cs typeface="Times New Roman"/>
              </a:rPr>
              <a:t>cá nhân, tổ chức </a:t>
            </a:r>
            <a:r>
              <a:rPr dirty="0" sz="2600" spc="-145">
                <a:latin typeface="Times New Roman"/>
                <a:cs typeface="Times New Roman"/>
              </a:rPr>
              <a:t>bên  </a:t>
            </a:r>
            <a:r>
              <a:rPr dirty="0" sz="2600">
                <a:latin typeface="Times New Roman"/>
                <a:cs typeface="Times New Roman"/>
              </a:rPr>
              <a:t>ngoài </a:t>
            </a:r>
            <a:r>
              <a:rPr dirty="0" sz="2600" spc="-5">
                <a:latin typeface="Times New Roman"/>
                <a:cs typeface="Times New Roman"/>
              </a:rPr>
              <a:t>dự án và có ảnh </a:t>
            </a:r>
            <a:r>
              <a:rPr dirty="0" sz="2600">
                <a:latin typeface="Times New Roman"/>
                <a:cs typeface="Times New Roman"/>
              </a:rPr>
              <a:t>hưởng </a:t>
            </a:r>
            <a:r>
              <a:rPr dirty="0" sz="2600" spc="-5">
                <a:latin typeface="Times New Roman"/>
                <a:cs typeface="Times New Roman"/>
              </a:rPr>
              <a:t>gián tiếp </a:t>
            </a:r>
            <a:r>
              <a:rPr dirty="0" sz="2600">
                <a:latin typeface="Times New Roman"/>
                <a:cs typeface="Times New Roman"/>
              </a:rPr>
              <a:t>bởi hoạt </a:t>
            </a:r>
            <a:r>
              <a:rPr dirty="0" sz="2600" spc="-5">
                <a:latin typeface="Times New Roman"/>
                <a:cs typeface="Times New Roman"/>
              </a:rPr>
              <a:t>động của  một </a:t>
            </a:r>
            <a:r>
              <a:rPr dirty="0" sz="2600">
                <a:latin typeface="Times New Roman"/>
                <a:cs typeface="Times New Roman"/>
              </a:rPr>
              <a:t>dự án. </a:t>
            </a:r>
            <a:r>
              <a:rPr dirty="0" sz="2600" spc="-5">
                <a:latin typeface="Times New Roman"/>
                <a:cs typeface="Times New Roman"/>
              </a:rPr>
              <a:t>Đó có thể </a:t>
            </a:r>
            <a:r>
              <a:rPr dirty="0" sz="2600" spc="-10">
                <a:latin typeface="Times New Roman"/>
                <a:cs typeface="Times New Roman"/>
              </a:rPr>
              <a:t>là </a:t>
            </a:r>
            <a:r>
              <a:rPr dirty="0" sz="2600">
                <a:latin typeface="Times New Roman"/>
                <a:cs typeface="Times New Roman"/>
              </a:rPr>
              <a:t>Chính phủ, </a:t>
            </a:r>
            <a:r>
              <a:rPr dirty="0" sz="2600" spc="-5">
                <a:latin typeface="Times New Roman"/>
                <a:cs typeface="Times New Roman"/>
              </a:rPr>
              <a:t>các hiệp hội, </a:t>
            </a:r>
            <a:r>
              <a:rPr dirty="0" sz="2600">
                <a:latin typeface="Times New Roman"/>
                <a:cs typeface="Times New Roman"/>
              </a:rPr>
              <a:t>cộng  đồng, các tổ chức quan trọng (Pressure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Group)...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5"/>
              <a:t>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709168"/>
            <a:ext cx="5227320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580" b="0">
                <a:solidFill>
                  <a:srgbClr val="001F5F"/>
                </a:solidFill>
                <a:latin typeface="Arial"/>
                <a:cs typeface="Arial"/>
              </a:rPr>
              <a:t>Các </a:t>
            </a:r>
            <a:r>
              <a:rPr dirty="0" sz="5000" spc="-114" b="0">
                <a:solidFill>
                  <a:srgbClr val="001F5F"/>
                </a:solidFill>
                <a:latin typeface="Arial"/>
                <a:cs typeface="Arial"/>
              </a:rPr>
              <a:t>loại</a:t>
            </a:r>
            <a:r>
              <a:rPr dirty="0" sz="5000" spc="-810" b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5000" spc="-229" b="0">
                <a:solidFill>
                  <a:srgbClr val="001F5F"/>
                </a:solidFill>
                <a:latin typeface="Arial"/>
                <a:cs typeface="Arial"/>
              </a:rPr>
              <a:t>Stakeholder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56997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/>
              <a:t>Vision </a:t>
            </a:r>
            <a:r>
              <a:rPr dirty="0" sz="5000" spc="-225"/>
              <a:t>of </a:t>
            </a:r>
            <a:r>
              <a:rPr dirty="0" sz="5000" spc="-190"/>
              <a:t>the</a:t>
            </a:r>
            <a:r>
              <a:rPr dirty="0" sz="5000" spc="-260"/>
              <a:t> </a:t>
            </a:r>
            <a:r>
              <a:rPr dirty="0" sz="5000" spc="-340"/>
              <a:t>Solution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7697470" cy="22447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25">
                <a:solidFill>
                  <a:srgbClr val="C00000"/>
                </a:solidFill>
                <a:latin typeface="Times New Roman"/>
                <a:cs typeface="Times New Roman"/>
              </a:rPr>
              <a:t>2.1</a:t>
            </a:r>
            <a:r>
              <a:rPr dirty="0" sz="2600" spc="25" b="1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 b="1">
                <a:solidFill>
                  <a:srgbClr val="C00000"/>
                </a:solidFill>
                <a:latin typeface="Times New Roman"/>
                <a:cs typeface="Times New Roman"/>
              </a:rPr>
              <a:t>Vision</a:t>
            </a:r>
            <a:r>
              <a:rPr dirty="0" sz="2600" spc="-9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1">
                <a:solidFill>
                  <a:srgbClr val="C00000"/>
                </a:solidFill>
                <a:latin typeface="Times New Roman"/>
                <a:cs typeface="Times New Roman"/>
              </a:rPr>
              <a:t>Statement</a:t>
            </a:r>
            <a:r>
              <a:rPr dirty="0" sz="2600" spc="-6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70" b="1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10" b="1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tầm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55" b="1">
                <a:solidFill>
                  <a:srgbClr val="C00000"/>
                </a:solidFill>
                <a:latin typeface="Times New Roman"/>
                <a:cs typeface="Times New Roman"/>
              </a:rPr>
              <a:t>nhìn: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5">
                <a:latin typeface="Times New Roman"/>
                <a:cs typeface="Times New Roman"/>
              </a:rPr>
              <a:t>Viết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vắn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tắt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mục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lâu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dài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và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ý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nghĩa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sản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phẩm  </a:t>
            </a:r>
            <a:r>
              <a:rPr dirty="0" sz="2600" spc="45">
                <a:latin typeface="Times New Roman"/>
                <a:cs typeface="Times New Roman"/>
              </a:rPr>
              <a:t>mới.</a:t>
            </a:r>
            <a:endParaRPr sz="2600">
              <a:latin typeface="Times New Roman"/>
              <a:cs typeface="Times New Roman"/>
            </a:endParaRPr>
          </a:p>
          <a:p>
            <a:pPr marL="285115" marR="13843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05">
                <a:latin typeface="Times New Roman"/>
                <a:cs typeface="Times New Roman"/>
              </a:rPr>
              <a:t>Phản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ánh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quan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điểm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chung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đáp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ứng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nhu  </a:t>
            </a:r>
            <a:r>
              <a:rPr dirty="0" sz="2600" spc="80">
                <a:latin typeface="Times New Roman"/>
                <a:cs typeface="Times New Roman"/>
              </a:rPr>
              <a:t>cầu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nhiều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stakeholder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khác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nhau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56997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75"/>
              <a:t>Vision </a:t>
            </a:r>
            <a:r>
              <a:rPr dirty="0" sz="5000" spc="-225"/>
              <a:t>of </a:t>
            </a:r>
            <a:r>
              <a:rPr dirty="0" sz="5000" spc="-190"/>
              <a:t>the</a:t>
            </a:r>
            <a:r>
              <a:rPr dirty="0" sz="5000" spc="-260"/>
              <a:t> </a:t>
            </a:r>
            <a:r>
              <a:rPr dirty="0" sz="5000" spc="-340"/>
              <a:t>Solution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71803"/>
            <a:ext cx="8060055" cy="494982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600" spc="-125">
                <a:solidFill>
                  <a:srgbClr val="C00000"/>
                </a:solidFill>
                <a:latin typeface="Times New Roman"/>
                <a:cs typeface="Times New Roman"/>
              </a:rPr>
              <a:t>2.1</a:t>
            </a:r>
            <a:r>
              <a:rPr dirty="0" sz="2600" spc="-125" b="1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dirty="0" sz="2600" spc="-1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Vision</a:t>
            </a:r>
            <a:r>
              <a:rPr dirty="0" sz="2600" spc="-1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spc="5" b="1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r>
              <a:rPr dirty="0" sz="2600" spc="-1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dirty="0" sz="2600" spc="-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Báo</a:t>
            </a:r>
            <a:r>
              <a:rPr dirty="0" sz="2600" spc="-1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45" b="1">
                <a:solidFill>
                  <a:srgbClr val="C00000"/>
                </a:solidFill>
                <a:latin typeface="Times New Roman"/>
                <a:cs typeface="Times New Roman"/>
              </a:rPr>
              <a:t>cáo</a:t>
            </a:r>
            <a:r>
              <a:rPr dirty="0" sz="2600" spc="-114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65" b="1">
                <a:solidFill>
                  <a:srgbClr val="C00000"/>
                </a:solidFill>
                <a:latin typeface="Times New Roman"/>
                <a:cs typeface="Times New Roman"/>
              </a:rPr>
              <a:t>tầm</a:t>
            </a:r>
            <a:r>
              <a:rPr dirty="0" sz="2600" spc="-7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30" b="1">
                <a:solidFill>
                  <a:srgbClr val="C00000"/>
                </a:solidFill>
                <a:latin typeface="Times New Roman"/>
                <a:cs typeface="Times New Roman"/>
              </a:rPr>
              <a:t>nhìn: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99500"/>
              </a:lnSpc>
              <a:spcBef>
                <a:spcPts val="710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-5" i="1">
                <a:latin typeface="Times New Roman"/>
                <a:cs typeface="Times New Roman"/>
              </a:rPr>
              <a:t>CTS giúp các </a:t>
            </a:r>
            <a:r>
              <a:rPr dirty="0" sz="2600" i="1">
                <a:latin typeface="Times New Roman"/>
                <a:cs typeface="Times New Roman"/>
              </a:rPr>
              <a:t>nhà </a:t>
            </a:r>
            <a:r>
              <a:rPr dirty="0" sz="2600" spc="-5" i="1">
                <a:latin typeface="Times New Roman"/>
                <a:cs typeface="Times New Roman"/>
              </a:rPr>
              <a:t>khoa học gửi đề </a:t>
            </a:r>
            <a:r>
              <a:rPr dirty="0" sz="2600" i="1">
                <a:latin typeface="Times New Roman"/>
                <a:cs typeface="Times New Roman"/>
              </a:rPr>
              <a:t>nghị </a:t>
            </a:r>
            <a:r>
              <a:rPr dirty="0" sz="2600" spc="-5" i="1">
                <a:latin typeface="Times New Roman"/>
                <a:cs typeface="Times New Roman"/>
              </a:rPr>
              <a:t>mua các </a:t>
            </a:r>
            <a:r>
              <a:rPr dirty="0" sz="2600" spc="-55" i="1">
                <a:latin typeface="Times New Roman"/>
                <a:cs typeface="Times New Roman"/>
              </a:rPr>
              <a:t>công-ten-  </a:t>
            </a:r>
            <a:r>
              <a:rPr dirty="0" sz="2600" spc="-5" i="1">
                <a:latin typeface="Times New Roman"/>
                <a:cs typeface="Times New Roman"/>
              </a:rPr>
              <a:t>nơ hoá chất đến các nhà cung cấp. Vị trí của mỗi </a:t>
            </a:r>
            <a:r>
              <a:rPr dirty="0" sz="2600" i="1">
                <a:latin typeface="Times New Roman"/>
                <a:cs typeface="Times New Roman"/>
              </a:rPr>
              <a:t>công-  </a:t>
            </a:r>
            <a:r>
              <a:rPr dirty="0" sz="2600" spc="-5" i="1">
                <a:latin typeface="Times New Roman"/>
                <a:cs typeface="Times New Roman"/>
              </a:rPr>
              <a:t>ten-nơ </a:t>
            </a:r>
            <a:r>
              <a:rPr dirty="0" sz="2600" spc="-25" i="1">
                <a:latin typeface="Times New Roman"/>
                <a:cs typeface="Times New Roman"/>
              </a:rPr>
              <a:t>trong </a:t>
            </a:r>
            <a:r>
              <a:rPr dirty="0" sz="2600" spc="-5" i="1">
                <a:latin typeface="Times New Roman"/>
                <a:cs typeface="Times New Roman"/>
              </a:rPr>
              <a:t>công </a:t>
            </a:r>
            <a:r>
              <a:rPr dirty="0" sz="2600" spc="-55" i="1">
                <a:latin typeface="Times New Roman"/>
                <a:cs typeface="Times New Roman"/>
              </a:rPr>
              <a:t>ty, </a:t>
            </a:r>
            <a:r>
              <a:rPr dirty="0" sz="2600" spc="-5" i="1">
                <a:latin typeface="Times New Roman"/>
                <a:cs typeface="Times New Roman"/>
              </a:rPr>
              <a:t>số lượng hoá chất còn </a:t>
            </a:r>
            <a:r>
              <a:rPr dirty="0" sz="2600" spc="-25" i="1">
                <a:latin typeface="Times New Roman"/>
                <a:cs typeface="Times New Roman"/>
              </a:rPr>
              <a:t>trong </a:t>
            </a:r>
            <a:r>
              <a:rPr dirty="0" sz="2600" spc="-5" i="1">
                <a:latin typeface="Times New Roman"/>
                <a:cs typeface="Times New Roman"/>
              </a:rPr>
              <a:t>đó, quá  trình từ khi </a:t>
            </a:r>
            <a:r>
              <a:rPr dirty="0" sz="2600" i="1">
                <a:latin typeface="Times New Roman"/>
                <a:cs typeface="Times New Roman"/>
              </a:rPr>
              <a:t>nhập </a:t>
            </a:r>
            <a:r>
              <a:rPr dirty="0" sz="2600" spc="-5" i="1">
                <a:latin typeface="Times New Roman"/>
                <a:cs typeface="Times New Roman"/>
              </a:rPr>
              <a:t>công-ten-nơv ào </a:t>
            </a:r>
            <a:r>
              <a:rPr dirty="0" sz="2600" i="1">
                <a:latin typeface="Times New Roman"/>
                <a:cs typeface="Times New Roman"/>
              </a:rPr>
              <a:t>công </a:t>
            </a:r>
            <a:r>
              <a:rPr dirty="0" sz="2600" spc="-5" i="1">
                <a:latin typeface="Times New Roman"/>
                <a:cs typeface="Times New Roman"/>
              </a:rPr>
              <a:t>ty và sử </a:t>
            </a:r>
            <a:r>
              <a:rPr dirty="0" sz="2600" i="1">
                <a:latin typeface="Times New Roman"/>
                <a:cs typeface="Times New Roman"/>
              </a:rPr>
              <a:t>dụng </a:t>
            </a:r>
            <a:r>
              <a:rPr dirty="0" sz="2600" spc="-5" i="1">
                <a:latin typeface="Times New Roman"/>
                <a:cs typeface="Times New Roman"/>
              </a:rPr>
              <a:t>hoá  </a:t>
            </a:r>
            <a:r>
              <a:rPr dirty="0" sz="2600" i="1">
                <a:latin typeface="Times New Roman"/>
                <a:cs typeface="Times New Roman"/>
              </a:rPr>
              <a:t>chất </a:t>
            </a:r>
            <a:r>
              <a:rPr dirty="0" sz="2600" spc="-20" i="1">
                <a:latin typeface="Times New Roman"/>
                <a:cs typeface="Times New Roman"/>
              </a:rPr>
              <a:t>trong </a:t>
            </a:r>
            <a:r>
              <a:rPr dirty="0" sz="2600" i="1">
                <a:latin typeface="Times New Roman"/>
                <a:cs typeface="Times New Roman"/>
              </a:rPr>
              <a:t>đó được giám </a:t>
            </a:r>
            <a:r>
              <a:rPr dirty="0" sz="2600" spc="-5" i="1">
                <a:latin typeface="Times New Roman"/>
                <a:cs typeface="Times New Roman"/>
              </a:rPr>
              <a:t>sát </a:t>
            </a:r>
            <a:r>
              <a:rPr dirty="0" sz="2600" i="1">
                <a:latin typeface="Times New Roman"/>
                <a:cs typeface="Times New Roman"/>
              </a:rPr>
              <a:t>bởi hệ thống. Công ty</a:t>
            </a:r>
            <a:r>
              <a:rPr dirty="0" sz="2600" spc="-9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tiết</a:t>
            </a:r>
            <a:endParaRPr sz="2600">
              <a:latin typeface="Times New Roman"/>
              <a:cs typeface="Times New Roman"/>
            </a:endParaRPr>
          </a:p>
          <a:p>
            <a:pPr marL="285115" marR="82550">
              <a:lnSpc>
                <a:spcPct val="100000"/>
              </a:lnSpc>
              <a:spcBef>
                <a:spcPts val="5"/>
              </a:spcBef>
            </a:pPr>
            <a:r>
              <a:rPr dirty="0" sz="2600" spc="-5" i="1">
                <a:latin typeface="Times New Roman"/>
                <a:cs typeface="Times New Roman"/>
              </a:rPr>
              <a:t>kiệm được 25% chi phí mua hoá chất </a:t>
            </a:r>
            <a:r>
              <a:rPr dirty="0" sz="2600" i="1">
                <a:latin typeface="Times New Roman"/>
                <a:cs typeface="Times New Roman"/>
              </a:rPr>
              <a:t>bằng </a:t>
            </a:r>
            <a:r>
              <a:rPr dirty="0" sz="2600" spc="-5" i="1">
                <a:latin typeface="Times New Roman"/>
                <a:cs typeface="Times New Roman"/>
              </a:rPr>
              <a:t>cách khai thác  </a:t>
            </a:r>
            <a:r>
              <a:rPr dirty="0" sz="2600" spc="-5" i="1">
                <a:latin typeface="Times New Roman"/>
                <a:cs typeface="Times New Roman"/>
              </a:rPr>
              <a:t>tối ưu các công-ten-nơ </a:t>
            </a:r>
            <a:r>
              <a:rPr dirty="0" sz="2600" i="1">
                <a:latin typeface="Times New Roman"/>
                <a:cs typeface="Times New Roman"/>
              </a:rPr>
              <a:t>đang </a:t>
            </a:r>
            <a:r>
              <a:rPr dirty="0" sz="2600" spc="-5" i="1">
                <a:latin typeface="Times New Roman"/>
                <a:cs typeface="Times New Roman"/>
              </a:rPr>
              <a:t>có, bằng cách loại bỏ các  công-ten-nơ hết </a:t>
            </a:r>
            <a:r>
              <a:rPr dirty="0" sz="2600" i="1">
                <a:latin typeface="Times New Roman"/>
                <a:cs typeface="Times New Roman"/>
              </a:rPr>
              <a:t>hạn </a:t>
            </a:r>
            <a:r>
              <a:rPr dirty="0" sz="2600" spc="-5" i="1">
                <a:latin typeface="Times New Roman"/>
                <a:cs typeface="Times New Roman"/>
              </a:rPr>
              <a:t>và bằng cách sử </a:t>
            </a:r>
            <a:r>
              <a:rPr dirty="0" sz="2600" i="1">
                <a:latin typeface="Times New Roman"/>
                <a:cs typeface="Times New Roman"/>
              </a:rPr>
              <a:t>dụng </a:t>
            </a:r>
            <a:r>
              <a:rPr dirty="0" sz="2600" spc="-5" i="1">
                <a:latin typeface="Times New Roman"/>
                <a:cs typeface="Times New Roman"/>
              </a:rPr>
              <a:t>một </a:t>
            </a:r>
            <a:r>
              <a:rPr dirty="0" sz="2600" i="1">
                <a:latin typeface="Times New Roman"/>
                <a:cs typeface="Times New Roman"/>
              </a:rPr>
              <a:t>quy </a:t>
            </a:r>
            <a:r>
              <a:rPr dirty="0" sz="2600" spc="-5" i="1">
                <a:latin typeface="Times New Roman"/>
                <a:cs typeface="Times New Roman"/>
              </a:rPr>
              <a:t>trình  mua sắm hoá chất tối ưu. CTS </a:t>
            </a:r>
            <a:r>
              <a:rPr dirty="0" sz="2600" i="1">
                <a:latin typeface="Times New Roman"/>
                <a:cs typeface="Times New Roman"/>
              </a:rPr>
              <a:t>cũng </a:t>
            </a:r>
            <a:r>
              <a:rPr dirty="0" sz="2600" spc="-5" i="1">
                <a:latin typeface="Times New Roman"/>
                <a:cs typeface="Times New Roman"/>
              </a:rPr>
              <a:t>sinh </a:t>
            </a:r>
            <a:r>
              <a:rPr dirty="0" sz="2600" i="1">
                <a:latin typeface="Times New Roman"/>
                <a:cs typeface="Times New Roman"/>
              </a:rPr>
              <a:t>các </a:t>
            </a:r>
            <a:r>
              <a:rPr dirty="0" sz="2600" spc="-5" i="1">
                <a:latin typeface="Times New Roman"/>
                <a:cs typeface="Times New Roman"/>
              </a:rPr>
              <a:t>báo cáo theo  yêu cầu </a:t>
            </a:r>
            <a:r>
              <a:rPr dirty="0" sz="2600" i="1">
                <a:latin typeface="Times New Roman"/>
                <a:cs typeface="Times New Roman"/>
              </a:rPr>
              <a:t>phù </a:t>
            </a:r>
            <a:r>
              <a:rPr dirty="0" sz="2600" spc="-5" i="1">
                <a:latin typeface="Times New Roman"/>
                <a:cs typeface="Times New Roman"/>
              </a:rPr>
              <a:t>hợp với các quy định của bang và liên </a:t>
            </a:r>
            <a:r>
              <a:rPr dirty="0" sz="2600" i="1">
                <a:latin typeface="Times New Roman"/>
                <a:cs typeface="Times New Roman"/>
              </a:rPr>
              <a:t>bang  </a:t>
            </a:r>
            <a:r>
              <a:rPr dirty="0" sz="2600" spc="-5" i="1">
                <a:latin typeface="Times New Roman"/>
                <a:cs typeface="Times New Roman"/>
              </a:rPr>
              <a:t>về việc sử dụng, lưu trữ và hủy bỏ hoá</a:t>
            </a:r>
            <a:r>
              <a:rPr dirty="0" sz="2600" spc="-2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chấ</a:t>
            </a:r>
            <a:r>
              <a:rPr dirty="0" sz="2600" i="1">
                <a:latin typeface="Lato Semibold"/>
                <a:cs typeface="Lato Semibold"/>
              </a:rPr>
              <a:t>t</a:t>
            </a:r>
            <a:endParaRPr sz="2600">
              <a:latin typeface="Lato Semibold"/>
              <a:cs typeface="Lato Semibol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21765"/>
            <a:ext cx="365632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45"/>
              <a:t>Vision </a:t>
            </a:r>
            <a:r>
              <a:rPr dirty="0" sz="3200" spc="-145"/>
              <a:t>of </a:t>
            </a:r>
            <a:r>
              <a:rPr dirty="0" sz="3200" spc="-125"/>
              <a:t>the</a:t>
            </a:r>
            <a:r>
              <a:rPr dirty="0" sz="3200" spc="-150"/>
              <a:t> </a:t>
            </a:r>
            <a:r>
              <a:rPr dirty="0" sz="3200" spc="-220"/>
              <a:t>Solution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33347"/>
            <a:ext cx="7412990" cy="13728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-85" b="1">
                <a:solidFill>
                  <a:srgbClr val="C00000"/>
                </a:solidFill>
                <a:latin typeface="Arial"/>
                <a:cs typeface="Arial"/>
              </a:rPr>
              <a:t>2.2. </a:t>
            </a:r>
            <a:r>
              <a:rPr dirty="0" sz="2600" spc="70" b="1">
                <a:solidFill>
                  <a:srgbClr val="C00000"/>
                </a:solidFill>
                <a:latin typeface="Arial"/>
                <a:cs typeface="Arial"/>
              </a:rPr>
              <a:t>Major</a:t>
            </a:r>
            <a:r>
              <a:rPr dirty="0" sz="2600" spc="-2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C00000"/>
                </a:solidFill>
                <a:latin typeface="Arial"/>
                <a:cs typeface="Arial"/>
              </a:rPr>
              <a:t>Feature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110">
                <a:latin typeface="Times New Roman"/>
                <a:cs typeface="Times New Roman"/>
              </a:rPr>
              <a:t>Nên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đặt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tên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hay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đánh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số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65">
                <a:latin typeface="Times New Roman"/>
                <a:cs typeface="Times New Roman"/>
              </a:rPr>
              <a:t>thứ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tự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cho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mỗi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tính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năng  </a:t>
            </a:r>
            <a:r>
              <a:rPr dirty="0" sz="2600" spc="90">
                <a:latin typeface="Times New Roman"/>
                <a:cs typeface="Times New Roman"/>
              </a:rPr>
              <a:t>(feature)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chính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của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sản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phẩm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mới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40080"/>
            <a:ext cx="4566285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300"/>
              <a:t>Vision </a:t>
            </a:r>
            <a:r>
              <a:rPr dirty="0" sz="4000" spc="-180"/>
              <a:t>of </a:t>
            </a:r>
            <a:r>
              <a:rPr dirty="0" sz="4000" spc="-150"/>
              <a:t>the</a:t>
            </a:r>
            <a:r>
              <a:rPr dirty="0" sz="4000" spc="-204"/>
              <a:t> </a:t>
            </a:r>
            <a:r>
              <a:rPr dirty="0" sz="4000" spc="-275"/>
              <a:t>Solution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091"/>
            <a:ext cx="7800340" cy="303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2.3.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Assumption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35" b="1">
                <a:solidFill>
                  <a:srgbClr val="C00000"/>
                </a:solidFill>
                <a:latin typeface="Times New Roman"/>
                <a:cs typeface="Times New Roman"/>
              </a:rPr>
              <a:t>Dependencies</a:t>
            </a:r>
            <a:r>
              <a:rPr dirty="0" sz="2600" spc="-9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5" b="1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1">
                <a:solidFill>
                  <a:srgbClr val="C00000"/>
                </a:solidFill>
                <a:latin typeface="Times New Roman"/>
                <a:cs typeface="Times New Roman"/>
              </a:rPr>
              <a:t>giả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định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55" b="1">
                <a:solidFill>
                  <a:srgbClr val="C00000"/>
                </a:solidFill>
                <a:latin typeface="Times New Roman"/>
                <a:cs typeface="Times New Roman"/>
              </a:rPr>
              <a:t>và  </a:t>
            </a:r>
            <a:r>
              <a:rPr dirty="0" sz="2600" spc="60" b="1">
                <a:solidFill>
                  <a:srgbClr val="C00000"/>
                </a:solidFill>
                <a:latin typeface="Times New Roman"/>
                <a:cs typeface="Times New Roman"/>
              </a:rPr>
              <a:t>ràng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buộc</a:t>
            </a:r>
            <a:endParaRPr sz="2600">
              <a:latin typeface="Times New Roman"/>
              <a:cs typeface="Times New Roman"/>
            </a:endParaRPr>
          </a:p>
          <a:p>
            <a:pPr marL="285115" marR="5778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5">
                <a:latin typeface="Times New Roman"/>
                <a:cs typeface="Times New Roman"/>
              </a:rPr>
              <a:t>Ghi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lại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những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giả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thiết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(assumption)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mà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stakehold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đã  </a:t>
            </a:r>
            <a:r>
              <a:rPr dirty="0" sz="2600" spc="60">
                <a:latin typeface="Times New Roman"/>
                <a:cs typeface="Times New Roman"/>
              </a:rPr>
              <a:t>nghĩ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đến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khi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viết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tài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liệu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vision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and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scope.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95">
                <a:latin typeface="Times New Roman"/>
                <a:cs typeface="Times New Roman"/>
              </a:rPr>
              <a:t>Thường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giả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thiết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này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là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riêng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từng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đối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tượng.</a:t>
            </a:r>
            <a:endParaRPr sz="2600">
              <a:latin typeface="Times New Roman"/>
              <a:cs typeface="Times New Roman"/>
            </a:endParaRPr>
          </a:p>
          <a:p>
            <a:pPr marL="285115" marR="1828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">
                <a:latin typeface="Times New Roman"/>
                <a:cs typeface="Times New Roman"/>
              </a:rPr>
              <a:t>Cũng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nên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ghi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lại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những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phụ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thuộc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(dependency)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của  </a:t>
            </a:r>
            <a:r>
              <a:rPr dirty="0" sz="2600" spc="170">
                <a:latin typeface="Times New Roman"/>
                <a:cs typeface="Times New Roman"/>
              </a:rPr>
              <a:t>dự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án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với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yếu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tố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bên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ngoài.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40080"/>
            <a:ext cx="4566285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300"/>
              <a:t>Vision </a:t>
            </a:r>
            <a:r>
              <a:rPr dirty="0" sz="4000" spc="-180"/>
              <a:t>of </a:t>
            </a:r>
            <a:r>
              <a:rPr dirty="0" sz="4000" spc="-150"/>
              <a:t>the</a:t>
            </a:r>
            <a:r>
              <a:rPr dirty="0" sz="4000" spc="-204"/>
              <a:t> </a:t>
            </a:r>
            <a:r>
              <a:rPr dirty="0" sz="4000" spc="-275"/>
              <a:t>Solution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14424"/>
            <a:ext cx="8076565" cy="366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95"/>
              </a:spcBef>
            </a:pPr>
            <a:r>
              <a:rPr dirty="0" sz="2600" spc="-100" b="1">
                <a:solidFill>
                  <a:srgbClr val="C00000"/>
                </a:solidFill>
                <a:latin typeface="Arial"/>
                <a:cs typeface="Arial"/>
              </a:rPr>
              <a:t>2.3. </a:t>
            </a:r>
            <a:r>
              <a:rPr dirty="0" sz="2600" spc="-25" b="1">
                <a:solidFill>
                  <a:srgbClr val="C00000"/>
                </a:solidFill>
                <a:latin typeface="Arial"/>
                <a:cs typeface="Arial"/>
              </a:rPr>
              <a:t>Assumption </a:t>
            </a:r>
            <a:r>
              <a:rPr dirty="0" sz="2600" spc="10" b="1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dirty="0" sz="2600" spc="-15" b="1">
                <a:solidFill>
                  <a:srgbClr val="C00000"/>
                </a:solidFill>
                <a:latin typeface="Arial"/>
                <a:cs typeface="Arial"/>
              </a:rPr>
              <a:t>Dependencies </a:t>
            </a:r>
            <a:r>
              <a:rPr dirty="0" sz="2600" spc="40" b="1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Các giả định </a:t>
            </a:r>
            <a:r>
              <a:rPr dirty="0" sz="2600" b="1">
                <a:solidFill>
                  <a:srgbClr val="C00000"/>
                </a:solidFill>
                <a:latin typeface="Times New Roman"/>
                <a:cs typeface="Times New Roman"/>
              </a:rPr>
              <a:t>và 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ràng </a:t>
            </a:r>
            <a:r>
              <a:rPr dirty="0" sz="2600" spc="-10" b="1">
                <a:solidFill>
                  <a:srgbClr val="C00000"/>
                </a:solidFill>
                <a:latin typeface="Times New Roman"/>
                <a:cs typeface="Times New Roman"/>
              </a:rPr>
              <a:t>buộc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99900"/>
              </a:lnSpc>
              <a:spcBef>
                <a:spcPts val="630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-65">
                <a:latin typeface="Times New Roman"/>
                <a:cs typeface="Times New Roman"/>
              </a:rPr>
              <a:t>Ví </a:t>
            </a:r>
            <a:r>
              <a:rPr dirty="0" sz="2600" spc="95">
                <a:latin typeface="Times New Roman"/>
                <a:cs typeface="Times New Roman"/>
              </a:rPr>
              <a:t>dụ: </a:t>
            </a:r>
            <a:r>
              <a:rPr dirty="0" sz="2600" spc="-5">
                <a:latin typeface="Times New Roman"/>
                <a:cs typeface="Times New Roman"/>
              </a:rPr>
              <a:t>người </a:t>
            </a:r>
            <a:r>
              <a:rPr dirty="0" sz="2600">
                <a:latin typeface="Times New Roman"/>
                <a:cs typeface="Times New Roman"/>
              </a:rPr>
              <a:t>quản </a:t>
            </a:r>
            <a:r>
              <a:rPr dirty="0" sz="2600" spc="-5">
                <a:latin typeface="Times New Roman"/>
                <a:cs typeface="Times New Roman"/>
              </a:rPr>
              <a:t>lý tài trợ CTS giả định sẽ thay thế </a:t>
            </a:r>
            <a:r>
              <a:rPr dirty="0" sz="2600" spc="-204">
                <a:latin typeface="Times New Roman"/>
                <a:cs typeface="Times New Roman"/>
              </a:rPr>
              <a:t>hệ  </a:t>
            </a:r>
            <a:r>
              <a:rPr dirty="0" sz="2600" spc="-5">
                <a:latin typeface="Times New Roman"/>
                <a:cs typeface="Times New Roman"/>
              </a:rPr>
              <a:t>thống </a:t>
            </a:r>
            <a:r>
              <a:rPr dirty="0" sz="2600">
                <a:latin typeface="Times New Roman"/>
                <a:cs typeface="Times New Roman"/>
              </a:rPr>
              <a:t>quản </a:t>
            </a:r>
            <a:r>
              <a:rPr dirty="0" sz="2600" spc="-5">
                <a:latin typeface="Times New Roman"/>
                <a:cs typeface="Times New Roman"/>
              </a:rPr>
              <a:t>lý kho hiện tại bằng CTS và CTS sẽ giao tiếp  với </a:t>
            </a:r>
            <a:r>
              <a:rPr dirty="0" sz="2600">
                <a:latin typeface="Times New Roman"/>
                <a:cs typeface="Times New Roman"/>
              </a:rPr>
              <a:t>ứng </a:t>
            </a:r>
            <a:r>
              <a:rPr dirty="0" sz="2600" spc="-5">
                <a:latin typeface="Times New Roman"/>
                <a:cs typeface="Times New Roman"/>
              </a:rPr>
              <a:t>dụng mua sắm. Hãy viết ra các giả định đó </a:t>
            </a:r>
            <a:r>
              <a:rPr dirty="0" sz="2600" spc="-10">
                <a:latin typeface="Times New Roman"/>
                <a:cs typeface="Times New Roman"/>
              </a:rPr>
              <a:t>để  </a:t>
            </a:r>
            <a:r>
              <a:rPr dirty="0" sz="2600">
                <a:latin typeface="Times New Roman"/>
                <a:cs typeface="Times New Roman"/>
              </a:rPr>
              <a:t>tránh bất </a:t>
            </a:r>
            <a:r>
              <a:rPr dirty="0" sz="2600" spc="-5">
                <a:latin typeface="Times New Roman"/>
                <a:cs typeface="Times New Roman"/>
              </a:rPr>
              <a:t>cứ </a:t>
            </a:r>
            <a:r>
              <a:rPr dirty="0" sz="2600">
                <a:latin typeface="Times New Roman"/>
                <a:cs typeface="Times New Roman"/>
              </a:rPr>
              <a:t>rối loạn nào trong tương </a:t>
            </a:r>
            <a:r>
              <a:rPr dirty="0" sz="2600" spc="-5">
                <a:latin typeface="Times New Roman"/>
                <a:cs typeface="Times New Roman"/>
              </a:rPr>
              <a:t>lai. </a:t>
            </a:r>
            <a:r>
              <a:rPr dirty="0" sz="2600">
                <a:latin typeface="Times New Roman"/>
                <a:cs typeface="Times New Roman"/>
              </a:rPr>
              <a:t>Cũng </a:t>
            </a:r>
            <a:r>
              <a:rPr dirty="0" sz="2600" spc="-45">
                <a:latin typeface="Times New Roman"/>
                <a:cs typeface="Times New Roman"/>
              </a:rPr>
              <a:t>vậy, </a:t>
            </a:r>
            <a:r>
              <a:rPr dirty="0" sz="2600">
                <a:latin typeface="Times New Roman"/>
                <a:cs typeface="Times New Roman"/>
              </a:rPr>
              <a:t>hãy  </a:t>
            </a:r>
            <a:r>
              <a:rPr dirty="0" sz="2600" spc="-5">
                <a:latin typeface="Times New Roman"/>
                <a:cs typeface="Times New Roman"/>
              </a:rPr>
              <a:t>viết các ràng buộc chính của dự án như công nghệ cụ thể  được </a:t>
            </a:r>
            <a:r>
              <a:rPr dirty="0" sz="2600">
                <a:latin typeface="Times New Roman"/>
                <a:cs typeface="Times New Roman"/>
              </a:rPr>
              <a:t>sử </a:t>
            </a:r>
            <a:r>
              <a:rPr dirty="0" sz="2600" spc="-5">
                <a:latin typeface="Times New Roman"/>
                <a:cs typeface="Times New Roman"/>
              </a:rPr>
              <a:t>dụng, nhà cung cấp thứ ba, </a:t>
            </a:r>
            <a:r>
              <a:rPr dirty="0" sz="2600">
                <a:latin typeface="Times New Roman"/>
                <a:cs typeface="Times New Roman"/>
              </a:rPr>
              <a:t>đối </a:t>
            </a:r>
            <a:r>
              <a:rPr dirty="0" sz="2600" spc="-5">
                <a:latin typeface="Times New Roman"/>
                <a:cs typeface="Times New Roman"/>
              </a:rPr>
              <a:t>tác </a:t>
            </a:r>
            <a:r>
              <a:rPr dirty="0" sz="2600" spc="160">
                <a:latin typeface="Times New Roman"/>
                <a:cs typeface="Times New Roman"/>
              </a:rPr>
              <a:t>phát </a:t>
            </a:r>
            <a:r>
              <a:rPr dirty="0" sz="2600" spc="125">
                <a:latin typeface="Times New Roman"/>
                <a:cs typeface="Times New Roman"/>
              </a:rPr>
              <a:t>triển </a:t>
            </a:r>
            <a:r>
              <a:rPr dirty="0" sz="2600" spc="-5">
                <a:latin typeface="Times New Roman"/>
                <a:cs typeface="Times New Roman"/>
              </a:rPr>
              <a:t>và  </a:t>
            </a:r>
            <a:r>
              <a:rPr dirty="0" sz="2600" spc="55">
                <a:latin typeface="Times New Roman"/>
                <a:cs typeface="Times New Roman"/>
              </a:rPr>
              <a:t>các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quan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hệ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kinh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doanh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khác.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12291"/>
            <a:ext cx="7934325" cy="5441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00" spc="-365"/>
              <a:t>Scope </a:t>
            </a:r>
            <a:r>
              <a:rPr dirty="0" sz="3400" spc="-245"/>
              <a:t>and </a:t>
            </a:r>
            <a:r>
              <a:rPr dirty="0" sz="3400" spc="-225"/>
              <a:t>Limitations </a:t>
            </a:r>
            <a:r>
              <a:rPr dirty="0" sz="3400" spc="-200"/>
              <a:t>– </a:t>
            </a:r>
            <a:r>
              <a:rPr dirty="0" sz="3400" spc="-300"/>
              <a:t>Phạm </a:t>
            </a:r>
            <a:r>
              <a:rPr dirty="0" sz="3400" spc="-200"/>
              <a:t>vi </a:t>
            </a:r>
            <a:r>
              <a:rPr dirty="0" sz="3400" spc="-280"/>
              <a:t>và </a:t>
            </a:r>
            <a:r>
              <a:rPr dirty="0" sz="3400" spc="-245"/>
              <a:t>Giới</a:t>
            </a:r>
            <a:r>
              <a:rPr dirty="0" sz="3400" spc="295"/>
              <a:t> </a:t>
            </a:r>
            <a:r>
              <a:rPr dirty="0" sz="3400" spc="-240"/>
              <a:t>hạn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2755" cy="47015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3.1.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5" b="1">
                <a:solidFill>
                  <a:srgbClr val="C00000"/>
                </a:solidFill>
                <a:latin typeface="Times New Roman"/>
                <a:cs typeface="Times New Roman"/>
              </a:rPr>
              <a:t>Scope</a:t>
            </a:r>
            <a:r>
              <a:rPr dirty="0" sz="2600" spc="-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0" b="1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 b="1">
                <a:solidFill>
                  <a:srgbClr val="C00000"/>
                </a:solidFill>
                <a:latin typeface="Times New Roman"/>
                <a:cs typeface="Times New Roman"/>
              </a:rPr>
              <a:t>Initial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14" b="1">
                <a:solidFill>
                  <a:srgbClr val="C00000"/>
                </a:solidFill>
                <a:latin typeface="Times New Roman"/>
                <a:cs typeface="Times New Roman"/>
              </a:rPr>
              <a:t>Release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5">
                <a:latin typeface="Times New Roman"/>
                <a:cs typeface="Times New Roman"/>
              </a:rPr>
              <a:t>Tóm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tắt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tính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chính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phiên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bản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đầu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tiên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của  </a:t>
            </a:r>
            <a:r>
              <a:rPr dirty="0" sz="2600" spc="114">
                <a:latin typeface="Times New Roman"/>
                <a:cs typeface="Times New Roman"/>
              </a:rPr>
              <a:t>sản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phẩm</a:t>
            </a:r>
            <a:endParaRPr sz="2600">
              <a:latin typeface="Times New Roman"/>
              <a:cs typeface="Times New Roman"/>
            </a:endParaRPr>
          </a:p>
          <a:p>
            <a:pPr algn="just" marL="285115" marR="57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60">
                <a:latin typeface="Times New Roman"/>
                <a:cs typeface="Times New Roman"/>
              </a:rPr>
              <a:t>Ví </a:t>
            </a:r>
            <a:r>
              <a:rPr dirty="0" sz="2600" spc="50">
                <a:latin typeface="Times New Roman"/>
                <a:cs typeface="Times New Roman"/>
              </a:rPr>
              <a:t>dụ, </a:t>
            </a:r>
            <a:r>
              <a:rPr dirty="0" sz="2600" spc="105">
                <a:latin typeface="Times New Roman"/>
                <a:cs typeface="Times New Roman"/>
              </a:rPr>
              <a:t>trong </a:t>
            </a:r>
            <a:r>
              <a:rPr dirty="0" sz="2600" spc="175">
                <a:latin typeface="Times New Roman"/>
                <a:cs typeface="Times New Roman"/>
              </a:rPr>
              <a:t>dự </a:t>
            </a:r>
            <a:r>
              <a:rPr dirty="0" sz="2600" spc="125">
                <a:latin typeface="Times New Roman"/>
                <a:cs typeface="Times New Roman"/>
              </a:rPr>
              <a:t>án </a:t>
            </a:r>
            <a:r>
              <a:rPr dirty="0" sz="2600" spc="110" b="1">
                <a:latin typeface="Times New Roman"/>
                <a:cs typeface="Times New Roman"/>
              </a:rPr>
              <a:t>nghiệp </a:t>
            </a:r>
            <a:r>
              <a:rPr dirty="0" sz="2600" spc="85" b="1">
                <a:latin typeface="Times New Roman"/>
                <a:cs typeface="Times New Roman"/>
              </a:rPr>
              <a:t>vụ </a:t>
            </a:r>
            <a:r>
              <a:rPr dirty="0" sz="2600" spc="90" b="1">
                <a:latin typeface="Times New Roman"/>
                <a:cs typeface="Times New Roman"/>
              </a:rPr>
              <a:t>chuyển </a:t>
            </a:r>
            <a:r>
              <a:rPr dirty="0" sz="2600" spc="100" b="1">
                <a:latin typeface="Times New Roman"/>
                <a:cs typeface="Times New Roman"/>
              </a:rPr>
              <a:t>giao gói </a:t>
            </a:r>
            <a:r>
              <a:rPr dirty="0" sz="2600" spc="-20" b="1">
                <a:latin typeface="Times New Roman"/>
                <a:cs typeface="Times New Roman"/>
              </a:rPr>
              <a:t>hàng  </a:t>
            </a:r>
            <a:r>
              <a:rPr dirty="0" sz="2600" spc="45">
                <a:latin typeface="Times New Roman"/>
                <a:cs typeface="Times New Roman"/>
              </a:rPr>
              <a:t>vào </a:t>
            </a:r>
            <a:r>
              <a:rPr dirty="0" sz="2600" spc="105">
                <a:latin typeface="Times New Roman"/>
                <a:cs typeface="Times New Roman"/>
              </a:rPr>
              <a:t>phiên </a:t>
            </a:r>
            <a:r>
              <a:rPr dirty="0" sz="2600" spc="130">
                <a:latin typeface="Times New Roman"/>
                <a:cs typeface="Times New Roman"/>
              </a:rPr>
              <a:t>bản đầu </a:t>
            </a:r>
            <a:r>
              <a:rPr dirty="0" sz="2600" spc="55">
                <a:latin typeface="Times New Roman"/>
                <a:cs typeface="Times New Roman"/>
              </a:rPr>
              <a:t>tiên. </a:t>
            </a:r>
            <a:r>
              <a:rPr dirty="0" sz="2600" spc="85">
                <a:latin typeface="Times New Roman"/>
                <a:cs typeface="Times New Roman"/>
              </a:rPr>
              <a:t>Phiên </a:t>
            </a:r>
            <a:r>
              <a:rPr dirty="0" sz="2600" spc="125">
                <a:latin typeface="Times New Roman"/>
                <a:cs typeface="Times New Roman"/>
              </a:rPr>
              <a:t>bản </a:t>
            </a:r>
            <a:r>
              <a:rPr dirty="0" sz="2600" spc="55">
                <a:latin typeface="Times New Roman"/>
                <a:cs typeface="Times New Roman"/>
              </a:rPr>
              <a:t>1.0 </a:t>
            </a:r>
            <a:r>
              <a:rPr dirty="0" sz="2600" spc="75">
                <a:latin typeface="Times New Roman"/>
                <a:cs typeface="Times New Roman"/>
              </a:rPr>
              <a:t>không </a:t>
            </a:r>
            <a:r>
              <a:rPr dirty="0" sz="2600" spc="85">
                <a:latin typeface="Times New Roman"/>
                <a:cs typeface="Times New Roman"/>
              </a:rPr>
              <a:t>cần </a:t>
            </a:r>
            <a:r>
              <a:rPr dirty="0" sz="2600" spc="95">
                <a:latin typeface="Times New Roman"/>
                <a:cs typeface="Times New Roman"/>
              </a:rPr>
              <a:t>phải  </a:t>
            </a:r>
            <a:r>
              <a:rPr dirty="0" sz="2600" spc="90">
                <a:latin typeface="Times New Roman"/>
                <a:cs typeface="Times New Roman"/>
              </a:rPr>
              <a:t>nhanh,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đẹp,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hoặc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dễ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sử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dụng,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cái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cần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nhất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là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220" b="1">
                <a:latin typeface="Times New Roman"/>
                <a:cs typeface="Times New Roman"/>
              </a:rPr>
              <a:t>sự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95" b="1">
                <a:latin typeface="Times New Roman"/>
                <a:cs typeface="Times New Roman"/>
              </a:rPr>
              <a:t>tin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cậy</a:t>
            </a:r>
            <a:r>
              <a:rPr dirty="0" sz="2600" spc="5">
                <a:latin typeface="Times New Roman"/>
                <a:cs typeface="Times New Roman"/>
              </a:rPr>
              <a:t>,  </a:t>
            </a:r>
            <a:r>
              <a:rPr dirty="0" sz="2600" spc="90">
                <a:latin typeface="Times New Roman"/>
                <a:cs typeface="Times New Roman"/>
              </a:rPr>
              <a:t>điều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này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sẽ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quyết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định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cái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gì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sẽ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nhóm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làm.</a:t>
            </a:r>
            <a:endParaRPr sz="2600">
              <a:latin typeface="Times New Roman"/>
              <a:cs typeface="Times New Roman"/>
            </a:endParaRPr>
          </a:p>
          <a:p>
            <a:pPr algn="just" marL="285115" marR="57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85">
                <a:latin typeface="Times New Roman"/>
                <a:cs typeface="Times New Roman"/>
              </a:rPr>
              <a:t>Phiên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bản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đầu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tiên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hoàn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thành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mục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tiêu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cơ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bản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của  </a:t>
            </a:r>
            <a:r>
              <a:rPr dirty="0" sz="2600" spc="120">
                <a:latin typeface="Times New Roman"/>
                <a:cs typeface="Times New Roman"/>
              </a:rPr>
              <a:t>hệ </a:t>
            </a:r>
            <a:r>
              <a:rPr dirty="0" sz="2600" spc="60">
                <a:latin typeface="Times New Roman"/>
                <a:cs typeface="Times New Roman"/>
              </a:rPr>
              <a:t>thống,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00">
                <a:latin typeface="Times New Roman"/>
                <a:cs typeface="Times New Roman"/>
              </a:rPr>
              <a:t>phiên </a:t>
            </a:r>
            <a:r>
              <a:rPr dirty="0" sz="2600" spc="125">
                <a:latin typeface="Times New Roman"/>
                <a:cs typeface="Times New Roman"/>
              </a:rPr>
              <a:t>bản </a:t>
            </a:r>
            <a:r>
              <a:rPr dirty="0" sz="2600" spc="95">
                <a:latin typeface="Times New Roman"/>
                <a:cs typeface="Times New Roman"/>
              </a:rPr>
              <a:t>tiếp </a:t>
            </a:r>
            <a:r>
              <a:rPr dirty="0" sz="2600" spc="114">
                <a:latin typeface="Times New Roman"/>
                <a:cs typeface="Times New Roman"/>
              </a:rPr>
              <a:t>theo </a:t>
            </a:r>
            <a:r>
              <a:rPr dirty="0" sz="2600" spc="105">
                <a:latin typeface="Times New Roman"/>
                <a:cs typeface="Times New Roman"/>
              </a:rPr>
              <a:t>sẽ </a:t>
            </a:r>
            <a:r>
              <a:rPr dirty="0" sz="2600" spc="155">
                <a:latin typeface="Times New Roman"/>
                <a:cs typeface="Times New Roman"/>
              </a:rPr>
              <a:t>đưa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05">
                <a:latin typeface="Times New Roman"/>
                <a:cs typeface="Times New Roman"/>
              </a:rPr>
              <a:t>tính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năng  kém </a:t>
            </a:r>
            <a:r>
              <a:rPr dirty="0" sz="2600" spc="130">
                <a:latin typeface="Times New Roman"/>
                <a:cs typeface="Times New Roman"/>
              </a:rPr>
              <a:t>quan </a:t>
            </a:r>
            <a:r>
              <a:rPr dirty="0" sz="2600" spc="105">
                <a:latin typeface="Times New Roman"/>
                <a:cs typeface="Times New Roman"/>
              </a:rPr>
              <a:t>trọng </a:t>
            </a:r>
            <a:r>
              <a:rPr dirty="0" sz="2600" spc="85">
                <a:latin typeface="Times New Roman"/>
                <a:cs typeface="Times New Roman"/>
              </a:rPr>
              <a:t>hơn,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00">
                <a:latin typeface="Times New Roman"/>
                <a:cs typeface="Times New Roman"/>
              </a:rPr>
              <a:t>lựa </a:t>
            </a:r>
            <a:r>
              <a:rPr dirty="0" sz="2600" spc="45">
                <a:latin typeface="Times New Roman"/>
                <a:cs typeface="Times New Roman"/>
              </a:rPr>
              <a:t>chọn,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65">
                <a:latin typeface="Times New Roman"/>
                <a:cs typeface="Times New Roman"/>
              </a:rPr>
              <a:t>trợ </a:t>
            </a:r>
            <a:r>
              <a:rPr dirty="0" sz="2600" spc="60">
                <a:latin typeface="Times New Roman"/>
                <a:cs typeface="Times New Roman"/>
              </a:rPr>
              <a:t>giúp </a:t>
            </a:r>
            <a:r>
              <a:rPr dirty="0" sz="2600" spc="120">
                <a:latin typeface="Times New Roman"/>
                <a:cs typeface="Times New Roman"/>
              </a:rPr>
              <a:t>dễ </a:t>
            </a:r>
            <a:r>
              <a:rPr dirty="0" sz="2600" spc="150">
                <a:latin typeface="Times New Roman"/>
                <a:cs typeface="Times New Roman"/>
              </a:rPr>
              <a:t>sử  </a:t>
            </a:r>
            <a:r>
              <a:rPr dirty="0" sz="2600" spc="55">
                <a:latin typeface="Times New Roman"/>
                <a:cs typeface="Times New Roman"/>
              </a:rPr>
              <a:t>dụng.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12291"/>
            <a:ext cx="7934325" cy="5441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00" spc="-365"/>
              <a:t>Scope </a:t>
            </a:r>
            <a:r>
              <a:rPr dirty="0" sz="3400" spc="-245"/>
              <a:t>and </a:t>
            </a:r>
            <a:r>
              <a:rPr dirty="0" sz="3400" spc="-225"/>
              <a:t>Limitations </a:t>
            </a:r>
            <a:r>
              <a:rPr dirty="0" sz="3400" spc="-200"/>
              <a:t>– </a:t>
            </a:r>
            <a:r>
              <a:rPr dirty="0" sz="3400" spc="-300"/>
              <a:t>Phạm </a:t>
            </a:r>
            <a:r>
              <a:rPr dirty="0" sz="3400" spc="-200"/>
              <a:t>vi </a:t>
            </a:r>
            <a:r>
              <a:rPr dirty="0" sz="3400" spc="-280"/>
              <a:t>và </a:t>
            </a:r>
            <a:r>
              <a:rPr dirty="0" sz="3400" spc="-245"/>
              <a:t>Giới</a:t>
            </a:r>
            <a:r>
              <a:rPr dirty="0" sz="3400" spc="295"/>
              <a:t> </a:t>
            </a:r>
            <a:r>
              <a:rPr dirty="0" sz="3400" spc="-240"/>
              <a:t>hạn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0850" cy="35128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3.2.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5" b="1">
                <a:solidFill>
                  <a:srgbClr val="C00000"/>
                </a:solidFill>
                <a:latin typeface="Times New Roman"/>
                <a:cs typeface="Times New Roman"/>
              </a:rPr>
              <a:t>Scope</a:t>
            </a:r>
            <a:r>
              <a:rPr dirty="0" sz="2600" spc="-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0" b="1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Subsequent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20" b="1">
                <a:solidFill>
                  <a:srgbClr val="C00000"/>
                </a:solidFill>
                <a:latin typeface="Times New Roman"/>
                <a:cs typeface="Times New Roman"/>
              </a:rPr>
              <a:t>Releases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50">
                <a:latin typeface="Times New Roman"/>
                <a:cs typeface="Times New Roman"/>
              </a:rPr>
              <a:t>Chỉ </a:t>
            </a:r>
            <a:r>
              <a:rPr dirty="0" sz="2600" spc="135">
                <a:latin typeface="Times New Roman"/>
                <a:cs typeface="Times New Roman"/>
              </a:rPr>
              <a:t>ra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105">
                <a:latin typeface="Times New Roman"/>
                <a:cs typeface="Times New Roman"/>
              </a:rPr>
              <a:t>tính </a:t>
            </a:r>
            <a:r>
              <a:rPr dirty="0" sz="2600" spc="95">
                <a:latin typeface="Times New Roman"/>
                <a:cs typeface="Times New Roman"/>
              </a:rPr>
              <a:t>năng </a:t>
            </a:r>
            <a:r>
              <a:rPr dirty="0" sz="2600" spc="110">
                <a:latin typeface="Times New Roman"/>
                <a:cs typeface="Times New Roman"/>
              </a:rPr>
              <a:t>nào </a:t>
            </a:r>
            <a:r>
              <a:rPr dirty="0" sz="2600" spc="105">
                <a:latin typeface="Times New Roman"/>
                <a:cs typeface="Times New Roman"/>
              </a:rPr>
              <a:t>sẽ </a:t>
            </a:r>
            <a:r>
              <a:rPr dirty="0" sz="2600" spc="114">
                <a:latin typeface="Times New Roman"/>
                <a:cs typeface="Times New Roman"/>
              </a:rPr>
              <a:t>được trì hoãn </a:t>
            </a:r>
            <a:r>
              <a:rPr dirty="0" sz="2600" spc="30">
                <a:latin typeface="Times New Roman"/>
                <a:cs typeface="Times New Roman"/>
              </a:rPr>
              <a:t>lại </a:t>
            </a:r>
            <a:r>
              <a:rPr dirty="0" sz="2600" spc="105">
                <a:latin typeface="Times New Roman"/>
                <a:cs typeface="Times New Roman"/>
              </a:rPr>
              <a:t>trong </a:t>
            </a:r>
            <a:r>
              <a:rPr dirty="0" sz="2600" spc="-90">
                <a:latin typeface="Times New Roman"/>
                <a:cs typeface="Times New Roman"/>
              </a:rPr>
              <a:t>các  </a:t>
            </a:r>
            <a:r>
              <a:rPr dirty="0" sz="2600" spc="100">
                <a:latin typeface="Times New Roman"/>
                <a:cs typeface="Times New Roman"/>
              </a:rPr>
              <a:t>phiên </a:t>
            </a:r>
            <a:r>
              <a:rPr dirty="0" sz="2600" spc="125">
                <a:latin typeface="Times New Roman"/>
                <a:cs typeface="Times New Roman"/>
              </a:rPr>
              <a:t>bản </a:t>
            </a:r>
            <a:r>
              <a:rPr dirty="0" sz="2600" spc="55">
                <a:latin typeface="Times New Roman"/>
                <a:cs typeface="Times New Roman"/>
              </a:rPr>
              <a:t>kế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tiếp.</a:t>
            </a:r>
            <a:endParaRPr sz="2600">
              <a:latin typeface="Times New Roman"/>
              <a:cs typeface="Times New Roman"/>
            </a:endParaRPr>
          </a:p>
          <a:p>
            <a:pPr algn="just" marL="285115" marR="57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0">
                <a:latin typeface="Times New Roman"/>
                <a:cs typeface="Times New Roman"/>
              </a:rPr>
              <a:t>Các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phiên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bản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sau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bổ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sung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tính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mới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và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hoàn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thiện  các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tính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đã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thực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thi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trong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phiên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bản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trước.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0">
                <a:latin typeface="Times New Roman"/>
                <a:cs typeface="Times New Roman"/>
              </a:rPr>
              <a:t>Có </a:t>
            </a:r>
            <a:r>
              <a:rPr dirty="0" sz="2600" spc="130">
                <a:latin typeface="Times New Roman"/>
                <a:cs typeface="Times New Roman"/>
              </a:rPr>
              <a:t>thể </a:t>
            </a:r>
            <a:r>
              <a:rPr dirty="0" sz="2600" spc="105">
                <a:latin typeface="Times New Roman"/>
                <a:cs typeface="Times New Roman"/>
              </a:rPr>
              <a:t>dời tính </a:t>
            </a:r>
            <a:r>
              <a:rPr dirty="0" sz="2600" spc="95">
                <a:latin typeface="Times New Roman"/>
                <a:cs typeface="Times New Roman"/>
              </a:rPr>
              <a:t>năng </a:t>
            </a:r>
            <a:r>
              <a:rPr dirty="0" sz="2600" spc="180">
                <a:latin typeface="Times New Roman"/>
                <a:cs typeface="Times New Roman"/>
              </a:rPr>
              <a:t>từ </a:t>
            </a:r>
            <a:r>
              <a:rPr dirty="0" sz="2600" spc="100">
                <a:latin typeface="Times New Roman"/>
                <a:cs typeface="Times New Roman"/>
              </a:rPr>
              <a:t>phiên </a:t>
            </a:r>
            <a:r>
              <a:rPr dirty="0" sz="2600" spc="125">
                <a:latin typeface="Times New Roman"/>
                <a:cs typeface="Times New Roman"/>
              </a:rPr>
              <a:t>bản </a:t>
            </a:r>
            <a:r>
              <a:rPr dirty="0" sz="2600" spc="70">
                <a:latin typeface="Times New Roman"/>
                <a:cs typeface="Times New Roman"/>
              </a:rPr>
              <a:t>này </a:t>
            </a:r>
            <a:r>
              <a:rPr dirty="0" sz="2600" spc="85">
                <a:latin typeface="Times New Roman"/>
                <a:cs typeface="Times New Roman"/>
              </a:rPr>
              <a:t>sang </a:t>
            </a:r>
            <a:r>
              <a:rPr dirty="0" sz="2600" spc="105">
                <a:latin typeface="Times New Roman"/>
                <a:cs typeface="Times New Roman"/>
              </a:rPr>
              <a:t>phiên </a:t>
            </a:r>
            <a:r>
              <a:rPr dirty="0" sz="2600">
                <a:latin typeface="Times New Roman"/>
                <a:cs typeface="Times New Roman"/>
              </a:rPr>
              <a:t>bản  </a:t>
            </a:r>
            <a:r>
              <a:rPr dirty="0" sz="2600" spc="70">
                <a:latin typeface="Times New Roman"/>
                <a:cs typeface="Times New Roman"/>
              </a:rPr>
              <a:t>khác </a:t>
            </a:r>
            <a:r>
              <a:rPr dirty="0" sz="2600" spc="35">
                <a:latin typeface="Times New Roman"/>
                <a:cs typeface="Times New Roman"/>
              </a:rPr>
              <a:t>và có </a:t>
            </a:r>
            <a:r>
              <a:rPr dirty="0" sz="2600" spc="130">
                <a:latin typeface="Times New Roman"/>
                <a:cs typeface="Times New Roman"/>
              </a:rPr>
              <a:t>thể </a:t>
            </a:r>
            <a:r>
              <a:rPr dirty="0" sz="2600" spc="100">
                <a:latin typeface="Times New Roman"/>
                <a:cs typeface="Times New Roman"/>
              </a:rPr>
              <a:t>bổ </a:t>
            </a:r>
            <a:r>
              <a:rPr dirty="0" sz="2600" spc="90">
                <a:latin typeface="Times New Roman"/>
                <a:cs typeface="Times New Roman"/>
              </a:rPr>
              <a:t>sung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75">
                <a:latin typeface="Times New Roman"/>
                <a:cs typeface="Times New Roman"/>
              </a:rPr>
              <a:t>chức </a:t>
            </a:r>
            <a:r>
              <a:rPr dirty="0" sz="2600" spc="95">
                <a:latin typeface="Times New Roman"/>
                <a:cs typeface="Times New Roman"/>
              </a:rPr>
              <a:t>năng </a:t>
            </a:r>
            <a:r>
              <a:rPr dirty="0" sz="2600" spc="105">
                <a:latin typeface="Times New Roman"/>
                <a:cs typeface="Times New Roman"/>
              </a:rPr>
              <a:t>mới </a:t>
            </a:r>
            <a:r>
              <a:rPr dirty="0" sz="2600" spc="75">
                <a:latin typeface="Times New Roman"/>
                <a:cs typeface="Times New Roman"/>
              </a:rPr>
              <a:t>không </a:t>
            </a:r>
            <a:r>
              <a:rPr dirty="0" sz="2600" spc="175">
                <a:latin typeface="Times New Roman"/>
                <a:cs typeface="Times New Roman"/>
              </a:rPr>
              <a:t>dự  </a:t>
            </a:r>
            <a:r>
              <a:rPr dirty="0" sz="2600" spc="105">
                <a:latin typeface="Times New Roman"/>
                <a:cs typeface="Times New Roman"/>
              </a:rPr>
              <a:t>tính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trước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21765"/>
            <a:ext cx="372300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345"/>
              <a:t>Scope </a:t>
            </a:r>
            <a:r>
              <a:rPr dirty="0" sz="3200" spc="-229"/>
              <a:t>and</a:t>
            </a:r>
            <a:r>
              <a:rPr dirty="0" sz="3200" spc="-25"/>
              <a:t> </a:t>
            </a:r>
            <a:r>
              <a:rPr dirty="0" sz="3200" spc="-215"/>
              <a:t>Limitations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5091"/>
            <a:ext cx="7999730" cy="2957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4035">
              <a:lnSpc>
                <a:spcPct val="100000"/>
              </a:lnSpc>
              <a:spcBef>
                <a:spcPts val="9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3.3.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75" b="1">
                <a:solidFill>
                  <a:srgbClr val="C00000"/>
                </a:solidFill>
                <a:latin typeface="Times New Roman"/>
                <a:cs typeface="Times New Roman"/>
              </a:rPr>
              <a:t>Limitations</a:t>
            </a:r>
            <a:r>
              <a:rPr dirty="0" sz="2600" spc="-9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0" b="1">
                <a:solidFill>
                  <a:srgbClr val="C00000"/>
                </a:solidFill>
                <a:latin typeface="Times New Roman"/>
                <a:cs typeface="Times New Roman"/>
              </a:rPr>
              <a:t>Exculusions</a:t>
            </a:r>
            <a:r>
              <a:rPr dirty="0" sz="2600" spc="-1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35" b="1">
                <a:solidFill>
                  <a:srgbClr val="C00000"/>
                </a:solidFill>
                <a:latin typeface="Times New Roman"/>
                <a:cs typeface="Times New Roman"/>
              </a:rPr>
              <a:t>giới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hạn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55" b="1">
                <a:solidFill>
                  <a:srgbClr val="C00000"/>
                </a:solidFill>
                <a:latin typeface="Times New Roman"/>
                <a:cs typeface="Times New Roman"/>
              </a:rPr>
              <a:t>và 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loại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25" b="1">
                <a:solidFill>
                  <a:srgbClr val="C00000"/>
                </a:solidFill>
                <a:latin typeface="Times New Roman"/>
                <a:cs typeface="Times New Roman"/>
              </a:rPr>
              <a:t>trừ</a:t>
            </a:r>
            <a:endParaRPr sz="2600">
              <a:latin typeface="Times New Roman"/>
              <a:cs typeface="Times New Roman"/>
            </a:endParaRPr>
          </a:p>
          <a:p>
            <a:pPr marL="285115" marR="3556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100">
                <a:latin typeface="Times New Roman"/>
                <a:cs typeface="Times New Roman"/>
              </a:rPr>
              <a:t>Xác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định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phạm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giữa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cái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trong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và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ngoài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hệ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thống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giúp  </a:t>
            </a:r>
            <a:r>
              <a:rPr dirty="0" sz="2600" spc="130">
                <a:latin typeface="Times New Roman"/>
                <a:cs typeface="Times New Roman"/>
              </a:rPr>
              <a:t>quản </a:t>
            </a:r>
            <a:r>
              <a:rPr dirty="0" sz="2600" spc="-35">
                <a:latin typeface="Times New Roman"/>
                <a:cs typeface="Times New Roman"/>
              </a:rPr>
              <a:t>lý </a:t>
            </a:r>
            <a:r>
              <a:rPr dirty="0" sz="2600" spc="114">
                <a:latin typeface="Times New Roman"/>
                <a:cs typeface="Times New Roman"/>
              </a:rPr>
              <a:t>được</a:t>
            </a:r>
            <a:r>
              <a:rPr dirty="0" sz="2600" spc="-47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scope </a:t>
            </a:r>
            <a:r>
              <a:rPr dirty="0" sz="2600" spc="105">
                <a:latin typeface="Times New Roman"/>
                <a:cs typeface="Times New Roman"/>
              </a:rPr>
              <a:t>creep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5">
                <a:latin typeface="Times New Roman"/>
                <a:cs typeface="Times New Roman"/>
              </a:rPr>
              <a:t>Liệt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kê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tính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năng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mà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stakeholder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đề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cập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đến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nhưng  </a:t>
            </a:r>
            <a:r>
              <a:rPr dirty="0" sz="2600" spc="75">
                <a:latin typeface="Times New Roman"/>
                <a:cs typeface="Times New Roman"/>
              </a:rPr>
              <a:t>không </a:t>
            </a:r>
            <a:r>
              <a:rPr dirty="0" sz="2600" spc="114">
                <a:latin typeface="Times New Roman"/>
                <a:cs typeface="Times New Roman"/>
              </a:rPr>
              <a:t>được </a:t>
            </a:r>
            <a:r>
              <a:rPr dirty="0" sz="2600" spc="100">
                <a:latin typeface="Times New Roman"/>
                <a:cs typeface="Times New Roman"/>
              </a:rPr>
              <a:t>bao </a:t>
            </a:r>
            <a:r>
              <a:rPr dirty="0" sz="2600" spc="130">
                <a:latin typeface="Times New Roman"/>
                <a:cs typeface="Times New Roman"/>
              </a:rPr>
              <a:t>hàm </a:t>
            </a:r>
            <a:r>
              <a:rPr dirty="0" sz="2600" spc="105">
                <a:latin typeface="Times New Roman"/>
                <a:cs typeface="Times New Roman"/>
              </a:rPr>
              <a:t>trong </a:t>
            </a:r>
            <a:r>
              <a:rPr dirty="0" sz="2600" spc="120">
                <a:latin typeface="Times New Roman"/>
                <a:cs typeface="Times New Roman"/>
              </a:rPr>
              <a:t>sản </a:t>
            </a:r>
            <a:r>
              <a:rPr dirty="0" sz="2600" spc="130">
                <a:latin typeface="Times New Roman"/>
                <a:cs typeface="Times New Roman"/>
              </a:rPr>
              <a:t>phẩm </a:t>
            </a:r>
            <a:r>
              <a:rPr dirty="0" sz="2600" spc="65">
                <a:latin typeface="Times New Roman"/>
                <a:cs typeface="Times New Roman"/>
              </a:rPr>
              <a:t>hay </a:t>
            </a:r>
            <a:r>
              <a:rPr dirty="0" sz="2600" spc="105">
                <a:latin typeface="Times New Roman"/>
                <a:cs typeface="Times New Roman"/>
              </a:rPr>
              <a:t>phiên </a:t>
            </a:r>
            <a:r>
              <a:rPr dirty="0" sz="2600" spc="120">
                <a:latin typeface="Times New Roman"/>
                <a:cs typeface="Times New Roman"/>
              </a:rPr>
              <a:t>bản  </a:t>
            </a:r>
            <a:r>
              <a:rPr dirty="0" sz="2600" spc="125">
                <a:latin typeface="Times New Roman"/>
                <a:cs typeface="Times New Roman"/>
              </a:rPr>
              <a:t>đầu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tiên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28471"/>
            <a:ext cx="51098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75"/>
              <a:t>Scope </a:t>
            </a:r>
            <a:r>
              <a:rPr dirty="0" sz="4400" spc="-310"/>
              <a:t>and</a:t>
            </a:r>
            <a:r>
              <a:rPr dirty="0" sz="4400" spc="-65"/>
              <a:t> </a:t>
            </a:r>
            <a:r>
              <a:rPr dirty="0" sz="4400" spc="-290"/>
              <a:t>Limitations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7729220" cy="360489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4.1.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95" b="1">
                <a:solidFill>
                  <a:srgbClr val="C00000"/>
                </a:solidFill>
                <a:latin typeface="Times New Roman"/>
                <a:cs typeface="Times New Roman"/>
              </a:rPr>
              <a:t>Stakeholder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Profiles</a:t>
            </a:r>
            <a:r>
              <a:rPr dirty="0" sz="2600" spc="-9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5" b="1">
                <a:solidFill>
                  <a:srgbClr val="C00000"/>
                </a:solidFill>
                <a:latin typeface="Times New Roman"/>
                <a:cs typeface="Times New Roman"/>
              </a:rPr>
              <a:t>Hồ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250" b="1">
                <a:solidFill>
                  <a:srgbClr val="C00000"/>
                </a:solidFill>
                <a:latin typeface="Times New Roman"/>
                <a:cs typeface="Times New Roman"/>
              </a:rPr>
              <a:t>sơ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20" b="1">
                <a:solidFill>
                  <a:srgbClr val="C00000"/>
                </a:solidFill>
                <a:latin typeface="Times New Roman"/>
                <a:cs typeface="Times New Roman"/>
              </a:rPr>
              <a:t>stakeholder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0">
                <a:latin typeface="Times New Roman"/>
                <a:cs typeface="Times New Roman"/>
              </a:rPr>
              <a:t>Mô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tả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các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loại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khách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hàng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hay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stakeholder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khác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nhau  </a:t>
            </a:r>
            <a:r>
              <a:rPr dirty="0" sz="2600" spc="80">
                <a:latin typeface="Times New Roman"/>
                <a:cs typeface="Times New Roman"/>
              </a:rPr>
              <a:t>của </a:t>
            </a:r>
            <a:r>
              <a:rPr dirty="0" sz="2600" spc="170">
                <a:latin typeface="Times New Roman"/>
                <a:cs typeface="Times New Roman"/>
              </a:rPr>
              <a:t>dự</a:t>
            </a:r>
            <a:r>
              <a:rPr dirty="0" sz="2600" spc="-22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Chứa </a:t>
            </a:r>
            <a:r>
              <a:rPr dirty="0" sz="2600" spc="30">
                <a:latin typeface="Times New Roman"/>
                <a:cs typeface="Times New Roman"/>
              </a:rPr>
              <a:t>các </a:t>
            </a:r>
            <a:r>
              <a:rPr dirty="0" sz="2600" spc="95">
                <a:latin typeface="Times New Roman"/>
                <a:cs typeface="Times New Roman"/>
              </a:rPr>
              <a:t>thông tin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sau:</a:t>
            </a:r>
            <a:endParaRPr sz="26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">
                <a:latin typeface="Times New Roman"/>
                <a:cs typeface="Times New Roman"/>
              </a:rPr>
              <a:t>Lợi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ích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chính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của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stakeholder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có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được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từ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phẩm.</a:t>
            </a:r>
            <a:endParaRPr sz="24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45">
                <a:latin typeface="Times New Roman"/>
                <a:cs typeface="Times New Roman"/>
              </a:rPr>
              <a:t>Quan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điểm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của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stakeholder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về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phẩm</a:t>
            </a:r>
            <a:endParaRPr sz="24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5">
                <a:latin typeface="Times New Roman"/>
                <a:cs typeface="Times New Roman"/>
              </a:rPr>
              <a:t>Các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mối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quan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tâm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chính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của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stakeholder</a:t>
            </a:r>
            <a:endParaRPr sz="2400">
              <a:latin typeface="Times New Roman"/>
              <a:cs typeface="Times New Roman"/>
            </a:endParaRPr>
          </a:p>
          <a:p>
            <a:pPr lvl="1" marL="6527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-55">
                <a:latin typeface="Times New Roman"/>
                <a:cs typeface="Times New Roman"/>
              </a:rPr>
              <a:t>Các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ràng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buộc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liên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quan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đến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stakeholder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28471"/>
            <a:ext cx="51098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75"/>
              <a:t>Scope </a:t>
            </a:r>
            <a:r>
              <a:rPr dirty="0" sz="4400" spc="-310"/>
              <a:t>and</a:t>
            </a:r>
            <a:r>
              <a:rPr dirty="0" sz="4400" spc="-65"/>
              <a:t> </a:t>
            </a:r>
            <a:r>
              <a:rPr dirty="0" sz="4400" spc="-290"/>
              <a:t>Limitations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0850" cy="22447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4.2.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 b="1">
                <a:solidFill>
                  <a:srgbClr val="C00000"/>
                </a:solidFill>
                <a:latin typeface="Times New Roman"/>
                <a:cs typeface="Times New Roman"/>
              </a:rPr>
              <a:t>Project</a:t>
            </a:r>
            <a:r>
              <a:rPr dirty="0" sz="2600" spc="-7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Priorities</a:t>
            </a:r>
            <a:r>
              <a:rPr dirty="0" sz="2600" spc="-9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70" b="1">
                <a:solidFill>
                  <a:srgbClr val="C00000"/>
                </a:solidFill>
                <a:latin typeface="Times New Roman"/>
                <a:cs typeface="Times New Roman"/>
              </a:rPr>
              <a:t>Độ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80" b="1">
                <a:solidFill>
                  <a:srgbClr val="C00000"/>
                </a:solidFill>
                <a:latin typeface="Times New Roman"/>
                <a:cs typeface="Times New Roman"/>
              </a:rPr>
              <a:t>ưu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25" b="1">
                <a:solidFill>
                  <a:srgbClr val="C00000"/>
                </a:solidFill>
                <a:latin typeface="Times New Roman"/>
                <a:cs typeface="Times New Roman"/>
              </a:rPr>
              <a:t>tiên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5" b="1">
                <a:solidFill>
                  <a:srgbClr val="C00000"/>
                </a:solidFill>
                <a:latin typeface="Times New Roman"/>
                <a:cs typeface="Times New Roman"/>
              </a:rPr>
              <a:t>trong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85" b="1">
                <a:solidFill>
                  <a:srgbClr val="C00000"/>
                </a:solidFill>
                <a:latin typeface="Times New Roman"/>
                <a:cs typeface="Times New Roman"/>
              </a:rPr>
              <a:t>dự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algn="just"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80">
                <a:latin typeface="Times New Roman"/>
                <a:cs typeface="Times New Roman"/>
              </a:rPr>
              <a:t>Stakeholder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phải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nhất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trí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về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độ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ưu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tiên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của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dự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45">
                <a:latin typeface="Times New Roman"/>
                <a:cs typeface="Times New Roman"/>
              </a:rPr>
              <a:t>Năm </a:t>
            </a:r>
            <a:r>
              <a:rPr dirty="0" sz="2600" spc="125">
                <a:latin typeface="Times New Roman"/>
                <a:cs typeface="Times New Roman"/>
              </a:rPr>
              <a:t>hướng </a:t>
            </a:r>
            <a:r>
              <a:rPr dirty="0" sz="2600" spc="80">
                <a:latin typeface="Times New Roman"/>
                <a:cs typeface="Times New Roman"/>
              </a:rPr>
              <a:t>chính của </a:t>
            </a:r>
            <a:r>
              <a:rPr dirty="0" sz="2600" spc="170">
                <a:latin typeface="Times New Roman"/>
                <a:cs typeface="Times New Roman"/>
              </a:rPr>
              <a:t>dự </a:t>
            </a:r>
            <a:r>
              <a:rPr dirty="0" sz="2600" spc="75">
                <a:latin typeface="Times New Roman"/>
                <a:cs typeface="Times New Roman"/>
              </a:rPr>
              <a:t>án: </a:t>
            </a:r>
            <a:r>
              <a:rPr dirty="0" sz="2600" spc="95">
                <a:latin typeface="Times New Roman"/>
                <a:cs typeface="Times New Roman"/>
              </a:rPr>
              <a:t>features </a:t>
            </a:r>
            <a:r>
              <a:rPr dirty="0" sz="2600" spc="105">
                <a:latin typeface="Times New Roman"/>
                <a:cs typeface="Times New Roman"/>
              </a:rPr>
              <a:t>(tính </a:t>
            </a:r>
            <a:r>
              <a:rPr dirty="0" sz="2600" spc="-5">
                <a:latin typeface="Times New Roman"/>
                <a:cs typeface="Times New Roman"/>
              </a:rPr>
              <a:t>năng),  </a:t>
            </a:r>
            <a:r>
              <a:rPr dirty="0" sz="2600" spc="85">
                <a:latin typeface="Times New Roman"/>
                <a:cs typeface="Times New Roman"/>
              </a:rPr>
              <a:t>quality(chất </a:t>
            </a:r>
            <a:r>
              <a:rPr dirty="0" sz="2600" spc="65">
                <a:latin typeface="Times New Roman"/>
                <a:cs typeface="Times New Roman"/>
              </a:rPr>
              <a:t>lượng), </a:t>
            </a:r>
            <a:r>
              <a:rPr dirty="0" sz="2600" spc="85">
                <a:latin typeface="Times New Roman"/>
                <a:cs typeface="Times New Roman"/>
              </a:rPr>
              <a:t>schedule </a:t>
            </a:r>
            <a:r>
              <a:rPr dirty="0" sz="2600" spc="40">
                <a:latin typeface="Times New Roman"/>
                <a:cs typeface="Times New Roman"/>
              </a:rPr>
              <a:t>(lịch </a:t>
            </a:r>
            <a:r>
              <a:rPr dirty="0" sz="2600" spc="55">
                <a:latin typeface="Times New Roman"/>
                <a:cs typeface="Times New Roman"/>
              </a:rPr>
              <a:t>biểu), </a:t>
            </a:r>
            <a:r>
              <a:rPr dirty="0" sz="2600" spc="80">
                <a:latin typeface="Times New Roman"/>
                <a:cs typeface="Times New Roman"/>
              </a:rPr>
              <a:t>cost </a:t>
            </a:r>
            <a:r>
              <a:rPr dirty="0" sz="2600" spc="60">
                <a:latin typeface="Times New Roman"/>
                <a:cs typeface="Times New Roman"/>
              </a:rPr>
              <a:t>(chi </a:t>
            </a:r>
            <a:r>
              <a:rPr dirty="0" sz="2600" spc="95">
                <a:latin typeface="Times New Roman"/>
                <a:cs typeface="Times New Roman"/>
              </a:rPr>
              <a:t>phí)  </a:t>
            </a:r>
            <a:r>
              <a:rPr dirty="0" sz="2600" spc="130">
                <a:latin typeface="Times New Roman"/>
                <a:cs typeface="Times New Roman"/>
              </a:rPr>
              <a:t>and </a:t>
            </a:r>
            <a:r>
              <a:rPr dirty="0" sz="2600" spc="40">
                <a:latin typeface="Times New Roman"/>
                <a:cs typeface="Times New Roman"/>
              </a:rPr>
              <a:t>staff </a:t>
            </a:r>
            <a:r>
              <a:rPr dirty="0" sz="2600" spc="130">
                <a:latin typeface="Times New Roman"/>
                <a:cs typeface="Times New Roman"/>
              </a:rPr>
              <a:t>(nhân</a:t>
            </a:r>
            <a:r>
              <a:rPr dirty="0" sz="2600" spc="-39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viên)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89355"/>
            <a:ext cx="4091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006B8D"/>
                </a:solidFill>
                <a:latin typeface="Carlito"/>
                <a:cs typeface="Carlito"/>
              </a:rPr>
              <a:t>Phân </a:t>
            </a:r>
            <a:r>
              <a:rPr dirty="0" sz="3600" spc="-85" b="0">
                <a:solidFill>
                  <a:srgbClr val="006B8D"/>
                </a:solidFill>
                <a:latin typeface="Arial"/>
                <a:cs typeface="Arial"/>
              </a:rPr>
              <a:t>loại</a:t>
            </a:r>
            <a:r>
              <a:rPr dirty="0" sz="3600" spc="-254" b="0">
                <a:solidFill>
                  <a:srgbClr val="006B8D"/>
                </a:solidFill>
                <a:latin typeface="Arial"/>
                <a:cs typeface="Arial"/>
              </a:rPr>
              <a:t> </a:t>
            </a:r>
            <a:r>
              <a:rPr dirty="0" sz="3600" spc="-20" b="0">
                <a:solidFill>
                  <a:srgbClr val="006B8D"/>
                </a:solidFill>
                <a:latin typeface="Carlito"/>
                <a:cs typeface="Carlito"/>
              </a:rPr>
              <a:t>StakeHolder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554" y="6536394"/>
            <a:ext cx="11601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>
                <a:solidFill>
                  <a:srgbClr val="045C75"/>
                </a:solidFill>
                <a:latin typeface="Arial"/>
                <a:cs typeface="Arial"/>
              </a:rPr>
              <a:t>Trần </a:t>
            </a:r>
            <a:r>
              <a:rPr dirty="0" sz="1200">
                <a:solidFill>
                  <a:srgbClr val="045C75"/>
                </a:solidFill>
                <a:latin typeface="Arial"/>
                <a:cs typeface="Arial"/>
              </a:rPr>
              <a:t>Thị Kim</a:t>
            </a:r>
            <a:r>
              <a:rPr dirty="0" sz="1200" spc="-95">
                <a:solidFill>
                  <a:srgbClr val="045C7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45C75"/>
                </a:solidFill>
                <a:latin typeface="Arial"/>
                <a:cs typeface="Arial"/>
              </a:rPr>
              <a:t>Chi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0043" y="6536394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36" y="1507489"/>
            <a:ext cx="7456805" cy="36836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70">
                <a:latin typeface="Times New Roman"/>
                <a:cs typeface="Times New Roman"/>
              </a:rPr>
              <a:t>Customers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(người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tài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trợ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dự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án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hay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mua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phẩm)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  <a:tab pos="1330960" algn="l"/>
              </a:tabLst>
            </a:pPr>
            <a:r>
              <a:rPr dirty="0" sz="2400" spc="60">
                <a:latin typeface="Times New Roman"/>
                <a:cs typeface="Times New Roman"/>
              </a:rPr>
              <a:t>Users	</a:t>
            </a:r>
            <a:r>
              <a:rPr dirty="0" sz="2400" spc="95">
                <a:latin typeface="Times New Roman"/>
                <a:cs typeface="Times New Roman"/>
              </a:rPr>
              <a:t>(người </a:t>
            </a:r>
            <a:r>
              <a:rPr dirty="0" sz="2400" spc="114">
                <a:latin typeface="Times New Roman"/>
                <a:cs typeface="Times New Roman"/>
              </a:rPr>
              <a:t>tương </a:t>
            </a:r>
            <a:r>
              <a:rPr dirty="0" sz="2400" spc="75">
                <a:latin typeface="Times New Roman"/>
                <a:cs typeface="Times New Roman"/>
              </a:rPr>
              <a:t>tác </a:t>
            </a:r>
            <a:r>
              <a:rPr dirty="0" sz="2400" spc="120">
                <a:latin typeface="Times New Roman"/>
                <a:cs typeface="Times New Roman"/>
              </a:rPr>
              <a:t>trực </a:t>
            </a:r>
            <a:r>
              <a:rPr dirty="0" sz="2400" spc="90">
                <a:latin typeface="Times New Roman"/>
                <a:cs typeface="Times New Roman"/>
              </a:rPr>
              <a:t>tiếp </a:t>
            </a:r>
            <a:r>
              <a:rPr dirty="0" sz="2400" spc="65">
                <a:latin typeface="Times New Roman"/>
                <a:cs typeface="Times New Roman"/>
              </a:rPr>
              <a:t>hay </a:t>
            </a:r>
            <a:r>
              <a:rPr dirty="0" sz="2400" spc="50">
                <a:latin typeface="Times New Roman"/>
                <a:cs typeface="Times New Roman"/>
              </a:rPr>
              <a:t>gián </a:t>
            </a:r>
            <a:r>
              <a:rPr dirty="0" sz="2400" spc="90">
                <a:latin typeface="Times New Roman"/>
                <a:cs typeface="Times New Roman"/>
              </a:rPr>
              <a:t>tiếp </a:t>
            </a:r>
            <a:r>
              <a:rPr dirty="0" sz="2400" spc="110">
                <a:latin typeface="Times New Roman"/>
                <a:cs typeface="Times New Roman"/>
              </a:rPr>
              <a:t>sản  </a:t>
            </a:r>
            <a:r>
              <a:rPr dirty="0" sz="2400" spc="114">
                <a:latin typeface="Times New Roman"/>
                <a:cs typeface="Times New Roman"/>
              </a:rPr>
              <a:t>phẩm)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90">
                <a:latin typeface="Times New Roman"/>
                <a:cs typeface="Times New Roman"/>
              </a:rPr>
              <a:t>Requiremements </a:t>
            </a:r>
            <a:r>
              <a:rPr dirty="0" sz="2400" spc="75">
                <a:latin typeface="Times New Roman"/>
                <a:cs typeface="Times New Roman"/>
              </a:rPr>
              <a:t>analysts </a:t>
            </a:r>
            <a:r>
              <a:rPr dirty="0" sz="2400" spc="95">
                <a:latin typeface="Times New Roman"/>
                <a:cs typeface="Times New Roman"/>
              </a:rPr>
              <a:t>(người </a:t>
            </a:r>
            <a:r>
              <a:rPr dirty="0" sz="2400" spc="65">
                <a:latin typeface="Times New Roman"/>
                <a:cs typeface="Times New Roman"/>
              </a:rPr>
              <a:t>viết </a:t>
            </a:r>
            <a:r>
              <a:rPr dirty="0" sz="2400" spc="60">
                <a:latin typeface="Times New Roman"/>
                <a:cs typeface="Times New Roman"/>
              </a:rPr>
              <a:t>yêu </a:t>
            </a:r>
            <a:r>
              <a:rPr dirty="0" sz="2400" spc="75">
                <a:latin typeface="Times New Roman"/>
                <a:cs typeface="Times New Roman"/>
              </a:rPr>
              <a:t>cầu </a:t>
            </a:r>
            <a:r>
              <a:rPr dirty="0" sz="2400" spc="30">
                <a:latin typeface="Times New Roman"/>
                <a:cs typeface="Times New Roman"/>
              </a:rPr>
              <a:t>và </a:t>
            </a:r>
            <a:r>
              <a:rPr dirty="0" sz="2400" spc="65">
                <a:latin typeface="Times New Roman"/>
                <a:cs typeface="Times New Roman"/>
              </a:rPr>
              <a:t>làm  </a:t>
            </a:r>
            <a:r>
              <a:rPr dirty="0" sz="2400" spc="25">
                <a:latin typeface="Times New Roman"/>
                <a:cs typeface="Times New Roman"/>
              </a:rPr>
              <a:t>việc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với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đội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phát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triển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phần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mềm)</a:t>
            </a:r>
            <a:endParaRPr sz="24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  <a:tab pos="2064385" algn="l"/>
                <a:tab pos="3083560" algn="l"/>
                <a:tab pos="3818890" algn="l"/>
                <a:tab pos="4312285" algn="l"/>
                <a:tab pos="5034915" algn="l"/>
                <a:tab pos="5520055" algn="l"/>
                <a:tab pos="5943600" algn="l"/>
                <a:tab pos="6550025" algn="l"/>
                <a:tab pos="6991350" algn="l"/>
              </a:tabLst>
            </a:pPr>
            <a:r>
              <a:rPr dirty="0" sz="2400" spc="-25">
                <a:latin typeface="Times New Roman"/>
                <a:cs typeface="Times New Roman"/>
              </a:rPr>
              <a:t>D</a:t>
            </a:r>
            <a:r>
              <a:rPr dirty="0" sz="2400" spc="-45">
                <a:latin typeface="Times New Roman"/>
                <a:cs typeface="Times New Roman"/>
              </a:rPr>
              <a:t>e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sz="2400" spc="100">
                <a:latin typeface="Times New Roman"/>
                <a:cs typeface="Times New Roman"/>
              </a:rPr>
              <a:t>elopers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(</a:t>
            </a:r>
            <a:r>
              <a:rPr dirty="0" sz="2400" spc="145">
                <a:latin typeface="Times New Roman"/>
                <a:cs typeface="Times New Roman"/>
              </a:rPr>
              <a:t>n</a:t>
            </a:r>
            <a:r>
              <a:rPr dirty="0" sz="2400" spc="80">
                <a:latin typeface="Times New Roman"/>
                <a:cs typeface="Times New Roman"/>
              </a:rPr>
              <a:t>g</a:t>
            </a:r>
            <a:r>
              <a:rPr dirty="0" sz="2400" spc="70">
                <a:latin typeface="Times New Roman"/>
                <a:cs typeface="Times New Roman"/>
              </a:rPr>
              <a:t>ư</a:t>
            </a:r>
            <a:r>
              <a:rPr dirty="0" sz="2400" spc="105">
                <a:latin typeface="Times New Roman"/>
                <a:cs typeface="Times New Roman"/>
              </a:rPr>
              <a:t>ờ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th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 spc="125">
                <a:latin typeface="Times New Roman"/>
                <a:cs typeface="Times New Roman"/>
              </a:rPr>
              <a:t>ết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ế,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30">
                <a:latin typeface="Times New Roman"/>
                <a:cs typeface="Times New Roman"/>
              </a:rPr>
              <a:t>th</a:t>
            </a:r>
            <a:r>
              <a:rPr dirty="0" sz="2400" spc="165">
                <a:latin typeface="Times New Roman"/>
                <a:cs typeface="Times New Roman"/>
              </a:rPr>
              <a:t>ự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th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55">
                <a:latin typeface="Times New Roman"/>
                <a:cs typeface="Times New Roman"/>
              </a:rPr>
              <a:t>à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bả</a:t>
            </a:r>
            <a:r>
              <a:rPr dirty="0" sz="2400" spc="10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10">
                <a:latin typeface="Times New Roman"/>
                <a:cs typeface="Times New Roman"/>
              </a:rPr>
              <a:t>tr</a:t>
            </a:r>
            <a:r>
              <a:rPr dirty="0" sz="2400" spc="105">
                <a:latin typeface="Times New Roman"/>
                <a:cs typeface="Times New Roman"/>
              </a:rPr>
              <a:t>ì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sản  </a:t>
            </a:r>
            <a:r>
              <a:rPr dirty="0" sz="2400" spc="114">
                <a:latin typeface="Times New Roman"/>
                <a:cs typeface="Times New Roman"/>
              </a:rPr>
              <a:t>phẩm)</a:t>
            </a:r>
            <a:endParaRPr sz="24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  <a:tab pos="1540510" algn="l"/>
                <a:tab pos="4498975" algn="l"/>
                <a:tab pos="5943600" algn="l"/>
              </a:tabLst>
            </a:pPr>
            <a:r>
              <a:rPr dirty="0" sz="2400" spc="70">
                <a:latin typeface="Times New Roman"/>
                <a:cs typeface="Times New Roman"/>
              </a:rPr>
              <a:t>Testers	</a:t>
            </a:r>
            <a:r>
              <a:rPr dirty="0" sz="2400" spc="95">
                <a:latin typeface="Times New Roman"/>
                <a:cs typeface="Times New Roman"/>
              </a:rPr>
              <a:t>(người  </a:t>
            </a:r>
            <a:r>
              <a:rPr dirty="0" sz="2400" spc="65">
                <a:latin typeface="Times New Roman"/>
                <a:cs typeface="Times New Roman"/>
              </a:rPr>
              <a:t>kiểm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tra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xem	</a:t>
            </a:r>
            <a:r>
              <a:rPr dirty="0" sz="2400" spc="110">
                <a:latin typeface="Times New Roman"/>
                <a:cs typeface="Times New Roman"/>
              </a:rPr>
              <a:t>sản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phẩm	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05">
                <a:latin typeface="Times New Roman"/>
                <a:cs typeface="Times New Roman"/>
              </a:rPr>
              <a:t>thực </a:t>
            </a:r>
            <a:r>
              <a:rPr dirty="0" sz="2400" spc="80">
                <a:latin typeface="Times New Roman"/>
                <a:cs typeface="Times New Roman"/>
              </a:rPr>
              <a:t>thi  </a:t>
            </a:r>
            <a:r>
              <a:rPr dirty="0" sz="2400" spc="145">
                <a:latin typeface="Times New Roman"/>
                <a:cs typeface="Times New Roman"/>
              </a:rPr>
              <a:t>như </a:t>
            </a:r>
            <a:r>
              <a:rPr dirty="0" sz="2400" spc="75">
                <a:latin typeface="Times New Roman"/>
                <a:cs typeface="Times New Roman"/>
              </a:rPr>
              <a:t>mong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muốn)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64463"/>
            <a:ext cx="55727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15"/>
              <a:t>Scope </a:t>
            </a:r>
            <a:r>
              <a:rPr dirty="0" spc="-340"/>
              <a:t>and</a:t>
            </a:r>
            <a:r>
              <a:rPr dirty="0" spc="-35"/>
              <a:t> </a:t>
            </a:r>
            <a:r>
              <a:rPr dirty="0" spc="-320"/>
              <a:t>Limitations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2755" cy="412305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2600" spc="90" b="1">
                <a:solidFill>
                  <a:srgbClr val="C00000"/>
                </a:solidFill>
                <a:latin typeface="Times New Roman"/>
                <a:cs typeface="Times New Roman"/>
              </a:rPr>
              <a:t>4.2.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65" b="1">
                <a:solidFill>
                  <a:srgbClr val="C00000"/>
                </a:solidFill>
                <a:latin typeface="Times New Roman"/>
                <a:cs typeface="Times New Roman"/>
              </a:rPr>
              <a:t>Project</a:t>
            </a:r>
            <a:r>
              <a:rPr dirty="0" sz="2600" spc="-7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0" b="1">
                <a:solidFill>
                  <a:srgbClr val="C00000"/>
                </a:solidFill>
                <a:latin typeface="Times New Roman"/>
                <a:cs typeface="Times New Roman"/>
              </a:rPr>
              <a:t>Priorities</a:t>
            </a:r>
            <a:r>
              <a:rPr dirty="0" sz="2600" spc="-9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70" b="1">
                <a:solidFill>
                  <a:srgbClr val="C00000"/>
                </a:solidFill>
                <a:latin typeface="Times New Roman"/>
                <a:cs typeface="Times New Roman"/>
              </a:rPr>
              <a:t>Độ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60" b="1">
                <a:solidFill>
                  <a:srgbClr val="C00000"/>
                </a:solidFill>
                <a:latin typeface="Times New Roman"/>
                <a:cs typeface="Times New Roman"/>
              </a:rPr>
              <a:t>Ưu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25" b="1">
                <a:solidFill>
                  <a:srgbClr val="C00000"/>
                </a:solidFill>
                <a:latin typeface="Times New Roman"/>
                <a:cs typeface="Times New Roman"/>
              </a:rPr>
              <a:t>tiên</a:t>
            </a:r>
            <a:r>
              <a:rPr dirty="0" sz="26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85" b="1">
                <a:solidFill>
                  <a:srgbClr val="C00000"/>
                </a:solidFill>
                <a:latin typeface="Times New Roman"/>
                <a:cs typeface="Times New Roman"/>
              </a:rPr>
              <a:t>của</a:t>
            </a:r>
            <a:r>
              <a:rPr dirty="0" sz="2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85" b="1">
                <a:solidFill>
                  <a:srgbClr val="C00000"/>
                </a:solidFill>
                <a:latin typeface="Times New Roman"/>
                <a:cs typeface="Times New Roman"/>
              </a:rPr>
              <a:t>dự</a:t>
            </a:r>
            <a:r>
              <a:rPr dirty="0" sz="26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105" b="1">
                <a:solidFill>
                  <a:srgbClr val="C00000"/>
                </a:solidFill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algn="just"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45">
                <a:latin typeface="Times New Roman"/>
                <a:cs typeface="Times New Roman"/>
              </a:rPr>
              <a:t>Mỗi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hướng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phù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hợp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với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ba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tiêu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chuẩn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sau:</a:t>
            </a:r>
            <a:endParaRPr sz="26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25" i="1">
                <a:latin typeface="Times New Roman"/>
                <a:cs typeface="Times New Roman"/>
              </a:rPr>
              <a:t>Một </a:t>
            </a:r>
            <a:r>
              <a:rPr dirty="0" sz="2400" spc="40" i="1">
                <a:latin typeface="Times New Roman"/>
                <a:cs typeface="Times New Roman"/>
              </a:rPr>
              <a:t>yếu </a:t>
            </a:r>
            <a:r>
              <a:rPr dirty="0" sz="2400" spc="75" i="1">
                <a:latin typeface="Times New Roman"/>
                <a:cs typeface="Times New Roman"/>
              </a:rPr>
              <a:t>tố </a:t>
            </a:r>
            <a:r>
              <a:rPr dirty="0" sz="2400" spc="45" i="1">
                <a:latin typeface="Times New Roman"/>
                <a:cs typeface="Times New Roman"/>
              </a:rPr>
              <a:t>định </a:t>
            </a:r>
            <a:r>
              <a:rPr dirty="0" sz="2400" spc="90" i="1">
                <a:latin typeface="Times New Roman"/>
                <a:cs typeface="Times New Roman"/>
              </a:rPr>
              <a:t>hướng </a:t>
            </a:r>
            <a:r>
              <a:rPr dirty="0" sz="2400" spc="75" i="1">
                <a:latin typeface="Times New Roman"/>
                <a:cs typeface="Times New Roman"/>
              </a:rPr>
              <a:t>(a </a:t>
            </a:r>
            <a:r>
              <a:rPr dirty="0" sz="2400" spc="25" i="1">
                <a:latin typeface="Times New Roman"/>
                <a:cs typeface="Times New Roman"/>
              </a:rPr>
              <a:t>driver)</a:t>
            </a:r>
            <a:r>
              <a:rPr dirty="0" sz="2400" spc="25">
                <a:latin typeface="Times New Roman"/>
                <a:cs typeface="Times New Roman"/>
              </a:rPr>
              <a:t>: </a:t>
            </a:r>
            <a:r>
              <a:rPr dirty="0" sz="2400" spc="114">
                <a:latin typeface="Times New Roman"/>
                <a:cs typeface="Times New Roman"/>
              </a:rPr>
              <a:t>một </a:t>
            </a:r>
            <a:r>
              <a:rPr dirty="0" sz="2400" spc="80">
                <a:latin typeface="Times New Roman"/>
                <a:cs typeface="Times New Roman"/>
              </a:rPr>
              <a:t>mục </a:t>
            </a:r>
            <a:r>
              <a:rPr dirty="0" sz="2400" spc="90">
                <a:latin typeface="Times New Roman"/>
                <a:cs typeface="Times New Roman"/>
              </a:rPr>
              <a:t>tiêu </a:t>
            </a:r>
            <a:r>
              <a:rPr dirty="0" sz="2400" spc="110">
                <a:latin typeface="Times New Roman"/>
                <a:cs typeface="Times New Roman"/>
              </a:rPr>
              <a:t>được </a:t>
            </a:r>
            <a:r>
              <a:rPr dirty="0" sz="2400">
                <a:latin typeface="Times New Roman"/>
                <a:cs typeface="Times New Roman"/>
              </a:rPr>
              <a:t>ưu  </a:t>
            </a:r>
            <a:r>
              <a:rPr dirty="0" sz="2400" spc="90">
                <a:latin typeface="Times New Roman"/>
                <a:cs typeface="Times New Roman"/>
              </a:rPr>
              <a:t>tiên </a:t>
            </a:r>
            <a:r>
              <a:rPr dirty="0" sz="2400" spc="55">
                <a:latin typeface="Times New Roman"/>
                <a:cs typeface="Times New Roman"/>
              </a:rPr>
              <a:t>cao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nhất.</a:t>
            </a:r>
            <a:endParaRPr sz="2400">
              <a:latin typeface="Times New Roman"/>
              <a:cs typeface="Times New Roman"/>
            </a:endParaRPr>
          </a:p>
          <a:p>
            <a:pPr algn="just" lvl="1" marL="652145" marR="5080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25" i="1">
                <a:latin typeface="Times New Roman"/>
                <a:cs typeface="Times New Roman"/>
              </a:rPr>
              <a:t>Một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50" i="1">
                <a:latin typeface="Times New Roman"/>
                <a:cs typeface="Times New Roman"/>
              </a:rPr>
              <a:t>ràng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30" i="1">
                <a:latin typeface="Times New Roman"/>
                <a:cs typeface="Times New Roman"/>
              </a:rPr>
              <a:t>buộc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70" i="1">
                <a:latin typeface="Times New Roman"/>
                <a:cs typeface="Times New Roman"/>
              </a:rPr>
              <a:t>(a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40" i="1">
                <a:latin typeface="Times New Roman"/>
                <a:cs typeface="Times New Roman"/>
              </a:rPr>
              <a:t>constraint)</a:t>
            </a:r>
            <a:r>
              <a:rPr dirty="0" sz="2400" spc="40">
                <a:latin typeface="Times New Roman"/>
                <a:cs typeface="Times New Roman"/>
              </a:rPr>
              <a:t>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một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yếu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tố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giới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hạn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mà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nhà  </a:t>
            </a:r>
            <a:r>
              <a:rPr dirty="0" sz="2400" spc="120">
                <a:latin typeface="Times New Roman"/>
                <a:cs typeface="Times New Roman"/>
              </a:rPr>
              <a:t>quản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lý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dự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án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cần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phải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tuân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theo.</a:t>
            </a:r>
            <a:endParaRPr sz="2400">
              <a:latin typeface="Times New Roman"/>
              <a:cs typeface="Times New Roman"/>
            </a:endParaRPr>
          </a:p>
          <a:p>
            <a:pPr algn="just" lvl="1" marL="652145" marR="6985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2780" algn="l"/>
              </a:tabLst>
            </a:pPr>
            <a:r>
              <a:rPr dirty="0" sz="2400" spc="25" i="1">
                <a:latin typeface="Times New Roman"/>
                <a:cs typeface="Times New Roman"/>
              </a:rPr>
              <a:t>Một bậc </a:t>
            </a:r>
            <a:r>
              <a:rPr dirty="0" sz="2400" spc="160" i="1">
                <a:latin typeface="Times New Roman"/>
                <a:cs typeface="Times New Roman"/>
              </a:rPr>
              <a:t>tự </a:t>
            </a:r>
            <a:r>
              <a:rPr dirty="0" sz="2400" spc="35" i="1">
                <a:latin typeface="Times New Roman"/>
                <a:cs typeface="Times New Roman"/>
              </a:rPr>
              <a:t>do </a:t>
            </a:r>
            <a:r>
              <a:rPr dirty="0" sz="2400" spc="75" i="1">
                <a:latin typeface="Times New Roman"/>
                <a:cs typeface="Times New Roman"/>
              </a:rPr>
              <a:t>(a </a:t>
            </a:r>
            <a:r>
              <a:rPr dirty="0" sz="2400" spc="35" i="1">
                <a:latin typeface="Times New Roman"/>
                <a:cs typeface="Times New Roman"/>
              </a:rPr>
              <a:t>degree </a:t>
            </a:r>
            <a:r>
              <a:rPr dirty="0" sz="2400" spc="25" i="1">
                <a:latin typeface="Times New Roman"/>
                <a:cs typeface="Times New Roman"/>
              </a:rPr>
              <a:t>of </a:t>
            </a:r>
            <a:r>
              <a:rPr dirty="0" sz="2400" spc="40" i="1">
                <a:latin typeface="Times New Roman"/>
                <a:cs typeface="Times New Roman"/>
              </a:rPr>
              <a:t>freedom)</a:t>
            </a:r>
            <a:r>
              <a:rPr dirty="0" sz="2400" spc="40">
                <a:latin typeface="Times New Roman"/>
                <a:cs typeface="Times New Roman"/>
              </a:rPr>
              <a:t>: </a:t>
            </a:r>
            <a:r>
              <a:rPr dirty="0" sz="2400" spc="110">
                <a:latin typeface="Times New Roman"/>
                <a:cs typeface="Times New Roman"/>
              </a:rPr>
              <a:t>một </a:t>
            </a:r>
            <a:r>
              <a:rPr dirty="0" sz="2400" spc="65">
                <a:latin typeface="Times New Roman"/>
                <a:cs typeface="Times New Roman"/>
              </a:rPr>
              <a:t>yếu </a:t>
            </a:r>
            <a:r>
              <a:rPr dirty="0" sz="2400" spc="95">
                <a:latin typeface="Times New Roman"/>
                <a:cs typeface="Times New Roman"/>
              </a:rPr>
              <a:t>tố </a:t>
            </a:r>
            <a:r>
              <a:rPr dirty="0" sz="2400" spc="114">
                <a:latin typeface="Times New Roman"/>
                <a:cs typeface="Times New Roman"/>
              </a:rPr>
              <a:t>mà </a:t>
            </a:r>
            <a:r>
              <a:rPr dirty="0" sz="2400" spc="20">
                <a:latin typeface="Times New Roman"/>
                <a:cs typeface="Times New Roman"/>
              </a:rPr>
              <a:t>nhà  </a:t>
            </a:r>
            <a:r>
              <a:rPr dirty="0" sz="2400" spc="120">
                <a:latin typeface="Times New Roman"/>
                <a:cs typeface="Times New Roman"/>
              </a:rPr>
              <a:t>quản </a:t>
            </a:r>
            <a:r>
              <a:rPr dirty="0" sz="2400" spc="-30">
                <a:latin typeface="Times New Roman"/>
                <a:cs typeface="Times New Roman"/>
              </a:rPr>
              <a:t>lý </a:t>
            </a:r>
            <a:r>
              <a:rPr dirty="0" sz="2400" spc="160">
                <a:latin typeface="Times New Roman"/>
                <a:cs typeface="Times New Roman"/>
              </a:rPr>
              <a:t>dự </a:t>
            </a:r>
            <a:r>
              <a:rPr dirty="0" sz="2400" spc="120">
                <a:latin typeface="Times New Roman"/>
                <a:cs typeface="Times New Roman"/>
              </a:rPr>
              <a:t>án </a:t>
            </a:r>
            <a:r>
              <a:rPr dirty="0" sz="2400" spc="30">
                <a:latin typeface="Times New Roman"/>
                <a:cs typeface="Times New Roman"/>
              </a:rPr>
              <a:t>có </a:t>
            </a:r>
            <a:r>
              <a:rPr dirty="0" sz="2400" spc="120">
                <a:latin typeface="Times New Roman"/>
                <a:cs typeface="Times New Roman"/>
              </a:rPr>
              <a:t>thể </a:t>
            </a:r>
            <a:r>
              <a:rPr dirty="0" sz="2400" spc="75">
                <a:latin typeface="Times New Roman"/>
                <a:cs typeface="Times New Roman"/>
              </a:rPr>
              <a:t>cân </a:t>
            </a:r>
            <a:r>
              <a:rPr dirty="0" sz="2400" spc="65">
                <a:latin typeface="Times New Roman"/>
                <a:cs typeface="Times New Roman"/>
              </a:rPr>
              <a:t>đối </a:t>
            </a:r>
            <a:r>
              <a:rPr dirty="0" sz="2400" spc="70">
                <a:latin typeface="Times New Roman"/>
                <a:cs typeface="Times New Roman"/>
              </a:rPr>
              <a:t>giữa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65">
                <a:latin typeface="Times New Roman"/>
                <a:cs typeface="Times New Roman"/>
              </a:rPr>
              <a:t>chiều khác </a:t>
            </a:r>
            <a:r>
              <a:rPr dirty="0" sz="2400" spc="114">
                <a:latin typeface="Times New Roman"/>
                <a:cs typeface="Times New Roman"/>
              </a:rPr>
              <a:t>nhau  </a:t>
            </a:r>
            <a:r>
              <a:rPr dirty="0" sz="2400" spc="120">
                <a:latin typeface="Times New Roman"/>
                <a:cs typeface="Times New Roman"/>
              </a:rPr>
              <a:t>nhằm </a:t>
            </a:r>
            <a:r>
              <a:rPr dirty="0" sz="2400" spc="125">
                <a:latin typeface="Times New Roman"/>
                <a:cs typeface="Times New Roman"/>
              </a:rPr>
              <a:t>đạt </a:t>
            </a:r>
            <a:r>
              <a:rPr dirty="0" sz="2400" spc="110">
                <a:latin typeface="Times New Roman"/>
                <a:cs typeface="Times New Roman"/>
              </a:rPr>
              <a:t>được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95">
                <a:latin typeface="Times New Roman"/>
                <a:cs typeface="Times New Roman"/>
              </a:rPr>
              <a:t>định </a:t>
            </a:r>
            <a:r>
              <a:rPr dirty="0" sz="2400" spc="110">
                <a:latin typeface="Times New Roman"/>
                <a:cs typeface="Times New Roman"/>
              </a:rPr>
              <a:t>hướng </a:t>
            </a:r>
            <a:r>
              <a:rPr dirty="0" sz="2400" spc="95">
                <a:latin typeface="Times New Roman"/>
                <a:cs typeface="Times New Roman"/>
              </a:rPr>
              <a:t>(drivers) trong </a:t>
            </a:r>
            <a:r>
              <a:rPr dirty="0" sz="2400" spc="30">
                <a:latin typeface="Times New Roman"/>
                <a:cs typeface="Times New Roman"/>
              </a:rPr>
              <a:t>các </a:t>
            </a:r>
            <a:r>
              <a:rPr dirty="0" sz="2400" spc="90">
                <a:latin typeface="Times New Roman"/>
                <a:cs typeface="Times New Roman"/>
              </a:rPr>
              <a:t>ràng  </a:t>
            </a:r>
            <a:r>
              <a:rPr dirty="0" sz="2400" spc="70">
                <a:latin typeface="Times New Roman"/>
                <a:cs typeface="Times New Roman"/>
              </a:rPr>
              <a:t>buộc </a:t>
            </a:r>
            <a:r>
              <a:rPr dirty="0" sz="2400" spc="114">
                <a:latin typeface="Times New Roman"/>
                <a:cs typeface="Times New Roman"/>
              </a:rPr>
              <a:t>đã</a:t>
            </a:r>
            <a:r>
              <a:rPr dirty="0" sz="2400" spc="-21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biết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18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35"/>
              <a:t>Cấu </a:t>
            </a:r>
            <a:r>
              <a:rPr dirty="0" spc="-280"/>
              <a:t>trúc </a:t>
            </a:r>
            <a:r>
              <a:rPr dirty="0" spc="-150"/>
              <a:t>tài </a:t>
            </a:r>
            <a:r>
              <a:rPr dirty="0" spc="-229"/>
              <a:t>liệu </a:t>
            </a:r>
            <a:r>
              <a:rPr dirty="0" spc="-900"/>
              <a:t>SRS </a:t>
            </a:r>
            <a:r>
              <a:rPr dirty="0" spc="-225"/>
              <a:t>theo </a:t>
            </a:r>
            <a:r>
              <a:rPr dirty="0" spc="-415"/>
              <a:t>chuẩn  </a:t>
            </a:r>
            <a:r>
              <a:rPr dirty="0" spc="-665"/>
              <a:t>IEEE</a:t>
            </a:r>
          </a:p>
        </p:txBody>
      </p:sp>
      <p:sp>
        <p:nvSpPr>
          <p:cNvPr id="3" name="object 3"/>
          <p:cNvSpPr/>
          <p:nvPr/>
        </p:nvSpPr>
        <p:spPr>
          <a:xfrm>
            <a:off x="333756" y="1541525"/>
            <a:ext cx="8389620" cy="499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 HTTT - </a:t>
            </a:r>
            <a:r>
              <a:rPr dirty="0" spc="-5"/>
              <a:t>Khoa CNTT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79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 Loan</dc:creator>
  <dc:title>Establishing the Product Vision and Project Scope</dc:title>
  <dcterms:created xsi:type="dcterms:W3CDTF">2023-02-09T06:46:58Z</dcterms:created>
  <dcterms:modified xsi:type="dcterms:W3CDTF">2023-02-09T06:46:58Z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2023-02-09T00:00:00Z</vt:filetime>
  </property>
</Properties>
</file>