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632459"/>
            <a:ext cx="84074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5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81" y="0"/>
            <a:ext cx="4742618" cy="5991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64" y="52959"/>
            <a:ext cx="9145626" cy="900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-129286"/>
            <a:ext cx="84074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3339"/>
            <a:ext cx="8072120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5994" y="6490674"/>
            <a:ext cx="2019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7080" y="6490674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oha.com/blogs/kien-thuc/project-management-plan" TargetMode="External"/><Relationship Id="rId2" Type="http://schemas.openxmlformats.org/officeDocument/2006/relationships/hyperlink" Target="https://www.atoha.com/blogs/kien-thuc/project-charter-la-gi-va-cach-viet-project-char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oha.com/blogs/kien-thuc/assumption-gia-dinh-la-gi" TargetMode="External"/><Relationship Id="rId4" Type="http://schemas.openxmlformats.org/officeDocument/2006/relationships/hyperlink" Target="https://www.atoha.com/blogs/kien-thuc/constraint-rang-buoc-la-gi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oha.com/blogs/kien-thuc/danh-gia-chuyen-gia-la-gi-expert-judgment" TargetMode="External"/><Relationship Id="rId2" Type="http://schemas.openxmlformats.org/officeDocument/2006/relationships/hyperlink" Target="https://www.atoha.com/blogs/kien-thuc/deliverable-giao-pham-du-an-la-gi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64" y="0"/>
            <a:ext cx="9145905" cy="3584575"/>
            <a:chOff x="-864" y="0"/>
            <a:chExt cx="9145905" cy="358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64" y="0"/>
              <a:ext cx="9145626" cy="10269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599" y="533400"/>
              <a:ext cx="3200400" cy="30464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6" y="2929752"/>
              <a:ext cx="2895647" cy="6548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88033" y="3747058"/>
            <a:ext cx="746950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0935">
              <a:lnSpc>
                <a:spcPct val="100000"/>
              </a:lnSpc>
              <a:spcBef>
                <a:spcPts val="700"/>
              </a:spcBef>
            </a:pPr>
            <a:r>
              <a:rPr sz="2500" spc="-10" dirty="0">
                <a:latin typeface="Constantia"/>
                <a:cs typeface="Constantia"/>
              </a:rPr>
              <a:t>PHÁT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TRIỂN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YÊU</a:t>
            </a:r>
            <a:r>
              <a:rPr sz="2500" spc="-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CẦU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PHẦN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MỀM</a:t>
            </a:r>
            <a:endParaRPr sz="2500">
              <a:latin typeface="Constantia"/>
              <a:cs typeface="Constanti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onstantia"/>
                <a:cs typeface="Constantia"/>
              </a:rPr>
              <a:t>Xây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dựng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spc="-5" dirty="0">
                <a:latin typeface="Constantia"/>
                <a:cs typeface="Constantia"/>
              </a:rPr>
              <a:t>tầm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nhìn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và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phạm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vi dự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án</a:t>
            </a:r>
            <a:endParaRPr sz="2500">
              <a:latin typeface="Constantia"/>
              <a:cs typeface="Constanti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Constantia"/>
                <a:cs typeface="Constantia"/>
              </a:rPr>
              <a:t>Establishing</a:t>
            </a:r>
            <a:r>
              <a:rPr sz="2500" b="1" spc="-55" dirty="0">
                <a:latin typeface="Constantia"/>
                <a:cs typeface="Constantia"/>
              </a:rPr>
              <a:t> </a:t>
            </a:r>
            <a:r>
              <a:rPr sz="2500" b="1" dirty="0">
                <a:latin typeface="Constantia"/>
                <a:cs typeface="Constantia"/>
              </a:rPr>
              <a:t>the</a:t>
            </a:r>
            <a:r>
              <a:rPr sz="2500" b="1" spc="-70" dirty="0">
                <a:latin typeface="Constantia"/>
                <a:cs typeface="Constantia"/>
              </a:rPr>
              <a:t> </a:t>
            </a:r>
            <a:r>
              <a:rPr sz="2500" b="1" spc="-5" dirty="0">
                <a:latin typeface="Constantia"/>
                <a:cs typeface="Constantia"/>
              </a:rPr>
              <a:t>Product</a:t>
            </a:r>
            <a:r>
              <a:rPr sz="2500" b="1" spc="-140" dirty="0">
                <a:latin typeface="Constantia"/>
                <a:cs typeface="Constantia"/>
              </a:rPr>
              <a:t> </a:t>
            </a:r>
            <a:r>
              <a:rPr sz="2500" b="1" spc="-5" dirty="0">
                <a:latin typeface="Constantia"/>
                <a:cs typeface="Constantia"/>
              </a:rPr>
              <a:t>Vision</a:t>
            </a:r>
            <a:r>
              <a:rPr sz="2500" b="1" spc="-120" dirty="0">
                <a:latin typeface="Constantia"/>
                <a:cs typeface="Constantia"/>
              </a:rPr>
              <a:t> </a:t>
            </a:r>
            <a:r>
              <a:rPr sz="2500" b="1" dirty="0">
                <a:latin typeface="Constantia"/>
                <a:cs typeface="Constantia"/>
              </a:rPr>
              <a:t>and</a:t>
            </a:r>
            <a:r>
              <a:rPr sz="2500" b="1" spc="-15" dirty="0">
                <a:latin typeface="Constantia"/>
                <a:cs typeface="Constantia"/>
              </a:rPr>
              <a:t> </a:t>
            </a:r>
            <a:r>
              <a:rPr sz="2500" b="1" spc="-5" dirty="0">
                <a:latin typeface="Constantia"/>
                <a:cs typeface="Constantia"/>
              </a:rPr>
              <a:t>Project</a:t>
            </a:r>
            <a:r>
              <a:rPr sz="2500" b="1" spc="-65" dirty="0">
                <a:latin typeface="Constantia"/>
                <a:cs typeface="Constantia"/>
              </a:rPr>
              <a:t> </a:t>
            </a:r>
            <a:r>
              <a:rPr sz="2500" b="1" spc="-10" dirty="0">
                <a:latin typeface="Constantia"/>
                <a:cs typeface="Constantia"/>
              </a:rPr>
              <a:t>Scope</a:t>
            </a:r>
            <a:endParaRPr sz="25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554" y="6521957"/>
            <a:ext cx="201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Microsoft Sans Serif"/>
                <a:cs typeface="Microsoft Sans Serif"/>
              </a:rPr>
              <a:t>BM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45C75"/>
                </a:solidFill>
                <a:latin typeface="Microsoft Sans Serif"/>
                <a:cs typeface="Microsoft Sans Serif"/>
              </a:rPr>
              <a:t>HTTT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45C75"/>
                </a:solidFill>
                <a:latin typeface="Microsoft Sans Serif"/>
                <a:cs typeface="Microsoft Sans Serif"/>
              </a:rPr>
              <a:t>-</a:t>
            </a:r>
            <a:r>
              <a:rPr sz="1200" spc="5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Khoa CNTT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45C75"/>
                </a:solidFill>
                <a:latin typeface="Microsoft Sans Serif"/>
                <a:cs typeface="Microsoft Sans Serif"/>
              </a:rPr>
              <a:t>-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89355"/>
            <a:ext cx="409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6B8D"/>
                </a:solidFill>
                <a:latin typeface="Calibri"/>
                <a:cs typeface="Calibri"/>
              </a:rPr>
              <a:t>Phân</a:t>
            </a:r>
            <a:r>
              <a:rPr sz="3600" b="0" spc="-35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6B8D"/>
                </a:solidFill>
                <a:latin typeface="Calibri"/>
                <a:cs typeface="Calibri"/>
              </a:rPr>
              <a:t>loại</a:t>
            </a:r>
            <a:r>
              <a:rPr sz="3600" b="0" spc="-55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3600" b="0" spc="-20" dirty="0">
                <a:solidFill>
                  <a:srgbClr val="006B8D"/>
                </a:solidFill>
                <a:latin typeface="Calibri"/>
                <a:cs typeface="Calibri"/>
              </a:rPr>
              <a:t>StakeHolder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solidFill>
                  <a:srgbClr val="045C75"/>
                </a:solidFill>
                <a:latin typeface="Microsoft Sans Serif"/>
                <a:cs typeface="Microsoft Sans Serif"/>
              </a:rPr>
              <a:t>Trần</a:t>
            </a:r>
            <a:r>
              <a:rPr sz="1200" spc="-3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Thị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Kim 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Microsoft Sans Serif"/>
                <a:cs typeface="Microsoft Sans Serif"/>
              </a:rPr>
              <a:t>10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546860"/>
            <a:ext cx="745617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2619375" algn="l"/>
                <a:tab pos="3709035" algn="l"/>
                <a:tab pos="4738370" algn="l"/>
                <a:tab pos="5290185" algn="l"/>
                <a:tab pos="5697220" algn="l"/>
                <a:tab pos="6129655" algn="l"/>
                <a:tab pos="6667500" algn="l"/>
              </a:tabLst>
            </a:pPr>
            <a:r>
              <a:rPr sz="2400" dirty="0">
                <a:latin typeface="Cambria"/>
                <a:cs typeface="Cambria"/>
              </a:rPr>
              <a:t>Documentation	</a:t>
            </a:r>
            <a:r>
              <a:rPr sz="2400" spc="-5" dirty="0">
                <a:latin typeface="Cambria"/>
                <a:cs typeface="Cambria"/>
              </a:rPr>
              <a:t>wri</a:t>
            </a:r>
            <a:r>
              <a:rPr sz="2400" spc="-3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ers	(ng</a:t>
            </a:r>
            <a:r>
              <a:rPr sz="2400" spc="-30" dirty="0">
                <a:latin typeface="Cambria"/>
                <a:cs typeface="Cambria"/>
              </a:rPr>
              <a:t>ư</a:t>
            </a:r>
            <a:r>
              <a:rPr sz="2400" spc="-5" dirty="0">
                <a:latin typeface="Cambria"/>
                <a:cs typeface="Cambria"/>
              </a:rPr>
              <a:t>ờ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5" dirty="0">
                <a:latin typeface="Cambria"/>
                <a:cs typeface="Cambria"/>
              </a:rPr>
              <a:t>tạ</a:t>
            </a:r>
            <a:r>
              <a:rPr sz="2400" dirty="0">
                <a:latin typeface="Cambria"/>
                <a:cs typeface="Cambria"/>
              </a:rPr>
              <a:t>o	</a:t>
            </a:r>
            <a:r>
              <a:rPr sz="2400" spc="-50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a	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ổ	</a:t>
            </a:r>
            <a:r>
              <a:rPr sz="2400" spc="-5" dirty="0">
                <a:latin typeface="Cambria"/>
                <a:cs typeface="Cambria"/>
              </a:rPr>
              <a:t>t</a:t>
            </a:r>
            <a:r>
              <a:rPr sz="2400" spc="-5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y	</a:t>
            </a:r>
            <a:r>
              <a:rPr sz="2400" spc="-5" dirty="0">
                <a:latin typeface="Cambria"/>
                <a:cs typeface="Cambria"/>
              </a:rPr>
              <a:t>ng</a:t>
            </a:r>
            <a:r>
              <a:rPr sz="2400" spc="-30" dirty="0">
                <a:latin typeface="Cambria"/>
                <a:cs typeface="Cambria"/>
              </a:rPr>
              <a:t>ư</a:t>
            </a:r>
            <a:r>
              <a:rPr sz="2400" spc="-5" dirty="0">
                <a:latin typeface="Cambria"/>
                <a:cs typeface="Cambria"/>
              </a:rPr>
              <a:t>ời  </a:t>
            </a:r>
            <a:r>
              <a:rPr sz="2400" dirty="0">
                <a:latin typeface="Cambria"/>
                <a:cs typeface="Cambria"/>
              </a:rPr>
              <a:t>dùng,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hệ </a:t>
            </a:r>
            <a:r>
              <a:rPr sz="2400" spc="-5" dirty="0">
                <a:latin typeface="Cambria"/>
                <a:cs typeface="Cambria"/>
              </a:rPr>
              <a:t>thống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trợ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giúp)</a:t>
            </a:r>
            <a:endParaRPr sz="2400">
              <a:latin typeface="Cambria"/>
              <a:cs typeface="Cambria"/>
            </a:endParaRPr>
          </a:p>
          <a:p>
            <a:pPr marL="469900" marR="571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1541780" algn="l"/>
                <a:tab pos="2969260" algn="l"/>
                <a:tab pos="4007485" algn="l"/>
                <a:tab pos="4557395" algn="l"/>
                <a:tab pos="5008245" algn="l"/>
                <a:tab pos="5939155" algn="l"/>
                <a:tab pos="6552565" algn="l"/>
                <a:tab pos="7061200" algn="l"/>
              </a:tabLst>
            </a:pPr>
            <a:r>
              <a:rPr sz="2400" dirty="0">
                <a:latin typeface="Cambria"/>
                <a:cs typeface="Cambria"/>
              </a:rPr>
              <a:t>P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oject	</a:t>
            </a:r>
            <a:r>
              <a:rPr sz="2400" spc="-5" dirty="0">
                <a:latin typeface="Cambria"/>
                <a:cs typeface="Cambria"/>
              </a:rPr>
              <a:t>manag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rs	(ng</a:t>
            </a:r>
            <a:r>
              <a:rPr sz="2400" spc="-30" dirty="0">
                <a:latin typeface="Cambria"/>
                <a:cs typeface="Cambria"/>
              </a:rPr>
              <a:t>ư</a:t>
            </a:r>
            <a:r>
              <a:rPr sz="2400" spc="-5" dirty="0">
                <a:latin typeface="Cambria"/>
                <a:cs typeface="Cambria"/>
              </a:rPr>
              <a:t>ờ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5" dirty="0">
                <a:latin typeface="Cambria"/>
                <a:cs typeface="Cambria"/>
              </a:rPr>
              <a:t>lậ</a:t>
            </a:r>
            <a:r>
              <a:rPr sz="2400" dirty="0">
                <a:latin typeface="Cambria"/>
                <a:cs typeface="Cambria"/>
              </a:rPr>
              <a:t>p	</a:t>
            </a:r>
            <a:r>
              <a:rPr sz="2400" spc="-45" dirty="0">
                <a:latin typeface="Cambria"/>
                <a:cs typeface="Cambria"/>
              </a:rPr>
              <a:t>k</a:t>
            </a:r>
            <a:r>
              <a:rPr sz="2400" dirty="0">
                <a:latin typeface="Cambria"/>
                <a:cs typeface="Cambria"/>
              </a:rPr>
              <a:t>ế	hoạch	cho	</a:t>
            </a:r>
            <a:r>
              <a:rPr sz="2400" spc="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ự	</a:t>
            </a:r>
            <a:r>
              <a:rPr sz="2400" spc="-5" dirty="0">
                <a:latin typeface="Cambria"/>
                <a:cs typeface="Cambria"/>
              </a:rPr>
              <a:t>án,  </a:t>
            </a:r>
            <a:r>
              <a:rPr sz="2400" dirty="0">
                <a:latin typeface="Cambria"/>
                <a:cs typeface="Cambria"/>
              </a:rPr>
              <a:t>quản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lý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đội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phát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triển phần mềm)</a:t>
            </a:r>
            <a:endParaRPr sz="24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5748655" algn="l"/>
                <a:tab pos="6381750" algn="l"/>
              </a:tabLst>
            </a:pPr>
            <a:r>
              <a:rPr sz="2400" spc="-5" dirty="0">
                <a:latin typeface="Cambria"/>
                <a:cs typeface="Cambria"/>
              </a:rPr>
              <a:t>Legal</a:t>
            </a:r>
            <a:r>
              <a:rPr sz="2400" spc="4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staff</a:t>
            </a:r>
            <a:r>
              <a:rPr sz="2400" spc="4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(người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bảo</a:t>
            </a:r>
            <a:r>
              <a:rPr sz="2400" spc="4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đảm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4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phẩm	phù	</a:t>
            </a:r>
            <a:r>
              <a:rPr sz="2400" dirty="0">
                <a:latin typeface="Cambria"/>
                <a:cs typeface="Cambria"/>
              </a:rPr>
              <a:t>hợp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với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luật </a:t>
            </a:r>
            <a:r>
              <a:rPr sz="2400" spc="-25" dirty="0">
                <a:latin typeface="Cambria"/>
                <a:cs typeface="Cambria"/>
              </a:rPr>
              <a:t>và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quy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chế)</a:t>
            </a:r>
            <a:endParaRPr sz="24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  <a:tab pos="2696210" algn="l"/>
                <a:tab pos="3743960" algn="l"/>
                <a:tab pos="4801870" algn="l"/>
                <a:tab pos="5539740" algn="l"/>
                <a:tab pos="6145530" algn="l"/>
                <a:tab pos="6992620" algn="l"/>
              </a:tabLst>
            </a:pPr>
            <a:r>
              <a:rPr sz="2400" spc="-5" dirty="0">
                <a:latin typeface="Cambria"/>
                <a:cs typeface="Cambria"/>
              </a:rPr>
              <a:t>Ma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au</a:t>
            </a:r>
            <a:r>
              <a:rPr sz="2400" spc="-25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ac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urin</a:t>
            </a:r>
            <a:r>
              <a:rPr sz="2400" dirty="0">
                <a:latin typeface="Cambria"/>
                <a:cs typeface="Cambria"/>
              </a:rPr>
              <a:t>g	</a:t>
            </a:r>
            <a:r>
              <a:rPr sz="2400" spc="-5" dirty="0">
                <a:latin typeface="Cambria"/>
                <a:cs typeface="Cambria"/>
              </a:rPr>
              <a:t>peop</a:t>
            </a:r>
            <a:r>
              <a:rPr sz="2400" dirty="0">
                <a:latin typeface="Cambria"/>
                <a:cs typeface="Cambria"/>
              </a:rPr>
              <a:t>le	(ng</a:t>
            </a:r>
            <a:r>
              <a:rPr sz="2400" spc="-25" dirty="0">
                <a:latin typeface="Cambria"/>
                <a:cs typeface="Cambria"/>
              </a:rPr>
              <a:t>ư</a:t>
            </a:r>
            <a:r>
              <a:rPr sz="2400" spc="-5" dirty="0">
                <a:latin typeface="Cambria"/>
                <a:cs typeface="Cambria"/>
              </a:rPr>
              <a:t>ờ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5" dirty="0">
                <a:latin typeface="Cambria"/>
                <a:cs typeface="Cambria"/>
              </a:rPr>
              <a:t>phả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35" dirty="0">
                <a:latin typeface="Cambria"/>
                <a:cs typeface="Cambria"/>
              </a:rPr>
              <a:t>x</a:t>
            </a:r>
            <a:r>
              <a:rPr sz="2400" spc="-55" dirty="0">
                <a:latin typeface="Cambria"/>
                <a:cs typeface="Cambria"/>
              </a:rPr>
              <a:t>â</a:t>
            </a:r>
            <a:r>
              <a:rPr sz="2400" dirty="0">
                <a:latin typeface="Cambria"/>
                <a:cs typeface="Cambria"/>
              </a:rPr>
              <a:t>y	dựng	sản  </a:t>
            </a:r>
            <a:r>
              <a:rPr sz="2400" spc="-5" dirty="0">
                <a:latin typeface="Cambria"/>
                <a:cs typeface="Cambria"/>
              </a:rPr>
              <a:t>phẩm có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chứa </a:t>
            </a:r>
            <a:r>
              <a:rPr sz="2400" spc="-5" dirty="0">
                <a:latin typeface="Cambria"/>
                <a:cs typeface="Cambria"/>
              </a:rPr>
              <a:t>phần mềm)</a:t>
            </a:r>
            <a:endParaRPr sz="2400">
              <a:latin typeface="Cambria"/>
              <a:cs typeface="Cambria"/>
            </a:endParaRPr>
          </a:p>
          <a:p>
            <a:pPr marL="469900" marR="698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900" algn="l"/>
              </a:tabLst>
            </a:pPr>
            <a:r>
              <a:rPr sz="2400" spc="-5" dirty="0">
                <a:latin typeface="Cambria"/>
                <a:cs typeface="Cambria"/>
              </a:rPr>
              <a:t>Sales,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marketing,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field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support,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help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desk,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và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những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người </a:t>
            </a:r>
            <a:r>
              <a:rPr sz="2400" spc="-5" dirty="0">
                <a:latin typeface="Cambria"/>
                <a:cs typeface="Cambria"/>
              </a:rPr>
              <a:t>khác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sẽ </a:t>
            </a:r>
            <a:r>
              <a:rPr sz="2400" spc="-5" dirty="0">
                <a:latin typeface="Cambria"/>
                <a:cs typeface="Cambria"/>
              </a:rPr>
              <a:t>làm </a:t>
            </a:r>
            <a:r>
              <a:rPr sz="2400" dirty="0">
                <a:latin typeface="Cambria"/>
                <a:cs typeface="Cambria"/>
              </a:rPr>
              <a:t>việc </a:t>
            </a:r>
            <a:r>
              <a:rPr sz="2400" spc="-20" dirty="0">
                <a:latin typeface="Cambria"/>
                <a:cs typeface="Cambria"/>
              </a:rPr>
              <a:t>với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-5" dirty="0">
                <a:latin typeface="Cambria"/>
                <a:cs typeface="Cambria"/>
              </a:rPr>
              <a:t> phẩm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và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khách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hàng.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2671"/>
            <a:ext cx="1808226" cy="17861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900" y="314959"/>
            <a:ext cx="59861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solidFill>
                  <a:srgbClr val="AF0F5C"/>
                </a:solidFill>
                <a:latin typeface="Calibri"/>
                <a:cs typeface="Calibri"/>
              </a:rPr>
              <a:t>Ví</a:t>
            </a:r>
            <a:r>
              <a:rPr sz="5000" b="0" spc="-25" dirty="0">
                <a:solidFill>
                  <a:srgbClr val="AF0F5C"/>
                </a:solidFill>
                <a:latin typeface="Calibri"/>
                <a:cs typeface="Calibri"/>
              </a:rPr>
              <a:t> </a:t>
            </a:r>
            <a:r>
              <a:rPr sz="5000" b="0" spc="-5" dirty="0">
                <a:solidFill>
                  <a:srgbClr val="AF0F5C"/>
                </a:solidFill>
                <a:latin typeface="Calibri"/>
                <a:cs typeface="Calibri"/>
              </a:rPr>
              <a:t>dụ:</a:t>
            </a:r>
            <a:r>
              <a:rPr sz="5000" b="0" spc="-20" dirty="0">
                <a:solidFill>
                  <a:srgbClr val="AF0F5C"/>
                </a:solidFill>
                <a:latin typeface="Calibri"/>
                <a:cs typeface="Calibri"/>
              </a:rPr>
              <a:t> </a:t>
            </a:r>
            <a:r>
              <a:rPr sz="5000" b="0" spc="-135" dirty="0">
                <a:solidFill>
                  <a:srgbClr val="AF0F5C"/>
                </a:solidFill>
                <a:latin typeface="Calibri"/>
                <a:cs typeface="Calibri"/>
              </a:rPr>
              <a:t>ATM</a:t>
            </a:r>
            <a:r>
              <a:rPr sz="5000" b="0" spc="-20" dirty="0">
                <a:solidFill>
                  <a:srgbClr val="AF0F5C"/>
                </a:solidFill>
                <a:latin typeface="Calibri"/>
                <a:cs typeface="Calibri"/>
              </a:rPr>
              <a:t> </a:t>
            </a:r>
            <a:r>
              <a:rPr sz="5000" b="0" spc="-30" dirty="0">
                <a:solidFill>
                  <a:srgbClr val="AF0F5C"/>
                </a:solidFill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solidFill>
                  <a:srgbClr val="045C75"/>
                </a:solidFill>
                <a:latin typeface="Microsoft Sans Serif"/>
                <a:cs typeface="Microsoft Sans Serif"/>
              </a:rPr>
              <a:t>Trần</a:t>
            </a:r>
            <a:r>
              <a:rPr sz="1200" spc="-3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Thị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Kim 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Microsoft Sans Serif"/>
                <a:cs typeface="Microsoft Sans Serif"/>
              </a:rPr>
              <a:t>11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45108"/>
            <a:ext cx="7936230" cy="5293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Khách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(người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sử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dụng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dịch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vụ)</a:t>
            </a:r>
            <a:endParaRPr sz="2400">
              <a:latin typeface="Constantia"/>
              <a:cs typeface="Constantia"/>
            </a:endParaRPr>
          </a:p>
          <a:p>
            <a:pPr marL="285115" marR="5080" indent="-27305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Đại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diện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khác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(ATM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này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có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thể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dùng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để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giao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dịch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với</a:t>
            </a:r>
            <a:r>
              <a:rPr sz="2400" spc="-5" dirty="0">
                <a:latin typeface="Constantia"/>
                <a:cs typeface="Constantia"/>
              </a:rPr>
              <a:t> ngân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 khác)</a:t>
            </a:r>
            <a:endParaRPr sz="2400">
              <a:latin typeface="Constantia"/>
              <a:cs typeface="Constantia"/>
            </a:endParaRPr>
          </a:p>
          <a:p>
            <a:pPr marL="285115" marR="327025" indent="-27305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Quan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lý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(dùng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thông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lý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từ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hệ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thống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ATM)</a:t>
            </a:r>
            <a:endParaRPr sz="2400">
              <a:latin typeface="Constantia"/>
              <a:cs typeface="Constantia"/>
            </a:endParaRPr>
          </a:p>
          <a:p>
            <a:pPr marL="285115" marR="737235" indent="-27305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Nhân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viên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tại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nhánh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(vận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hệ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thống)</a:t>
            </a:r>
            <a:endParaRPr sz="2400">
              <a:latin typeface="Constantia"/>
              <a:cs typeface="Constantia"/>
            </a:endParaRPr>
          </a:p>
          <a:p>
            <a:pPr marL="285115" marR="332105" indent="-27305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Quan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trị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cơ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sở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dữ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liệu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(tích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hợp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hệ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thống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với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CSDL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ngân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hàng)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Qua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ý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ninh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Phòng</a:t>
            </a:r>
            <a:r>
              <a:rPr sz="2400" spc="-10" dirty="0">
                <a:latin typeface="Constantia"/>
                <a:cs typeface="Constantia"/>
              </a:rPr>
              <a:t> marketing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(muốn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dùng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ATM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để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quang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cáo)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Kĩ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sư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trì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phần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mềm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và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phần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cứng</a:t>
            </a:r>
            <a:endParaRPr sz="2400">
              <a:latin typeface="Constantia"/>
              <a:cs typeface="Constantia"/>
            </a:endParaRPr>
          </a:p>
          <a:p>
            <a:pPr marL="285115" marR="628015" indent="-27305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Những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người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điều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phối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hệ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thống ngân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quốc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gia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(đam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hệ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thống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tuân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nguyên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tắc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chung)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81" y="1629918"/>
            <a:ext cx="8115934" cy="160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marR="5080" indent="-256540" algn="just">
              <a:lnSpc>
                <a:spcPct val="99400"/>
              </a:lnSpc>
              <a:spcBef>
                <a:spcPts val="114"/>
              </a:spcBef>
              <a:buClr>
                <a:srgbClr val="0AD0D9"/>
              </a:buClr>
              <a:buSzPct val="94230"/>
              <a:buFont typeface="Microsoft Sans Serif"/>
              <a:buChar char="•"/>
              <a:tabLst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Stakeholders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quá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việc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 nhân, nhóm, hoặc tổ chức </a:t>
            </a:r>
            <a:r>
              <a:rPr sz="2600" dirty="0">
                <a:latin typeface="Times New Roman"/>
                <a:cs typeface="Times New Roman"/>
              </a:rPr>
              <a:t>mà </a:t>
            </a:r>
            <a:r>
              <a:rPr sz="2600" spc="-5" dirty="0">
                <a:latin typeface="Times New Roman"/>
                <a:cs typeface="Times New Roman"/>
              </a:rPr>
              <a:t>có thể ảnh hưởng hoặc </a:t>
            </a:r>
            <a:r>
              <a:rPr sz="2600" spc="-10" dirty="0">
                <a:latin typeface="Times New Roman"/>
                <a:cs typeface="Times New Roman"/>
              </a:rPr>
              <a:t>bị </a:t>
            </a:r>
            <a:r>
              <a:rPr sz="2600" spc="-5" dirty="0">
                <a:latin typeface="Times New Roman"/>
                <a:cs typeface="Times New Roman"/>
              </a:rPr>
              <a:t> ảnh hưởng bởi</a:t>
            </a:r>
            <a:r>
              <a:rPr sz="2600" dirty="0">
                <a:latin typeface="Times New Roman"/>
                <a:cs typeface="Times New Roman"/>
              </a:rPr>
              <a:t> quyết </a:t>
            </a:r>
            <a:r>
              <a:rPr sz="2600" spc="-5" dirty="0">
                <a:latin typeface="Times New Roman"/>
                <a:cs typeface="Times New Roman"/>
              </a:rPr>
              <a:t>định, hoạt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động hoặc đầu ra của dự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latin typeface="Calibri"/>
                <a:cs typeface="Calibri"/>
              </a:rPr>
              <a:t>Xác</a:t>
            </a:r>
            <a:r>
              <a:rPr sz="5000" b="0" spc="-25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định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15" dirty="0">
                <a:latin typeface="Calibri"/>
                <a:cs typeface="Calibri"/>
              </a:rPr>
              <a:t>các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429000"/>
            <a:ext cx="8839199" cy="2362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latin typeface="Microsoft Sans Serif"/>
                <a:cs typeface="Microsoft Sans Serif"/>
              </a:rPr>
              <a:t>12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532077"/>
            <a:ext cx="8011159" cy="36029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spc="-5" dirty="0">
                <a:latin typeface="Constantia"/>
                <a:cs typeface="Constantia"/>
              </a:rPr>
              <a:t>Input</a:t>
            </a:r>
            <a:endParaRPr sz="2600">
              <a:latin typeface="Constantia"/>
              <a:cs typeface="Constantia"/>
            </a:endParaRPr>
          </a:p>
          <a:p>
            <a:pPr marL="285115" marR="147955" indent="-273050">
              <a:lnSpc>
                <a:spcPts val="3060"/>
              </a:lnSpc>
              <a:spcBef>
                <a:spcPts val="8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Project </a:t>
            </a:r>
            <a:r>
              <a:rPr sz="2600" b="1" spc="-5" dirty="0">
                <a:latin typeface="Times New Roman"/>
                <a:cs typeface="Times New Roman"/>
              </a:rPr>
              <a:t>charter: </a:t>
            </a:r>
            <a:r>
              <a:rPr sz="2600" spc="-5" dirty="0">
                <a:latin typeface="Times New Roman"/>
                <a:cs typeface="Times New Roman"/>
              </a:rPr>
              <a:t>Điều lệ dự án </a:t>
            </a:r>
            <a:r>
              <a:rPr sz="2600" dirty="0">
                <a:latin typeface="Times New Roman"/>
                <a:cs typeface="Times New Roman"/>
              </a:rPr>
              <a:t>cung </a:t>
            </a:r>
            <a:r>
              <a:rPr sz="2600" spc="-5" dirty="0">
                <a:latin typeface="Times New Roman"/>
                <a:cs typeface="Times New Roman"/>
              </a:rPr>
              <a:t>cấp </a:t>
            </a:r>
            <a:r>
              <a:rPr sz="2600" dirty="0">
                <a:latin typeface="Times New Roman"/>
                <a:cs typeface="Times New Roman"/>
              </a:rPr>
              <a:t>những thông </a:t>
            </a:r>
            <a:r>
              <a:rPr sz="2600" spc="-5" dirty="0">
                <a:latin typeface="Times New Roman"/>
                <a:cs typeface="Times New Roman"/>
              </a:rPr>
              <a:t>tin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về 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nhóm </a:t>
            </a:r>
            <a:r>
              <a:rPr sz="2600" spc="-5" dirty="0">
                <a:latin typeface="Times New Roman"/>
                <a:cs typeface="Times New Roman"/>
              </a:rPr>
              <a:t>bên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trong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bên ngoài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liên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quan </a:t>
            </a:r>
            <a:r>
              <a:rPr sz="2600" spc="-5" dirty="0">
                <a:latin typeface="Times New Roman"/>
                <a:cs typeface="Times New Roman"/>
              </a:rPr>
              <a:t>đến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 </a:t>
            </a:r>
            <a:r>
              <a:rPr sz="2600" dirty="0">
                <a:latin typeface="Times New Roman"/>
                <a:cs typeface="Times New Roman"/>
              </a:rPr>
              <a:t>án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ts val="306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Procurement </a:t>
            </a:r>
            <a:r>
              <a:rPr sz="2600" b="1" spc="-5" dirty="0">
                <a:latin typeface="Times New Roman"/>
                <a:cs typeface="Times New Roman"/>
              </a:rPr>
              <a:t>documents: </a:t>
            </a:r>
            <a:r>
              <a:rPr sz="2600" spc="-5" dirty="0">
                <a:latin typeface="Times New Roman"/>
                <a:cs typeface="Times New Roman"/>
              </a:rPr>
              <a:t>Nếu một </a:t>
            </a:r>
            <a:r>
              <a:rPr sz="2600" dirty="0">
                <a:latin typeface="Times New Roman"/>
                <a:cs typeface="Times New Roman"/>
              </a:rPr>
              <a:t>dự án là kết quả </a:t>
            </a:r>
            <a:r>
              <a:rPr sz="2600" spc="-5" dirty="0">
                <a:latin typeface="Times New Roman"/>
                <a:cs typeface="Times New Roman"/>
              </a:rPr>
              <a:t>của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hoạt </a:t>
            </a:r>
            <a:r>
              <a:rPr sz="2600" dirty="0">
                <a:latin typeface="Times New Roman"/>
                <a:cs typeface="Times New Roman"/>
              </a:rPr>
              <a:t>động </a:t>
            </a:r>
            <a:r>
              <a:rPr sz="2600" spc="-5" dirty="0">
                <a:latin typeface="Times New Roman"/>
                <a:cs typeface="Times New Roman"/>
              </a:rPr>
              <a:t>mua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bán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hoặc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dựa trên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hợp </a:t>
            </a:r>
            <a:r>
              <a:rPr sz="2600" dirty="0">
                <a:latin typeface="Times New Roman"/>
                <a:cs typeface="Times New Roman"/>
              </a:rPr>
              <a:t>đồng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được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thiết </a:t>
            </a:r>
            <a:r>
              <a:rPr sz="2600" dirty="0">
                <a:latin typeface="Times New Roman"/>
                <a:cs typeface="Times New Roman"/>
              </a:rPr>
              <a:t>lập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642620" indent="-273050">
              <a:lnSpc>
                <a:spcPts val="3060"/>
              </a:lnSpc>
              <a:spcBef>
                <a:spcPts val="7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Enterprise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environment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factors: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Yếu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tố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môi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trường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doanh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nghiệp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Organization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process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assets: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Tài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sản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tổ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chức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latin typeface="Microsoft Sans Serif"/>
                <a:cs typeface="Microsoft Sans Serif"/>
              </a:rPr>
              <a:t>13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latin typeface="Calibri"/>
                <a:cs typeface="Calibri"/>
              </a:rPr>
              <a:t>Xác</a:t>
            </a:r>
            <a:r>
              <a:rPr sz="5000" b="0" spc="-25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định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15" dirty="0">
                <a:latin typeface="Calibri"/>
                <a:cs typeface="Calibri"/>
              </a:rPr>
              <a:t>các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622297"/>
            <a:ext cx="8203565" cy="494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Stakeholders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analysis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Stakeholders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vai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trò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là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phân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tích </a:t>
            </a:r>
            <a:r>
              <a:rPr sz="2600" spc="-5" dirty="0">
                <a:latin typeface="Constantia"/>
                <a:cs typeface="Constantia"/>
              </a:rPr>
              <a:t> là </a:t>
            </a:r>
            <a:r>
              <a:rPr sz="2600" spc="-5" dirty="0">
                <a:latin typeface="Times New Roman"/>
                <a:cs typeface="Times New Roman"/>
              </a:rPr>
              <a:t>việc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thập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cách có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thống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phân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thông </a:t>
            </a:r>
            <a:r>
              <a:rPr sz="2600" spc="-5" dirty="0">
                <a:latin typeface="Times New Roman"/>
                <a:cs typeface="Times New Roman"/>
              </a:rPr>
              <a:t>tin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 tính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cũng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như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lượng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nhằm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lợi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ích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 </a:t>
            </a:r>
            <a:r>
              <a:rPr sz="2600" dirty="0">
                <a:latin typeface="Times New Roman"/>
                <a:cs typeface="Times New Roman"/>
              </a:rPr>
              <a:t> những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ai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nên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cân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nhắc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đưa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vào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trong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suốt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quá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án.</a:t>
            </a:r>
            <a:endParaRPr sz="2600">
              <a:latin typeface="Times New Roman"/>
              <a:cs typeface="Times New Roman"/>
            </a:endParaRPr>
          </a:p>
          <a:p>
            <a:pPr marL="285115" marR="331470" indent="-273050">
              <a:lnSpc>
                <a:spcPct val="100000"/>
              </a:lnSpc>
              <a:spcBef>
                <a:spcPts val="68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Expert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judgment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đảm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dirty="0">
                <a:latin typeface="Times New Roman"/>
                <a:cs typeface="Times New Roman"/>
              </a:rPr>
              <a:t> và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kê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đầy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đủ Stakeholders,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việc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phán đoán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ý kiến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chuyên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gia</a:t>
            </a:r>
            <a:endParaRPr sz="2600">
              <a:latin typeface="Times New Roman"/>
              <a:cs typeface="Times New Roman"/>
            </a:endParaRPr>
          </a:p>
          <a:p>
            <a:pPr marL="285115" marR="65405" indent="-273050">
              <a:lnSpc>
                <a:spcPct val="101000"/>
              </a:lnSpc>
              <a:spcBef>
                <a:spcPts val="5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Meetings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Meeting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để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phân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hồ</a:t>
            </a:r>
            <a:r>
              <a:rPr sz="2600" dirty="0">
                <a:latin typeface="Times New Roman"/>
                <a:cs typeface="Times New Roman"/>
              </a:rPr>
              <a:t> sơ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(Profile)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thiết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kế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triển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sự</a:t>
            </a:r>
            <a:r>
              <a:rPr sz="2600" dirty="0">
                <a:latin typeface="Times New Roman"/>
                <a:cs typeface="Times New Roman"/>
              </a:rPr>
              <a:t> hiểu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biết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giữa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latin typeface="Times New Roman"/>
                <a:cs typeface="Times New Roman"/>
              </a:rPr>
              <a:t> Stakeholders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chính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thể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sử </a:t>
            </a:r>
            <a:r>
              <a:rPr sz="2600" dirty="0">
                <a:latin typeface="Times New Roman"/>
                <a:cs typeface="Times New Roman"/>
              </a:rPr>
              <a:t>dụng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đổi, </a:t>
            </a:r>
            <a:r>
              <a:rPr sz="2600" spc="-5" dirty="0">
                <a:latin typeface="Times New Roman"/>
                <a:cs typeface="Times New Roman"/>
              </a:rPr>
              <a:t>phân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về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vai trò,</a:t>
            </a:r>
            <a:endParaRPr sz="2600">
              <a:latin typeface="Times New Roman"/>
              <a:cs typeface="Times New Roman"/>
            </a:endParaRPr>
          </a:p>
          <a:p>
            <a:pPr marL="285115" marR="57721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lợi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ích,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muốn,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kiến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thức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của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mỗi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Stakeholders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phải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đối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mặt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trong</a:t>
            </a:r>
            <a:r>
              <a:rPr sz="2600" dirty="0">
                <a:latin typeface="Times New Roman"/>
                <a:cs typeface="Times New Roman"/>
              </a:rPr>
              <a:t> dự</a:t>
            </a:r>
            <a:r>
              <a:rPr sz="2600" spc="-5" dirty="0">
                <a:latin typeface="Times New Roman"/>
                <a:cs typeface="Times New Roman"/>
              </a:rPr>
              <a:t> án.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latin typeface="Microsoft Sans Serif"/>
                <a:cs typeface="Microsoft Sans Serif"/>
              </a:rPr>
              <a:t>14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latin typeface="Calibri"/>
                <a:cs typeface="Calibri"/>
              </a:rPr>
              <a:t>Xác</a:t>
            </a:r>
            <a:r>
              <a:rPr sz="5000" b="0" spc="-25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định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15" dirty="0">
                <a:latin typeface="Calibri"/>
                <a:cs typeface="Calibri"/>
              </a:rPr>
              <a:t>các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" y="1629918"/>
            <a:ext cx="8178165" cy="375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22288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Output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chính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quá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r>
              <a:rPr sz="2600" dirty="0">
                <a:latin typeface="Times New Roman"/>
                <a:cs typeface="Times New Roman"/>
              </a:rPr>
              <a:t> này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tài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đăng ký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Stakeholders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(Stakeholders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register)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nó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tất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cả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những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thông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tiết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liên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đến việc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Stakeholders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bao </a:t>
            </a:r>
            <a:r>
              <a:rPr sz="2600" spc="-5" dirty="0">
                <a:latin typeface="Times New Roman"/>
                <a:cs typeface="Times New Roman"/>
              </a:rPr>
              <a:t>gồm:Thông </a:t>
            </a:r>
            <a:r>
              <a:rPr sz="2600" dirty="0">
                <a:latin typeface="Times New Roman"/>
                <a:cs typeface="Times New Roman"/>
              </a:rPr>
              <a:t>tin nhận dạng: tên, tổ chức, địa điểm, vai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trò, </a:t>
            </a:r>
            <a:r>
              <a:rPr sz="2600" dirty="0">
                <a:latin typeface="Times New Roman"/>
                <a:cs typeface="Times New Roman"/>
              </a:rPr>
              <a:t>thông</a:t>
            </a:r>
            <a:r>
              <a:rPr sz="2600" spc="-5" dirty="0">
                <a:latin typeface="Times New Roman"/>
                <a:cs typeface="Times New Roman"/>
              </a:rPr>
              <a:t> tin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liên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</a:t>
            </a:r>
            <a:endParaRPr sz="2600">
              <a:latin typeface="Times New Roman"/>
              <a:cs typeface="Times New Roman"/>
            </a:endParaRPr>
          </a:p>
          <a:p>
            <a:pPr marL="285115" marR="51562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Thông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tin đánh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giá: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yêu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chính,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mong</a:t>
            </a:r>
            <a:r>
              <a:rPr sz="2600" dirty="0">
                <a:latin typeface="Times New Roman"/>
                <a:cs typeface="Times New Roman"/>
              </a:rPr>
              <a:t> muốn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chính,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những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ảnh</a:t>
            </a:r>
            <a:r>
              <a:rPr sz="2600" dirty="0">
                <a:latin typeface="Times New Roman"/>
                <a:cs typeface="Times New Roman"/>
              </a:rPr>
              <a:t> hưởng</a:t>
            </a:r>
            <a:r>
              <a:rPr sz="2600" spc="-5" dirty="0">
                <a:latin typeface="Times New Roman"/>
                <a:cs typeface="Times New Roman"/>
              </a:rPr>
              <a:t> tiềm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tàng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lên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án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Phân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loại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Stakeholders: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Bên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trong/bên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ngoài,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hỗ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trợ/trung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lập/trở </a:t>
            </a:r>
            <a:r>
              <a:rPr sz="2600" dirty="0">
                <a:latin typeface="Times New Roman"/>
                <a:cs typeface="Times New Roman"/>
              </a:rPr>
              <a:t>ngại </a:t>
            </a:r>
            <a:r>
              <a:rPr sz="2600" spc="-5" dirty="0">
                <a:latin typeface="Times New Roman"/>
                <a:cs typeface="Times New Roman"/>
              </a:rPr>
              <a:t>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9647" y="647467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latin typeface="Microsoft Sans Serif"/>
                <a:cs typeface="Microsoft Sans Serif"/>
              </a:rPr>
              <a:t>15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6429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latin typeface="Calibri"/>
                <a:cs typeface="Calibri"/>
              </a:rPr>
              <a:t>Xác</a:t>
            </a:r>
            <a:r>
              <a:rPr sz="5000" b="0" spc="-25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định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15" dirty="0">
                <a:latin typeface="Calibri"/>
                <a:cs typeface="Calibri"/>
              </a:rPr>
              <a:t>các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92987"/>
            <a:ext cx="8003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Ví</a:t>
            </a:r>
            <a:r>
              <a:rPr sz="4000" spc="-10" dirty="0"/>
              <a:t> </a:t>
            </a:r>
            <a:r>
              <a:rPr sz="4000" dirty="0"/>
              <a:t>dụ:</a:t>
            </a:r>
            <a:r>
              <a:rPr sz="4000" spc="-15" dirty="0"/>
              <a:t> </a:t>
            </a:r>
            <a:r>
              <a:rPr sz="4000" spc="-5" dirty="0"/>
              <a:t>Các</a:t>
            </a:r>
            <a:r>
              <a:rPr sz="4000" spc="-10" dirty="0"/>
              <a:t> </a:t>
            </a:r>
            <a:r>
              <a:rPr sz="4000" spc="-25" dirty="0"/>
              <a:t>stakeholder</a:t>
            </a:r>
            <a:r>
              <a:rPr sz="4000" spc="-5" dirty="0"/>
              <a:t> của</a:t>
            </a:r>
            <a:r>
              <a:rPr sz="4000" spc="-10" dirty="0"/>
              <a:t> </a:t>
            </a:r>
            <a:r>
              <a:rPr sz="4000" dirty="0"/>
              <a:t>Boeing</a:t>
            </a:r>
            <a:r>
              <a:rPr sz="4000" spc="10" dirty="0"/>
              <a:t> </a:t>
            </a:r>
            <a:r>
              <a:rPr sz="4000" spc="-5" dirty="0"/>
              <a:t>787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9547"/>
            <a:ext cx="6186805" cy="3829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Users: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passengers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airplane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Operators: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fight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crews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mechanics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Bill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payers: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airline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companies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Owners: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stockholders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companies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Regulators: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FAA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Sponsor: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corporate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headquarters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Maintenance: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ground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crew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Victims: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people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living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near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airports…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171" y="5333999"/>
            <a:ext cx="2433828" cy="1523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Bài</a:t>
            </a:r>
            <a:r>
              <a:rPr sz="5000" spc="-35" dirty="0"/>
              <a:t> </a:t>
            </a:r>
            <a:r>
              <a:rPr sz="5000" spc="-15" dirty="0"/>
              <a:t>tập:</a:t>
            </a:r>
            <a:r>
              <a:rPr sz="5000" spc="-10" dirty="0"/>
              <a:t> </a:t>
            </a:r>
            <a:r>
              <a:rPr sz="5000" spc="-5" dirty="0"/>
              <a:t>Xác</a:t>
            </a:r>
            <a:r>
              <a:rPr sz="5000" spc="-45" dirty="0"/>
              <a:t> </a:t>
            </a:r>
            <a:r>
              <a:rPr sz="5000" spc="-5" dirty="0"/>
              <a:t>định</a:t>
            </a:r>
            <a:r>
              <a:rPr sz="5000" spc="-10" dirty="0"/>
              <a:t> các </a:t>
            </a:r>
            <a:r>
              <a:rPr sz="5000" spc="-1115" dirty="0"/>
              <a:t> </a:t>
            </a:r>
            <a:r>
              <a:rPr sz="5000" spc="-25" dirty="0"/>
              <a:t>Stakeholder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9547"/>
            <a:ext cx="8022590" cy="3826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-30" dirty="0">
                <a:latin typeface="Constantia"/>
                <a:cs typeface="Constantia"/>
              </a:rPr>
              <a:t>Mô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tả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30" dirty="0">
                <a:latin typeface="Constantia"/>
                <a:cs typeface="Constantia"/>
              </a:rPr>
              <a:t>Hệ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Thống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Bảo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Hiểm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60" dirty="0">
                <a:latin typeface="Constantia"/>
                <a:cs typeface="Constantia"/>
              </a:rPr>
              <a:t>Tai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Nạn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Xe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Hơi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0" dirty="0">
                <a:latin typeface="Constantia"/>
                <a:cs typeface="Constantia"/>
              </a:rPr>
              <a:t>Một </a:t>
            </a:r>
            <a:r>
              <a:rPr sz="2600" spc="-15" dirty="0">
                <a:latin typeface="Constantia"/>
                <a:cs typeface="Constantia"/>
              </a:rPr>
              <a:t>công </a:t>
            </a:r>
            <a:r>
              <a:rPr sz="2600" spc="-5" dirty="0">
                <a:latin typeface="Constantia"/>
                <a:cs typeface="Constantia"/>
              </a:rPr>
              <a:t>ty bao hiểm </a:t>
            </a:r>
            <a:r>
              <a:rPr sz="2600" spc="-30" dirty="0">
                <a:latin typeface="Constantia"/>
                <a:cs typeface="Constantia"/>
              </a:rPr>
              <a:t>có </a:t>
            </a:r>
            <a:r>
              <a:rPr sz="2600" spc="-15" dirty="0">
                <a:latin typeface="Constantia"/>
                <a:cs typeface="Constantia"/>
              </a:rPr>
              <a:t>tên </a:t>
            </a:r>
            <a:r>
              <a:rPr sz="2600" spc="-25" dirty="0">
                <a:latin typeface="Constantia"/>
                <a:cs typeface="Constantia"/>
              </a:rPr>
              <a:t>gọi </a:t>
            </a:r>
            <a:r>
              <a:rPr sz="2600" spc="-5" dirty="0">
                <a:latin typeface="Constantia"/>
                <a:cs typeface="Constantia"/>
              </a:rPr>
              <a:t>là </a:t>
            </a:r>
            <a:r>
              <a:rPr sz="2600" spc="-15" dirty="0">
                <a:latin typeface="Constantia"/>
                <a:cs typeface="Constantia"/>
              </a:rPr>
              <a:t>MyInsCo </a:t>
            </a:r>
            <a:r>
              <a:rPr sz="2600" spc="-20" dirty="0">
                <a:latin typeface="Constantia"/>
                <a:cs typeface="Constantia"/>
              </a:rPr>
              <a:t>chuyên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thực hiện các hợp đồng bao hiểm tai nạn </a:t>
            </a:r>
            <a:r>
              <a:rPr sz="2600" spc="-40" dirty="0">
                <a:latin typeface="Constantia"/>
                <a:cs typeface="Constantia"/>
              </a:rPr>
              <a:t>xe </a:t>
            </a:r>
            <a:r>
              <a:rPr sz="2600" spc="-5" dirty="0">
                <a:latin typeface="Constantia"/>
                <a:cs typeface="Constantia"/>
              </a:rPr>
              <a:t>hơi </a:t>
            </a:r>
            <a:r>
              <a:rPr sz="2600" spc="-10" dirty="0">
                <a:latin typeface="Constantia"/>
                <a:cs typeface="Constantia"/>
              </a:rPr>
              <a:t>cho </a:t>
            </a:r>
            <a:r>
              <a:rPr sz="2600" spc="-5" dirty="0">
                <a:latin typeface="Constantia"/>
                <a:cs typeface="Constantia"/>
              </a:rPr>
              <a:t> khách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hàng.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Để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đáp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ứng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hoạt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nhu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cầu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hàng,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đã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đưa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nhiều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chính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sách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bao</a:t>
            </a:r>
            <a:endParaRPr sz="2600">
              <a:latin typeface="Constantia"/>
              <a:cs typeface="Constantia"/>
            </a:endParaRPr>
          </a:p>
          <a:p>
            <a:pPr marL="285115" marR="2108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hiểm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(insurance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policy)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khác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nhau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với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mức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đóng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 nhau. </a:t>
            </a:r>
            <a:r>
              <a:rPr sz="2600" spc="-15" dirty="0">
                <a:latin typeface="Constantia"/>
                <a:cs typeface="Constantia"/>
              </a:rPr>
              <a:t>Quy </a:t>
            </a:r>
            <a:r>
              <a:rPr sz="2600" spc="-5" dirty="0">
                <a:latin typeface="Constantia"/>
                <a:cs typeface="Constantia"/>
              </a:rPr>
              <a:t>trình hoạt động thông </a:t>
            </a:r>
            <a:r>
              <a:rPr sz="2600" spc="-10" dirty="0">
                <a:latin typeface="Constantia"/>
                <a:cs typeface="Constantia"/>
              </a:rPr>
              <a:t>thường như </a:t>
            </a:r>
            <a:r>
              <a:rPr sz="2600" spc="-5" dirty="0">
                <a:latin typeface="Constantia"/>
                <a:cs typeface="Constantia"/>
              </a:rPr>
              <a:t> sau: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50" spc="-91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4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Bài</a:t>
            </a:r>
            <a:r>
              <a:rPr sz="5000" spc="-35" dirty="0"/>
              <a:t> </a:t>
            </a:r>
            <a:r>
              <a:rPr sz="5000" spc="-15" dirty="0"/>
              <a:t>tập:</a:t>
            </a:r>
            <a:r>
              <a:rPr sz="5000" spc="-10" dirty="0"/>
              <a:t> </a:t>
            </a:r>
            <a:r>
              <a:rPr sz="5000" spc="-5" dirty="0"/>
              <a:t>Xác</a:t>
            </a:r>
            <a:r>
              <a:rPr sz="5000" spc="-45" dirty="0"/>
              <a:t> </a:t>
            </a:r>
            <a:r>
              <a:rPr sz="5000" spc="-5" dirty="0"/>
              <a:t>định</a:t>
            </a:r>
            <a:r>
              <a:rPr sz="5000" spc="-10" dirty="0"/>
              <a:t> các </a:t>
            </a:r>
            <a:r>
              <a:rPr sz="5000" spc="-1115" dirty="0"/>
              <a:t> </a:t>
            </a:r>
            <a:r>
              <a:rPr sz="5000" spc="-25" dirty="0"/>
              <a:t>Stakeholder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9100"/>
            <a:ext cx="7966709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Khách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hàng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ký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hợp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đồng bao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hiểm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của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mình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với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 </a:t>
            </a:r>
            <a:r>
              <a:rPr sz="2600" spc="-25" dirty="0">
                <a:latin typeface="Constantia"/>
                <a:cs typeface="Constantia"/>
              </a:rPr>
              <a:t>MyInsCo. </a:t>
            </a:r>
            <a:r>
              <a:rPr sz="2600" spc="-5" dirty="0">
                <a:latin typeface="Constantia"/>
                <a:cs typeface="Constantia"/>
              </a:rPr>
              <a:t>Khi gặp tai nạn, khách hàng sẽ gửi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cầu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nhận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tiền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hiểm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kèm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tài liệu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chứng</a:t>
            </a:r>
            <a:r>
              <a:rPr sz="2600" spc="-5" dirty="0">
                <a:latin typeface="Constantia"/>
                <a:cs typeface="Constantia"/>
              </a:rPr>
              <a:t> minh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nạn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đến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MyInsCo.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Công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sẽ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kiểm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xem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người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5" dirty="0">
                <a:latin typeface="Constantia"/>
                <a:cs typeface="Constantia"/>
              </a:rPr>
              <a:t>cầu </a:t>
            </a:r>
            <a:r>
              <a:rPr sz="2600" spc="-30" dirty="0">
                <a:latin typeface="Constantia"/>
                <a:cs typeface="Constantia"/>
              </a:rPr>
              <a:t>có </a:t>
            </a:r>
            <a:r>
              <a:rPr sz="2600" spc="-5" dirty="0">
                <a:latin typeface="Constantia"/>
                <a:cs typeface="Constantia"/>
              </a:rPr>
              <a:t>hợp đồng bao hiểm </a:t>
            </a:r>
            <a:r>
              <a:rPr sz="2600" spc="-10" dirty="0">
                <a:latin typeface="Constantia"/>
                <a:cs typeface="Constantia"/>
              </a:rPr>
              <a:t>không, rồi cử </a:t>
            </a:r>
            <a:r>
              <a:rPr sz="2600" spc="-5" dirty="0">
                <a:latin typeface="Constantia"/>
                <a:cs typeface="Constantia"/>
              </a:rPr>
              <a:t> nhân </a:t>
            </a:r>
            <a:r>
              <a:rPr sz="2600" dirty="0">
                <a:latin typeface="Constantia"/>
                <a:cs typeface="Constantia"/>
              </a:rPr>
              <a:t>viên </a:t>
            </a:r>
            <a:r>
              <a:rPr sz="2600" spc="-5" dirty="0">
                <a:latin typeface="Constantia"/>
                <a:cs typeface="Constantia"/>
              </a:rPr>
              <a:t>đến </a:t>
            </a:r>
            <a:r>
              <a:rPr sz="2600" dirty="0">
                <a:latin typeface="Constantia"/>
                <a:cs typeface="Constantia"/>
              </a:rPr>
              <a:t>khao sát hiện </a:t>
            </a:r>
            <a:r>
              <a:rPr sz="2600" spc="-15" dirty="0">
                <a:latin typeface="Constantia"/>
                <a:cs typeface="Constantia"/>
              </a:rPr>
              <a:t>trường. </a:t>
            </a:r>
            <a:r>
              <a:rPr sz="2600" spc="-10" dirty="0">
                <a:latin typeface="Constantia"/>
                <a:cs typeface="Constantia"/>
              </a:rPr>
              <a:t>Công </a:t>
            </a:r>
            <a:r>
              <a:rPr sz="2600" spc="-5" dirty="0">
                <a:latin typeface="Constantia"/>
                <a:cs typeface="Constantia"/>
              </a:rPr>
              <a:t>ty </a:t>
            </a:r>
            <a:r>
              <a:rPr sz="2600" dirty="0">
                <a:latin typeface="Constantia"/>
                <a:cs typeface="Constantia"/>
              </a:rPr>
              <a:t>sẽ </a:t>
            </a:r>
            <a:r>
              <a:rPr sz="2600" spc="-5" dirty="0">
                <a:latin typeface="Constantia"/>
                <a:cs typeface="Constantia"/>
              </a:rPr>
              <a:t>kiểm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lại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tiết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điều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khoan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trong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hợp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đồng </a:t>
            </a:r>
            <a:r>
              <a:rPr sz="2600" spc="-10" dirty="0">
                <a:latin typeface="Constantia"/>
                <a:cs typeface="Constantia"/>
              </a:rPr>
              <a:t>bao</a:t>
            </a:r>
            <a:endParaRPr sz="2600">
              <a:latin typeface="Constantia"/>
              <a:cs typeface="Constantia"/>
            </a:endParaRPr>
          </a:p>
          <a:p>
            <a:pPr marL="285115" marR="199390" algn="just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nstantia"/>
                <a:cs typeface="Constantia"/>
              </a:rPr>
              <a:t>hiểm.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Công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và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người</a:t>
            </a:r>
            <a:r>
              <a:rPr sz="2600" spc="-5" dirty="0">
                <a:latin typeface="Constantia"/>
                <a:cs typeface="Constantia"/>
              </a:rPr>
              <a:t> bị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nạn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sẽ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cùng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thoa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thuận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và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thống nhất số tiền bao hiểm </a:t>
            </a:r>
            <a:r>
              <a:rPr sz="2600" spc="-125" dirty="0">
                <a:latin typeface="Constantia"/>
                <a:cs typeface="Constantia"/>
              </a:rPr>
              <a:t>được </a:t>
            </a:r>
            <a:r>
              <a:rPr sz="2600" spc="-15" dirty="0">
                <a:latin typeface="Constantia"/>
                <a:cs typeface="Constantia"/>
              </a:rPr>
              <a:t>tra. </a:t>
            </a:r>
            <a:r>
              <a:rPr sz="2600" spc="-10" dirty="0">
                <a:latin typeface="Constantia"/>
                <a:cs typeface="Constantia"/>
              </a:rPr>
              <a:t>Công </a:t>
            </a:r>
            <a:r>
              <a:rPr sz="2600" spc="-5" dirty="0">
                <a:latin typeface="Constantia"/>
                <a:cs typeface="Constantia"/>
              </a:rPr>
              <a:t>ty sẽ </a:t>
            </a:r>
            <a:r>
              <a:rPr sz="2600" spc="-20" dirty="0">
                <a:latin typeface="Constantia"/>
                <a:cs typeface="Constantia"/>
              </a:rPr>
              <a:t>tra 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tiền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người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bị nạn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và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kết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thúc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giao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dịch.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Bài</a:t>
            </a:r>
            <a:r>
              <a:rPr sz="5000" spc="-35" dirty="0"/>
              <a:t> </a:t>
            </a:r>
            <a:r>
              <a:rPr sz="5000" spc="-15" dirty="0"/>
              <a:t>tập:</a:t>
            </a:r>
            <a:r>
              <a:rPr sz="5000" spc="-10" dirty="0"/>
              <a:t> </a:t>
            </a:r>
            <a:r>
              <a:rPr sz="5000" spc="-5" dirty="0"/>
              <a:t>Xác</a:t>
            </a:r>
            <a:r>
              <a:rPr sz="5000" spc="-45" dirty="0"/>
              <a:t> </a:t>
            </a:r>
            <a:r>
              <a:rPr sz="5000" spc="-5" dirty="0"/>
              <a:t>định</a:t>
            </a:r>
            <a:r>
              <a:rPr sz="5000" spc="-10" dirty="0"/>
              <a:t> các </a:t>
            </a:r>
            <a:r>
              <a:rPr sz="5000" spc="-1115" dirty="0"/>
              <a:t> </a:t>
            </a:r>
            <a:r>
              <a:rPr sz="5000" spc="-25" dirty="0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388110"/>
            <a:ext cx="8233409" cy="4853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5" dirty="0">
                <a:latin typeface="Constantia"/>
                <a:cs typeface="Constantia"/>
              </a:rPr>
              <a:t>Có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những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trường</a:t>
            </a:r>
            <a:r>
              <a:rPr sz="2400" dirty="0">
                <a:latin typeface="Constantia"/>
                <a:cs typeface="Constantia"/>
              </a:rPr>
              <a:t> hợp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bất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thường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như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sau: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Người</a:t>
            </a:r>
            <a:r>
              <a:rPr sz="2400" spc="-5" dirty="0">
                <a:latin typeface="Constantia"/>
                <a:cs typeface="Constantia"/>
              </a:rPr>
              <a:t> bị nạn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cấp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dữ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liệu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về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nạn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không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đầy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đủ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Người </a:t>
            </a:r>
            <a:r>
              <a:rPr sz="2400" spc="-5" dirty="0">
                <a:latin typeface="Constantia"/>
                <a:cs typeface="Constantia"/>
              </a:rPr>
              <a:t>bị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nạn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không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có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hợp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đồng </a:t>
            </a:r>
            <a:r>
              <a:rPr sz="2400" dirty="0">
                <a:latin typeface="Constantia"/>
                <a:cs typeface="Constantia"/>
              </a:rPr>
              <a:t>hợp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lệ</a:t>
            </a:r>
            <a:endParaRPr sz="2400">
              <a:latin typeface="Constantia"/>
              <a:cs typeface="Constantia"/>
            </a:endParaRPr>
          </a:p>
          <a:p>
            <a:pPr marL="285115" marR="15938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Nhân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viên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công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đều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bận, </a:t>
            </a:r>
            <a:r>
              <a:rPr sz="2400" dirty="0">
                <a:latin typeface="Constantia"/>
                <a:cs typeface="Constantia"/>
              </a:rPr>
              <a:t>không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thể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cử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người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kiểm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tra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hiện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trường</a:t>
            </a:r>
            <a:endParaRPr sz="2400">
              <a:latin typeface="Constantia"/>
              <a:cs typeface="Constantia"/>
            </a:endParaRPr>
          </a:p>
          <a:p>
            <a:pPr marL="285115" marR="1905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5" dirty="0">
                <a:latin typeface="Constantia"/>
                <a:cs typeface="Constantia"/>
              </a:rPr>
              <a:t>Tai</a:t>
            </a:r>
            <a:r>
              <a:rPr sz="2400" spc="-5" dirty="0">
                <a:latin typeface="Constantia"/>
                <a:cs typeface="Constantia"/>
              </a:rPr>
              <a:t> nạn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xay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ra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nhưng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phạm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định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điều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khoan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trong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hợp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đồng</a:t>
            </a:r>
            <a:endParaRPr sz="24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25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ã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x</a:t>
            </a:r>
            <a:r>
              <a:rPr sz="2400" spc="-50" dirty="0">
                <a:latin typeface="Constantia"/>
                <a:cs typeface="Constantia"/>
              </a:rPr>
              <a:t>â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dựn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mộ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ebsi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ý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tư</a:t>
            </a:r>
            <a:r>
              <a:rPr sz="2400" dirty="0">
                <a:latin typeface="Constantia"/>
                <a:cs typeface="Constantia"/>
              </a:rPr>
              <a:t>̣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độn</a:t>
            </a:r>
            <a:r>
              <a:rPr sz="2400" dirty="0">
                <a:latin typeface="Constantia"/>
                <a:cs typeface="Constantia"/>
              </a:rPr>
              <a:t>g </a:t>
            </a:r>
            <a:r>
              <a:rPr sz="2400" spc="-5" dirty="0">
                <a:latin typeface="Constantia"/>
                <a:cs typeface="Constantia"/>
              </a:rPr>
              <a:t>mọ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hồ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sơ khách  </a:t>
            </a:r>
            <a:r>
              <a:rPr sz="2400" spc="-10" dirty="0">
                <a:latin typeface="Constantia"/>
                <a:cs typeface="Constantia"/>
              </a:rPr>
              <a:t>hàng,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diễn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tiến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và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tra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hợp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lý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cũng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như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trường</a:t>
            </a:r>
            <a:endParaRPr sz="2400">
              <a:latin typeface="Constantia"/>
              <a:cs typeface="Constantia"/>
            </a:endParaRPr>
          </a:p>
          <a:p>
            <a:pPr marL="285115" marR="2667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hợp </a:t>
            </a:r>
            <a:r>
              <a:rPr sz="2400" spc="-10" dirty="0">
                <a:latin typeface="Constantia"/>
                <a:cs typeface="Constantia"/>
              </a:rPr>
              <a:t>vẫn </a:t>
            </a:r>
            <a:r>
              <a:rPr sz="2400" spc="-5" dirty="0">
                <a:latin typeface="Constantia"/>
                <a:cs typeface="Constantia"/>
              </a:rPr>
              <a:t>đang chờ </a:t>
            </a:r>
            <a:r>
              <a:rPr sz="2400" dirty="0">
                <a:latin typeface="Constantia"/>
                <a:cs typeface="Constantia"/>
              </a:rPr>
              <a:t>giai </a:t>
            </a:r>
            <a:r>
              <a:rPr sz="2400" spc="-20" dirty="0">
                <a:latin typeface="Constantia"/>
                <a:cs typeface="Constantia"/>
              </a:rPr>
              <a:t>quyết </a:t>
            </a:r>
            <a:r>
              <a:rPr sz="2400" dirty="0">
                <a:latin typeface="Constantia"/>
                <a:cs typeface="Constantia"/>
              </a:rPr>
              <a:t>hoặc không </a:t>
            </a:r>
            <a:r>
              <a:rPr sz="2400" spc="-5" dirty="0">
                <a:latin typeface="Constantia"/>
                <a:cs typeface="Constantia"/>
              </a:rPr>
              <a:t>chấp nhận </a:t>
            </a:r>
            <a:r>
              <a:rPr sz="2400" dirty="0">
                <a:latin typeface="Constantia"/>
                <a:cs typeface="Constantia"/>
              </a:rPr>
              <a:t>giai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quyết.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Những</a:t>
            </a:r>
            <a:r>
              <a:rPr sz="2400" dirty="0">
                <a:latin typeface="Constantia"/>
                <a:cs typeface="Constantia"/>
              </a:rPr>
              <a:t> hồ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sơ </a:t>
            </a:r>
            <a:r>
              <a:rPr sz="2400" spc="-5" dirty="0">
                <a:latin typeface="Constantia"/>
                <a:cs typeface="Constantia"/>
              </a:rPr>
              <a:t>nào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đã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tra,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sẽ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được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đóng </a:t>
            </a:r>
            <a:r>
              <a:rPr sz="2400" dirty="0">
                <a:latin typeface="Constantia"/>
                <a:cs typeface="Constantia"/>
              </a:rPr>
              <a:t>lại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và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được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lưu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trữ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để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khao.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19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8351"/>
            <a:ext cx="2422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10" dirty="0">
                <a:latin typeface="Microsoft Sans Serif"/>
                <a:cs typeface="Microsoft Sans Serif"/>
              </a:rPr>
              <a:t>Nội</a:t>
            </a:r>
            <a:r>
              <a:rPr sz="5000" b="0" spc="-270" dirty="0">
                <a:latin typeface="Microsoft Sans Serif"/>
                <a:cs typeface="Microsoft Sans Serif"/>
              </a:rPr>
              <a:t> </a:t>
            </a:r>
            <a:r>
              <a:rPr sz="5000" b="0" spc="-5" dirty="0">
                <a:latin typeface="Calibri"/>
                <a:cs typeface="Calibri"/>
              </a:rPr>
              <a:t>dung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86661"/>
            <a:ext cx="7853045" cy="42424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 </a:t>
            </a:r>
            <a:r>
              <a:rPr sz="2600" dirty="0">
                <a:latin typeface="Times New Roman"/>
                <a:cs typeface="Times New Roman"/>
              </a:rPr>
              <a:t>những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người </a:t>
            </a:r>
            <a:r>
              <a:rPr sz="2600" spc="-5" dirty="0">
                <a:latin typeface="Times New Roman"/>
                <a:cs typeface="Times New Roman"/>
              </a:rPr>
              <a:t>liên</a:t>
            </a:r>
            <a:r>
              <a:rPr sz="2600" dirty="0">
                <a:latin typeface="Times New Roman"/>
                <a:cs typeface="Times New Roman"/>
              </a:rPr>
              <a:t> quan </a:t>
            </a:r>
            <a:r>
              <a:rPr sz="2600" spc="-5" dirty="0">
                <a:latin typeface="Times New Roman"/>
                <a:cs typeface="Times New Roman"/>
              </a:rPr>
              <a:t>(stakeholder)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Khách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Hàng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và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Nhu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cầu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hàng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Thu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nhận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yêu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cầu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từ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hàng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Phân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biệt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goal</a:t>
            </a:r>
            <a:r>
              <a:rPr sz="2600" spc="-15" dirty="0">
                <a:latin typeface="Constantia"/>
                <a:cs typeface="Constantia"/>
              </a:rPr>
              <a:t> và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requirement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Khái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niệm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Product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Vision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và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Project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Scope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5" dirty="0">
                <a:latin typeface="Constantia"/>
                <a:cs typeface="Constantia"/>
              </a:rPr>
              <a:t>Xác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định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boundary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bằng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phương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pháp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soft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system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5" dirty="0">
                <a:latin typeface="Constantia"/>
                <a:cs typeface="Constantia"/>
              </a:rPr>
              <a:t>Xác </a:t>
            </a:r>
            <a:r>
              <a:rPr sz="2600" spc="-5" dirty="0">
                <a:latin typeface="Constantia"/>
                <a:cs typeface="Constantia"/>
              </a:rPr>
              <a:t>định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5" dirty="0">
                <a:latin typeface="Constantia"/>
                <a:cs typeface="Constantia"/>
              </a:rPr>
              <a:t>cầu chức </a:t>
            </a:r>
            <a:r>
              <a:rPr sz="2600" spc="-280" dirty="0">
                <a:latin typeface="Constantia"/>
                <a:cs typeface="Constantia"/>
              </a:rPr>
              <a:t>năng </a:t>
            </a:r>
            <a:r>
              <a:rPr sz="2600" spc="-5" dirty="0">
                <a:latin typeface="Constantia"/>
                <a:cs typeface="Constantia"/>
              </a:rPr>
              <a:t>bằng phương pháp </a:t>
            </a:r>
            <a:r>
              <a:rPr sz="2600" spc="-10" dirty="0">
                <a:latin typeface="Constantia"/>
                <a:cs typeface="Constantia"/>
              </a:rPr>
              <a:t>hard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system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6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Lược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đồ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ngữ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canh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Bài</a:t>
            </a:r>
            <a:r>
              <a:rPr sz="5000" spc="-35" dirty="0"/>
              <a:t> </a:t>
            </a:r>
            <a:r>
              <a:rPr sz="5000" spc="-15" dirty="0"/>
              <a:t>tập:</a:t>
            </a:r>
            <a:r>
              <a:rPr sz="5000" spc="-10" dirty="0"/>
              <a:t> </a:t>
            </a:r>
            <a:r>
              <a:rPr sz="5000" spc="-5" dirty="0"/>
              <a:t>Xác</a:t>
            </a:r>
            <a:r>
              <a:rPr sz="5000" spc="-45" dirty="0"/>
              <a:t> </a:t>
            </a:r>
            <a:r>
              <a:rPr sz="5000" spc="-5" dirty="0"/>
              <a:t>định</a:t>
            </a:r>
            <a:r>
              <a:rPr sz="5000" spc="-10" dirty="0"/>
              <a:t> các </a:t>
            </a:r>
            <a:r>
              <a:rPr sz="5000" spc="-1115" dirty="0"/>
              <a:t> </a:t>
            </a:r>
            <a:r>
              <a:rPr sz="5000" spc="-25" dirty="0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388110"/>
            <a:ext cx="8357870" cy="4999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ebsi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gồm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chứ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45" dirty="0">
                <a:latin typeface="Constantia"/>
                <a:cs typeface="Constantia"/>
              </a:rPr>
              <a:t>nǎn</a:t>
            </a:r>
            <a:r>
              <a:rPr sz="2400" spc="-240" dirty="0">
                <a:latin typeface="Constantia"/>
                <a:cs typeface="Constantia"/>
              </a:rPr>
              <a:t>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sau:</a:t>
            </a:r>
            <a:endParaRPr sz="24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Khách </a:t>
            </a:r>
            <a:r>
              <a:rPr sz="2400" dirty="0">
                <a:latin typeface="Constantia"/>
                <a:cs typeface="Constantia"/>
              </a:rPr>
              <a:t>hàng </a:t>
            </a:r>
            <a:r>
              <a:rPr sz="2400" spc="-10" dirty="0">
                <a:latin typeface="Constantia"/>
                <a:cs typeface="Constantia"/>
              </a:rPr>
              <a:t>vãng </a:t>
            </a:r>
            <a:r>
              <a:rPr sz="2400" dirty="0">
                <a:latin typeface="Constantia"/>
                <a:cs typeface="Constantia"/>
              </a:rPr>
              <a:t>lai </a:t>
            </a:r>
            <a:r>
              <a:rPr sz="2400" spc="-25" dirty="0">
                <a:latin typeface="Constantia"/>
                <a:cs typeface="Constantia"/>
              </a:rPr>
              <a:t>có </a:t>
            </a:r>
            <a:r>
              <a:rPr sz="2400" spc="-5" dirty="0">
                <a:latin typeface="Constantia"/>
                <a:cs typeface="Constantia"/>
              </a:rPr>
              <a:t>thể </a:t>
            </a:r>
            <a:r>
              <a:rPr sz="2400" spc="-25" dirty="0">
                <a:latin typeface="Constantia"/>
                <a:cs typeface="Constantia"/>
              </a:rPr>
              <a:t>xem </a:t>
            </a:r>
            <a:r>
              <a:rPr sz="2400" spc="-5" dirty="0">
                <a:latin typeface="Constantia"/>
                <a:cs typeface="Constantia"/>
              </a:rPr>
              <a:t>các thông tin về các </a:t>
            </a:r>
            <a:r>
              <a:rPr sz="2400" dirty="0">
                <a:latin typeface="Constantia"/>
                <a:cs typeface="Constantia"/>
              </a:rPr>
              <a:t>loại </a:t>
            </a:r>
            <a:r>
              <a:rPr sz="2400" spc="-5" dirty="0">
                <a:latin typeface="Constantia"/>
                <a:cs typeface="Constantia"/>
              </a:rPr>
              <a:t>bao </a:t>
            </a:r>
            <a:r>
              <a:rPr sz="2400" dirty="0">
                <a:latin typeface="Constantia"/>
                <a:cs typeface="Constantia"/>
              </a:rPr>
              <a:t> hiể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tì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kiếm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thôn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à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mìn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muố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45" dirty="0">
                <a:latin typeface="Constantia"/>
                <a:cs typeface="Constantia"/>
              </a:rPr>
              <a:t>đǎn</a:t>
            </a:r>
            <a:r>
              <a:rPr sz="2400" spc="-24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ký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thành  </a:t>
            </a:r>
            <a:r>
              <a:rPr sz="2400" dirty="0">
                <a:latin typeface="Constantia"/>
                <a:cs typeface="Constantia"/>
              </a:rPr>
              <a:t>viên,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xem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trợ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giúp,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qui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định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công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80" dirty="0">
                <a:latin typeface="Constantia"/>
                <a:cs typeface="Constantia"/>
              </a:rPr>
              <a:t>ty.</a:t>
            </a:r>
            <a:endParaRPr sz="2400">
              <a:latin typeface="Constantia"/>
              <a:cs typeface="Constantia"/>
            </a:endParaRPr>
          </a:p>
          <a:p>
            <a:pPr marL="285115" marR="12700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Khác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</a:t>
            </a:r>
            <a:r>
              <a:rPr sz="2400" spc="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thàn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viên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à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khách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đã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345" dirty="0">
                <a:latin typeface="Constantia"/>
                <a:cs typeface="Constantia"/>
              </a:rPr>
              <a:t>đǎn</a:t>
            </a:r>
            <a:r>
              <a:rPr sz="2400" spc="-240" dirty="0">
                <a:latin typeface="Constantia"/>
                <a:cs typeface="Constantia"/>
              </a:rPr>
              <a:t>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210" dirty="0">
                <a:latin typeface="Constantia"/>
                <a:cs typeface="Constantia"/>
              </a:rPr>
              <a:t>ý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oài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  chứ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45" dirty="0">
                <a:latin typeface="Constantia"/>
                <a:cs typeface="Constantia"/>
              </a:rPr>
              <a:t>nǎn</a:t>
            </a:r>
            <a:r>
              <a:rPr sz="2400" spc="-240" dirty="0">
                <a:latin typeface="Constantia"/>
                <a:cs typeface="Constantia"/>
              </a:rPr>
              <a:t>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khách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ãng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khá</a:t>
            </a:r>
            <a:r>
              <a:rPr sz="2400" spc="1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thàn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viên  </a:t>
            </a:r>
            <a:r>
              <a:rPr sz="2400" spc="-25" dirty="0">
                <a:latin typeface="Constantia"/>
                <a:cs typeface="Constantia"/>
              </a:rPr>
              <a:t>có </a:t>
            </a:r>
            <a:r>
              <a:rPr sz="2400" spc="-5" dirty="0">
                <a:latin typeface="Constantia"/>
                <a:cs typeface="Constantia"/>
              </a:rPr>
              <a:t>thể đặt mua </a:t>
            </a:r>
            <a:r>
              <a:rPr sz="2400" spc="-25" dirty="0">
                <a:latin typeface="Constantia"/>
                <a:cs typeface="Constantia"/>
              </a:rPr>
              <a:t>gói </a:t>
            </a:r>
            <a:r>
              <a:rPr sz="2400" spc="-5" dirty="0">
                <a:latin typeface="Constantia"/>
                <a:cs typeface="Constantia"/>
              </a:rPr>
              <a:t>bao </a:t>
            </a:r>
            <a:r>
              <a:rPr sz="2400" dirty="0">
                <a:latin typeface="Constantia"/>
                <a:cs typeface="Constantia"/>
              </a:rPr>
              <a:t>hiểm </a:t>
            </a:r>
            <a:r>
              <a:rPr sz="2400" spc="-5" dirty="0">
                <a:latin typeface="Constantia"/>
                <a:cs typeface="Constantia"/>
              </a:rPr>
              <a:t>mà mình chọn, </a:t>
            </a:r>
            <a:r>
              <a:rPr sz="2400" dirty="0">
                <a:latin typeface="Constantia"/>
                <a:cs typeface="Constantia"/>
              </a:rPr>
              <a:t>sau khi </a:t>
            </a:r>
            <a:r>
              <a:rPr sz="2400" spc="-5" dirty="0">
                <a:latin typeface="Constantia"/>
                <a:cs typeface="Constantia"/>
              </a:rPr>
              <a:t>đặt </a:t>
            </a:r>
            <a:r>
              <a:rPr sz="2400" dirty="0">
                <a:latin typeface="Constantia"/>
                <a:cs typeface="Constantia"/>
              </a:rPr>
              <a:t> khách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có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thể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toán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trực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tuyến.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Khách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có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thể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gửi </a:t>
            </a:r>
            <a:r>
              <a:rPr sz="2400" spc="-20" dirty="0">
                <a:latin typeface="Constantia"/>
                <a:cs typeface="Constantia"/>
              </a:rPr>
              <a:t>yêu </a:t>
            </a:r>
            <a:r>
              <a:rPr sz="2400" spc="-175" dirty="0">
                <a:latin typeface="Constantia"/>
                <a:cs typeface="Constantia"/>
              </a:rPr>
              <a:t>cầu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bồi thường </a:t>
            </a:r>
            <a:r>
              <a:rPr sz="2400" spc="-15" dirty="0">
                <a:latin typeface="Constantia"/>
                <a:cs typeface="Constantia"/>
              </a:rPr>
              <a:t>tới công </a:t>
            </a:r>
            <a:r>
              <a:rPr sz="2400" spc="-75" dirty="0">
                <a:latin typeface="Constantia"/>
                <a:cs typeface="Constantia"/>
              </a:rPr>
              <a:t>ty, </a:t>
            </a:r>
            <a:r>
              <a:rPr sz="2400" spc="-15" dirty="0">
                <a:latin typeface="Constantia"/>
                <a:cs typeface="Constantia"/>
              </a:rPr>
              <a:t>công </a:t>
            </a:r>
            <a:r>
              <a:rPr sz="2400" spc="-5" dirty="0">
                <a:latin typeface="Constantia"/>
                <a:cs typeface="Constantia"/>
              </a:rPr>
              <a:t>ty </a:t>
            </a:r>
            <a:r>
              <a:rPr sz="2400" dirty="0">
                <a:latin typeface="Constantia"/>
                <a:cs typeface="Constantia"/>
              </a:rPr>
              <a:t>sẽ gửi </a:t>
            </a:r>
            <a:r>
              <a:rPr sz="2400" spc="-5" dirty="0">
                <a:latin typeface="Constantia"/>
                <a:cs typeface="Constantia"/>
              </a:rPr>
              <a:t>thông báo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duyệt </a:t>
            </a:r>
            <a:r>
              <a:rPr sz="2400" spc="-20" dirty="0">
                <a:latin typeface="Constantia"/>
                <a:cs typeface="Constantia"/>
              </a:rPr>
              <a:t>hay </a:t>
            </a:r>
            <a:r>
              <a:rPr sz="2400" dirty="0">
                <a:latin typeface="Constantia"/>
                <a:cs typeface="Constantia"/>
              </a:rPr>
              <a:t>không </a:t>
            </a:r>
            <a:r>
              <a:rPr sz="2400" spc="-15" dirty="0">
                <a:latin typeface="Constantia"/>
                <a:cs typeface="Constantia"/>
              </a:rPr>
              <a:t>duyệt </a:t>
            </a:r>
            <a:r>
              <a:rPr sz="2400" spc="-5" dirty="0">
                <a:latin typeface="Constantia"/>
                <a:cs typeface="Constantia"/>
              </a:rPr>
              <a:t>theo </a:t>
            </a:r>
            <a:r>
              <a:rPr sz="2400" spc="-20" dirty="0">
                <a:latin typeface="Constantia"/>
                <a:cs typeface="Constantia"/>
              </a:rPr>
              <a:t>yêu </a:t>
            </a:r>
            <a:r>
              <a:rPr sz="2400" spc="-5" dirty="0">
                <a:latin typeface="Constantia"/>
                <a:cs typeface="Constantia"/>
              </a:rPr>
              <a:t>cầu bồi thường của </a:t>
            </a:r>
            <a:r>
              <a:rPr sz="2400" dirty="0">
                <a:latin typeface="Constantia"/>
                <a:cs typeface="Constantia"/>
              </a:rPr>
              <a:t>khách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hàng.</a:t>
            </a:r>
            <a:r>
              <a:rPr sz="2400" spc="-5" dirty="0">
                <a:latin typeface="Constantia"/>
                <a:cs typeface="Constantia"/>
              </a:rPr>
              <a:t> Khách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có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thể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mẫu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cần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thiết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trong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giao </a:t>
            </a:r>
            <a:r>
              <a:rPr sz="2400" spc="-5" dirty="0">
                <a:latin typeface="Constantia"/>
                <a:cs typeface="Constantia"/>
              </a:rPr>
              <a:t>dịch mà mình cần. </a:t>
            </a:r>
            <a:r>
              <a:rPr sz="2400" spc="-20" dirty="0">
                <a:latin typeface="Constantia"/>
                <a:cs typeface="Constantia"/>
              </a:rPr>
              <a:t>Ngoài </a:t>
            </a:r>
            <a:r>
              <a:rPr sz="2400" spc="-25" dirty="0">
                <a:latin typeface="Constantia"/>
                <a:cs typeface="Constantia"/>
              </a:rPr>
              <a:t>ra </a:t>
            </a:r>
            <a:r>
              <a:rPr sz="2400" dirty="0">
                <a:latin typeface="Constantia"/>
                <a:cs typeface="Constantia"/>
              </a:rPr>
              <a:t>khách hàng </a:t>
            </a:r>
            <a:r>
              <a:rPr sz="2400" spc="-25" dirty="0">
                <a:latin typeface="Constantia"/>
                <a:cs typeface="Constantia"/>
              </a:rPr>
              <a:t>có </a:t>
            </a:r>
            <a:r>
              <a:rPr sz="2400" spc="-5" dirty="0">
                <a:latin typeface="Constantia"/>
                <a:cs typeface="Constantia"/>
              </a:rPr>
              <a:t>thể đặt câu </a:t>
            </a:r>
            <a:r>
              <a:rPr sz="2400" dirty="0">
                <a:latin typeface="Constantia"/>
                <a:cs typeface="Constantia"/>
              </a:rPr>
              <a:t> hỏi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trực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tuyến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và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nhân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viên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của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công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sẽ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tra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lời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trực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tuyến.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36" y="6362446"/>
            <a:ext cx="7644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Để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thực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hiện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được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các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chức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15" dirty="0">
                <a:latin typeface="Constantia"/>
                <a:cs typeface="Constantia"/>
              </a:rPr>
              <a:t>nǎng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này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yêu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cầu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khách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hàng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20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Bài</a:t>
            </a:r>
            <a:r>
              <a:rPr sz="5000" spc="-35" dirty="0"/>
              <a:t> </a:t>
            </a:r>
            <a:r>
              <a:rPr sz="5000" spc="-15" dirty="0"/>
              <a:t>tập:</a:t>
            </a:r>
            <a:r>
              <a:rPr sz="5000" spc="-10" dirty="0"/>
              <a:t> </a:t>
            </a:r>
            <a:r>
              <a:rPr sz="5000" spc="-5" dirty="0"/>
              <a:t>Xác</a:t>
            </a:r>
            <a:r>
              <a:rPr sz="5000" spc="-45" dirty="0"/>
              <a:t> </a:t>
            </a:r>
            <a:r>
              <a:rPr sz="5000" spc="-5" dirty="0"/>
              <a:t>định</a:t>
            </a:r>
            <a:r>
              <a:rPr sz="5000" spc="-10" dirty="0"/>
              <a:t> các </a:t>
            </a:r>
            <a:r>
              <a:rPr sz="5000" spc="-1115" dirty="0"/>
              <a:t> </a:t>
            </a:r>
            <a:r>
              <a:rPr sz="5000" spc="-25" dirty="0"/>
              <a:t>Stakeholder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307340" y="1460500"/>
            <a:ext cx="8882380" cy="485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Nhân viên </a:t>
            </a:r>
            <a:r>
              <a:rPr sz="2600" b="1" spc="-15" dirty="0">
                <a:latin typeface="Constantia"/>
                <a:cs typeface="Constantia"/>
              </a:rPr>
              <a:t>công </a:t>
            </a:r>
            <a:r>
              <a:rPr sz="2600" b="1" spc="-5" dirty="0">
                <a:latin typeface="Constantia"/>
                <a:cs typeface="Constantia"/>
              </a:rPr>
              <a:t>ty: </a:t>
            </a:r>
            <a:r>
              <a:rPr sz="2600" spc="-5" dirty="0">
                <a:latin typeface="Constantia"/>
                <a:cs typeface="Constantia"/>
              </a:rPr>
              <a:t>quan </a:t>
            </a:r>
            <a:r>
              <a:rPr sz="2600" spc="-15" dirty="0">
                <a:latin typeface="Constantia"/>
                <a:cs typeface="Constantia"/>
              </a:rPr>
              <a:t>lý </a:t>
            </a:r>
            <a:r>
              <a:rPr sz="2600" spc="-5" dirty="0">
                <a:latin typeface="Constantia"/>
                <a:cs typeface="Constantia"/>
              </a:rPr>
              <a:t>khách </a:t>
            </a:r>
            <a:r>
              <a:rPr sz="2600" spc="-10" dirty="0">
                <a:latin typeface="Constantia"/>
                <a:cs typeface="Constantia"/>
              </a:rPr>
              <a:t>hàng, </a:t>
            </a:r>
            <a:r>
              <a:rPr sz="2600" spc="-5" dirty="0">
                <a:latin typeface="Constantia"/>
                <a:cs typeface="Constantia"/>
              </a:rPr>
              <a:t>tiếp nhập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10" dirty="0">
                <a:latin typeface="Constantia"/>
                <a:cs typeface="Constantia"/>
              </a:rPr>
              <a:t>cầu </a:t>
            </a:r>
            <a:r>
              <a:rPr sz="2600" spc="-5" dirty="0">
                <a:latin typeface="Constantia"/>
                <a:cs typeface="Constantia"/>
              </a:rPr>
              <a:t> bồi </a:t>
            </a:r>
            <a:r>
              <a:rPr sz="2600" spc="-10" dirty="0">
                <a:latin typeface="Constantia"/>
                <a:cs typeface="Constantia"/>
              </a:rPr>
              <a:t>thường </a:t>
            </a:r>
            <a:r>
              <a:rPr sz="2600" spc="-5" dirty="0">
                <a:latin typeface="Constantia"/>
                <a:cs typeface="Constantia"/>
              </a:rPr>
              <a:t>của khách </a:t>
            </a:r>
            <a:r>
              <a:rPr sz="2600" spc="-10" dirty="0">
                <a:latin typeface="Constantia"/>
                <a:cs typeface="Constantia"/>
              </a:rPr>
              <a:t>hàng, </a:t>
            </a:r>
            <a:r>
              <a:rPr sz="2600" spc="-5" dirty="0">
                <a:latin typeface="Constantia"/>
                <a:cs typeface="Constantia"/>
              </a:rPr>
              <a:t>sẽ kiểm </a:t>
            </a:r>
            <a:r>
              <a:rPr sz="2600" spc="-20" dirty="0">
                <a:latin typeface="Constantia"/>
                <a:cs typeface="Constantia"/>
              </a:rPr>
              <a:t>tra </a:t>
            </a:r>
            <a:r>
              <a:rPr sz="2600" spc="-5" dirty="0">
                <a:latin typeface="Constantia"/>
                <a:cs typeface="Constantia"/>
              </a:rPr>
              <a:t>các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5" dirty="0">
                <a:latin typeface="Constantia"/>
                <a:cs typeface="Constantia"/>
              </a:rPr>
              <a:t>cầu, sau </a:t>
            </a:r>
            <a:r>
              <a:rPr sz="2600" spc="-10" dirty="0">
                <a:latin typeface="Constantia"/>
                <a:cs typeface="Constantia"/>
              </a:rPr>
              <a:t>đó </a:t>
            </a:r>
            <a:r>
              <a:rPr sz="2600" spc="-5" dirty="0">
                <a:latin typeface="Constantia"/>
                <a:cs typeface="Constantia"/>
              </a:rPr>
              <a:t> trình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giám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đốc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phê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duyệt,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sau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đó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báo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kết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về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cho </a:t>
            </a:r>
            <a:r>
              <a:rPr sz="2600" spc="-5" dirty="0">
                <a:latin typeface="Constantia"/>
                <a:cs typeface="Constantia"/>
              </a:rPr>
              <a:t> khách </a:t>
            </a:r>
            <a:r>
              <a:rPr sz="2600" spc="-15" dirty="0">
                <a:latin typeface="Constantia"/>
                <a:cs typeface="Constantia"/>
              </a:rPr>
              <a:t>hàng. </a:t>
            </a:r>
            <a:r>
              <a:rPr sz="2600" spc="-5" dirty="0">
                <a:latin typeface="Constantia"/>
                <a:cs typeface="Constantia"/>
              </a:rPr>
              <a:t>Nhân viên xử </a:t>
            </a:r>
            <a:r>
              <a:rPr sz="2600" spc="-15" dirty="0">
                <a:latin typeface="Constantia"/>
                <a:cs typeface="Constantia"/>
              </a:rPr>
              <a:t>lý </a:t>
            </a:r>
            <a:r>
              <a:rPr sz="2600" spc="-5" dirty="0">
                <a:latin typeface="Constantia"/>
                <a:cs typeface="Constantia"/>
              </a:rPr>
              <a:t>việc ký hợp đồng bao hiểm khi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ó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hàng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đặ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ba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hiểm,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thốn</a:t>
            </a:r>
            <a:r>
              <a:rPr sz="2600" spc="-5" dirty="0">
                <a:latin typeface="Constantia"/>
                <a:cs typeface="Constantia"/>
              </a:rPr>
              <a:t>g 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spc="-5" dirty="0">
                <a:latin typeface="Constantia"/>
                <a:cs typeface="Constantia"/>
              </a:rPr>
              <a:t>ê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cá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hợp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đồn</a:t>
            </a:r>
            <a:r>
              <a:rPr sz="2600" spc="-5" dirty="0">
                <a:latin typeface="Constantia"/>
                <a:cs typeface="Constantia"/>
              </a:rPr>
              <a:t>g </a:t>
            </a:r>
            <a:r>
              <a:rPr sz="2600" spc="-10" dirty="0">
                <a:latin typeface="Constantia"/>
                <a:cs typeface="Constantia"/>
              </a:rPr>
              <a:t>m  </a:t>
            </a:r>
            <a:r>
              <a:rPr sz="2600" spc="-5" dirty="0">
                <a:latin typeface="Constantia"/>
                <a:cs typeface="Constantia"/>
              </a:rPr>
              <a:t>mình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đã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nhận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từ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khách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hàng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và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gửi</a:t>
            </a:r>
            <a:r>
              <a:rPr sz="2600" spc="-5" dirty="0">
                <a:latin typeface="Constantia"/>
                <a:cs typeface="Constantia"/>
              </a:rPr>
              <a:t> báo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về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giám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đốc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Ngoài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nhân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viên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có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thể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xem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thông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nhân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gồm: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xem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onstantia"/>
                <a:cs typeface="Constantia"/>
              </a:rPr>
              <a:t>lương,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xem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lịch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làm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việc,…</a:t>
            </a:r>
            <a:endParaRPr sz="2600">
              <a:latin typeface="Constantia"/>
              <a:cs typeface="Constantia"/>
            </a:endParaRPr>
          </a:p>
          <a:p>
            <a:pPr marL="285115" marR="812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Ban giám đốc </a:t>
            </a:r>
            <a:r>
              <a:rPr sz="2600" spc="-30" dirty="0">
                <a:latin typeface="Constantia"/>
                <a:cs typeface="Constantia"/>
              </a:rPr>
              <a:t>có </a:t>
            </a:r>
            <a:r>
              <a:rPr sz="2600" spc="-10" dirty="0">
                <a:latin typeface="Constantia"/>
                <a:cs typeface="Constantia"/>
              </a:rPr>
              <a:t>nhiệm </a:t>
            </a:r>
            <a:r>
              <a:rPr sz="2600" spc="-5" dirty="0">
                <a:latin typeface="Constantia"/>
                <a:cs typeface="Constantia"/>
              </a:rPr>
              <a:t>vụ ký </a:t>
            </a:r>
            <a:r>
              <a:rPr sz="2600" spc="-20" dirty="0">
                <a:latin typeface="Constantia"/>
                <a:cs typeface="Constantia"/>
              </a:rPr>
              <a:t>duyệt hay </a:t>
            </a:r>
            <a:r>
              <a:rPr sz="2600" spc="-5" dirty="0">
                <a:latin typeface="Constantia"/>
                <a:cs typeface="Constantia"/>
              </a:rPr>
              <a:t>từ chối </a:t>
            </a:r>
            <a:r>
              <a:rPr sz="2600" spc="-25" dirty="0">
                <a:latin typeface="Constantia"/>
                <a:cs typeface="Constantia"/>
              </a:rPr>
              <a:t>yêu </a:t>
            </a:r>
            <a:r>
              <a:rPr sz="2600" spc="-5" dirty="0">
                <a:latin typeface="Constantia"/>
                <a:cs typeface="Constantia"/>
              </a:rPr>
              <a:t>cầu </a:t>
            </a:r>
            <a:r>
              <a:rPr sz="2600" spc="-10" dirty="0">
                <a:latin typeface="Constantia"/>
                <a:cs typeface="Constantia"/>
              </a:rPr>
              <a:t>bao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hiểm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của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hàng,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xem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báo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nhân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viên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gửi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tới,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lý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nhân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viên,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lý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người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dùng,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chấm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nhân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viên,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điều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hành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hoạt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động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của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công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và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lý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các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36" y="6294628"/>
            <a:ext cx="3141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thông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của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Website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21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4594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Khách</a:t>
            </a:r>
            <a:r>
              <a:rPr sz="5000" spc="-35" dirty="0"/>
              <a:t> </a:t>
            </a:r>
            <a:r>
              <a:rPr sz="5000" spc="-5" dirty="0"/>
              <a:t>hàng</a:t>
            </a:r>
            <a:r>
              <a:rPr sz="5000" spc="-35" dirty="0"/>
              <a:t> </a:t>
            </a:r>
            <a:r>
              <a:rPr sz="5000" dirty="0"/>
              <a:t>là</a:t>
            </a:r>
            <a:r>
              <a:rPr sz="5000" spc="-30" dirty="0"/>
              <a:t> </a:t>
            </a:r>
            <a:r>
              <a:rPr sz="5000" dirty="0"/>
              <a:t>ai?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0017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Khách 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hàng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là một 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cá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nhân </a:t>
            </a:r>
            <a:r>
              <a:rPr sz="2600" b="0" spc="-20" dirty="0">
                <a:solidFill>
                  <a:srgbClr val="000000"/>
                </a:solidFill>
                <a:latin typeface="Cambria"/>
                <a:cs typeface="Cambria"/>
              </a:rPr>
              <a:t>hay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r>
              <a:rPr sz="2600" b="0" spc="-20" dirty="0">
                <a:solidFill>
                  <a:srgbClr val="000000"/>
                </a:solidFill>
                <a:latin typeface="Cambria"/>
                <a:cs typeface="Cambria"/>
              </a:rPr>
              <a:t>tổ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chức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mong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muốn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trực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tiếp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hoặc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gián</a:t>
            </a:r>
            <a:r>
              <a:rPr sz="2600" b="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tiếp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có lợi</a:t>
            </a:r>
            <a:r>
              <a:rPr sz="26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từ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sản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phẩm.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Khách hàng phần mềm gồm tất 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cả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những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người liên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 quan</a:t>
            </a:r>
            <a:r>
              <a:rPr sz="2600" b="0" spc="5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đến</a:t>
            </a:r>
            <a:r>
              <a:rPr sz="2600" b="0" spc="4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dự</a:t>
            </a:r>
            <a:r>
              <a:rPr sz="2600" b="0" spc="50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án,</a:t>
            </a:r>
            <a:r>
              <a:rPr sz="2600" b="0" spc="5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đó</a:t>
            </a:r>
            <a:r>
              <a:rPr sz="2600" b="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là</a:t>
            </a:r>
            <a:r>
              <a:rPr sz="2600" b="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những</a:t>
            </a:r>
            <a:r>
              <a:rPr sz="2600" b="0" spc="5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600" b="0" spc="5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thanh</a:t>
            </a:r>
            <a:r>
              <a:rPr sz="2600" b="0" spc="5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toán</a:t>
            </a:r>
            <a:r>
              <a:rPr sz="2600" b="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tiền </a:t>
            </a:r>
            <a:r>
              <a:rPr sz="2600" b="0" spc="-5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mua phần mềm, chọn lựa, đặc tả, sử dụng phần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mềm,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 những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10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6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sử 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dụng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 thông tin đầu</a:t>
            </a:r>
            <a:r>
              <a:rPr sz="26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25" dirty="0">
                <a:solidFill>
                  <a:srgbClr val="000000"/>
                </a:solidFill>
                <a:latin typeface="Cambria"/>
                <a:cs typeface="Cambria"/>
              </a:rPr>
              <a:t>ra</a:t>
            </a:r>
            <a:r>
              <a:rPr sz="26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phần</a:t>
            </a:r>
            <a:r>
              <a:rPr sz="2600" b="0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mềm.</a:t>
            </a:r>
            <a:endParaRPr sz="260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Hai loại khách</a:t>
            </a:r>
            <a:r>
              <a:rPr sz="26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hàng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phần</a:t>
            </a:r>
            <a:r>
              <a:rPr sz="26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Cambria"/>
                <a:cs typeface="Cambria"/>
              </a:rPr>
              <a:t>mềm:</a:t>
            </a:r>
            <a:endParaRPr sz="2600">
              <a:latin typeface="Cambria"/>
              <a:cs typeface="Cambria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ambria"/>
                <a:cs typeface="Cambria"/>
              </a:rPr>
              <a:t>Khách </a:t>
            </a:r>
            <a:r>
              <a:rPr sz="2400" dirty="0">
                <a:latin typeface="Cambria"/>
                <a:cs typeface="Cambria"/>
              </a:rPr>
              <a:t>hàng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cấp quản</a:t>
            </a:r>
            <a:r>
              <a:rPr sz="2400" spc="-25" dirty="0">
                <a:latin typeface="Cambria"/>
                <a:cs typeface="Cambria"/>
              </a:rPr>
              <a:t> lý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(management </a:t>
            </a:r>
            <a:r>
              <a:rPr sz="2400" spc="-15" dirty="0">
                <a:latin typeface="Cambria"/>
                <a:cs typeface="Cambria"/>
              </a:rPr>
              <a:t>level)</a:t>
            </a:r>
            <a:endParaRPr sz="2400">
              <a:latin typeface="Cambria"/>
              <a:cs typeface="Cambria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10" dirty="0">
                <a:latin typeface="Cambria"/>
                <a:cs typeface="Cambria"/>
              </a:rPr>
              <a:t>Người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dùng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cuối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(end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user)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7583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Khách</a:t>
            </a:r>
            <a:r>
              <a:rPr sz="5000" spc="-20" dirty="0"/>
              <a:t> </a:t>
            </a:r>
            <a:r>
              <a:rPr sz="5000" spc="-5" dirty="0"/>
              <a:t>hàng</a:t>
            </a:r>
            <a:r>
              <a:rPr sz="5000" spc="-25" dirty="0"/>
              <a:t> </a:t>
            </a:r>
            <a:r>
              <a:rPr sz="5000" dirty="0"/>
              <a:t>ở</a:t>
            </a:r>
            <a:r>
              <a:rPr sz="5000" spc="-20" dirty="0"/>
              <a:t> </a:t>
            </a:r>
            <a:r>
              <a:rPr sz="5000" spc="-10" dirty="0"/>
              <a:t>cấp</a:t>
            </a:r>
            <a:r>
              <a:rPr sz="5000" spc="-15" dirty="0"/>
              <a:t> </a:t>
            </a:r>
            <a:r>
              <a:rPr sz="5000" spc="-5" dirty="0"/>
              <a:t>quản</a:t>
            </a:r>
            <a:r>
              <a:rPr sz="5000" spc="-20" dirty="0"/>
              <a:t> </a:t>
            </a:r>
            <a:r>
              <a:rPr sz="5000" dirty="0"/>
              <a:t>lý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01292"/>
            <a:ext cx="8061325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9539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Thường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 những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khách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hàng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trả</a:t>
            </a:r>
            <a:r>
              <a:rPr sz="2600" spc="-5" dirty="0">
                <a:latin typeface="Cambria"/>
                <a:cs typeface="Cambria"/>
              </a:rPr>
              <a:t> tiền </a:t>
            </a:r>
            <a:r>
              <a:rPr sz="2600" spc="-25" dirty="0">
                <a:latin typeface="Cambria"/>
                <a:cs typeface="Cambria"/>
              </a:rPr>
              <a:t>hay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tài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trợ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án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phần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mềm.</a:t>
            </a:r>
            <a:endParaRPr sz="2600">
              <a:latin typeface="Cambria"/>
              <a:cs typeface="Cambria"/>
            </a:endParaRPr>
          </a:p>
          <a:p>
            <a:pPr marL="285115" marR="698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Khách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hàng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ở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cấp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quản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lý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có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nhiệm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vụ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xác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nghiệp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vụ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(yêu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kinh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doanh: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Business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requirement)</a:t>
            </a:r>
            <a:endParaRPr sz="2600">
              <a:latin typeface="Cambria"/>
              <a:cs typeface="Cambria"/>
            </a:endParaRPr>
          </a:p>
          <a:p>
            <a:pPr marL="285115" marR="29464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Mô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tả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mục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tiêu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nghiệp</a:t>
            </a:r>
            <a:r>
              <a:rPr sz="2600" dirty="0">
                <a:latin typeface="Cambria"/>
                <a:cs typeface="Cambria"/>
              </a:rPr>
              <a:t> vụ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hàng,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công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ty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hay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stakeholder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muốn hoàn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thành.</a:t>
            </a:r>
            <a:endParaRPr sz="2600">
              <a:latin typeface="Cambria"/>
              <a:cs typeface="Cambria"/>
            </a:endParaRPr>
          </a:p>
          <a:p>
            <a:pPr marL="285115" marR="31813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Xác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lập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thành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phần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chính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cho phần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còn lại 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án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nghiệp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vụ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đủ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tiết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để giúp</a:t>
            </a:r>
            <a:r>
              <a:rPr sz="2600" spc="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nhà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phát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triển biết phải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xây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cụ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thể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gì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8243"/>
            <a:ext cx="7322820" cy="13817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5280"/>
              </a:lnSpc>
              <a:spcBef>
                <a:spcPts val="315"/>
              </a:spcBef>
            </a:pPr>
            <a:r>
              <a:rPr sz="4500" spc="-5" dirty="0">
                <a:latin typeface="Arial"/>
                <a:cs typeface="Arial"/>
              </a:rPr>
              <a:t>Khách</a:t>
            </a:r>
            <a:r>
              <a:rPr sz="4500" spc="-25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hàng</a:t>
            </a:r>
            <a:r>
              <a:rPr sz="4500" spc="-20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là</a:t>
            </a:r>
            <a:r>
              <a:rPr sz="4500" spc="-15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người</a:t>
            </a:r>
            <a:r>
              <a:rPr sz="4500" spc="-20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dùng </a:t>
            </a:r>
            <a:r>
              <a:rPr sz="4500" spc="-1235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cuối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6327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solidFill>
                  <a:srgbClr val="000000"/>
                </a:solidFill>
              </a:rPr>
              <a:t>User </a:t>
            </a:r>
            <a:r>
              <a:rPr sz="2800" spc="-10" dirty="0">
                <a:solidFill>
                  <a:srgbClr val="000000"/>
                </a:solidFill>
              </a:rPr>
              <a:t>requirements(người </a:t>
            </a:r>
            <a:r>
              <a:rPr sz="2800" spc="-5" dirty="0">
                <a:solidFill>
                  <a:srgbClr val="000000"/>
                </a:solidFill>
              </a:rPr>
              <a:t>dùng cuối):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Bao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gồm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tất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cả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những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ai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sẽ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thực</a:t>
            </a:r>
            <a:r>
              <a:rPr sz="28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sự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sử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dụng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sản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phẩm.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Họ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có thể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mô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tả cả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tác vụ (tasks) mà họ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cần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để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thực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thi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với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sự giúp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đỡ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hệ thống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đặc tính </a:t>
            </a:r>
            <a:r>
              <a:rPr sz="2800" b="0" spc="-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phi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chức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năng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quan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trọng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để hệ thống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có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thể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được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chấp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nhận.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4185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Đặc</a:t>
            </a:r>
            <a:r>
              <a:rPr sz="5000" spc="-30" dirty="0"/>
              <a:t> </a:t>
            </a:r>
            <a:r>
              <a:rPr sz="5000" dirty="0"/>
              <a:t>tính</a:t>
            </a:r>
            <a:r>
              <a:rPr sz="5000" spc="-40" dirty="0"/>
              <a:t> </a:t>
            </a:r>
            <a:r>
              <a:rPr sz="5000" spc="-5" dirty="0"/>
              <a:t>của</a:t>
            </a:r>
            <a:r>
              <a:rPr sz="5000" spc="-30" dirty="0"/>
              <a:t> </a:t>
            </a:r>
            <a:r>
              <a:rPr sz="5000" dirty="0"/>
              <a:t>khách</a:t>
            </a:r>
            <a:r>
              <a:rPr sz="5000" spc="-25" dirty="0"/>
              <a:t> </a:t>
            </a:r>
            <a:r>
              <a:rPr sz="5000" spc="-5" dirty="0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275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Thường </a:t>
            </a:r>
            <a:r>
              <a:rPr sz="2800" dirty="0">
                <a:latin typeface="Cambria"/>
                <a:cs typeface="Cambria"/>
              </a:rPr>
              <a:t>cả </a:t>
            </a:r>
            <a:r>
              <a:rPr sz="2800" spc="-5" dirty="0">
                <a:latin typeface="Cambria"/>
                <a:cs typeface="Cambria"/>
              </a:rPr>
              <a:t>hai loại khách </a:t>
            </a:r>
            <a:r>
              <a:rPr sz="2800" dirty="0">
                <a:latin typeface="Cambria"/>
                <a:cs typeface="Cambria"/>
              </a:rPr>
              <a:t>hàng </a:t>
            </a:r>
            <a:r>
              <a:rPr sz="2800" spc="-25" dirty="0">
                <a:latin typeface="Cambria"/>
                <a:cs typeface="Cambria"/>
              </a:rPr>
              <a:t>này </a:t>
            </a:r>
            <a:r>
              <a:rPr sz="2800" dirty="0">
                <a:latin typeface="Cambria"/>
                <a:cs typeface="Cambria"/>
              </a:rPr>
              <a:t>đều cho </a:t>
            </a:r>
            <a:r>
              <a:rPr sz="2800" spc="-15" dirty="0">
                <a:latin typeface="Cambria"/>
                <a:cs typeface="Cambria"/>
              </a:rPr>
              <a:t>rằng </a:t>
            </a:r>
            <a:r>
              <a:rPr sz="2800" dirty="0">
                <a:latin typeface="Cambria"/>
                <a:cs typeface="Cambria"/>
              </a:rPr>
              <a:t>họ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không </a:t>
            </a:r>
            <a:r>
              <a:rPr sz="2800" dirty="0">
                <a:latin typeface="Cambria"/>
                <a:cs typeface="Cambria"/>
              </a:rPr>
              <a:t>có </a:t>
            </a:r>
            <a:r>
              <a:rPr sz="2800" spc="-5" dirty="0">
                <a:latin typeface="Cambria"/>
                <a:cs typeface="Cambria"/>
              </a:rPr>
              <a:t>nhiều thời gian để làm việc </a:t>
            </a:r>
            <a:r>
              <a:rPr sz="2800" spc="-25" dirty="0">
                <a:latin typeface="Cambria"/>
                <a:cs typeface="Cambria"/>
              </a:rPr>
              <a:t>với </a:t>
            </a:r>
            <a:r>
              <a:rPr sz="2800" spc="-10" dirty="0">
                <a:latin typeface="Cambria"/>
                <a:cs typeface="Cambria"/>
              </a:rPr>
              <a:t>các </a:t>
            </a:r>
            <a:r>
              <a:rPr sz="2800" spc="-5" dirty="0">
                <a:latin typeface="Cambria"/>
                <a:cs typeface="Cambria"/>
              </a:rPr>
              <a:t>nhà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phân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tích</a:t>
            </a:r>
            <a:r>
              <a:rPr sz="2800" spc="1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yêu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cầu.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Đôi </a:t>
            </a:r>
            <a:r>
              <a:rPr sz="2800" spc="-5" dirty="0">
                <a:latin typeface="Cambria"/>
                <a:cs typeface="Cambria"/>
              </a:rPr>
              <a:t>lúc </a:t>
            </a:r>
            <a:r>
              <a:rPr sz="2800" dirty="0">
                <a:latin typeface="Cambria"/>
                <a:cs typeface="Cambria"/>
              </a:rPr>
              <a:t>họ </a:t>
            </a:r>
            <a:r>
              <a:rPr sz="2800" spc="-5" dirty="0">
                <a:latin typeface="Cambria"/>
                <a:cs typeface="Cambria"/>
              </a:rPr>
              <a:t>nghĩ là nhà phân tích </a:t>
            </a:r>
            <a:r>
              <a:rPr sz="2800" dirty="0">
                <a:latin typeface="Cambria"/>
                <a:cs typeface="Cambria"/>
              </a:rPr>
              <a:t>sẽ hình dung </a:t>
            </a:r>
            <a:r>
              <a:rPr sz="2800" spc="-55" dirty="0">
                <a:latin typeface="Cambria"/>
                <a:cs typeface="Cambria"/>
              </a:rPr>
              <a:t>ra 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được </a:t>
            </a:r>
            <a:r>
              <a:rPr sz="2800" dirty="0">
                <a:latin typeface="Cambria"/>
                <a:cs typeface="Cambria"/>
              </a:rPr>
              <a:t>cái </a:t>
            </a:r>
            <a:r>
              <a:rPr sz="2800" spc="-10" dirty="0">
                <a:latin typeface="Cambria"/>
                <a:cs typeface="Cambria"/>
              </a:rPr>
              <a:t>người </a:t>
            </a:r>
            <a:r>
              <a:rPr sz="2800" dirty="0">
                <a:latin typeface="Cambria"/>
                <a:cs typeface="Cambria"/>
              </a:rPr>
              <a:t>dùng </a:t>
            </a:r>
            <a:r>
              <a:rPr sz="2800" spc="-5" dirty="0">
                <a:latin typeface="Cambria"/>
                <a:cs typeface="Cambria"/>
              </a:rPr>
              <a:t>cần </a:t>
            </a:r>
            <a:r>
              <a:rPr sz="2800" dirty="0">
                <a:latin typeface="Cambria"/>
                <a:cs typeface="Cambria"/>
              </a:rPr>
              <a:t>mà </a:t>
            </a:r>
            <a:r>
              <a:rPr sz="2800" spc="-5" dirty="0">
                <a:latin typeface="Cambria"/>
                <a:cs typeface="Cambria"/>
              </a:rPr>
              <a:t>không </a:t>
            </a:r>
            <a:r>
              <a:rPr sz="2800" dirty="0">
                <a:latin typeface="Cambria"/>
                <a:cs typeface="Cambria"/>
              </a:rPr>
              <a:t>cần </a:t>
            </a:r>
            <a:r>
              <a:rPr sz="2800" spc="-5" dirty="0">
                <a:latin typeface="Cambria"/>
                <a:cs typeface="Cambria"/>
              </a:rPr>
              <a:t>phải thảo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luận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với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nhau.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4185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Đặc</a:t>
            </a:r>
            <a:r>
              <a:rPr sz="5000" spc="-30" dirty="0"/>
              <a:t> </a:t>
            </a:r>
            <a:r>
              <a:rPr sz="5000" dirty="0"/>
              <a:t>tính</a:t>
            </a:r>
            <a:r>
              <a:rPr sz="5000" spc="-40" dirty="0"/>
              <a:t> </a:t>
            </a:r>
            <a:r>
              <a:rPr sz="5000" spc="-5" dirty="0"/>
              <a:t>của</a:t>
            </a:r>
            <a:r>
              <a:rPr sz="5000" spc="-30" dirty="0"/>
              <a:t> </a:t>
            </a:r>
            <a:r>
              <a:rPr sz="5000" dirty="0"/>
              <a:t>khách</a:t>
            </a:r>
            <a:r>
              <a:rPr sz="5000" spc="-25" dirty="0"/>
              <a:t> </a:t>
            </a:r>
            <a:r>
              <a:rPr sz="5000" spc="-5" dirty="0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2120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Khách</a:t>
            </a:r>
            <a:r>
              <a:rPr sz="2800" dirty="0">
                <a:latin typeface="Cambria"/>
                <a:cs typeface="Cambria"/>
              </a:rPr>
              <a:t> hàng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thường</a:t>
            </a:r>
            <a:r>
              <a:rPr sz="2800" spc="-5" dirty="0">
                <a:latin typeface="Cambria"/>
                <a:cs typeface="Cambria"/>
              </a:rPr>
              <a:t> không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biết</a:t>
            </a:r>
            <a:r>
              <a:rPr sz="2800" dirty="0">
                <a:latin typeface="Cambria"/>
                <a:cs typeface="Cambria"/>
              </a:rPr>
              <a:t> chính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xác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cái</a:t>
            </a:r>
            <a:r>
              <a:rPr sz="2800" spc="-5" dirty="0">
                <a:latin typeface="Cambria"/>
                <a:cs typeface="Cambria"/>
              </a:rPr>
              <a:t> họ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thực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sự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cần</a:t>
            </a:r>
            <a:endParaRPr sz="2800">
              <a:latin typeface="Cambria"/>
              <a:cs typeface="Cambria"/>
            </a:endParaRPr>
          </a:p>
          <a:p>
            <a:pPr marL="285115" marR="6985" indent="-273050" algn="just">
              <a:lnSpc>
                <a:spcPct val="102000"/>
              </a:lnSpc>
              <a:spcBef>
                <a:spcPts val="52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Thường</a:t>
            </a:r>
            <a:r>
              <a:rPr sz="2800" dirty="0">
                <a:latin typeface="Times New Roman"/>
                <a:cs typeface="Times New Roman"/>
              </a:rPr>
              <a:t> xuất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hiện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những</a:t>
            </a:r>
            <a:r>
              <a:rPr sz="2800" dirty="0">
                <a:latin typeface="Times New Roman"/>
                <a:cs typeface="Times New Roman"/>
              </a:rPr>
              <a:t> xung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giữa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yêu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cầu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nghiệp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vụ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và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yêu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cầu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người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Times New Roman"/>
                <a:cs typeface="Times New Roman"/>
              </a:rPr>
              <a:t>Yêu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cầu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nghiệp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vụ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phản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ánh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chiến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lược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của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tổ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chức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ràng </a:t>
            </a:r>
            <a:r>
              <a:rPr sz="2800" dirty="0">
                <a:latin typeface="Times New Roman"/>
                <a:cs typeface="Times New Roman"/>
              </a:rPr>
              <a:t>buộc </a:t>
            </a:r>
            <a:r>
              <a:rPr sz="2800" spc="-5" dirty="0">
                <a:latin typeface="Times New Roman"/>
                <a:cs typeface="Times New Roman"/>
              </a:rPr>
              <a:t>về tài chính mà người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nhìn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thấy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được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Times New Roman"/>
                <a:cs typeface="Times New Roman"/>
              </a:rPr>
              <a:t>Nhà phân </a:t>
            </a:r>
            <a:r>
              <a:rPr sz="2800" spc="-5" dirty="0">
                <a:latin typeface="Times New Roman"/>
                <a:cs typeface="Times New Roman"/>
              </a:rPr>
              <a:t>tích </a:t>
            </a:r>
            <a:r>
              <a:rPr sz="2800" dirty="0">
                <a:latin typeface="Times New Roman"/>
                <a:cs typeface="Times New Roman"/>
              </a:rPr>
              <a:t>nên làm </a:t>
            </a:r>
            <a:r>
              <a:rPr sz="2800" spc="-5" dirty="0">
                <a:latin typeface="Times New Roman"/>
                <a:cs typeface="Times New Roman"/>
              </a:rPr>
              <a:t>việc 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đại </a:t>
            </a:r>
            <a:r>
              <a:rPr sz="2800" spc="-5" dirty="0">
                <a:latin typeface="Times New Roman"/>
                <a:cs typeface="Times New Roman"/>
              </a:rPr>
              <a:t>diện chính của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người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dùng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nhà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tài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trợ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để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hòa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giải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xung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76752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Hiểu</a:t>
            </a:r>
            <a:r>
              <a:rPr sz="5000" spc="-35" dirty="0"/>
              <a:t> </a:t>
            </a:r>
            <a:r>
              <a:rPr sz="5000" dirty="0"/>
              <a:t>nhu</a:t>
            </a:r>
            <a:r>
              <a:rPr sz="5000" spc="-20" dirty="0"/>
              <a:t> </a:t>
            </a:r>
            <a:r>
              <a:rPr sz="5000" spc="-10" dirty="0"/>
              <a:t>cầu</a:t>
            </a:r>
            <a:r>
              <a:rPr sz="5000" spc="-35" dirty="0"/>
              <a:t> </a:t>
            </a:r>
            <a:r>
              <a:rPr sz="5000" spc="-5" dirty="0"/>
              <a:t>của</a:t>
            </a:r>
            <a:r>
              <a:rPr sz="5000" spc="-25" dirty="0"/>
              <a:t> </a:t>
            </a:r>
            <a:r>
              <a:rPr sz="5000" spc="-5" dirty="0"/>
              <a:t>khách</a:t>
            </a:r>
            <a:r>
              <a:rPr sz="5000" spc="-20" dirty="0"/>
              <a:t> </a:t>
            </a:r>
            <a:r>
              <a:rPr sz="5000" dirty="0"/>
              <a:t>hàng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1386"/>
            <a:ext cx="7633334" cy="1698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5115" marR="5080" indent="-273050">
              <a:lnSpc>
                <a:spcPct val="102299"/>
              </a:lnSpc>
              <a:spcBef>
                <a:spcPts val="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Nhà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phân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tích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phải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254" dirty="0">
                <a:latin typeface="Microsoft Sans Serif"/>
                <a:cs typeface="Microsoft Sans Serif"/>
              </a:rPr>
              <a:t>ở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trong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môi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trường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của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khách 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hàng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để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khám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phá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các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chi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tiết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giải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thích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cho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họ</a:t>
            </a:r>
            <a:endParaRPr sz="2600">
              <a:latin typeface="Microsoft Sans Serif"/>
              <a:cs typeface="Microsoft Sans Serif"/>
            </a:endParaRPr>
          </a:p>
          <a:p>
            <a:pPr marL="285115" marR="54292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Thiết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kế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mềm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dẻo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và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tạo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mẫu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nhanh</a:t>
            </a:r>
            <a:r>
              <a:rPr sz="2600" spc="6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là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những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phương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tiện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xác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định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yêu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cầu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của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khách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hàng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740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Phát</a:t>
            </a:r>
            <a:r>
              <a:rPr sz="5000" spc="-25" dirty="0"/>
              <a:t> </a:t>
            </a:r>
            <a:r>
              <a:rPr sz="5000" dirty="0"/>
              <a:t>biểu</a:t>
            </a:r>
            <a:r>
              <a:rPr sz="5000" spc="-20" dirty="0"/>
              <a:t> </a:t>
            </a:r>
            <a:r>
              <a:rPr sz="5000" spc="-5" dirty="0"/>
              <a:t>của</a:t>
            </a:r>
            <a:r>
              <a:rPr sz="5000" spc="-40" dirty="0"/>
              <a:t> </a:t>
            </a:r>
            <a:r>
              <a:rPr sz="5000" dirty="0"/>
              <a:t>khách</a:t>
            </a:r>
            <a:r>
              <a:rPr sz="5000" spc="-25" dirty="0"/>
              <a:t> </a:t>
            </a:r>
            <a:r>
              <a:rPr sz="5000" spc="-5" dirty="0"/>
              <a:t>hàng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199"/>
            <a:ext cx="7467600" cy="46055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17042"/>
            <a:ext cx="840295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5640" algn="l"/>
              </a:tabLst>
            </a:pPr>
            <a:r>
              <a:rPr sz="4500" spc="-5" dirty="0">
                <a:latin typeface="Arial"/>
                <a:cs typeface="Arial"/>
              </a:rPr>
              <a:t>Cá</a:t>
            </a:r>
            <a:r>
              <a:rPr sz="4500" dirty="0">
                <a:latin typeface="Arial"/>
                <a:cs typeface="Arial"/>
              </a:rPr>
              <a:t>c</a:t>
            </a:r>
            <a:r>
              <a:rPr sz="4500" spc="-5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b</a:t>
            </a:r>
            <a:r>
              <a:rPr sz="4500" spc="-15" dirty="0">
                <a:latin typeface="Arial"/>
                <a:cs typeface="Arial"/>
              </a:rPr>
              <a:t>ư</a:t>
            </a:r>
            <a:r>
              <a:rPr sz="4500" dirty="0">
                <a:latin typeface="Arial"/>
                <a:cs typeface="Arial"/>
              </a:rPr>
              <a:t>ớc </a:t>
            </a:r>
            <a:r>
              <a:rPr sz="4500" spc="-5" dirty="0">
                <a:latin typeface="Arial"/>
                <a:cs typeface="Arial"/>
              </a:rPr>
              <a:t>tì</a:t>
            </a:r>
            <a:r>
              <a:rPr sz="4500" dirty="0">
                <a:latin typeface="Arial"/>
                <a:cs typeface="Arial"/>
              </a:rPr>
              <a:t>m hiểu </a:t>
            </a:r>
            <a:r>
              <a:rPr sz="4500" spc="-5" dirty="0">
                <a:latin typeface="Arial"/>
                <a:cs typeface="Arial"/>
              </a:rPr>
              <a:t>k</a:t>
            </a:r>
            <a:r>
              <a:rPr sz="4500" spc="-15" dirty="0">
                <a:latin typeface="Arial"/>
                <a:cs typeface="Arial"/>
              </a:rPr>
              <a:t>h</a:t>
            </a:r>
            <a:r>
              <a:rPr sz="4500" spc="-5" dirty="0">
                <a:latin typeface="Arial"/>
                <a:cs typeface="Arial"/>
              </a:rPr>
              <a:t>ác</a:t>
            </a:r>
            <a:r>
              <a:rPr sz="4500" dirty="0">
                <a:latin typeface="Arial"/>
                <a:cs typeface="Arial"/>
              </a:rPr>
              <a:t>h	hà</a:t>
            </a:r>
            <a:r>
              <a:rPr sz="4500" spc="-15" dirty="0">
                <a:latin typeface="Arial"/>
                <a:cs typeface="Arial"/>
              </a:rPr>
              <a:t>n</a:t>
            </a:r>
            <a:r>
              <a:rPr sz="4500" dirty="0"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9178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Nhận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biết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lớp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khác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nhau</a:t>
            </a:r>
            <a:endParaRPr sz="2800">
              <a:latin typeface="Cambria"/>
              <a:cs typeface="Cambria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Xác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định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nguồn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yêu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cầu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dùng.</a:t>
            </a:r>
            <a:endParaRPr sz="2800">
              <a:latin typeface="Cambria"/>
              <a:cs typeface="Cambria"/>
            </a:endParaRPr>
          </a:p>
          <a:p>
            <a:pPr marL="527050" marR="5080" indent="-5143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  <a:tab pos="1438910" algn="l"/>
                <a:tab pos="1911350" algn="l"/>
                <a:tab pos="3338829" algn="l"/>
                <a:tab pos="6807834" algn="l"/>
              </a:tabLst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Chọn	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	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làm</a:t>
            </a:r>
            <a:r>
              <a:rPr sz="2800" b="0" spc="3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việc	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với</a:t>
            </a:r>
            <a:r>
              <a:rPr sz="2800" b="0" spc="3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</a:t>
            </a:r>
            <a:r>
              <a:rPr sz="2800" b="0" spc="3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nhân</a:t>
            </a:r>
            <a:r>
              <a:rPr sz="2800" b="0" spc="3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tiêu</a:t>
            </a:r>
            <a:r>
              <a:rPr sz="2800" b="0" spc="3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biểu	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cho</a:t>
            </a:r>
            <a:r>
              <a:rPr sz="2800" b="0" spc="2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mỗi </a:t>
            </a:r>
            <a:r>
              <a:rPr sz="2800" b="0" spc="-6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lớp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hay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nhóm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stakeholder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khác nhau.</a:t>
            </a:r>
            <a:endParaRPr sz="2800">
              <a:latin typeface="Cambria"/>
              <a:cs typeface="Cambria"/>
            </a:endParaRPr>
          </a:p>
          <a:p>
            <a:pPr marL="527050" marR="5080" indent="-5143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526415" algn="l"/>
                <a:tab pos="527050" algn="l"/>
              </a:tabLst>
            </a:pP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Thỏa</a:t>
            </a:r>
            <a:r>
              <a:rPr sz="2800" b="0" spc="3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thuận</a:t>
            </a:r>
            <a:r>
              <a:rPr sz="2800" b="0" spc="3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</a:t>
            </a:r>
            <a:r>
              <a:rPr sz="2800"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yêu</a:t>
            </a:r>
            <a:r>
              <a:rPr sz="2800" b="0" spc="3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cầu</a:t>
            </a:r>
            <a:r>
              <a:rPr sz="2800"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với</a:t>
            </a:r>
            <a:r>
              <a:rPr sz="2800"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</a:t>
            </a:r>
            <a:r>
              <a:rPr sz="2800" b="0" spc="3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ra</a:t>
            </a:r>
            <a:r>
              <a:rPr sz="2800" b="0" spc="3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quyết</a:t>
            </a:r>
            <a:r>
              <a:rPr sz="2800" b="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định </a:t>
            </a:r>
            <a:r>
              <a:rPr sz="2800" b="0" spc="-6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dự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án.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623" y="327659"/>
            <a:ext cx="24428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Qui</a:t>
            </a:r>
            <a:r>
              <a:rPr sz="5000" spc="-95" dirty="0"/>
              <a:t> </a:t>
            </a:r>
            <a:r>
              <a:rPr sz="5000" spc="-60" dirty="0"/>
              <a:t>Trình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6963156" cy="54703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79184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latin typeface="Arial"/>
                <a:cs typeface="Arial"/>
              </a:rPr>
              <a:t>Các</a:t>
            </a:r>
            <a:r>
              <a:rPr sz="5000" spc="-20" dirty="0">
                <a:latin typeface="Arial"/>
                <a:cs typeface="Arial"/>
              </a:rPr>
              <a:t> </a:t>
            </a:r>
            <a:r>
              <a:rPr sz="5000" spc="-10" dirty="0">
                <a:latin typeface="Arial"/>
                <a:cs typeface="Arial"/>
              </a:rPr>
              <a:t>khó</a:t>
            </a:r>
            <a:r>
              <a:rPr sz="5000" spc="-15" dirty="0">
                <a:latin typeface="Arial"/>
                <a:cs typeface="Arial"/>
              </a:rPr>
              <a:t> </a:t>
            </a:r>
            <a:r>
              <a:rPr sz="5000" spc="-10" dirty="0">
                <a:latin typeface="Arial"/>
                <a:cs typeface="Arial"/>
              </a:rPr>
              <a:t>khăn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khi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thu</a:t>
            </a:r>
            <a:r>
              <a:rPr sz="5000" spc="-15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thập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085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06045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Việc </a:t>
            </a:r>
            <a:r>
              <a:rPr sz="2800" spc="-5" dirty="0">
                <a:latin typeface="Cambria"/>
                <a:cs typeface="Cambria"/>
              </a:rPr>
              <a:t>không phù </a:t>
            </a:r>
            <a:r>
              <a:rPr sz="2800" dirty="0">
                <a:latin typeface="Cambria"/>
                <a:cs typeface="Cambria"/>
              </a:rPr>
              <a:t>hợp </a:t>
            </a:r>
            <a:r>
              <a:rPr sz="2800" spc="-5" dirty="0">
                <a:latin typeface="Cambria"/>
                <a:cs typeface="Cambria"/>
              </a:rPr>
              <a:t>giữa </a:t>
            </a:r>
            <a:r>
              <a:rPr sz="2800" dirty="0">
                <a:latin typeface="Cambria"/>
                <a:cs typeface="Cambria"/>
              </a:rPr>
              <a:t>sản </a:t>
            </a:r>
            <a:r>
              <a:rPr sz="2800" spc="-5" dirty="0">
                <a:latin typeface="Cambria"/>
                <a:cs typeface="Cambria"/>
              </a:rPr>
              <a:t>phẩm mà khách </a:t>
            </a:r>
            <a:r>
              <a:rPr sz="2800" dirty="0">
                <a:latin typeface="Cambria"/>
                <a:cs typeface="Cambria"/>
              </a:rPr>
              <a:t>hàng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mong </a:t>
            </a:r>
            <a:r>
              <a:rPr sz="2800" dirty="0">
                <a:latin typeface="Cambria"/>
                <a:cs typeface="Cambria"/>
              </a:rPr>
              <a:t>đợi </a:t>
            </a:r>
            <a:r>
              <a:rPr sz="2800" spc="-35" dirty="0">
                <a:latin typeface="Cambria"/>
                <a:cs typeface="Cambria"/>
              </a:rPr>
              <a:t>và </a:t>
            </a:r>
            <a:r>
              <a:rPr sz="2800" dirty="0">
                <a:latin typeface="Cambria"/>
                <a:cs typeface="Cambria"/>
              </a:rPr>
              <a:t>sản </a:t>
            </a:r>
            <a:r>
              <a:rPr sz="2800" spc="-5" dirty="0">
                <a:latin typeface="Cambria"/>
                <a:cs typeface="Cambria"/>
              </a:rPr>
              <a:t>phẩm mà nhà phát triển </a:t>
            </a:r>
            <a:r>
              <a:rPr sz="2800" spc="-35" dirty="0">
                <a:latin typeface="Cambria"/>
                <a:cs typeface="Cambria"/>
              </a:rPr>
              <a:t>xây </a:t>
            </a:r>
            <a:r>
              <a:rPr sz="2800" dirty="0">
                <a:latin typeface="Cambria"/>
                <a:cs typeface="Cambria"/>
              </a:rPr>
              <a:t>dựng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thường </a:t>
            </a:r>
            <a:r>
              <a:rPr sz="2800" dirty="0">
                <a:latin typeface="Cambria"/>
                <a:cs typeface="Cambria"/>
              </a:rPr>
              <a:t>do:</a:t>
            </a:r>
            <a:endParaRPr sz="2800">
              <a:latin typeface="Cambria"/>
              <a:cs typeface="Cambria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dirty="0">
                <a:latin typeface="Cambria"/>
                <a:cs typeface="Cambria"/>
              </a:rPr>
              <a:t>Thiếu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sự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quan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tâm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của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hàng.</a:t>
            </a:r>
            <a:endParaRPr sz="2800">
              <a:latin typeface="Cambria"/>
              <a:cs typeface="Cambria"/>
            </a:endParaRPr>
          </a:p>
          <a:p>
            <a:pPr marL="652145" marR="281305" lvl="1" indent="-246379" algn="just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5" dirty="0">
                <a:latin typeface="Cambria"/>
                <a:cs typeface="Cambria"/>
              </a:rPr>
              <a:t>Khách </a:t>
            </a:r>
            <a:r>
              <a:rPr sz="2800" dirty="0">
                <a:latin typeface="Cambria"/>
                <a:cs typeface="Cambria"/>
              </a:rPr>
              <a:t>hàng </a:t>
            </a:r>
            <a:r>
              <a:rPr sz="2800" spc="-10" dirty="0">
                <a:latin typeface="Cambria"/>
                <a:cs typeface="Cambria"/>
              </a:rPr>
              <a:t>thường </a:t>
            </a:r>
            <a:r>
              <a:rPr sz="2800" spc="-5" dirty="0">
                <a:latin typeface="Cambria"/>
                <a:cs typeface="Cambria"/>
              </a:rPr>
              <a:t>không biết chính </a:t>
            </a:r>
            <a:r>
              <a:rPr sz="2800" spc="-15" dirty="0">
                <a:latin typeface="Cambria"/>
                <a:cs typeface="Cambria"/>
              </a:rPr>
              <a:t>xác </a:t>
            </a:r>
            <a:r>
              <a:rPr sz="2800" dirty="0">
                <a:latin typeface="Cambria"/>
                <a:cs typeface="Cambria"/>
              </a:rPr>
              <a:t>cái họ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thực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sự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cần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70" dirty="0">
                <a:latin typeface="Cambria"/>
                <a:cs typeface="Cambria"/>
              </a:rPr>
              <a:t>Nhà</a:t>
            </a:r>
            <a:r>
              <a:rPr sz="2600" spc="-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phân</a:t>
            </a:r>
            <a:r>
              <a:rPr sz="2600" dirty="0">
                <a:latin typeface="Cambria"/>
                <a:cs typeface="Cambria"/>
              </a:rPr>
              <a:t> tích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70" dirty="0">
                <a:latin typeface="Cambria"/>
                <a:cs typeface="Cambria"/>
              </a:rPr>
              <a:t>càu</a:t>
            </a:r>
            <a:r>
              <a:rPr sz="2600" spc="-65" dirty="0">
                <a:latin typeface="Cambria"/>
                <a:cs typeface="Cambria"/>
              </a:rPr>
              <a:t> </a:t>
            </a:r>
            <a:r>
              <a:rPr sz="2600" spc="-70" dirty="0">
                <a:latin typeface="Cambria"/>
                <a:cs typeface="Cambria"/>
              </a:rPr>
              <a:t>càn</a:t>
            </a:r>
            <a:r>
              <a:rPr sz="2600" spc="-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75" dirty="0">
                <a:latin typeface="Cambria"/>
                <a:cs typeface="Cambria"/>
              </a:rPr>
              <a:t>thạ </a:t>
            </a:r>
            <a:r>
              <a:rPr sz="2600" spc="-5" dirty="0">
                <a:latin typeface="Cambria"/>
                <a:cs typeface="Cambria"/>
              </a:rPr>
              <a:t>p</a:t>
            </a:r>
            <a:r>
              <a:rPr sz="2600" spc="56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5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cầu</a:t>
            </a:r>
            <a:r>
              <a:rPr sz="2600" spc="57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người </a:t>
            </a:r>
            <a:r>
              <a:rPr sz="2600" spc="-5" dirty="0">
                <a:latin typeface="Cambria"/>
                <a:cs typeface="Cambria"/>
              </a:rPr>
              <a:t> dùng,</a:t>
            </a:r>
            <a:r>
              <a:rPr sz="2600" dirty="0">
                <a:latin typeface="Cambria"/>
                <a:cs typeface="Cambria"/>
              </a:rPr>
              <a:t> phân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tích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14" dirty="0">
                <a:latin typeface="Cambria"/>
                <a:cs typeface="Cambria"/>
              </a:rPr>
              <a:t>và</a:t>
            </a:r>
            <a:r>
              <a:rPr sz="2600" spc="340" dirty="0">
                <a:latin typeface="Cambria"/>
                <a:cs typeface="Cambria"/>
              </a:rPr>
              <a:t> </a:t>
            </a:r>
            <a:r>
              <a:rPr sz="2600" spc="-80" dirty="0">
                <a:latin typeface="Cambria"/>
                <a:cs typeface="Cambria"/>
              </a:rPr>
              <a:t>xác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định</a:t>
            </a:r>
            <a:r>
              <a:rPr sz="2600" spc="570" dirty="0">
                <a:latin typeface="Cambria"/>
                <a:cs typeface="Cambria"/>
              </a:rPr>
              <a:t> </a:t>
            </a:r>
            <a:r>
              <a:rPr sz="2600" spc="-125" dirty="0">
                <a:latin typeface="Cambria"/>
                <a:cs typeface="Cambria"/>
              </a:rPr>
              <a:t>rõ</a:t>
            </a:r>
            <a:r>
              <a:rPr sz="2600" spc="325" dirty="0">
                <a:latin typeface="Cambria"/>
                <a:cs typeface="Cambria"/>
              </a:rPr>
              <a:t> </a:t>
            </a:r>
            <a:r>
              <a:rPr sz="2600" spc="-70" dirty="0">
                <a:latin typeface="Cambria"/>
                <a:cs typeface="Cambria"/>
              </a:rPr>
              <a:t>càn</a:t>
            </a:r>
            <a:r>
              <a:rPr sz="2600" spc="43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xây</a:t>
            </a:r>
            <a:r>
              <a:rPr sz="2600" spc="515" dirty="0">
                <a:latin typeface="Cambria"/>
                <a:cs typeface="Cambria"/>
              </a:rPr>
              <a:t> </a:t>
            </a:r>
            <a:r>
              <a:rPr sz="2600" spc="-305" dirty="0">
                <a:latin typeface="Cambria"/>
                <a:cs typeface="Cambria"/>
              </a:rPr>
              <a:t>dựng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160" dirty="0">
                <a:latin typeface="Cambria"/>
                <a:cs typeface="Cambria"/>
              </a:rPr>
              <a:t>cái</a:t>
            </a:r>
            <a:r>
              <a:rPr sz="2600" spc="25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gì</a:t>
            </a:r>
            <a:r>
              <a:rPr sz="2600" spc="565" dirty="0">
                <a:latin typeface="Cambria"/>
                <a:cs typeface="Cambria"/>
              </a:rPr>
              <a:t> </a:t>
            </a:r>
            <a:r>
              <a:rPr sz="2600" spc="-170" dirty="0">
                <a:latin typeface="Cambria"/>
                <a:cs typeface="Cambria"/>
              </a:rPr>
              <a:t>đẻ </a:t>
            </a:r>
            <a:r>
              <a:rPr sz="2600" spc="-165" dirty="0">
                <a:latin typeface="Cambria"/>
                <a:cs typeface="Cambria"/>
              </a:rPr>
              <a:t> </a:t>
            </a:r>
            <a:r>
              <a:rPr sz="2600" spc="-75" dirty="0">
                <a:latin typeface="Cambria"/>
                <a:cs typeface="Cambria"/>
              </a:rPr>
              <a:t>giúp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100" dirty="0">
                <a:latin typeface="Cambria"/>
                <a:cs typeface="Cambria"/>
              </a:rPr>
              <a:t>người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75" dirty="0">
                <a:latin typeface="Cambria"/>
                <a:cs typeface="Cambria"/>
              </a:rPr>
              <a:t>dùng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60" dirty="0">
                <a:latin typeface="Cambria"/>
                <a:cs typeface="Cambria"/>
              </a:rPr>
              <a:t>hoàn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0" dirty="0">
                <a:latin typeface="Cambria"/>
                <a:cs typeface="Cambria"/>
              </a:rPr>
              <a:t>thành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công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90" dirty="0">
                <a:latin typeface="Cambria"/>
                <a:cs typeface="Cambria"/>
              </a:rPr>
              <a:t>vie</a:t>
            </a:r>
            <a:r>
              <a:rPr sz="2600" spc="254" dirty="0">
                <a:latin typeface="Cambria"/>
                <a:cs typeface="Cambria"/>
              </a:rPr>
              <a:t> </a:t>
            </a:r>
            <a:r>
              <a:rPr sz="2600" spc="-60" dirty="0">
                <a:latin typeface="Cambria"/>
                <a:cs typeface="Cambria"/>
              </a:rPr>
              <a:t>c̣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90" dirty="0">
                <a:latin typeface="Cambria"/>
                <a:cs typeface="Cambria"/>
              </a:rPr>
              <a:t>của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150" dirty="0">
                <a:latin typeface="Cambria"/>
                <a:cs typeface="Cambria"/>
              </a:rPr>
              <a:t>họ.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28471"/>
            <a:ext cx="8489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Quản</a:t>
            </a:r>
            <a:r>
              <a:rPr sz="4400" spc="-20" dirty="0"/>
              <a:t> </a:t>
            </a:r>
            <a:r>
              <a:rPr sz="4400" dirty="0"/>
              <a:t>lý</a:t>
            </a:r>
            <a:r>
              <a:rPr sz="4400" spc="-10" dirty="0"/>
              <a:t> </a:t>
            </a:r>
            <a:r>
              <a:rPr sz="4400" spc="-5" dirty="0"/>
              <a:t>mối</a:t>
            </a:r>
            <a:r>
              <a:rPr sz="4400" spc="-15" dirty="0"/>
              <a:t> </a:t>
            </a:r>
            <a:r>
              <a:rPr sz="4400" spc="-5" dirty="0"/>
              <a:t>quan</a:t>
            </a:r>
            <a:r>
              <a:rPr sz="4400" dirty="0"/>
              <a:t> hệ</a:t>
            </a:r>
            <a:r>
              <a:rPr sz="4400" spc="-15" dirty="0"/>
              <a:t> với</a:t>
            </a:r>
            <a:r>
              <a:rPr sz="4400" spc="-10" dirty="0"/>
              <a:t> </a:t>
            </a:r>
            <a:r>
              <a:rPr sz="4400" dirty="0"/>
              <a:t>khách</a:t>
            </a:r>
            <a:r>
              <a:rPr sz="4400" spc="-15" dirty="0"/>
              <a:t> </a:t>
            </a:r>
            <a:r>
              <a:rPr sz="4400" dirty="0"/>
              <a:t>hàng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472691"/>
            <a:ext cx="8194040" cy="287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Cần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phải</a:t>
            </a:r>
            <a:r>
              <a:rPr sz="2600" spc="28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bảo</a:t>
            </a:r>
            <a:r>
              <a:rPr sz="2600" spc="27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đảm</a:t>
            </a:r>
            <a:r>
              <a:rPr sz="2600" spc="27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sự</a:t>
            </a:r>
            <a:r>
              <a:rPr sz="2600" spc="2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hợp</a:t>
            </a:r>
            <a:r>
              <a:rPr sz="2600" spc="27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tác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của</a:t>
            </a:r>
            <a:r>
              <a:rPr sz="2600" spc="2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khách</a:t>
            </a:r>
            <a:r>
              <a:rPr sz="2600" spc="2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hàng</a:t>
            </a:r>
            <a:r>
              <a:rPr sz="2600" spc="2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để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có thể thu nhận </a:t>
            </a:r>
            <a:r>
              <a:rPr sz="2600" spc="-15" dirty="0">
                <a:latin typeface="Cambria"/>
                <a:cs typeface="Cambria"/>
              </a:rPr>
              <a:t>được </a:t>
            </a:r>
            <a:r>
              <a:rPr sz="2600" spc="-20" dirty="0">
                <a:latin typeface="Cambria"/>
                <a:cs typeface="Cambria"/>
              </a:rPr>
              <a:t>chuyên </a:t>
            </a:r>
            <a:r>
              <a:rPr sz="2600" spc="-5" dirty="0">
                <a:latin typeface="Cambria"/>
                <a:cs typeface="Cambria"/>
              </a:rPr>
              <a:t>môn nghiệp vụ (domain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expertise)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Ví dụ: nếu 1 dự án </a:t>
            </a:r>
            <a:r>
              <a:rPr sz="2600" dirty="0">
                <a:latin typeface="Cambria"/>
                <a:cs typeface="Cambria"/>
              </a:rPr>
              <a:t>có </a:t>
            </a:r>
            <a:r>
              <a:rPr sz="2600" spc="-5" dirty="0">
                <a:latin typeface="Cambria"/>
                <a:cs typeface="Cambria"/>
              </a:rPr>
              <a:t>lịch biểu cố định </a:t>
            </a:r>
            <a:r>
              <a:rPr sz="2600" spc="-30" dirty="0">
                <a:latin typeface="Cambria"/>
                <a:cs typeface="Cambria"/>
              </a:rPr>
              <a:t>và </a:t>
            </a:r>
            <a:r>
              <a:rPr sz="2600" spc="-5" dirty="0">
                <a:latin typeface="Cambria"/>
                <a:cs typeface="Cambria"/>
              </a:rPr>
              <a:t>mối </a:t>
            </a:r>
            <a:r>
              <a:rPr sz="2600" dirty="0">
                <a:latin typeface="Cambria"/>
                <a:cs typeface="Cambria"/>
              </a:rPr>
              <a:t>quan </a:t>
            </a:r>
            <a:r>
              <a:rPr sz="2600" spc="-5" dirty="0">
                <a:latin typeface="Cambria"/>
                <a:cs typeface="Cambria"/>
              </a:rPr>
              <a:t>hệ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với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khách</a:t>
            </a:r>
            <a:r>
              <a:rPr sz="2600" dirty="0">
                <a:latin typeface="Cambria"/>
                <a:cs typeface="Cambria"/>
              </a:rPr>
              <a:t> hàng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-10" dirty="0">
                <a:latin typeface="Cambria"/>
                <a:cs typeface="Cambria"/>
              </a:rPr>
              <a:t> tốt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việc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tiếp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nhận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65" dirty="0">
                <a:latin typeface="Cambria"/>
                <a:cs typeface="Cambria"/>
              </a:rPr>
              <a:t>về 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chuyên </a:t>
            </a:r>
            <a:r>
              <a:rPr sz="2600" spc="-5" dirty="0">
                <a:latin typeface="Cambria"/>
                <a:cs typeface="Cambria"/>
              </a:rPr>
              <a:t>môn bị </a:t>
            </a:r>
            <a:r>
              <a:rPr sz="2600" dirty="0">
                <a:latin typeface="Cambria"/>
                <a:cs typeface="Cambria"/>
              </a:rPr>
              <a:t>hạn chế, </a:t>
            </a:r>
            <a:r>
              <a:rPr sz="2600" spc="-5" dirty="0">
                <a:latin typeface="Cambria"/>
                <a:cs typeface="Cambria"/>
              </a:rPr>
              <a:t>dẫn đến </a:t>
            </a:r>
            <a:r>
              <a:rPr sz="2600" spc="-25" dirty="0">
                <a:latin typeface="Cambria"/>
                <a:cs typeface="Cambria"/>
              </a:rPr>
              <a:t>kết </a:t>
            </a:r>
            <a:r>
              <a:rPr sz="2600" spc="-5" dirty="0">
                <a:latin typeface="Cambria"/>
                <a:cs typeface="Cambria"/>
              </a:rPr>
              <a:t>thúc dự </a:t>
            </a:r>
            <a:r>
              <a:rPr sz="2600" dirty="0">
                <a:latin typeface="Cambria"/>
                <a:cs typeface="Cambria"/>
              </a:rPr>
              <a:t>án bị quá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hạn.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073910"/>
            <a:ext cx="2832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0AD0D9"/>
                </a:solidFill>
                <a:latin typeface="Cambria"/>
                <a:cs typeface="Cambria"/>
              </a:rPr>
              <a:t>1.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906043"/>
            <a:ext cx="283210" cy="104965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650" dirty="0">
                <a:solidFill>
                  <a:srgbClr val="0AD0D9"/>
                </a:solidFill>
                <a:latin typeface="Cambria"/>
                <a:cs typeface="Cambria"/>
              </a:rPr>
              <a:t>2.</a:t>
            </a:r>
            <a:endParaRPr sz="2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50" dirty="0">
                <a:solidFill>
                  <a:srgbClr val="0AD0D9"/>
                </a:solidFill>
                <a:latin typeface="Cambria"/>
                <a:cs typeface="Cambria"/>
              </a:rPr>
              <a:t>3.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463796"/>
            <a:ext cx="2832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0AD0D9"/>
                </a:solidFill>
                <a:latin typeface="Cambria"/>
                <a:cs typeface="Cambria"/>
              </a:rPr>
              <a:t>4.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508" rIns="0" bIns="0" rtlCol="0">
            <a:spAutoFit/>
          </a:bodyPr>
          <a:lstStyle/>
          <a:p>
            <a:pPr marL="678815" marR="827405">
              <a:lnSpc>
                <a:spcPct val="100000"/>
              </a:lnSpc>
              <a:spcBef>
                <a:spcPts val="100"/>
              </a:spcBef>
            </a:pP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Tránh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làm phiền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đến đời sống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công việc </a:t>
            </a:r>
            <a:r>
              <a:rPr sz="2800" b="0" spc="-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thường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ngày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khách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hàng</a:t>
            </a:r>
            <a:endParaRPr sz="2800">
              <a:latin typeface="Cambria"/>
              <a:cs typeface="Cambria"/>
            </a:endParaRPr>
          </a:p>
          <a:p>
            <a:pPr marL="678815" marR="5080">
              <a:lnSpc>
                <a:spcPct val="110000"/>
              </a:lnSpc>
              <a:spcBef>
                <a:spcPts val="335"/>
              </a:spcBef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Chuẩn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xác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tối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đa,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phân biệt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rõ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thông tin thật giả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Nắm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bắt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điểm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mấu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chốt,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loại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bỏ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thông tin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không </a:t>
            </a:r>
            <a:r>
              <a:rPr sz="2800" b="0" spc="-6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cần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thiết</a:t>
            </a:r>
            <a:endParaRPr sz="2800">
              <a:latin typeface="Cambria"/>
              <a:cs typeface="Cambria"/>
            </a:endParaRPr>
          </a:p>
          <a:p>
            <a:pPr marL="678815" marR="322580">
              <a:lnSpc>
                <a:spcPct val="100000"/>
              </a:lnSpc>
              <a:spcBef>
                <a:spcPts val="675"/>
              </a:spcBef>
            </a:pP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Không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được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tùy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tiện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để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lộ thông tin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khách </a:t>
            </a:r>
            <a:r>
              <a:rPr sz="2800" b="0" spc="-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hàng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ra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ngoài.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327659"/>
            <a:ext cx="8014334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Nguyên</a:t>
            </a:r>
            <a:r>
              <a:rPr sz="5000" spc="-20" dirty="0"/>
              <a:t> tắc</a:t>
            </a:r>
            <a:r>
              <a:rPr sz="5000" spc="-15" dirty="0"/>
              <a:t> </a:t>
            </a:r>
            <a:r>
              <a:rPr sz="5000" dirty="0"/>
              <a:t>khi</a:t>
            </a:r>
            <a:r>
              <a:rPr sz="5000" spc="-40" dirty="0"/>
              <a:t> </a:t>
            </a:r>
            <a:r>
              <a:rPr sz="5000" dirty="0"/>
              <a:t>thu</a:t>
            </a:r>
            <a:r>
              <a:rPr sz="5000" spc="-15" dirty="0"/>
              <a:t> </a:t>
            </a:r>
            <a:r>
              <a:rPr sz="5000" dirty="0"/>
              <a:t>thập</a:t>
            </a:r>
            <a:r>
              <a:rPr sz="5000" spc="-15" dirty="0"/>
              <a:t> </a:t>
            </a:r>
            <a:r>
              <a:rPr sz="5000" dirty="0"/>
              <a:t>thông </a:t>
            </a:r>
            <a:r>
              <a:rPr sz="5000" spc="-1115" dirty="0"/>
              <a:t> </a:t>
            </a:r>
            <a:r>
              <a:rPr sz="5000" spc="-5" dirty="0"/>
              <a:t>tin khách hàng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8385047" y="6612381"/>
            <a:ext cx="194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32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66128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latin typeface="Arial"/>
                <a:cs typeface="Arial"/>
              </a:rPr>
              <a:t>Phân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loại</a:t>
            </a:r>
            <a:r>
              <a:rPr sz="5000" spc="-4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người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dùng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4728"/>
            <a:ext cx="8072755" cy="39516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Dựa</a:t>
            </a:r>
            <a:r>
              <a:rPr sz="2800" spc="-25" dirty="0">
                <a:latin typeface="Cambria"/>
                <a:cs typeface="Cambria"/>
              </a:rPr>
              <a:t> vào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-20" dirty="0">
                <a:latin typeface="Cambria"/>
                <a:cs typeface="Cambria"/>
              </a:rPr>
              <a:t> yếu</a:t>
            </a:r>
            <a:r>
              <a:rPr sz="2800" spc="-15" dirty="0">
                <a:latin typeface="Cambria"/>
                <a:cs typeface="Cambria"/>
              </a:rPr>
              <a:t> tố </a:t>
            </a:r>
            <a:r>
              <a:rPr sz="2800" spc="-5" dirty="0">
                <a:latin typeface="Cambria"/>
                <a:cs typeface="Cambria"/>
              </a:rPr>
              <a:t>sau:</a:t>
            </a:r>
            <a:endParaRPr sz="2800">
              <a:latin typeface="Cambria"/>
              <a:cs typeface="Cambria"/>
            </a:endParaRPr>
          </a:p>
          <a:p>
            <a:pPr marL="652145" marR="5080" lvl="1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0" dirty="0">
                <a:latin typeface="Cambria"/>
                <a:cs typeface="Cambria"/>
              </a:rPr>
              <a:t>Mức</a:t>
            </a:r>
            <a:r>
              <a:rPr sz="2800" spc="3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độ</a:t>
            </a:r>
            <a:r>
              <a:rPr sz="2800" spc="35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thường</a:t>
            </a:r>
            <a:r>
              <a:rPr sz="2800" spc="350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xuyên</a:t>
            </a:r>
            <a:r>
              <a:rPr sz="2800" spc="35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3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dùng</a:t>
            </a:r>
            <a:r>
              <a:rPr sz="2800" spc="34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sử</a:t>
            </a:r>
            <a:r>
              <a:rPr sz="2800" spc="3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dụng</a:t>
            </a:r>
            <a:r>
              <a:rPr sz="2800" spc="34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sản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phẩm</a:t>
            </a:r>
            <a:endParaRPr sz="2800">
              <a:latin typeface="Cambria"/>
              <a:cs typeface="Cambria"/>
            </a:endParaRPr>
          </a:p>
          <a:p>
            <a:pPr marL="652145" marR="5715" lvl="1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5" dirty="0">
                <a:latin typeface="Cambria"/>
                <a:cs typeface="Cambria"/>
              </a:rPr>
              <a:t>Kinh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nghiệm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về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miền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ứng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dụng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của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họ,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sự</a:t>
            </a:r>
            <a:r>
              <a:rPr sz="2800" spc="1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thành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thạo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30" dirty="0">
                <a:latin typeface="Cambria"/>
                <a:cs typeface="Cambria"/>
              </a:rPr>
              <a:t>về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hệ</a:t>
            </a:r>
            <a:r>
              <a:rPr sz="2800" spc="-5" dirty="0">
                <a:latin typeface="Cambria"/>
                <a:cs typeface="Cambria"/>
              </a:rPr>
              <a:t> thống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máy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tính</a:t>
            </a:r>
            <a:endParaRPr sz="28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dirty="0">
                <a:latin typeface="Cambria"/>
                <a:cs typeface="Cambria"/>
              </a:rPr>
              <a:t>Các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tính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năng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mà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dùng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sử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dụng</a:t>
            </a:r>
            <a:endParaRPr sz="28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dirty="0">
                <a:latin typeface="Cambria"/>
                <a:cs typeface="Cambria"/>
              </a:rPr>
              <a:t>Các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tác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vụ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để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hỗ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trợ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xử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30" dirty="0">
                <a:latin typeface="Cambria"/>
                <a:cs typeface="Cambria"/>
              </a:rPr>
              <a:t>lý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nghiệp vụ</a:t>
            </a:r>
            <a:endParaRPr sz="28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25" dirty="0">
                <a:latin typeface="Cambria"/>
                <a:cs typeface="Cambria"/>
              </a:rPr>
              <a:t>Quyền</a:t>
            </a:r>
            <a:r>
              <a:rPr sz="2800" spc="-20" dirty="0">
                <a:latin typeface="Cambria"/>
                <a:cs typeface="Cambria"/>
              </a:rPr>
              <a:t> truy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xuất </a:t>
            </a:r>
            <a:r>
              <a:rPr sz="2800" spc="-35" dirty="0">
                <a:latin typeface="Cambria"/>
                <a:cs typeface="Cambria"/>
              </a:rPr>
              <a:t>và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cấp</a:t>
            </a:r>
            <a:r>
              <a:rPr sz="2800" spc="-5" dirty="0">
                <a:latin typeface="Cambria"/>
                <a:cs typeface="Cambria"/>
              </a:rPr>
              <a:t> độ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bảo mật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53644"/>
            <a:ext cx="6611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latin typeface="Arial"/>
                <a:cs typeface="Arial"/>
              </a:rPr>
              <a:t>Phân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10" dirty="0">
                <a:latin typeface="Arial"/>
                <a:cs typeface="Arial"/>
              </a:rPr>
              <a:t>cấp</a:t>
            </a:r>
            <a:r>
              <a:rPr sz="5000" spc="-5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người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dùng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63979"/>
            <a:ext cx="8245602" cy="54940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53644"/>
            <a:ext cx="6611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latin typeface="Arial"/>
                <a:cs typeface="Arial"/>
              </a:rPr>
              <a:t>Phân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10" dirty="0">
                <a:latin typeface="Arial"/>
                <a:cs typeface="Arial"/>
              </a:rPr>
              <a:t>cấp</a:t>
            </a:r>
            <a:r>
              <a:rPr sz="5000" spc="-5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người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dùng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55" y="1210055"/>
            <a:ext cx="6877050" cy="5146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3567" y="6390911"/>
            <a:ext cx="3818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b="1" spc="-5" dirty="0">
                <a:latin typeface="Constantia"/>
                <a:cs typeface="Constantia"/>
              </a:rPr>
              <a:t>9 </a:t>
            </a:r>
            <a:r>
              <a:rPr sz="1400" b="1" spc="5" dirty="0">
                <a:latin typeface="Constantia"/>
                <a:cs typeface="Constantia"/>
              </a:rPr>
              <a:t>L</a:t>
            </a:r>
            <a:r>
              <a:rPr sz="1400" b="1" spc="-5" dirty="0">
                <a:latin typeface="Constantia"/>
                <a:cs typeface="Constantia"/>
              </a:rPr>
              <a:t>oại</a:t>
            </a:r>
            <a:r>
              <a:rPr sz="1400" b="1" spc="10" dirty="0">
                <a:latin typeface="Constantia"/>
                <a:cs typeface="Constantia"/>
              </a:rPr>
              <a:t> </a:t>
            </a:r>
            <a:r>
              <a:rPr sz="1400" b="1" spc="-5" dirty="0">
                <a:latin typeface="Constantia"/>
                <a:cs typeface="Constantia"/>
              </a:rPr>
              <a:t>người</a:t>
            </a:r>
            <a:r>
              <a:rPr sz="1400" b="1" spc="5" dirty="0">
                <a:latin typeface="Constantia"/>
                <a:cs typeface="Constantia"/>
              </a:rPr>
              <a:t> </a:t>
            </a:r>
            <a:r>
              <a:rPr sz="1400" b="1" spc="-10" dirty="0">
                <a:latin typeface="Constantia"/>
                <a:cs typeface="Constantia"/>
              </a:rPr>
              <a:t>khác</a:t>
            </a:r>
            <a:r>
              <a:rPr sz="1400" b="1" spc="-5" dirty="0">
                <a:latin typeface="Constantia"/>
                <a:cs typeface="Constantia"/>
              </a:rPr>
              <a:t>h</a:t>
            </a:r>
            <a:r>
              <a:rPr sz="1400" b="1" spc="-30" dirty="0">
                <a:latin typeface="Constantia"/>
                <a:cs typeface="Constantia"/>
              </a:rPr>
              <a:t> </a:t>
            </a:r>
            <a:r>
              <a:rPr sz="1400" b="1" spc="-10" dirty="0">
                <a:latin typeface="Constantia"/>
                <a:cs typeface="Constantia"/>
              </a:rPr>
              <a:t>hàn</a:t>
            </a:r>
            <a:r>
              <a:rPr sz="1400" b="1" spc="-5" dirty="0">
                <a:latin typeface="Constantia"/>
                <a:cs typeface="Constantia"/>
              </a:rPr>
              <a:t>g</a:t>
            </a:r>
            <a:r>
              <a:rPr sz="1400" b="1" dirty="0">
                <a:latin typeface="Constantia"/>
                <a:cs typeface="Constantia"/>
              </a:rPr>
              <a:t> </a:t>
            </a:r>
            <a:r>
              <a:rPr sz="1400" b="1" spc="-5" dirty="0">
                <a:latin typeface="Constantia"/>
                <a:cs typeface="Constantia"/>
              </a:rPr>
              <a:t>mà</a:t>
            </a:r>
            <a:r>
              <a:rPr sz="1400" b="1" spc="-60" dirty="0">
                <a:latin typeface="Constantia"/>
                <a:cs typeface="Constantia"/>
              </a:rPr>
              <a:t> </a:t>
            </a:r>
            <a:r>
              <a:rPr sz="1400" b="1" spc="-10" dirty="0">
                <a:latin typeface="Constantia"/>
                <a:cs typeface="Constantia"/>
              </a:rPr>
              <a:t>dâ</a:t>
            </a:r>
            <a:r>
              <a:rPr sz="1400" b="1" spc="-5" dirty="0">
                <a:latin typeface="Constantia"/>
                <a:cs typeface="Constantia"/>
              </a:rPr>
              <a:t>n</a:t>
            </a:r>
            <a:r>
              <a:rPr sz="1400" b="1" spc="-45" dirty="0">
                <a:latin typeface="Constantia"/>
                <a:cs typeface="Constantia"/>
              </a:rPr>
              <a:t> </a:t>
            </a:r>
            <a:r>
              <a:rPr sz="1400" b="1" spc="-5" dirty="0">
                <a:latin typeface="Constantia"/>
                <a:cs typeface="Constantia"/>
              </a:rPr>
              <a:t>sale</a:t>
            </a:r>
            <a:r>
              <a:rPr sz="1400" b="1" spc="-35" dirty="0">
                <a:latin typeface="Constantia"/>
                <a:cs typeface="Constantia"/>
              </a:rPr>
              <a:t> </a:t>
            </a:r>
            <a:r>
              <a:rPr sz="1400" b="1" spc="-10" dirty="0">
                <a:latin typeface="Constantia"/>
                <a:cs typeface="Constantia"/>
              </a:rPr>
              <a:t>h</a:t>
            </a:r>
            <a:r>
              <a:rPr sz="1400" b="1" spc="-40" dirty="0">
                <a:latin typeface="Constantia"/>
                <a:cs typeface="Constantia"/>
              </a:rPr>
              <a:t>a</a:t>
            </a:r>
            <a:r>
              <a:rPr sz="1400" b="1" spc="-5" dirty="0">
                <a:latin typeface="Constantia"/>
                <a:cs typeface="Constantia"/>
              </a:rPr>
              <a:t>y</a:t>
            </a:r>
            <a:r>
              <a:rPr sz="1400" b="1" spc="-70" dirty="0">
                <a:latin typeface="Constantia"/>
                <a:cs typeface="Constantia"/>
              </a:rPr>
              <a:t> </a:t>
            </a:r>
            <a:r>
              <a:rPr sz="1400" b="1" spc="-10" dirty="0">
                <a:latin typeface="Constantia"/>
                <a:cs typeface="Constantia"/>
              </a:rPr>
              <a:t>gặp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40080"/>
            <a:ext cx="71056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06B8D"/>
                </a:solidFill>
                <a:latin typeface="Calibri"/>
                <a:cs typeface="Calibri"/>
              </a:rPr>
              <a:t>Kinh</a:t>
            </a:r>
            <a:r>
              <a:rPr sz="4000" b="0" spc="-40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6B8D"/>
                </a:solidFill>
                <a:latin typeface="Calibri"/>
                <a:cs typeface="Calibri"/>
              </a:rPr>
              <a:t>nghiệm</a:t>
            </a:r>
            <a:r>
              <a:rPr sz="4000" b="0" spc="-15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6B8D"/>
                </a:solidFill>
                <a:latin typeface="Calibri"/>
                <a:cs typeface="Calibri"/>
              </a:rPr>
              <a:t>phân</a:t>
            </a:r>
            <a:r>
              <a:rPr sz="4000" b="0" spc="-20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6B8D"/>
                </a:solidFill>
                <a:latin typeface="Calibri"/>
                <a:cs typeface="Calibri"/>
              </a:rPr>
              <a:t>loại</a:t>
            </a:r>
            <a:r>
              <a:rPr sz="4000" b="0" spc="-40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6B8D"/>
                </a:solidFill>
                <a:latin typeface="Calibri"/>
                <a:cs typeface="Calibri"/>
              </a:rPr>
              <a:t>người</a:t>
            </a:r>
            <a:r>
              <a:rPr sz="4000" b="0" spc="-15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6B8D"/>
                </a:solidFill>
                <a:latin typeface="Calibri"/>
                <a:cs typeface="Calibri"/>
              </a:rPr>
              <a:t>dùng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8236" y="1472691"/>
            <a:ext cx="7913370" cy="382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 indent="-28321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5910" algn="l"/>
              </a:tabLst>
            </a:pPr>
            <a:r>
              <a:rPr sz="2600" spc="-5" dirty="0">
                <a:latin typeface="Cambria"/>
                <a:cs typeface="Cambria"/>
              </a:rPr>
              <a:t>Nên phân loại </a:t>
            </a:r>
            <a:r>
              <a:rPr sz="2600" spc="-10" dirty="0">
                <a:latin typeface="Cambria"/>
                <a:cs typeface="Cambria"/>
              </a:rPr>
              <a:t>người </a:t>
            </a:r>
            <a:r>
              <a:rPr sz="2600" spc="-5" dirty="0">
                <a:latin typeface="Cambria"/>
                <a:cs typeface="Cambria"/>
              </a:rPr>
              <a:t>dùng </a:t>
            </a:r>
            <a:r>
              <a:rPr sz="2600" dirty="0">
                <a:latin typeface="Cambria"/>
                <a:cs typeface="Cambria"/>
              </a:rPr>
              <a:t>sớm </a:t>
            </a:r>
            <a:r>
              <a:rPr sz="2600" spc="-5" dirty="0">
                <a:latin typeface="Cambria"/>
                <a:cs typeface="Cambria"/>
              </a:rPr>
              <a:t>để có thể thu thập </a:t>
            </a:r>
            <a:r>
              <a:rPr sz="2600" spc="-20" dirty="0">
                <a:latin typeface="Cambria"/>
                <a:cs typeface="Cambria"/>
              </a:rPr>
              <a:t>yêu 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từ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đại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diện 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mỗi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lớp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dùng.</a:t>
            </a:r>
            <a:endParaRPr sz="2600">
              <a:latin typeface="Cambria"/>
              <a:cs typeface="Cambria"/>
            </a:endParaRPr>
          </a:p>
          <a:p>
            <a:pPr marL="295275" marR="6985" indent="-28321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5910" algn="l"/>
              </a:tabLst>
            </a:pPr>
            <a:r>
              <a:rPr sz="2600" spc="-10" dirty="0">
                <a:latin typeface="Cambria"/>
                <a:cs typeface="Cambria"/>
              </a:rPr>
              <a:t>Không </a:t>
            </a:r>
            <a:r>
              <a:rPr sz="2600" spc="-5" dirty="0">
                <a:latin typeface="Cambria"/>
                <a:cs typeface="Cambria"/>
              </a:rPr>
              <a:t>nên e </a:t>
            </a:r>
            <a:r>
              <a:rPr sz="2600" spc="-10" dirty="0">
                <a:latin typeface="Cambria"/>
                <a:cs typeface="Cambria"/>
              </a:rPr>
              <a:t>ngại </a:t>
            </a:r>
            <a:r>
              <a:rPr sz="2600" spc="-5" dirty="0">
                <a:latin typeface="Cambria"/>
                <a:cs typeface="Cambria"/>
              </a:rPr>
              <a:t>nếu lúc đầu có </a:t>
            </a:r>
            <a:r>
              <a:rPr sz="2600" dirty="0">
                <a:latin typeface="Cambria"/>
                <a:cs typeface="Cambria"/>
              </a:rPr>
              <a:t>quá </a:t>
            </a:r>
            <a:r>
              <a:rPr sz="2600" spc="-5" dirty="0">
                <a:latin typeface="Cambria"/>
                <a:cs typeface="Cambria"/>
              </a:rPr>
              <a:t>nhiều lớp </a:t>
            </a:r>
            <a:r>
              <a:rPr sz="2600" spc="-10" dirty="0">
                <a:latin typeface="Cambria"/>
                <a:cs typeface="Cambria"/>
              </a:rPr>
              <a:t>người </a:t>
            </a:r>
            <a:r>
              <a:rPr sz="2600" spc="-5" dirty="0">
                <a:latin typeface="Cambria"/>
                <a:cs typeface="Cambria"/>
              </a:rPr>
              <a:t> dùng</a:t>
            </a:r>
            <a:endParaRPr sz="2600">
              <a:latin typeface="Cambria"/>
              <a:cs typeface="Cambria"/>
            </a:endParaRPr>
          </a:p>
          <a:p>
            <a:pPr marL="295275" marR="6985" indent="-28321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5910" algn="l"/>
              </a:tabLst>
            </a:pPr>
            <a:r>
              <a:rPr sz="2600" spc="-10" dirty="0">
                <a:latin typeface="Cambria"/>
                <a:cs typeface="Cambria"/>
              </a:rPr>
              <a:t>Không </a:t>
            </a:r>
            <a:r>
              <a:rPr sz="2600" spc="-5" dirty="0">
                <a:latin typeface="Cambria"/>
                <a:cs typeface="Cambria"/>
              </a:rPr>
              <a:t>nên bỏ qua bất </a:t>
            </a:r>
            <a:r>
              <a:rPr sz="2600" dirty="0">
                <a:latin typeface="Cambria"/>
                <a:cs typeface="Cambria"/>
              </a:rPr>
              <a:t>kỳ </a:t>
            </a:r>
            <a:r>
              <a:rPr sz="2600" spc="-5" dirty="0">
                <a:latin typeface="Cambria"/>
                <a:cs typeface="Cambria"/>
              </a:rPr>
              <a:t>lớp người dùng nào vì sau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này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có </a:t>
            </a:r>
            <a:r>
              <a:rPr sz="2600" spc="-5" dirty="0">
                <a:latin typeface="Cambria"/>
                <a:cs typeface="Cambria"/>
              </a:rPr>
              <a:t>thể sẽ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phải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rework</a:t>
            </a:r>
            <a:endParaRPr sz="2600">
              <a:latin typeface="Cambria"/>
              <a:cs typeface="Cambria"/>
            </a:endParaRPr>
          </a:p>
          <a:p>
            <a:pPr marL="295275" marR="5715" indent="-28321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5910" algn="l"/>
              </a:tabLst>
            </a:pPr>
            <a:r>
              <a:rPr sz="2600" spc="-5" dirty="0">
                <a:latin typeface="Cambria"/>
                <a:cs typeface="Cambria"/>
              </a:rPr>
              <a:t>Ghép </a:t>
            </a:r>
            <a:r>
              <a:rPr sz="2600" dirty="0">
                <a:latin typeface="Cambria"/>
                <a:cs typeface="Cambria"/>
              </a:rPr>
              <a:t>chung các </a:t>
            </a:r>
            <a:r>
              <a:rPr sz="2600" spc="-5" dirty="0">
                <a:latin typeface="Cambria"/>
                <a:cs typeface="Cambria"/>
              </a:rPr>
              <a:t>lớp </a:t>
            </a:r>
            <a:r>
              <a:rPr sz="2600" spc="-10" dirty="0">
                <a:latin typeface="Cambria"/>
                <a:cs typeface="Cambria"/>
              </a:rPr>
              <a:t>người </a:t>
            </a:r>
            <a:r>
              <a:rPr sz="2600" spc="-5" dirty="0">
                <a:latin typeface="Cambria"/>
                <a:cs typeface="Cambria"/>
              </a:rPr>
              <a:t>dùng nào có </a:t>
            </a:r>
            <a:r>
              <a:rPr sz="2600" spc="-20" dirty="0">
                <a:latin typeface="Cambria"/>
                <a:cs typeface="Cambria"/>
              </a:rPr>
              <a:t>yêu </a:t>
            </a:r>
            <a:r>
              <a:rPr sz="2600" dirty="0">
                <a:latin typeface="Cambria"/>
                <a:cs typeface="Cambria"/>
              </a:rPr>
              <a:t>cầu </a:t>
            </a:r>
            <a:r>
              <a:rPr sz="2600" spc="-10" dirty="0">
                <a:latin typeface="Cambria"/>
                <a:cs typeface="Cambria"/>
              </a:rPr>
              <a:t>tương </a:t>
            </a:r>
            <a:r>
              <a:rPr sz="2600" spc="-5" dirty="0">
                <a:latin typeface="Cambria"/>
                <a:cs typeface="Cambria"/>
              </a:rPr>
              <a:t> tự nhau. Nên giảm </a:t>
            </a:r>
            <a:r>
              <a:rPr sz="2600" spc="-15" dirty="0">
                <a:latin typeface="Cambria"/>
                <a:cs typeface="Cambria"/>
              </a:rPr>
              <a:t>xuống </a:t>
            </a:r>
            <a:r>
              <a:rPr sz="2600" dirty="0">
                <a:latin typeface="Cambria"/>
                <a:cs typeface="Cambria"/>
              </a:rPr>
              <a:t>sao cho </a:t>
            </a:r>
            <a:r>
              <a:rPr sz="2600" spc="-5" dirty="0">
                <a:latin typeface="Cambria"/>
                <a:cs typeface="Cambria"/>
              </a:rPr>
              <a:t>không quá 15 </a:t>
            </a:r>
            <a:r>
              <a:rPr sz="2600" spc="-10" dirty="0">
                <a:latin typeface="Cambria"/>
                <a:cs typeface="Cambria"/>
              </a:rPr>
              <a:t>lớp 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nhau.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76071"/>
            <a:ext cx="4488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>
                <a:solidFill>
                  <a:srgbClr val="006B8D"/>
                </a:solidFill>
              </a:rPr>
              <a:t>Tài</a:t>
            </a:r>
            <a:r>
              <a:rPr sz="4400" spc="-35" dirty="0">
                <a:solidFill>
                  <a:srgbClr val="006B8D"/>
                </a:solidFill>
              </a:rPr>
              <a:t> </a:t>
            </a:r>
            <a:r>
              <a:rPr sz="4400" dirty="0">
                <a:solidFill>
                  <a:srgbClr val="006B8D"/>
                </a:solidFill>
              </a:rPr>
              <a:t>liệu</a:t>
            </a:r>
            <a:r>
              <a:rPr sz="4400" spc="-40" dirty="0">
                <a:solidFill>
                  <a:srgbClr val="006B8D"/>
                </a:solidFill>
              </a:rPr>
              <a:t> </a:t>
            </a:r>
            <a:r>
              <a:rPr sz="4400" dirty="0">
                <a:solidFill>
                  <a:srgbClr val="006B8D"/>
                </a:solidFill>
              </a:rPr>
              <a:t>người</a:t>
            </a:r>
            <a:r>
              <a:rPr sz="4400" spc="-35" dirty="0">
                <a:solidFill>
                  <a:srgbClr val="006B8D"/>
                </a:solidFill>
              </a:rPr>
              <a:t> </a:t>
            </a:r>
            <a:r>
              <a:rPr sz="4400" spc="-5" dirty="0">
                <a:solidFill>
                  <a:srgbClr val="006B8D"/>
                </a:solidFill>
              </a:rPr>
              <a:t>dùng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48891"/>
            <a:ext cx="7747634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Ghi </a:t>
            </a:r>
            <a:r>
              <a:rPr sz="2600" dirty="0">
                <a:latin typeface="Cambria"/>
                <a:cs typeface="Cambria"/>
              </a:rPr>
              <a:t>chép các </a:t>
            </a:r>
            <a:r>
              <a:rPr sz="2600" spc="-5" dirty="0">
                <a:latin typeface="Cambria"/>
                <a:cs typeface="Cambria"/>
              </a:rPr>
              <a:t>lớp </a:t>
            </a:r>
            <a:r>
              <a:rPr sz="2600" spc="-10" dirty="0">
                <a:latin typeface="Cambria"/>
                <a:cs typeface="Cambria"/>
              </a:rPr>
              <a:t>người </a:t>
            </a:r>
            <a:r>
              <a:rPr sz="2600" spc="-5" dirty="0">
                <a:latin typeface="Cambria"/>
                <a:cs typeface="Cambria"/>
              </a:rPr>
              <a:t>dùng, tính </a:t>
            </a:r>
            <a:r>
              <a:rPr sz="2600" dirty="0">
                <a:latin typeface="Cambria"/>
                <a:cs typeface="Cambria"/>
              </a:rPr>
              <a:t>cách, </a:t>
            </a:r>
            <a:r>
              <a:rPr sz="2600" spc="-10" dirty="0">
                <a:latin typeface="Cambria"/>
                <a:cs typeface="Cambria"/>
              </a:rPr>
              <a:t>trách </a:t>
            </a:r>
            <a:r>
              <a:rPr sz="2600" spc="-5" dirty="0">
                <a:latin typeface="Cambria"/>
                <a:cs typeface="Cambria"/>
              </a:rPr>
              <a:t>nhiệm,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và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điểm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làm việc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vào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tài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liệu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SRS</a:t>
            </a:r>
            <a:endParaRPr sz="26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Cambria"/>
                <a:cs typeface="Cambria"/>
              </a:rPr>
              <a:t>Giúp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đội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phát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triển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xếp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loại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độ ưu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tiên 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endParaRPr sz="26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Cambria"/>
                <a:cs typeface="Cambria"/>
              </a:rPr>
              <a:t>Giúp</a:t>
            </a:r>
            <a:r>
              <a:rPr sz="2600" dirty="0">
                <a:latin typeface="Cambria"/>
                <a:cs typeface="Cambria"/>
              </a:rPr>
              <a:t> các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tester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xây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dựng</a:t>
            </a:r>
            <a:r>
              <a:rPr sz="2600" dirty="0">
                <a:latin typeface="Cambria"/>
                <a:cs typeface="Cambria"/>
              </a:rPr>
              <a:t> cách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sử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dụng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hệ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thống </a:t>
            </a:r>
            <a:r>
              <a:rPr sz="2600" spc="-5" dirty="0">
                <a:latin typeface="Cambria"/>
                <a:cs typeface="Cambria"/>
              </a:rPr>
              <a:t> (usage </a:t>
            </a:r>
            <a:r>
              <a:rPr sz="2600" spc="-10" dirty="0">
                <a:latin typeface="Cambria"/>
                <a:cs typeface="Cambria"/>
              </a:rPr>
              <a:t>profile </a:t>
            </a:r>
            <a:r>
              <a:rPr sz="2600" spc="-15" dirty="0">
                <a:latin typeface="Cambria"/>
                <a:cs typeface="Cambria"/>
              </a:rPr>
              <a:t>for </a:t>
            </a:r>
            <a:r>
              <a:rPr sz="2600" spc="-5" dirty="0">
                <a:latin typeface="Cambria"/>
                <a:cs typeface="Cambria"/>
              </a:rPr>
              <a:t>the </a:t>
            </a:r>
            <a:r>
              <a:rPr sz="2600" spc="-15" dirty="0">
                <a:latin typeface="Cambria"/>
                <a:cs typeface="Cambria"/>
              </a:rPr>
              <a:t>system) </a:t>
            </a:r>
            <a:r>
              <a:rPr sz="2600" spc="-30" dirty="0">
                <a:latin typeface="Cambria"/>
                <a:cs typeface="Cambria"/>
              </a:rPr>
              <a:t>và </a:t>
            </a:r>
            <a:r>
              <a:rPr sz="2600" dirty="0">
                <a:latin typeface="Cambria"/>
                <a:cs typeface="Cambria"/>
              </a:rPr>
              <a:t>có </a:t>
            </a:r>
            <a:r>
              <a:rPr sz="2600" spc="-5" dirty="0">
                <a:latin typeface="Cambria"/>
                <a:cs typeface="Cambria"/>
              </a:rPr>
              <a:t>thể lập </a:t>
            </a:r>
            <a:r>
              <a:rPr sz="2600" spc="-35" dirty="0">
                <a:latin typeface="Cambria"/>
                <a:cs typeface="Cambria"/>
              </a:rPr>
              <a:t>kế </a:t>
            </a:r>
            <a:r>
              <a:rPr sz="2600" dirty="0">
                <a:latin typeface="Cambria"/>
                <a:cs typeface="Cambria"/>
              </a:rPr>
              <a:t>hoạch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cho việc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kiểm thử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6280"/>
            <a:ext cx="52228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0" dirty="0">
                <a:solidFill>
                  <a:srgbClr val="006B8D"/>
                </a:solidFill>
              </a:rPr>
              <a:t>Tìm</a:t>
            </a:r>
            <a:r>
              <a:rPr sz="4000" spc="-25" dirty="0">
                <a:solidFill>
                  <a:srgbClr val="006B8D"/>
                </a:solidFill>
              </a:rPr>
              <a:t> </a:t>
            </a:r>
            <a:r>
              <a:rPr sz="4000" spc="-5" dirty="0">
                <a:solidFill>
                  <a:srgbClr val="006B8D"/>
                </a:solidFill>
              </a:rPr>
              <a:t>đại</a:t>
            </a:r>
            <a:r>
              <a:rPr sz="4000" spc="-15" dirty="0">
                <a:solidFill>
                  <a:srgbClr val="006B8D"/>
                </a:solidFill>
              </a:rPr>
              <a:t> </a:t>
            </a:r>
            <a:r>
              <a:rPr sz="4000" dirty="0">
                <a:solidFill>
                  <a:srgbClr val="006B8D"/>
                </a:solidFill>
              </a:rPr>
              <a:t>diện</a:t>
            </a:r>
            <a:r>
              <a:rPr sz="4000" spc="-25" dirty="0">
                <a:solidFill>
                  <a:srgbClr val="006B8D"/>
                </a:solidFill>
              </a:rPr>
              <a:t> </a:t>
            </a:r>
            <a:r>
              <a:rPr sz="4000" dirty="0">
                <a:solidFill>
                  <a:srgbClr val="006B8D"/>
                </a:solidFill>
              </a:rPr>
              <a:t>người</a:t>
            </a:r>
            <a:r>
              <a:rPr sz="4000" spc="-20" dirty="0">
                <a:solidFill>
                  <a:srgbClr val="006B8D"/>
                </a:solidFill>
              </a:rPr>
              <a:t> </a:t>
            </a:r>
            <a:r>
              <a:rPr sz="4000" spc="-5" dirty="0">
                <a:solidFill>
                  <a:srgbClr val="006B8D"/>
                </a:solidFill>
              </a:rPr>
              <a:t>dùng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19265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471167"/>
            <a:ext cx="774890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Mỗi loại dự án đều </a:t>
            </a:r>
            <a:r>
              <a:rPr sz="2800" dirty="0">
                <a:latin typeface="Cambria"/>
                <a:cs typeface="Cambria"/>
              </a:rPr>
              <a:t>cần có </a:t>
            </a:r>
            <a:r>
              <a:rPr sz="2800" spc="-5" dirty="0">
                <a:latin typeface="Cambria"/>
                <a:cs typeface="Cambria"/>
              </a:rPr>
              <a:t>đại diện </a:t>
            </a:r>
            <a:r>
              <a:rPr sz="2800" spc="-10" dirty="0">
                <a:latin typeface="Cambria"/>
                <a:cs typeface="Cambria"/>
              </a:rPr>
              <a:t>người </a:t>
            </a:r>
            <a:r>
              <a:rPr sz="2800" dirty="0">
                <a:latin typeface="Cambria"/>
                <a:cs typeface="Cambria"/>
              </a:rPr>
              <a:t>dùng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thích </a:t>
            </a:r>
            <a:r>
              <a:rPr sz="2800" dirty="0">
                <a:latin typeface="Cambria"/>
                <a:cs typeface="Cambria"/>
              </a:rPr>
              <a:t>hợp </a:t>
            </a:r>
            <a:r>
              <a:rPr sz="2800" spc="-5" dirty="0">
                <a:latin typeface="Cambria"/>
                <a:cs typeface="Cambria"/>
              </a:rPr>
              <a:t>để </a:t>
            </a:r>
            <a:r>
              <a:rPr sz="2800" dirty="0">
                <a:latin typeface="Cambria"/>
                <a:cs typeface="Cambria"/>
              </a:rPr>
              <a:t>cung cấp </a:t>
            </a:r>
            <a:r>
              <a:rPr sz="2800" spc="-5" dirty="0">
                <a:latin typeface="Cambria"/>
                <a:cs typeface="Cambria"/>
              </a:rPr>
              <a:t>tiếng nói </a:t>
            </a:r>
            <a:r>
              <a:rPr sz="2800" dirty="0">
                <a:latin typeface="Cambria"/>
                <a:cs typeface="Cambria"/>
              </a:rPr>
              <a:t>chung cho </a:t>
            </a:r>
            <a:r>
              <a:rPr sz="2800" spc="-5" dirty="0">
                <a:latin typeface="Cambria"/>
                <a:cs typeface="Cambria"/>
              </a:rPr>
              <a:t>nhóm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dùng</a:t>
            </a:r>
            <a:r>
              <a:rPr sz="2800" spc="-5" dirty="0">
                <a:latin typeface="Cambria"/>
                <a:cs typeface="Cambria"/>
              </a:rPr>
              <a:t> đó.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5" dirty="0">
                <a:latin typeface="Cambria"/>
                <a:cs typeface="Cambria"/>
              </a:rPr>
              <a:t> đại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diện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không</a:t>
            </a:r>
            <a:r>
              <a:rPr sz="2800" dirty="0">
                <a:latin typeface="Cambria"/>
                <a:cs typeface="Cambria"/>
              </a:rPr>
              <a:t> chỉ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tham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gia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trong</a:t>
            </a:r>
            <a:r>
              <a:rPr sz="2800" spc="59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giai </a:t>
            </a:r>
            <a:r>
              <a:rPr sz="2800" dirty="0">
                <a:latin typeface="Cambria"/>
                <a:cs typeface="Cambria"/>
              </a:rPr>
              <a:t> đoạn </a:t>
            </a:r>
            <a:r>
              <a:rPr sz="2800" spc="-5" dirty="0">
                <a:latin typeface="Cambria"/>
                <a:cs typeface="Cambria"/>
              </a:rPr>
              <a:t>thu thập </a:t>
            </a:r>
            <a:r>
              <a:rPr sz="2800" spc="-20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</a:t>
            </a:r>
            <a:r>
              <a:rPr sz="2800" spc="-5" dirty="0">
                <a:latin typeface="Cambria"/>
                <a:cs typeface="Cambria"/>
              </a:rPr>
              <a:t>mà </a:t>
            </a:r>
            <a:r>
              <a:rPr sz="2800" spc="-15" dirty="0">
                <a:latin typeface="Cambria"/>
                <a:cs typeface="Cambria"/>
              </a:rPr>
              <a:t>trong </a:t>
            </a:r>
            <a:r>
              <a:rPr sz="2800" dirty="0">
                <a:latin typeface="Cambria"/>
                <a:cs typeface="Cambria"/>
              </a:rPr>
              <a:t>suốt chu kỳ </a:t>
            </a:r>
            <a:r>
              <a:rPr sz="2800" spc="-5" dirty="0">
                <a:latin typeface="Cambria"/>
                <a:cs typeface="Cambria"/>
              </a:rPr>
              <a:t>phát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triển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dự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án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7794"/>
            <a:ext cx="752538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latin typeface="Arial"/>
                <a:cs typeface="Arial"/>
              </a:rPr>
              <a:t>Người</a:t>
            </a:r>
            <a:r>
              <a:rPr sz="5000" spc="-3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dùng</a:t>
            </a:r>
            <a:r>
              <a:rPr sz="5000" spc="-5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tiêu</a:t>
            </a:r>
            <a:r>
              <a:rPr sz="5000" spc="-20" dirty="0">
                <a:latin typeface="Arial"/>
                <a:cs typeface="Arial"/>
              </a:rPr>
              <a:t> </a:t>
            </a:r>
            <a:r>
              <a:rPr sz="5000" spc="-5" dirty="0">
                <a:latin typeface="Arial"/>
                <a:cs typeface="Arial"/>
              </a:rPr>
              <a:t>biểu</a:t>
            </a:r>
            <a:r>
              <a:rPr sz="5000" spc="-4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PC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9127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5" dirty="0">
                <a:solidFill>
                  <a:srgbClr val="000000"/>
                </a:solidFill>
              </a:rPr>
              <a:t>PC </a:t>
            </a:r>
            <a:r>
              <a:rPr sz="2800" spc="-10" dirty="0">
                <a:solidFill>
                  <a:srgbClr val="000000"/>
                </a:solidFill>
              </a:rPr>
              <a:t>(Product </a:t>
            </a:r>
            <a:r>
              <a:rPr sz="2800" spc="-5" dirty="0">
                <a:solidFill>
                  <a:srgbClr val="000000"/>
                </a:solidFill>
              </a:rPr>
              <a:t>champion)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để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chỉ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những thành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viên chính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trong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cộng đồng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 cung cấp 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cho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dự án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các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yêu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cầu.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solidFill>
                  <a:srgbClr val="000000"/>
                </a:solidFill>
              </a:rPr>
              <a:t>Cs </a:t>
            </a:r>
            <a:r>
              <a:rPr sz="2800" spc="-5" dirty="0">
                <a:solidFill>
                  <a:srgbClr val="000000"/>
                </a:solidFill>
              </a:rPr>
              <a:t>(Champions)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là các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dùng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thực </a:t>
            </a:r>
            <a:r>
              <a:rPr sz="2800" b="0" spc="-50" dirty="0">
                <a:solidFill>
                  <a:srgbClr val="000000"/>
                </a:solidFill>
                <a:latin typeface="Cambria"/>
                <a:cs typeface="Cambria"/>
              </a:rPr>
              <a:t>sự,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không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phải là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đại diện như nhà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tài </a:t>
            </a:r>
            <a:r>
              <a:rPr sz="2800" b="0" spc="-50" dirty="0">
                <a:solidFill>
                  <a:srgbClr val="000000"/>
                </a:solidFill>
                <a:latin typeface="Cambria"/>
                <a:cs typeface="Cambria"/>
              </a:rPr>
              <a:t>trợ,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nhân viên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tiếp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thị,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quản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lý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…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82486"/>
            <a:ext cx="8072755" cy="400240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Arial"/>
                <a:cs typeface="Arial"/>
              </a:rPr>
              <a:t>Stakeholder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(Các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bên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liên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quan):</a:t>
            </a:r>
            <a:endParaRPr sz="2600">
              <a:latin typeface="Arial"/>
              <a:cs typeface="Arial"/>
            </a:endParaRPr>
          </a:p>
          <a:p>
            <a:pPr marL="652145" marR="5715" lvl="1" indent="-246379" algn="just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à </a:t>
            </a:r>
            <a:r>
              <a:rPr sz="2400" dirty="0">
                <a:latin typeface="Times New Roman"/>
                <a:cs typeface="Times New Roman"/>
              </a:rPr>
              <a:t>các bên </a:t>
            </a:r>
            <a:r>
              <a:rPr sz="2400" spc="-5" dirty="0">
                <a:latin typeface="Times New Roman"/>
                <a:cs typeface="Times New Roman"/>
              </a:rPr>
              <a:t>liên </a:t>
            </a:r>
            <a:r>
              <a:rPr sz="2400" dirty="0">
                <a:latin typeface="Times New Roman"/>
                <a:cs typeface="Times New Roman"/>
              </a:rPr>
              <a:t>quan, đó có thể </a:t>
            </a:r>
            <a:r>
              <a:rPr sz="2400" spc="-5" dirty="0">
                <a:latin typeface="Times New Roman"/>
                <a:cs typeface="Times New Roman"/>
              </a:rPr>
              <a:t>là một </a:t>
            </a:r>
            <a:r>
              <a:rPr sz="2400" dirty="0">
                <a:latin typeface="Times New Roman"/>
                <a:cs typeface="Times New Roman"/>
              </a:rPr>
              <a:t>cá nhân, một </a:t>
            </a:r>
            <a:r>
              <a:rPr sz="2400" spc="-10" dirty="0">
                <a:latin typeface="Times New Roman"/>
                <a:cs typeface="Times New Roman"/>
              </a:rPr>
              <a:t>nhóm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người, hoặc một </a:t>
            </a:r>
            <a:r>
              <a:rPr sz="2400" spc="-5" dirty="0">
                <a:latin typeface="Times New Roman"/>
                <a:cs typeface="Times New Roman"/>
              </a:rPr>
              <a:t>tổ </a:t>
            </a:r>
            <a:r>
              <a:rPr sz="2400" dirty="0">
                <a:latin typeface="Times New Roman"/>
                <a:cs typeface="Times New Roman"/>
              </a:rPr>
              <a:t>chức có quan tâm đến hoạt động và sự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một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dự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án.</a:t>
            </a:r>
            <a:endParaRPr sz="2400">
              <a:latin typeface="Times New Roman"/>
              <a:cs typeface="Times New Roman"/>
            </a:endParaRPr>
          </a:p>
          <a:p>
            <a:pPr marL="652145" marR="6350" lvl="1" indent="-246379" algn="just">
              <a:lnSpc>
                <a:spcPct val="99100"/>
              </a:lnSpc>
              <a:spcBef>
                <a:spcPts val="65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Stakeholder </a:t>
            </a:r>
            <a:r>
              <a:rPr sz="240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thể </a:t>
            </a:r>
            <a:r>
              <a:rPr sz="2400" dirty="0">
                <a:latin typeface="Times New Roman"/>
                <a:cs typeface="Times New Roman"/>
              </a:rPr>
              <a:t>bao </a:t>
            </a:r>
            <a:r>
              <a:rPr sz="2400" spc="-5" dirty="0">
                <a:latin typeface="Times New Roman"/>
                <a:cs typeface="Times New Roman"/>
              </a:rPr>
              <a:t>gồm những nhóm </a:t>
            </a:r>
            <a:r>
              <a:rPr sz="2400" dirty="0">
                <a:latin typeface="Times New Roman"/>
                <a:cs typeface="Times New Roman"/>
              </a:rPr>
              <a:t>người </a:t>
            </a:r>
            <a:r>
              <a:rPr sz="2400" spc="-5" dirty="0">
                <a:latin typeface="Times New Roman"/>
                <a:cs typeface="Times New Roman"/>
              </a:rPr>
              <a:t>sau: các </a:t>
            </a:r>
            <a:r>
              <a:rPr sz="2400" spc="-10" dirty="0">
                <a:latin typeface="Times New Roman"/>
                <a:cs typeface="Times New Roman"/>
              </a:rPr>
              <a:t>nhà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cung cấp, </a:t>
            </a:r>
            <a:r>
              <a:rPr sz="2400" spc="-5" dirty="0">
                <a:latin typeface="Times New Roman"/>
                <a:cs typeface="Times New Roman"/>
              </a:rPr>
              <a:t>các thành viên, </a:t>
            </a:r>
            <a:r>
              <a:rPr sz="2400" dirty="0">
                <a:latin typeface="Times New Roman"/>
                <a:cs typeface="Times New Roman"/>
              </a:rPr>
              <a:t>nhân viên </a:t>
            </a:r>
            <a:r>
              <a:rPr sz="2400" spc="-5" dirty="0">
                <a:latin typeface="Times New Roman"/>
                <a:cs typeface="Times New Roman"/>
              </a:rPr>
              <a:t>trong </a:t>
            </a:r>
            <a:r>
              <a:rPr sz="2400" dirty="0">
                <a:latin typeface="Times New Roman"/>
                <a:cs typeface="Times New Roman"/>
              </a:rPr>
              <a:t>nội bộ, </a:t>
            </a:r>
            <a:r>
              <a:rPr sz="2400" spc="-5" dirty="0">
                <a:latin typeface="Times New Roman"/>
                <a:cs typeface="Times New Roman"/>
              </a:rPr>
              <a:t>khách </a:t>
            </a:r>
            <a:r>
              <a:rPr sz="2400" dirty="0">
                <a:latin typeface="Times New Roman"/>
                <a:cs typeface="Times New Roman"/>
              </a:rPr>
              <a:t> hàng,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đầu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tư </a:t>
            </a:r>
            <a:r>
              <a:rPr sz="2400" dirty="0">
                <a:latin typeface="Times New Roman"/>
                <a:cs typeface="Times New Roman"/>
              </a:rPr>
              <a:t>bên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ngoài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hoặc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cơ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quản</a:t>
            </a:r>
            <a:r>
              <a:rPr sz="2400" spc="-5" dirty="0">
                <a:latin typeface="Times New Roman"/>
                <a:cs typeface="Times New Roman"/>
              </a:rPr>
              <a:t> lý...</a:t>
            </a:r>
            <a:endParaRPr sz="2400">
              <a:latin typeface="Times New Roman"/>
              <a:cs typeface="Times New Roman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6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40" dirty="0">
                <a:latin typeface="Times New Roman"/>
                <a:cs typeface="Times New Roman"/>
              </a:rPr>
              <a:t>Việc </a:t>
            </a:r>
            <a:r>
              <a:rPr sz="2400" dirty="0">
                <a:latin typeface="Times New Roman"/>
                <a:cs typeface="Times New Roman"/>
              </a:rPr>
              <a:t>xác </a:t>
            </a: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dirty="0">
                <a:latin typeface="Times New Roman"/>
                <a:cs typeface="Times New Roman"/>
              </a:rPr>
              <a:t>đúng </a:t>
            </a:r>
            <a:r>
              <a:rPr sz="2400" spc="-5" dirty="0">
                <a:latin typeface="Times New Roman"/>
                <a:cs typeface="Times New Roman"/>
              </a:rPr>
              <a:t>Stakeholder là </a:t>
            </a:r>
            <a:r>
              <a:rPr sz="2400" dirty="0">
                <a:latin typeface="Times New Roman"/>
                <a:cs typeface="Times New Roman"/>
              </a:rPr>
              <a:t>một trong những yếu </a:t>
            </a:r>
            <a:r>
              <a:rPr sz="2400" spc="-5" dirty="0">
                <a:latin typeface="Times New Roman"/>
                <a:cs typeface="Times New Roman"/>
              </a:rPr>
              <a:t>tố </a:t>
            </a:r>
            <a:r>
              <a:rPr sz="2400" dirty="0">
                <a:latin typeface="Times New Roman"/>
                <a:cs typeface="Times New Roman"/>
              </a:rPr>
              <a:t> quyết định sự </a:t>
            </a:r>
            <a:r>
              <a:rPr sz="2400" spc="-5" dirty="0">
                <a:latin typeface="Times New Roman"/>
                <a:cs typeface="Times New Roman"/>
              </a:rPr>
              <a:t>thành </a:t>
            </a:r>
            <a:r>
              <a:rPr sz="2400" dirty="0">
                <a:latin typeface="Times New Roman"/>
                <a:cs typeface="Times New Roman"/>
              </a:rPr>
              <a:t>công của dự án. </a:t>
            </a: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Stakeholder không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đảm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bảo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dự án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bạn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thể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709168"/>
            <a:ext cx="42818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25" dirty="0">
                <a:solidFill>
                  <a:srgbClr val="001F5F"/>
                </a:solidFill>
                <a:latin typeface="Calibri"/>
                <a:cs typeface="Calibri"/>
              </a:rPr>
              <a:t>Stakeholder </a:t>
            </a:r>
            <a:r>
              <a:rPr sz="5000" b="0" dirty="0">
                <a:solidFill>
                  <a:srgbClr val="001F5F"/>
                </a:solidFill>
                <a:latin typeface="Calibri"/>
                <a:cs typeface="Calibri"/>
              </a:rPr>
              <a:t>là</a:t>
            </a:r>
            <a:r>
              <a:rPr sz="5000" b="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000" b="0" spc="-5" dirty="0">
                <a:solidFill>
                  <a:srgbClr val="001F5F"/>
                </a:solidFill>
                <a:latin typeface="Calibri"/>
                <a:cs typeface="Calibri"/>
              </a:rPr>
              <a:t>gì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564642"/>
            <a:ext cx="838580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5" dirty="0"/>
              <a:t>Vai</a:t>
            </a:r>
            <a:r>
              <a:rPr sz="4500" spc="-20" dirty="0"/>
              <a:t> trò</a:t>
            </a:r>
            <a:r>
              <a:rPr sz="4500" dirty="0"/>
              <a:t> </a:t>
            </a:r>
            <a:r>
              <a:rPr sz="4500" spc="-5" dirty="0"/>
              <a:t>của </a:t>
            </a:r>
            <a:r>
              <a:rPr sz="4500" spc="-15" dirty="0">
                <a:latin typeface="Arial"/>
                <a:cs typeface="Arial"/>
              </a:rPr>
              <a:t>P</a:t>
            </a:r>
            <a:r>
              <a:rPr sz="4500" spc="-15" dirty="0"/>
              <a:t>roduct</a:t>
            </a:r>
            <a:r>
              <a:rPr sz="4500" spc="5" dirty="0"/>
              <a:t> </a:t>
            </a:r>
            <a:r>
              <a:rPr sz="4500" spc="-5" dirty="0">
                <a:latin typeface="Arial"/>
                <a:cs typeface="Arial"/>
              </a:rPr>
              <a:t>C</a:t>
            </a:r>
            <a:r>
              <a:rPr sz="4500" spc="-5" dirty="0"/>
              <a:t>hampiom(PC)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547367"/>
            <a:ext cx="807339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PC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(Product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champion)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thu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thập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yêu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cầu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từ</a:t>
            </a:r>
            <a:r>
              <a:rPr sz="2800" dirty="0">
                <a:latin typeface="Cambria"/>
                <a:cs typeface="Cambria"/>
              </a:rPr>
              <a:t> các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thành viên khác thuộc lớp </a:t>
            </a:r>
            <a:r>
              <a:rPr sz="2800" spc="-10" dirty="0">
                <a:latin typeface="Cambria"/>
                <a:cs typeface="Cambria"/>
              </a:rPr>
              <a:t>người </a:t>
            </a:r>
            <a:r>
              <a:rPr sz="2800" spc="-5" dirty="0">
                <a:latin typeface="Cambria"/>
                <a:cs typeface="Cambria"/>
              </a:rPr>
              <a:t>dùng mà </a:t>
            </a:r>
            <a:r>
              <a:rPr sz="2800" dirty="0">
                <a:latin typeface="Cambria"/>
                <a:cs typeface="Cambria"/>
              </a:rPr>
              <a:t>họ đại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diện</a:t>
            </a:r>
            <a:r>
              <a:rPr sz="2800" spc="-30" dirty="0">
                <a:latin typeface="Cambria"/>
                <a:cs typeface="Cambria"/>
              </a:rPr>
              <a:t> và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hợp</a:t>
            </a:r>
            <a:r>
              <a:rPr sz="2800" spc="-5" dirty="0">
                <a:latin typeface="Cambria"/>
                <a:cs typeface="Cambria"/>
              </a:rPr>
              <a:t> nhất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lại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yêu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cầu</a:t>
            </a:r>
            <a:r>
              <a:rPr sz="2800" spc="-5" dirty="0">
                <a:latin typeface="Cambria"/>
                <a:cs typeface="Cambria"/>
              </a:rPr>
              <a:t> không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giống nhau.</a:t>
            </a:r>
            <a:endParaRPr sz="280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Phát </a:t>
            </a:r>
            <a:r>
              <a:rPr sz="2800" spc="-5" dirty="0">
                <a:latin typeface="Cambria"/>
                <a:cs typeface="Cambria"/>
              </a:rPr>
              <a:t>triển </a:t>
            </a:r>
            <a:r>
              <a:rPr sz="2800" spc="-25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là </a:t>
            </a:r>
            <a:r>
              <a:rPr sz="2800" spc="-15" dirty="0">
                <a:latin typeface="Cambria"/>
                <a:cs typeface="Cambria"/>
              </a:rPr>
              <a:t>trách </a:t>
            </a:r>
            <a:r>
              <a:rPr sz="2800" spc="-5" dirty="0">
                <a:latin typeface="Cambria"/>
                <a:cs typeface="Cambria"/>
              </a:rPr>
              <a:t>nhiệm </a:t>
            </a:r>
            <a:r>
              <a:rPr sz="2800" dirty="0">
                <a:latin typeface="Cambria"/>
                <a:cs typeface="Cambria"/>
              </a:rPr>
              <a:t>chung của </a:t>
            </a:r>
            <a:r>
              <a:rPr sz="2800" spc="-5" dirty="0">
                <a:latin typeface="Cambria"/>
                <a:cs typeface="Cambria"/>
              </a:rPr>
              <a:t>nhà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phân tích </a:t>
            </a:r>
            <a:r>
              <a:rPr sz="2800" spc="-35" dirty="0">
                <a:latin typeface="Cambria"/>
                <a:cs typeface="Cambria"/>
              </a:rPr>
              <a:t>và </a:t>
            </a:r>
            <a:r>
              <a:rPr sz="2800" spc="-5" dirty="0">
                <a:latin typeface="Cambria"/>
                <a:cs typeface="Cambria"/>
              </a:rPr>
              <a:t>khách </a:t>
            </a:r>
            <a:r>
              <a:rPr sz="2800" dirty="0">
                <a:latin typeface="Cambria"/>
                <a:cs typeface="Cambria"/>
              </a:rPr>
              <a:t>hàng </a:t>
            </a:r>
            <a:r>
              <a:rPr sz="2800" spc="-5" dirty="0">
                <a:latin typeface="Cambria"/>
                <a:cs typeface="Cambria"/>
              </a:rPr>
              <a:t>đã </a:t>
            </a:r>
            <a:r>
              <a:rPr sz="2800" spc="-15" dirty="0">
                <a:latin typeface="Cambria"/>
                <a:cs typeface="Cambria"/>
              </a:rPr>
              <a:t>được </a:t>
            </a:r>
            <a:r>
              <a:rPr sz="2800" dirty="0">
                <a:latin typeface="Cambria"/>
                <a:cs typeface="Cambria"/>
              </a:rPr>
              <a:t>chọn, </a:t>
            </a:r>
            <a:r>
              <a:rPr sz="2800" spc="-5" dirty="0">
                <a:latin typeface="Cambria"/>
                <a:cs typeface="Cambria"/>
              </a:rPr>
              <a:t>mặc dù nhà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phân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tích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sẽ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là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viết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yêu</a:t>
            </a:r>
            <a:r>
              <a:rPr sz="2800" spc="-5" dirty="0">
                <a:latin typeface="Cambria"/>
                <a:cs typeface="Cambria"/>
              </a:rPr>
              <a:t> cầu.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287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Một</a:t>
            </a:r>
            <a:r>
              <a:rPr sz="5000" spc="-50" dirty="0"/>
              <a:t> </a:t>
            </a:r>
            <a:r>
              <a:rPr sz="5000" spc="-5" dirty="0"/>
              <a:t>PC</a:t>
            </a:r>
            <a:r>
              <a:rPr sz="5000" spc="-50" dirty="0"/>
              <a:t> </a:t>
            </a:r>
            <a:r>
              <a:rPr sz="5000" spc="-15" dirty="0"/>
              <a:t>tốt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9127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Có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cái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nhìn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rõ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ràng </a:t>
            </a:r>
            <a:r>
              <a:rPr sz="2800" b="0" spc="-30" dirty="0">
                <a:solidFill>
                  <a:srgbClr val="000000"/>
                </a:solidFill>
                <a:latin typeface="Cambria"/>
                <a:cs typeface="Cambria"/>
              </a:rPr>
              <a:t>về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hệ thống mới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ủng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hộ hệ 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thống vì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họ 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thấy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được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lợi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ích dành cho họ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từ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hệ 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thống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mới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75" dirty="0">
                <a:solidFill>
                  <a:srgbClr val="000000"/>
                </a:solidFill>
                <a:latin typeface="Cambria"/>
                <a:cs typeface="Cambria"/>
              </a:rPr>
              <a:t>này.</a:t>
            </a:r>
            <a:endParaRPr sz="280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Là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cởi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mở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được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đồng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nghiệp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tín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nhiệm.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Là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người hiểu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biết thấu đáo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về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nghiệp vụ </a:t>
            </a:r>
            <a:r>
              <a:rPr sz="2800" b="0" spc="-35" dirty="0">
                <a:solidFill>
                  <a:srgbClr val="000000"/>
                </a:solidFill>
                <a:latin typeface="Cambria"/>
                <a:cs typeface="Cambria"/>
              </a:rPr>
              <a:t>và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môi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trường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hoạt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động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hệ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thống.</a:t>
            </a:r>
            <a:endParaRPr sz="280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Nhận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thức được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tầm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quan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trọng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 họ đối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với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sự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thành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công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dự án.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3436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PC</a:t>
            </a:r>
            <a:r>
              <a:rPr sz="5000" spc="-50" dirty="0"/>
              <a:t> </a:t>
            </a:r>
            <a:r>
              <a:rPr sz="5000" dirty="0"/>
              <a:t>bên</a:t>
            </a:r>
            <a:r>
              <a:rPr sz="5000" spc="-45" dirty="0"/>
              <a:t> </a:t>
            </a:r>
            <a:r>
              <a:rPr sz="5000" spc="-10" dirty="0"/>
              <a:t>ngoài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148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Khi </a:t>
            </a:r>
            <a:r>
              <a:rPr sz="2800" spc="-5" dirty="0">
                <a:latin typeface="Cambria"/>
                <a:cs typeface="Cambria"/>
              </a:rPr>
              <a:t>phát triển phần mềm </a:t>
            </a:r>
            <a:r>
              <a:rPr sz="2800" spc="-10" dirty="0">
                <a:latin typeface="Cambria"/>
                <a:cs typeface="Cambria"/>
              </a:rPr>
              <a:t>thương </a:t>
            </a:r>
            <a:r>
              <a:rPr sz="2800" spc="-5" dirty="0">
                <a:latin typeface="Cambria"/>
                <a:cs typeface="Cambria"/>
              </a:rPr>
              <a:t>mại, </a:t>
            </a:r>
            <a:r>
              <a:rPr sz="2800" spc="-20" dirty="0">
                <a:latin typeface="Cambria"/>
                <a:cs typeface="Cambria"/>
              </a:rPr>
              <a:t>rất </a:t>
            </a:r>
            <a:r>
              <a:rPr sz="2800" spc="-5" dirty="0">
                <a:latin typeface="Cambria"/>
                <a:cs typeface="Cambria"/>
              </a:rPr>
              <a:t>khó </a:t>
            </a:r>
            <a:r>
              <a:rPr sz="2800" spc="-10" dirty="0">
                <a:latin typeface="Cambria"/>
                <a:cs typeface="Cambria"/>
              </a:rPr>
              <a:t>tìm </a:t>
            </a:r>
            <a:r>
              <a:rPr sz="2800" spc="-5" dirty="0">
                <a:latin typeface="Cambria"/>
                <a:cs typeface="Cambria"/>
              </a:rPr>
              <a:t> PC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từ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bên ngoài.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Nếu có quan hệ công việc </a:t>
            </a:r>
            <a:r>
              <a:rPr sz="2800" spc="-10" dirty="0">
                <a:latin typeface="Cambria"/>
                <a:cs typeface="Cambria"/>
              </a:rPr>
              <a:t>gần </a:t>
            </a:r>
            <a:r>
              <a:rPr sz="2800" dirty="0">
                <a:latin typeface="Cambria"/>
                <a:cs typeface="Cambria"/>
              </a:rPr>
              <a:t>gũi </a:t>
            </a:r>
            <a:r>
              <a:rPr sz="2800" spc="-25" dirty="0">
                <a:latin typeface="Cambria"/>
                <a:cs typeface="Cambria"/>
              </a:rPr>
              <a:t>với </a:t>
            </a:r>
            <a:r>
              <a:rPr sz="2800" dirty="0">
                <a:latin typeface="Cambria"/>
                <a:cs typeface="Cambria"/>
              </a:rPr>
              <a:t>1 số công </a:t>
            </a:r>
            <a:r>
              <a:rPr sz="2800" spc="-85" dirty="0">
                <a:latin typeface="Cambria"/>
                <a:cs typeface="Cambria"/>
              </a:rPr>
              <a:t>ty, 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một </a:t>
            </a:r>
            <a:r>
              <a:rPr sz="2800" dirty="0">
                <a:latin typeface="Cambria"/>
                <a:cs typeface="Cambria"/>
              </a:rPr>
              <a:t>số </a:t>
            </a:r>
            <a:r>
              <a:rPr sz="2800" spc="-10" dirty="0">
                <a:latin typeface="Cambria"/>
                <a:cs typeface="Cambria"/>
              </a:rPr>
              <a:t>người </a:t>
            </a:r>
            <a:r>
              <a:rPr sz="2800" spc="-5" dirty="0">
                <a:latin typeface="Cambria"/>
                <a:cs typeface="Cambria"/>
              </a:rPr>
              <a:t>thể </a:t>
            </a:r>
            <a:r>
              <a:rPr sz="2800" dirty="0">
                <a:latin typeface="Cambria"/>
                <a:cs typeface="Cambria"/>
              </a:rPr>
              <a:t>sẵn </a:t>
            </a:r>
            <a:r>
              <a:rPr sz="2800" spc="-5" dirty="0">
                <a:latin typeface="Cambria"/>
                <a:cs typeface="Cambria"/>
              </a:rPr>
              <a:t>lòng tham gia </a:t>
            </a:r>
            <a:r>
              <a:rPr sz="2800" spc="-25" dirty="0">
                <a:latin typeface="Cambria"/>
                <a:cs typeface="Cambria"/>
              </a:rPr>
              <a:t>vào </a:t>
            </a:r>
            <a:r>
              <a:rPr sz="2800" dirty="0">
                <a:latin typeface="Cambria"/>
                <a:cs typeface="Cambria"/>
              </a:rPr>
              <a:t>quá </a:t>
            </a:r>
            <a:r>
              <a:rPr sz="2800" spc="-5" dirty="0">
                <a:latin typeface="Cambria"/>
                <a:cs typeface="Cambria"/>
              </a:rPr>
              <a:t>trình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thu thập </a:t>
            </a:r>
            <a:r>
              <a:rPr sz="2800" spc="-20" dirty="0">
                <a:latin typeface="Cambria"/>
                <a:cs typeface="Cambria"/>
              </a:rPr>
              <a:t>yêu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cầu.</a:t>
            </a:r>
            <a:endParaRPr sz="280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0" dirty="0">
                <a:latin typeface="Cambria"/>
                <a:cs typeface="Cambria"/>
              </a:rPr>
              <a:t>Nên </a:t>
            </a:r>
            <a:r>
              <a:rPr sz="2800" spc="-5" dirty="0">
                <a:latin typeface="Cambria"/>
                <a:cs typeface="Cambria"/>
              </a:rPr>
              <a:t>khích </a:t>
            </a:r>
            <a:r>
              <a:rPr sz="2800" dirty="0">
                <a:latin typeface="Cambria"/>
                <a:cs typeface="Cambria"/>
              </a:rPr>
              <a:t>lệ </a:t>
            </a:r>
            <a:r>
              <a:rPr sz="2800" spc="-5" dirty="0">
                <a:latin typeface="Cambria"/>
                <a:cs typeface="Cambria"/>
              </a:rPr>
              <a:t>bằng kinh </a:t>
            </a:r>
            <a:r>
              <a:rPr sz="2800" spc="-15" dirty="0">
                <a:latin typeface="Cambria"/>
                <a:cs typeface="Cambria"/>
              </a:rPr>
              <a:t>tế </a:t>
            </a:r>
            <a:r>
              <a:rPr sz="2800" dirty="0">
                <a:latin typeface="Cambria"/>
                <a:cs typeface="Cambria"/>
              </a:rPr>
              <a:t>cho các </a:t>
            </a:r>
            <a:r>
              <a:rPr sz="2800" spc="-5" dirty="0">
                <a:latin typeface="Cambria"/>
                <a:cs typeface="Cambria"/>
              </a:rPr>
              <a:t>PC bên ngoài như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giảm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giá</a:t>
            </a:r>
            <a:r>
              <a:rPr sz="2800" dirty="0">
                <a:latin typeface="Cambria"/>
                <a:cs typeface="Cambria"/>
              </a:rPr>
              <a:t> sản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phẩm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hay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trả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tiền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theo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giờ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khi</a:t>
            </a:r>
            <a:r>
              <a:rPr sz="2800" spc="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họ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tham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gia </a:t>
            </a:r>
            <a:r>
              <a:rPr sz="2800" dirty="0">
                <a:latin typeface="Cambria"/>
                <a:cs typeface="Cambria"/>
              </a:rPr>
              <a:t>công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việc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632459"/>
            <a:ext cx="89223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Quyền</a:t>
            </a:r>
            <a:r>
              <a:rPr sz="5000" spc="-25" dirty="0"/>
              <a:t> </a:t>
            </a:r>
            <a:r>
              <a:rPr sz="5000" spc="-10" dirty="0"/>
              <a:t>hạn</a:t>
            </a:r>
            <a:r>
              <a:rPr sz="5000" spc="-15" dirty="0"/>
              <a:t> </a:t>
            </a:r>
            <a:r>
              <a:rPr sz="5000" spc="-5" dirty="0"/>
              <a:t>của</a:t>
            </a:r>
            <a:r>
              <a:rPr sz="5000" spc="-20" dirty="0"/>
              <a:t> </a:t>
            </a:r>
            <a:r>
              <a:rPr sz="5000" spc="-10" dirty="0"/>
              <a:t>product</a:t>
            </a:r>
            <a:r>
              <a:rPr sz="5000" spc="-15" dirty="0"/>
              <a:t> </a:t>
            </a:r>
            <a:r>
              <a:rPr sz="5000" spc="-5" dirty="0"/>
              <a:t>champion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23567"/>
            <a:ext cx="807275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Phương pháp </a:t>
            </a:r>
            <a:r>
              <a:rPr sz="2800" dirty="0">
                <a:latin typeface="Cambria"/>
                <a:cs typeface="Cambria"/>
              </a:rPr>
              <a:t>dùng </a:t>
            </a:r>
            <a:r>
              <a:rPr sz="2800" spc="-5" dirty="0">
                <a:latin typeface="Cambria"/>
                <a:cs typeface="Cambria"/>
              </a:rPr>
              <a:t>PC </a:t>
            </a:r>
            <a:r>
              <a:rPr sz="2800" dirty="0">
                <a:latin typeface="Cambria"/>
                <a:cs typeface="Cambria"/>
              </a:rPr>
              <a:t>chỉ </a:t>
            </a:r>
            <a:r>
              <a:rPr sz="2800" spc="-10" dirty="0">
                <a:latin typeface="Cambria"/>
                <a:cs typeface="Cambria"/>
              </a:rPr>
              <a:t>tốt </a:t>
            </a:r>
            <a:r>
              <a:rPr sz="2800" spc="-5" dirty="0">
                <a:latin typeface="Cambria"/>
                <a:cs typeface="Cambria"/>
              </a:rPr>
              <a:t>khi mỗi champion </a:t>
            </a:r>
            <a:r>
              <a:rPr sz="2800" spc="-10" dirty="0">
                <a:latin typeface="Cambria"/>
                <a:cs typeface="Cambria"/>
              </a:rPr>
              <a:t>có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quyền </a:t>
            </a:r>
            <a:r>
              <a:rPr sz="2800" dirty="0">
                <a:latin typeface="Cambria"/>
                <a:cs typeface="Cambria"/>
              </a:rPr>
              <a:t>đưa </a:t>
            </a:r>
            <a:r>
              <a:rPr sz="2800" spc="-25" dirty="0">
                <a:latin typeface="Cambria"/>
                <a:cs typeface="Cambria"/>
              </a:rPr>
              <a:t>ra </a:t>
            </a:r>
            <a:r>
              <a:rPr sz="2800" dirty="0">
                <a:latin typeface="Cambria"/>
                <a:cs typeface="Cambria"/>
              </a:rPr>
              <a:t>các </a:t>
            </a:r>
            <a:r>
              <a:rPr sz="2800" spc="-25" dirty="0">
                <a:latin typeface="Cambria"/>
                <a:cs typeface="Cambria"/>
              </a:rPr>
              <a:t>quyết </a:t>
            </a:r>
            <a:r>
              <a:rPr sz="2800" spc="-5" dirty="0">
                <a:latin typeface="Cambria"/>
                <a:cs typeface="Cambria"/>
              </a:rPr>
              <a:t>định </a:t>
            </a:r>
            <a:r>
              <a:rPr sz="2800" dirty="0">
                <a:latin typeface="Cambria"/>
                <a:cs typeface="Cambria"/>
              </a:rPr>
              <a:t>đại </a:t>
            </a:r>
            <a:r>
              <a:rPr sz="2800" spc="-5" dirty="0">
                <a:latin typeface="Cambria"/>
                <a:cs typeface="Cambria"/>
              </a:rPr>
              <a:t>diện </a:t>
            </a:r>
            <a:r>
              <a:rPr sz="2800" dirty="0">
                <a:latin typeface="Cambria"/>
                <a:cs typeface="Cambria"/>
              </a:rPr>
              <a:t>cho </a:t>
            </a:r>
            <a:r>
              <a:rPr sz="2800" spc="-5" dirty="0">
                <a:latin typeface="Cambria"/>
                <a:cs typeface="Cambria"/>
              </a:rPr>
              <a:t>lớp </a:t>
            </a:r>
            <a:r>
              <a:rPr sz="2800" dirty="0">
                <a:latin typeface="Cambria"/>
                <a:cs typeface="Cambria"/>
              </a:rPr>
              <a:t>của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minh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Nếu </a:t>
            </a:r>
            <a:r>
              <a:rPr sz="2800" spc="-20" dirty="0">
                <a:latin typeface="Cambria"/>
                <a:cs typeface="Cambria"/>
              </a:rPr>
              <a:t>quyết </a:t>
            </a:r>
            <a:r>
              <a:rPr sz="2800" spc="-5" dirty="0">
                <a:latin typeface="Cambria"/>
                <a:cs typeface="Cambria"/>
              </a:rPr>
              <a:t>định </a:t>
            </a:r>
            <a:r>
              <a:rPr sz="2800" dirty="0">
                <a:latin typeface="Cambria"/>
                <a:cs typeface="Cambria"/>
              </a:rPr>
              <a:t>của </a:t>
            </a:r>
            <a:r>
              <a:rPr sz="2800" spc="-5" dirty="0">
                <a:latin typeface="Cambria"/>
                <a:cs typeface="Cambria"/>
              </a:rPr>
              <a:t>champion luôn </a:t>
            </a:r>
            <a:r>
              <a:rPr sz="2800" dirty="0">
                <a:latin typeface="Cambria"/>
                <a:cs typeface="Cambria"/>
              </a:rPr>
              <a:t>bị </a:t>
            </a:r>
            <a:r>
              <a:rPr sz="2800" spc="-10" dirty="0">
                <a:latin typeface="Cambria"/>
                <a:cs typeface="Cambria"/>
              </a:rPr>
              <a:t>gạt </a:t>
            </a:r>
            <a:r>
              <a:rPr sz="2800" dirty="0">
                <a:latin typeface="Cambria"/>
                <a:cs typeface="Cambria"/>
              </a:rPr>
              <a:t>bỏ </a:t>
            </a:r>
            <a:r>
              <a:rPr sz="2800" spc="-5" dirty="0">
                <a:latin typeface="Cambria"/>
                <a:cs typeface="Cambria"/>
              </a:rPr>
              <a:t>bởi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managers </a:t>
            </a:r>
            <a:r>
              <a:rPr sz="2800" spc="-25" dirty="0">
                <a:latin typeface="Cambria"/>
                <a:cs typeface="Cambria"/>
              </a:rPr>
              <a:t>hay </a:t>
            </a:r>
            <a:r>
              <a:rPr sz="2800" dirty="0">
                <a:latin typeface="Cambria"/>
                <a:cs typeface="Cambria"/>
              </a:rPr>
              <a:t>SW </a:t>
            </a:r>
            <a:r>
              <a:rPr sz="2800" spc="-10" dirty="0">
                <a:latin typeface="Cambria"/>
                <a:cs typeface="Cambria"/>
              </a:rPr>
              <a:t>group </a:t>
            </a:r>
            <a:r>
              <a:rPr sz="2800" spc="-5" dirty="0">
                <a:latin typeface="Cambria"/>
                <a:cs typeface="Cambria"/>
              </a:rPr>
              <a:t>thì </a:t>
            </a:r>
            <a:r>
              <a:rPr sz="2800" dirty="0">
                <a:latin typeface="Cambria"/>
                <a:cs typeface="Cambria"/>
              </a:rPr>
              <a:t>thời </a:t>
            </a:r>
            <a:r>
              <a:rPr sz="2800" spc="-5" dirty="0">
                <a:latin typeface="Cambria"/>
                <a:cs typeface="Cambria"/>
              </a:rPr>
              <a:t>gian </a:t>
            </a:r>
            <a:r>
              <a:rPr sz="2800" spc="-35" dirty="0">
                <a:latin typeface="Cambria"/>
                <a:cs typeface="Cambria"/>
              </a:rPr>
              <a:t>và </a:t>
            </a:r>
            <a:r>
              <a:rPr sz="2800" spc="-5" dirty="0">
                <a:latin typeface="Cambria"/>
                <a:cs typeface="Cambria"/>
              </a:rPr>
              <a:t>thiện chí </a:t>
            </a:r>
            <a:r>
              <a:rPr sz="2800" dirty="0">
                <a:latin typeface="Cambria"/>
                <a:cs typeface="Cambria"/>
              </a:rPr>
              <a:t> của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họ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sẽ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bị</a:t>
            </a:r>
            <a:r>
              <a:rPr sz="2800" spc="-5" dirty="0">
                <a:latin typeface="Cambria"/>
                <a:cs typeface="Cambria"/>
              </a:rPr>
              <a:t> lãng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phí.</a:t>
            </a:r>
            <a:endParaRPr sz="280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Nhưng </a:t>
            </a:r>
            <a:r>
              <a:rPr sz="2800" spc="-5" dirty="0">
                <a:latin typeface="Cambria"/>
                <a:cs typeface="Cambria"/>
              </a:rPr>
              <a:t>champion </a:t>
            </a:r>
            <a:r>
              <a:rPr sz="2800" dirty="0">
                <a:latin typeface="Cambria"/>
                <a:cs typeface="Cambria"/>
              </a:rPr>
              <a:t>cũng </a:t>
            </a:r>
            <a:r>
              <a:rPr sz="2800" spc="-5" dirty="0">
                <a:latin typeface="Cambria"/>
                <a:cs typeface="Cambria"/>
              </a:rPr>
              <a:t>nên nhớ </a:t>
            </a:r>
            <a:r>
              <a:rPr sz="2800" spc="-15" dirty="0">
                <a:latin typeface="Cambria"/>
                <a:cs typeface="Cambria"/>
              </a:rPr>
              <a:t>rằng </a:t>
            </a:r>
            <a:r>
              <a:rPr sz="2800" dirty="0">
                <a:latin typeface="Cambria"/>
                <a:cs typeface="Cambria"/>
              </a:rPr>
              <a:t>họ </a:t>
            </a:r>
            <a:r>
              <a:rPr sz="2800" spc="-5" dirty="0">
                <a:latin typeface="Cambria"/>
                <a:cs typeface="Cambria"/>
              </a:rPr>
              <a:t>không phải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là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khách</a:t>
            </a:r>
            <a:r>
              <a:rPr sz="2800" dirty="0">
                <a:latin typeface="Cambria"/>
                <a:cs typeface="Cambria"/>
              </a:rPr>
              <a:t> hàng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duy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nhất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09168"/>
            <a:ext cx="37369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Hạn</a:t>
            </a:r>
            <a:r>
              <a:rPr sz="5000" spc="-25" dirty="0"/>
              <a:t> </a:t>
            </a:r>
            <a:r>
              <a:rPr sz="5000" spc="-5" dirty="0"/>
              <a:t>chế</a:t>
            </a:r>
            <a:r>
              <a:rPr sz="5000" spc="-35" dirty="0"/>
              <a:t> </a:t>
            </a:r>
            <a:r>
              <a:rPr sz="5000" spc="-10" dirty="0"/>
              <a:t>tử</a:t>
            </a:r>
            <a:r>
              <a:rPr sz="5000" spc="-35" dirty="0"/>
              <a:t> </a:t>
            </a:r>
            <a:r>
              <a:rPr sz="5000" spc="-10" dirty="0"/>
              <a:t>PC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75967"/>
            <a:ext cx="80727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Làm thế nào để </a:t>
            </a:r>
            <a:r>
              <a:rPr sz="2800" spc="-15" dirty="0">
                <a:latin typeface="Cambria"/>
                <a:cs typeface="Cambria"/>
              </a:rPr>
              <a:t>tránh </a:t>
            </a:r>
            <a:r>
              <a:rPr sz="2800" dirty="0">
                <a:latin typeface="Cambria"/>
                <a:cs typeface="Cambria"/>
              </a:rPr>
              <a:t>chỉ </a:t>
            </a:r>
            <a:r>
              <a:rPr sz="2800" spc="-5" dirty="0">
                <a:latin typeface="Cambria"/>
                <a:cs typeface="Cambria"/>
              </a:rPr>
              <a:t>nghe </a:t>
            </a:r>
            <a:r>
              <a:rPr sz="2800" spc="-25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</a:t>
            </a:r>
            <a:r>
              <a:rPr sz="2800" spc="-5" dirty="0">
                <a:latin typeface="Cambria"/>
                <a:cs typeface="Cambria"/>
              </a:rPr>
              <a:t>từ PC mà </a:t>
            </a:r>
            <a:r>
              <a:rPr sz="2800" dirty="0">
                <a:latin typeface="Cambria"/>
                <a:cs typeface="Cambria"/>
              </a:rPr>
              <a:t>bỏ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qua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nhu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cầu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từ</a:t>
            </a:r>
            <a:r>
              <a:rPr sz="2800" dirty="0">
                <a:latin typeface="Cambria"/>
                <a:cs typeface="Cambria"/>
              </a:rPr>
              <a:t> các</a:t>
            </a:r>
            <a:r>
              <a:rPr sz="2800" spc="-5" dirty="0">
                <a:latin typeface="Cambria"/>
                <a:cs typeface="Cambria"/>
              </a:rPr>
              <a:t> khách</a:t>
            </a:r>
            <a:r>
              <a:rPr sz="2800" dirty="0">
                <a:latin typeface="Cambria"/>
                <a:cs typeface="Cambria"/>
              </a:rPr>
              <a:t> hàng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dirty="0">
                <a:latin typeface="Cambria"/>
                <a:cs typeface="Cambria"/>
              </a:rPr>
              <a:t>Nếu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khách</a:t>
            </a:r>
            <a:r>
              <a:rPr sz="2800" dirty="0">
                <a:latin typeface="Cambria"/>
                <a:cs typeface="Cambria"/>
              </a:rPr>
              <a:t> hàng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đa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dạng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thì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nên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trước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tiên</a:t>
            </a:r>
            <a:r>
              <a:rPr sz="2800" dirty="0">
                <a:latin typeface="Cambria"/>
                <a:cs typeface="Cambria"/>
              </a:rPr>
              <a:t> cần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nhận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biết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yêu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cầu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cơ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bản</a:t>
            </a:r>
            <a:r>
              <a:rPr sz="2800" dirty="0">
                <a:latin typeface="Cambria"/>
                <a:cs typeface="Cambria"/>
              </a:rPr>
              <a:t> chung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cho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mọi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khách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hàng, sau </a:t>
            </a:r>
            <a:r>
              <a:rPr sz="2800" spc="-5" dirty="0">
                <a:latin typeface="Cambria"/>
                <a:cs typeface="Cambria"/>
              </a:rPr>
              <a:t>đó </a:t>
            </a:r>
            <a:r>
              <a:rPr sz="2800" spc="-15" dirty="0">
                <a:latin typeface="Cambria"/>
                <a:cs typeface="Cambria"/>
              </a:rPr>
              <a:t>xác </a:t>
            </a:r>
            <a:r>
              <a:rPr sz="2800" spc="-5" dirty="0">
                <a:latin typeface="Cambria"/>
                <a:cs typeface="Cambria"/>
              </a:rPr>
              <a:t>định </a:t>
            </a:r>
            <a:r>
              <a:rPr sz="2800" dirty="0">
                <a:latin typeface="Cambria"/>
                <a:cs typeface="Cambria"/>
              </a:rPr>
              <a:t>các </a:t>
            </a:r>
            <a:r>
              <a:rPr sz="2800" spc="-20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</a:t>
            </a:r>
            <a:r>
              <a:rPr sz="2800" spc="-5" dirty="0">
                <a:latin typeface="Cambria"/>
                <a:cs typeface="Cambria"/>
              </a:rPr>
              <a:t>khác từ các loại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dùng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khác,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từ</a:t>
            </a:r>
            <a:r>
              <a:rPr sz="2800" dirty="0">
                <a:latin typeface="Cambria"/>
                <a:cs typeface="Cambria"/>
              </a:rPr>
              <a:t> bộ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phận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tiếp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thị,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từ</a:t>
            </a:r>
            <a:r>
              <a:rPr sz="2800" spc="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khách </a:t>
            </a:r>
            <a:r>
              <a:rPr sz="2800" dirty="0">
                <a:latin typeface="Cambria"/>
                <a:cs typeface="Cambria"/>
              </a:rPr>
              <a:t> hàng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riêng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lẻ,…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712469"/>
            <a:ext cx="874776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5" dirty="0"/>
              <a:t>Vấn</a:t>
            </a:r>
            <a:r>
              <a:rPr sz="4500" spc="-5" dirty="0"/>
              <a:t> </a:t>
            </a:r>
            <a:r>
              <a:rPr sz="4500" dirty="0"/>
              <a:t>đề</a:t>
            </a:r>
            <a:r>
              <a:rPr sz="4500" spc="-5" dirty="0"/>
              <a:t> </a:t>
            </a:r>
            <a:r>
              <a:rPr sz="4500" spc="-30" dirty="0"/>
              <a:t>về</a:t>
            </a:r>
            <a:r>
              <a:rPr sz="4500" spc="-10" dirty="0"/>
              <a:t> người </a:t>
            </a:r>
            <a:r>
              <a:rPr sz="4500" spc="-5" dirty="0"/>
              <a:t>dùng</a:t>
            </a:r>
            <a:r>
              <a:rPr sz="4500" dirty="0"/>
              <a:t> </a:t>
            </a:r>
            <a:r>
              <a:rPr sz="4500" spc="-40" dirty="0"/>
              <a:t>và</a:t>
            </a:r>
            <a:r>
              <a:rPr sz="4500" spc="-5" dirty="0"/>
              <a:t> khách hàng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21739"/>
            <a:ext cx="7934325" cy="49390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 không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hiểu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họ muốn</a:t>
            </a:r>
            <a:r>
              <a:rPr sz="2600" spc="-10" dirty="0">
                <a:latin typeface="Cambria"/>
                <a:cs typeface="Cambria"/>
              </a:rPr>
              <a:t> gì</a:t>
            </a:r>
            <a:endParaRPr sz="2600">
              <a:latin typeface="Cambria"/>
              <a:cs typeface="Cambria"/>
            </a:endParaRPr>
          </a:p>
          <a:p>
            <a:pPr marL="285115" marR="19177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không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tuân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một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bộ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đã </a:t>
            </a:r>
            <a:r>
              <a:rPr sz="2600" spc="-15" dirty="0">
                <a:latin typeface="Cambria"/>
                <a:cs typeface="Cambria"/>
              </a:rPr>
              <a:t>được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tài liệu hóa</a:t>
            </a:r>
            <a:endParaRPr sz="2600">
              <a:latin typeface="Cambria"/>
              <a:cs typeface="Cambria"/>
            </a:endParaRPr>
          </a:p>
          <a:p>
            <a:pPr marL="285115" marR="11557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nhất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đòi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hỏi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mới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sau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khi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chi </a:t>
            </a:r>
            <a:r>
              <a:rPr sz="2600" spc="-5" dirty="0">
                <a:latin typeface="Cambria"/>
                <a:cs typeface="Cambria"/>
              </a:rPr>
              <a:t>phí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và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kế</a:t>
            </a:r>
            <a:r>
              <a:rPr sz="2600" spc="-5" dirty="0">
                <a:latin typeface="Cambria"/>
                <a:cs typeface="Cambria"/>
              </a:rPr>
              <a:t> hoạch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phát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triển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đã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hoạch định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xong.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ambria"/>
                <a:cs typeface="Cambria"/>
              </a:rPr>
              <a:t>Mức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độ giao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tiếp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với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dirty="0">
                <a:latin typeface="Cambria"/>
                <a:cs typeface="Cambria"/>
              </a:rPr>
              <a:t> là</a:t>
            </a:r>
            <a:r>
              <a:rPr sz="2600" spc="-10" dirty="0">
                <a:latin typeface="Cambria"/>
                <a:cs typeface="Cambria"/>
              </a:rPr>
              <a:t> thấp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thường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đợt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thẩm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hoặc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thể tham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gia.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 không hiểu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kỹ</a:t>
            </a:r>
            <a:r>
              <a:rPr sz="2600" spc="-10" dirty="0">
                <a:latin typeface="Cambria"/>
                <a:cs typeface="Cambria"/>
              </a:rPr>
              <a:t> thuật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Người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dùng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không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hiểu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quy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trình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phát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triển.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632459"/>
            <a:ext cx="81819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95" dirty="0"/>
              <a:t>Vấn</a:t>
            </a:r>
            <a:r>
              <a:rPr sz="5000" spc="-20" dirty="0"/>
              <a:t> </a:t>
            </a:r>
            <a:r>
              <a:rPr sz="5000" dirty="0"/>
              <a:t>đề</a:t>
            </a:r>
            <a:r>
              <a:rPr sz="5000" spc="-15" dirty="0"/>
              <a:t> </a:t>
            </a:r>
            <a:r>
              <a:rPr sz="5000" spc="-30" dirty="0"/>
              <a:t>về</a:t>
            </a:r>
            <a:r>
              <a:rPr sz="5000" spc="-20" dirty="0"/>
              <a:t> </a:t>
            </a:r>
            <a:r>
              <a:rPr sz="5000" dirty="0"/>
              <a:t>kỹ</a:t>
            </a:r>
            <a:r>
              <a:rPr sz="5000" spc="-45" dirty="0"/>
              <a:t> </a:t>
            </a:r>
            <a:r>
              <a:rPr sz="5000" dirty="0"/>
              <a:t>sư/nhà</a:t>
            </a:r>
            <a:r>
              <a:rPr sz="5000" spc="-20" dirty="0"/>
              <a:t> </a:t>
            </a:r>
            <a:r>
              <a:rPr sz="5000" spc="-15" dirty="0"/>
              <a:t>phát </a:t>
            </a:r>
            <a:r>
              <a:rPr sz="5000" dirty="0"/>
              <a:t>triển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2691"/>
            <a:ext cx="8071484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25" dirty="0">
                <a:latin typeface="Cambria"/>
                <a:cs typeface="Cambria"/>
              </a:rPr>
              <a:t>Trong </a:t>
            </a:r>
            <a:r>
              <a:rPr sz="2400" dirty="0">
                <a:latin typeface="Cambria"/>
                <a:cs typeface="Cambria"/>
              </a:rPr>
              <a:t>quá </a:t>
            </a:r>
            <a:r>
              <a:rPr sz="2400" spc="-5" dirty="0">
                <a:latin typeface="Cambria"/>
                <a:cs typeface="Cambria"/>
              </a:rPr>
              <a:t>trình phân tích </a:t>
            </a:r>
            <a:r>
              <a:rPr sz="2400" spc="-15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cầu, các </a:t>
            </a:r>
            <a:r>
              <a:rPr sz="2400" spc="-20" dirty="0">
                <a:latin typeface="Cambria"/>
                <a:cs typeface="Cambria"/>
              </a:rPr>
              <a:t>vấn </a:t>
            </a:r>
            <a:r>
              <a:rPr sz="2400" dirty="0">
                <a:latin typeface="Cambria"/>
                <a:cs typeface="Cambria"/>
              </a:rPr>
              <a:t>đề sau có </a:t>
            </a:r>
            <a:r>
              <a:rPr sz="2400" spc="-5" dirty="0">
                <a:latin typeface="Cambria"/>
                <a:cs typeface="Cambria"/>
              </a:rPr>
              <a:t>thể </a:t>
            </a:r>
            <a:r>
              <a:rPr sz="2400" spc="-20" dirty="0">
                <a:latin typeface="Cambria"/>
                <a:cs typeface="Cambria"/>
              </a:rPr>
              <a:t>nảy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sinh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từ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phía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kỹ sư </a:t>
            </a:r>
            <a:r>
              <a:rPr sz="2400" spc="-30" dirty="0">
                <a:latin typeface="Cambria"/>
                <a:cs typeface="Cambria"/>
              </a:rPr>
              <a:t>và</a:t>
            </a:r>
            <a:r>
              <a:rPr sz="2400" spc="-5" dirty="0">
                <a:latin typeface="Cambria"/>
                <a:cs typeface="Cambria"/>
              </a:rPr>
              <a:t> nhà phát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triển: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ambria"/>
                <a:cs typeface="Cambria"/>
              </a:rPr>
              <a:t>Nhân viên kỹ </a:t>
            </a:r>
            <a:r>
              <a:rPr sz="2400" spc="-5" dirty="0">
                <a:latin typeface="Cambria"/>
                <a:cs typeface="Cambria"/>
              </a:rPr>
              <a:t>thuật </a:t>
            </a:r>
            <a:r>
              <a:rPr sz="2400" spc="-25" dirty="0">
                <a:latin typeface="Cambria"/>
                <a:cs typeface="Cambria"/>
              </a:rPr>
              <a:t>và </a:t>
            </a:r>
            <a:r>
              <a:rPr sz="2400" spc="-10" dirty="0">
                <a:latin typeface="Cambria"/>
                <a:cs typeface="Cambria"/>
              </a:rPr>
              <a:t>người </a:t>
            </a:r>
            <a:r>
              <a:rPr sz="2400" dirty="0">
                <a:latin typeface="Cambria"/>
                <a:cs typeface="Cambria"/>
              </a:rPr>
              <a:t>dùng cuối </a:t>
            </a:r>
            <a:r>
              <a:rPr sz="2400" spc="-5" dirty="0">
                <a:latin typeface="Cambria"/>
                <a:cs typeface="Cambria"/>
              </a:rPr>
              <a:t>có thể </a:t>
            </a:r>
            <a:r>
              <a:rPr sz="2400" dirty="0">
                <a:latin typeface="Cambria"/>
                <a:cs typeface="Cambria"/>
              </a:rPr>
              <a:t>có </a:t>
            </a:r>
            <a:r>
              <a:rPr sz="2400" spc="-5" dirty="0">
                <a:latin typeface="Cambria"/>
                <a:cs typeface="Cambria"/>
              </a:rPr>
              <a:t>ngôn từ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khác nhau. </a:t>
            </a:r>
            <a:r>
              <a:rPr sz="2400" spc="-20" dirty="0">
                <a:latin typeface="Cambria"/>
                <a:cs typeface="Cambria"/>
              </a:rPr>
              <a:t>Kết </a:t>
            </a:r>
            <a:r>
              <a:rPr sz="2400" dirty="0">
                <a:latin typeface="Cambria"/>
                <a:cs typeface="Cambria"/>
              </a:rPr>
              <a:t>quả là họ </a:t>
            </a:r>
            <a:r>
              <a:rPr sz="2400" spc="-5" dirty="0">
                <a:latin typeface="Cambria"/>
                <a:cs typeface="Cambria"/>
              </a:rPr>
              <a:t>có thể </a:t>
            </a:r>
            <a:r>
              <a:rPr sz="2400" spc="-10" dirty="0">
                <a:latin typeface="Cambria"/>
                <a:cs typeface="Cambria"/>
              </a:rPr>
              <a:t>tin </a:t>
            </a:r>
            <a:r>
              <a:rPr sz="2400" spc="-15" dirty="0">
                <a:latin typeface="Cambria"/>
                <a:cs typeface="Cambria"/>
              </a:rPr>
              <a:t>rằng </a:t>
            </a:r>
            <a:r>
              <a:rPr sz="2400" dirty="0">
                <a:latin typeface="Cambria"/>
                <a:cs typeface="Cambria"/>
              </a:rPr>
              <a:t>họ hoàn </a:t>
            </a:r>
            <a:r>
              <a:rPr sz="2400" spc="-10" dirty="0">
                <a:latin typeface="Cambria"/>
                <a:cs typeface="Cambria"/>
              </a:rPr>
              <a:t>toàn </a:t>
            </a:r>
            <a:r>
              <a:rPr sz="2400" dirty="0">
                <a:latin typeface="Cambria"/>
                <a:cs typeface="Cambria"/>
              </a:rPr>
              <a:t>đồng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thuận </a:t>
            </a:r>
            <a:r>
              <a:rPr sz="2400" dirty="0">
                <a:latin typeface="Cambria"/>
                <a:cs typeface="Cambria"/>
              </a:rPr>
              <a:t>cho đến</a:t>
            </a:r>
            <a:r>
              <a:rPr sz="2400" spc="-5" dirty="0">
                <a:latin typeface="Cambria"/>
                <a:cs typeface="Cambria"/>
              </a:rPr>
              <a:t> khi</a:t>
            </a:r>
            <a:r>
              <a:rPr sz="2400" dirty="0">
                <a:latin typeface="Cambria"/>
                <a:cs typeface="Cambria"/>
              </a:rPr>
              <a:t> sản</a:t>
            </a:r>
            <a:r>
              <a:rPr sz="2400" spc="-5" dirty="0">
                <a:latin typeface="Cambria"/>
                <a:cs typeface="Cambria"/>
              </a:rPr>
              <a:t> phẩm</a:t>
            </a:r>
            <a:r>
              <a:rPr sz="2400" dirty="0">
                <a:latin typeface="Cambria"/>
                <a:cs typeface="Cambria"/>
              </a:rPr>
              <a:t> hoàn</a:t>
            </a:r>
            <a:r>
              <a:rPr sz="2400" spc="-5" dirty="0">
                <a:latin typeface="Cambria"/>
                <a:cs typeface="Cambria"/>
              </a:rPr>
              <a:t> thiện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được</a:t>
            </a:r>
            <a:r>
              <a:rPr sz="2400" dirty="0">
                <a:latin typeface="Cambria"/>
                <a:cs typeface="Cambria"/>
              </a:rPr>
              <a:t> đưa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ra.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ambria"/>
                <a:cs typeface="Cambria"/>
              </a:rPr>
              <a:t>Các kỹ </a:t>
            </a:r>
            <a:r>
              <a:rPr sz="2400" spc="-5" dirty="0">
                <a:latin typeface="Cambria"/>
                <a:cs typeface="Cambria"/>
              </a:rPr>
              <a:t>sư </a:t>
            </a:r>
            <a:r>
              <a:rPr sz="2400" spc="-30" dirty="0">
                <a:latin typeface="Cambria"/>
                <a:cs typeface="Cambria"/>
              </a:rPr>
              <a:t>và </a:t>
            </a:r>
            <a:r>
              <a:rPr sz="2400" spc="-5" dirty="0">
                <a:latin typeface="Cambria"/>
                <a:cs typeface="Cambria"/>
              </a:rPr>
              <a:t>nhà phát triển có thể </a:t>
            </a:r>
            <a:r>
              <a:rPr sz="2400" dirty="0">
                <a:latin typeface="Cambria"/>
                <a:cs typeface="Cambria"/>
              </a:rPr>
              <a:t>cố </a:t>
            </a:r>
            <a:r>
              <a:rPr sz="2400" spc="-5" dirty="0">
                <a:latin typeface="Cambria"/>
                <a:cs typeface="Cambria"/>
              </a:rPr>
              <a:t>lái </a:t>
            </a:r>
            <a:r>
              <a:rPr sz="2400" dirty="0">
                <a:latin typeface="Cambria"/>
                <a:cs typeface="Cambria"/>
              </a:rPr>
              <a:t>cho các </a:t>
            </a:r>
            <a:r>
              <a:rPr sz="2400" spc="-15" dirty="0">
                <a:latin typeface="Cambria"/>
                <a:cs typeface="Cambria"/>
              </a:rPr>
              <a:t>yêu </a:t>
            </a:r>
            <a:r>
              <a:rPr sz="2400" spc="-5" dirty="0">
                <a:latin typeface="Cambria"/>
                <a:cs typeface="Cambria"/>
              </a:rPr>
              <a:t>cầu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khớp </a:t>
            </a:r>
            <a:r>
              <a:rPr sz="2400" spc="-20" dirty="0">
                <a:latin typeface="Cambria"/>
                <a:cs typeface="Cambria"/>
              </a:rPr>
              <a:t>với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một </a:t>
            </a:r>
            <a:r>
              <a:rPr sz="2400" dirty="0">
                <a:latin typeface="Cambria"/>
                <a:cs typeface="Cambria"/>
              </a:rPr>
              <a:t>hệ </a:t>
            </a:r>
            <a:r>
              <a:rPr sz="2400" spc="-5" dirty="0">
                <a:latin typeface="Cambria"/>
                <a:cs typeface="Cambria"/>
              </a:rPr>
              <a:t>thống </a:t>
            </a:r>
            <a:r>
              <a:rPr sz="2400" spc="-20" dirty="0">
                <a:latin typeface="Cambria"/>
                <a:cs typeface="Cambria"/>
              </a:rPr>
              <a:t>hay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mô hình sẵn có, </a:t>
            </a:r>
            <a:r>
              <a:rPr sz="2400" spc="-20" dirty="0">
                <a:latin typeface="Cambria"/>
                <a:cs typeface="Cambria"/>
              </a:rPr>
              <a:t>thay</a:t>
            </a:r>
            <a:r>
              <a:rPr sz="2400" spc="48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vì </a:t>
            </a:r>
            <a:r>
              <a:rPr sz="2400" spc="-5" dirty="0">
                <a:latin typeface="Cambria"/>
                <a:cs typeface="Cambria"/>
              </a:rPr>
              <a:t>phát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triển một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hệ </a:t>
            </a:r>
            <a:r>
              <a:rPr sz="2400" spc="-5" dirty="0">
                <a:latin typeface="Cambria"/>
                <a:cs typeface="Cambria"/>
              </a:rPr>
              <a:t>thống theo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sát</a:t>
            </a:r>
            <a:r>
              <a:rPr sz="2400" spc="-5" dirty="0">
                <a:latin typeface="Cambria"/>
                <a:cs typeface="Cambria"/>
              </a:rPr>
              <a:t> nhu</a:t>
            </a:r>
            <a:r>
              <a:rPr sz="2400" dirty="0">
                <a:latin typeface="Cambria"/>
                <a:cs typeface="Cambria"/>
              </a:rPr>
              <a:t> cầu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của</a:t>
            </a:r>
            <a:r>
              <a:rPr sz="2400" spc="-5" dirty="0">
                <a:latin typeface="Cambria"/>
                <a:cs typeface="Cambria"/>
              </a:rPr>
              <a:t> khách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hàng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ambria"/>
                <a:cs typeface="Cambria"/>
              </a:rPr>
              <a:t>Việc </a:t>
            </a:r>
            <a:r>
              <a:rPr sz="2400" spc="-5" dirty="0">
                <a:latin typeface="Cambria"/>
                <a:cs typeface="Cambria"/>
              </a:rPr>
              <a:t>phân tích </a:t>
            </a:r>
            <a:r>
              <a:rPr sz="2400" dirty="0">
                <a:latin typeface="Cambria"/>
                <a:cs typeface="Cambria"/>
              </a:rPr>
              <a:t>có </a:t>
            </a:r>
            <a:r>
              <a:rPr sz="2400" spc="-5" dirty="0">
                <a:latin typeface="Cambria"/>
                <a:cs typeface="Cambria"/>
              </a:rPr>
              <a:t>thể </a:t>
            </a:r>
            <a:r>
              <a:rPr sz="2400" dirty="0">
                <a:latin typeface="Cambria"/>
                <a:cs typeface="Cambria"/>
              </a:rPr>
              <a:t>do các kỹ sư hoặc </a:t>
            </a:r>
            <a:r>
              <a:rPr sz="2400" spc="-5" dirty="0">
                <a:latin typeface="Cambria"/>
                <a:cs typeface="Cambria"/>
              </a:rPr>
              <a:t>lập trình </a:t>
            </a:r>
            <a:r>
              <a:rPr sz="2400" dirty="0">
                <a:latin typeface="Cambria"/>
                <a:cs typeface="Cambria"/>
              </a:rPr>
              <a:t>viên </a:t>
            </a:r>
            <a:r>
              <a:rPr sz="2400" spc="-10" dirty="0">
                <a:latin typeface="Cambria"/>
                <a:cs typeface="Cambria"/>
              </a:rPr>
              <a:t>thực 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hiện, </a:t>
            </a:r>
            <a:r>
              <a:rPr sz="2400" spc="-15" dirty="0">
                <a:latin typeface="Cambria"/>
                <a:cs typeface="Cambria"/>
              </a:rPr>
              <a:t>thay </a:t>
            </a:r>
            <a:r>
              <a:rPr sz="2400" dirty="0">
                <a:latin typeface="Cambria"/>
                <a:cs typeface="Cambria"/>
              </a:rPr>
              <a:t>vì các </a:t>
            </a:r>
            <a:r>
              <a:rPr sz="2400" spc="-5" dirty="0">
                <a:latin typeface="Cambria"/>
                <a:cs typeface="Cambria"/>
              </a:rPr>
              <a:t>nhân </a:t>
            </a:r>
            <a:r>
              <a:rPr sz="2400" dirty="0">
                <a:latin typeface="Cambria"/>
                <a:cs typeface="Cambria"/>
              </a:rPr>
              <a:t>viên </a:t>
            </a:r>
            <a:r>
              <a:rPr sz="2400" spc="-5" dirty="0">
                <a:latin typeface="Cambria"/>
                <a:cs typeface="Cambria"/>
              </a:rPr>
              <a:t>có </a:t>
            </a:r>
            <a:r>
              <a:rPr sz="2400" dirty="0">
                <a:latin typeface="Cambria"/>
                <a:cs typeface="Cambria"/>
              </a:rPr>
              <a:t>kỹ </a:t>
            </a:r>
            <a:r>
              <a:rPr sz="2400" spc="-5" dirty="0">
                <a:latin typeface="Cambria"/>
                <a:cs typeface="Cambria"/>
              </a:rPr>
              <a:t>năng </a:t>
            </a:r>
            <a:r>
              <a:rPr sz="2400" spc="-30" dirty="0">
                <a:latin typeface="Cambria"/>
                <a:cs typeface="Cambria"/>
              </a:rPr>
              <a:t>và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kiến </a:t>
            </a:r>
            <a:r>
              <a:rPr sz="2400" spc="-10" dirty="0">
                <a:latin typeface="Cambria"/>
                <a:cs typeface="Cambria"/>
              </a:rPr>
              <a:t>thức </a:t>
            </a:r>
            <a:r>
              <a:rPr sz="2400" spc="-5" dirty="0">
                <a:latin typeface="Cambria"/>
                <a:cs typeface="Cambria"/>
              </a:rPr>
              <a:t>miền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ứng </a:t>
            </a:r>
            <a:r>
              <a:rPr sz="2400" dirty="0">
                <a:latin typeface="Cambria"/>
                <a:cs typeface="Cambria"/>
              </a:rPr>
              <a:t>dụng để có </a:t>
            </a:r>
            <a:r>
              <a:rPr sz="2400" spc="-5" dirty="0">
                <a:latin typeface="Cambria"/>
                <a:cs typeface="Cambria"/>
              </a:rPr>
              <a:t>thể </a:t>
            </a:r>
            <a:r>
              <a:rPr sz="2400" dirty="0">
                <a:latin typeface="Cambria"/>
                <a:cs typeface="Cambria"/>
              </a:rPr>
              <a:t>hiểu các </a:t>
            </a:r>
            <a:r>
              <a:rPr sz="2400" spc="-5" dirty="0">
                <a:latin typeface="Cambria"/>
                <a:cs typeface="Cambria"/>
              </a:rPr>
              <a:t>nhu </a:t>
            </a:r>
            <a:r>
              <a:rPr sz="2400" dirty="0">
                <a:latin typeface="Cambria"/>
                <a:cs typeface="Cambria"/>
              </a:rPr>
              <a:t>cầu của </a:t>
            </a:r>
            <a:r>
              <a:rPr sz="2400" spc="-5" dirty="0">
                <a:latin typeface="Cambria"/>
                <a:cs typeface="Cambria"/>
              </a:rPr>
              <a:t>khách </a:t>
            </a:r>
            <a:r>
              <a:rPr sz="2400" dirty="0">
                <a:latin typeface="Cambria"/>
                <a:cs typeface="Cambria"/>
              </a:rPr>
              <a:t>hàng </a:t>
            </a:r>
            <a:r>
              <a:rPr sz="2400" spc="-5" dirty="0">
                <a:latin typeface="Cambria"/>
                <a:cs typeface="Cambria"/>
              </a:rPr>
              <a:t>một </a:t>
            </a:r>
            <a:r>
              <a:rPr sz="2400" dirty="0">
                <a:latin typeface="Cambria"/>
                <a:cs typeface="Cambria"/>
              </a:rPr>
              <a:t> cách đúng đắn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28352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Thực</a:t>
            </a:r>
            <a:r>
              <a:rPr sz="5000" spc="-90" dirty="0"/>
              <a:t> </a:t>
            </a:r>
            <a:r>
              <a:rPr sz="5000" spc="-5" dirty="0"/>
              <a:t>hành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9767"/>
            <a:ext cx="8071484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Bạn </a:t>
            </a:r>
            <a:r>
              <a:rPr sz="2800" dirty="0">
                <a:latin typeface="Cambria"/>
                <a:cs typeface="Cambria"/>
              </a:rPr>
              <a:t>là </a:t>
            </a:r>
            <a:r>
              <a:rPr sz="2800" spc="-10" dirty="0">
                <a:latin typeface="Cambria"/>
                <a:cs typeface="Cambria"/>
              </a:rPr>
              <a:t>người </a:t>
            </a:r>
            <a:r>
              <a:rPr sz="2800" dirty="0">
                <a:latin typeface="Cambria"/>
                <a:cs typeface="Cambria"/>
              </a:rPr>
              <a:t>quản </a:t>
            </a:r>
            <a:r>
              <a:rPr sz="2800" spc="-30" dirty="0">
                <a:latin typeface="Cambria"/>
                <a:cs typeface="Cambria"/>
              </a:rPr>
              <a:t>lý </a:t>
            </a:r>
            <a:r>
              <a:rPr sz="2800" dirty="0">
                <a:latin typeface="Cambria"/>
                <a:cs typeface="Cambria"/>
              </a:rPr>
              <a:t>sản </a:t>
            </a:r>
            <a:r>
              <a:rPr sz="2800" spc="-5" dirty="0">
                <a:latin typeface="Cambria"/>
                <a:cs typeface="Cambria"/>
              </a:rPr>
              <a:t>phẩm </a:t>
            </a:r>
            <a:r>
              <a:rPr sz="2800" dirty="0">
                <a:latin typeface="Cambria"/>
                <a:cs typeface="Cambria"/>
              </a:rPr>
              <a:t>cho </a:t>
            </a:r>
            <a:r>
              <a:rPr sz="2800" spc="-5" dirty="0">
                <a:latin typeface="Cambria"/>
                <a:cs typeface="Cambria"/>
              </a:rPr>
              <a:t>một </a:t>
            </a:r>
            <a:r>
              <a:rPr sz="2800" dirty="0">
                <a:latin typeface="Cambria"/>
                <a:cs typeface="Cambria"/>
              </a:rPr>
              <a:t>công </a:t>
            </a:r>
            <a:r>
              <a:rPr sz="2800" spc="-5" dirty="0">
                <a:latin typeface="Cambria"/>
                <a:cs typeface="Cambria"/>
              </a:rPr>
              <a:t>ty </a:t>
            </a:r>
            <a:r>
              <a:rPr sz="2800" dirty="0">
                <a:latin typeface="Cambria"/>
                <a:cs typeface="Cambria"/>
              </a:rPr>
              <a:t> công cụ </a:t>
            </a:r>
            <a:r>
              <a:rPr sz="2800" spc="-80" dirty="0">
                <a:latin typeface="Cambria"/>
                <a:cs typeface="Cambria"/>
              </a:rPr>
              <a:t>máy. </a:t>
            </a:r>
            <a:r>
              <a:rPr sz="2800" spc="-10" dirty="0">
                <a:latin typeface="Cambria"/>
                <a:cs typeface="Cambria"/>
              </a:rPr>
              <a:t>Giám </a:t>
            </a:r>
            <a:r>
              <a:rPr sz="2800" spc="-5" dirty="0">
                <a:latin typeface="Cambria"/>
                <a:cs typeface="Cambria"/>
              </a:rPr>
              <a:t>đốc </a:t>
            </a:r>
            <a:r>
              <a:rPr sz="2800" spc="-25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</a:t>
            </a:r>
            <a:r>
              <a:rPr sz="2800" spc="-5" dirty="0">
                <a:latin typeface="Cambria"/>
                <a:cs typeface="Cambria"/>
              </a:rPr>
              <a:t>bạn phát triển một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máy</a:t>
            </a:r>
            <a:r>
              <a:rPr sz="2800" spc="254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cắt</a:t>
            </a:r>
            <a:r>
              <a:rPr sz="2800" spc="2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quần</a:t>
            </a:r>
            <a:r>
              <a:rPr sz="2800" spc="254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áo</a:t>
            </a:r>
            <a:r>
              <a:rPr sz="2800" spc="2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để</a:t>
            </a:r>
            <a:r>
              <a:rPr sz="2800" spc="26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may</a:t>
            </a:r>
            <a:r>
              <a:rPr sz="2800" spc="2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quần</a:t>
            </a:r>
            <a:r>
              <a:rPr sz="2800" spc="2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áo</a:t>
            </a:r>
            <a:r>
              <a:rPr sz="2800" spc="2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theo</a:t>
            </a:r>
            <a:r>
              <a:rPr sz="2800" spc="2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2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kích</a:t>
            </a:r>
            <a:r>
              <a:rPr sz="2800" spc="2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cỡ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và </a:t>
            </a:r>
            <a:r>
              <a:rPr sz="2800" dirty="0">
                <a:latin typeface="Cambria"/>
                <a:cs typeface="Cambria"/>
              </a:rPr>
              <a:t>các </a:t>
            </a:r>
            <a:r>
              <a:rPr sz="2800" spc="-5" dirty="0">
                <a:latin typeface="Cambria"/>
                <a:cs typeface="Cambria"/>
              </a:rPr>
              <a:t>mẫu khác nhau. </a:t>
            </a:r>
            <a:r>
              <a:rPr sz="2800" spc="-25" dirty="0">
                <a:latin typeface="Cambria"/>
                <a:cs typeface="Cambria"/>
              </a:rPr>
              <a:t>Máy </a:t>
            </a:r>
            <a:r>
              <a:rPr sz="2800" spc="-15" dirty="0">
                <a:latin typeface="Cambria"/>
                <a:cs typeface="Cambria"/>
              </a:rPr>
              <a:t>được </a:t>
            </a:r>
            <a:r>
              <a:rPr sz="2800" spc="-5" dirty="0">
                <a:latin typeface="Cambria"/>
                <a:cs typeface="Cambria"/>
              </a:rPr>
              <a:t>bán </a:t>
            </a:r>
            <a:r>
              <a:rPr sz="2800" dirty="0">
                <a:latin typeface="Cambria"/>
                <a:cs typeface="Cambria"/>
              </a:rPr>
              <a:t>cho </a:t>
            </a:r>
            <a:r>
              <a:rPr sz="2800" spc="-5" dirty="0">
                <a:latin typeface="Cambria"/>
                <a:cs typeface="Cambria"/>
              </a:rPr>
              <a:t>những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người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may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quần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áo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khắp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nơi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trên</a:t>
            </a:r>
            <a:r>
              <a:rPr sz="2800" spc="-5" dirty="0">
                <a:latin typeface="Cambria"/>
                <a:cs typeface="Cambria"/>
              </a:rPr>
              <a:t> thế </a:t>
            </a:r>
            <a:r>
              <a:rPr sz="2800" dirty="0">
                <a:latin typeface="Cambria"/>
                <a:cs typeface="Cambria"/>
              </a:rPr>
              <a:t>giới</a:t>
            </a:r>
            <a:endParaRPr sz="2800">
              <a:latin typeface="Cambria"/>
              <a:cs typeface="Cambria"/>
            </a:endParaRPr>
          </a:p>
          <a:p>
            <a:pPr marL="920750" lvl="1" indent="-514984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AutoNum type="arabicPeriod"/>
              <a:tabLst>
                <a:tab pos="921385" algn="l"/>
              </a:tabLst>
            </a:pPr>
            <a:r>
              <a:rPr sz="2800" spc="-5" dirty="0">
                <a:latin typeface="Cambria"/>
                <a:cs typeface="Cambria"/>
              </a:rPr>
              <a:t>Xác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định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stakeholder?</a:t>
            </a:r>
            <a:endParaRPr sz="2800">
              <a:latin typeface="Cambria"/>
              <a:cs typeface="Cambria"/>
            </a:endParaRPr>
          </a:p>
          <a:p>
            <a:pPr marL="920750" lvl="1" indent="-514984" algn="just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AutoNum type="arabicPeriod"/>
              <a:tabLst>
                <a:tab pos="921385" algn="l"/>
              </a:tabLst>
            </a:pPr>
            <a:r>
              <a:rPr sz="2800" dirty="0">
                <a:latin typeface="Cambria"/>
                <a:cs typeface="Cambria"/>
              </a:rPr>
              <a:t>Phân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tích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và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đánh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giá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stakeholder?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80059"/>
            <a:ext cx="2795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Answer</a:t>
            </a:r>
            <a:r>
              <a:rPr sz="5000" spc="-90" dirty="0"/>
              <a:t> </a:t>
            </a:r>
            <a:r>
              <a:rPr sz="5000" spc="5" dirty="0"/>
              <a:t>#1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12140" y="1237233"/>
            <a:ext cx="8004175" cy="5539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750" algn="l"/>
              </a:tabLst>
            </a:pPr>
            <a:r>
              <a:rPr sz="2700" spc="-30" dirty="0">
                <a:latin typeface="Cambria"/>
                <a:cs typeface="Cambria"/>
              </a:rPr>
              <a:t>Key </a:t>
            </a:r>
            <a:r>
              <a:rPr sz="2700" spc="-5" dirty="0">
                <a:latin typeface="Cambria"/>
                <a:cs typeface="Cambria"/>
              </a:rPr>
              <a:t>stakeholders</a:t>
            </a:r>
            <a:r>
              <a:rPr sz="2700" spc="-25" dirty="0">
                <a:latin typeface="Cambria"/>
                <a:cs typeface="Cambria"/>
              </a:rPr>
              <a:t> </a:t>
            </a:r>
            <a:r>
              <a:rPr sz="2700" spc="-15" dirty="0">
                <a:latin typeface="Cambria"/>
                <a:cs typeface="Cambria"/>
              </a:rPr>
              <a:t>are:</a:t>
            </a:r>
            <a:endParaRPr sz="27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spc="-285" dirty="0">
                <a:latin typeface="Cambria"/>
                <a:cs typeface="Cambria"/>
              </a:rPr>
              <a:t>Giám</a:t>
            </a:r>
            <a:r>
              <a:rPr sz="2700" spc="-65" dirty="0">
                <a:latin typeface="Cambria"/>
                <a:cs typeface="Cambria"/>
              </a:rPr>
              <a:t> </a:t>
            </a:r>
            <a:r>
              <a:rPr sz="2700" spc="-240" dirty="0">
                <a:latin typeface="Cambria"/>
                <a:cs typeface="Cambria"/>
              </a:rPr>
              <a:t>đóc</a:t>
            </a:r>
            <a:r>
              <a:rPr sz="2700" spc="235" dirty="0">
                <a:latin typeface="Cambria"/>
                <a:cs typeface="Cambria"/>
              </a:rPr>
              <a:t> </a:t>
            </a:r>
            <a:r>
              <a:rPr sz="2700" spc="-120" dirty="0">
                <a:latin typeface="Cambria"/>
                <a:cs typeface="Cambria"/>
              </a:rPr>
              <a:t>và</a:t>
            </a:r>
            <a:r>
              <a:rPr sz="2700" spc="240" dirty="0">
                <a:latin typeface="Cambria"/>
                <a:cs typeface="Cambria"/>
              </a:rPr>
              <a:t> </a:t>
            </a:r>
            <a:r>
              <a:rPr sz="2700" spc="-225" dirty="0">
                <a:latin typeface="Cambria"/>
                <a:cs typeface="Cambria"/>
              </a:rPr>
              <a:t>các</a:t>
            </a:r>
            <a:r>
              <a:rPr sz="2700" spc="220" dirty="0">
                <a:latin typeface="Cambria"/>
                <a:cs typeface="Cambria"/>
              </a:rPr>
              <a:t> </a:t>
            </a:r>
            <a:r>
              <a:rPr sz="2700" spc="-120" dirty="0">
                <a:latin typeface="Cambria"/>
                <a:cs typeface="Cambria"/>
              </a:rPr>
              <a:t>cỏ</a:t>
            </a:r>
            <a:r>
              <a:rPr sz="2700" spc="254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đông</a:t>
            </a:r>
            <a:r>
              <a:rPr sz="2700" spc="250" dirty="0">
                <a:latin typeface="Cambria"/>
                <a:cs typeface="Cambria"/>
              </a:rPr>
              <a:t> </a:t>
            </a:r>
            <a:r>
              <a:rPr sz="2700" spc="-10" dirty="0">
                <a:latin typeface="Cambria"/>
                <a:cs typeface="Cambria"/>
              </a:rPr>
              <a:t>trong</a:t>
            </a:r>
            <a:r>
              <a:rPr sz="2700" spc="26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công</a:t>
            </a:r>
            <a:r>
              <a:rPr sz="2700" spc="25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ty</a:t>
            </a:r>
            <a:endParaRPr sz="27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dirty="0">
                <a:latin typeface="Cambria"/>
                <a:cs typeface="Cambria"/>
              </a:rPr>
              <a:t>Nhân</a:t>
            </a:r>
            <a:r>
              <a:rPr sz="2700" spc="20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viên</a:t>
            </a:r>
            <a:r>
              <a:rPr sz="2700" spc="204" dirty="0">
                <a:latin typeface="Cambria"/>
                <a:cs typeface="Cambria"/>
              </a:rPr>
              <a:t> </a:t>
            </a:r>
            <a:r>
              <a:rPr sz="2700" spc="-265" dirty="0">
                <a:latin typeface="Cambria"/>
                <a:cs typeface="Cambria"/>
              </a:rPr>
              <a:t>bán</a:t>
            </a:r>
            <a:r>
              <a:rPr sz="2700" spc="-125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hàng</a:t>
            </a:r>
            <a:r>
              <a:rPr sz="2700" spc="200" dirty="0">
                <a:latin typeface="Cambria"/>
                <a:cs typeface="Cambria"/>
              </a:rPr>
              <a:t> </a:t>
            </a:r>
            <a:r>
              <a:rPr sz="2700" spc="-120" dirty="0">
                <a:latin typeface="Cambria"/>
                <a:cs typeface="Cambria"/>
              </a:rPr>
              <a:t>và</a:t>
            </a:r>
            <a:r>
              <a:rPr sz="2700" spc="200" dirty="0">
                <a:latin typeface="Cambria"/>
                <a:cs typeface="Cambria"/>
              </a:rPr>
              <a:t> </a:t>
            </a:r>
            <a:r>
              <a:rPr sz="2700" spc="-204" dirty="0">
                <a:latin typeface="Cambria"/>
                <a:cs typeface="Cambria"/>
              </a:rPr>
              <a:t>tiép</a:t>
            </a:r>
            <a:r>
              <a:rPr sz="2700" spc="19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thị</a:t>
            </a:r>
            <a:r>
              <a:rPr sz="2700" spc="185" dirty="0">
                <a:latin typeface="Cambria"/>
                <a:cs typeface="Cambria"/>
              </a:rPr>
              <a:t> </a:t>
            </a:r>
            <a:r>
              <a:rPr sz="2700" spc="-260" dirty="0">
                <a:latin typeface="Cambria"/>
                <a:cs typeface="Cambria"/>
              </a:rPr>
              <a:t>của</a:t>
            </a:r>
            <a:r>
              <a:rPr sz="2700" spc="18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công</a:t>
            </a:r>
            <a:r>
              <a:rPr sz="2700" spc="22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ty</a:t>
            </a:r>
            <a:endParaRPr sz="2700">
              <a:latin typeface="Cambria"/>
              <a:cs typeface="Cambria"/>
            </a:endParaRPr>
          </a:p>
          <a:p>
            <a:pPr marL="652145" marR="529590" lvl="1" indent="-246379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spc="-50" dirty="0">
                <a:latin typeface="Cambria"/>
                <a:cs typeface="Cambria"/>
              </a:rPr>
              <a:t>Khách</a:t>
            </a:r>
            <a:r>
              <a:rPr sz="2700" spc="-45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hàng</a:t>
            </a:r>
            <a:r>
              <a:rPr sz="2700" spc="-55" dirty="0">
                <a:latin typeface="Cambria"/>
                <a:cs typeface="Cambria"/>
              </a:rPr>
              <a:t> </a:t>
            </a:r>
            <a:r>
              <a:rPr sz="2700" spc="-200" dirty="0">
                <a:latin typeface="Cambria"/>
                <a:cs typeface="Cambria"/>
              </a:rPr>
              <a:t>(những</a:t>
            </a:r>
            <a:r>
              <a:rPr sz="2700" spc="-195" dirty="0">
                <a:latin typeface="Cambria"/>
                <a:cs typeface="Cambria"/>
              </a:rPr>
              <a:t> </a:t>
            </a:r>
            <a:r>
              <a:rPr sz="2700" spc="-170" dirty="0">
                <a:latin typeface="Cambria"/>
                <a:cs typeface="Cambria"/>
              </a:rPr>
              <a:t>người</a:t>
            </a:r>
            <a:r>
              <a:rPr sz="2700" spc="-165" dirty="0">
                <a:latin typeface="Cambria"/>
                <a:cs typeface="Cambria"/>
              </a:rPr>
              <a:t> </a:t>
            </a:r>
            <a:r>
              <a:rPr sz="2700" spc="-95" dirty="0">
                <a:latin typeface="Cambria"/>
                <a:cs typeface="Cambria"/>
              </a:rPr>
              <a:t>vạ^ </a:t>
            </a:r>
            <a:r>
              <a:rPr sz="2700" dirty="0">
                <a:latin typeface="Cambria"/>
                <a:cs typeface="Cambria"/>
              </a:rPr>
              <a:t>n </a:t>
            </a:r>
            <a:r>
              <a:rPr sz="2700" spc="-60" dirty="0">
                <a:latin typeface="Cambria"/>
                <a:cs typeface="Cambria"/>
              </a:rPr>
              <a:t>hành</a:t>
            </a:r>
            <a:r>
              <a:rPr sz="2700" spc="470" dirty="0">
                <a:latin typeface="Cambria"/>
                <a:cs typeface="Cambria"/>
              </a:rPr>
              <a:t> </a:t>
            </a:r>
            <a:r>
              <a:rPr sz="2700" spc="-245" dirty="0">
                <a:latin typeface="Cambria"/>
                <a:cs typeface="Cambria"/>
              </a:rPr>
              <a:t>máy</a:t>
            </a:r>
            <a:r>
              <a:rPr sz="2700" spc="105" dirty="0">
                <a:latin typeface="Cambria"/>
                <a:cs typeface="Cambria"/>
              </a:rPr>
              <a:t> </a:t>
            </a:r>
            <a:r>
              <a:rPr sz="2700" spc="-190" dirty="0">
                <a:latin typeface="Cambria"/>
                <a:cs typeface="Cambria"/>
              </a:rPr>
              <a:t>cát</a:t>
            </a:r>
            <a:r>
              <a:rPr sz="2700" spc="215" dirty="0">
                <a:latin typeface="Cambria"/>
                <a:cs typeface="Cambria"/>
              </a:rPr>
              <a:t> </a:t>
            </a:r>
            <a:r>
              <a:rPr sz="2700" spc="-215" dirty="0">
                <a:latin typeface="Cambria"/>
                <a:cs typeface="Cambria"/>
              </a:rPr>
              <a:t>và </a:t>
            </a:r>
            <a:r>
              <a:rPr sz="2700" spc="-210" dirty="0">
                <a:latin typeface="Cambria"/>
                <a:cs typeface="Cambria"/>
              </a:rPr>
              <a:t> </a:t>
            </a:r>
            <a:r>
              <a:rPr sz="2700" spc="-95" dirty="0">
                <a:latin typeface="Cambria"/>
                <a:cs typeface="Cambria"/>
              </a:rPr>
              <a:t>chủ</a:t>
            </a:r>
            <a:r>
              <a:rPr sz="2700" spc="15" dirty="0">
                <a:latin typeface="Cambria"/>
                <a:cs typeface="Cambria"/>
              </a:rPr>
              <a:t> </a:t>
            </a:r>
            <a:r>
              <a:rPr sz="2700" spc="-260" dirty="0">
                <a:latin typeface="Cambria"/>
                <a:cs typeface="Cambria"/>
              </a:rPr>
              <a:t>của</a:t>
            </a:r>
            <a:r>
              <a:rPr sz="2700" dirty="0">
                <a:latin typeface="Cambria"/>
                <a:cs typeface="Cambria"/>
              </a:rPr>
              <a:t> </a:t>
            </a:r>
            <a:r>
              <a:rPr sz="2700" spc="-220" dirty="0">
                <a:latin typeface="Cambria"/>
                <a:cs typeface="Cambria"/>
              </a:rPr>
              <a:t>họ)</a:t>
            </a:r>
            <a:endParaRPr sz="2700">
              <a:latin typeface="Cambria"/>
              <a:cs typeface="Cambria"/>
            </a:endParaRPr>
          </a:p>
          <a:p>
            <a:pPr marL="652145" marR="12065" lvl="1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spc="-5" dirty="0">
                <a:latin typeface="Cambria"/>
                <a:cs typeface="Cambria"/>
              </a:rPr>
              <a:t>Quan</a:t>
            </a:r>
            <a:r>
              <a:rPr sz="2700" spc="580" dirty="0">
                <a:latin typeface="Cambria"/>
                <a:cs typeface="Cambria"/>
              </a:rPr>
              <a:t> </a:t>
            </a:r>
            <a:r>
              <a:rPr sz="2700" spc="-125" dirty="0">
                <a:latin typeface="Cambria"/>
                <a:cs typeface="Cambria"/>
              </a:rPr>
              <a:t>chức</a:t>
            </a:r>
            <a:r>
              <a:rPr sz="2700" spc="345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chính</a:t>
            </a:r>
            <a:r>
              <a:rPr sz="2700" spc="585" dirty="0">
                <a:latin typeface="Cambria"/>
                <a:cs typeface="Cambria"/>
              </a:rPr>
              <a:t> </a:t>
            </a:r>
            <a:r>
              <a:rPr sz="2700" spc="-190" dirty="0">
                <a:latin typeface="Cambria"/>
                <a:cs typeface="Cambria"/>
              </a:rPr>
              <a:t>quyèn</a:t>
            </a:r>
            <a:r>
              <a:rPr sz="2700" spc="215" dirty="0">
                <a:latin typeface="Cambria"/>
                <a:cs typeface="Cambria"/>
              </a:rPr>
              <a:t> </a:t>
            </a:r>
            <a:r>
              <a:rPr sz="2700" spc="-95" dirty="0">
                <a:latin typeface="Cambria"/>
                <a:cs typeface="Cambria"/>
              </a:rPr>
              <a:t>phụ</a:t>
            </a:r>
            <a:r>
              <a:rPr sz="2700" spc="405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trách</a:t>
            </a:r>
            <a:r>
              <a:rPr sz="2700" spc="475" dirty="0">
                <a:latin typeface="Cambria"/>
                <a:cs typeface="Cambria"/>
              </a:rPr>
              <a:t> </a:t>
            </a:r>
            <a:r>
              <a:rPr sz="2700" spc="-105" dirty="0">
                <a:latin typeface="Cambria"/>
                <a:cs typeface="Cambria"/>
              </a:rPr>
              <a:t>vè</a:t>
            </a:r>
            <a:r>
              <a:rPr sz="2700" spc="385" dirty="0">
                <a:latin typeface="Cambria"/>
                <a:cs typeface="Cambria"/>
              </a:rPr>
              <a:t> </a:t>
            </a:r>
            <a:r>
              <a:rPr sz="2700" spc="-155" dirty="0">
                <a:latin typeface="Cambria"/>
                <a:cs typeface="Cambria"/>
              </a:rPr>
              <a:t>sức</a:t>
            </a:r>
            <a:r>
              <a:rPr sz="2700" spc="285" dirty="0">
                <a:latin typeface="Cambria"/>
                <a:cs typeface="Cambria"/>
              </a:rPr>
              <a:t> </a:t>
            </a:r>
            <a:r>
              <a:rPr sz="2700" spc="-75" dirty="0">
                <a:latin typeface="Cambria"/>
                <a:cs typeface="Cambria"/>
              </a:rPr>
              <a:t>khỏe</a:t>
            </a:r>
            <a:r>
              <a:rPr sz="2700" spc="445" dirty="0">
                <a:latin typeface="Cambria"/>
                <a:cs typeface="Cambria"/>
              </a:rPr>
              <a:t> </a:t>
            </a:r>
            <a:r>
              <a:rPr sz="2700" spc="-215" dirty="0">
                <a:latin typeface="Cambria"/>
                <a:cs typeface="Cambria"/>
              </a:rPr>
              <a:t>và </a:t>
            </a:r>
            <a:r>
              <a:rPr sz="2700" spc="-21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an</a:t>
            </a:r>
            <a:r>
              <a:rPr sz="2700" dirty="0">
                <a:latin typeface="Cambria"/>
                <a:cs typeface="Cambria"/>
              </a:rPr>
              <a:t> </a:t>
            </a:r>
            <a:r>
              <a:rPr sz="2700" spc="-215" dirty="0">
                <a:latin typeface="Cambria"/>
                <a:cs typeface="Cambria"/>
              </a:rPr>
              <a:t>toàn</a:t>
            </a:r>
            <a:r>
              <a:rPr sz="2700" spc="-210" dirty="0">
                <a:latin typeface="Cambria"/>
                <a:cs typeface="Cambria"/>
              </a:rPr>
              <a:t> </a:t>
            </a:r>
            <a:r>
              <a:rPr sz="2700" spc="-10" dirty="0">
                <a:latin typeface="Cambria"/>
                <a:cs typeface="Cambria"/>
              </a:rPr>
              <a:t>trong</a:t>
            </a:r>
            <a:r>
              <a:rPr sz="2700" spc="-5" dirty="0">
                <a:latin typeface="Cambria"/>
                <a:cs typeface="Cambria"/>
              </a:rPr>
              <a:t> </a:t>
            </a:r>
            <a:r>
              <a:rPr sz="2700" spc="-185" dirty="0">
                <a:latin typeface="Cambria"/>
                <a:cs typeface="Cambria"/>
              </a:rPr>
              <a:t>mõi</a:t>
            </a:r>
            <a:r>
              <a:rPr sz="2700" spc="-180" dirty="0">
                <a:latin typeface="Cambria"/>
                <a:cs typeface="Cambria"/>
              </a:rPr>
              <a:t> </a:t>
            </a:r>
            <a:r>
              <a:rPr sz="2700" spc="-190" dirty="0">
                <a:latin typeface="Cambria"/>
                <a:cs typeface="Cambria"/>
              </a:rPr>
              <a:t>quóc</a:t>
            </a:r>
            <a:r>
              <a:rPr sz="2700" spc="-185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gia</a:t>
            </a:r>
            <a:r>
              <a:rPr sz="2700" spc="580" dirty="0">
                <a:latin typeface="Cambria"/>
                <a:cs typeface="Cambria"/>
              </a:rPr>
              <a:t> </a:t>
            </a:r>
            <a:r>
              <a:rPr sz="2700" spc="-100" dirty="0">
                <a:latin typeface="Cambria"/>
                <a:cs typeface="Cambria"/>
              </a:rPr>
              <a:t>mà</a:t>
            </a:r>
            <a:r>
              <a:rPr sz="2700" spc="395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ta</a:t>
            </a:r>
            <a:r>
              <a:rPr sz="2700" spc="585" dirty="0">
                <a:latin typeface="Cambria"/>
                <a:cs typeface="Cambria"/>
              </a:rPr>
              <a:t> </a:t>
            </a:r>
            <a:r>
              <a:rPr sz="2700" spc="-204" dirty="0">
                <a:latin typeface="Cambria"/>
                <a:cs typeface="Cambria"/>
              </a:rPr>
              <a:t>dự</a:t>
            </a:r>
            <a:r>
              <a:rPr sz="2700" spc="18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định</a:t>
            </a:r>
            <a:r>
              <a:rPr sz="2700" spc="595" dirty="0">
                <a:latin typeface="Cambria"/>
                <a:cs typeface="Cambria"/>
              </a:rPr>
              <a:t> </a:t>
            </a:r>
            <a:r>
              <a:rPr sz="2700" spc="-265" dirty="0">
                <a:latin typeface="Cambria"/>
                <a:cs typeface="Cambria"/>
              </a:rPr>
              <a:t>bán</a:t>
            </a:r>
            <a:r>
              <a:rPr sz="2700" spc="65" dirty="0">
                <a:latin typeface="Cambria"/>
                <a:cs typeface="Cambria"/>
              </a:rPr>
              <a:t> </a:t>
            </a:r>
            <a:r>
              <a:rPr sz="2700" spc="-245" dirty="0">
                <a:latin typeface="Cambria"/>
                <a:cs typeface="Cambria"/>
              </a:rPr>
              <a:t>máy </a:t>
            </a:r>
            <a:r>
              <a:rPr sz="2700" spc="-24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cho </a:t>
            </a:r>
            <a:r>
              <a:rPr sz="2700" spc="-160" dirty="0">
                <a:latin typeface="Cambria"/>
                <a:cs typeface="Cambria"/>
              </a:rPr>
              <a:t>họ.</a:t>
            </a:r>
            <a:endParaRPr sz="27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spc="-225" dirty="0">
                <a:latin typeface="Cambria"/>
                <a:cs typeface="Cambria"/>
              </a:rPr>
              <a:t>Các</a:t>
            </a:r>
            <a:r>
              <a:rPr sz="2700" spc="125" dirty="0">
                <a:latin typeface="Cambria"/>
                <a:cs typeface="Cambria"/>
              </a:rPr>
              <a:t> </a:t>
            </a:r>
            <a:r>
              <a:rPr sz="2700" spc="-180" dirty="0">
                <a:latin typeface="Cambria"/>
                <a:cs typeface="Cambria"/>
              </a:rPr>
              <a:t>đói</a:t>
            </a:r>
            <a:r>
              <a:rPr sz="2700" spc="135" dirty="0">
                <a:latin typeface="Cambria"/>
                <a:cs typeface="Cambria"/>
              </a:rPr>
              <a:t> </a:t>
            </a:r>
            <a:r>
              <a:rPr sz="2700" spc="-95" dirty="0">
                <a:latin typeface="Cambria"/>
                <a:cs typeface="Cambria"/>
              </a:rPr>
              <a:t>thủ</a:t>
            </a:r>
            <a:r>
              <a:rPr sz="2700" spc="130" dirty="0">
                <a:latin typeface="Cambria"/>
                <a:cs typeface="Cambria"/>
              </a:rPr>
              <a:t> </a:t>
            </a:r>
            <a:r>
              <a:rPr sz="2700" spc="-65" dirty="0">
                <a:latin typeface="Cambria"/>
                <a:cs typeface="Cambria"/>
              </a:rPr>
              <a:t>cạnh</a:t>
            </a:r>
            <a:r>
              <a:rPr sz="2700" spc="120" dirty="0">
                <a:latin typeface="Cambria"/>
                <a:cs typeface="Cambria"/>
              </a:rPr>
              <a:t> </a:t>
            </a:r>
            <a:r>
              <a:rPr sz="2700" spc="-15" dirty="0">
                <a:latin typeface="Cambria"/>
                <a:cs typeface="Cambria"/>
              </a:rPr>
              <a:t>tranh</a:t>
            </a:r>
            <a:r>
              <a:rPr sz="2700" spc="125" dirty="0">
                <a:latin typeface="Cambria"/>
                <a:cs typeface="Cambria"/>
              </a:rPr>
              <a:t> </a:t>
            </a:r>
            <a:r>
              <a:rPr sz="2700" spc="-20" dirty="0">
                <a:latin typeface="Cambria"/>
                <a:cs typeface="Cambria"/>
              </a:rPr>
              <a:t>(negative</a:t>
            </a:r>
            <a:r>
              <a:rPr sz="2700" spc="11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stakeholders).</a:t>
            </a:r>
            <a:endParaRPr sz="27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185"/>
              <a:buFont typeface="Segoe UI Symbol"/>
              <a:buChar char="⚫"/>
              <a:tabLst>
                <a:tab pos="652780" algn="l"/>
              </a:tabLst>
            </a:pPr>
            <a:r>
              <a:rPr sz="2700" spc="-254" dirty="0">
                <a:latin typeface="Cambria"/>
                <a:cs typeface="Cambria"/>
              </a:rPr>
              <a:t>Néu</a:t>
            </a:r>
            <a:r>
              <a:rPr sz="2700" spc="-25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công </a:t>
            </a:r>
            <a:r>
              <a:rPr sz="2700" spc="-5" dirty="0">
                <a:latin typeface="Cambria"/>
                <a:cs typeface="Cambria"/>
              </a:rPr>
              <a:t>ty </a:t>
            </a:r>
            <a:r>
              <a:rPr sz="2700" spc="-120" dirty="0">
                <a:latin typeface="Cambria"/>
                <a:cs typeface="Cambria"/>
              </a:rPr>
              <a:t>có </a:t>
            </a:r>
            <a:r>
              <a:rPr sz="2700" spc="-130" dirty="0">
                <a:latin typeface="Cambria"/>
                <a:cs typeface="Cambria"/>
              </a:rPr>
              <a:t>ý </a:t>
            </a:r>
            <a:r>
              <a:rPr sz="2700" dirty="0">
                <a:latin typeface="Cambria"/>
                <a:cs typeface="Cambria"/>
              </a:rPr>
              <a:t>định </a:t>
            </a:r>
            <a:r>
              <a:rPr sz="2700" spc="-355" dirty="0">
                <a:latin typeface="Cambria"/>
                <a:cs typeface="Cambria"/>
              </a:rPr>
              <a:t>đảm</a:t>
            </a:r>
            <a:r>
              <a:rPr sz="2700" spc="-350" dirty="0">
                <a:latin typeface="Cambria"/>
                <a:cs typeface="Cambria"/>
              </a:rPr>
              <a:t> </a:t>
            </a:r>
            <a:r>
              <a:rPr sz="2700" spc="-65" dirty="0">
                <a:latin typeface="Cambria"/>
                <a:cs typeface="Cambria"/>
              </a:rPr>
              <a:t>nhạ^ </a:t>
            </a:r>
            <a:r>
              <a:rPr sz="2700" dirty="0">
                <a:latin typeface="Cambria"/>
                <a:cs typeface="Cambria"/>
              </a:rPr>
              <a:t>n </a:t>
            </a:r>
            <a:r>
              <a:rPr sz="2700" spc="-5" dirty="0">
                <a:latin typeface="Cambria"/>
                <a:cs typeface="Cambria"/>
              </a:rPr>
              <a:t>thêm khâu </a:t>
            </a:r>
            <a:r>
              <a:rPr sz="2700" spc="-254" dirty="0">
                <a:latin typeface="Cambria"/>
                <a:cs typeface="Cambria"/>
              </a:rPr>
              <a:t>bảo</a:t>
            </a:r>
            <a:r>
              <a:rPr sz="2700" spc="8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trì </a:t>
            </a:r>
            <a:r>
              <a:rPr sz="2700" dirty="0">
                <a:latin typeface="Cambria"/>
                <a:cs typeface="Cambria"/>
              </a:rPr>
              <a:t> </a:t>
            </a:r>
            <a:r>
              <a:rPr sz="2700" spc="-245" dirty="0">
                <a:latin typeface="Cambria"/>
                <a:cs typeface="Cambria"/>
              </a:rPr>
              <a:t>máy</a:t>
            </a:r>
            <a:r>
              <a:rPr sz="2700" spc="-240" dirty="0">
                <a:latin typeface="Cambria"/>
                <a:cs typeface="Cambria"/>
              </a:rPr>
              <a:t> móc</a:t>
            </a:r>
            <a:r>
              <a:rPr sz="2700" spc="-235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thì </a:t>
            </a:r>
            <a:r>
              <a:rPr sz="2700" spc="-90" dirty="0">
                <a:latin typeface="Cambria"/>
                <a:cs typeface="Cambria"/>
              </a:rPr>
              <a:t>đo^̣ </a:t>
            </a:r>
            <a:r>
              <a:rPr sz="2700" dirty="0">
                <a:latin typeface="Cambria"/>
                <a:cs typeface="Cambria"/>
              </a:rPr>
              <a:t>i </a:t>
            </a:r>
            <a:r>
              <a:rPr sz="2700" spc="-5" dirty="0">
                <a:latin typeface="Cambria"/>
                <a:cs typeface="Cambria"/>
              </a:rPr>
              <a:t>ngũ </a:t>
            </a:r>
            <a:r>
              <a:rPr sz="2700" spc="-254" dirty="0">
                <a:latin typeface="Cambria"/>
                <a:cs typeface="Cambria"/>
              </a:rPr>
              <a:t>bảo</a:t>
            </a:r>
            <a:r>
              <a:rPr sz="2700" spc="-250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hành </a:t>
            </a:r>
            <a:r>
              <a:rPr sz="2700" spc="-80" dirty="0">
                <a:latin typeface="Cambria"/>
                <a:cs typeface="Cambria"/>
              </a:rPr>
              <a:t>cũng </a:t>
            </a:r>
            <a:r>
              <a:rPr sz="2700" spc="-100" dirty="0">
                <a:latin typeface="Cambria"/>
                <a:cs typeface="Cambria"/>
              </a:rPr>
              <a:t>là </a:t>
            </a:r>
            <a:r>
              <a:rPr sz="2700" spc="-5" dirty="0">
                <a:latin typeface="Cambria"/>
                <a:cs typeface="Cambria"/>
              </a:rPr>
              <a:t>stakeholder </a:t>
            </a:r>
            <a:r>
              <a:rPr sz="2700" dirty="0">
                <a:latin typeface="Cambria"/>
                <a:cs typeface="Cambria"/>
              </a:rPr>
              <a:t> </a:t>
            </a:r>
            <a:r>
              <a:rPr sz="2700" spc="-5" dirty="0">
                <a:latin typeface="Cambria"/>
                <a:cs typeface="Cambria"/>
              </a:rPr>
              <a:t>chính.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7362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15" dirty="0">
                <a:latin typeface="Calibri"/>
                <a:cs typeface="Calibri"/>
              </a:rPr>
              <a:t>Answer</a:t>
            </a:r>
            <a:r>
              <a:rPr sz="5000" b="0" spc="-95" dirty="0">
                <a:latin typeface="Calibri"/>
                <a:cs typeface="Calibri"/>
              </a:rPr>
              <a:t> </a:t>
            </a:r>
            <a:r>
              <a:rPr sz="5000" b="0" spc="-10" dirty="0">
                <a:latin typeface="Calibri"/>
                <a:cs typeface="Calibri"/>
              </a:rPr>
              <a:t>#1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41" y="1623567"/>
            <a:ext cx="799338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79387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How will </a:t>
            </a:r>
            <a:r>
              <a:rPr sz="2800" spc="-20" dirty="0">
                <a:latin typeface="Cambria"/>
                <a:cs typeface="Cambria"/>
              </a:rPr>
              <a:t>you </a:t>
            </a:r>
            <a:r>
              <a:rPr sz="2800" spc="-15" dirty="0">
                <a:latin typeface="Cambria"/>
                <a:cs typeface="Cambria"/>
              </a:rPr>
              <a:t>analyse </a:t>
            </a:r>
            <a:r>
              <a:rPr sz="2800" spc="-5" dirty="0">
                <a:latin typeface="Cambria"/>
                <a:cs typeface="Cambria"/>
              </a:rPr>
              <a:t>and </a:t>
            </a:r>
            <a:r>
              <a:rPr sz="2800" spc="-15" dirty="0">
                <a:latin typeface="Cambria"/>
                <a:cs typeface="Cambria"/>
              </a:rPr>
              <a:t>validate your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stakeholder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list?</a:t>
            </a:r>
            <a:endParaRPr sz="2800">
              <a:latin typeface="Cambria"/>
              <a:cs typeface="Cambria"/>
            </a:endParaRPr>
          </a:p>
          <a:p>
            <a:pPr marL="652780" marR="5080" lvl="1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  <a:tab pos="2049780" algn="l"/>
              </a:tabLst>
            </a:pPr>
            <a:r>
              <a:rPr sz="2800" spc="-290" dirty="0">
                <a:solidFill>
                  <a:srgbClr val="FF0000"/>
                </a:solidFill>
                <a:latin typeface="Cambria"/>
                <a:cs typeface="Cambria"/>
              </a:rPr>
              <a:t>Kiẻm</a:t>
            </a:r>
            <a:r>
              <a:rPr sz="28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mbria"/>
                <a:cs typeface="Cambria"/>
              </a:rPr>
              <a:t>tra</a:t>
            </a:r>
            <a:r>
              <a:rPr sz="2800" spc="5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(check) </a:t>
            </a:r>
            <a:r>
              <a:rPr sz="2800" spc="-125" dirty="0">
                <a:solidFill>
                  <a:srgbClr val="FF0000"/>
                </a:solidFill>
                <a:latin typeface="Cambria"/>
                <a:cs typeface="Cambria"/>
              </a:rPr>
              <a:t>và</a:t>
            </a:r>
            <a:r>
              <a:rPr sz="2800" spc="3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cạ^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p </a:t>
            </a:r>
            <a:r>
              <a:rPr sz="2800" spc="-65" dirty="0">
                <a:solidFill>
                  <a:srgbClr val="FF0000"/>
                </a:solidFill>
                <a:latin typeface="Cambria"/>
                <a:cs typeface="Cambria"/>
              </a:rPr>
              <a:t>nhạ^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t </a:t>
            </a:r>
            <a:r>
              <a:rPr sz="2800" spc="-10" dirty="0">
                <a:solidFill>
                  <a:srgbClr val="FF0000"/>
                </a:solidFill>
                <a:latin typeface="Cambria"/>
                <a:cs typeface="Cambria"/>
              </a:rPr>
              <a:t>(update)</a:t>
            </a:r>
            <a:r>
              <a:rPr sz="2800" spc="5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danh </a:t>
            </a:r>
            <a:r>
              <a:rPr sz="28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380" dirty="0">
                <a:solidFill>
                  <a:srgbClr val="FF0000"/>
                </a:solidFill>
                <a:latin typeface="Cambria"/>
                <a:cs typeface="Cambria"/>
              </a:rPr>
              <a:t>sách</a:t>
            </a:r>
            <a:r>
              <a:rPr sz="2800" spc="-3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Cambria"/>
                <a:cs typeface="Cambria"/>
              </a:rPr>
              <a:t>mo^̣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t </a:t>
            </a:r>
            <a:r>
              <a:rPr sz="2800" spc="-60" dirty="0">
                <a:solidFill>
                  <a:srgbClr val="FF0000"/>
                </a:solidFill>
                <a:latin typeface="Cambria"/>
                <a:cs typeface="Cambria"/>
              </a:rPr>
              <a:t>cách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thường </a:t>
            </a:r>
            <a:r>
              <a:rPr sz="2800" spc="-30" dirty="0">
                <a:solidFill>
                  <a:srgbClr val="FF0000"/>
                </a:solidFill>
                <a:latin typeface="Cambria"/>
                <a:cs typeface="Cambria"/>
              </a:rPr>
              <a:t>xuyên; </a:t>
            </a:r>
            <a:r>
              <a:rPr sz="2800" spc="-65" dirty="0">
                <a:solidFill>
                  <a:srgbClr val="FF0000"/>
                </a:solidFill>
                <a:latin typeface="Cambria"/>
                <a:cs typeface="Cambria"/>
              </a:rPr>
              <a:t>duye^̣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t </a:t>
            </a: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lại </a:t>
            </a:r>
            <a:r>
              <a:rPr sz="2800" spc="-10" dirty="0">
                <a:solidFill>
                  <a:srgbClr val="FF0000"/>
                </a:solidFill>
                <a:latin typeface="Cambria"/>
                <a:cs typeface="Cambria"/>
              </a:rPr>
              <a:t>(review)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và</a:t>
            </a:r>
            <a:r>
              <a:rPr sz="2800" spc="-1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theo</a:t>
            </a:r>
            <a:r>
              <a:rPr sz="28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Cambria"/>
                <a:cs typeface="Cambria"/>
              </a:rPr>
              <a:t>dõi	</a:t>
            </a:r>
            <a:r>
              <a:rPr sz="2800" spc="-10" dirty="0">
                <a:solidFill>
                  <a:srgbClr val="FF0000"/>
                </a:solidFill>
                <a:latin typeface="Cambria"/>
                <a:cs typeface="Cambria"/>
              </a:rPr>
              <a:t>(follow)</a:t>
            </a:r>
            <a:r>
              <a:rPr sz="28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thông</a:t>
            </a:r>
            <a:r>
              <a:rPr sz="28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qua</a:t>
            </a:r>
            <a:r>
              <a:rPr sz="28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các</a:t>
            </a:r>
            <a:r>
              <a:rPr sz="28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mbria"/>
                <a:cs typeface="Cambria"/>
              </a:rPr>
              <a:t>cuo^̣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8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tiép</a:t>
            </a:r>
            <a:r>
              <a:rPr sz="28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Cambria"/>
                <a:cs typeface="Cambria"/>
              </a:rPr>
              <a:t>xúc</a:t>
            </a:r>
            <a:endParaRPr sz="28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800" spc="-85" dirty="0">
                <a:solidFill>
                  <a:srgbClr val="FF0000"/>
                </a:solidFill>
                <a:latin typeface="Cambria"/>
                <a:cs typeface="Cambria"/>
              </a:rPr>
              <a:t>gạ˘</a:t>
            </a:r>
            <a:r>
              <a:rPr sz="2800" spc="-2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Cambria"/>
                <a:cs typeface="Cambria"/>
              </a:rPr>
              <a:t>gỡ</a:t>
            </a:r>
            <a:r>
              <a:rPr sz="28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Cambria"/>
                <a:cs typeface="Cambria"/>
              </a:rPr>
              <a:t>với</a:t>
            </a:r>
            <a:r>
              <a:rPr sz="28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stakeholder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"/>
                <a:cs typeface="Cambria"/>
              </a:rPr>
              <a:t>chính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980" y="5791580"/>
            <a:ext cx="2286000" cy="685800"/>
          </a:xfrm>
          <a:prstGeom prst="rect">
            <a:avLst/>
          </a:prstGeom>
          <a:solidFill>
            <a:srgbClr val="0E6EC5"/>
          </a:solidFill>
          <a:ln w="25146">
            <a:solidFill>
              <a:srgbClr val="085091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505"/>
              </a:spcBef>
            </a:pPr>
            <a:r>
              <a:rPr sz="1800" spc="-30" dirty="0">
                <a:solidFill>
                  <a:srgbClr val="FFFFFF"/>
                </a:solidFill>
                <a:latin typeface="Constantia"/>
                <a:cs typeface="Constantia"/>
              </a:rPr>
              <a:t>Trang</a:t>
            </a:r>
            <a:r>
              <a:rPr sz="1800" spc="-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34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28139"/>
            <a:ext cx="6332220" cy="40493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Customers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Users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Requirements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analysts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Developers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40" dirty="0">
                <a:latin typeface="Microsoft Sans Serif"/>
                <a:cs typeface="Microsoft Sans Serif"/>
              </a:rPr>
              <a:t>Testers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Documentation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writers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Project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managers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Legal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staff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nhóm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người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làm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việc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hợp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pháp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Manufacturing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people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người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sản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xuất</a:t>
            </a:r>
            <a:endParaRPr sz="24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Sales,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marketing,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field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support,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help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desk,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040" dirty="0">
                <a:latin typeface="Microsoft Sans Serif"/>
                <a:cs typeface="Microsoft Sans Serif"/>
              </a:rPr>
              <a:t>…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5532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5" dirty="0">
                <a:latin typeface="Calibri"/>
                <a:cs typeface="Calibri"/>
              </a:rPr>
              <a:t>Ví</a:t>
            </a:r>
            <a:r>
              <a:rPr sz="5000" b="0" spc="-2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dụ</a:t>
            </a:r>
            <a:r>
              <a:rPr sz="5000" b="0" spc="-20" dirty="0">
                <a:latin typeface="Calibri"/>
                <a:cs typeface="Calibri"/>
              </a:rPr>
              <a:t> các </a:t>
            </a:r>
            <a:r>
              <a:rPr sz="5000" b="0" spc="-25" dirty="0"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5047" y="646023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76008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Mục</a:t>
            </a:r>
            <a:r>
              <a:rPr sz="5000" dirty="0"/>
              <a:t> </a:t>
            </a:r>
            <a:r>
              <a:rPr sz="5000" spc="-5" dirty="0"/>
              <a:t>Đích</a:t>
            </a:r>
            <a:r>
              <a:rPr sz="5000" spc="1120" dirty="0"/>
              <a:t> </a:t>
            </a:r>
            <a:r>
              <a:rPr sz="5000" spc="-5" dirty="0"/>
              <a:t>(Goals) </a:t>
            </a:r>
            <a:r>
              <a:rPr sz="5000" dirty="0"/>
              <a:t> </a:t>
            </a:r>
            <a:r>
              <a:rPr sz="5000" spc="-5" dirty="0"/>
              <a:t>Mục</a:t>
            </a:r>
            <a:r>
              <a:rPr sz="5000" spc="-30" dirty="0"/>
              <a:t> </a:t>
            </a:r>
            <a:r>
              <a:rPr sz="5000" spc="-5" dirty="0"/>
              <a:t>Tiêu</a:t>
            </a:r>
            <a:r>
              <a:rPr sz="5000" spc="-30" dirty="0"/>
              <a:t> </a:t>
            </a:r>
            <a:r>
              <a:rPr sz="5000" spc="-10" dirty="0"/>
              <a:t>(Objectives)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758694" y="6503374"/>
            <a:ext cx="18427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Microsoft Sans Serif"/>
                <a:cs typeface="Microsoft Sans Serif"/>
              </a:rPr>
              <a:t>BM HTTT -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CNTT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H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1209" y="6503374"/>
            <a:ext cx="39935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  <a:tabLst>
                <a:tab pos="382333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U</a:t>
            </a:r>
            <a:r>
              <a:rPr sz="1200" dirty="0">
                <a:latin typeface="Microsoft Sans Serif"/>
                <a:cs typeface="Microsoft Sans Serif"/>
              </a:rPr>
              <a:t>I	</a:t>
            </a:r>
            <a:r>
              <a:rPr sz="1200" spc="-10" dirty="0">
                <a:latin typeface="Microsoft Sans Serif"/>
                <a:cs typeface="Microsoft Sans Serif"/>
              </a:rPr>
              <a:t>50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544700"/>
          <a:ext cx="8763000" cy="512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Mục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đích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Mục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tiêu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6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Đề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ra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những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gì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mà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ta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muốn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đạt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tới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Mục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đích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trả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lời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câu hỏi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“nhằm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vào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việc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45" dirty="0">
                          <a:latin typeface="Cambria"/>
                          <a:cs typeface="Cambria"/>
                        </a:rPr>
                        <a:t>gì?”,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hoặc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“phục vụ cho điều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gì?”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0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Đề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ra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những bước,</a:t>
                      </a:r>
                      <a:r>
                        <a:rPr sz="20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hành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động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cụ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thể </a:t>
                      </a:r>
                      <a:r>
                        <a:rPr sz="2000" spc="-4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để đạt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được những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gì mà ta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mong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muốn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1440" marR="200025" indent="5524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Mục tiêu 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trả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lời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câu hỏi “làm cái gì?”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và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làm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điều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mà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kết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quả phải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đạt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được.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Thường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là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dài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hạn,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và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có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latin typeface="Cambria"/>
                          <a:cs typeface="Cambria"/>
                        </a:rPr>
                        <a:t>thể</a:t>
                      </a:r>
                      <a:r>
                        <a:rPr sz="20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không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có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giới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hạn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thời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gian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hường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ngắn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hạn,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và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có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giới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hạn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về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thời</a:t>
                      </a:r>
                      <a:r>
                        <a:rPr sz="20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gian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67">
                <a:tc>
                  <a:txBody>
                    <a:bodyPr/>
                    <a:lstStyle/>
                    <a:p>
                      <a:pPr marL="90805" marR="453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Có tác động lớn 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và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lâu dài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trên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đời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sống, sự phát triễn của một cá nhân </a:t>
                      </a:r>
                      <a:r>
                        <a:rPr sz="2000" spc="-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hay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công ty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Có tác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động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hướng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tới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mục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tiêu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30">
                <a:tc>
                  <a:txBody>
                    <a:bodyPr/>
                    <a:lstStyle/>
                    <a:p>
                      <a:pPr marL="90805" marR="4210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Cambria"/>
                          <a:cs typeface="Cambria"/>
                        </a:rPr>
                        <a:t>Thường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không được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đo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lường,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hoặc </a:t>
                      </a:r>
                      <a:r>
                        <a:rPr sz="2000" spc="-4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khó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đo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lường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được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vì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10" dirty="0">
                          <a:latin typeface="Cambria"/>
                          <a:cs typeface="Cambria"/>
                        </a:rPr>
                        <a:t>Mục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đich</a:t>
                      </a:r>
                      <a:r>
                        <a:rPr sz="20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thường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mang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tính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trừu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tượng.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6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Cambria"/>
                          <a:cs typeface="Cambria"/>
                        </a:rPr>
                        <a:t>Phải đo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lường 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được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qua một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đơn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vị </a:t>
                      </a:r>
                      <a:r>
                        <a:rPr sz="2000" spc="-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nào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đó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66928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Mục</a:t>
            </a:r>
            <a:r>
              <a:rPr sz="5000" spc="50" dirty="0"/>
              <a:t> </a:t>
            </a:r>
            <a:r>
              <a:rPr sz="5000" spc="-5" dirty="0"/>
              <a:t>Đích</a:t>
            </a:r>
            <a:r>
              <a:rPr sz="5000" spc="55" dirty="0"/>
              <a:t> </a:t>
            </a:r>
            <a:r>
              <a:rPr sz="5000" spc="-5" dirty="0"/>
              <a:t>(Goals) </a:t>
            </a:r>
            <a:r>
              <a:rPr sz="5000" dirty="0"/>
              <a:t> </a:t>
            </a:r>
            <a:r>
              <a:rPr sz="5000" spc="-5" dirty="0"/>
              <a:t>Mục</a:t>
            </a:r>
            <a:r>
              <a:rPr sz="5000" spc="-25" dirty="0"/>
              <a:t> </a:t>
            </a:r>
            <a:r>
              <a:rPr sz="5000" spc="-5" dirty="0"/>
              <a:t>tiêu</a:t>
            </a:r>
            <a:r>
              <a:rPr sz="5000" spc="-15" dirty="0"/>
              <a:t> </a:t>
            </a:r>
            <a:r>
              <a:rPr sz="5000" spc="-10" dirty="0"/>
              <a:t>(Objectives)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702815"/>
            <a:ext cx="8300720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Microsoft Sans Serif"/>
                <a:cs typeface="Microsoft Sans Serif"/>
              </a:rPr>
              <a:t>Thí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dụ:</a:t>
            </a:r>
            <a:r>
              <a:rPr sz="2400" spc="2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phân</a:t>
            </a:r>
            <a:r>
              <a:rPr sz="2400" spc="2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biệt</a:t>
            </a:r>
            <a:r>
              <a:rPr sz="2400" spc="24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giữa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đích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</a:t>
            </a:r>
            <a:r>
              <a:rPr sz="2400" spc="2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tiêu</a:t>
            </a:r>
            <a:r>
              <a:rPr sz="2400" spc="2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của</a:t>
            </a:r>
            <a:r>
              <a:rPr sz="2400" spc="2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đề</a:t>
            </a:r>
            <a:r>
              <a:rPr sz="2400" spc="229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tài</a:t>
            </a:r>
            <a:r>
              <a:rPr sz="2400" spc="2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sau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đây.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49657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Đề</a:t>
            </a:r>
            <a:r>
              <a:rPr sz="2400" spc="1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tài: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"</a:t>
            </a:r>
            <a:r>
              <a:rPr sz="2400" b="1" i="1" spc="-5" dirty="0">
                <a:latin typeface="Arial"/>
                <a:cs typeface="Arial"/>
              </a:rPr>
              <a:t>Những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yếu</a:t>
            </a:r>
            <a:r>
              <a:rPr sz="2400" b="1" i="1" spc="1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tố</a:t>
            </a:r>
            <a:r>
              <a:rPr sz="2400" b="1" i="1" spc="1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ảnh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hưởng</a:t>
            </a:r>
            <a:r>
              <a:rPr sz="2400" b="1" i="1" spc="10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đến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thái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độ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học</a:t>
            </a:r>
            <a:r>
              <a:rPr sz="2400" b="1" i="1" spc="10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tập </a:t>
            </a:r>
            <a:r>
              <a:rPr sz="2400" b="1" i="1" spc="-65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của học viên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tại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Trường </a:t>
            </a:r>
            <a:r>
              <a:rPr sz="2400" b="1" i="1" spc="-5" dirty="0">
                <a:latin typeface="Arial"/>
                <a:cs typeface="Arial"/>
              </a:rPr>
              <a:t>Chính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trị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Nghệ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An</a:t>
            </a:r>
            <a:r>
              <a:rPr sz="2400" spc="-5" dirty="0">
                <a:latin typeface="Microsoft Sans Serif"/>
                <a:cs typeface="Microsoft Sans Serif"/>
              </a:rPr>
              <a:t>".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Xác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định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đích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tiêu</a:t>
            </a:r>
            <a:endParaRPr sz="2400">
              <a:latin typeface="Microsoft Sans Serif"/>
              <a:cs typeface="Microsoft Sans Serif"/>
            </a:endParaRPr>
          </a:p>
          <a:p>
            <a:pPr marL="12700" marR="571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Mục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đích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của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đề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tài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Nhằm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nâng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cao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chất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lượng</a:t>
            </a:r>
            <a:r>
              <a:rPr sz="2400" spc="114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giảng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dạy,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học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tập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cán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bộ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và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học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viên.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Mục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tiêu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của đề tài: </a:t>
            </a:r>
            <a:r>
              <a:rPr sz="2400" spc="-5" dirty="0">
                <a:latin typeface="Microsoft Sans Serif"/>
                <a:cs typeface="Microsoft Sans Serif"/>
              </a:rPr>
              <a:t>Ít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nhất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cũng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có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hai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mục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tiêu</a:t>
            </a:r>
            <a:endParaRPr sz="2400">
              <a:latin typeface="Microsoft Sans Serif"/>
              <a:cs typeface="Microsoft Sans Serif"/>
            </a:endParaRPr>
          </a:p>
          <a:p>
            <a:pPr marL="12700" marR="6350" algn="just">
              <a:lnSpc>
                <a:spcPct val="100000"/>
              </a:lnSpc>
              <a:buAutoNum type="alphaLcPeriod"/>
              <a:tabLst>
                <a:tab pos="370840" algn="l"/>
              </a:tabLst>
            </a:pPr>
            <a:r>
              <a:rPr sz="2400" dirty="0">
                <a:latin typeface="Microsoft Sans Serif"/>
                <a:cs typeface="Microsoft Sans Serif"/>
              </a:rPr>
              <a:t>Xác </a:t>
            </a:r>
            <a:r>
              <a:rPr sz="2400" spc="-5" dirty="0">
                <a:latin typeface="Microsoft Sans Serif"/>
                <a:cs typeface="Microsoft Sans Serif"/>
              </a:rPr>
              <a:t>định </a:t>
            </a:r>
            <a:r>
              <a:rPr sz="2400" spc="125" dirty="0">
                <a:latin typeface="Microsoft Sans Serif"/>
                <a:cs typeface="Microsoft Sans Serif"/>
              </a:rPr>
              <a:t>được </a:t>
            </a:r>
            <a:r>
              <a:rPr sz="2400" dirty="0">
                <a:latin typeface="Microsoft Sans Serif"/>
                <a:cs typeface="Microsoft Sans Serif"/>
              </a:rPr>
              <a:t>các yếu </a:t>
            </a:r>
            <a:r>
              <a:rPr sz="2400" spc="-5" dirty="0">
                <a:latin typeface="Microsoft Sans Serif"/>
                <a:cs typeface="Microsoft Sans Serif"/>
              </a:rPr>
              <a:t>tố </a:t>
            </a:r>
            <a:r>
              <a:rPr sz="2400" spc="-10" dirty="0">
                <a:latin typeface="Microsoft Sans Serif"/>
                <a:cs typeface="Microsoft Sans Serif"/>
              </a:rPr>
              <a:t>liên </a:t>
            </a:r>
            <a:r>
              <a:rPr sz="2400" spc="-5" dirty="0">
                <a:latin typeface="Microsoft Sans Serif"/>
                <a:cs typeface="Microsoft Sans Serif"/>
              </a:rPr>
              <a:t>quan </a:t>
            </a:r>
            <a:r>
              <a:rPr sz="2400" dirty="0">
                <a:latin typeface="Microsoft Sans Serif"/>
                <a:cs typeface="Microsoft Sans Serif"/>
              </a:rPr>
              <a:t>đến </a:t>
            </a:r>
            <a:r>
              <a:rPr sz="2400" spc="-5" dirty="0">
                <a:latin typeface="Microsoft Sans Serif"/>
                <a:cs typeface="Microsoft Sans Serif"/>
              </a:rPr>
              <a:t>việc </a:t>
            </a:r>
            <a:r>
              <a:rPr sz="2400" dirty="0">
                <a:latin typeface="Microsoft Sans Serif"/>
                <a:cs typeface="Microsoft Sans Serif"/>
              </a:rPr>
              <a:t>học tập của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học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viên.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buAutoNum type="alphaLcPeriod"/>
              <a:tabLst>
                <a:tab pos="395605" algn="l"/>
              </a:tabLst>
            </a:pPr>
            <a:r>
              <a:rPr sz="2400" dirty="0">
                <a:latin typeface="Microsoft Sans Serif"/>
                <a:cs typeface="Microsoft Sans Serif"/>
              </a:rPr>
              <a:t>Xác </a:t>
            </a:r>
            <a:r>
              <a:rPr sz="2400" spc="-5" dirty="0">
                <a:latin typeface="Microsoft Sans Serif"/>
                <a:cs typeface="Microsoft Sans Serif"/>
              </a:rPr>
              <a:t>định </a:t>
            </a:r>
            <a:r>
              <a:rPr sz="2400" spc="125" dirty="0">
                <a:latin typeface="Microsoft Sans Serif"/>
                <a:cs typeface="Microsoft Sans Serif"/>
              </a:rPr>
              <a:t>được </a:t>
            </a:r>
            <a:r>
              <a:rPr sz="2400" spc="135" dirty="0">
                <a:latin typeface="Microsoft Sans Serif"/>
                <a:cs typeface="Microsoft Sans Serif"/>
              </a:rPr>
              <a:t>sự </a:t>
            </a:r>
            <a:r>
              <a:rPr sz="2400" dirty="0">
                <a:latin typeface="Microsoft Sans Serif"/>
                <a:cs typeface="Microsoft Sans Serif"/>
              </a:rPr>
              <a:t>ảnh </a:t>
            </a:r>
            <a:r>
              <a:rPr sz="2400" spc="100" dirty="0">
                <a:latin typeface="Microsoft Sans Serif"/>
                <a:cs typeface="Microsoft Sans Serif"/>
              </a:rPr>
              <a:t>hưởng </a:t>
            </a:r>
            <a:r>
              <a:rPr sz="2400" dirty="0">
                <a:latin typeface="Microsoft Sans Serif"/>
                <a:cs typeface="Microsoft Sans Serif"/>
              </a:rPr>
              <a:t>của các yếu </a:t>
            </a:r>
            <a:r>
              <a:rPr sz="2400" spc="-5" dirty="0">
                <a:latin typeface="Microsoft Sans Serif"/>
                <a:cs typeface="Microsoft Sans Serif"/>
              </a:rPr>
              <a:t>tố </a:t>
            </a:r>
            <a:r>
              <a:rPr sz="2400" spc="-10" dirty="0">
                <a:latin typeface="Microsoft Sans Serif"/>
                <a:cs typeface="Microsoft Sans Serif"/>
              </a:rPr>
              <a:t>liên </a:t>
            </a:r>
            <a:r>
              <a:rPr sz="2400" spc="-5" dirty="0">
                <a:latin typeface="Microsoft Sans Serif"/>
                <a:cs typeface="Microsoft Sans Serif"/>
              </a:rPr>
              <a:t>quan </a:t>
            </a:r>
            <a:r>
              <a:rPr sz="2400" dirty="0">
                <a:latin typeface="Microsoft Sans Serif"/>
                <a:cs typeface="Microsoft Sans Serif"/>
              </a:rPr>
              <a:t> đến </a:t>
            </a:r>
            <a:r>
              <a:rPr sz="2400" spc="-5" dirty="0">
                <a:latin typeface="Microsoft Sans Serif"/>
                <a:cs typeface="Microsoft Sans Serif"/>
              </a:rPr>
              <a:t>việc học </a:t>
            </a:r>
            <a:r>
              <a:rPr sz="2400" dirty="0">
                <a:latin typeface="Microsoft Sans Serif"/>
                <a:cs typeface="Microsoft Sans Serif"/>
              </a:rPr>
              <a:t>tập của </a:t>
            </a:r>
            <a:r>
              <a:rPr sz="2400" spc="-5" dirty="0">
                <a:latin typeface="Microsoft Sans Serif"/>
                <a:cs typeface="Microsoft Sans Serif"/>
              </a:rPr>
              <a:t>học viên, </a:t>
            </a:r>
            <a:r>
              <a:rPr sz="2400" dirty="0">
                <a:latin typeface="Microsoft Sans Serif"/>
                <a:cs typeface="Microsoft Sans Serif"/>
              </a:rPr>
              <a:t>bao </a:t>
            </a:r>
            <a:r>
              <a:rPr sz="2400" spc="-5" dirty="0">
                <a:latin typeface="Microsoft Sans Serif"/>
                <a:cs typeface="Microsoft Sans Serif"/>
              </a:rPr>
              <a:t>gồm: </a:t>
            </a:r>
            <a:r>
              <a:rPr sz="2400" spc="130" dirty="0">
                <a:latin typeface="Microsoft Sans Serif"/>
                <a:cs typeface="Microsoft Sans Serif"/>
              </a:rPr>
              <a:t>Sự </a:t>
            </a:r>
            <a:r>
              <a:rPr sz="2400" dirty="0">
                <a:latin typeface="Microsoft Sans Serif"/>
                <a:cs typeface="Microsoft Sans Serif"/>
              </a:rPr>
              <a:t>ảnh </a:t>
            </a:r>
            <a:r>
              <a:rPr sz="2400" spc="100" dirty="0">
                <a:latin typeface="Microsoft Sans Serif"/>
                <a:cs typeface="Microsoft Sans Serif"/>
              </a:rPr>
              <a:t>hưởng </a:t>
            </a:r>
            <a:r>
              <a:rPr sz="2400" spc="90" dirty="0">
                <a:latin typeface="Microsoft Sans Serif"/>
                <a:cs typeface="Microsoft Sans Serif"/>
              </a:rPr>
              <a:t>như 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thế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nào?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Mức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độ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ảnh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hưởng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sao?...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0"/>
            <a:ext cx="58794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Goal (mục </a:t>
            </a:r>
            <a:r>
              <a:rPr sz="5000" dirty="0"/>
              <a:t>đích) </a:t>
            </a:r>
            <a:r>
              <a:rPr sz="5000" spc="-40" dirty="0"/>
              <a:t>và </a:t>
            </a:r>
            <a:r>
              <a:rPr sz="5000" spc="-35" dirty="0"/>
              <a:t> </a:t>
            </a:r>
            <a:r>
              <a:rPr sz="5000" spc="-20" dirty="0"/>
              <a:t>requirement</a:t>
            </a:r>
            <a:r>
              <a:rPr sz="5000" spc="-30" dirty="0"/>
              <a:t> </a:t>
            </a:r>
            <a:r>
              <a:rPr sz="5000" spc="-20" dirty="0"/>
              <a:t>(yêu</a:t>
            </a:r>
            <a:r>
              <a:rPr sz="5000" spc="-35" dirty="0"/>
              <a:t> </a:t>
            </a:r>
            <a:r>
              <a:rPr sz="5000" spc="-15" dirty="0"/>
              <a:t>cầu)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0928"/>
            <a:ext cx="8072755" cy="43783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dirty="0">
                <a:latin typeface="Cambria"/>
                <a:cs typeface="Cambria"/>
              </a:rPr>
              <a:t>Goals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là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cái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mà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stakeholders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229" dirty="0">
                <a:latin typeface="Cambria"/>
                <a:cs typeface="Cambria"/>
              </a:rPr>
              <a:t>muón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254" dirty="0">
                <a:latin typeface="Cambria"/>
                <a:cs typeface="Cambria"/>
              </a:rPr>
              <a:t>thực</a:t>
            </a:r>
            <a:r>
              <a:rPr sz="2800" spc="-1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thi.</a:t>
            </a:r>
            <a:endParaRPr sz="28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dirty="0">
                <a:latin typeface="Cambria"/>
                <a:cs typeface="Cambria"/>
              </a:rPr>
              <a:t>Goals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-120" dirty="0">
                <a:latin typeface="Cambria"/>
                <a:cs typeface="Cambria"/>
              </a:rPr>
              <a:t>có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thể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120" dirty="0">
                <a:latin typeface="Cambria"/>
                <a:cs typeface="Cambria"/>
              </a:rPr>
              <a:t>có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-175" dirty="0">
                <a:latin typeface="Cambria"/>
                <a:cs typeface="Cambria"/>
              </a:rPr>
              <a:t>nhièu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315" dirty="0">
                <a:latin typeface="Cambria"/>
                <a:cs typeface="Cambria"/>
              </a:rPr>
              <a:t>mức</a:t>
            </a:r>
            <a:r>
              <a:rPr sz="2800" spc="-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độ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khác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nhau:</a:t>
            </a:r>
            <a:endParaRPr sz="2800">
              <a:latin typeface="Cambria"/>
              <a:cs typeface="Cambria"/>
            </a:endParaRPr>
          </a:p>
          <a:p>
            <a:pPr marL="652145" marR="5715" lvl="1" indent="-247015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60" dirty="0">
                <a:latin typeface="Cambria"/>
                <a:cs typeface="Cambria"/>
              </a:rPr>
              <a:t>Mức </a:t>
            </a:r>
            <a:r>
              <a:rPr sz="2800" dirty="0">
                <a:latin typeface="Cambria"/>
                <a:cs typeface="Cambria"/>
              </a:rPr>
              <a:t>cao </a:t>
            </a:r>
            <a:r>
              <a:rPr sz="2800" spc="-60" dirty="0">
                <a:latin typeface="Cambria"/>
                <a:cs typeface="Cambria"/>
              </a:rPr>
              <a:t>nhát </a:t>
            </a:r>
            <a:r>
              <a:rPr sz="2800" spc="-5" dirty="0">
                <a:latin typeface="Cambria"/>
                <a:cs typeface="Cambria"/>
              </a:rPr>
              <a:t>(highest </a:t>
            </a:r>
            <a:r>
              <a:rPr sz="2800" spc="-15" dirty="0">
                <a:latin typeface="Cambria"/>
                <a:cs typeface="Cambria"/>
              </a:rPr>
              <a:t>level): </a:t>
            </a:r>
            <a:r>
              <a:rPr sz="2800" spc="-5" dirty="0">
                <a:latin typeface="Cambria"/>
                <a:cs typeface="Cambria"/>
              </a:rPr>
              <a:t>phát biểu </a:t>
            </a:r>
            <a:r>
              <a:rPr sz="2800" spc="-35" dirty="0">
                <a:latin typeface="Cambria"/>
                <a:cs typeface="Cambria"/>
              </a:rPr>
              <a:t>về </a:t>
            </a:r>
            <a:r>
              <a:rPr sz="2800" spc="-5" dirty="0">
                <a:latin typeface="Cambria"/>
                <a:cs typeface="Cambria"/>
              </a:rPr>
              <a:t>nhiệm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vụ </a:t>
            </a:r>
            <a:r>
              <a:rPr sz="2800" spc="-30" dirty="0">
                <a:latin typeface="Cambria"/>
                <a:cs typeface="Cambria"/>
              </a:rPr>
              <a:t>và </a:t>
            </a:r>
            <a:r>
              <a:rPr sz="2800" spc="-5" dirty="0">
                <a:latin typeface="Cambria"/>
                <a:cs typeface="Cambria"/>
              </a:rPr>
              <a:t>mục </a:t>
            </a:r>
            <a:r>
              <a:rPr sz="2800" spc="-10" dirty="0">
                <a:latin typeface="Cambria"/>
                <a:cs typeface="Cambria"/>
              </a:rPr>
              <a:t>tiêu, </a:t>
            </a:r>
            <a:r>
              <a:rPr sz="2800" dirty="0">
                <a:latin typeface="Cambria"/>
                <a:cs typeface="Cambria"/>
              </a:rPr>
              <a:t>chính </a:t>
            </a:r>
            <a:r>
              <a:rPr sz="2800" spc="-105" dirty="0">
                <a:latin typeface="Cambria"/>
                <a:cs typeface="Cambria"/>
              </a:rPr>
              <a:t>là </a:t>
            </a:r>
            <a:r>
              <a:rPr sz="2800" spc="-5" dirty="0">
                <a:solidFill>
                  <a:srgbClr val="C00000"/>
                </a:solidFill>
                <a:latin typeface="Cambria"/>
                <a:cs typeface="Cambria"/>
              </a:rPr>
              <a:t>mission statements </a:t>
            </a:r>
            <a:r>
              <a:rPr sz="2800" spc="-10" dirty="0">
                <a:solidFill>
                  <a:srgbClr val="C00000"/>
                </a:solidFill>
                <a:latin typeface="Cambria"/>
                <a:cs typeface="Cambria"/>
              </a:rPr>
              <a:t>and </a:t>
            </a:r>
            <a:r>
              <a:rPr sz="28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mbria"/>
                <a:cs typeface="Cambria"/>
              </a:rPr>
              <a:t>objectives.</a:t>
            </a:r>
            <a:endParaRPr sz="2800">
              <a:latin typeface="Cambria"/>
              <a:cs typeface="Cambria"/>
            </a:endParaRPr>
          </a:p>
          <a:p>
            <a:pPr marL="927100" marR="1061085" indent="-247015" algn="just">
              <a:lnSpc>
                <a:spcPct val="120000"/>
              </a:lnSpc>
            </a:pPr>
            <a:r>
              <a:rPr sz="2800" spc="-90" dirty="0">
                <a:solidFill>
                  <a:srgbClr val="C00000"/>
                </a:solidFill>
                <a:latin typeface="Cambria"/>
                <a:cs typeface="Cambria"/>
              </a:rPr>
              <a:t>(Có </a:t>
            </a:r>
            <a:r>
              <a:rPr sz="2800" spc="-5" dirty="0">
                <a:solidFill>
                  <a:srgbClr val="C00000"/>
                </a:solidFill>
                <a:latin typeface="Cambria"/>
                <a:cs typeface="Cambria"/>
              </a:rPr>
              <a:t>thể </a:t>
            </a:r>
            <a:r>
              <a:rPr sz="2800" spc="-275" dirty="0">
                <a:solidFill>
                  <a:srgbClr val="C00000"/>
                </a:solidFill>
                <a:latin typeface="Cambria"/>
                <a:cs typeface="Cambria"/>
              </a:rPr>
              <a:t>dùng</a:t>
            </a:r>
            <a:r>
              <a:rPr sz="2800" spc="-2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mbria"/>
                <a:cs typeface="Cambria"/>
              </a:rPr>
              <a:t>Mission </a:t>
            </a:r>
            <a:r>
              <a:rPr sz="2800" dirty="0">
                <a:solidFill>
                  <a:srgbClr val="C00000"/>
                </a:solidFill>
                <a:latin typeface="Cambria"/>
                <a:cs typeface="Cambria"/>
              </a:rPr>
              <a:t>= vision = </a:t>
            </a:r>
            <a:r>
              <a:rPr sz="2800" spc="-15" dirty="0">
                <a:solidFill>
                  <a:srgbClr val="C00000"/>
                </a:solidFill>
                <a:latin typeface="Cambria"/>
                <a:cs typeface="Cambria"/>
              </a:rPr>
              <a:t>objective) </a:t>
            </a:r>
            <a:r>
              <a:rPr sz="2800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spc="-250" dirty="0">
                <a:latin typeface="Cambria"/>
                <a:cs typeface="Cambria"/>
              </a:rPr>
              <a:t>Mục</a:t>
            </a:r>
            <a:r>
              <a:rPr sz="2800" spc="-2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tiêu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lâu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dài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thì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250" dirty="0">
                <a:latin typeface="Cambria"/>
                <a:cs typeface="Cambria"/>
              </a:rPr>
              <a:t>được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-190" dirty="0">
                <a:latin typeface="Cambria"/>
                <a:cs typeface="Cambria"/>
              </a:rPr>
              <a:t>gọi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là</a:t>
            </a:r>
            <a:r>
              <a:rPr sz="2800" spc="1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policies.</a:t>
            </a:r>
            <a:endParaRPr sz="2800">
              <a:latin typeface="Cambria"/>
              <a:cs typeface="Cambria"/>
            </a:endParaRPr>
          </a:p>
          <a:p>
            <a:pPr marL="652145" marR="5080" lvl="1" indent="-247015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60" dirty="0">
                <a:latin typeface="Cambria"/>
                <a:cs typeface="Cambria"/>
              </a:rPr>
              <a:t>Mức</a:t>
            </a:r>
            <a:r>
              <a:rPr sz="2800" spc="295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tháp</a:t>
            </a:r>
            <a:r>
              <a:rPr sz="2800" spc="484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nhát</a:t>
            </a:r>
            <a:r>
              <a:rPr sz="2800" spc="49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(lowest</a:t>
            </a:r>
            <a:r>
              <a:rPr sz="2800" spc="60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level):</a:t>
            </a:r>
            <a:r>
              <a:rPr sz="2800" spc="585" dirty="0">
                <a:latin typeface="Cambria"/>
                <a:cs typeface="Cambria"/>
              </a:rPr>
              <a:t> </a:t>
            </a:r>
            <a:r>
              <a:rPr sz="2800" spc="-90" dirty="0">
                <a:latin typeface="Cambria"/>
                <a:cs typeface="Cambria"/>
              </a:rPr>
              <a:t>gọi</a:t>
            </a:r>
            <a:r>
              <a:rPr sz="2800" spc="434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là</a:t>
            </a:r>
            <a:r>
              <a:rPr sz="2800" spc="420" dirty="0">
                <a:latin typeface="Cambria"/>
                <a:cs typeface="Cambria"/>
              </a:rPr>
              <a:t> </a:t>
            </a:r>
            <a:r>
              <a:rPr sz="2800" spc="-130" dirty="0">
                <a:latin typeface="Cambria"/>
                <a:cs typeface="Cambria"/>
              </a:rPr>
              <a:t>chức</a:t>
            </a:r>
            <a:r>
              <a:rPr sz="2800" spc="3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năng </a:t>
            </a:r>
            <a:r>
              <a:rPr sz="2800" dirty="0">
                <a:latin typeface="Cambria"/>
                <a:cs typeface="Cambria"/>
              </a:rPr>
              <a:t> cơ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bản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riêng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biệt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(individual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functions)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2859"/>
            <a:ext cx="641604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Mục </a:t>
            </a:r>
            <a:r>
              <a:rPr sz="5000" dirty="0"/>
              <a:t>tiêu </a:t>
            </a:r>
            <a:r>
              <a:rPr sz="5000" spc="-10" dirty="0"/>
              <a:t>(Objectives) </a:t>
            </a:r>
            <a:r>
              <a:rPr sz="5000" spc="-40" dirty="0"/>
              <a:t>và </a:t>
            </a:r>
            <a:r>
              <a:rPr sz="5000" spc="-1120" dirty="0"/>
              <a:t> </a:t>
            </a:r>
            <a:r>
              <a:rPr sz="5000" spc="-140" dirty="0"/>
              <a:t>Yêu</a:t>
            </a:r>
            <a:r>
              <a:rPr sz="5000" spc="-15" dirty="0"/>
              <a:t> cầu</a:t>
            </a:r>
            <a:r>
              <a:rPr sz="5000" spc="-5" dirty="0"/>
              <a:t> </a:t>
            </a:r>
            <a:r>
              <a:rPr sz="5000" spc="-20" dirty="0"/>
              <a:t>(requirement)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3813" y="1892604"/>
            <a:ext cx="7290434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250" dirty="0">
                <a:latin typeface="Cambria"/>
                <a:cs typeface="Cambria"/>
              </a:rPr>
              <a:t>Mục</a:t>
            </a:r>
            <a:r>
              <a:rPr sz="2800" spc="-1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tiêu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chi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-150" dirty="0">
                <a:latin typeface="Cambria"/>
                <a:cs typeface="Cambria"/>
              </a:rPr>
              <a:t>tiét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-90" dirty="0">
                <a:latin typeface="Cambria"/>
                <a:cs typeface="Cambria"/>
              </a:rPr>
              <a:t>sẽ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-165" dirty="0">
                <a:latin typeface="Cambria"/>
                <a:cs typeface="Cambria"/>
              </a:rPr>
              <a:t>trở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-185" dirty="0">
                <a:latin typeface="Cambria"/>
                <a:cs typeface="Cambria"/>
              </a:rPr>
              <a:t>thành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requirement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khi:</a:t>
            </a:r>
            <a:endParaRPr sz="2800">
              <a:latin typeface="Cambria"/>
              <a:cs typeface="Cambria"/>
            </a:endParaRPr>
          </a:p>
          <a:p>
            <a:pPr marL="652780" lvl="1" indent="-247015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3415" algn="l"/>
              </a:tabLst>
            </a:pPr>
            <a:r>
              <a:rPr sz="2800" spc="-120" dirty="0">
                <a:latin typeface="Cambria"/>
                <a:cs typeface="Cambria"/>
              </a:rPr>
              <a:t>Có</a:t>
            </a:r>
            <a:r>
              <a:rPr sz="2800" spc="365" dirty="0">
                <a:latin typeface="Cambria"/>
                <a:cs typeface="Cambria"/>
              </a:rPr>
              <a:t> </a:t>
            </a:r>
            <a:r>
              <a:rPr sz="2800" spc="-70" dirty="0">
                <a:latin typeface="Cambria"/>
                <a:cs typeface="Cambria"/>
              </a:rPr>
              <a:t>thẻ</a:t>
            </a:r>
            <a:r>
              <a:rPr sz="2800" spc="355" dirty="0">
                <a:latin typeface="Cambria"/>
                <a:cs typeface="Cambria"/>
              </a:rPr>
              <a:t> </a:t>
            </a:r>
            <a:r>
              <a:rPr sz="2800" spc="-290" dirty="0">
                <a:latin typeface="Cambria"/>
                <a:cs typeface="Cambria"/>
              </a:rPr>
              <a:t>kiẻm</a:t>
            </a:r>
            <a:r>
              <a:rPr sz="2800" spc="330" dirty="0">
                <a:latin typeface="Cambria"/>
                <a:cs typeface="Cambria"/>
              </a:rPr>
              <a:t> </a:t>
            </a:r>
            <a:r>
              <a:rPr sz="2800" spc="-270" dirty="0">
                <a:latin typeface="Cambria"/>
                <a:cs typeface="Cambria"/>
              </a:rPr>
              <a:t>chứng</a:t>
            </a:r>
            <a:r>
              <a:rPr sz="2800" spc="375" dirty="0">
                <a:latin typeface="Cambria"/>
                <a:cs typeface="Cambria"/>
              </a:rPr>
              <a:t> </a:t>
            </a:r>
            <a:r>
              <a:rPr sz="2800" spc="-250" dirty="0">
                <a:latin typeface="Cambria"/>
                <a:cs typeface="Cambria"/>
              </a:rPr>
              <a:t>được</a:t>
            </a:r>
            <a:r>
              <a:rPr sz="2800" spc="34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(fully</a:t>
            </a:r>
            <a:r>
              <a:rPr sz="2800" spc="38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veriﬁable)</a:t>
            </a:r>
            <a:endParaRPr sz="2800">
              <a:latin typeface="Cambria"/>
              <a:cs typeface="Cambria"/>
            </a:endParaRPr>
          </a:p>
          <a:p>
            <a:pPr marL="652780" lvl="1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3415" algn="l"/>
              </a:tabLst>
            </a:pPr>
            <a:r>
              <a:rPr sz="2800" spc="-250" dirty="0">
                <a:latin typeface="Cambria"/>
                <a:cs typeface="Cambria"/>
              </a:rPr>
              <a:t>Được</a:t>
            </a:r>
            <a:r>
              <a:rPr sz="2800" spc="-235" dirty="0">
                <a:latin typeface="Cambria"/>
                <a:cs typeface="Cambria"/>
              </a:rPr>
              <a:t> </a:t>
            </a:r>
            <a:r>
              <a:rPr sz="2800" spc="-280" dirty="0">
                <a:latin typeface="Cambria"/>
                <a:cs typeface="Cambria"/>
              </a:rPr>
              <a:t>xép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loại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ưu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tiên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trong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1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215" dirty="0">
                <a:latin typeface="Cambria"/>
                <a:cs typeface="Cambria"/>
              </a:rPr>
              <a:t>dự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án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130" dirty="0">
                <a:latin typeface="Cambria"/>
                <a:cs typeface="Cambria"/>
              </a:rPr>
              <a:t>cụ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135" dirty="0">
                <a:latin typeface="Cambria"/>
                <a:cs typeface="Cambria"/>
              </a:rPr>
              <a:t>thẻ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6259"/>
            <a:ext cx="6478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30" dirty="0"/>
              <a:t>Tầm</a:t>
            </a:r>
            <a:r>
              <a:rPr sz="5000" spc="-30" dirty="0"/>
              <a:t> </a:t>
            </a:r>
            <a:r>
              <a:rPr sz="5000" dirty="0"/>
              <a:t>quan</a:t>
            </a:r>
            <a:r>
              <a:rPr sz="5000" spc="-20" dirty="0"/>
              <a:t> </a:t>
            </a:r>
            <a:r>
              <a:rPr sz="5000" spc="-15" dirty="0"/>
              <a:t>trọng</a:t>
            </a:r>
            <a:r>
              <a:rPr sz="5000" spc="-20" dirty="0"/>
              <a:t> </a:t>
            </a:r>
            <a:r>
              <a:rPr sz="5000" spc="-5" dirty="0"/>
              <a:t>của</a:t>
            </a:r>
            <a:r>
              <a:rPr sz="5000" spc="-15" dirty="0"/>
              <a:t> goal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718047" y="6626842"/>
            <a:ext cx="20199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5" dirty="0">
                <a:latin typeface="Microsoft Sans Serif"/>
                <a:cs typeface="Microsoft Sans Serif"/>
              </a:rPr>
              <a:t>BM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8891"/>
            <a:ext cx="7839709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marR="5080" indent="-232410">
              <a:lnSpc>
                <a:spcPct val="100000"/>
              </a:lnSpc>
              <a:spcBef>
                <a:spcPts val="95"/>
              </a:spcBef>
              <a:buChar char="•"/>
              <a:tabLst>
                <a:tab pos="232410" algn="l"/>
              </a:tabLst>
            </a:pP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mà mục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đích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rõ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ràng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thì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thực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tế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họ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sẽ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rất</a:t>
            </a:r>
            <a:r>
              <a:rPr sz="2600" spc="-5" dirty="0">
                <a:latin typeface="Cambria"/>
                <a:cs typeface="Cambria"/>
              </a:rPr>
              <a:t> khó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xác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và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có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năng </a:t>
            </a:r>
            <a:r>
              <a:rPr sz="2600" spc="-5" dirty="0">
                <a:latin typeface="Cambria"/>
                <a:cs typeface="Cambria"/>
              </a:rPr>
              <a:t> phát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hiện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ra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chúng.</a:t>
            </a:r>
            <a:endParaRPr sz="2600">
              <a:latin typeface="Cambria"/>
              <a:cs typeface="Cambria"/>
            </a:endParaRPr>
          </a:p>
          <a:p>
            <a:pPr marL="232410" marR="132080" indent="-232410">
              <a:lnSpc>
                <a:spcPct val="100000"/>
              </a:lnSpc>
              <a:spcBef>
                <a:spcPts val="625"/>
              </a:spcBef>
              <a:buChar char="•"/>
              <a:tabLst>
                <a:tab pos="232410" algn="l"/>
              </a:tabLst>
            </a:pP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có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mục</a:t>
            </a:r>
            <a:r>
              <a:rPr sz="2600" spc="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đích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rất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dễ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bị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không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sử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dụng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thêm 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vì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rất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khó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nâng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5" dirty="0">
                <a:latin typeface="Cambria"/>
                <a:cs typeface="Cambria"/>
              </a:rPr>
              <a:t>cấp.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8917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Question</a:t>
            </a:r>
            <a:r>
              <a:rPr sz="5000" spc="-60" dirty="0"/>
              <a:t> </a:t>
            </a:r>
            <a:r>
              <a:rPr sz="5000" dirty="0"/>
              <a:t>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91641" y="1623567"/>
            <a:ext cx="7996555" cy="403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Cambria"/>
                <a:cs typeface="Cambria"/>
              </a:rPr>
              <a:t>You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product</a:t>
            </a:r>
            <a:r>
              <a:rPr sz="2800" spc="-5" dirty="0">
                <a:latin typeface="Cambria"/>
                <a:cs typeface="Cambria"/>
              </a:rPr>
              <a:t> manager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for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machine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tool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40" dirty="0">
                <a:latin typeface="Cambria"/>
                <a:cs typeface="Cambria"/>
              </a:rPr>
              <a:t>company. </a:t>
            </a:r>
            <a:r>
              <a:rPr sz="2800" dirty="0">
                <a:latin typeface="Cambria"/>
                <a:cs typeface="Cambria"/>
              </a:rPr>
              <a:t>The </a:t>
            </a:r>
            <a:r>
              <a:rPr sz="2800" spc="-10" dirty="0">
                <a:latin typeface="Cambria"/>
                <a:cs typeface="Cambria"/>
              </a:rPr>
              <a:t>directors </a:t>
            </a:r>
            <a:r>
              <a:rPr sz="2800" spc="-30" dirty="0">
                <a:latin typeface="Cambria"/>
                <a:cs typeface="Cambria"/>
              </a:rPr>
              <a:t>have </a:t>
            </a:r>
            <a:r>
              <a:rPr sz="2800" spc="-15" dirty="0">
                <a:latin typeface="Cambria"/>
                <a:cs typeface="Cambria"/>
              </a:rPr>
              <a:t>asked </a:t>
            </a:r>
            <a:r>
              <a:rPr sz="2800" spc="-25" dirty="0">
                <a:latin typeface="Cambria"/>
                <a:cs typeface="Cambria"/>
              </a:rPr>
              <a:t>you </a:t>
            </a:r>
            <a:r>
              <a:rPr sz="2800" spc="-15" dirty="0">
                <a:latin typeface="Cambria"/>
                <a:cs typeface="Cambria"/>
              </a:rPr>
              <a:t>to develop 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 </a:t>
            </a:r>
            <a:r>
              <a:rPr sz="2800" spc="-5" dirty="0">
                <a:latin typeface="Cambria"/>
                <a:cs typeface="Cambria"/>
              </a:rPr>
              <a:t>new </a:t>
            </a:r>
            <a:r>
              <a:rPr sz="2800" dirty="0">
                <a:latin typeface="Cambria"/>
                <a:cs typeface="Cambria"/>
              </a:rPr>
              <a:t>cutting </a:t>
            </a:r>
            <a:r>
              <a:rPr sz="2800" spc="-5" dirty="0">
                <a:latin typeface="Cambria"/>
                <a:cs typeface="Cambria"/>
              </a:rPr>
              <a:t>machine </a:t>
            </a:r>
            <a:r>
              <a:rPr sz="2800" spc="-15" dirty="0">
                <a:latin typeface="Cambria"/>
                <a:cs typeface="Cambria"/>
              </a:rPr>
              <a:t>to </a:t>
            </a:r>
            <a:r>
              <a:rPr sz="2800" dirty="0">
                <a:latin typeface="Cambria"/>
                <a:cs typeface="Cambria"/>
              </a:rPr>
              <a:t>cut cloth </a:t>
            </a:r>
            <a:r>
              <a:rPr sz="2800" spc="-15" dirty="0">
                <a:latin typeface="Cambria"/>
                <a:cs typeface="Cambria"/>
              </a:rPr>
              <a:t>for </a:t>
            </a:r>
            <a:r>
              <a:rPr sz="2800" spc="-10" dirty="0">
                <a:latin typeface="Cambria"/>
                <a:cs typeface="Cambria"/>
              </a:rPr>
              <a:t>fashionable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dresses </a:t>
            </a:r>
            <a:r>
              <a:rPr sz="2800" spc="-5" dirty="0">
                <a:latin typeface="Cambria"/>
                <a:cs typeface="Cambria"/>
              </a:rPr>
              <a:t>of all sizes and patterns. </a:t>
            </a:r>
            <a:r>
              <a:rPr sz="2800" dirty="0">
                <a:latin typeface="Cambria"/>
                <a:cs typeface="Cambria"/>
              </a:rPr>
              <a:t>The </a:t>
            </a:r>
            <a:r>
              <a:rPr sz="2800" spc="-5" dirty="0">
                <a:latin typeface="Cambria"/>
                <a:cs typeface="Cambria"/>
              </a:rPr>
              <a:t>machine will </a:t>
            </a:r>
            <a:r>
              <a:rPr sz="2800" dirty="0">
                <a:latin typeface="Cambria"/>
                <a:cs typeface="Cambria"/>
              </a:rPr>
              <a:t> be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sold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to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clothing</a:t>
            </a:r>
            <a:r>
              <a:rPr sz="2800" spc="-10" dirty="0">
                <a:latin typeface="Cambria"/>
                <a:cs typeface="Cambria"/>
              </a:rPr>
              <a:t> makers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around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world.</a:t>
            </a:r>
            <a:endParaRPr sz="2800">
              <a:latin typeface="Cambria"/>
              <a:cs typeface="Cambria"/>
            </a:endParaRPr>
          </a:p>
          <a:p>
            <a:pPr marL="336550" indent="-323850" algn="just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336550" algn="l"/>
              </a:tabLst>
            </a:pPr>
            <a:r>
              <a:rPr sz="2800" spc="-5" dirty="0">
                <a:latin typeface="Cambria"/>
                <a:cs typeface="Cambria"/>
              </a:rPr>
              <a:t>What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are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 major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goals </a:t>
            </a:r>
            <a:r>
              <a:rPr sz="2800" spc="-15" dirty="0">
                <a:latin typeface="Cambria"/>
                <a:cs typeface="Cambria"/>
              </a:rPr>
              <a:t>for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this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project?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465455" algn="l"/>
              </a:tabLst>
            </a:pPr>
            <a:r>
              <a:rPr sz="2800" spc="-5" dirty="0">
                <a:latin typeface="Cambria"/>
                <a:cs typeface="Cambria"/>
              </a:rPr>
              <a:t>Using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list</a:t>
            </a:r>
            <a:r>
              <a:rPr sz="2800" dirty="0">
                <a:latin typeface="Cambria"/>
                <a:cs typeface="Cambria"/>
              </a:rPr>
              <a:t> of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stakeholders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for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this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project,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identify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likely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sources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tension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(possible </a:t>
            </a:r>
            <a:r>
              <a:rPr sz="2800" dirty="0">
                <a:latin typeface="Cambria"/>
                <a:cs typeface="Cambria"/>
              </a:rPr>
              <a:t> conﬂict)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between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stakeholders’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goals.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01" y="403859"/>
            <a:ext cx="2795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Answer</a:t>
            </a:r>
            <a:r>
              <a:rPr sz="5000" spc="-85" dirty="0"/>
              <a:t> </a:t>
            </a:r>
            <a:r>
              <a:rPr sz="5000" dirty="0"/>
              <a:t>#2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59740" y="1135932"/>
            <a:ext cx="7793990" cy="51447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latin typeface="Cambria"/>
                <a:cs typeface="Cambria"/>
              </a:rPr>
              <a:t>Major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goals: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9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dirty="0">
                <a:latin typeface="Cambria"/>
                <a:cs typeface="Cambria"/>
              </a:rPr>
              <a:t>Đưa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máy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cát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ra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thị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75" dirty="0">
                <a:latin typeface="Cambria"/>
                <a:cs typeface="Cambria"/>
              </a:rPr>
              <a:t>trường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đúng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200" dirty="0">
                <a:latin typeface="Cambria"/>
                <a:cs typeface="Cambria"/>
              </a:rPr>
              <a:t>lúc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và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trong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ngân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sách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70" dirty="0">
                <a:latin typeface="Cambria"/>
                <a:cs typeface="Cambria"/>
              </a:rPr>
              <a:t>dự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tính</a:t>
            </a:r>
            <a:endParaRPr sz="22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5454"/>
              <a:buChar char="-"/>
              <a:tabLst>
                <a:tab pos="285115" algn="l"/>
                <a:tab pos="285750" algn="l"/>
              </a:tabLst>
            </a:pPr>
            <a:r>
              <a:rPr sz="2200" spc="-50" dirty="0">
                <a:latin typeface="Cambria"/>
                <a:cs typeface="Cambria"/>
              </a:rPr>
              <a:t>Phát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140" dirty="0">
                <a:latin typeface="Cambria"/>
                <a:cs typeface="Cambria"/>
              </a:rPr>
              <a:t>triẻn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1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dòng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sản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phảm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170" dirty="0">
                <a:latin typeface="Cambria"/>
                <a:cs typeface="Cambria"/>
              </a:rPr>
              <a:t>mới.</a:t>
            </a:r>
            <a:endParaRPr sz="2200">
              <a:latin typeface="Cambria"/>
              <a:cs typeface="Cambria"/>
            </a:endParaRPr>
          </a:p>
          <a:p>
            <a:pPr marL="285115" marR="349885" indent="-273050">
              <a:lnSpc>
                <a:spcPct val="120000"/>
              </a:lnSpc>
              <a:spcBef>
                <a:spcPts val="53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spc="-65" dirty="0">
                <a:latin typeface="Cambria"/>
                <a:cs typeface="Cambria"/>
              </a:rPr>
              <a:t>Đạt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200" dirty="0">
                <a:latin typeface="Cambria"/>
                <a:cs typeface="Cambria"/>
              </a:rPr>
              <a:t>được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chứng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nhạ^</a:t>
            </a:r>
            <a:r>
              <a:rPr sz="2200" spc="-22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toàn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(safety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certiﬁcate)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240" dirty="0">
                <a:latin typeface="Cambria"/>
                <a:cs typeface="Cambria"/>
              </a:rPr>
              <a:t>ở</a:t>
            </a:r>
            <a:r>
              <a:rPr sz="2200" spc="-21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tát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cả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các 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55" dirty="0">
                <a:latin typeface="Cambria"/>
                <a:cs typeface="Cambria"/>
              </a:rPr>
              <a:t>quóc</a:t>
            </a:r>
            <a:r>
              <a:rPr sz="2200" spc="-5" dirty="0">
                <a:latin typeface="Cambria"/>
                <a:cs typeface="Cambria"/>
              </a:rPr>
              <a:t> gia</a:t>
            </a:r>
            <a:r>
              <a:rPr sz="2200" dirty="0">
                <a:latin typeface="Cambria"/>
                <a:cs typeface="Cambria"/>
              </a:rPr>
              <a:t> dư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định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bán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90" dirty="0">
                <a:latin typeface="Cambria"/>
                <a:cs typeface="Cambria"/>
              </a:rPr>
              <a:t>máy.</a:t>
            </a:r>
            <a:endParaRPr sz="22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spc="-45" dirty="0">
                <a:latin typeface="Cambria"/>
                <a:cs typeface="Cambria"/>
              </a:rPr>
              <a:t>Hiẻu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200" dirty="0">
                <a:latin typeface="Cambria"/>
                <a:cs typeface="Cambria"/>
              </a:rPr>
              <a:t>được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yêu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càu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trong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05" dirty="0">
                <a:latin typeface="Cambria"/>
                <a:cs typeface="Cambria"/>
              </a:rPr>
              <a:t>từng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155" dirty="0">
                <a:latin typeface="Cambria"/>
                <a:cs typeface="Cambria"/>
              </a:rPr>
              <a:t>quóc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gia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mà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170" dirty="0">
                <a:latin typeface="Cambria"/>
                <a:cs typeface="Cambria"/>
              </a:rPr>
              <a:t>dự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định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bán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25" dirty="0">
                <a:latin typeface="Cambria"/>
                <a:cs typeface="Cambria"/>
              </a:rPr>
              <a:t>máy,</a:t>
            </a:r>
            <a:endParaRPr sz="2200">
              <a:latin typeface="Cambria"/>
              <a:cs typeface="Cambria"/>
            </a:endParaRPr>
          </a:p>
          <a:p>
            <a:pPr marL="285115" marR="5080" indent="-273050">
              <a:lnSpc>
                <a:spcPct val="120000"/>
              </a:lnSpc>
              <a:spcBef>
                <a:spcPts val="53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spc="-40" dirty="0">
                <a:latin typeface="Cambria"/>
                <a:cs typeface="Cambria"/>
              </a:rPr>
              <a:t>Chuản </a:t>
            </a:r>
            <a:r>
              <a:rPr sz="2200" dirty="0">
                <a:latin typeface="Cambria"/>
                <a:cs typeface="Cambria"/>
              </a:rPr>
              <a:t>bị </a:t>
            </a:r>
            <a:r>
              <a:rPr sz="2200" spc="-65" dirty="0">
                <a:latin typeface="Cambria"/>
                <a:cs typeface="Cambria"/>
              </a:rPr>
              <a:t>tài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lie^̣ </a:t>
            </a:r>
            <a:r>
              <a:rPr sz="2200" dirty="0">
                <a:latin typeface="Cambria"/>
                <a:cs typeface="Cambria"/>
              </a:rPr>
              <a:t>u cho </a:t>
            </a:r>
            <a:r>
              <a:rPr sz="2200" spc="-140" dirty="0">
                <a:latin typeface="Cambria"/>
                <a:cs typeface="Cambria"/>
              </a:rPr>
              <a:t>người</a:t>
            </a:r>
            <a:r>
              <a:rPr sz="2200" spc="-135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dùng</a:t>
            </a:r>
            <a:r>
              <a:rPr sz="2200" spc="350" dirty="0"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và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-140" dirty="0">
                <a:latin typeface="Cambria"/>
                <a:cs typeface="Cambria"/>
              </a:rPr>
              <a:t>người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bán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-175" dirty="0">
                <a:latin typeface="Cambria"/>
                <a:cs typeface="Cambria"/>
              </a:rPr>
              <a:t>hàng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175" dirty="0">
                <a:latin typeface="Cambria"/>
                <a:cs typeface="Cambria"/>
              </a:rPr>
              <a:t>bàng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nhièu 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30" dirty="0">
                <a:latin typeface="Cambria"/>
                <a:cs typeface="Cambria"/>
              </a:rPr>
              <a:t>thứ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40" dirty="0">
                <a:latin typeface="Cambria"/>
                <a:cs typeface="Cambria"/>
              </a:rPr>
              <a:t>tiéng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tương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30" dirty="0">
                <a:latin typeface="Cambria"/>
                <a:cs typeface="Cambria"/>
              </a:rPr>
              <a:t>ứng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210" dirty="0">
                <a:latin typeface="Cambria"/>
                <a:cs typeface="Cambria"/>
              </a:rPr>
              <a:t>với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các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55" dirty="0">
                <a:latin typeface="Cambria"/>
                <a:cs typeface="Cambria"/>
              </a:rPr>
              <a:t>quóc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gia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mà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170" dirty="0">
                <a:latin typeface="Cambria"/>
                <a:cs typeface="Cambria"/>
              </a:rPr>
              <a:t>dự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định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bán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90" dirty="0">
                <a:latin typeface="Cambria"/>
                <a:cs typeface="Cambria"/>
              </a:rPr>
              <a:t>máy.</a:t>
            </a:r>
            <a:endParaRPr sz="22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5454"/>
              <a:buChar char="-"/>
              <a:tabLst>
                <a:tab pos="285115" algn="l"/>
                <a:tab pos="285750" algn="l"/>
              </a:tabLst>
            </a:pPr>
            <a:r>
              <a:rPr sz="2200" spc="-60" dirty="0">
                <a:latin typeface="Cambria"/>
                <a:cs typeface="Cambria"/>
              </a:rPr>
              <a:t>Bảo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đảm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là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70" dirty="0">
                <a:latin typeface="Cambria"/>
                <a:cs typeface="Cambria"/>
              </a:rPr>
              <a:t>bo^̣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phạ^</a:t>
            </a:r>
            <a:r>
              <a:rPr sz="2200" spc="-2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bảo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175" dirty="0">
                <a:latin typeface="Cambria"/>
                <a:cs typeface="Cambria"/>
              </a:rPr>
              <a:t>hành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phải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sãn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204" dirty="0">
                <a:latin typeface="Cambria"/>
                <a:cs typeface="Cambria"/>
              </a:rPr>
              <a:t>sàng</a:t>
            </a:r>
            <a:endParaRPr sz="22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06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spc="-65" dirty="0">
                <a:latin typeface="Cambria"/>
                <a:cs typeface="Cambria"/>
              </a:rPr>
              <a:t>Bảo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đảm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là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70" dirty="0">
                <a:latin typeface="Cambria"/>
                <a:cs typeface="Cambria"/>
              </a:rPr>
              <a:t>bo^̣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phạ^</a:t>
            </a:r>
            <a:r>
              <a:rPr sz="2200" spc="-2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phân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20" dirty="0">
                <a:latin typeface="Cambria"/>
                <a:cs typeface="Cambria"/>
              </a:rPr>
              <a:t>phói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tiép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thị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đã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sãn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sàng</a:t>
            </a:r>
            <a:endParaRPr sz="22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1120"/>
              </a:spcBef>
              <a:buClr>
                <a:srgbClr val="0AD0D9"/>
              </a:buClr>
              <a:buSzPct val="93181"/>
              <a:buChar char="-"/>
              <a:tabLst>
                <a:tab pos="285115" algn="l"/>
                <a:tab pos="285750" algn="l"/>
              </a:tabLst>
            </a:pPr>
            <a:r>
              <a:rPr sz="2200" spc="-45" dirty="0">
                <a:latin typeface="Cambria"/>
                <a:cs typeface="Cambria"/>
              </a:rPr>
              <a:t>Hiẻu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05" dirty="0">
                <a:latin typeface="Cambria"/>
                <a:cs typeface="Cambria"/>
              </a:rPr>
              <a:t>rõ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các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-145" dirty="0">
                <a:latin typeface="Cambria"/>
                <a:cs typeface="Cambria"/>
              </a:rPr>
              <a:t>đói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thủ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-175" dirty="0">
                <a:latin typeface="Cambria"/>
                <a:cs typeface="Cambria"/>
              </a:rPr>
              <a:t>cạnh</a:t>
            </a:r>
            <a:r>
              <a:rPr sz="2200" spc="-16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tranh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và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95" dirty="0">
                <a:latin typeface="Cambria"/>
                <a:cs typeface="Cambria"/>
              </a:rPr>
              <a:t>có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chién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200" dirty="0">
                <a:latin typeface="Cambria"/>
                <a:cs typeface="Cambria"/>
              </a:rPr>
              <a:t>lược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45" dirty="0">
                <a:latin typeface="Cambria"/>
                <a:cs typeface="Cambria"/>
              </a:rPr>
              <a:t>đói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55" dirty="0">
                <a:latin typeface="Cambria"/>
                <a:cs typeface="Cambria"/>
              </a:rPr>
              <a:t>p</a:t>
            </a:r>
            <a:r>
              <a:rPr sz="2400" spc="-155" dirty="0">
                <a:latin typeface="Cambria"/>
                <a:cs typeface="Cambria"/>
              </a:rPr>
              <a:t>hó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27659"/>
            <a:ext cx="2795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Answer</a:t>
            </a:r>
            <a:r>
              <a:rPr sz="5000" spc="-90" dirty="0"/>
              <a:t> </a:t>
            </a:r>
            <a:r>
              <a:rPr sz="5000" spc="5" dirty="0"/>
              <a:t>#2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31140" y="1233728"/>
            <a:ext cx="7995920" cy="47199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75" dirty="0">
                <a:latin typeface="Cambria"/>
                <a:cs typeface="Cambria"/>
              </a:rPr>
              <a:t>Các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-190" dirty="0">
                <a:latin typeface="Cambria"/>
                <a:cs typeface="Cambria"/>
              </a:rPr>
              <a:t>nguòn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áp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-315" dirty="0">
                <a:latin typeface="Cambria"/>
                <a:cs typeface="Cambria"/>
              </a:rPr>
              <a:t>lực</a:t>
            </a:r>
            <a:r>
              <a:rPr sz="2800" spc="-13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(Likely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sources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tension):</a:t>
            </a:r>
            <a:endParaRPr sz="28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200" dirty="0">
                <a:latin typeface="Cambria"/>
                <a:cs typeface="Cambria"/>
              </a:rPr>
              <a:t>Thời</a:t>
            </a:r>
            <a:r>
              <a:rPr sz="2800" spc="-19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gian</a:t>
            </a:r>
            <a:r>
              <a:rPr sz="2800" spc="605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phát</a:t>
            </a:r>
            <a:r>
              <a:rPr sz="2800" spc="484" dirty="0">
                <a:latin typeface="Cambria"/>
                <a:cs typeface="Cambria"/>
              </a:rPr>
              <a:t> </a:t>
            </a:r>
            <a:r>
              <a:rPr sz="2800" spc="-50" dirty="0">
                <a:latin typeface="Cambria"/>
                <a:cs typeface="Cambria"/>
              </a:rPr>
              <a:t>triẻn</a:t>
            </a:r>
            <a:r>
              <a:rPr sz="2800" spc="515" dirty="0">
                <a:latin typeface="Cambria"/>
                <a:cs typeface="Cambria"/>
              </a:rPr>
              <a:t> </a:t>
            </a:r>
            <a:r>
              <a:rPr sz="2800" spc="-125" dirty="0">
                <a:latin typeface="Cambria"/>
                <a:cs typeface="Cambria"/>
              </a:rPr>
              <a:t>và</a:t>
            </a:r>
            <a:r>
              <a:rPr sz="2800" spc="3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nhu</a:t>
            </a:r>
            <a:r>
              <a:rPr sz="2800" spc="605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càu</a:t>
            </a:r>
            <a:r>
              <a:rPr sz="2800" spc="465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cạnh</a:t>
            </a:r>
            <a:r>
              <a:rPr sz="2800" spc="49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tranh</a:t>
            </a:r>
            <a:r>
              <a:rPr sz="2800" spc="585" dirty="0">
                <a:latin typeface="Cambria"/>
                <a:cs typeface="Cambria"/>
              </a:rPr>
              <a:t> </a:t>
            </a:r>
            <a:r>
              <a:rPr sz="2800" spc="-165" dirty="0">
                <a:latin typeface="Cambria"/>
                <a:cs typeface="Cambria"/>
              </a:rPr>
              <a:t>với </a:t>
            </a:r>
            <a:r>
              <a:rPr sz="2800" spc="-160" dirty="0">
                <a:latin typeface="Cambria"/>
                <a:cs typeface="Cambria"/>
              </a:rPr>
              <a:t> </a:t>
            </a:r>
            <a:r>
              <a:rPr sz="2800" spc="-190" dirty="0">
                <a:latin typeface="Cambria"/>
                <a:cs typeface="Cambria"/>
              </a:rPr>
              <a:t>đói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195" dirty="0">
                <a:latin typeface="Cambria"/>
                <a:cs typeface="Cambria"/>
              </a:rPr>
              <a:t>thủ</a:t>
            </a:r>
            <a:endParaRPr sz="2800">
              <a:latin typeface="Cambria"/>
              <a:cs typeface="Cambria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210" dirty="0">
                <a:latin typeface="Cambria"/>
                <a:cs typeface="Cambria"/>
              </a:rPr>
              <a:t>Thỏa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-55" dirty="0">
                <a:latin typeface="Cambria"/>
                <a:cs typeface="Cambria"/>
              </a:rPr>
              <a:t>thuạ^</a:t>
            </a:r>
            <a:r>
              <a:rPr sz="2800" spc="-254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bán</a:t>
            </a:r>
            <a:r>
              <a:rPr sz="2800" spc="120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hàng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-125" dirty="0">
                <a:latin typeface="Cambria"/>
                <a:cs typeface="Cambria"/>
              </a:rPr>
              <a:t>và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các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phương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án</a:t>
            </a:r>
            <a:r>
              <a:rPr sz="2800" spc="110" dirty="0">
                <a:latin typeface="Cambria"/>
                <a:cs typeface="Cambria"/>
              </a:rPr>
              <a:t> </a:t>
            </a:r>
            <a:r>
              <a:rPr sz="2800" spc="-125" dirty="0">
                <a:latin typeface="Cambria"/>
                <a:cs typeface="Cambria"/>
              </a:rPr>
              <a:t>thiét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-195" dirty="0">
                <a:latin typeface="Cambria"/>
                <a:cs typeface="Cambria"/>
              </a:rPr>
              <a:t>ké</a:t>
            </a:r>
            <a:endParaRPr sz="28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200" dirty="0">
                <a:latin typeface="Cambria"/>
                <a:cs typeface="Cambria"/>
              </a:rPr>
              <a:t>Thời</a:t>
            </a:r>
            <a:r>
              <a:rPr sz="2800" spc="-195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điẻm </a:t>
            </a:r>
            <a:r>
              <a:rPr sz="2800" spc="-5" dirty="0">
                <a:latin typeface="Cambria"/>
                <a:cs typeface="Cambria"/>
              </a:rPr>
              <a:t>tung </a:t>
            </a:r>
            <a:r>
              <a:rPr sz="2800" spc="-80" dirty="0">
                <a:latin typeface="Cambria"/>
                <a:cs typeface="Cambria"/>
              </a:rPr>
              <a:t>sản </a:t>
            </a:r>
            <a:r>
              <a:rPr sz="2800" spc="-60" dirty="0">
                <a:latin typeface="Cambria"/>
                <a:cs typeface="Cambria"/>
              </a:rPr>
              <a:t>phảm </a:t>
            </a:r>
            <a:r>
              <a:rPr sz="2800" spc="-25" dirty="0">
                <a:latin typeface="Cambria"/>
                <a:cs typeface="Cambria"/>
              </a:rPr>
              <a:t>ra </a:t>
            </a:r>
            <a:r>
              <a:rPr sz="2800" dirty="0">
                <a:latin typeface="Cambria"/>
                <a:cs typeface="Cambria"/>
              </a:rPr>
              <a:t>thị </a:t>
            </a:r>
            <a:r>
              <a:rPr sz="2800" spc="-95" dirty="0">
                <a:latin typeface="Cambria"/>
                <a:cs typeface="Cambria"/>
              </a:rPr>
              <a:t>trường </a:t>
            </a:r>
            <a:r>
              <a:rPr sz="2800" spc="-125" dirty="0">
                <a:latin typeface="Cambria"/>
                <a:cs typeface="Cambria"/>
              </a:rPr>
              <a:t>và </a:t>
            </a:r>
            <a:r>
              <a:rPr sz="2800" spc="-60" dirty="0">
                <a:latin typeface="Cambria"/>
                <a:cs typeface="Cambria"/>
              </a:rPr>
              <a:t>vie^̣ </a:t>
            </a:r>
            <a:r>
              <a:rPr sz="2800" dirty="0">
                <a:latin typeface="Cambria"/>
                <a:cs typeface="Cambria"/>
              </a:rPr>
              <a:t>c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hoàn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tát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tài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spc="-55" dirty="0">
                <a:latin typeface="Cambria"/>
                <a:cs typeface="Cambria"/>
              </a:rPr>
              <a:t>lie^̣ </a:t>
            </a:r>
            <a:r>
              <a:rPr sz="2800" dirty="0">
                <a:latin typeface="Cambria"/>
                <a:cs typeface="Cambria"/>
              </a:rPr>
              <a:t>u </a:t>
            </a:r>
            <a:r>
              <a:rPr sz="2800" spc="-110" dirty="0">
                <a:latin typeface="Cambria"/>
                <a:cs typeface="Cambria"/>
              </a:rPr>
              <a:t>người</a:t>
            </a:r>
            <a:r>
              <a:rPr sz="2800" spc="395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dùng</a:t>
            </a:r>
            <a:r>
              <a:rPr sz="2800" spc="455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bàng</a:t>
            </a:r>
            <a:r>
              <a:rPr sz="2800" spc="495" dirty="0">
                <a:latin typeface="Cambria"/>
                <a:cs typeface="Cambria"/>
              </a:rPr>
              <a:t> </a:t>
            </a:r>
            <a:r>
              <a:rPr sz="2800" spc="-45" dirty="0">
                <a:latin typeface="Cambria"/>
                <a:cs typeface="Cambria"/>
              </a:rPr>
              <a:t>nhiéu</a:t>
            </a:r>
            <a:r>
              <a:rPr sz="2800" spc="5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ngôn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85" dirty="0">
                <a:latin typeface="Cambria"/>
                <a:cs typeface="Cambria"/>
              </a:rPr>
              <a:t>ngữ.</a:t>
            </a:r>
            <a:endParaRPr sz="28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80" dirty="0">
                <a:latin typeface="Cambria"/>
                <a:cs typeface="Cambria"/>
              </a:rPr>
              <a:t>Bán </a:t>
            </a:r>
            <a:r>
              <a:rPr sz="2800" spc="-60" dirty="0">
                <a:latin typeface="Cambria"/>
                <a:cs typeface="Cambria"/>
              </a:rPr>
              <a:t>hàng </a:t>
            </a:r>
            <a:r>
              <a:rPr sz="2800" spc="-5" dirty="0">
                <a:latin typeface="Cambria"/>
                <a:cs typeface="Cambria"/>
              </a:rPr>
              <a:t>đa </a:t>
            </a:r>
            <a:r>
              <a:rPr sz="2800" spc="-195" dirty="0">
                <a:latin typeface="Cambria"/>
                <a:cs typeface="Cambria"/>
              </a:rPr>
              <a:t>quóc</a:t>
            </a:r>
            <a:r>
              <a:rPr sz="2800" spc="-1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gia </a:t>
            </a:r>
            <a:r>
              <a:rPr sz="2800" spc="-125" dirty="0">
                <a:latin typeface="Cambria"/>
                <a:cs typeface="Cambria"/>
              </a:rPr>
              <a:t>và </a:t>
            </a:r>
            <a:r>
              <a:rPr sz="2800" spc="-60" dirty="0">
                <a:latin typeface="Cambria"/>
                <a:cs typeface="Cambria"/>
              </a:rPr>
              <a:t>vie^̣ </a:t>
            </a:r>
            <a:r>
              <a:rPr sz="2800" dirty="0">
                <a:latin typeface="Cambria"/>
                <a:cs typeface="Cambria"/>
              </a:rPr>
              <a:t>c </a:t>
            </a:r>
            <a:r>
              <a:rPr sz="2800" spc="-35" dirty="0">
                <a:latin typeface="Cambria"/>
                <a:cs typeface="Cambria"/>
              </a:rPr>
              <a:t>xây </a:t>
            </a:r>
            <a:r>
              <a:rPr sz="2800" spc="-130" dirty="0">
                <a:latin typeface="Cambria"/>
                <a:cs typeface="Cambria"/>
              </a:rPr>
              <a:t>dựng </a:t>
            </a:r>
            <a:r>
              <a:rPr sz="2800" spc="-80" dirty="0">
                <a:latin typeface="Cambria"/>
                <a:cs typeface="Cambria"/>
              </a:rPr>
              <a:t>các </a:t>
            </a:r>
            <a:r>
              <a:rPr sz="2800" spc="-75" dirty="0">
                <a:latin typeface="Cambria"/>
                <a:cs typeface="Cambria"/>
              </a:rPr>
              <a:t>trạm 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phân </a:t>
            </a:r>
            <a:r>
              <a:rPr sz="2800" spc="-150" dirty="0">
                <a:latin typeface="Cambria"/>
                <a:cs typeface="Cambria"/>
              </a:rPr>
              <a:t>phói</a:t>
            </a:r>
            <a:r>
              <a:rPr sz="2800" spc="315" dirty="0">
                <a:latin typeface="Cambria"/>
                <a:cs typeface="Cambria"/>
              </a:rPr>
              <a:t> </a:t>
            </a:r>
            <a:r>
              <a:rPr sz="2800" spc="-125" dirty="0">
                <a:latin typeface="Cambria"/>
                <a:cs typeface="Cambria"/>
              </a:rPr>
              <a:t>và</a:t>
            </a:r>
            <a:r>
              <a:rPr sz="2800" spc="365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bảo</a:t>
            </a:r>
            <a:r>
              <a:rPr sz="2800" spc="465" dirty="0">
                <a:latin typeface="Cambria"/>
                <a:cs typeface="Cambria"/>
              </a:rPr>
              <a:t> </a:t>
            </a:r>
            <a:r>
              <a:rPr sz="2800" spc="-60" dirty="0">
                <a:latin typeface="Cambria"/>
                <a:cs typeface="Cambria"/>
              </a:rPr>
              <a:t>hành</a:t>
            </a:r>
            <a:r>
              <a:rPr sz="2800" spc="500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tại</a:t>
            </a:r>
            <a:r>
              <a:rPr sz="2800" spc="455" dirty="0">
                <a:latin typeface="Cambria"/>
                <a:cs typeface="Cambria"/>
              </a:rPr>
              <a:t> </a:t>
            </a:r>
            <a:r>
              <a:rPr sz="2800" spc="-45" dirty="0">
                <a:latin typeface="Cambria"/>
                <a:cs typeface="Cambria"/>
              </a:rPr>
              <a:t>nhièu</a:t>
            </a:r>
            <a:r>
              <a:rPr sz="2800" spc="525" dirty="0">
                <a:latin typeface="Cambria"/>
                <a:cs typeface="Cambria"/>
              </a:rPr>
              <a:t> </a:t>
            </a:r>
            <a:r>
              <a:rPr sz="2800" spc="-195" dirty="0">
                <a:latin typeface="Cambria"/>
                <a:cs typeface="Cambria"/>
              </a:rPr>
              <a:t>quóc</a:t>
            </a:r>
            <a:r>
              <a:rPr sz="2800" spc="229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gia </a:t>
            </a:r>
            <a:r>
              <a:rPr sz="2800" spc="-105" dirty="0">
                <a:latin typeface="Cambria"/>
                <a:cs typeface="Cambria"/>
              </a:rPr>
              <a:t>mà</a:t>
            </a:r>
            <a:r>
              <a:rPr sz="2800" spc="4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ta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</a:t>
            </a:r>
            <a:r>
              <a:rPr sz="2800" spc="-635" dirty="0">
                <a:latin typeface="Cambria"/>
                <a:cs typeface="Cambria"/>
              </a:rPr>
              <a:t>ư</a:t>
            </a:r>
            <a:r>
              <a:rPr sz="2800" dirty="0">
                <a:latin typeface="Cambria"/>
                <a:cs typeface="Cambria"/>
              </a:rPr>
              <a:t>̣</a:t>
            </a:r>
            <a:r>
              <a:rPr sz="2800" spc="-5" dirty="0">
                <a:latin typeface="Cambria"/>
                <a:cs typeface="Cambria"/>
              </a:rPr>
              <a:t> đ</a:t>
            </a:r>
            <a:r>
              <a:rPr sz="2800" spc="10" dirty="0">
                <a:latin typeface="Cambria"/>
                <a:cs typeface="Cambria"/>
              </a:rPr>
              <a:t>i</a:t>
            </a:r>
            <a:r>
              <a:rPr sz="2800" spc="-15" dirty="0">
                <a:latin typeface="Cambria"/>
                <a:cs typeface="Cambria"/>
              </a:rPr>
              <a:t>̣</a:t>
            </a:r>
            <a:r>
              <a:rPr sz="2800" dirty="0">
                <a:latin typeface="Cambria"/>
                <a:cs typeface="Cambria"/>
              </a:rPr>
              <a:t>nh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b</a:t>
            </a:r>
            <a:r>
              <a:rPr sz="2800" spc="-300" dirty="0">
                <a:latin typeface="Cambria"/>
                <a:cs typeface="Cambria"/>
              </a:rPr>
              <a:t>a</a:t>
            </a:r>
            <a:r>
              <a:rPr sz="2800" spc="-5" dirty="0">
                <a:latin typeface="Cambria"/>
                <a:cs typeface="Cambria"/>
              </a:rPr>
              <a:t>́</a:t>
            </a:r>
            <a:r>
              <a:rPr sz="2800" dirty="0">
                <a:latin typeface="Cambria"/>
                <a:cs typeface="Cambria"/>
              </a:rPr>
              <a:t>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</a:t>
            </a:r>
            <a:r>
              <a:rPr sz="2800" spc="-300" dirty="0">
                <a:latin typeface="Cambria"/>
                <a:cs typeface="Cambria"/>
              </a:rPr>
              <a:t>a</a:t>
            </a:r>
            <a:r>
              <a:rPr sz="2800" spc="-5" dirty="0">
                <a:latin typeface="Cambria"/>
                <a:cs typeface="Cambria"/>
              </a:rPr>
              <a:t>̀</a:t>
            </a:r>
            <a:r>
              <a:rPr sz="2800" dirty="0">
                <a:latin typeface="Cambria"/>
                <a:cs typeface="Cambria"/>
              </a:rPr>
              <a:t>ng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85368"/>
            <a:ext cx="59505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>
                <a:solidFill>
                  <a:srgbClr val="C00000"/>
                </a:solidFill>
              </a:rPr>
              <a:t>Requirement</a:t>
            </a:r>
            <a:r>
              <a:rPr sz="5000" spc="-5" dirty="0">
                <a:solidFill>
                  <a:srgbClr val="C00000"/>
                </a:solidFill>
              </a:rPr>
              <a:t> -</a:t>
            </a:r>
            <a:r>
              <a:rPr sz="5000" spc="-25" dirty="0">
                <a:solidFill>
                  <a:srgbClr val="C00000"/>
                </a:solidFill>
              </a:rPr>
              <a:t> yêu</a:t>
            </a:r>
            <a:r>
              <a:rPr sz="5000" spc="-15" dirty="0">
                <a:solidFill>
                  <a:srgbClr val="C00000"/>
                </a:solidFill>
              </a:rPr>
              <a:t> cầu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58593"/>
            <a:ext cx="807275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30" dirty="0">
                <a:solidFill>
                  <a:srgbClr val="C00000"/>
                </a:solidFill>
                <a:latin typeface="Cambria"/>
                <a:cs typeface="Cambria"/>
              </a:rPr>
              <a:t>Yêu </a:t>
            </a:r>
            <a:r>
              <a:rPr sz="2800" dirty="0">
                <a:solidFill>
                  <a:srgbClr val="C00000"/>
                </a:solidFill>
                <a:latin typeface="Cambria"/>
                <a:cs typeface="Cambria"/>
              </a:rPr>
              <a:t>cầu </a:t>
            </a:r>
            <a:r>
              <a:rPr sz="2800" spc="-5" dirty="0">
                <a:latin typeface="Cambria"/>
                <a:cs typeface="Cambria"/>
              </a:rPr>
              <a:t>là một </a:t>
            </a:r>
            <a:r>
              <a:rPr sz="2800" dirty="0">
                <a:latin typeface="Cambria"/>
                <a:cs typeface="Cambria"/>
              </a:rPr>
              <a:t>đặc </a:t>
            </a:r>
            <a:r>
              <a:rPr sz="2800" spc="-5" dirty="0">
                <a:latin typeface="Cambria"/>
                <a:cs typeface="Cambria"/>
              </a:rPr>
              <a:t>tả </a:t>
            </a:r>
            <a:r>
              <a:rPr sz="2800" spc="-35" dirty="0">
                <a:latin typeface="Cambria"/>
                <a:cs typeface="Cambria"/>
              </a:rPr>
              <a:t>về </a:t>
            </a:r>
            <a:r>
              <a:rPr sz="2800" spc="-10" dirty="0">
                <a:latin typeface="Cambria"/>
                <a:cs typeface="Cambria"/>
              </a:rPr>
              <a:t>cái </a:t>
            </a:r>
            <a:r>
              <a:rPr sz="2800" spc="-5" dirty="0">
                <a:latin typeface="Cambria"/>
                <a:cs typeface="Cambria"/>
              </a:rPr>
              <a:t>phải </a:t>
            </a:r>
            <a:r>
              <a:rPr sz="2800" spc="-15" dirty="0">
                <a:latin typeface="Cambria"/>
                <a:cs typeface="Cambria"/>
              </a:rPr>
              <a:t>được </a:t>
            </a:r>
            <a:r>
              <a:rPr sz="2800" spc="-5" dirty="0">
                <a:latin typeface="Cambria"/>
                <a:cs typeface="Cambria"/>
              </a:rPr>
              <a:t>thi </a:t>
            </a:r>
            <a:r>
              <a:rPr sz="2800" dirty="0">
                <a:latin typeface="Cambria"/>
                <a:cs typeface="Cambria"/>
              </a:rPr>
              <a:t>công. </a:t>
            </a:r>
            <a:r>
              <a:rPr sz="2800" spc="-5" dirty="0">
                <a:latin typeface="Cambria"/>
                <a:cs typeface="Cambria"/>
              </a:rPr>
              <a:t>Mô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tả </a:t>
            </a:r>
            <a:r>
              <a:rPr sz="2800" dirty="0">
                <a:latin typeface="Cambria"/>
                <a:cs typeface="Cambria"/>
              </a:rPr>
              <a:t>các hành </a:t>
            </a:r>
            <a:r>
              <a:rPr sz="2800" spc="-5" dirty="0">
                <a:latin typeface="Cambria"/>
                <a:cs typeface="Cambria"/>
              </a:rPr>
              <a:t>vi mà </a:t>
            </a:r>
            <a:r>
              <a:rPr sz="2800" dirty="0">
                <a:latin typeface="Cambria"/>
                <a:cs typeface="Cambria"/>
              </a:rPr>
              <a:t>hệ </a:t>
            </a:r>
            <a:r>
              <a:rPr sz="2800" spc="-5" dirty="0">
                <a:latin typeface="Cambria"/>
                <a:cs typeface="Cambria"/>
              </a:rPr>
              <a:t>thống phải làm, hoặc </a:t>
            </a:r>
            <a:r>
              <a:rPr sz="2800" spc="-30" dirty="0">
                <a:latin typeface="Cambria"/>
                <a:cs typeface="Cambria"/>
              </a:rPr>
              <a:t>về </a:t>
            </a:r>
            <a:r>
              <a:rPr sz="2800" spc="-5" dirty="0">
                <a:latin typeface="Cambria"/>
                <a:cs typeface="Cambria"/>
              </a:rPr>
              <a:t>một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thuộc tính </a:t>
            </a:r>
            <a:r>
              <a:rPr sz="2800" dirty="0">
                <a:latin typeface="Cambria"/>
                <a:cs typeface="Cambria"/>
              </a:rPr>
              <a:t>của hệ </a:t>
            </a:r>
            <a:r>
              <a:rPr sz="2800" spc="-5" dirty="0">
                <a:latin typeface="Cambria"/>
                <a:cs typeface="Cambria"/>
              </a:rPr>
              <a:t>thống phải như thế nào. </a:t>
            </a:r>
            <a:r>
              <a:rPr sz="2800" spc="-30" dirty="0">
                <a:latin typeface="Cambria"/>
                <a:cs typeface="Cambria"/>
              </a:rPr>
              <a:t>Yêu </a:t>
            </a:r>
            <a:r>
              <a:rPr sz="2800" dirty="0">
                <a:latin typeface="Cambria"/>
                <a:cs typeface="Cambria"/>
              </a:rPr>
              <a:t>cầu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có </a:t>
            </a:r>
            <a:r>
              <a:rPr sz="2800" spc="-5" dirty="0">
                <a:latin typeface="Cambria"/>
                <a:cs typeface="Cambria"/>
              </a:rPr>
              <a:t>thể là một </a:t>
            </a:r>
            <a:r>
              <a:rPr sz="2800" spc="-15" dirty="0">
                <a:latin typeface="Cambria"/>
                <a:cs typeface="Cambria"/>
              </a:rPr>
              <a:t>ràng </a:t>
            </a:r>
            <a:r>
              <a:rPr sz="2800" spc="-5" dirty="0">
                <a:latin typeface="Cambria"/>
                <a:cs typeface="Cambria"/>
              </a:rPr>
              <a:t>buộc </a:t>
            </a:r>
            <a:r>
              <a:rPr sz="2800" spc="-30" dirty="0">
                <a:latin typeface="Cambria"/>
                <a:cs typeface="Cambria"/>
              </a:rPr>
              <a:t>về </a:t>
            </a:r>
            <a:r>
              <a:rPr sz="2800" spc="-20" dirty="0">
                <a:latin typeface="Cambria"/>
                <a:cs typeface="Cambria"/>
              </a:rPr>
              <a:t>quy </a:t>
            </a:r>
            <a:r>
              <a:rPr sz="2800" spc="-5" dirty="0">
                <a:latin typeface="Cambria"/>
                <a:cs typeface="Cambria"/>
              </a:rPr>
              <a:t>trình phát triển </a:t>
            </a:r>
            <a:r>
              <a:rPr sz="2800" spc="-10" dirty="0">
                <a:latin typeface="Cambria"/>
                <a:cs typeface="Cambria"/>
              </a:rPr>
              <a:t>của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hệ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thống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994" y="6476238"/>
            <a:ext cx="201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58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63013"/>
            <a:ext cx="7000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312"/>
              <a:buFont typeface="Segoe UI Symbol"/>
              <a:buChar char="⚫"/>
              <a:tabLst>
                <a:tab pos="285750" algn="l"/>
              </a:tabLst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Yêu</a:t>
            </a:r>
            <a:r>
              <a:rPr sz="3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cầu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phần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mềm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gồm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mức</a:t>
            </a:r>
            <a:r>
              <a:rPr sz="3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phân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biệt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694" y="6503374"/>
            <a:ext cx="19945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Microsoft Sans Serif"/>
                <a:cs typeface="Microsoft Sans Serif"/>
              </a:rPr>
              <a:t>BM HTTT -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CNTT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2480" y="647623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59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411728"/>
            <a:ext cx="6903720" cy="44462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785368"/>
            <a:ext cx="59505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>
                <a:solidFill>
                  <a:srgbClr val="C00000"/>
                </a:solidFill>
              </a:rPr>
              <a:t>Requirement</a:t>
            </a:r>
            <a:r>
              <a:rPr sz="5000" spc="-5" dirty="0">
                <a:solidFill>
                  <a:srgbClr val="C00000"/>
                </a:solidFill>
              </a:rPr>
              <a:t> -</a:t>
            </a:r>
            <a:r>
              <a:rPr sz="5000" spc="-25" dirty="0">
                <a:solidFill>
                  <a:srgbClr val="C00000"/>
                </a:solidFill>
              </a:rPr>
              <a:t> yêu</a:t>
            </a:r>
            <a:r>
              <a:rPr sz="5000" spc="-15" dirty="0">
                <a:solidFill>
                  <a:srgbClr val="C00000"/>
                </a:solidFill>
              </a:rPr>
              <a:t> cầu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663710"/>
            <a:ext cx="7312659" cy="32746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0" dirty="0">
                <a:latin typeface="Constantia"/>
                <a:cs typeface="Constantia"/>
              </a:rPr>
              <a:t>Tạo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</a:t>
            </a:r>
            <a:r>
              <a:rPr sz="2600" spc="-125" dirty="0">
                <a:solidFill>
                  <a:srgbClr val="F49100"/>
                </a:solidFill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điều</a:t>
            </a:r>
            <a:r>
              <a:rPr sz="2600" u="heavy" spc="-2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 </a:t>
            </a:r>
            <a:r>
              <a:rPr sz="2600" u="heavy" spc="17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lệ</a:t>
            </a:r>
            <a:r>
              <a:rPr sz="2600" u="heavy" spc="-13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 </a:t>
            </a:r>
            <a:r>
              <a:rPr sz="2600" u="heavy" spc="19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dự</a:t>
            </a:r>
            <a:r>
              <a:rPr sz="2600" u="heavy" spc="-7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2"/>
              </a:rPr>
              <a:t>án</a:t>
            </a:r>
            <a:r>
              <a:rPr sz="2600" spc="-114" dirty="0">
                <a:solidFill>
                  <a:srgbClr val="F49100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và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tuyên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bố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phạm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dự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án</a:t>
            </a:r>
            <a:endParaRPr sz="2600">
              <a:latin typeface="Constantia"/>
              <a:cs typeface="Constantia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Xây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dựng</a:t>
            </a:r>
            <a:r>
              <a:rPr sz="2600" spc="-10" dirty="0">
                <a:solidFill>
                  <a:srgbClr val="F49100"/>
                </a:solidFill>
                <a:latin typeface="Constantia"/>
                <a:cs typeface="Constantia"/>
              </a:rPr>
              <a:t> </a:t>
            </a:r>
            <a:r>
              <a:rPr sz="2600" u="heavy" spc="-3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kế</a:t>
            </a:r>
            <a:r>
              <a:rPr sz="2600" u="heavy" spc="-7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hoạch</a:t>
            </a:r>
            <a:r>
              <a:rPr sz="2600" u="heavy" spc="-10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quan</a:t>
            </a:r>
            <a:r>
              <a:rPr sz="2600" u="heavy" spc="-6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 </a:t>
            </a:r>
            <a:r>
              <a:rPr sz="2600" u="heavy" spc="-1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lý</a:t>
            </a:r>
            <a:r>
              <a:rPr sz="2600" u="heavy" spc="-14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 </a:t>
            </a:r>
            <a:r>
              <a:rPr sz="2600" u="heavy" spc="19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dự</a:t>
            </a:r>
            <a:r>
              <a:rPr sz="2600" u="heavy" spc="-8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3"/>
              </a:rPr>
              <a:t>án</a:t>
            </a:r>
            <a:endParaRPr sz="2600">
              <a:latin typeface="Constantia"/>
              <a:cs typeface="Constantia"/>
            </a:endParaRPr>
          </a:p>
          <a:p>
            <a:pPr marL="285750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Phê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duyệt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thay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đổi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dự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án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và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có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thể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nằm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trong ban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kiểm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soát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thay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đổi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(Change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Control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Board</a:t>
            </a:r>
            <a:r>
              <a:rPr sz="2600" spc="-5" dirty="0">
                <a:latin typeface="Constantia"/>
                <a:cs typeface="Constantia"/>
              </a:rPr>
              <a:t> -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CCB)</a:t>
            </a:r>
            <a:endParaRPr sz="2600">
              <a:latin typeface="Constantia"/>
              <a:cs typeface="Constantia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5" dirty="0">
                <a:latin typeface="Constantia"/>
                <a:cs typeface="Constantia"/>
              </a:rPr>
              <a:t>Xác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định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110" dirty="0">
                <a:solidFill>
                  <a:srgbClr val="F49100"/>
                </a:solidFill>
                <a:latin typeface="Constantia"/>
                <a:cs typeface="Constantia"/>
              </a:rPr>
              <a:t> </a:t>
            </a:r>
            <a:r>
              <a:rPr sz="2600" u="heavy" spc="-1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4"/>
              </a:rPr>
              <a:t>ràng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4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4"/>
              </a:rPr>
              <a:t>buộc</a:t>
            </a:r>
            <a:r>
              <a:rPr sz="2600" spc="-150" dirty="0">
                <a:solidFill>
                  <a:srgbClr val="F49100"/>
                </a:solidFill>
                <a:latin typeface="Constantia"/>
                <a:cs typeface="Constantia"/>
                <a:hlinkClick r:id="rId4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và</a:t>
            </a:r>
            <a:r>
              <a:rPr sz="2600" spc="-135" dirty="0">
                <a:solidFill>
                  <a:srgbClr val="F49100"/>
                </a:solidFill>
                <a:latin typeface="Constantia"/>
                <a:cs typeface="Constantia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5"/>
              </a:rPr>
              <a:t>gia</a:t>
            </a:r>
            <a:r>
              <a:rPr sz="2600" u="heavy" spc="-12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5"/>
              </a:rPr>
              <a:t> </a:t>
            </a:r>
            <a:r>
              <a:rPr sz="2600" u="heavy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Constantia"/>
                <a:cs typeface="Constantia"/>
                <a:hlinkClick r:id="rId5"/>
              </a:rPr>
              <a:t>định</a:t>
            </a:r>
            <a:endParaRPr sz="2600">
              <a:latin typeface="Constantia"/>
              <a:cs typeface="Constantia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5" dirty="0">
                <a:latin typeface="Constantia"/>
                <a:cs typeface="Constantia"/>
              </a:rPr>
              <a:t>Xác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định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yêu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cầu</a:t>
            </a:r>
            <a:endParaRPr sz="2600">
              <a:latin typeface="Constantia"/>
              <a:cs typeface="Constantia"/>
            </a:endParaRPr>
          </a:p>
          <a:p>
            <a:pPr marL="28575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Quan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lý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rủi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ro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805180"/>
            <a:ext cx="80556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85" dirty="0">
                <a:solidFill>
                  <a:srgbClr val="001F5F"/>
                </a:solidFill>
                <a:latin typeface="Calibri"/>
                <a:cs typeface="Calibri"/>
              </a:rPr>
              <a:t>Vai</a:t>
            </a:r>
            <a:r>
              <a:rPr sz="4400" b="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30" dirty="0">
                <a:solidFill>
                  <a:srgbClr val="001F5F"/>
                </a:solidFill>
                <a:latin typeface="Calibri"/>
                <a:cs typeface="Calibri"/>
              </a:rPr>
              <a:t>trò</a:t>
            </a:r>
            <a:r>
              <a:rPr sz="4400" b="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của </a:t>
            </a:r>
            <a:r>
              <a:rPr sz="4400" b="0" spc="-20" dirty="0">
                <a:solidFill>
                  <a:srgbClr val="001F5F"/>
                </a:solidFill>
                <a:latin typeface="Calibri"/>
                <a:cs typeface="Calibri"/>
              </a:rPr>
              <a:t>Stakeholder</a:t>
            </a:r>
            <a:r>
              <a:rPr sz="4400" b="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"/>
                <a:cs typeface="Calibri"/>
              </a:rPr>
              <a:t>trong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 dự</a:t>
            </a:r>
            <a:r>
              <a:rPr sz="4400" b="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án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73963"/>
            <a:ext cx="7552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dirty="0"/>
              <a:t>đặc</a:t>
            </a:r>
            <a:r>
              <a:rPr spc="-20" dirty="0"/>
              <a:t> </a:t>
            </a:r>
            <a:r>
              <a:rPr dirty="0"/>
              <a:t>tính</a:t>
            </a:r>
            <a:r>
              <a:rPr spc="-20" dirty="0"/>
              <a:t> </a:t>
            </a:r>
            <a:r>
              <a:rPr spc="-5" dirty="0"/>
              <a:t>của</a:t>
            </a:r>
            <a:r>
              <a:rPr spc="-20" dirty="0"/>
              <a:t> 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20535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85824"/>
            <a:ext cx="8072755" cy="501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Đầy đủ(Complete)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Mỗi yêu cầu cần mô tả đầy đủ chức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năng </a:t>
            </a:r>
            <a:r>
              <a:rPr sz="2600" dirty="0">
                <a:latin typeface="Times New Roman"/>
                <a:cs typeface="Times New Roman"/>
              </a:rPr>
              <a:t>được </a:t>
            </a:r>
            <a:r>
              <a:rPr sz="2600" spc="-5" dirty="0">
                <a:latin typeface="Times New Roman"/>
                <a:cs typeface="Times New Roman"/>
              </a:rPr>
              <a:t>chuyển giao. Nó phải </a:t>
            </a:r>
            <a:r>
              <a:rPr sz="2600" dirty="0">
                <a:latin typeface="Times New Roman"/>
                <a:cs typeface="Times New Roman"/>
              </a:rPr>
              <a:t>chứa </a:t>
            </a:r>
            <a:r>
              <a:rPr sz="2600" spc="-5" dirty="0">
                <a:latin typeface="Times New Roman"/>
                <a:cs typeface="Times New Roman"/>
              </a:rPr>
              <a:t>tất cả các thông </a:t>
            </a:r>
            <a:r>
              <a:rPr sz="2600" spc="-10" dirty="0">
                <a:latin typeface="Times New Roman"/>
                <a:cs typeface="Times New Roman"/>
              </a:rPr>
              <a:t>tin </a:t>
            </a:r>
            <a:r>
              <a:rPr sz="2600" spc="-5" dirty="0">
                <a:latin typeface="Times New Roman"/>
                <a:cs typeface="Times New Roman"/>
              </a:rPr>
              <a:t> cần thiết </a:t>
            </a:r>
            <a:r>
              <a:rPr sz="2600" dirty="0">
                <a:latin typeface="Times New Roman"/>
                <a:cs typeface="Times New Roman"/>
              </a:rPr>
              <a:t>để </a:t>
            </a:r>
            <a:r>
              <a:rPr sz="2600" spc="-5" dirty="0">
                <a:latin typeface="Times New Roman"/>
                <a:cs typeface="Times New Roman"/>
              </a:rPr>
              <a:t>nhà phát triển thiết kế và thi công chức năng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này.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Đúng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đắn 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(Correct)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Mỗi yêu cầu cần mô tả chính </a:t>
            </a:r>
            <a:r>
              <a:rPr sz="2600" spc="-10" dirty="0">
                <a:latin typeface="Times New Roman"/>
                <a:cs typeface="Times New Roman"/>
              </a:rPr>
              <a:t>xác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chức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xây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dựng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Khả thi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(Feasible)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:</a:t>
            </a:r>
            <a:r>
              <a:rPr sz="2600" b="1" spc="6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nghĩa </a:t>
            </a:r>
            <a:r>
              <a:rPr sz="2600" spc="-5" dirty="0">
                <a:latin typeface="Times New Roman"/>
                <a:cs typeface="Times New Roman"/>
              </a:rPr>
              <a:t>là thực thi </a:t>
            </a:r>
            <a:r>
              <a:rPr sz="2600" dirty="0">
                <a:latin typeface="Times New Roman"/>
                <a:cs typeface="Times New Roman"/>
              </a:rPr>
              <a:t>mỗi </a:t>
            </a:r>
            <a:r>
              <a:rPr sz="2600" spc="-5" dirty="0">
                <a:latin typeface="Times New Roman"/>
                <a:cs typeface="Times New Roman"/>
              </a:rPr>
              <a:t>yêu cầu trong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 khả năng và giới hạn đã biết của hệ thống và môi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trường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hoạt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động của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hệ </a:t>
            </a:r>
            <a:r>
              <a:rPr sz="2600" dirty="0">
                <a:latin typeface="Times New Roman"/>
                <a:cs typeface="Times New Roman"/>
              </a:rPr>
              <a:t>thống.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Cần thiết (Necessary)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Mỗi yêu cầu cần phải tài liệu hoá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cái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gì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đó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mà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khách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hàng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thật</a:t>
            </a:r>
            <a:r>
              <a:rPr sz="2600" spc="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sự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cần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hoặc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hệ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thống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bên </a:t>
            </a:r>
            <a:r>
              <a:rPr sz="2600" dirty="0">
                <a:latin typeface="Times New Roman"/>
                <a:cs typeface="Times New Roman"/>
              </a:rPr>
              <a:t>ngoài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cần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35863"/>
            <a:ext cx="7552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25" dirty="0"/>
              <a:t> </a:t>
            </a:r>
            <a:r>
              <a:rPr dirty="0"/>
              <a:t>đặc</a:t>
            </a:r>
            <a:r>
              <a:rPr spc="-20" dirty="0"/>
              <a:t> </a:t>
            </a:r>
            <a:r>
              <a:rPr dirty="0"/>
              <a:t>tính</a:t>
            </a:r>
            <a:r>
              <a:rPr spc="-20" dirty="0"/>
              <a:t> </a:t>
            </a:r>
            <a:r>
              <a:rPr spc="-5" dirty="0"/>
              <a:t>của</a:t>
            </a:r>
            <a:r>
              <a:rPr spc="-20" dirty="0"/>
              <a:t> 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5994" y="6490674"/>
            <a:ext cx="20535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BM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HTTT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Khoa CNTT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HUI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7224"/>
            <a:ext cx="8072755" cy="533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Được xếp thứ tự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ưu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tiên (Prioritized)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:</a:t>
            </a:r>
            <a:r>
              <a:rPr sz="2600" b="1" spc="6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Gán một thứ </a:t>
            </a:r>
            <a:r>
              <a:rPr sz="2600" spc="-10" dirty="0">
                <a:latin typeface="Times New Roman"/>
                <a:cs typeface="Times New Roman"/>
              </a:rPr>
              <a:t>tự </a:t>
            </a:r>
            <a:r>
              <a:rPr sz="2600" spc="-5" dirty="0">
                <a:latin typeface="Times New Roman"/>
                <a:cs typeface="Times New Roman"/>
              </a:rPr>
              <a:t> ưu</a:t>
            </a:r>
            <a:r>
              <a:rPr sz="2600" spc="4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tiên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</a:t>
            </a:r>
            <a:r>
              <a:rPr sz="2600" spc="43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mỗi</a:t>
            </a:r>
            <a:r>
              <a:rPr sz="2600" spc="4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yêu</a:t>
            </a:r>
            <a:r>
              <a:rPr sz="2600" spc="4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cầu,</a:t>
            </a:r>
            <a:r>
              <a:rPr sz="2600" spc="43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năng</a:t>
            </a:r>
            <a:r>
              <a:rPr sz="2600" spc="43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(feature),</a:t>
            </a:r>
            <a:r>
              <a:rPr sz="2600" spc="4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hoặc</a:t>
            </a:r>
            <a:r>
              <a:rPr sz="2600" spc="4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use-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case</a:t>
            </a:r>
            <a:r>
              <a:rPr sz="2600" spc="3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để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có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thể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hình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dung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lịch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phát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hành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phiên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của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sản </a:t>
            </a:r>
            <a:r>
              <a:rPr sz="2600" dirty="0">
                <a:latin typeface="Times New Roman"/>
                <a:cs typeface="Times New Roman"/>
              </a:rPr>
              <a:t>phẩm.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Không nhập nhằng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(Unambigous)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Tất cả những ai khi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đọc bản báo cáo yêu cầu đều có </a:t>
            </a:r>
            <a:r>
              <a:rPr sz="2600" dirty="0">
                <a:latin typeface="Times New Roman"/>
                <a:cs typeface="Times New Roman"/>
              </a:rPr>
              <a:t>cùng một </a:t>
            </a:r>
            <a:r>
              <a:rPr sz="2600" spc="-5" dirty="0">
                <a:latin typeface="Times New Roman"/>
                <a:cs typeface="Times New Roman"/>
              </a:rPr>
              <a:t>cách hiểu, </a:t>
            </a:r>
            <a:r>
              <a:rPr sz="2600" dirty="0">
                <a:latin typeface="Times New Roman"/>
                <a:cs typeface="Times New Roman"/>
              </a:rPr>
              <a:t>một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diễn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giải nhất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quán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về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nội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dung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của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yêu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Có</a:t>
            </a:r>
            <a:r>
              <a:rPr sz="2600" b="1" spc="3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thể</a:t>
            </a:r>
            <a:r>
              <a:rPr sz="2600" b="1" spc="2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kiểm</a:t>
            </a:r>
            <a:r>
              <a:rPr sz="2600" b="1" spc="3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tra</a:t>
            </a:r>
            <a:r>
              <a:rPr sz="2600" b="1" spc="3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(Verifiable)</a:t>
            </a:r>
            <a:r>
              <a:rPr sz="2600" b="1" spc="3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Hãy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kiểm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mỗi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yêu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cầu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 </a:t>
            </a:r>
            <a:r>
              <a:rPr sz="2600" spc="-10" dirty="0">
                <a:latin typeface="Times New Roman"/>
                <a:cs typeface="Times New Roman"/>
              </a:rPr>
              <a:t>xem </a:t>
            </a:r>
            <a:r>
              <a:rPr sz="2600" spc="-5" dirty="0">
                <a:latin typeface="Times New Roman"/>
                <a:cs typeface="Times New Roman"/>
              </a:rPr>
              <a:t>liệu bạn có thể nghĩ ra một số </a:t>
            </a:r>
            <a:r>
              <a:rPr sz="2600" dirty="0">
                <a:latin typeface="Times New Roman"/>
                <a:cs typeface="Times New Roman"/>
              </a:rPr>
              <a:t>lượng </a:t>
            </a:r>
            <a:r>
              <a:rPr sz="2600" spc="-5" dirty="0">
                <a:latin typeface="Times New Roman"/>
                <a:cs typeface="Times New Roman"/>
              </a:rPr>
              <a:t>nhỏ các phép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tests </a:t>
            </a:r>
            <a:r>
              <a:rPr sz="2600" dirty="0">
                <a:latin typeface="Times New Roman"/>
                <a:cs typeface="Times New Roman"/>
              </a:rPr>
              <a:t>hoặc </a:t>
            </a:r>
            <a:r>
              <a:rPr sz="2600" spc="-5" dirty="0">
                <a:latin typeface="Times New Roman"/>
                <a:cs typeface="Times New Roman"/>
              </a:rPr>
              <a:t>sử dụng một cách tiếp cận kiểm tra khác như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thanh</a:t>
            </a:r>
            <a:r>
              <a:rPr sz="2600" spc="5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</a:t>
            </a:r>
            <a:r>
              <a:rPr sz="2600" spc="5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(inspection)</a:t>
            </a:r>
            <a:r>
              <a:rPr sz="2600" spc="5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hoặc</a:t>
            </a:r>
            <a:r>
              <a:rPr sz="2600" spc="5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chứng</a:t>
            </a:r>
            <a:r>
              <a:rPr sz="2600" spc="5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minh</a:t>
            </a:r>
            <a:r>
              <a:rPr sz="2600" spc="5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(demonstration)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để biết liệu yêu cầu đó đã được cài đặt hợp lệ trong </a:t>
            </a:r>
            <a:r>
              <a:rPr sz="2600" spc="-10" dirty="0">
                <a:latin typeface="Times New Roman"/>
                <a:cs typeface="Times New Roman"/>
              </a:rPr>
              <a:t>sản </a:t>
            </a:r>
            <a:r>
              <a:rPr sz="2600" spc="-5" dirty="0">
                <a:latin typeface="Times New Roman"/>
                <a:cs typeface="Times New Roman"/>
              </a:rPr>
              <a:t> phẩm hay không.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26719"/>
            <a:ext cx="74980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/>
              <a:t>Product</a:t>
            </a:r>
            <a:r>
              <a:rPr sz="4500" dirty="0"/>
              <a:t> </a:t>
            </a:r>
            <a:r>
              <a:rPr sz="4500" spc="-10" dirty="0"/>
              <a:t>Vision</a:t>
            </a:r>
            <a:r>
              <a:rPr sz="4500" spc="15" dirty="0"/>
              <a:t> </a:t>
            </a:r>
            <a:r>
              <a:rPr sz="4500" spc="-25" dirty="0"/>
              <a:t>và</a:t>
            </a:r>
            <a:r>
              <a:rPr sz="4500" spc="-5" dirty="0"/>
              <a:t> </a:t>
            </a:r>
            <a:r>
              <a:rPr sz="4500" spc="-10" dirty="0"/>
              <a:t>Project</a:t>
            </a:r>
            <a:r>
              <a:rPr sz="4500" spc="-5" dirty="0"/>
              <a:t> Scope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905" y="1323339"/>
            <a:ext cx="7963534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Microsoft Sans Serif"/>
              <a:buChar char=""/>
              <a:tabLst>
                <a:tab pos="269240" algn="l"/>
              </a:tabLst>
            </a:pPr>
            <a:r>
              <a:rPr sz="2400" spc="-5" dirty="0">
                <a:latin typeface="Cambria"/>
                <a:cs typeface="Cambria"/>
              </a:rPr>
              <a:t>Vision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(hay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mission)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mô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Cambria"/>
                <a:cs typeface="Cambria"/>
              </a:rPr>
              <a:t>tả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10" dirty="0">
                <a:solidFill>
                  <a:srgbClr val="C00000"/>
                </a:solidFill>
                <a:latin typeface="Cambria"/>
                <a:cs typeface="Cambria"/>
              </a:rPr>
              <a:t>thực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Cambria"/>
                <a:cs typeface="Cambria"/>
              </a:rPr>
              <a:t>chát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C00000"/>
                </a:solidFill>
                <a:latin typeface="Cambria"/>
                <a:cs typeface="Cambria"/>
              </a:rPr>
              <a:t>sản</a:t>
            </a:r>
            <a:r>
              <a:rPr sz="2400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Cambria"/>
                <a:cs typeface="Cambria"/>
              </a:rPr>
              <a:t>phảm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C00000"/>
                </a:solidFill>
                <a:latin typeface="Cambria"/>
                <a:cs typeface="Cambria"/>
              </a:rPr>
              <a:t>sẽ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Cambria"/>
                <a:cs typeface="Cambria"/>
              </a:rPr>
              <a:t>là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C00000"/>
                </a:solidFill>
                <a:latin typeface="Cambria"/>
                <a:cs typeface="Cambria"/>
              </a:rPr>
              <a:t>cái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gì.</a:t>
            </a:r>
            <a:endParaRPr sz="2400">
              <a:latin typeface="Cambria"/>
              <a:cs typeface="Cambr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Microsoft Sans Serif"/>
              <a:buChar char=""/>
              <a:tabLst>
                <a:tab pos="269240" algn="l"/>
              </a:tabLst>
            </a:pP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i="1" spc="-10" dirty="0">
                <a:latin typeface="Cambria"/>
                <a:cs typeface="Cambria"/>
              </a:rPr>
              <a:t>roject</a:t>
            </a:r>
            <a:r>
              <a:rPr sz="2400" i="1" spc="-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scope</a:t>
            </a:r>
            <a:r>
              <a:rPr sz="2400" i="1" spc="-5" dirty="0">
                <a:latin typeface="Cambria"/>
                <a:cs typeface="Cambria"/>
              </a:rPr>
              <a:t> </a:t>
            </a:r>
            <a:r>
              <a:rPr sz="2400" spc="-204" dirty="0">
                <a:solidFill>
                  <a:srgbClr val="C00000"/>
                </a:solidFill>
                <a:latin typeface="Cambria"/>
                <a:cs typeface="Cambria"/>
              </a:rPr>
              <a:t>xác</a:t>
            </a:r>
            <a:r>
              <a:rPr sz="24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định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C00000"/>
                </a:solidFill>
                <a:latin typeface="Cambria"/>
                <a:cs typeface="Cambria"/>
              </a:rPr>
              <a:t>mo^̣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90" dirty="0">
                <a:solidFill>
                  <a:srgbClr val="C00000"/>
                </a:solidFill>
                <a:latin typeface="Cambria"/>
                <a:cs typeface="Cambria"/>
              </a:rPr>
              <a:t>phàn</a:t>
            </a:r>
            <a:r>
              <a:rPr sz="2400" spc="-1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235" dirty="0">
                <a:solidFill>
                  <a:srgbClr val="C00000"/>
                </a:solidFill>
                <a:latin typeface="Cambria"/>
                <a:cs typeface="Cambria"/>
              </a:rPr>
              <a:t>của</a:t>
            </a:r>
            <a:r>
              <a:rPr sz="24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215" dirty="0">
                <a:solidFill>
                  <a:srgbClr val="C00000"/>
                </a:solidFill>
                <a:latin typeface="Cambria"/>
                <a:cs typeface="Cambria"/>
              </a:rPr>
              <a:t>mục</a:t>
            </a:r>
            <a:r>
              <a:rPr sz="24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đích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lâu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Cambria"/>
                <a:cs typeface="Cambria"/>
              </a:rPr>
              <a:t>dài </a:t>
            </a:r>
            <a:r>
              <a:rPr sz="2400" spc="-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(long-term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mbria"/>
                <a:cs typeface="Cambria"/>
              </a:rPr>
              <a:t>product</a:t>
            </a:r>
            <a:r>
              <a:rPr sz="2400" spc="5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vision)</a:t>
            </a:r>
            <a:r>
              <a:rPr sz="2400" spc="5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Cambria"/>
                <a:cs typeface="Cambria"/>
              </a:rPr>
              <a:t>của</a:t>
            </a:r>
            <a:r>
              <a:rPr sz="2400" spc="3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C00000"/>
                </a:solidFill>
                <a:latin typeface="Cambria"/>
                <a:cs typeface="Cambria"/>
              </a:rPr>
              <a:t>sản</a:t>
            </a:r>
            <a:r>
              <a:rPr sz="2400" spc="3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254" dirty="0">
                <a:solidFill>
                  <a:srgbClr val="C00000"/>
                </a:solidFill>
                <a:latin typeface="Cambria"/>
                <a:cs typeface="Cambria"/>
              </a:rPr>
              <a:t>phảm</a:t>
            </a:r>
            <a:r>
              <a:rPr sz="2400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Cambria"/>
                <a:cs typeface="Cambria"/>
              </a:rPr>
              <a:t>mà</a:t>
            </a:r>
            <a:r>
              <a:rPr sz="2400" spc="3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80" dirty="0">
                <a:solidFill>
                  <a:srgbClr val="C00000"/>
                </a:solidFill>
                <a:latin typeface="Cambria"/>
                <a:cs typeface="Cambria"/>
              </a:rPr>
              <a:t>dự</a:t>
            </a:r>
            <a:r>
              <a:rPr sz="2400" spc="1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310" dirty="0">
                <a:solidFill>
                  <a:srgbClr val="C00000"/>
                </a:solidFill>
                <a:latin typeface="Cambria"/>
                <a:cs typeface="Cambria"/>
              </a:rPr>
              <a:t>án</a:t>
            </a:r>
            <a:r>
              <a:rPr sz="2400" spc="-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mbria"/>
                <a:cs typeface="Cambria"/>
              </a:rPr>
              <a:t>hie^̣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n 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90" dirty="0">
                <a:solidFill>
                  <a:srgbClr val="C00000"/>
                </a:solidFill>
                <a:latin typeface="Cambria"/>
                <a:cs typeface="Cambria"/>
              </a:rPr>
              <a:t>hành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đang</a:t>
            </a:r>
            <a:r>
              <a:rPr sz="24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10" dirty="0">
                <a:solidFill>
                  <a:srgbClr val="C00000"/>
                </a:solidFill>
                <a:latin typeface="Cambria"/>
                <a:cs typeface="Cambria"/>
              </a:rPr>
              <a:t>thực</a:t>
            </a:r>
            <a:r>
              <a:rPr sz="24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thi.</a:t>
            </a:r>
            <a:endParaRPr sz="2400">
              <a:latin typeface="Cambria"/>
              <a:cs typeface="Cambr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Microsoft Sans Serif"/>
              <a:buChar char=""/>
              <a:tabLst>
                <a:tab pos="269240" algn="l"/>
              </a:tabLst>
            </a:pPr>
            <a:r>
              <a:rPr sz="2400" dirty="0">
                <a:latin typeface="Cambria"/>
                <a:cs typeface="Cambria"/>
              </a:rPr>
              <a:t>Vision </a:t>
            </a:r>
            <a:r>
              <a:rPr sz="2400" spc="-70" dirty="0">
                <a:latin typeface="Cambria"/>
                <a:cs typeface="Cambria"/>
              </a:rPr>
              <a:t>dùng </a:t>
            </a:r>
            <a:r>
              <a:rPr sz="2400" spc="-80" dirty="0">
                <a:latin typeface="Cambria"/>
                <a:cs typeface="Cambria"/>
              </a:rPr>
              <a:t>đẻ </a:t>
            </a:r>
            <a:r>
              <a:rPr sz="2400" dirty="0">
                <a:latin typeface="Cambria"/>
                <a:cs typeface="Cambria"/>
              </a:rPr>
              <a:t>chỉ </a:t>
            </a:r>
            <a:r>
              <a:rPr sz="2400" spc="-60" dirty="0">
                <a:latin typeface="Cambria"/>
                <a:cs typeface="Cambria"/>
              </a:rPr>
              <a:t>đén </a:t>
            </a:r>
            <a:r>
              <a:rPr sz="2400" spc="-85" dirty="0">
                <a:latin typeface="Cambria"/>
                <a:cs typeface="Cambria"/>
              </a:rPr>
              <a:t>cả </a:t>
            </a:r>
            <a:r>
              <a:rPr sz="2400" spc="-60" dirty="0">
                <a:latin typeface="Cambria"/>
                <a:cs typeface="Cambria"/>
              </a:rPr>
              <a:t>he^̣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thóng </a:t>
            </a:r>
            <a:r>
              <a:rPr sz="2400" spc="-190" dirty="0">
                <a:latin typeface="Cambria"/>
                <a:cs typeface="Cambria"/>
              </a:rPr>
              <a:t>phàn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mèm, </a:t>
            </a:r>
            <a:r>
              <a:rPr sz="2400" spc="-105" dirty="0">
                <a:latin typeface="Cambria"/>
                <a:cs typeface="Cambria"/>
              </a:rPr>
              <a:t>nó </a:t>
            </a:r>
            <a:r>
              <a:rPr sz="2400" spc="-185" dirty="0">
                <a:latin typeface="Cambria"/>
                <a:cs typeface="Cambria"/>
              </a:rPr>
              <a:t>phản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ánh 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215" dirty="0">
                <a:latin typeface="Cambria"/>
                <a:cs typeface="Cambria"/>
              </a:rPr>
              <a:t>mục</a:t>
            </a:r>
            <a:r>
              <a:rPr sz="2400" spc="-2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tiêu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nghie^̣ </a:t>
            </a:r>
            <a:r>
              <a:rPr sz="2400" dirty="0">
                <a:latin typeface="Cambria"/>
                <a:cs typeface="Cambria"/>
              </a:rPr>
              <a:t>p </a:t>
            </a:r>
            <a:r>
              <a:rPr sz="2400" spc="-110" dirty="0">
                <a:latin typeface="Cambria"/>
                <a:cs typeface="Cambria"/>
              </a:rPr>
              <a:t>vụ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(business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objectives)</a:t>
            </a:r>
            <a:r>
              <a:rPr sz="2400" spc="50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của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he^̣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thóng, 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260" dirty="0">
                <a:latin typeface="Cambria"/>
                <a:cs typeface="Cambria"/>
              </a:rPr>
              <a:t>còn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scope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chỉ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liên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quan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-229" dirty="0">
                <a:latin typeface="Cambria"/>
                <a:cs typeface="Cambria"/>
              </a:rPr>
              <a:t>đén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từng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-185" dirty="0">
                <a:latin typeface="Cambria"/>
                <a:cs typeface="Cambria"/>
              </a:rPr>
              <a:t>dự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-310" dirty="0">
                <a:latin typeface="Cambria"/>
                <a:cs typeface="Cambria"/>
              </a:rPr>
              <a:t>án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riêng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lẻ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hay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mo^̣</a:t>
            </a:r>
            <a:r>
              <a:rPr sz="2400" spc="-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35" dirty="0">
                <a:latin typeface="Cambria"/>
                <a:cs typeface="Cambria"/>
              </a:rPr>
              <a:t>làn </a:t>
            </a:r>
            <a:r>
              <a:rPr sz="2400" spc="-229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lạ˘ </a:t>
            </a:r>
            <a:r>
              <a:rPr sz="2400" dirty="0">
                <a:latin typeface="Cambria"/>
                <a:cs typeface="Cambria"/>
              </a:rPr>
              <a:t>p </a:t>
            </a:r>
            <a:r>
              <a:rPr sz="2400" spc="-10" dirty="0">
                <a:latin typeface="Cambria"/>
                <a:cs typeface="Cambria"/>
              </a:rPr>
              <a:t>trong</a:t>
            </a:r>
            <a:r>
              <a:rPr sz="2400" spc="50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quá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trình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phát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triẻn</a:t>
            </a:r>
            <a:r>
              <a:rPr sz="2400" spc="4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tăng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-185" dirty="0">
                <a:latin typeface="Cambria"/>
                <a:cs typeface="Cambria"/>
              </a:rPr>
              <a:t>tién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200" dirty="0">
                <a:latin typeface="Cambria"/>
                <a:cs typeface="Cambria"/>
              </a:rPr>
              <a:t>các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215" dirty="0">
                <a:latin typeface="Cambria"/>
                <a:cs typeface="Cambria"/>
              </a:rPr>
              <a:t>chức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năng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của 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he</a:t>
            </a:r>
            <a:r>
              <a:rPr sz="2400" spc="-229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thóng.</a:t>
            </a:r>
            <a:endParaRPr sz="2400">
              <a:latin typeface="Cambria"/>
              <a:cs typeface="Cambria"/>
            </a:endParaRPr>
          </a:p>
          <a:p>
            <a:pPr marL="543560" lvl="1" indent="-247015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544195" algn="l"/>
              </a:tabLst>
            </a:pPr>
            <a:r>
              <a:rPr sz="2400" spc="-10" dirty="0">
                <a:latin typeface="Cambria"/>
                <a:cs typeface="Cambria"/>
              </a:rPr>
              <a:t>Product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Vision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product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goal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175" dirty="0">
                <a:latin typeface="Cambria"/>
                <a:cs typeface="Cambria"/>
              </a:rPr>
              <a:t>(mục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đích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lâu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160" dirty="0">
                <a:latin typeface="Cambria"/>
                <a:cs typeface="Cambria"/>
              </a:rPr>
              <a:t>dài)</a:t>
            </a:r>
            <a:endParaRPr sz="2400">
              <a:latin typeface="Cambria"/>
              <a:cs typeface="Cambria"/>
            </a:endParaRPr>
          </a:p>
          <a:p>
            <a:pPr marL="54356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544195" algn="l"/>
              </a:tabLst>
            </a:pPr>
            <a:r>
              <a:rPr sz="2400" spc="-10" dirty="0">
                <a:latin typeface="Cambria"/>
                <a:cs typeface="Cambria"/>
              </a:rPr>
              <a:t>Project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scope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boundaries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215" dirty="0">
                <a:latin typeface="Cambria"/>
                <a:cs typeface="Cambria"/>
              </a:rPr>
              <a:t>(phạm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vi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-185" dirty="0">
                <a:latin typeface="Cambria"/>
                <a:cs typeface="Cambria"/>
              </a:rPr>
              <a:t>dự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-260" dirty="0">
                <a:latin typeface="Cambria"/>
                <a:cs typeface="Cambria"/>
              </a:rPr>
              <a:t>án)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26719"/>
            <a:ext cx="74980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/>
              <a:t>Product</a:t>
            </a:r>
            <a:r>
              <a:rPr sz="4500" dirty="0"/>
              <a:t> </a:t>
            </a:r>
            <a:r>
              <a:rPr sz="4500" spc="-10" dirty="0"/>
              <a:t>Vision</a:t>
            </a:r>
            <a:r>
              <a:rPr sz="4500" spc="15" dirty="0"/>
              <a:t> </a:t>
            </a:r>
            <a:r>
              <a:rPr sz="4500" spc="-25" dirty="0"/>
              <a:t>và</a:t>
            </a:r>
            <a:r>
              <a:rPr sz="4500" spc="-5" dirty="0"/>
              <a:t> </a:t>
            </a:r>
            <a:r>
              <a:rPr sz="4500" spc="-10" dirty="0"/>
              <a:t>Project</a:t>
            </a:r>
            <a:r>
              <a:rPr sz="4500" spc="-5" dirty="0"/>
              <a:t> Scope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905" y="1394967"/>
            <a:ext cx="7963534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Microsoft Sans Serif"/>
              <a:buChar char=""/>
              <a:tabLst>
                <a:tab pos="269240" algn="l"/>
              </a:tabLst>
            </a:pPr>
            <a:r>
              <a:rPr sz="2800" spc="-5" dirty="0">
                <a:latin typeface="Cambria"/>
                <a:cs typeface="Cambria"/>
              </a:rPr>
              <a:t>Vision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thay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đổi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tương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đối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chậm,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scope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thay</a:t>
            </a:r>
            <a:r>
              <a:rPr sz="2800" spc="5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đổi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linh </a:t>
            </a:r>
            <a:r>
              <a:rPr sz="2800" dirty="0">
                <a:latin typeface="Cambria"/>
                <a:cs typeface="Cambria"/>
              </a:rPr>
              <a:t>động </a:t>
            </a:r>
            <a:r>
              <a:rPr sz="2800" spc="-5" dirty="0">
                <a:latin typeface="Cambria"/>
                <a:cs typeface="Cambria"/>
              </a:rPr>
              <a:t>theo mỗi dự án </a:t>
            </a:r>
            <a:r>
              <a:rPr sz="2800" spc="-20" dirty="0">
                <a:latin typeface="Cambria"/>
                <a:cs typeface="Cambria"/>
              </a:rPr>
              <a:t>tùy </a:t>
            </a:r>
            <a:r>
              <a:rPr sz="2800" spc="-5" dirty="0">
                <a:latin typeface="Cambria"/>
                <a:cs typeface="Cambria"/>
              </a:rPr>
              <a:t>thuộc </a:t>
            </a:r>
            <a:r>
              <a:rPr sz="2800" spc="-25" dirty="0">
                <a:latin typeface="Cambria"/>
                <a:cs typeface="Cambria"/>
              </a:rPr>
              <a:t>vào </a:t>
            </a:r>
            <a:r>
              <a:rPr sz="2800" spc="-10" dirty="0">
                <a:latin typeface="Cambria"/>
                <a:cs typeface="Cambria"/>
              </a:rPr>
              <a:t>các </a:t>
            </a:r>
            <a:r>
              <a:rPr sz="2800" spc="-20" dirty="0">
                <a:latin typeface="Cambria"/>
                <a:cs typeface="Cambria"/>
              </a:rPr>
              <a:t>ràng 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buộc </a:t>
            </a:r>
            <a:r>
              <a:rPr sz="2800" spc="-35" dirty="0">
                <a:latin typeface="Cambria"/>
                <a:cs typeface="Cambria"/>
              </a:rPr>
              <a:t>về </a:t>
            </a:r>
            <a:r>
              <a:rPr sz="2800" spc="-5" dirty="0">
                <a:latin typeface="Cambria"/>
                <a:cs typeface="Cambria"/>
              </a:rPr>
              <a:t>thời gian </a:t>
            </a:r>
            <a:r>
              <a:rPr sz="2800" dirty="0">
                <a:latin typeface="Cambria"/>
                <a:cs typeface="Cambria"/>
              </a:rPr>
              <a:t>(schedule), </a:t>
            </a:r>
            <a:r>
              <a:rPr sz="2800" spc="-10" dirty="0">
                <a:latin typeface="Cambria"/>
                <a:cs typeface="Cambria"/>
              </a:rPr>
              <a:t>ngân </a:t>
            </a:r>
            <a:r>
              <a:rPr sz="2800" dirty="0">
                <a:latin typeface="Cambria"/>
                <a:cs typeface="Cambria"/>
              </a:rPr>
              <a:t>sách </a:t>
            </a:r>
            <a:r>
              <a:rPr sz="2800" spc="-5" dirty="0">
                <a:latin typeface="Cambria"/>
                <a:cs typeface="Cambria"/>
              </a:rPr>
              <a:t>(budget),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tài </a:t>
            </a:r>
            <a:r>
              <a:rPr sz="2800" spc="-20" dirty="0">
                <a:latin typeface="Cambria"/>
                <a:cs typeface="Cambria"/>
              </a:rPr>
              <a:t>nguyên </a:t>
            </a:r>
            <a:r>
              <a:rPr sz="2800" spc="-10" dirty="0">
                <a:latin typeface="Cambria"/>
                <a:cs typeface="Cambria"/>
              </a:rPr>
              <a:t>(resource) </a:t>
            </a:r>
            <a:r>
              <a:rPr sz="2800" spc="-35" dirty="0">
                <a:latin typeface="Cambria"/>
                <a:cs typeface="Cambria"/>
              </a:rPr>
              <a:t>và </a:t>
            </a:r>
            <a:r>
              <a:rPr sz="2800" dirty="0">
                <a:latin typeface="Cambria"/>
                <a:cs typeface="Cambria"/>
              </a:rPr>
              <a:t>chất </a:t>
            </a:r>
            <a:r>
              <a:rPr sz="2800" spc="-10" dirty="0">
                <a:latin typeface="Cambria"/>
                <a:cs typeface="Cambria"/>
              </a:rPr>
              <a:t>lượng </a:t>
            </a:r>
            <a:r>
              <a:rPr sz="2800" spc="-5" dirty="0">
                <a:latin typeface="Cambria"/>
                <a:cs typeface="Cambria"/>
              </a:rPr>
              <a:t>(quality) </a:t>
            </a:r>
            <a:r>
              <a:rPr sz="2800" dirty="0">
                <a:latin typeface="Cambria"/>
                <a:cs typeface="Cambria"/>
              </a:rPr>
              <a:t>của 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dự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án.</a:t>
            </a:r>
            <a:endParaRPr sz="2800">
              <a:latin typeface="Cambria"/>
              <a:cs typeface="Cambria"/>
            </a:endParaRPr>
          </a:p>
          <a:p>
            <a:pPr marL="268605" indent="-25654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Microsoft Sans Serif"/>
              <a:buChar char=""/>
              <a:tabLst>
                <a:tab pos="269240" algn="l"/>
              </a:tabLst>
            </a:pPr>
            <a:r>
              <a:rPr sz="2800" dirty="0">
                <a:latin typeface="Cambria"/>
                <a:cs typeface="Cambria"/>
              </a:rPr>
              <a:t>Các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tài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liệu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nên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có của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mỗi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dự </a:t>
            </a:r>
            <a:r>
              <a:rPr sz="2800" spc="-5" dirty="0">
                <a:latin typeface="Cambria"/>
                <a:cs typeface="Cambria"/>
              </a:rPr>
              <a:t>án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mới</a:t>
            </a:r>
            <a:endParaRPr sz="2800">
              <a:latin typeface="Cambria"/>
              <a:cs typeface="Cambria"/>
            </a:endParaRPr>
          </a:p>
          <a:p>
            <a:pPr marL="635635" lvl="1" indent="-256540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Microsoft Sans Serif"/>
              <a:buChar char=""/>
              <a:tabLst>
                <a:tab pos="636270" algn="l"/>
              </a:tabLst>
            </a:pPr>
            <a:r>
              <a:rPr sz="2400" spc="-5" dirty="0">
                <a:latin typeface="Cambria"/>
                <a:cs typeface="Cambria"/>
              </a:rPr>
              <a:t>Vision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scope</a:t>
            </a:r>
            <a:r>
              <a:rPr sz="2400" dirty="0">
                <a:latin typeface="Cambria"/>
                <a:cs typeface="Cambria"/>
              </a:rPr>
              <a:t> document</a:t>
            </a:r>
            <a:endParaRPr sz="2400">
              <a:latin typeface="Cambria"/>
              <a:cs typeface="Cambria"/>
            </a:endParaRPr>
          </a:p>
          <a:p>
            <a:pPr marL="635635" lvl="1" indent="-256540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Microsoft Sans Serif"/>
              <a:buChar char=""/>
              <a:tabLst>
                <a:tab pos="636270" algn="l"/>
              </a:tabLst>
            </a:pPr>
            <a:r>
              <a:rPr sz="2400" spc="-15" dirty="0">
                <a:latin typeface="Cambria"/>
                <a:cs typeface="Cambria"/>
              </a:rPr>
              <a:t>Software</a:t>
            </a:r>
            <a:r>
              <a:rPr sz="2400" spc="-10" dirty="0">
                <a:latin typeface="Cambria"/>
                <a:cs typeface="Cambria"/>
              </a:rPr>
              <a:t> Requirement </a:t>
            </a:r>
            <a:r>
              <a:rPr sz="2400" spc="-5" dirty="0">
                <a:latin typeface="Cambria"/>
                <a:cs typeface="Cambria"/>
              </a:rPr>
              <a:t>Specification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(SRS)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64" y="0"/>
            <a:ext cx="9145905" cy="6858000"/>
            <a:chOff x="-864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9"/>
              <a:ext cx="9143999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81" y="0"/>
              <a:ext cx="4742618" cy="5991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199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64" y="52959"/>
              <a:ext cx="9145626" cy="90068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2600" y="835152"/>
            <a:ext cx="5562600" cy="55846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6259"/>
            <a:ext cx="82042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Product</a:t>
            </a:r>
            <a:r>
              <a:rPr sz="5000" spc="-15" dirty="0"/>
              <a:t> </a:t>
            </a:r>
            <a:r>
              <a:rPr sz="5000" spc="-5" dirty="0"/>
              <a:t>vision</a:t>
            </a:r>
            <a:r>
              <a:rPr sz="5000" spc="-30" dirty="0"/>
              <a:t> </a:t>
            </a:r>
            <a:r>
              <a:rPr sz="5000" spc="-40" dirty="0"/>
              <a:t>và</a:t>
            </a:r>
            <a:r>
              <a:rPr sz="5000" spc="-35" dirty="0"/>
              <a:t> </a:t>
            </a:r>
            <a:r>
              <a:rPr sz="5000" spc="-10" dirty="0"/>
              <a:t>project</a:t>
            </a:r>
            <a:r>
              <a:rPr sz="5000" spc="-15" dirty="0"/>
              <a:t> </a:t>
            </a:r>
            <a:r>
              <a:rPr sz="5000" spc="-10" dirty="0"/>
              <a:t>scope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672322" cy="2516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Vision </a:t>
            </a:r>
            <a:r>
              <a:rPr sz="5000" spc="-40" dirty="0"/>
              <a:t>và </a:t>
            </a:r>
            <a:r>
              <a:rPr sz="5000" spc="-5" dirty="0"/>
              <a:t>Scope</a:t>
            </a:r>
            <a:r>
              <a:rPr sz="5000" spc="-20" dirty="0"/>
              <a:t> </a:t>
            </a:r>
            <a:r>
              <a:rPr sz="5000" spc="-15" dirty="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905" y="1384299"/>
            <a:ext cx="7963534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Microsoft Sans Serif"/>
              <a:buChar char="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Tài liệu bao gồm </a:t>
            </a:r>
            <a:r>
              <a:rPr sz="280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mô tả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dirty="0">
                <a:latin typeface="Times New Roman"/>
                <a:cs typeface="Times New Roman"/>
              </a:rPr>
              <a:t>hội kinh </a:t>
            </a:r>
            <a:r>
              <a:rPr sz="2800" spc="-5" dirty="0">
                <a:latin typeface="Times New Roman"/>
                <a:cs typeface="Times New Roman"/>
              </a:rPr>
              <a:t>doanh của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sản </a:t>
            </a:r>
            <a:r>
              <a:rPr sz="2800" dirty="0">
                <a:latin typeface="Times New Roman"/>
                <a:cs typeface="Times New Roman"/>
              </a:rPr>
              <a:t>phẩm, </a:t>
            </a:r>
            <a:r>
              <a:rPr sz="2800" spc="-5" dirty="0">
                <a:latin typeface="Times New Roman"/>
                <a:cs typeface="Times New Roman"/>
              </a:rPr>
              <a:t>tầm </a:t>
            </a:r>
            <a:r>
              <a:rPr sz="2800" dirty="0">
                <a:latin typeface="Times New Roman"/>
                <a:cs typeface="Times New Roman"/>
              </a:rPr>
              <a:t>nhìn </a:t>
            </a:r>
            <a:r>
              <a:rPr sz="2800" spc="-5" dirty="0">
                <a:latin typeface="Times New Roman"/>
                <a:cs typeface="Times New Roman"/>
              </a:rPr>
              <a:t>và các </a:t>
            </a:r>
            <a:r>
              <a:rPr sz="2800" dirty="0">
                <a:latin typeface="Times New Roman"/>
                <a:cs typeface="Times New Roman"/>
              </a:rPr>
              <a:t>mục </a:t>
            </a:r>
            <a:r>
              <a:rPr sz="2800" spc="-5" dirty="0">
                <a:latin typeface="Times New Roman"/>
                <a:cs typeface="Times New Roman"/>
              </a:rPr>
              <a:t>tiêu của sản phẩm, </a:t>
            </a:r>
            <a:r>
              <a:rPr sz="2800" dirty="0">
                <a:latin typeface="Times New Roman"/>
                <a:cs typeface="Times New Roman"/>
              </a:rPr>
              <a:t> báo cáo phạm vi </a:t>
            </a:r>
            <a:r>
              <a:rPr sz="2800" spc="-5" dirty="0">
                <a:latin typeface="Times New Roman"/>
                <a:cs typeface="Times New Roman"/>
              </a:rPr>
              <a:t>và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giới hạn của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phẩm, mô tả </a:t>
            </a:r>
            <a:r>
              <a:rPr sz="2800" dirty="0">
                <a:latin typeface="Times New Roman"/>
                <a:cs typeface="Times New Roman"/>
              </a:rPr>
              <a:t> đặc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tính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của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(characterization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customers),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ưu tiên của dự án, mô tả các tiêu </a:t>
            </a:r>
            <a:r>
              <a:rPr sz="2800" dirty="0">
                <a:latin typeface="Times New Roman"/>
                <a:cs typeface="Times New Roman"/>
              </a:rPr>
              <a:t> chuẩn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đánh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sự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thành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công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của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dự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Microsoft Sans Serif"/>
              <a:buChar char="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Tài liệu cần tương </a:t>
            </a:r>
            <a:r>
              <a:rPr sz="2800" dirty="0">
                <a:latin typeface="Times New Roman"/>
                <a:cs typeface="Times New Roman"/>
              </a:rPr>
              <a:t>đối ngắn, chỉ </a:t>
            </a:r>
            <a:r>
              <a:rPr sz="2800" spc="-5" dirty="0">
                <a:latin typeface="Times New Roman"/>
                <a:cs typeface="Times New Roman"/>
              </a:rPr>
              <a:t>nên từ </a:t>
            </a:r>
            <a:r>
              <a:rPr sz="2800" dirty="0">
                <a:latin typeface="Times New Roman"/>
                <a:cs typeface="Times New Roman"/>
              </a:rPr>
              <a:t>3 </a:t>
            </a:r>
            <a:r>
              <a:rPr sz="2800" spc="-10" dirty="0">
                <a:latin typeface="Times New Roman"/>
                <a:cs typeface="Times New Roman"/>
              </a:rPr>
              <a:t>tới </a:t>
            </a:r>
            <a:r>
              <a:rPr sz="2800" dirty="0">
                <a:latin typeface="Times New Roman"/>
                <a:cs typeface="Times New Roman"/>
              </a:rPr>
              <a:t>8 trang,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phụ thuộc chủ yếu vào bản </a:t>
            </a:r>
            <a:r>
              <a:rPr sz="2800" spc="-5" dirty="0">
                <a:latin typeface="Times New Roman"/>
                <a:cs typeface="Times New Roman"/>
              </a:rPr>
              <a:t>chất và kích thước của dự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Vision </a:t>
            </a:r>
            <a:r>
              <a:rPr sz="5000" spc="-40" dirty="0"/>
              <a:t>và </a:t>
            </a:r>
            <a:r>
              <a:rPr sz="5000" spc="-5" dirty="0"/>
              <a:t>Scope</a:t>
            </a:r>
            <a:r>
              <a:rPr sz="5000" spc="-20" dirty="0"/>
              <a:t> </a:t>
            </a:r>
            <a:r>
              <a:rPr sz="5000" spc="-15" dirty="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6491"/>
            <a:ext cx="8072755" cy="327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vấn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đề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thuộc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tầm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nhìn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và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phạm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(vision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and </a:t>
            </a:r>
            <a:r>
              <a:rPr sz="2600" spc="-5" dirty="0">
                <a:latin typeface="Cambria"/>
                <a:cs typeface="Cambria"/>
              </a:rPr>
              <a:t> scope) của dự án </a:t>
            </a:r>
            <a:r>
              <a:rPr sz="2600" dirty="0">
                <a:latin typeface="Cambria"/>
                <a:cs typeface="Cambria"/>
              </a:rPr>
              <a:t>cần </a:t>
            </a:r>
            <a:r>
              <a:rPr sz="2600" spc="-15" dirty="0">
                <a:latin typeface="Cambria"/>
                <a:cs typeface="Cambria"/>
              </a:rPr>
              <a:t>được </a:t>
            </a:r>
            <a:r>
              <a:rPr sz="2600" spc="-5" dirty="0">
                <a:latin typeface="Cambria"/>
                <a:cs typeface="Cambria"/>
              </a:rPr>
              <a:t>phân giải </a:t>
            </a:r>
            <a:r>
              <a:rPr sz="2600" spc="-20" dirty="0">
                <a:latin typeface="Cambria"/>
                <a:cs typeface="Cambria"/>
              </a:rPr>
              <a:t>rõ </a:t>
            </a:r>
            <a:r>
              <a:rPr sz="2600" spc="-15" dirty="0">
                <a:latin typeface="Cambria"/>
                <a:cs typeface="Cambria"/>
              </a:rPr>
              <a:t>trước </a:t>
            </a:r>
            <a:r>
              <a:rPr sz="2600" spc="-5" dirty="0">
                <a:latin typeface="Cambria"/>
                <a:cs typeface="Cambria"/>
              </a:rPr>
              <a:t>khi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 </a:t>
            </a:r>
            <a:r>
              <a:rPr sz="2600" dirty="0">
                <a:latin typeface="Cambria"/>
                <a:cs typeface="Cambria"/>
              </a:rPr>
              <a:t>cầu </a:t>
            </a:r>
            <a:r>
              <a:rPr sz="2600" spc="-5" dirty="0">
                <a:latin typeface="Cambria"/>
                <a:cs typeface="Cambria"/>
              </a:rPr>
              <a:t>chức năng (functional </a:t>
            </a:r>
            <a:r>
              <a:rPr sz="2600" spc="-10" dirty="0">
                <a:latin typeface="Cambria"/>
                <a:cs typeface="Cambria"/>
              </a:rPr>
              <a:t>requirements) </a:t>
            </a:r>
            <a:r>
              <a:rPr sz="2600" spc="-5" dirty="0">
                <a:latin typeface="Cambria"/>
                <a:cs typeface="Cambria"/>
              </a:rPr>
              <a:t>chi </a:t>
            </a:r>
            <a:r>
              <a:rPr sz="2600" spc="-10" dirty="0">
                <a:latin typeface="Cambria"/>
                <a:cs typeface="Cambria"/>
              </a:rPr>
              <a:t>tiết 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đặc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đầy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đủ.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Một tài liệu tầm nhìn </a:t>
            </a:r>
            <a:r>
              <a:rPr sz="2600" spc="-30" dirty="0">
                <a:latin typeface="Cambria"/>
                <a:cs typeface="Cambria"/>
              </a:rPr>
              <a:t>và </a:t>
            </a:r>
            <a:r>
              <a:rPr sz="2600" dirty="0">
                <a:latin typeface="Cambria"/>
                <a:cs typeface="Cambria"/>
              </a:rPr>
              <a:t>phạm vi </a:t>
            </a:r>
            <a:r>
              <a:rPr sz="2600" spc="-5" dirty="0">
                <a:latin typeface="Cambria"/>
                <a:cs typeface="Cambria"/>
              </a:rPr>
              <a:t>(vision and scope) </a:t>
            </a:r>
            <a:r>
              <a:rPr sz="2600" spc="-15" dirty="0">
                <a:latin typeface="Cambria"/>
                <a:cs typeface="Cambria"/>
              </a:rPr>
              <a:t>tốt 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sẽ </a:t>
            </a:r>
            <a:r>
              <a:rPr sz="2600" dirty="0">
                <a:latin typeface="Cambria"/>
                <a:cs typeface="Cambria"/>
              </a:rPr>
              <a:t>cung cấp các </a:t>
            </a:r>
            <a:r>
              <a:rPr sz="2600" spc="-5" dirty="0">
                <a:latin typeface="Cambria"/>
                <a:cs typeface="Cambria"/>
              </a:rPr>
              <a:t>tham </a:t>
            </a:r>
            <a:r>
              <a:rPr sz="2600" dirty="0">
                <a:latin typeface="Cambria"/>
                <a:cs typeface="Cambria"/>
              </a:rPr>
              <a:t>chiếu cần </a:t>
            </a:r>
            <a:r>
              <a:rPr sz="2600" spc="-5" dirty="0">
                <a:latin typeface="Cambria"/>
                <a:cs typeface="Cambria"/>
              </a:rPr>
              <a:t>thiết </a:t>
            </a:r>
            <a:r>
              <a:rPr sz="2600" dirty="0">
                <a:latin typeface="Cambria"/>
                <a:cs typeface="Cambria"/>
              </a:rPr>
              <a:t>cho việc </a:t>
            </a:r>
            <a:r>
              <a:rPr sz="2600" spc="-5" dirty="0">
                <a:latin typeface="Cambria"/>
                <a:cs typeface="Cambria"/>
              </a:rPr>
              <a:t>thêm, </a:t>
            </a:r>
            <a:r>
              <a:rPr sz="2600" spc="-25" dirty="0">
                <a:latin typeface="Cambria"/>
                <a:cs typeface="Cambria"/>
              </a:rPr>
              <a:t>xoá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bỏ,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chỉnh</a:t>
            </a:r>
            <a:r>
              <a:rPr sz="2600" spc="4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sửa</a:t>
            </a:r>
            <a:r>
              <a:rPr sz="2600" spc="4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các</a:t>
            </a:r>
            <a:r>
              <a:rPr sz="2600" spc="42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yêu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cầu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trong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tiến</a:t>
            </a:r>
            <a:r>
              <a:rPr sz="2600" spc="4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trình</a:t>
            </a:r>
            <a:r>
              <a:rPr sz="2600" spc="4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phát</a:t>
            </a:r>
            <a:r>
              <a:rPr sz="2600" spc="42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triển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46709"/>
            <a:ext cx="6985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Vision </a:t>
            </a:r>
            <a:r>
              <a:rPr sz="5000" spc="-40" dirty="0"/>
              <a:t>và </a:t>
            </a:r>
            <a:r>
              <a:rPr sz="5000" spc="-5" dirty="0"/>
              <a:t>Scope</a:t>
            </a:r>
            <a:r>
              <a:rPr sz="5000" spc="-20" dirty="0"/>
              <a:t> </a:t>
            </a:r>
            <a:r>
              <a:rPr sz="5000" spc="-15" dirty="0"/>
              <a:t>Document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4905" y="1231939"/>
            <a:ext cx="7613650" cy="25888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785"/>
              </a:spcBef>
              <a:buClr>
                <a:srgbClr val="0AD0D9"/>
              </a:buClr>
              <a:buSzPct val="94642"/>
              <a:buFont typeface="Microsoft Sans Serif"/>
              <a:buChar char=""/>
              <a:tabLst>
                <a:tab pos="269240" algn="l"/>
              </a:tabLst>
            </a:pPr>
            <a:r>
              <a:rPr sz="2800" dirty="0">
                <a:latin typeface="Cambria"/>
                <a:cs typeface="Cambria"/>
              </a:rPr>
              <a:t>Các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tài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liệu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khác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có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cùng</a:t>
            </a:r>
            <a:r>
              <a:rPr sz="2800" spc="-5" dirty="0">
                <a:latin typeface="Cambria"/>
                <a:cs typeface="Cambria"/>
              </a:rPr>
              <a:t> mục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đích:</a:t>
            </a:r>
            <a:endParaRPr sz="2800">
              <a:latin typeface="Cambria"/>
              <a:cs typeface="Cambria"/>
            </a:endParaRPr>
          </a:p>
          <a:p>
            <a:pPr marL="633730" lvl="1" indent="-255904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Microsoft Sans Serif"/>
              <a:buChar char=""/>
              <a:tabLst>
                <a:tab pos="633730" algn="l"/>
              </a:tabLst>
            </a:pPr>
            <a:r>
              <a:rPr sz="2400" spc="-10" dirty="0">
                <a:latin typeface="Cambria"/>
                <a:cs typeface="Cambria"/>
              </a:rPr>
              <a:t>Project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charter</a:t>
            </a:r>
            <a:endParaRPr sz="2400">
              <a:latin typeface="Cambria"/>
              <a:cs typeface="Cambria"/>
            </a:endParaRPr>
          </a:p>
          <a:p>
            <a:pPr marL="633730" lvl="1" indent="-25590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Microsoft Sans Serif"/>
              <a:buChar char=""/>
              <a:tabLst>
                <a:tab pos="633730" algn="l"/>
              </a:tabLst>
            </a:pPr>
            <a:r>
              <a:rPr sz="2400" spc="-5" dirty="0">
                <a:latin typeface="Cambria"/>
                <a:cs typeface="Cambria"/>
              </a:rPr>
              <a:t>Business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case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document</a:t>
            </a:r>
            <a:endParaRPr sz="2400">
              <a:latin typeface="Cambria"/>
              <a:cs typeface="Cambria"/>
            </a:endParaRPr>
          </a:p>
          <a:p>
            <a:pPr marL="633730" lvl="1" indent="-25590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Microsoft Sans Serif"/>
              <a:buChar char=""/>
              <a:tabLst>
                <a:tab pos="633730" algn="l"/>
              </a:tabLst>
            </a:pPr>
            <a:r>
              <a:rPr sz="2400" spc="-15" dirty="0">
                <a:latin typeface="Cambria"/>
                <a:cs typeface="Cambria"/>
              </a:rPr>
              <a:t>Market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requirements</a:t>
            </a:r>
            <a:r>
              <a:rPr sz="2400" dirty="0">
                <a:latin typeface="Cambria"/>
                <a:cs typeface="Cambria"/>
              </a:rPr>
              <a:t> document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(MRD):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tiết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hơn</a:t>
            </a:r>
            <a:endParaRPr sz="2400">
              <a:latin typeface="Cambria"/>
              <a:cs typeface="Cambria"/>
            </a:endParaRPr>
          </a:p>
          <a:p>
            <a:pPr marL="633730" marR="508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vision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scope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về</a:t>
            </a:r>
            <a:r>
              <a:rPr sz="2400" spc="-5" dirty="0">
                <a:latin typeface="Cambria"/>
                <a:cs typeface="Cambria"/>
              </a:rPr>
              <a:t> thị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trường </a:t>
            </a:r>
            <a:r>
              <a:rPr sz="2400" spc="-25" dirty="0">
                <a:latin typeface="Cambria"/>
                <a:cs typeface="Cambria"/>
              </a:rPr>
              <a:t>và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vấn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đề </a:t>
            </a:r>
            <a:r>
              <a:rPr sz="2400" spc="-5" dirty="0">
                <a:latin typeface="Cambria"/>
                <a:cs typeface="Cambria"/>
              </a:rPr>
              <a:t>liên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quan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đến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thương</a:t>
            </a:r>
            <a:r>
              <a:rPr sz="2400" spc="-5" dirty="0">
                <a:latin typeface="Cambria"/>
                <a:cs typeface="Cambria"/>
              </a:rPr>
              <a:t> mại.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1568"/>
            <a:ext cx="67310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35" dirty="0"/>
              <a:t>Tài</a:t>
            </a:r>
            <a:r>
              <a:rPr sz="5000" spc="-25" dirty="0"/>
              <a:t> </a:t>
            </a:r>
            <a:r>
              <a:rPr sz="5000" spc="-5" dirty="0"/>
              <a:t>liệu</a:t>
            </a:r>
            <a:r>
              <a:rPr sz="5000" spc="-20" dirty="0"/>
              <a:t> </a:t>
            </a:r>
            <a:r>
              <a:rPr sz="5000" spc="-30" dirty="0"/>
              <a:t>về</a:t>
            </a:r>
            <a:r>
              <a:rPr sz="5000" spc="-20" dirty="0"/>
              <a:t> </a:t>
            </a:r>
            <a:r>
              <a:rPr sz="5000" spc="-5" dirty="0"/>
              <a:t>vision </a:t>
            </a:r>
            <a:r>
              <a:rPr sz="5000" spc="-40" dirty="0"/>
              <a:t>và</a:t>
            </a:r>
            <a:r>
              <a:rPr sz="5000" spc="-30" dirty="0"/>
              <a:t> </a:t>
            </a:r>
            <a:r>
              <a:rPr sz="5000" spc="-5" dirty="0"/>
              <a:t>scope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73554"/>
            <a:ext cx="7949565" cy="3354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00" dirty="0">
                <a:latin typeface="Cambria"/>
                <a:cs typeface="Cambria"/>
              </a:rPr>
              <a:t>Chủ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nhân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270" dirty="0">
                <a:latin typeface="Cambria"/>
                <a:cs typeface="Cambria"/>
              </a:rPr>
              <a:t>của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tài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55" dirty="0">
                <a:latin typeface="Cambria"/>
                <a:cs typeface="Cambria"/>
              </a:rPr>
              <a:t>lie^̣</a:t>
            </a:r>
            <a:r>
              <a:rPr sz="2800" spc="-3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u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vision</a:t>
            </a:r>
            <a:r>
              <a:rPr sz="2800" spc="4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and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scope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là:</a:t>
            </a:r>
            <a:endParaRPr sz="2800">
              <a:latin typeface="Cambria"/>
              <a:cs typeface="Cambria"/>
            </a:endParaRPr>
          </a:p>
          <a:p>
            <a:pPr marL="652145" marR="298450" lvl="1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70" dirty="0">
                <a:latin typeface="Cambria"/>
                <a:cs typeface="Cambria"/>
              </a:rPr>
              <a:t>Người</a:t>
            </a:r>
            <a:r>
              <a:rPr sz="2800" spc="-165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tài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trợ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chính</a:t>
            </a:r>
            <a:r>
              <a:rPr sz="2800" spc="61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(executive</a:t>
            </a:r>
            <a:r>
              <a:rPr sz="2800" spc="5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sponsor) </a:t>
            </a:r>
            <a:r>
              <a:rPr sz="2800" spc="-270" dirty="0">
                <a:latin typeface="Cambria"/>
                <a:cs typeface="Cambria"/>
              </a:rPr>
              <a:t>của</a:t>
            </a:r>
            <a:r>
              <a:rPr sz="2800" spc="425" dirty="0">
                <a:latin typeface="Cambria"/>
                <a:cs typeface="Cambria"/>
              </a:rPr>
              <a:t> </a:t>
            </a:r>
            <a:r>
              <a:rPr sz="2800" spc="-425" dirty="0">
                <a:latin typeface="Cambria"/>
                <a:cs typeface="Cambria"/>
              </a:rPr>
              <a:t>dự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án</a:t>
            </a:r>
            <a:endParaRPr sz="28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652780" algn="l"/>
              </a:tabLst>
            </a:pPr>
            <a:r>
              <a:rPr sz="2800" spc="-170" dirty="0">
                <a:latin typeface="Cambria"/>
                <a:cs typeface="Cambria"/>
              </a:rPr>
              <a:t>Người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chi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-210" dirty="0">
                <a:latin typeface="Cambria"/>
                <a:cs typeface="Cambria"/>
              </a:rPr>
              <a:t>tièn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(funding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authority)</a:t>
            </a:r>
            <a:endParaRPr sz="2800">
              <a:latin typeface="Cambria"/>
              <a:cs typeface="Cambria"/>
            </a:endParaRPr>
          </a:p>
          <a:p>
            <a:pPr marL="285115" marR="3683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70" dirty="0">
                <a:latin typeface="Cambria"/>
                <a:cs typeface="Cambria"/>
              </a:rPr>
              <a:t>Người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phân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tích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yêu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càu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(requirements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analyst)</a:t>
            </a:r>
            <a:r>
              <a:rPr sz="2800" spc="75" dirty="0">
                <a:latin typeface="Cambria"/>
                <a:cs typeface="Cambria"/>
              </a:rPr>
              <a:t> </a:t>
            </a:r>
            <a:r>
              <a:rPr sz="2800" spc="-240" dirty="0">
                <a:latin typeface="Cambria"/>
                <a:cs typeface="Cambria"/>
              </a:rPr>
              <a:t>có </a:t>
            </a:r>
            <a:r>
              <a:rPr sz="2800" spc="-235" dirty="0">
                <a:latin typeface="Cambria"/>
                <a:cs typeface="Cambria"/>
              </a:rPr>
              <a:t> </a:t>
            </a:r>
            <a:r>
              <a:rPr sz="2800" spc="-70" dirty="0">
                <a:latin typeface="Cambria"/>
                <a:cs typeface="Cambria"/>
              </a:rPr>
              <a:t>thẻ </a:t>
            </a:r>
            <a:r>
              <a:rPr sz="2800" spc="-75" dirty="0">
                <a:latin typeface="Cambria"/>
                <a:cs typeface="Cambria"/>
              </a:rPr>
              <a:t>làm </a:t>
            </a:r>
            <a:r>
              <a:rPr sz="2800" spc="-55" dirty="0">
                <a:latin typeface="Cambria"/>
                <a:cs typeface="Cambria"/>
              </a:rPr>
              <a:t>vie^̣ </a:t>
            </a:r>
            <a:r>
              <a:rPr sz="2800" dirty="0">
                <a:latin typeface="Cambria"/>
                <a:cs typeface="Cambria"/>
              </a:rPr>
              <a:t>c </a:t>
            </a:r>
            <a:r>
              <a:rPr sz="2800" spc="-265" dirty="0">
                <a:latin typeface="Cambria"/>
                <a:cs typeface="Cambria"/>
              </a:rPr>
              <a:t>với</a:t>
            </a:r>
            <a:r>
              <a:rPr sz="2800" spc="-2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owner </a:t>
            </a:r>
            <a:r>
              <a:rPr sz="2800" spc="-90" dirty="0">
                <a:latin typeface="Cambria"/>
                <a:cs typeface="Cambria"/>
              </a:rPr>
              <a:t>đẻ </a:t>
            </a:r>
            <a:r>
              <a:rPr sz="2800" spc="-150" dirty="0">
                <a:latin typeface="Cambria"/>
                <a:cs typeface="Cambria"/>
              </a:rPr>
              <a:t>viét</a:t>
            </a:r>
            <a:r>
              <a:rPr sz="2800" spc="-145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tài </a:t>
            </a:r>
            <a:r>
              <a:rPr sz="2800" spc="-55" dirty="0">
                <a:latin typeface="Cambria"/>
                <a:cs typeface="Cambria"/>
              </a:rPr>
              <a:t>lie^̣ </a:t>
            </a:r>
            <a:r>
              <a:rPr sz="2800" dirty="0">
                <a:latin typeface="Cambria"/>
                <a:cs typeface="Cambria"/>
              </a:rPr>
              <a:t>u vision </a:t>
            </a:r>
            <a:r>
              <a:rPr sz="2800" spc="-5" dirty="0">
                <a:latin typeface="Cambria"/>
                <a:cs typeface="Cambria"/>
              </a:rPr>
              <a:t>and </a:t>
            </a:r>
            <a:r>
              <a:rPr sz="2800" dirty="0">
                <a:latin typeface="Cambria"/>
                <a:cs typeface="Cambria"/>
              </a:rPr>
              <a:t> scope.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672854"/>
            <a:ext cx="7968615" cy="37503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b="1" spc="-5" dirty="0">
                <a:latin typeface="Times New Roman"/>
                <a:cs typeface="Times New Roman"/>
              </a:rPr>
              <a:t>Stakeholders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trong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dự án phần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mềm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Tham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dự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đánh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giá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chấp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nhận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0" dirty="0">
                <a:solidFill>
                  <a:srgbClr val="F49100"/>
                </a:solid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giao</a:t>
            </a:r>
            <a:r>
              <a:rPr sz="2600" u="heavy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phẩm</a:t>
            </a:r>
            <a:r>
              <a:rPr sz="2600" spc="-10" dirty="0">
                <a:solidFill>
                  <a:srgbClr val="F4910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5" dirty="0">
                <a:latin typeface="Times New Roman"/>
                <a:cs typeface="Times New Roman"/>
              </a:rPr>
              <a:t> trình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bày.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Là một chủ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sở hữu rủi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Được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tham </a:t>
            </a:r>
            <a:r>
              <a:rPr sz="2600" dirty="0">
                <a:latin typeface="Times New Roman"/>
                <a:cs typeface="Times New Roman"/>
              </a:rPr>
              <a:t>gia</a:t>
            </a:r>
            <a:r>
              <a:rPr sz="2600" spc="-5" dirty="0">
                <a:latin typeface="Times New Roman"/>
                <a:cs typeface="Times New Roman"/>
              </a:rPr>
              <a:t> với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việc</a:t>
            </a:r>
            <a:r>
              <a:rPr sz="2600" spc="-5" dirty="0">
                <a:latin typeface="Times New Roman"/>
                <a:cs typeface="Times New Roman"/>
              </a:rPr>
              <a:t> quản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trị.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Xác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định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 vấn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đề, sự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cố.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Thu thập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bài </a:t>
            </a:r>
            <a:r>
              <a:rPr sz="2600" dirty="0">
                <a:latin typeface="Times New Roman"/>
                <a:cs typeface="Times New Roman"/>
              </a:rPr>
              <a:t>học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kinh nghiệm.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Cung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cấp</a:t>
            </a:r>
            <a:r>
              <a:rPr sz="2600" spc="-25" dirty="0">
                <a:solidFill>
                  <a:srgbClr val="F49100"/>
                </a:solid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đánh</a:t>
            </a:r>
            <a:r>
              <a:rPr sz="2600" u="heavy" spc="-2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giá</a:t>
            </a:r>
            <a:r>
              <a:rPr sz="2600" u="heavy" spc="-1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600" u="heavy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chuyên</a:t>
            </a:r>
            <a:r>
              <a:rPr sz="2600" u="heavy" spc="-3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600" u="heavy" spc="-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gia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805180"/>
            <a:ext cx="80556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85" dirty="0">
                <a:solidFill>
                  <a:srgbClr val="001F5F"/>
                </a:solidFill>
                <a:latin typeface="Calibri"/>
                <a:cs typeface="Calibri"/>
              </a:rPr>
              <a:t>Vai</a:t>
            </a:r>
            <a:r>
              <a:rPr sz="4400" b="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30" dirty="0">
                <a:solidFill>
                  <a:srgbClr val="001F5F"/>
                </a:solidFill>
                <a:latin typeface="Calibri"/>
                <a:cs typeface="Calibri"/>
              </a:rPr>
              <a:t>trò</a:t>
            </a:r>
            <a:r>
              <a:rPr sz="4400" b="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của </a:t>
            </a:r>
            <a:r>
              <a:rPr sz="4400" b="0" spc="-20" dirty="0">
                <a:solidFill>
                  <a:srgbClr val="001F5F"/>
                </a:solidFill>
                <a:latin typeface="Calibri"/>
                <a:cs typeface="Calibri"/>
              </a:rPr>
              <a:t>Stakeholder</a:t>
            </a:r>
            <a:r>
              <a:rPr sz="4400" b="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"/>
                <a:cs typeface="Calibri"/>
              </a:rPr>
              <a:t>trong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 dự</a:t>
            </a:r>
            <a:r>
              <a:rPr sz="4400" b="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1F5F"/>
                </a:solidFill>
                <a:latin typeface="Calibri"/>
                <a:cs typeface="Calibri"/>
              </a:rPr>
              <a:t>án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9168"/>
            <a:ext cx="4747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Scope</a:t>
            </a:r>
            <a:r>
              <a:rPr sz="5000" spc="-30" dirty="0"/>
              <a:t> </a:t>
            </a:r>
            <a:r>
              <a:rPr sz="5000" spc="-5" dirty="0"/>
              <a:t>of</a:t>
            </a:r>
            <a:r>
              <a:rPr sz="5000" spc="-25" dirty="0"/>
              <a:t> </a:t>
            </a:r>
            <a:r>
              <a:rPr sz="5000" spc="-5" dirty="0"/>
              <a:t>a</a:t>
            </a:r>
            <a:r>
              <a:rPr sz="5000" spc="-45" dirty="0"/>
              <a:t> </a:t>
            </a:r>
            <a:r>
              <a:rPr sz="5000" spc="-10" dirty="0"/>
              <a:t>project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953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spc="-75" dirty="0">
                <a:solidFill>
                  <a:srgbClr val="000000"/>
                </a:solidFill>
                <a:latin typeface="Cambria"/>
                <a:cs typeface="Cambria"/>
              </a:rPr>
              <a:t>Càn</a:t>
            </a:r>
            <a:r>
              <a:rPr sz="2800" b="0" spc="-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60" dirty="0">
                <a:solidFill>
                  <a:srgbClr val="000000"/>
                </a:solidFill>
                <a:latin typeface="Cambria"/>
                <a:cs typeface="Cambria"/>
              </a:rPr>
              <a:t>phải</a:t>
            </a:r>
            <a:r>
              <a:rPr sz="2800" b="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90" dirty="0">
                <a:solidFill>
                  <a:srgbClr val="000000"/>
                </a:solidFill>
                <a:latin typeface="Cambria"/>
                <a:cs typeface="Cambria"/>
              </a:rPr>
              <a:t>xác</a:t>
            </a:r>
            <a:r>
              <a:rPr sz="2800" b="0" spc="-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định</a:t>
            </a:r>
            <a:r>
              <a:rPr sz="28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scope</a:t>
            </a:r>
            <a:r>
              <a:rPr sz="2800" b="0" spc="6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(=boundary)</a:t>
            </a:r>
            <a:r>
              <a:rPr sz="2800" b="0" spc="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Cambria"/>
                <a:cs typeface="Cambria"/>
              </a:rPr>
              <a:t>của</a:t>
            </a:r>
            <a:r>
              <a:rPr sz="2800" b="0" spc="4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60" dirty="0">
                <a:solidFill>
                  <a:srgbClr val="000000"/>
                </a:solidFill>
                <a:latin typeface="Cambria"/>
                <a:cs typeface="Cambria"/>
              </a:rPr>
              <a:t>phàn </a:t>
            </a:r>
            <a:r>
              <a:rPr sz="2800" b="0" spc="-55" dirty="0">
                <a:solidFill>
                  <a:srgbClr val="000000"/>
                </a:solidFill>
                <a:latin typeface="Cambria"/>
                <a:cs typeface="Cambria"/>
              </a:rPr>
              <a:t> mèm.</a:t>
            </a:r>
            <a:endParaRPr sz="28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0" spc="-90" dirty="0">
                <a:solidFill>
                  <a:srgbClr val="000000"/>
                </a:solidFill>
                <a:latin typeface="Cambria"/>
                <a:cs typeface="Cambria"/>
              </a:rPr>
              <a:t>Mo^̣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800" b="0" spc="6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trong</a:t>
            </a:r>
            <a:r>
              <a:rPr sz="2800" b="0" spc="5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75" dirty="0">
                <a:solidFill>
                  <a:srgbClr val="000000"/>
                </a:solidFill>
                <a:latin typeface="Cambria"/>
                <a:cs typeface="Cambria"/>
              </a:rPr>
              <a:t>các</a:t>
            </a:r>
            <a:r>
              <a:rPr sz="2800" b="0" spc="4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Cambria"/>
                <a:cs typeface="Cambria"/>
              </a:rPr>
              <a:t>rủi</a:t>
            </a:r>
            <a:r>
              <a:rPr sz="2800" b="0" spc="9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mbria"/>
                <a:cs typeface="Cambria"/>
              </a:rPr>
              <a:t>ro</a:t>
            </a:r>
            <a:r>
              <a:rPr sz="2800" b="0" spc="5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55" dirty="0">
                <a:solidFill>
                  <a:srgbClr val="000000"/>
                </a:solidFill>
                <a:latin typeface="Cambria"/>
                <a:cs typeface="Cambria"/>
              </a:rPr>
              <a:t>lớn</a:t>
            </a:r>
            <a:r>
              <a:rPr sz="2800" b="0" spc="7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65" dirty="0">
                <a:solidFill>
                  <a:srgbClr val="000000"/>
                </a:solidFill>
                <a:latin typeface="Cambria"/>
                <a:cs typeface="Cambria"/>
              </a:rPr>
              <a:t>nhát</a:t>
            </a:r>
            <a:r>
              <a:rPr sz="2800" b="0" spc="4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Cambria"/>
                <a:cs typeface="Cambria"/>
              </a:rPr>
              <a:t>của</a:t>
            </a:r>
            <a:r>
              <a:rPr sz="2800" b="0" spc="9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70" dirty="0">
                <a:solidFill>
                  <a:srgbClr val="000000"/>
                </a:solidFill>
                <a:latin typeface="Cambria"/>
                <a:cs typeface="Cambria"/>
              </a:rPr>
              <a:t>he^̣</a:t>
            </a:r>
            <a:r>
              <a:rPr sz="2800" b="0" spc="10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25" dirty="0">
                <a:solidFill>
                  <a:srgbClr val="000000"/>
                </a:solidFill>
                <a:latin typeface="Cambria"/>
                <a:cs typeface="Cambria"/>
              </a:rPr>
              <a:t>thóng</a:t>
            </a:r>
            <a:r>
              <a:rPr sz="2800" b="0" spc="5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Cambria"/>
                <a:cs typeface="Cambria"/>
              </a:rPr>
              <a:t>là </a:t>
            </a:r>
            <a:r>
              <a:rPr sz="2800" b="0" spc="-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80" dirty="0">
                <a:solidFill>
                  <a:srgbClr val="000000"/>
                </a:solidFill>
                <a:latin typeface="Cambria"/>
                <a:cs typeface="Cambria"/>
              </a:rPr>
              <a:t>đẻ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cho scope “phình </a:t>
            </a:r>
            <a:r>
              <a:rPr sz="2800" b="0" spc="-45" dirty="0">
                <a:solidFill>
                  <a:srgbClr val="000000"/>
                </a:solidFill>
                <a:latin typeface="Cambria"/>
                <a:cs typeface="Cambria"/>
              </a:rPr>
              <a:t>ra”</a:t>
            </a:r>
            <a:r>
              <a:rPr sz="2800" b="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mbria"/>
                <a:cs typeface="Cambria"/>
              </a:rPr>
              <a:t>(‘creep’),</a:t>
            </a:r>
            <a:r>
              <a:rPr sz="2800" b="0" spc="5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không ai </a:t>
            </a:r>
            <a:r>
              <a:rPr sz="2800" b="0" spc="-55" dirty="0">
                <a:solidFill>
                  <a:srgbClr val="000000"/>
                </a:solidFill>
                <a:latin typeface="Cambria"/>
                <a:cs typeface="Cambria"/>
              </a:rPr>
              <a:t>biét </a:t>
            </a:r>
            <a:r>
              <a:rPr sz="2800" b="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chính </a:t>
            </a:r>
            <a:r>
              <a:rPr sz="2800" b="0" spc="-90" dirty="0">
                <a:solidFill>
                  <a:srgbClr val="000000"/>
                </a:solidFill>
                <a:latin typeface="Cambria"/>
                <a:cs typeface="Cambria"/>
              </a:rPr>
              <a:t>xác</a:t>
            </a:r>
            <a:r>
              <a:rPr sz="2800" b="0" spc="43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65" dirty="0">
                <a:solidFill>
                  <a:srgbClr val="000000"/>
                </a:solidFill>
                <a:latin typeface="Cambria"/>
                <a:cs typeface="Cambria"/>
              </a:rPr>
              <a:t>he^̣</a:t>
            </a:r>
            <a:r>
              <a:rPr sz="2800" b="0" spc="4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25" dirty="0">
                <a:solidFill>
                  <a:srgbClr val="000000"/>
                </a:solidFill>
                <a:latin typeface="Cambria"/>
                <a:cs typeface="Cambria"/>
              </a:rPr>
              <a:t>thóng</a:t>
            </a:r>
            <a:r>
              <a:rPr sz="2800" b="0" spc="1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bao</a:t>
            </a:r>
            <a:r>
              <a:rPr sz="2800" b="0" spc="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380" dirty="0">
                <a:solidFill>
                  <a:srgbClr val="000000"/>
                </a:solidFill>
                <a:latin typeface="Cambria"/>
                <a:cs typeface="Cambria"/>
              </a:rPr>
              <a:t>gòm</a:t>
            </a:r>
            <a:r>
              <a:rPr sz="2800" b="0" spc="-1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270" dirty="0">
                <a:solidFill>
                  <a:srgbClr val="000000"/>
                </a:solidFill>
                <a:latin typeface="Cambria"/>
                <a:cs typeface="Cambria"/>
              </a:rPr>
              <a:t>những</a:t>
            </a:r>
            <a:r>
              <a:rPr sz="2800" b="0" spc="4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gì,</a:t>
            </a:r>
            <a:r>
              <a:rPr sz="2800" b="0" spc="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80" dirty="0">
                <a:solidFill>
                  <a:srgbClr val="000000"/>
                </a:solidFill>
                <a:latin typeface="Cambria"/>
                <a:cs typeface="Cambria"/>
              </a:rPr>
              <a:t>mát</a:t>
            </a:r>
            <a:r>
              <a:rPr sz="2800" b="0" spc="45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bao</a:t>
            </a:r>
            <a:r>
              <a:rPr sz="2800" b="0" spc="6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lâu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125" dirty="0">
                <a:solidFill>
                  <a:srgbClr val="000000"/>
                </a:solidFill>
                <a:latin typeface="Cambria"/>
                <a:cs typeface="Cambria"/>
              </a:rPr>
              <a:t>và</a:t>
            </a:r>
            <a:r>
              <a:rPr sz="2800" b="0" spc="1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mbria"/>
                <a:cs typeface="Cambria"/>
              </a:rPr>
              <a:t>chi phí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 bao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mbria"/>
                <a:cs typeface="Cambria"/>
              </a:rPr>
              <a:t>nhiêu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90" dirty="0">
                <a:solidFill>
                  <a:srgbClr val="000000"/>
                </a:solidFill>
                <a:latin typeface="Cambria"/>
                <a:cs typeface="Cambria"/>
              </a:rPr>
              <a:t>đẻ</a:t>
            </a:r>
            <a:r>
              <a:rPr sz="28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65" dirty="0">
                <a:solidFill>
                  <a:srgbClr val="000000"/>
                </a:solidFill>
                <a:latin typeface="Cambria"/>
                <a:cs typeface="Cambria"/>
              </a:rPr>
              <a:t>hoàn</a:t>
            </a:r>
            <a:r>
              <a:rPr sz="2800"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b="0" spc="-55" dirty="0">
                <a:solidFill>
                  <a:srgbClr val="000000"/>
                </a:solidFill>
                <a:latin typeface="Cambria"/>
                <a:cs typeface="Cambria"/>
              </a:rPr>
              <a:t>tát.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9168"/>
            <a:ext cx="4747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Scope</a:t>
            </a:r>
            <a:r>
              <a:rPr sz="5000" spc="-30" dirty="0"/>
              <a:t> </a:t>
            </a:r>
            <a:r>
              <a:rPr sz="5000" spc="-5" dirty="0"/>
              <a:t>of</a:t>
            </a:r>
            <a:r>
              <a:rPr sz="5000" spc="-25" dirty="0"/>
              <a:t> </a:t>
            </a:r>
            <a:r>
              <a:rPr sz="5000" spc="-5" dirty="0"/>
              <a:t>a</a:t>
            </a:r>
            <a:r>
              <a:rPr sz="5000" spc="-45" dirty="0"/>
              <a:t> </a:t>
            </a:r>
            <a:r>
              <a:rPr sz="5000" spc="-10" dirty="0"/>
              <a:t>project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886450" cy="5162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96239"/>
            <a:ext cx="4747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Scope</a:t>
            </a:r>
            <a:r>
              <a:rPr sz="5000" spc="-30" dirty="0"/>
              <a:t> </a:t>
            </a:r>
            <a:r>
              <a:rPr sz="5000" spc="-5" dirty="0"/>
              <a:t>of</a:t>
            </a:r>
            <a:r>
              <a:rPr sz="5000" spc="-25" dirty="0"/>
              <a:t> </a:t>
            </a:r>
            <a:r>
              <a:rPr sz="5000" spc="-5" dirty="0"/>
              <a:t>a</a:t>
            </a:r>
            <a:r>
              <a:rPr sz="5000" spc="-45" dirty="0"/>
              <a:t> </a:t>
            </a:r>
            <a:r>
              <a:rPr sz="5000" spc="-10" dirty="0"/>
              <a:t>project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173479"/>
            <a:ext cx="5791200" cy="56845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96239"/>
            <a:ext cx="4747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Scope</a:t>
            </a:r>
            <a:r>
              <a:rPr sz="5000" spc="-30" dirty="0"/>
              <a:t> </a:t>
            </a:r>
            <a:r>
              <a:rPr sz="5000" spc="-5" dirty="0"/>
              <a:t>of</a:t>
            </a:r>
            <a:r>
              <a:rPr sz="5000" spc="-25" dirty="0"/>
              <a:t> </a:t>
            </a:r>
            <a:r>
              <a:rPr sz="5000" spc="-5" dirty="0"/>
              <a:t>a</a:t>
            </a:r>
            <a:r>
              <a:rPr sz="5000" spc="-45" dirty="0"/>
              <a:t> </a:t>
            </a:r>
            <a:r>
              <a:rPr sz="5000" spc="-10" dirty="0"/>
              <a:t>project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029" y="1105239"/>
            <a:ext cx="6019800" cy="5581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6324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04607A"/>
                </a:solidFill>
                <a:latin typeface="Calibri"/>
                <a:cs typeface="Calibri"/>
              </a:rPr>
              <a:t>Business</a:t>
            </a:r>
            <a:r>
              <a:rPr sz="5000" b="1" spc="-4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5000" b="1" spc="-20" dirty="0">
                <a:solidFill>
                  <a:srgbClr val="04607A"/>
                </a:solidFill>
                <a:latin typeface="Calibri"/>
                <a:cs typeface="Calibri"/>
              </a:rPr>
              <a:t>Requirements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8891"/>
            <a:ext cx="807085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08965" algn="l"/>
                <a:tab pos="2670175" algn="l"/>
                <a:tab pos="3502025" algn="l"/>
                <a:tab pos="4068445" algn="l"/>
                <a:tab pos="4446905" algn="l"/>
                <a:tab pos="4934585" algn="l"/>
                <a:tab pos="5384800" algn="l"/>
                <a:tab pos="6069330" algn="l"/>
                <a:tab pos="6873875" algn="l"/>
                <a:tab pos="7532370" algn="l"/>
              </a:tabLst>
            </a:pP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Bac</a:t>
            </a:r>
            <a:r>
              <a:rPr sz="2600" b="1" spc="-25" dirty="0">
                <a:solidFill>
                  <a:srgbClr val="C00000"/>
                </a:solidFill>
                <a:latin typeface="Cambria"/>
                <a:cs typeface="Cambria"/>
              </a:rPr>
              <a:t>k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g</a:t>
            </a:r>
            <a:r>
              <a:rPr sz="2600" b="1" spc="-4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ou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2600" spc="-135" dirty="0">
                <a:latin typeface="Cambria"/>
                <a:cs typeface="Cambria"/>
              </a:rPr>
              <a:t>T</a:t>
            </a:r>
            <a:r>
              <a:rPr sz="2600" spc="-5" dirty="0">
                <a:latin typeface="Cambria"/>
                <a:cs typeface="Cambria"/>
              </a:rPr>
              <a:t>ổng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70" dirty="0">
                <a:latin typeface="Cambria"/>
                <a:cs typeface="Cambria"/>
              </a:rPr>
              <a:t>k</a:t>
            </a:r>
            <a:r>
              <a:rPr sz="2600" spc="-5" dirty="0">
                <a:latin typeface="Cambria"/>
                <a:cs typeface="Cambria"/>
              </a:rPr>
              <a:t>ết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65" dirty="0">
                <a:latin typeface="Cambria"/>
                <a:cs typeface="Cambria"/>
              </a:rPr>
              <a:t>l</a:t>
            </a:r>
            <a:r>
              <a:rPr sz="2600" spc="-5" dirty="0">
                <a:latin typeface="Cambria"/>
                <a:cs typeface="Cambria"/>
              </a:rPr>
              <a:t>ý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0" dirty="0">
                <a:latin typeface="Cambria"/>
                <a:cs typeface="Cambria"/>
              </a:rPr>
              <a:t>d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5" dirty="0">
                <a:latin typeface="Cambria"/>
                <a:cs typeface="Cambria"/>
              </a:rPr>
              <a:t>v</a:t>
            </a:r>
            <a:r>
              <a:rPr sz="2600" spc="-5" dirty="0">
                <a:latin typeface="Cambria"/>
                <a:cs typeface="Cambria"/>
              </a:rPr>
              <a:t>à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spc="-10" dirty="0">
                <a:latin typeface="Cambria"/>
                <a:cs typeface="Cambria"/>
              </a:rPr>
              <a:t>g</a:t>
            </a:r>
            <a:r>
              <a:rPr sz="2600" spc="-5" dirty="0">
                <a:latin typeface="Cambria"/>
                <a:cs typeface="Cambria"/>
              </a:rPr>
              <a:t>ữ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cả</a:t>
            </a:r>
            <a:r>
              <a:rPr sz="2600" spc="5" dirty="0">
                <a:latin typeface="Cambria"/>
                <a:cs typeface="Cambria"/>
              </a:rPr>
              <a:t>n</a:t>
            </a:r>
            <a:r>
              <a:rPr sz="2600" spc="-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0" dirty="0">
                <a:latin typeface="Cambria"/>
                <a:cs typeface="Cambria"/>
              </a:rPr>
              <a:t>dẫ</a:t>
            </a:r>
            <a:r>
              <a:rPr sz="2600" spc="-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5" dirty="0">
                <a:latin typeface="Cambria"/>
                <a:cs typeface="Cambria"/>
              </a:rPr>
              <a:t>đến  </a:t>
            </a:r>
            <a:r>
              <a:rPr sz="2600" spc="-25" dirty="0">
                <a:latin typeface="Cambria"/>
                <a:cs typeface="Cambria"/>
              </a:rPr>
              <a:t>quyết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xây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sản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phẩm.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Business</a:t>
            </a:r>
            <a:r>
              <a:rPr sz="5000" spc="-4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dirty="0"/>
              <a:t>1.2.</a:t>
            </a:r>
            <a:r>
              <a:rPr spc="-15" dirty="0"/>
              <a:t> </a:t>
            </a:r>
            <a:r>
              <a:rPr spc="-5" dirty="0"/>
              <a:t>Business</a:t>
            </a:r>
            <a:r>
              <a:rPr spc="-25" dirty="0"/>
              <a:t> </a:t>
            </a:r>
            <a:r>
              <a:rPr spc="-5" dirty="0"/>
              <a:t>Opportunity: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Mô</a:t>
            </a:r>
            <a:r>
              <a:rPr b="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tả</a:t>
            </a:r>
            <a:r>
              <a:rPr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cơ</a:t>
            </a:r>
            <a:r>
              <a:rPr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hội</a:t>
            </a:r>
            <a:r>
              <a:rPr b="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mà</a:t>
            </a:r>
            <a:r>
              <a:rPr b="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</a:t>
            </a:r>
            <a:r>
              <a:rPr b="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</a:t>
            </a:r>
            <a:r>
              <a:rPr b="0" spc="3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mới</a:t>
            </a:r>
            <a:r>
              <a:rPr b="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đem</a:t>
            </a:r>
            <a:r>
              <a:rPr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lại</a:t>
            </a:r>
            <a:r>
              <a:rPr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so</a:t>
            </a:r>
            <a:r>
              <a:rPr b="0" spc="3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với</a:t>
            </a:r>
            <a:r>
              <a:rPr b="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thị</a:t>
            </a:r>
            <a:r>
              <a:rPr b="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trường </a:t>
            </a:r>
            <a:r>
              <a:rPr b="0" spc="-5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hay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cũ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hiện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65" dirty="0">
                <a:solidFill>
                  <a:srgbClr val="000000"/>
                </a:solidFill>
                <a:latin typeface="Cambria"/>
                <a:cs typeface="Cambria"/>
              </a:rPr>
              <a:t>nay.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Mô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tả thị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trường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mà sản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sẽ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được</a:t>
            </a:r>
            <a:r>
              <a:rPr b="0" spc="5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sử dụng </a:t>
            </a:r>
            <a:r>
              <a:rPr b="0" spc="-30" dirty="0">
                <a:solidFill>
                  <a:srgbClr val="000000"/>
                </a:solidFill>
                <a:latin typeface="Cambria"/>
                <a:cs typeface="Cambria"/>
              </a:rPr>
              <a:t>và</a:t>
            </a:r>
            <a:r>
              <a:rPr b="0" spc="4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tính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cạnh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tranh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của sản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là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gì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trên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thị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trường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Hãy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mô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tả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ngắn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gọn </a:t>
            </a:r>
            <a:r>
              <a:rPr b="0" spc="-25" dirty="0">
                <a:solidFill>
                  <a:srgbClr val="000000"/>
                </a:solidFill>
                <a:latin typeface="Cambria"/>
                <a:cs typeface="Cambria"/>
              </a:rPr>
              <a:t>về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tương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tự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đang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có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trên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thị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trường </a:t>
            </a:r>
            <a:r>
              <a:rPr b="0" spc="-30" dirty="0">
                <a:solidFill>
                  <a:srgbClr val="000000"/>
                </a:solidFill>
                <a:latin typeface="Cambria"/>
                <a:cs typeface="Cambria"/>
              </a:rPr>
              <a:t>và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so sánh sản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đang đề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xuất </a:t>
            </a:r>
            <a:r>
              <a:rPr b="0" spc="-30" dirty="0">
                <a:solidFill>
                  <a:srgbClr val="000000"/>
                </a:solidFill>
                <a:latin typeface="Cambria"/>
                <a:cs typeface="Cambria"/>
              </a:rPr>
              <a:t>xây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dựng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với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 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 </a:t>
            </a:r>
            <a:r>
              <a:rPr b="0" spc="-65" dirty="0">
                <a:solidFill>
                  <a:srgbClr val="000000"/>
                </a:solidFill>
                <a:latin typeface="Cambria"/>
                <a:cs typeface="Cambria"/>
              </a:rPr>
              <a:t>này.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Hãy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 xác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định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các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vấn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đề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không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thể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được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giải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quyết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nếu </a:t>
            </a:r>
            <a:r>
              <a:rPr b="0" spc="-5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không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xuất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đề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xuất,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hãy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mô tả sự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phù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hợp của </a:t>
            </a:r>
            <a:r>
              <a:rPr b="0" spc="-5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sản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phẩm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mbria"/>
                <a:cs typeface="Cambria"/>
              </a:rPr>
              <a:t>với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khuynh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hướng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thị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trường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30" dirty="0">
                <a:solidFill>
                  <a:srgbClr val="000000"/>
                </a:solidFill>
                <a:latin typeface="Cambria"/>
                <a:cs typeface="Cambria"/>
              </a:rPr>
              <a:t>và</a:t>
            </a:r>
            <a:r>
              <a:rPr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định</a:t>
            </a:r>
            <a:r>
              <a:rPr b="0" spc="5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hướng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chiến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15" dirty="0">
                <a:solidFill>
                  <a:srgbClr val="000000"/>
                </a:solidFill>
                <a:latin typeface="Cambria"/>
                <a:cs typeface="Cambria"/>
              </a:rPr>
              <a:t>lược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kinh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 doanh</a:t>
            </a:r>
            <a:r>
              <a:rPr b="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của</a:t>
            </a:r>
            <a:r>
              <a:rPr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doanh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 nghiệp.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Business</a:t>
            </a:r>
            <a:r>
              <a:rPr sz="5000" spc="-4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8528"/>
            <a:ext cx="8027034" cy="4024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1.3</a:t>
            </a:r>
            <a:r>
              <a:rPr sz="28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Business </a:t>
            </a:r>
            <a:r>
              <a:rPr sz="2800" b="1" spc="-20" dirty="0">
                <a:solidFill>
                  <a:srgbClr val="C00000"/>
                </a:solidFill>
                <a:latin typeface="Cambria"/>
                <a:cs typeface="Cambria"/>
              </a:rPr>
              <a:t>Objectives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and </a:t>
            </a:r>
            <a:r>
              <a:rPr sz="2800" b="1" spc="-10" dirty="0">
                <a:solidFill>
                  <a:srgbClr val="C00000"/>
                </a:solidFill>
                <a:latin typeface="Cambria"/>
                <a:cs typeface="Cambria"/>
              </a:rPr>
              <a:t>Success</a:t>
            </a:r>
            <a:r>
              <a:rPr sz="28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mbria"/>
                <a:cs typeface="Cambria"/>
              </a:rPr>
              <a:t>Criteria:</a:t>
            </a:r>
            <a:endParaRPr sz="2800">
              <a:latin typeface="Cambria"/>
              <a:cs typeface="Cambria"/>
            </a:endParaRPr>
          </a:p>
          <a:p>
            <a:pPr marL="304165" marR="314960" indent="-246379">
              <a:lnSpc>
                <a:spcPct val="10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304800" algn="l"/>
              </a:tabLst>
            </a:pPr>
            <a:r>
              <a:rPr sz="2800" spc="-80" dirty="0">
                <a:latin typeface="Cambria"/>
                <a:cs typeface="Cambria"/>
              </a:rPr>
              <a:t>Tóm </a:t>
            </a:r>
            <a:r>
              <a:rPr sz="2800" spc="-5" dirty="0">
                <a:latin typeface="Cambria"/>
                <a:cs typeface="Cambria"/>
              </a:rPr>
              <a:t>tắt </a:t>
            </a:r>
            <a:r>
              <a:rPr sz="2800" dirty="0">
                <a:latin typeface="Cambria"/>
                <a:cs typeface="Cambria"/>
              </a:rPr>
              <a:t>các </a:t>
            </a:r>
            <a:r>
              <a:rPr sz="2800" spc="-5" dirty="0">
                <a:latin typeface="Cambria"/>
                <a:cs typeface="Cambria"/>
              </a:rPr>
              <a:t>lợi </a:t>
            </a:r>
            <a:r>
              <a:rPr sz="2800" dirty="0">
                <a:latin typeface="Cambria"/>
                <a:cs typeface="Cambria"/>
              </a:rPr>
              <a:t>ích </a:t>
            </a:r>
            <a:r>
              <a:rPr sz="2800" spc="-5" dirty="0">
                <a:latin typeface="Cambria"/>
                <a:cs typeface="Cambria"/>
              </a:rPr>
              <a:t>(bussiness benefits) </a:t>
            </a:r>
            <a:r>
              <a:rPr sz="2800" dirty="0">
                <a:latin typeface="Cambria"/>
                <a:cs typeface="Cambria"/>
              </a:rPr>
              <a:t>sản </a:t>
            </a:r>
            <a:r>
              <a:rPr sz="2800" spc="-5" dirty="0">
                <a:latin typeface="Cambria"/>
                <a:cs typeface="Cambria"/>
              </a:rPr>
              <a:t>phẩm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sẽ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đem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lại một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cách định</a:t>
            </a:r>
            <a:r>
              <a:rPr sz="2800" spc="-10" dirty="0">
                <a:latin typeface="Cambria"/>
                <a:cs typeface="Cambria"/>
              </a:rPr>
              <a:t> lượng</a:t>
            </a:r>
            <a:endParaRPr sz="28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ambria"/>
                <a:cs typeface="Cambria"/>
              </a:rPr>
              <a:t>Giá</a:t>
            </a:r>
            <a:r>
              <a:rPr sz="2400" spc="-10" dirty="0">
                <a:latin typeface="Cambria"/>
                <a:cs typeface="Cambria"/>
              </a:rPr>
              <a:t> trị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mà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-5" dirty="0">
                <a:latin typeface="Cambria"/>
                <a:cs typeface="Cambria"/>
              </a:rPr>
              <a:t> phẩm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lại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khách hàng.</a:t>
            </a:r>
            <a:endParaRPr sz="2400">
              <a:latin typeface="Cambria"/>
              <a:cs typeface="Cambria"/>
            </a:endParaRPr>
          </a:p>
          <a:p>
            <a:pPr marL="652145" marR="40005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ambria"/>
                <a:cs typeface="Cambria"/>
              </a:rPr>
              <a:t>Giá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trị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 </a:t>
            </a:r>
            <a:r>
              <a:rPr sz="2400" spc="-5" dirty="0">
                <a:latin typeface="Cambria"/>
                <a:cs typeface="Cambria"/>
              </a:rPr>
              <a:t>phẩm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mang lại cho</a:t>
            </a:r>
            <a:r>
              <a:rPr sz="2400" dirty="0">
                <a:latin typeface="Cambria"/>
                <a:cs typeface="Cambria"/>
              </a:rPr>
              <a:t> chính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doanh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nghiệp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xuất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ra</a:t>
            </a:r>
            <a:r>
              <a:rPr sz="2400" spc="-5" dirty="0">
                <a:latin typeface="Cambria"/>
                <a:cs typeface="Cambria"/>
              </a:rPr>
              <a:t> nó: tiết kiệm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chi</a:t>
            </a:r>
            <a:r>
              <a:rPr sz="2400" spc="-5" dirty="0">
                <a:latin typeface="Cambria"/>
                <a:cs typeface="Cambria"/>
              </a:rPr>
              <a:t> phí,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phân tích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tỷ lệ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hoàn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vốn</a:t>
            </a:r>
            <a:r>
              <a:rPr sz="2400" dirty="0">
                <a:latin typeface="Cambria"/>
                <a:cs typeface="Cambria"/>
              </a:rPr>
              <a:t> đầu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tư(ROI),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ngày</a:t>
            </a:r>
            <a:r>
              <a:rPr sz="2400" spc="-5" dirty="0">
                <a:latin typeface="Cambria"/>
                <a:cs typeface="Cambria"/>
              </a:rPr>
              <a:t> phát </a:t>
            </a:r>
            <a:r>
              <a:rPr sz="2400" dirty="0">
                <a:latin typeface="Cambria"/>
                <a:cs typeface="Cambria"/>
              </a:rPr>
              <a:t>hành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phiên bản.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6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ambria"/>
                <a:cs typeface="Cambria"/>
              </a:rPr>
              <a:t>Xác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định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các</a:t>
            </a:r>
            <a:r>
              <a:rPr sz="2800" spc="-5" dirty="0">
                <a:latin typeface="Cambria"/>
                <a:cs typeface="Cambria"/>
              </a:rPr>
              <a:t> tiêu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chuẩn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đo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lường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(measurable</a:t>
            </a:r>
            <a:endParaRPr sz="28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ambria"/>
                <a:cs typeface="Cambria"/>
              </a:rPr>
              <a:t>criteria) </a:t>
            </a:r>
            <a:r>
              <a:rPr sz="2800" dirty="0">
                <a:latin typeface="Cambria"/>
                <a:cs typeface="Cambria"/>
              </a:rPr>
              <a:t>để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đánh </a:t>
            </a:r>
            <a:r>
              <a:rPr sz="2800" spc="-5" dirty="0">
                <a:latin typeface="Cambria"/>
                <a:cs typeface="Cambria"/>
              </a:rPr>
              <a:t>giá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mục tiêu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(business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objectives)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Business</a:t>
            </a:r>
            <a:r>
              <a:rPr sz="5000" spc="-4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60539"/>
            <a:ext cx="8300720" cy="45643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95630" lvl="1" indent="-582930" algn="just">
              <a:lnSpc>
                <a:spcPct val="100000"/>
              </a:lnSpc>
              <a:spcBef>
                <a:spcPts val="785"/>
              </a:spcBef>
              <a:buAutoNum type="arabicPeriod" startAt="4"/>
              <a:tabLst>
                <a:tab pos="595630" algn="l"/>
              </a:tabLst>
            </a:pPr>
            <a:r>
              <a:rPr sz="2800" b="1" spc="-10" dirty="0">
                <a:solidFill>
                  <a:srgbClr val="C00000"/>
                </a:solidFill>
                <a:latin typeface="Cambria"/>
                <a:cs typeface="Cambria"/>
              </a:rPr>
              <a:t>Customer</a:t>
            </a:r>
            <a:r>
              <a:rPr sz="28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mbria"/>
                <a:cs typeface="Cambria"/>
              </a:rPr>
              <a:t>or</a:t>
            </a:r>
            <a:r>
              <a:rPr sz="2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mbria"/>
                <a:cs typeface="Cambria"/>
              </a:rPr>
              <a:t>Market </a:t>
            </a:r>
            <a:r>
              <a:rPr sz="2800" b="1" spc="-5" dirty="0">
                <a:solidFill>
                  <a:srgbClr val="C00000"/>
                </a:solidFill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652780" lvl="2" indent="-246379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ambria"/>
                <a:cs typeface="Cambria"/>
              </a:rPr>
              <a:t>Mô tả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nhu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cầu của</a:t>
            </a:r>
            <a:r>
              <a:rPr sz="2400" spc="-5" dirty="0">
                <a:latin typeface="Cambria"/>
                <a:cs typeface="Cambria"/>
              </a:rPr>
              <a:t> khách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hàng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điển hình</a:t>
            </a:r>
            <a:r>
              <a:rPr sz="2400" spc="-20" dirty="0">
                <a:latin typeface="Cambria"/>
                <a:cs typeface="Cambria"/>
              </a:rPr>
              <a:t> hay</a:t>
            </a:r>
            <a:r>
              <a:rPr sz="2400" spc="-5" dirty="0">
                <a:latin typeface="Cambria"/>
                <a:cs typeface="Cambria"/>
              </a:rPr>
              <a:t> thị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trường.</a:t>
            </a:r>
            <a:endParaRPr sz="2400">
              <a:latin typeface="Cambria"/>
              <a:cs typeface="Cambria"/>
            </a:endParaRPr>
          </a:p>
          <a:p>
            <a:pPr marL="652780" lvl="2" indent="-246379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20" dirty="0">
                <a:latin typeface="Cambria"/>
                <a:cs typeface="Cambria"/>
              </a:rPr>
              <a:t>Trình bày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vấn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đề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mà hiện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tại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khách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hàng</a:t>
            </a:r>
            <a:r>
              <a:rPr sz="2400" spc="-10" dirty="0">
                <a:latin typeface="Cambria"/>
                <a:cs typeface="Cambria"/>
              </a:rPr>
              <a:t> gặp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trở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ngại</a:t>
            </a:r>
            <a:endParaRPr sz="2400">
              <a:latin typeface="Cambria"/>
              <a:cs typeface="Cambria"/>
            </a:endParaRPr>
          </a:p>
          <a:p>
            <a:pPr marL="652145" marR="5715" lvl="2" indent="-246379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20" dirty="0">
                <a:latin typeface="Cambria"/>
                <a:cs typeface="Cambria"/>
              </a:rPr>
              <a:t>Hãy </a:t>
            </a:r>
            <a:r>
              <a:rPr sz="2400" spc="-15" dirty="0">
                <a:latin typeface="Cambria"/>
                <a:cs typeface="Cambria"/>
              </a:rPr>
              <a:t>xác </a:t>
            </a:r>
            <a:r>
              <a:rPr sz="2400" dirty="0">
                <a:latin typeface="Cambria"/>
                <a:cs typeface="Cambria"/>
              </a:rPr>
              <a:t>định </a:t>
            </a:r>
            <a:r>
              <a:rPr sz="2400" spc="-5" dirty="0">
                <a:latin typeface="Cambria"/>
                <a:cs typeface="Cambria"/>
              </a:rPr>
              <a:t>môi </a:t>
            </a:r>
            <a:r>
              <a:rPr sz="2400" spc="-10" dirty="0">
                <a:latin typeface="Cambria"/>
                <a:cs typeface="Cambria"/>
              </a:rPr>
              <a:t>trường </a:t>
            </a:r>
            <a:r>
              <a:rPr sz="2400" spc="-5" dirty="0">
                <a:latin typeface="Cambria"/>
                <a:cs typeface="Cambria"/>
              </a:rPr>
              <a:t>phần </a:t>
            </a:r>
            <a:r>
              <a:rPr sz="2400" dirty="0">
                <a:latin typeface="Cambria"/>
                <a:cs typeface="Cambria"/>
              </a:rPr>
              <a:t>cứng </a:t>
            </a:r>
            <a:r>
              <a:rPr sz="2400" spc="-25" dirty="0">
                <a:latin typeface="Cambria"/>
                <a:cs typeface="Cambria"/>
              </a:rPr>
              <a:t>và </a:t>
            </a:r>
            <a:r>
              <a:rPr sz="2400" spc="-5" dirty="0">
                <a:latin typeface="Cambria"/>
                <a:cs typeface="Cambria"/>
              </a:rPr>
              <a:t>phần mềm </a:t>
            </a:r>
            <a:r>
              <a:rPr sz="2400" dirty="0">
                <a:latin typeface="Cambria"/>
                <a:cs typeface="Cambria"/>
              </a:rPr>
              <a:t>mà </a:t>
            </a:r>
            <a:r>
              <a:rPr sz="2400" spc="-15" dirty="0">
                <a:latin typeface="Cambria"/>
                <a:cs typeface="Cambria"/>
              </a:rPr>
              <a:t>trên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đó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 </a:t>
            </a:r>
            <a:r>
              <a:rPr sz="2400" spc="-5" dirty="0">
                <a:latin typeface="Cambria"/>
                <a:cs typeface="Cambria"/>
              </a:rPr>
              <a:t>phẩm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hoạt</a:t>
            </a:r>
            <a:r>
              <a:rPr sz="2400" spc="-5" dirty="0">
                <a:latin typeface="Cambria"/>
                <a:cs typeface="Cambria"/>
              </a:rPr>
              <a:t> động.</a:t>
            </a:r>
            <a:endParaRPr sz="2400">
              <a:latin typeface="Cambria"/>
              <a:cs typeface="Cambria"/>
            </a:endParaRPr>
          </a:p>
          <a:p>
            <a:pPr marL="652145" marR="5080" lvl="2" indent="-246379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20" dirty="0">
                <a:latin typeface="Cambria"/>
                <a:cs typeface="Cambria"/>
              </a:rPr>
              <a:t>Hãy </a:t>
            </a:r>
            <a:r>
              <a:rPr sz="2400" dirty="0">
                <a:latin typeface="Cambria"/>
                <a:cs typeface="Cambria"/>
              </a:rPr>
              <a:t>định </a:t>
            </a:r>
            <a:r>
              <a:rPr sz="2400" spc="-10" dirty="0">
                <a:latin typeface="Cambria"/>
                <a:cs typeface="Cambria"/>
              </a:rPr>
              <a:t>nghĩa </a:t>
            </a:r>
            <a:r>
              <a:rPr sz="2400" dirty="0">
                <a:latin typeface="Cambria"/>
                <a:cs typeface="Cambria"/>
              </a:rPr>
              <a:t>ở </a:t>
            </a:r>
            <a:r>
              <a:rPr sz="2400" spc="-15" dirty="0">
                <a:latin typeface="Cambria"/>
                <a:cs typeface="Cambria"/>
              </a:rPr>
              <a:t>mức </a:t>
            </a:r>
            <a:r>
              <a:rPr sz="2400" dirty="0">
                <a:latin typeface="Cambria"/>
                <a:cs typeface="Cambria"/>
              </a:rPr>
              <a:t>ý </a:t>
            </a:r>
            <a:r>
              <a:rPr sz="2400" spc="-10" dirty="0">
                <a:latin typeface="Cambria"/>
                <a:cs typeface="Cambria"/>
              </a:rPr>
              <a:t>tưởng </a:t>
            </a:r>
            <a:r>
              <a:rPr sz="2400" spc="-5" dirty="0">
                <a:latin typeface="Cambria"/>
                <a:cs typeface="Cambria"/>
              </a:rPr>
              <a:t>bất cứ </a:t>
            </a:r>
            <a:r>
              <a:rPr sz="2400" spc="-20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 hiệu </a:t>
            </a:r>
            <a:r>
              <a:rPr sz="2400" spc="-5" dirty="0">
                <a:latin typeface="Cambria"/>
                <a:cs typeface="Cambria"/>
              </a:rPr>
              <a:t>năng </a:t>
            </a:r>
            <a:r>
              <a:rPr sz="2400" dirty="0">
                <a:latin typeface="Cambria"/>
                <a:cs typeface="Cambria"/>
              </a:rPr>
              <a:t> hoặc </a:t>
            </a:r>
            <a:r>
              <a:rPr sz="2400" spc="-20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 </a:t>
            </a:r>
            <a:r>
              <a:rPr sz="2400" spc="-5" dirty="0">
                <a:latin typeface="Cambria"/>
                <a:cs typeface="Cambria"/>
              </a:rPr>
              <a:t>giao </a:t>
            </a:r>
            <a:r>
              <a:rPr sz="2400" dirty="0">
                <a:latin typeface="Cambria"/>
                <a:cs typeface="Cambria"/>
              </a:rPr>
              <a:t>diện quan </a:t>
            </a:r>
            <a:r>
              <a:rPr sz="2400" spc="-10" dirty="0">
                <a:latin typeface="Cambria"/>
                <a:cs typeface="Cambria"/>
              </a:rPr>
              <a:t>trọng </a:t>
            </a:r>
            <a:r>
              <a:rPr sz="2400" spc="-5" dirty="0">
                <a:latin typeface="Cambria"/>
                <a:cs typeface="Cambria"/>
              </a:rPr>
              <a:t>nào </a:t>
            </a:r>
            <a:r>
              <a:rPr sz="2400" dirty="0">
                <a:latin typeface="Cambria"/>
                <a:cs typeface="Cambria"/>
              </a:rPr>
              <a:t>của </a:t>
            </a:r>
            <a:r>
              <a:rPr sz="2400" spc="-5" dirty="0">
                <a:latin typeface="Cambria"/>
                <a:cs typeface="Cambria"/>
              </a:rPr>
              <a:t>khách </a:t>
            </a:r>
            <a:r>
              <a:rPr sz="2400" dirty="0">
                <a:latin typeface="Cambria"/>
                <a:cs typeface="Cambria"/>
              </a:rPr>
              <a:t>hàng,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nhưng </a:t>
            </a:r>
            <a:r>
              <a:rPr sz="2400" spc="-15" dirty="0">
                <a:latin typeface="Cambria"/>
                <a:cs typeface="Cambria"/>
              </a:rPr>
              <a:t>tránh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chỉ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thiết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kế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và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thực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hiện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ở </a:t>
            </a:r>
            <a:r>
              <a:rPr sz="2400" spc="-10" dirty="0">
                <a:latin typeface="Cambria"/>
                <a:cs typeface="Cambria"/>
              </a:rPr>
              <a:t>mức</a:t>
            </a:r>
            <a:r>
              <a:rPr sz="2400" dirty="0">
                <a:latin typeface="Cambria"/>
                <a:cs typeface="Cambria"/>
              </a:rPr>
              <a:t> chi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tiết.</a:t>
            </a:r>
            <a:endParaRPr sz="2400">
              <a:latin typeface="Cambria"/>
              <a:cs typeface="Cambria"/>
            </a:endParaRPr>
          </a:p>
          <a:p>
            <a:pPr marL="652145" marR="5715" lvl="2" indent="-246379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20" dirty="0">
                <a:latin typeface="Cambria"/>
                <a:cs typeface="Cambria"/>
              </a:rPr>
              <a:t>Hãy </a:t>
            </a:r>
            <a:r>
              <a:rPr sz="2400" dirty="0">
                <a:latin typeface="Cambria"/>
                <a:cs typeface="Cambria"/>
              </a:rPr>
              <a:t>viết các </a:t>
            </a:r>
            <a:r>
              <a:rPr sz="2400" spc="-20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 </a:t>
            </a:r>
            <a:r>
              <a:rPr sz="2400" spc="-5" dirty="0">
                <a:latin typeface="Cambria"/>
                <a:cs typeface="Cambria"/>
              </a:rPr>
              <a:t>thành một danh </a:t>
            </a:r>
            <a:r>
              <a:rPr sz="2400" dirty="0">
                <a:latin typeface="Cambria"/>
                <a:cs typeface="Cambria"/>
              </a:rPr>
              <a:t>sách có đánh số sao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cho sau </a:t>
            </a:r>
            <a:r>
              <a:rPr sz="2400" spc="-20" dirty="0">
                <a:latin typeface="Cambria"/>
                <a:cs typeface="Cambria"/>
              </a:rPr>
              <a:t>này </a:t>
            </a:r>
            <a:r>
              <a:rPr sz="2400" dirty="0">
                <a:latin typeface="Cambria"/>
                <a:cs typeface="Cambria"/>
              </a:rPr>
              <a:t>các </a:t>
            </a:r>
            <a:r>
              <a:rPr sz="2400" spc="-20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 </a:t>
            </a:r>
            <a:r>
              <a:rPr sz="2400" spc="-10" dirty="0">
                <a:latin typeface="Cambria"/>
                <a:cs typeface="Cambria"/>
              </a:rPr>
              <a:t>người </a:t>
            </a:r>
            <a:r>
              <a:rPr sz="2400" dirty="0">
                <a:latin typeface="Cambria"/>
                <a:cs typeface="Cambria"/>
              </a:rPr>
              <a:t>dùng </a:t>
            </a:r>
            <a:r>
              <a:rPr sz="2400" spc="-30" dirty="0">
                <a:latin typeface="Cambria"/>
                <a:cs typeface="Cambria"/>
              </a:rPr>
              <a:t>và </a:t>
            </a:r>
            <a:r>
              <a:rPr sz="2400" spc="-15" dirty="0">
                <a:latin typeface="Cambria"/>
                <a:cs typeface="Cambria"/>
              </a:rPr>
              <a:t>yêu </a:t>
            </a:r>
            <a:r>
              <a:rPr sz="2400" dirty="0">
                <a:latin typeface="Cambria"/>
                <a:cs typeface="Cambria"/>
              </a:rPr>
              <a:t>cầu </a:t>
            </a:r>
            <a:r>
              <a:rPr sz="2400" spc="-5" dirty="0">
                <a:latin typeface="Cambria"/>
                <a:cs typeface="Cambria"/>
              </a:rPr>
              <a:t>chức năng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có thể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lần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vết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ngược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trở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lại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5562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Business</a:t>
            </a:r>
            <a:r>
              <a:rPr sz="5000" spc="-4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2691"/>
            <a:ext cx="7964170" cy="493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00000"/>
                </a:solidFill>
                <a:latin typeface="Cambria"/>
                <a:cs typeface="Cambria"/>
              </a:rPr>
              <a:t>1.5.</a:t>
            </a:r>
            <a:r>
              <a:rPr sz="26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Giá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trị </a:t>
            </a:r>
            <a:r>
              <a:rPr sz="2600" b="1" spc="-20" dirty="0">
                <a:solidFill>
                  <a:srgbClr val="C00000"/>
                </a:solidFill>
                <a:latin typeface="Cambria"/>
                <a:cs typeface="Cambria"/>
              </a:rPr>
              <a:t>được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cung</a:t>
            </a:r>
            <a:r>
              <a:rPr sz="2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cấp</a:t>
            </a:r>
            <a:r>
              <a:rPr sz="2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cho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khách</a:t>
            </a:r>
            <a:r>
              <a:rPr sz="2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hàng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mbria"/>
                <a:cs typeface="Cambria"/>
              </a:rPr>
              <a:t>(Value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provided</a:t>
            </a:r>
            <a:r>
              <a:rPr sz="2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6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customers)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Cải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thiện năng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suất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hoặc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giảm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việc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lại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Tiết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kiệm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phí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5" dirty="0">
                <a:latin typeface="Cambria"/>
                <a:cs typeface="Cambria"/>
              </a:rPr>
              <a:t>Xây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dựng </a:t>
            </a:r>
            <a:r>
              <a:rPr sz="2600" spc="-20" dirty="0">
                <a:latin typeface="Cambria"/>
                <a:cs typeface="Cambria"/>
              </a:rPr>
              <a:t>quy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trình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làm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việc</a:t>
            </a:r>
            <a:endParaRPr sz="2600">
              <a:latin typeface="Cambria"/>
              <a:cs typeface="Cambria"/>
            </a:endParaRPr>
          </a:p>
          <a:p>
            <a:pPr marL="285115" marR="104139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Tự</a:t>
            </a:r>
            <a:r>
              <a:rPr sz="2600" dirty="0">
                <a:latin typeface="Cambria"/>
                <a:cs typeface="Cambria"/>
              </a:rPr>
              <a:t> động</a:t>
            </a:r>
            <a:r>
              <a:rPr sz="2600" spc="-5" dirty="0">
                <a:latin typeface="Cambria"/>
                <a:cs typeface="Cambria"/>
              </a:rPr>
              <a:t> hoá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công việc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vẫn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bằng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tay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như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trước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đây</a:t>
            </a:r>
            <a:endParaRPr sz="2600">
              <a:latin typeface="Cambria"/>
              <a:cs typeface="Cambria"/>
            </a:endParaRPr>
          </a:p>
          <a:p>
            <a:pPr marL="285115" marR="16510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Có khả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thực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hiện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trọn </a:t>
            </a:r>
            <a:r>
              <a:rPr sz="2600" spc="-20" dirty="0">
                <a:latin typeface="Cambria"/>
                <a:cs typeface="Cambria"/>
              </a:rPr>
              <a:t>vẹn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vụ (tasks)</a:t>
            </a:r>
            <a:r>
              <a:rPr sz="2600" spc="-10" dirty="0">
                <a:latin typeface="Cambria"/>
                <a:cs typeface="Cambria"/>
              </a:rPr>
              <a:t> mới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hoặc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chức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mới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Phù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hợp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với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tiêu chuẩn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hoặc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quy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hợp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lý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Cải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thiện khả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sử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dụng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với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ứng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dụng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hiện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có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556259"/>
            <a:ext cx="6129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Business</a:t>
            </a:r>
            <a:r>
              <a:rPr sz="5000" spc="-45" dirty="0"/>
              <a:t> </a:t>
            </a:r>
            <a:r>
              <a:rPr sz="5000" spc="-20" dirty="0"/>
              <a:t>Requirements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545539"/>
            <a:ext cx="8072120" cy="48050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solidFill>
                  <a:srgbClr val="C00000"/>
                </a:solidFill>
                <a:latin typeface="Cambria"/>
                <a:cs typeface="Cambria"/>
              </a:rPr>
              <a:t>1.6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Business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Risks: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  <a:tab pos="1030605" algn="l"/>
                <a:tab pos="1541780" algn="l"/>
                <a:tab pos="2122805" algn="l"/>
                <a:tab pos="2661285" algn="l"/>
                <a:tab pos="3095625" algn="l"/>
                <a:tab pos="4187825" algn="l"/>
                <a:tab pos="4664075" algn="l"/>
                <a:tab pos="6102985" algn="l"/>
                <a:tab pos="6706870" algn="l"/>
                <a:tab pos="7571105" algn="l"/>
              </a:tabLst>
            </a:pPr>
            <a:r>
              <a:rPr sz="2600" spc="-220" dirty="0">
                <a:latin typeface="Cambria"/>
                <a:cs typeface="Cambria"/>
              </a:rPr>
              <a:t>T</a:t>
            </a:r>
            <a:r>
              <a:rPr sz="2600" spc="-5" dirty="0">
                <a:latin typeface="Cambria"/>
                <a:cs typeface="Cambria"/>
              </a:rPr>
              <a:t>óm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0" dirty="0">
                <a:latin typeface="Cambria"/>
                <a:cs typeface="Cambria"/>
              </a:rPr>
              <a:t>tắ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c</a:t>
            </a:r>
            <a:r>
              <a:rPr sz="2600" dirty="0">
                <a:latin typeface="Cambria"/>
                <a:cs typeface="Cambria"/>
              </a:rPr>
              <a:t>á</a:t>
            </a:r>
            <a:r>
              <a:rPr sz="2600" spc="-5" dirty="0">
                <a:latin typeface="Cambria"/>
                <a:cs typeface="Cambria"/>
              </a:rPr>
              <a:t>c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ủ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45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0" dirty="0">
                <a:latin typeface="Cambria"/>
                <a:cs typeface="Cambria"/>
              </a:rPr>
              <a:t>n</a:t>
            </a:r>
            <a:r>
              <a:rPr sz="2600" spc="-25" dirty="0">
                <a:latin typeface="Cambria"/>
                <a:cs typeface="Cambria"/>
              </a:rPr>
              <a:t>g</a:t>
            </a:r>
            <a:r>
              <a:rPr sz="2600" spc="-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i</a:t>
            </a:r>
            <a:r>
              <a:rPr sz="2600" spc="-5" dirty="0">
                <a:latin typeface="Cambria"/>
                <a:cs typeface="Cambria"/>
              </a:rPr>
              <a:t>ệp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vụ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spc="-40" dirty="0">
                <a:latin typeface="Cambria"/>
                <a:cs typeface="Cambria"/>
              </a:rPr>
              <a:t>r</a:t>
            </a:r>
            <a:r>
              <a:rPr sz="2600" spc="-5" dirty="0">
                <a:latin typeface="Cambria"/>
                <a:cs typeface="Cambria"/>
              </a:rPr>
              <a:t>ong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ú</a:t>
            </a:r>
            <a:r>
              <a:rPr sz="2600" spc="-5" dirty="0">
                <a:latin typeface="Cambria"/>
                <a:cs typeface="Cambria"/>
              </a:rPr>
              <a:t>c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40" dirty="0">
                <a:latin typeface="Cambria"/>
                <a:cs typeface="Cambria"/>
              </a:rPr>
              <a:t>x</a:t>
            </a:r>
            <a:r>
              <a:rPr sz="2600" spc="-60" dirty="0">
                <a:latin typeface="Cambria"/>
                <a:cs typeface="Cambria"/>
              </a:rPr>
              <a:t>â</a:t>
            </a:r>
            <a:r>
              <a:rPr sz="2600" spc="-5" dirty="0">
                <a:latin typeface="Cambria"/>
                <a:cs typeface="Cambria"/>
              </a:rPr>
              <a:t>y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-5" dirty="0">
                <a:latin typeface="Cambria"/>
                <a:cs typeface="Cambria"/>
              </a:rPr>
              <a:t>g</a:t>
            </a:r>
            <a:r>
              <a:rPr sz="2600" dirty="0">
                <a:latin typeface="Cambria"/>
                <a:cs typeface="Cambria"/>
              </a:rPr>
              <a:t>	</a:t>
            </a:r>
            <a:r>
              <a:rPr sz="2600" spc="-5" dirty="0">
                <a:latin typeface="Cambria"/>
                <a:cs typeface="Cambria"/>
              </a:rPr>
              <a:t>sản  </a:t>
            </a:r>
            <a:r>
              <a:rPr sz="2600" spc="-10" dirty="0">
                <a:latin typeface="Cambria"/>
                <a:cs typeface="Cambria"/>
              </a:rPr>
              <a:t>phẩm.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rủi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ro</a:t>
            </a:r>
            <a:r>
              <a:rPr sz="2600" spc="-5" dirty="0">
                <a:latin typeface="Cambria"/>
                <a:cs typeface="Cambria"/>
              </a:rPr>
              <a:t> có thể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là:</a:t>
            </a:r>
            <a:endParaRPr sz="26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10" dirty="0">
                <a:latin typeface="Cambria"/>
                <a:cs typeface="Cambria"/>
              </a:rPr>
              <a:t>Marketplace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competiton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–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Cạnh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tranh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thị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trường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ambria"/>
                <a:cs typeface="Cambria"/>
              </a:rPr>
              <a:t>Timming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issuses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–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vấn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đề </a:t>
            </a:r>
            <a:r>
              <a:rPr sz="2400" spc="-25" dirty="0">
                <a:latin typeface="Cambria"/>
                <a:cs typeface="Cambria"/>
              </a:rPr>
              <a:t>về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thời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hạn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  <a:tab pos="1389380" algn="l"/>
              </a:tabLst>
            </a:pPr>
            <a:r>
              <a:rPr sz="2400" dirty="0">
                <a:latin typeface="Cambria"/>
                <a:cs typeface="Cambria"/>
              </a:rPr>
              <a:t>User	</a:t>
            </a:r>
            <a:r>
              <a:rPr sz="2400" spc="-5" dirty="0">
                <a:latin typeface="Cambria"/>
                <a:cs typeface="Cambria"/>
              </a:rPr>
              <a:t>acceptance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–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Sự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chấp</a:t>
            </a:r>
            <a:r>
              <a:rPr sz="2400" spc="-5" dirty="0">
                <a:latin typeface="Cambria"/>
                <a:cs typeface="Cambria"/>
              </a:rPr>
              <a:t> nhận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của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người </a:t>
            </a:r>
            <a:r>
              <a:rPr sz="2400" dirty="0">
                <a:latin typeface="Cambria"/>
                <a:cs typeface="Cambria"/>
              </a:rPr>
              <a:t>dùng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ambria"/>
                <a:cs typeface="Cambria"/>
              </a:rPr>
              <a:t>Implement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issues –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Các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vấn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đề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về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thực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</a:t>
            </a:r>
            <a:endParaRPr sz="2400">
              <a:latin typeface="Cambria"/>
              <a:cs typeface="Cambria"/>
            </a:endParaRPr>
          </a:p>
          <a:p>
            <a:pPr marL="652145" marR="6350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  <a:tab pos="1875789" algn="l"/>
                <a:tab pos="3117850" algn="l"/>
                <a:tab pos="4292600" algn="l"/>
                <a:tab pos="4772025" algn="l"/>
                <a:tab pos="5340985" algn="l"/>
                <a:tab pos="6753225" algn="l"/>
                <a:tab pos="7003415" algn="l"/>
                <a:tab pos="7570470" algn="l"/>
              </a:tabLst>
            </a:pPr>
            <a:r>
              <a:rPr sz="2400" spc="-45" dirty="0">
                <a:latin typeface="Cambria"/>
                <a:cs typeface="Cambria"/>
              </a:rPr>
              <a:t>P</a:t>
            </a:r>
            <a:r>
              <a:rPr sz="2400" dirty="0">
                <a:latin typeface="Cambria"/>
                <a:cs typeface="Cambria"/>
              </a:rPr>
              <a:t>ossib</a:t>
            </a:r>
            <a:r>
              <a:rPr sz="2400" spc="5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-5" dirty="0">
                <a:latin typeface="Cambria"/>
                <a:cs typeface="Cambria"/>
              </a:rPr>
              <a:t>ne</a:t>
            </a:r>
            <a:r>
              <a:rPr sz="2400" spc="-20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at</a:t>
            </a:r>
            <a:r>
              <a:rPr sz="2400" spc="-50" dirty="0">
                <a:latin typeface="Cambria"/>
                <a:cs typeface="Cambria"/>
              </a:rPr>
              <a:t>iv</a:t>
            </a:r>
            <a:r>
              <a:rPr sz="2400" dirty="0">
                <a:latin typeface="Cambria"/>
                <a:cs typeface="Cambria"/>
              </a:rPr>
              <a:t>e	imp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cts	</a:t>
            </a:r>
            <a:r>
              <a:rPr sz="2400" spc="-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n	</a:t>
            </a:r>
            <a:r>
              <a:rPr sz="2400" spc="-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he	</a:t>
            </a:r>
            <a:r>
              <a:rPr sz="2400" spc="-5" dirty="0">
                <a:latin typeface="Cambria"/>
                <a:cs typeface="Cambria"/>
              </a:rPr>
              <a:t>bu</a:t>
            </a:r>
            <a:r>
              <a:rPr sz="2400" dirty="0">
                <a:latin typeface="Cambria"/>
                <a:cs typeface="Cambria"/>
              </a:rPr>
              <a:t>ssine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s	-	c</a:t>
            </a:r>
            <a:r>
              <a:rPr sz="2400" spc="5" dirty="0">
                <a:latin typeface="Cambria"/>
                <a:cs typeface="Cambria"/>
              </a:rPr>
              <a:t>á</a:t>
            </a:r>
            <a:r>
              <a:rPr sz="2400" dirty="0">
                <a:latin typeface="Cambria"/>
                <a:cs typeface="Cambria"/>
              </a:rPr>
              <a:t>c	</a:t>
            </a:r>
            <a:r>
              <a:rPr sz="2400" spc="-5" dirty="0">
                <a:latin typeface="Cambria"/>
                <a:cs typeface="Cambria"/>
              </a:rPr>
              <a:t>ảnh  </a:t>
            </a:r>
            <a:r>
              <a:rPr sz="2400" spc="-10" dirty="0">
                <a:latin typeface="Cambria"/>
                <a:cs typeface="Cambria"/>
              </a:rPr>
              <a:t>hưởng</a:t>
            </a:r>
            <a:r>
              <a:rPr sz="2400" spc="-5" dirty="0">
                <a:latin typeface="Cambria"/>
                <a:cs typeface="Cambria"/>
              </a:rPr>
              <a:t> không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mong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muốn có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thể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có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về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mặt kinh doanh.</a:t>
            </a:r>
            <a:endParaRPr sz="2400">
              <a:latin typeface="Cambria"/>
              <a:cs typeface="Cambria"/>
            </a:endParaRPr>
          </a:p>
          <a:p>
            <a:pPr marL="285115" marR="1206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5" dirty="0">
                <a:latin typeface="Cambria"/>
                <a:cs typeface="Cambria"/>
              </a:rPr>
              <a:t>Ước</a:t>
            </a:r>
            <a:r>
              <a:rPr sz="2600" spc="3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tính</a:t>
            </a:r>
            <a:r>
              <a:rPr sz="2600" spc="3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những</a:t>
            </a:r>
            <a:r>
              <a:rPr sz="2600" spc="32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tổn</a:t>
            </a:r>
            <a:r>
              <a:rPr sz="2600" spc="3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thất</a:t>
            </a:r>
            <a:r>
              <a:rPr sz="2600" spc="3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do</a:t>
            </a:r>
            <a:r>
              <a:rPr sz="2600" spc="3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rủi</a:t>
            </a:r>
            <a:r>
              <a:rPr sz="2600" spc="33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ro,</a:t>
            </a:r>
            <a:r>
              <a:rPr sz="2600" spc="33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xác</a:t>
            </a:r>
            <a:r>
              <a:rPr sz="2600" spc="3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suất</a:t>
            </a:r>
            <a:r>
              <a:rPr sz="2600" spc="33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xảy</a:t>
            </a:r>
            <a:r>
              <a:rPr sz="2600" spc="33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ra</a:t>
            </a:r>
            <a:r>
              <a:rPr sz="2600" spc="335" dirty="0">
                <a:latin typeface="Cambria"/>
                <a:cs typeface="Cambria"/>
              </a:rPr>
              <a:t> </a:t>
            </a:r>
            <a:r>
              <a:rPr sz="2600" spc="-55" dirty="0">
                <a:latin typeface="Cambria"/>
                <a:cs typeface="Cambria"/>
              </a:rPr>
              <a:t>và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kiểm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soát rủi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ro</a:t>
            </a:r>
            <a:r>
              <a:rPr sz="2600" spc="-5" dirty="0">
                <a:latin typeface="Cambria"/>
                <a:cs typeface="Cambria"/>
              </a:rPr>
              <a:t> 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đội dự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3" y="1752092"/>
            <a:ext cx="8016240" cy="367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140335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Stakeholder chính: </a:t>
            </a:r>
            <a:r>
              <a:rPr sz="2600" spc="-5" dirty="0">
                <a:latin typeface="Times New Roman"/>
                <a:cs typeface="Times New Roman"/>
              </a:rPr>
              <a:t>Đây là </a:t>
            </a:r>
            <a:r>
              <a:rPr sz="2600" dirty="0">
                <a:latin typeface="Times New Roman"/>
                <a:cs typeface="Times New Roman"/>
              </a:rPr>
              <a:t>những </a:t>
            </a:r>
            <a:r>
              <a:rPr sz="2600" spc="-5" dirty="0">
                <a:latin typeface="Times New Roman"/>
                <a:cs typeface="Times New Roman"/>
              </a:rPr>
              <a:t>người ảnh hưởng trực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tiếp, </a:t>
            </a:r>
            <a:r>
              <a:rPr sz="2600" dirty="0">
                <a:latin typeface="Times New Roman"/>
                <a:cs typeface="Times New Roman"/>
              </a:rPr>
              <a:t>quyết định đến </a:t>
            </a:r>
            <a:r>
              <a:rPr sz="2600" spc="-5" dirty="0">
                <a:latin typeface="Times New Roman"/>
                <a:cs typeface="Times New Roman"/>
              </a:rPr>
              <a:t>sự </a:t>
            </a:r>
            <a:r>
              <a:rPr sz="2600" dirty="0">
                <a:latin typeface="Times New Roman"/>
                <a:cs typeface="Times New Roman"/>
              </a:rPr>
              <a:t>thành </a:t>
            </a:r>
            <a:r>
              <a:rPr sz="2600" spc="-5" dirty="0">
                <a:latin typeface="Times New Roman"/>
                <a:cs typeface="Times New Roman"/>
              </a:rPr>
              <a:t>công </a:t>
            </a:r>
            <a:r>
              <a:rPr sz="2600" dirty="0">
                <a:latin typeface="Times New Roman"/>
                <a:cs typeface="Times New Roman"/>
              </a:rPr>
              <a:t>hoặc thất bại của một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 án.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những </a:t>
            </a:r>
            <a:r>
              <a:rPr sz="2600" spc="-10" dirty="0">
                <a:latin typeface="Times New Roman"/>
                <a:cs typeface="Times New Roman"/>
              </a:rPr>
              <a:t>cổ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đông, </a:t>
            </a:r>
            <a:r>
              <a:rPr sz="2600" spc="-5" dirty="0">
                <a:latin typeface="Times New Roman"/>
                <a:cs typeface="Times New Roman"/>
              </a:rPr>
              <a:t>chủ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đầu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tư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dự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án,</a:t>
            </a:r>
            <a:endParaRPr sz="2600">
              <a:latin typeface="Times New Roman"/>
              <a:cs typeface="Times New Roman"/>
            </a:endParaRPr>
          </a:p>
          <a:p>
            <a:pPr marL="285750" marR="5080" algn="just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Times New Roman"/>
                <a:cs typeface="Times New Roman"/>
              </a:rPr>
              <a:t>khách hàng, nhà cung cấp, </a:t>
            </a:r>
            <a:r>
              <a:rPr sz="2600" dirty="0">
                <a:latin typeface="Times New Roman"/>
                <a:cs typeface="Times New Roman"/>
              </a:rPr>
              <a:t>những </a:t>
            </a:r>
            <a:r>
              <a:rPr sz="2600" spc="-5" dirty="0">
                <a:latin typeface="Times New Roman"/>
                <a:cs typeface="Times New Roman"/>
              </a:rPr>
              <a:t>người lao động làm việc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cho dự </a:t>
            </a:r>
            <a:r>
              <a:rPr sz="2600" dirty="0">
                <a:latin typeface="Times New Roman"/>
                <a:cs typeface="Times New Roman"/>
              </a:rPr>
              <a:t>án...</a:t>
            </a:r>
            <a:endParaRPr sz="2600">
              <a:latin typeface="Times New Roman"/>
              <a:cs typeface="Times New Roman"/>
            </a:endParaRPr>
          </a:p>
          <a:p>
            <a:pPr marL="285750" marR="8572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Stakeholder thứ </a:t>
            </a:r>
            <a:r>
              <a:rPr sz="2600" b="1" dirty="0">
                <a:latin typeface="Times New Roman"/>
                <a:cs typeface="Times New Roman"/>
              </a:rPr>
              <a:t>yếu: </a:t>
            </a:r>
            <a:r>
              <a:rPr sz="2600" spc="-5" dirty="0">
                <a:latin typeface="Times New Roman"/>
                <a:cs typeface="Times New Roman"/>
              </a:rPr>
              <a:t>Đây là </a:t>
            </a:r>
            <a:r>
              <a:rPr sz="2600" dirty="0">
                <a:latin typeface="Times New Roman"/>
                <a:cs typeface="Times New Roman"/>
              </a:rPr>
              <a:t>những </a:t>
            </a:r>
            <a:r>
              <a:rPr sz="2600" spc="-5" dirty="0">
                <a:latin typeface="Times New Roman"/>
                <a:cs typeface="Times New Roman"/>
              </a:rPr>
              <a:t>cá nhân, tổ chức bên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ngoài </a:t>
            </a:r>
            <a:r>
              <a:rPr sz="2600" spc="-5" dirty="0">
                <a:latin typeface="Times New Roman"/>
                <a:cs typeface="Times New Roman"/>
              </a:rPr>
              <a:t>dự án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và có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ảnh</a:t>
            </a:r>
            <a:r>
              <a:rPr sz="2600" dirty="0">
                <a:latin typeface="Times New Roman"/>
                <a:cs typeface="Times New Roman"/>
              </a:rPr>
              <a:t> hưởng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gián tiếp</a:t>
            </a:r>
            <a:r>
              <a:rPr sz="2600" dirty="0">
                <a:latin typeface="Times New Roman"/>
                <a:cs typeface="Times New Roman"/>
              </a:rPr>
              <a:t> bởi hoạt </a:t>
            </a:r>
            <a:r>
              <a:rPr sz="2600" spc="-5" dirty="0">
                <a:latin typeface="Times New Roman"/>
                <a:cs typeface="Times New Roman"/>
              </a:rPr>
              <a:t>động của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dự án. </a:t>
            </a:r>
            <a:r>
              <a:rPr sz="2600" spc="-5" dirty="0">
                <a:latin typeface="Times New Roman"/>
                <a:cs typeface="Times New Roman"/>
              </a:rPr>
              <a:t>Đó có thể </a:t>
            </a:r>
            <a:r>
              <a:rPr sz="2600" spc="-10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Chính phủ, </a:t>
            </a:r>
            <a:r>
              <a:rPr sz="2600" spc="-5" dirty="0">
                <a:latin typeface="Times New Roman"/>
                <a:cs typeface="Times New Roman"/>
              </a:rPr>
              <a:t>các hiệp hội, </a:t>
            </a:r>
            <a:r>
              <a:rPr sz="2600" dirty="0">
                <a:latin typeface="Times New Roman"/>
                <a:cs typeface="Times New Roman"/>
              </a:rPr>
              <a:t>cộng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đồng,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các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tổ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chức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trọng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(Pressure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Group)...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973" y="709168"/>
            <a:ext cx="52273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0" spc="-5" dirty="0">
                <a:solidFill>
                  <a:srgbClr val="001F5F"/>
                </a:solidFill>
                <a:latin typeface="Calibri"/>
                <a:cs typeface="Calibri"/>
              </a:rPr>
              <a:t>Các</a:t>
            </a:r>
            <a:r>
              <a:rPr sz="5000" b="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000" b="0" dirty="0">
                <a:solidFill>
                  <a:srgbClr val="001F5F"/>
                </a:solidFill>
                <a:latin typeface="Calibri"/>
                <a:cs typeface="Calibri"/>
              </a:rPr>
              <a:t>loại</a:t>
            </a:r>
            <a:r>
              <a:rPr sz="5000" b="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000" b="0" spc="-25" dirty="0">
                <a:solidFill>
                  <a:srgbClr val="001F5F"/>
                </a:solidFill>
                <a:latin typeface="Calibri"/>
                <a:cs typeface="Calibri"/>
              </a:rPr>
              <a:t>Stakeholder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56997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Vision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30" dirty="0"/>
              <a:t> </a:t>
            </a:r>
            <a:r>
              <a:rPr sz="5000" dirty="0"/>
              <a:t>the</a:t>
            </a:r>
            <a:r>
              <a:rPr sz="5000" spc="-30" dirty="0"/>
              <a:t> </a:t>
            </a:r>
            <a:r>
              <a:rPr sz="5000" dirty="0"/>
              <a:t>Solution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7697470" cy="22447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solidFill>
                  <a:srgbClr val="C00000"/>
                </a:solidFill>
                <a:latin typeface="Cambria"/>
                <a:cs typeface="Cambria"/>
              </a:rPr>
              <a:t>2.1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.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Vision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Statement</a:t>
            </a:r>
            <a:r>
              <a:rPr sz="2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Báo cáo tầm nhìn: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Viết </a:t>
            </a:r>
            <a:r>
              <a:rPr sz="2600" spc="-25" dirty="0">
                <a:latin typeface="Cambria"/>
                <a:cs typeface="Cambria"/>
              </a:rPr>
              <a:t>vắn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tắt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mục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lâu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dài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và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ý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nghĩa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sản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phẩm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mới.</a:t>
            </a:r>
            <a:endParaRPr sz="2600">
              <a:latin typeface="Cambria"/>
              <a:cs typeface="Cambria"/>
            </a:endParaRPr>
          </a:p>
          <a:p>
            <a:pPr marL="285115" marR="13843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Phản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ánh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quan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điểm chung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đáp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ứng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nhu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cầu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nhiều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stakeholder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nhau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32459"/>
            <a:ext cx="56997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Vision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30" dirty="0"/>
              <a:t> </a:t>
            </a:r>
            <a:r>
              <a:rPr sz="5000" dirty="0"/>
              <a:t>the</a:t>
            </a:r>
            <a:r>
              <a:rPr sz="5000" spc="-30" dirty="0"/>
              <a:t> </a:t>
            </a:r>
            <a:r>
              <a:rPr sz="5000" dirty="0"/>
              <a:t>Solution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803"/>
            <a:ext cx="8060055" cy="49498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spc="-5" dirty="0">
                <a:solidFill>
                  <a:srgbClr val="C00000"/>
                </a:solidFill>
                <a:latin typeface="Constantia"/>
                <a:cs typeface="Constantia"/>
              </a:rPr>
              <a:t>2.1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.</a:t>
            </a:r>
            <a:r>
              <a:rPr sz="2600" b="1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Vision</a:t>
            </a:r>
            <a:r>
              <a:rPr sz="2600" b="1" spc="-3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Statement</a:t>
            </a:r>
            <a:r>
              <a:rPr sz="2600" b="1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–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Báo</a:t>
            </a:r>
            <a:r>
              <a:rPr sz="2600" b="1" spc="-114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cáo</a:t>
            </a:r>
            <a:r>
              <a:rPr sz="2600" b="1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tầm</a:t>
            </a:r>
            <a:r>
              <a:rPr sz="2600" b="1" spc="-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nhìn: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99500"/>
              </a:lnSpc>
              <a:spcBef>
                <a:spcPts val="7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CTS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giúp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các</a:t>
            </a:r>
            <a:r>
              <a:rPr sz="2600" i="1" dirty="0">
                <a:latin typeface="Times New Roman"/>
                <a:cs typeface="Times New Roman"/>
              </a:rPr>
              <a:t> nhà </a:t>
            </a:r>
            <a:r>
              <a:rPr sz="2600" i="1" spc="-5" dirty="0">
                <a:latin typeface="Times New Roman"/>
                <a:cs typeface="Times New Roman"/>
              </a:rPr>
              <a:t>khoa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học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gửi đề </a:t>
            </a:r>
            <a:r>
              <a:rPr sz="2600" i="1" dirty="0">
                <a:latin typeface="Times New Roman"/>
                <a:cs typeface="Times New Roman"/>
              </a:rPr>
              <a:t>nghị </a:t>
            </a:r>
            <a:r>
              <a:rPr sz="2600" i="1" spc="-5" dirty="0">
                <a:latin typeface="Times New Roman"/>
                <a:cs typeface="Times New Roman"/>
              </a:rPr>
              <a:t>mua</a:t>
            </a:r>
            <a:r>
              <a:rPr sz="2600" i="1" spc="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các công-ten-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nơ hoá chất đến các nhà cung cấp. Vị trí của mỗi </a:t>
            </a:r>
            <a:r>
              <a:rPr sz="2600" i="1" dirty="0">
                <a:latin typeface="Times New Roman"/>
                <a:cs typeface="Times New Roman"/>
              </a:rPr>
              <a:t>công- 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ten-nơ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trong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công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ty,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số</a:t>
            </a:r>
            <a:r>
              <a:rPr sz="2600" i="1" spc="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lượng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hoá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chất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còn</a:t>
            </a:r>
            <a:r>
              <a:rPr sz="2600" i="1" spc="-25" dirty="0">
                <a:latin typeface="Times New Roman"/>
                <a:cs typeface="Times New Roman"/>
              </a:rPr>
              <a:t> trong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đó,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quá 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trình từ khi </a:t>
            </a:r>
            <a:r>
              <a:rPr sz="2600" i="1" dirty="0">
                <a:latin typeface="Times New Roman"/>
                <a:cs typeface="Times New Roman"/>
              </a:rPr>
              <a:t>nhập </a:t>
            </a:r>
            <a:r>
              <a:rPr sz="2600" i="1" spc="-5" dirty="0">
                <a:latin typeface="Times New Roman"/>
                <a:cs typeface="Times New Roman"/>
              </a:rPr>
              <a:t>công-ten-nơv ào </a:t>
            </a:r>
            <a:r>
              <a:rPr sz="2600" i="1" dirty="0">
                <a:latin typeface="Times New Roman"/>
                <a:cs typeface="Times New Roman"/>
              </a:rPr>
              <a:t>công </a:t>
            </a:r>
            <a:r>
              <a:rPr sz="2600" i="1" spc="-5" dirty="0">
                <a:latin typeface="Times New Roman"/>
                <a:cs typeface="Times New Roman"/>
              </a:rPr>
              <a:t>ty và sử </a:t>
            </a:r>
            <a:r>
              <a:rPr sz="2600" i="1" dirty="0">
                <a:latin typeface="Times New Roman"/>
                <a:cs typeface="Times New Roman"/>
              </a:rPr>
              <a:t>dụng </a:t>
            </a:r>
            <a:r>
              <a:rPr sz="2600" i="1" spc="-5" dirty="0">
                <a:latin typeface="Times New Roman"/>
                <a:cs typeface="Times New Roman"/>
              </a:rPr>
              <a:t>hoá </a:t>
            </a:r>
            <a:r>
              <a:rPr sz="2600" i="1" dirty="0">
                <a:latin typeface="Times New Roman"/>
                <a:cs typeface="Times New Roman"/>
              </a:rPr>
              <a:t> chất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trong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đó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được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giám</a:t>
            </a:r>
            <a:r>
              <a:rPr sz="2600" i="1" spc="-5" dirty="0">
                <a:latin typeface="Times New Roman"/>
                <a:cs typeface="Times New Roman"/>
              </a:rPr>
              <a:t> sát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bởi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hệ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thống.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Công ty</a:t>
            </a:r>
            <a:r>
              <a:rPr sz="2600" i="1" spc="-5" dirty="0">
                <a:latin typeface="Times New Roman"/>
                <a:cs typeface="Times New Roman"/>
              </a:rPr>
              <a:t> tiết</a:t>
            </a:r>
            <a:endParaRPr sz="2600">
              <a:latin typeface="Times New Roman"/>
              <a:cs typeface="Times New Roman"/>
            </a:endParaRPr>
          </a:p>
          <a:p>
            <a:pPr marL="285115" marR="82550">
              <a:lnSpc>
                <a:spcPct val="100000"/>
              </a:lnSpc>
              <a:spcBef>
                <a:spcPts val="5"/>
              </a:spcBef>
            </a:pPr>
            <a:r>
              <a:rPr sz="2600" i="1" spc="-5" dirty="0">
                <a:latin typeface="Times New Roman"/>
                <a:cs typeface="Times New Roman"/>
              </a:rPr>
              <a:t>kiệm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được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25%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chi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phí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mua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hoá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chất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bằng </a:t>
            </a:r>
            <a:r>
              <a:rPr sz="2600" i="1" spc="-5" dirty="0">
                <a:latin typeface="Times New Roman"/>
                <a:cs typeface="Times New Roman"/>
              </a:rPr>
              <a:t>cách khai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thác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tối ưu các công-ten-nơ </a:t>
            </a:r>
            <a:r>
              <a:rPr sz="2600" i="1" dirty="0">
                <a:latin typeface="Times New Roman"/>
                <a:cs typeface="Times New Roman"/>
              </a:rPr>
              <a:t>đang </a:t>
            </a:r>
            <a:r>
              <a:rPr sz="2600" i="1" spc="-5" dirty="0">
                <a:latin typeface="Times New Roman"/>
                <a:cs typeface="Times New Roman"/>
              </a:rPr>
              <a:t>có, bằng cách loại bỏ các 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công-ten-nơ hết </a:t>
            </a:r>
            <a:r>
              <a:rPr sz="2600" i="1" dirty="0">
                <a:latin typeface="Times New Roman"/>
                <a:cs typeface="Times New Roman"/>
              </a:rPr>
              <a:t>hạn </a:t>
            </a:r>
            <a:r>
              <a:rPr sz="2600" i="1" spc="-5" dirty="0">
                <a:latin typeface="Times New Roman"/>
                <a:cs typeface="Times New Roman"/>
              </a:rPr>
              <a:t>và bằng cách sử </a:t>
            </a:r>
            <a:r>
              <a:rPr sz="2600" i="1" dirty="0">
                <a:latin typeface="Times New Roman"/>
                <a:cs typeface="Times New Roman"/>
              </a:rPr>
              <a:t>dụng </a:t>
            </a:r>
            <a:r>
              <a:rPr sz="2600" i="1" spc="-5" dirty="0">
                <a:latin typeface="Times New Roman"/>
                <a:cs typeface="Times New Roman"/>
              </a:rPr>
              <a:t>một </a:t>
            </a:r>
            <a:r>
              <a:rPr sz="2600" i="1" dirty="0">
                <a:latin typeface="Times New Roman"/>
                <a:cs typeface="Times New Roman"/>
              </a:rPr>
              <a:t>quy </a:t>
            </a:r>
            <a:r>
              <a:rPr sz="2600" i="1" spc="-5" dirty="0">
                <a:latin typeface="Times New Roman"/>
                <a:cs typeface="Times New Roman"/>
              </a:rPr>
              <a:t>trình 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mua sắm hoá chất tối ưu. CTS </a:t>
            </a:r>
            <a:r>
              <a:rPr sz="2600" i="1" dirty="0">
                <a:latin typeface="Times New Roman"/>
                <a:cs typeface="Times New Roman"/>
              </a:rPr>
              <a:t>cũng </a:t>
            </a:r>
            <a:r>
              <a:rPr sz="2600" i="1" spc="-5" dirty="0">
                <a:latin typeface="Times New Roman"/>
                <a:cs typeface="Times New Roman"/>
              </a:rPr>
              <a:t>sinh </a:t>
            </a:r>
            <a:r>
              <a:rPr sz="2600" i="1" dirty="0">
                <a:latin typeface="Times New Roman"/>
                <a:cs typeface="Times New Roman"/>
              </a:rPr>
              <a:t>các </a:t>
            </a:r>
            <a:r>
              <a:rPr sz="2600" i="1" spc="-5" dirty="0">
                <a:latin typeface="Times New Roman"/>
                <a:cs typeface="Times New Roman"/>
              </a:rPr>
              <a:t>báo cáo theo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yêu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cầu </a:t>
            </a:r>
            <a:r>
              <a:rPr sz="2600" i="1" dirty="0">
                <a:latin typeface="Times New Roman"/>
                <a:cs typeface="Times New Roman"/>
              </a:rPr>
              <a:t>phù </a:t>
            </a:r>
            <a:r>
              <a:rPr sz="2600" i="1" spc="-5" dirty="0">
                <a:latin typeface="Times New Roman"/>
                <a:cs typeface="Times New Roman"/>
              </a:rPr>
              <a:t>hợp với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các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quy định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của</a:t>
            </a:r>
            <a:r>
              <a:rPr sz="2600" i="1" spc="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bang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và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liên</a:t>
            </a:r>
            <a:r>
              <a:rPr sz="2600" i="1" spc="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bang 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về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việc sử dụng, lưu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trữ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và hủy bỏ hoá </a:t>
            </a:r>
            <a:r>
              <a:rPr sz="2600" i="1" dirty="0">
                <a:latin typeface="Times New Roman"/>
                <a:cs typeface="Times New Roman"/>
              </a:rPr>
              <a:t>chấ</a:t>
            </a:r>
            <a:r>
              <a:rPr sz="2600" i="1" dirty="0">
                <a:latin typeface="Constantia"/>
                <a:cs typeface="Constantia"/>
              </a:rPr>
              <a:t>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21765"/>
            <a:ext cx="3656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Vision</a:t>
            </a:r>
            <a:r>
              <a:rPr sz="3200" spc="-20" dirty="0"/>
              <a:t> </a:t>
            </a:r>
            <a:r>
              <a:rPr sz="3200" spc="-5" dirty="0"/>
              <a:t>of</a:t>
            </a:r>
            <a:r>
              <a:rPr sz="3200" spc="-15" dirty="0"/>
              <a:t> </a:t>
            </a:r>
            <a:r>
              <a:rPr sz="3200" spc="-5" dirty="0"/>
              <a:t>the Solution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3347"/>
            <a:ext cx="7412990" cy="1372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2.2.</a:t>
            </a:r>
            <a:r>
              <a:rPr sz="2600" b="1" spc="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Major</a:t>
            </a:r>
            <a:r>
              <a:rPr sz="2600" b="1" spc="-10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onstantia"/>
                <a:cs typeface="Constantia"/>
              </a:rPr>
              <a:t>Feature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Nên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đặt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tên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hay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đánh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số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thứ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tự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mỗi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tính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45" dirty="0">
                <a:latin typeface="Constantia"/>
                <a:cs typeface="Constantia"/>
              </a:rPr>
              <a:t>nǎng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(feature)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chính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của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phẩm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mới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40080"/>
            <a:ext cx="45662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Vision</a:t>
            </a:r>
            <a:r>
              <a:rPr sz="4000" spc="-20" dirty="0"/>
              <a:t> </a:t>
            </a:r>
            <a:r>
              <a:rPr sz="4000" dirty="0"/>
              <a:t>of</a:t>
            </a:r>
            <a:r>
              <a:rPr sz="4000" spc="-25" dirty="0"/>
              <a:t> </a:t>
            </a: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5" dirty="0"/>
              <a:t>Solution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091"/>
            <a:ext cx="7800340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2.3. Assumption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and Dependencies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Các giả định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mbria"/>
                <a:cs typeface="Cambria"/>
              </a:rPr>
              <a:t>và </a:t>
            </a:r>
            <a:r>
              <a:rPr sz="2600" b="1" spc="-5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ràng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buộc</a:t>
            </a:r>
            <a:endParaRPr sz="2600">
              <a:latin typeface="Cambria"/>
              <a:cs typeface="Cambria"/>
            </a:endParaRPr>
          </a:p>
          <a:p>
            <a:pPr marL="285115" marR="5778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Ghi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lại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những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giả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thiết (assumption)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mà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stakehold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đã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nghĩ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đến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viết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tài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liệu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vision and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scope.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Thường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giả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thiết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này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riêng từng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đối</a:t>
            </a:r>
            <a:r>
              <a:rPr sz="2600" spc="-10" dirty="0">
                <a:latin typeface="Cambria"/>
                <a:cs typeface="Cambria"/>
              </a:rPr>
              <a:t> tượng.</a:t>
            </a:r>
            <a:endParaRPr sz="2600">
              <a:latin typeface="Cambria"/>
              <a:cs typeface="Cambria"/>
            </a:endParaRPr>
          </a:p>
          <a:p>
            <a:pPr marL="285115" marR="1828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Cũng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nên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ghi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lại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những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phụ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thuộc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(dependency)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 án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với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yếu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tố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bên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ngoài.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40080"/>
            <a:ext cx="45662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Vision</a:t>
            </a:r>
            <a:r>
              <a:rPr sz="4000" spc="-20" dirty="0"/>
              <a:t> </a:t>
            </a:r>
            <a:r>
              <a:rPr sz="4000" dirty="0"/>
              <a:t>of</a:t>
            </a:r>
            <a:r>
              <a:rPr sz="4000" spc="-25" dirty="0"/>
              <a:t> </a:t>
            </a: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5" dirty="0"/>
              <a:t>Solution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4424"/>
            <a:ext cx="8076565" cy="366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2.3.</a:t>
            </a:r>
            <a:r>
              <a:rPr sz="2600" b="1" spc="1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onstantia"/>
                <a:cs typeface="Constantia"/>
              </a:rPr>
              <a:t>Assumption</a:t>
            </a:r>
            <a:r>
              <a:rPr sz="2600" b="1" spc="13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and</a:t>
            </a:r>
            <a:r>
              <a:rPr sz="2600" b="1" spc="1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Dependencies</a:t>
            </a:r>
            <a:r>
              <a:rPr sz="2600" b="1" spc="11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nstantia"/>
                <a:cs typeface="Constantia"/>
              </a:rPr>
              <a:t>-</a:t>
            </a:r>
            <a:r>
              <a:rPr sz="2600" b="1" spc="1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Các</a:t>
            </a:r>
            <a:r>
              <a:rPr sz="2600" b="1" spc="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giả</a:t>
            </a:r>
            <a:r>
              <a:rPr sz="2600" b="1" spc="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định</a:t>
            </a:r>
            <a:r>
              <a:rPr sz="2600" b="1" spc="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và </a:t>
            </a:r>
            <a:r>
              <a:rPr sz="2600" b="1" spc="-6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ràng 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buộc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999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Ví dụ: </a:t>
            </a:r>
            <a:r>
              <a:rPr sz="2600" spc="-5" dirty="0">
                <a:latin typeface="Times New Roman"/>
                <a:cs typeface="Times New Roman"/>
              </a:rPr>
              <a:t>người </a:t>
            </a:r>
            <a:r>
              <a:rPr sz="2600" dirty="0">
                <a:latin typeface="Times New Roman"/>
                <a:cs typeface="Times New Roman"/>
              </a:rPr>
              <a:t>quản </a:t>
            </a:r>
            <a:r>
              <a:rPr sz="2600" spc="-5" dirty="0">
                <a:latin typeface="Times New Roman"/>
                <a:cs typeface="Times New Roman"/>
              </a:rPr>
              <a:t>lý tài trợ CTS giả định sẽ thay thế hệ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thống </a:t>
            </a:r>
            <a:r>
              <a:rPr sz="2600" dirty="0">
                <a:latin typeface="Times New Roman"/>
                <a:cs typeface="Times New Roman"/>
              </a:rPr>
              <a:t>quản </a:t>
            </a:r>
            <a:r>
              <a:rPr sz="2600" spc="-5" dirty="0">
                <a:latin typeface="Times New Roman"/>
                <a:cs typeface="Times New Roman"/>
              </a:rPr>
              <a:t>lý kho hiện tại bằng CTS và CTS sẽ giao tiếp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với </a:t>
            </a:r>
            <a:r>
              <a:rPr sz="2600" dirty="0">
                <a:latin typeface="Times New Roman"/>
                <a:cs typeface="Times New Roman"/>
              </a:rPr>
              <a:t>ứng </a:t>
            </a:r>
            <a:r>
              <a:rPr sz="2600" spc="-5" dirty="0">
                <a:latin typeface="Times New Roman"/>
                <a:cs typeface="Times New Roman"/>
              </a:rPr>
              <a:t>dụng mua sắm. Hãy viết ra các giả định đó </a:t>
            </a:r>
            <a:r>
              <a:rPr sz="2600" spc="-10" dirty="0">
                <a:latin typeface="Times New Roman"/>
                <a:cs typeface="Times New Roman"/>
              </a:rPr>
              <a:t>để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tránh bất </a:t>
            </a:r>
            <a:r>
              <a:rPr sz="2600" spc="-5" dirty="0">
                <a:latin typeface="Times New Roman"/>
                <a:cs typeface="Times New Roman"/>
              </a:rPr>
              <a:t>cứ </a:t>
            </a:r>
            <a:r>
              <a:rPr sz="2600" dirty="0">
                <a:latin typeface="Times New Roman"/>
                <a:cs typeface="Times New Roman"/>
              </a:rPr>
              <a:t>rối loạn nào trong tương </a:t>
            </a:r>
            <a:r>
              <a:rPr sz="2600" spc="-5" dirty="0">
                <a:latin typeface="Times New Roman"/>
                <a:cs typeface="Times New Roman"/>
              </a:rPr>
              <a:t>lai. </a:t>
            </a:r>
            <a:r>
              <a:rPr sz="2600" dirty="0">
                <a:latin typeface="Times New Roman"/>
                <a:cs typeface="Times New Roman"/>
              </a:rPr>
              <a:t>Cũng </a:t>
            </a:r>
            <a:r>
              <a:rPr sz="2600" spc="-45" dirty="0">
                <a:latin typeface="Times New Roman"/>
                <a:cs typeface="Times New Roman"/>
              </a:rPr>
              <a:t>vậy, </a:t>
            </a:r>
            <a:r>
              <a:rPr sz="2600" dirty="0">
                <a:latin typeface="Times New Roman"/>
                <a:cs typeface="Times New Roman"/>
              </a:rPr>
              <a:t>hãy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viết các ràng buộc chính của dự án như công nghệ cụ thể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được </a:t>
            </a:r>
            <a:r>
              <a:rPr sz="2600" dirty="0">
                <a:latin typeface="Times New Roman"/>
                <a:cs typeface="Times New Roman"/>
              </a:rPr>
              <a:t>sử </a:t>
            </a:r>
            <a:r>
              <a:rPr sz="2600" spc="-5" dirty="0">
                <a:latin typeface="Times New Roman"/>
                <a:cs typeface="Times New Roman"/>
              </a:rPr>
              <a:t>dụng, nhà cung cấp thứ ba, </a:t>
            </a:r>
            <a:r>
              <a:rPr sz="2600" dirty="0">
                <a:latin typeface="Times New Roman"/>
                <a:cs typeface="Times New Roman"/>
              </a:rPr>
              <a:t>đối </a:t>
            </a:r>
            <a:r>
              <a:rPr sz="2600" spc="-5" dirty="0">
                <a:latin typeface="Times New Roman"/>
                <a:cs typeface="Times New Roman"/>
              </a:rPr>
              <a:t>tác </a:t>
            </a:r>
            <a:r>
              <a:rPr sz="2600" spc="-5" dirty="0">
                <a:latin typeface="Constantia"/>
                <a:cs typeface="Constantia"/>
              </a:rPr>
              <a:t>phát triển </a:t>
            </a:r>
            <a:r>
              <a:rPr sz="2600" spc="-30" dirty="0">
                <a:latin typeface="Constantia"/>
                <a:cs typeface="Constantia"/>
              </a:rPr>
              <a:t>và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các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hệ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kinh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doanh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khác.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2291"/>
            <a:ext cx="793432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5" dirty="0"/>
              <a:t>Scope</a:t>
            </a:r>
            <a:r>
              <a:rPr sz="3400" dirty="0"/>
              <a:t> </a:t>
            </a:r>
            <a:r>
              <a:rPr sz="3400" spc="-5" dirty="0"/>
              <a:t>and</a:t>
            </a:r>
            <a:r>
              <a:rPr sz="3400" spc="-10" dirty="0"/>
              <a:t> Limitations</a:t>
            </a:r>
            <a:r>
              <a:rPr sz="3400" spc="-45" dirty="0"/>
              <a:t> </a:t>
            </a:r>
            <a:r>
              <a:rPr sz="3400" dirty="0"/>
              <a:t>–</a:t>
            </a:r>
            <a:r>
              <a:rPr sz="3400" spc="-5" dirty="0"/>
              <a:t> Phạm</a:t>
            </a:r>
            <a:r>
              <a:rPr sz="3400" spc="-20" dirty="0"/>
              <a:t> </a:t>
            </a:r>
            <a:r>
              <a:rPr sz="3400" spc="-5" dirty="0"/>
              <a:t>vi </a:t>
            </a:r>
            <a:r>
              <a:rPr sz="3400" spc="-30" dirty="0"/>
              <a:t>và</a:t>
            </a:r>
            <a:r>
              <a:rPr sz="3400" spc="5" dirty="0"/>
              <a:t> </a:t>
            </a:r>
            <a:r>
              <a:rPr sz="3400" spc="-5" dirty="0"/>
              <a:t>Giới</a:t>
            </a:r>
            <a:r>
              <a:rPr sz="3400" spc="-10" dirty="0"/>
              <a:t> </a:t>
            </a:r>
            <a:r>
              <a:rPr sz="3400" dirty="0"/>
              <a:t>hạn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2755" cy="4701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3.1.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Scope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Initial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Release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75" dirty="0">
                <a:latin typeface="Cambria"/>
                <a:cs typeface="Cambria"/>
              </a:rPr>
              <a:t>Tóm </a:t>
            </a:r>
            <a:r>
              <a:rPr sz="2600" spc="-5" dirty="0">
                <a:latin typeface="Cambria"/>
                <a:cs typeface="Cambria"/>
              </a:rPr>
              <a:t>tắt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tính năng chính </a:t>
            </a:r>
            <a:r>
              <a:rPr sz="2600" dirty="0">
                <a:latin typeface="Cambria"/>
                <a:cs typeface="Cambria"/>
              </a:rPr>
              <a:t>của </a:t>
            </a:r>
            <a:r>
              <a:rPr sz="2600" spc="-5" dirty="0">
                <a:latin typeface="Cambria"/>
                <a:cs typeface="Cambria"/>
              </a:rPr>
              <a:t>phiên bản đầu tiên </a:t>
            </a:r>
            <a:r>
              <a:rPr sz="2600" dirty="0">
                <a:latin typeface="Cambria"/>
                <a:cs typeface="Cambria"/>
              </a:rPr>
              <a:t>của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sản </a:t>
            </a:r>
            <a:r>
              <a:rPr sz="2600" spc="-10" dirty="0">
                <a:latin typeface="Cambria"/>
                <a:cs typeface="Cambria"/>
              </a:rPr>
              <a:t>phẩm</a:t>
            </a:r>
            <a:endParaRPr sz="260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Ví</a:t>
            </a:r>
            <a:r>
              <a:rPr sz="2600" spc="37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dụ,</a:t>
            </a:r>
            <a:r>
              <a:rPr sz="2600" spc="37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trong</a:t>
            </a:r>
            <a:r>
              <a:rPr sz="2600" spc="37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38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</a:t>
            </a:r>
            <a:r>
              <a:rPr sz="2600" spc="385" dirty="0">
                <a:latin typeface="Cambria"/>
                <a:cs typeface="Cambria"/>
              </a:rPr>
              <a:t> </a:t>
            </a:r>
            <a:r>
              <a:rPr sz="2600" b="1" spc="-5" dirty="0">
                <a:latin typeface="Cambria"/>
                <a:cs typeface="Cambria"/>
              </a:rPr>
              <a:t>nghiệp</a:t>
            </a:r>
            <a:r>
              <a:rPr sz="2600" b="1" spc="360" dirty="0">
                <a:latin typeface="Cambria"/>
                <a:cs typeface="Cambria"/>
              </a:rPr>
              <a:t> </a:t>
            </a:r>
            <a:r>
              <a:rPr sz="2600" b="1" spc="-5" dirty="0">
                <a:latin typeface="Cambria"/>
                <a:cs typeface="Cambria"/>
              </a:rPr>
              <a:t>vụ</a:t>
            </a:r>
            <a:r>
              <a:rPr sz="2600" b="1" spc="375" dirty="0">
                <a:latin typeface="Cambria"/>
                <a:cs typeface="Cambria"/>
              </a:rPr>
              <a:t> </a:t>
            </a:r>
            <a:r>
              <a:rPr sz="2600" b="1" spc="-25" dirty="0">
                <a:latin typeface="Cambria"/>
                <a:cs typeface="Cambria"/>
              </a:rPr>
              <a:t>chuyển</a:t>
            </a:r>
            <a:r>
              <a:rPr sz="2600" b="1" spc="370" dirty="0">
                <a:latin typeface="Cambria"/>
                <a:cs typeface="Cambria"/>
              </a:rPr>
              <a:t> </a:t>
            </a:r>
            <a:r>
              <a:rPr sz="2600" b="1" spc="-5" dirty="0">
                <a:latin typeface="Cambria"/>
                <a:cs typeface="Cambria"/>
              </a:rPr>
              <a:t>giao</a:t>
            </a:r>
            <a:r>
              <a:rPr sz="2600" b="1" spc="360" dirty="0">
                <a:latin typeface="Cambria"/>
                <a:cs typeface="Cambria"/>
              </a:rPr>
              <a:t> </a:t>
            </a:r>
            <a:r>
              <a:rPr sz="2600" b="1" spc="-5" dirty="0">
                <a:latin typeface="Cambria"/>
                <a:cs typeface="Cambria"/>
              </a:rPr>
              <a:t>gói</a:t>
            </a:r>
            <a:r>
              <a:rPr sz="2600" b="1" spc="370" dirty="0">
                <a:latin typeface="Cambria"/>
                <a:cs typeface="Cambria"/>
              </a:rPr>
              <a:t> </a:t>
            </a:r>
            <a:r>
              <a:rPr sz="2600" b="1" spc="-5" dirty="0">
                <a:latin typeface="Cambria"/>
                <a:cs typeface="Cambria"/>
              </a:rPr>
              <a:t>hàng </a:t>
            </a:r>
            <a:r>
              <a:rPr sz="2600" b="1" spc="-56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vào </a:t>
            </a:r>
            <a:r>
              <a:rPr sz="2600" spc="-5" dirty="0">
                <a:latin typeface="Cambria"/>
                <a:cs typeface="Cambria"/>
              </a:rPr>
              <a:t>phiên </a:t>
            </a:r>
            <a:r>
              <a:rPr sz="2600" dirty="0">
                <a:latin typeface="Cambria"/>
                <a:cs typeface="Cambria"/>
              </a:rPr>
              <a:t>bản </a:t>
            </a:r>
            <a:r>
              <a:rPr sz="2600" spc="-5" dirty="0">
                <a:latin typeface="Cambria"/>
                <a:cs typeface="Cambria"/>
              </a:rPr>
              <a:t>đầu tiên. </a:t>
            </a:r>
            <a:r>
              <a:rPr sz="2600" dirty="0">
                <a:latin typeface="Cambria"/>
                <a:cs typeface="Cambria"/>
              </a:rPr>
              <a:t>Phiên </a:t>
            </a:r>
            <a:r>
              <a:rPr sz="2600" spc="-5" dirty="0">
                <a:latin typeface="Cambria"/>
                <a:cs typeface="Cambria"/>
              </a:rPr>
              <a:t>bản </a:t>
            </a:r>
            <a:r>
              <a:rPr sz="2600" dirty="0">
                <a:latin typeface="Cambria"/>
                <a:cs typeface="Cambria"/>
              </a:rPr>
              <a:t>1.0 </a:t>
            </a:r>
            <a:r>
              <a:rPr sz="2600" spc="-5" dirty="0">
                <a:latin typeface="Cambria"/>
                <a:cs typeface="Cambria"/>
              </a:rPr>
              <a:t>không cần phải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nhanh, </a:t>
            </a:r>
            <a:r>
              <a:rPr sz="2600" dirty="0">
                <a:latin typeface="Cambria"/>
                <a:cs typeface="Cambria"/>
              </a:rPr>
              <a:t>đẹp, hoặc </a:t>
            </a:r>
            <a:r>
              <a:rPr sz="2600" spc="-5" dirty="0">
                <a:latin typeface="Cambria"/>
                <a:cs typeface="Cambria"/>
              </a:rPr>
              <a:t>dễ sử </a:t>
            </a:r>
            <a:r>
              <a:rPr sz="2600" dirty="0">
                <a:latin typeface="Cambria"/>
                <a:cs typeface="Cambria"/>
              </a:rPr>
              <a:t>dụng, cái cần nhất là </a:t>
            </a:r>
            <a:r>
              <a:rPr sz="2600" b="1" dirty="0">
                <a:latin typeface="Cambria"/>
                <a:cs typeface="Cambria"/>
              </a:rPr>
              <a:t>sự </a:t>
            </a:r>
            <a:r>
              <a:rPr sz="2600" b="1" spc="-5" dirty="0">
                <a:latin typeface="Cambria"/>
                <a:cs typeface="Cambria"/>
              </a:rPr>
              <a:t>tin </a:t>
            </a:r>
            <a:r>
              <a:rPr sz="2600" b="1" spc="-25" dirty="0">
                <a:latin typeface="Cambria"/>
                <a:cs typeface="Cambria"/>
              </a:rPr>
              <a:t>cậy</a:t>
            </a:r>
            <a:r>
              <a:rPr sz="2600" spc="-25" dirty="0">
                <a:latin typeface="Cambria"/>
                <a:cs typeface="Cambria"/>
              </a:rPr>
              <a:t>,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điều </a:t>
            </a:r>
            <a:r>
              <a:rPr sz="2600" spc="-20" dirty="0">
                <a:latin typeface="Cambria"/>
                <a:cs typeface="Cambria"/>
              </a:rPr>
              <a:t>này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sẽ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quyết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 cái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gì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sẽ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nhóm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làm.</a:t>
            </a:r>
            <a:endParaRPr sz="260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Phiên </a:t>
            </a:r>
            <a:r>
              <a:rPr sz="2600" dirty="0">
                <a:latin typeface="Cambria"/>
                <a:cs typeface="Cambria"/>
              </a:rPr>
              <a:t>bản </a:t>
            </a:r>
            <a:r>
              <a:rPr sz="2600" spc="-5" dirty="0">
                <a:latin typeface="Cambria"/>
                <a:cs typeface="Cambria"/>
              </a:rPr>
              <a:t>đầu tiên hoàn thành các mục tiêu </a:t>
            </a:r>
            <a:r>
              <a:rPr sz="2600" dirty="0">
                <a:latin typeface="Cambria"/>
                <a:cs typeface="Cambria"/>
              </a:rPr>
              <a:t>cơ </a:t>
            </a:r>
            <a:r>
              <a:rPr sz="2600" spc="-5" dirty="0">
                <a:latin typeface="Cambria"/>
                <a:cs typeface="Cambria"/>
              </a:rPr>
              <a:t>bản của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hệ </a:t>
            </a:r>
            <a:r>
              <a:rPr sz="2600" spc="-10" dirty="0">
                <a:latin typeface="Cambria"/>
                <a:cs typeface="Cambria"/>
              </a:rPr>
              <a:t>thống,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phiên bản tiếp theo sẽ đưa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tính </a:t>
            </a:r>
            <a:r>
              <a:rPr sz="2600" spc="-10" dirty="0">
                <a:latin typeface="Cambria"/>
                <a:cs typeface="Cambria"/>
              </a:rPr>
              <a:t>năng 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kém </a:t>
            </a:r>
            <a:r>
              <a:rPr sz="2600" spc="-5" dirty="0">
                <a:latin typeface="Cambria"/>
                <a:cs typeface="Cambria"/>
              </a:rPr>
              <a:t>quan </a:t>
            </a:r>
            <a:r>
              <a:rPr sz="2600" spc="-10" dirty="0">
                <a:latin typeface="Cambria"/>
                <a:cs typeface="Cambria"/>
              </a:rPr>
              <a:t>trọng </a:t>
            </a:r>
            <a:r>
              <a:rPr sz="2600" spc="-5" dirty="0">
                <a:latin typeface="Cambria"/>
                <a:cs typeface="Cambria"/>
              </a:rPr>
              <a:t>hơn,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lựa </a:t>
            </a:r>
            <a:r>
              <a:rPr sz="2600" dirty="0">
                <a:latin typeface="Cambria"/>
                <a:cs typeface="Cambria"/>
              </a:rPr>
              <a:t>chọn, các </a:t>
            </a:r>
            <a:r>
              <a:rPr sz="2600" spc="-15" dirty="0">
                <a:latin typeface="Cambria"/>
                <a:cs typeface="Cambria"/>
              </a:rPr>
              <a:t>trợ </a:t>
            </a:r>
            <a:r>
              <a:rPr sz="2600" spc="-5" dirty="0">
                <a:latin typeface="Cambria"/>
                <a:cs typeface="Cambria"/>
              </a:rPr>
              <a:t>giúp dễ </a:t>
            </a:r>
            <a:r>
              <a:rPr sz="2600" spc="-10" dirty="0">
                <a:latin typeface="Cambria"/>
                <a:cs typeface="Cambria"/>
              </a:rPr>
              <a:t>sử </a:t>
            </a:r>
            <a:r>
              <a:rPr sz="2600" spc="-5" dirty="0">
                <a:latin typeface="Cambria"/>
                <a:cs typeface="Cambria"/>
              </a:rPr>
              <a:t> dụng.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2291"/>
            <a:ext cx="793432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5" dirty="0"/>
              <a:t>Scope</a:t>
            </a:r>
            <a:r>
              <a:rPr sz="3400" dirty="0"/>
              <a:t> </a:t>
            </a:r>
            <a:r>
              <a:rPr sz="3400" spc="-5" dirty="0"/>
              <a:t>and</a:t>
            </a:r>
            <a:r>
              <a:rPr sz="3400" spc="-10" dirty="0"/>
              <a:t> Limitations</a:t>
            </a:r>
            <a:r>
              <a:rPr sz="3400" spc="-45" dirty="0"/>
              <a:t> </a:t>
            </a:r>
            <a:r>
              <a:rPr sz="3400" dirty="0"/>
              <a:t>–</a:t>
            </a:r>
            <a:r>
              <a:rPr sz="3400" spc="-5" dirty="0"/>
              <a:t> Phạm</a:t>
            </a:r>
            <a:r>
              <a:rPr sz="3400" spc="-20" dirty="0"/>
              <a:t> </a:t>
            </a:r>
            <a:r>
              <a:rPr sz="3400" spc="-5" dirty="0"/>
              <a:t>vi </a:t>
            </a:r>
            <a:r>
              <a:rPr sz="3400" spc="-30" dirty="0"/>
              <a:t>và</a:t>
            </a:r>
            <a:r>
              <a:rPr sz="3400" spc="5" dirty="0"/>
              <a:t> </a:t>
            </a:r>
            <a:r>
              <a:rPr sz="3400" spc="-5" dirty="0"/>
              <a:t>Giới</a:t>
            </a:r>
            <a:r>
              <a:rPr sz="3400" spc="-10" dirty="0"/>
              <a:t> </a:t>
            </a:r>
            <a:r>
              <a:rPr sz="3400" dirty="0"/>
              <a:t>hạn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0850" cy="3512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3.2.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Scope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Subsequent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Releases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Chỉ </a:t>
            </a:r>
            <a:r>
              <a:rPr sz="2600" spc="-25" dirty="0">
                <a:latin typeface="Cambria"/>
                <a:cs typeface="Cambria"/>
              </a:rPr>
              <a:t>ra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tính năng nào sẽ </a:t>
            </a:r>
            <a:r>
              <a:rPr sz="2600" spc="-20" dirty="0">
                <a:latin typeface="Cambria"/>
                <a:cs typeface="Cambria"/>
              </a:rPr>
              <a:t>được </a:t>
            </a:r>
            <a:r>
              <a:rPr sz="2600" spc="-5" dirty="0">
                <a:latin typeface="Cambria"/>
                <a:cs typeface="Cambria"/>
              </a:rPr>
              <a:t>trì hoãn lại </a:t>
            </a:r>
            <a:r>
              <a:rPr sz="2600" spc="-10" dirty="0">
                <a:latin typeface="Cambria"/>
                <a:cs typeface="Cambria"/>
              </a:rPr>
              <a:t>trong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phiên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bản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kế</a:t>
            </a:r>
            <a:r>
              <a:rPr sz="2600" spc="-5" dirty="0">
                <a:latin typeface="Cambria"/>
                <a:cs typeface="Cambria"/>
              </a:rPr>
              <a:t> tiếp.</a:t>
            </a:r>
            <a:endParaRPr sz="260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Các phiên bản </a:t>
            </a:r>
            <a:r>
              <a:rPr sz="2600" dirty="0">
                <a:latin typeface="Cambria"/>
                <a:cs typeface="Cambria"/>
              </a:rPr>
              <a:t>sau </a:t>
            </a:r>
            <a:r>
              <a:rPr sz="2600" spc="-5" dirty="0">
                <a:latin typeface="Cambria"/>
                <a:cs typeface="Cambria"/>
              </a:rPr>
              <a:t>bổ sung tính năng mới </a:t>
            </a:r>
            <a:r>
              <a:rPr sz="2600" spc="-30" dirty="0">
                <a:latin typeface="Cambria"/>
                <a:cs typeface="Cambria"/>
              </a:rPr>
              <a:t>và </a:t>
            </a:r>
            <a:r>
              <a:rPr sz="2600" spc="-5" dirty="0">
                <a:latin typeface="Cambria"/>
                <a:cs typeface="Cambria"/>
              </a:rPr>
              <a:t>hoàn </a:t>
            </a:r>
            <a:r>
              <a:rPr sz="2600" spc="-10" dirty="0">
                <a:latin typeface="Cambria"/>
                <a:cs typeface="Cambria"/>
              </a:rPr>
              <a:t>thiện </a:t>
            </a:r>
            <a:r>
              <a:rPr sz="2600" spc="-5" dirty="0">
                <a:latin typeface="Cambria"/>
                <a:cs typeface="Cambria"/>
              </a:rPr>
              <a:t> các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tính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đã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thực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trong</a:t>
            </a:r>
            <a:r>
              <a:rPr sz="2600" spc="-5" dirty="0">
                <a:latin typeface="Cambria"/>
                <a:cs typeface="Cambria"/>
              </a:rPr>
              <a:t> 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phiên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bản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trước.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Có thể dời tính năng từ phiên bản </a:t>
            </a:r>
            <a:r>
              <a:rPr sz="2600" spc="-25" dirty="0">
                <a:latin typeface="Cambria"/>
                <a:cs typeface="Cambria"/>
              </a:rPr>
              <a:t>này </a:t>
            </a:r>
            <a:r>
              <a:rPr sz="2600" spc="-5" dirty="0">
                <a:latin typeface="Cambria"/>
                <a:cs typeface="Cambria"/>
              </a:rPr>
              <a:t>sang phiên bản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 </a:t>
            </a:r>
            <a:r>
              <a:rPr sz="2600" spc="-30" dirty="0">
                <a:latin typeface="Cambria"/>
                <a:cs typeface="Cambria"/>
              </a:rPr>
              <a:t>và </a:t>
            </a:r>
            <a:r>
              <a:rPr sz="2600" dirty="0">
                <a:latin typeface="Cambria"/>
                <a:cs typeface="Cambria"/>
              </a:rPr>
              <a:t>có </a:t>
            </a:r>
            <a:r>
              <a:rPr sz="2600" spc="-5" dirty="0">
                <a:latin typeface="Cambria"/>
                <a:cs typeface="Cambria"/>
              </a:rPr>
              <a:t>thể bổ sung </a:t>
            </a:r>
            <a:r>
              <a:rPr sz="2600" dirty="0">
                <a:latin typeface="Cambria"/>
                <a:cs typeface="Cambria"/>
              </a:rPr>
              <a:t>các </a:t>
            </a:r>
            <a:r>
              <a:rPr sz="2600" spc="-5" dirty="0">
                <a:latin typeface="Cambria"/>
                <a:cs typeface="Cambria"/>
              </a:rPr>
              <a:t>chức năng mới </a:t>
            </a:r>
            <a:r>
              <a:rPr sz="2600" spc="-10" dirty="0">
                <a:latin typeface="Cambria"/>
                <a:cs typeface="Cambria"/>
              </a:rPr>
              <a:t>không </a:t>
            </a:r>
            <a:r>
              <a:rPr sz="2600" spc="-5" dirty="0">
                <a:latin typeface="Cambria"/>
                <a:cs typeface="Cambria"/>
              </a:rPr>
              <a:t>dự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tính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trước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21765"/>
            <a:ext cx="37230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Scope</a:t>
            </a:r>
            <a:r>
              <a:rPr sz="3200" spc="-25" dirty="0"/>
              <a:t> </a:t>
            </a:r>
            <a:r>
              <a:rPr sz="3200" spc="-5" dirty="0"/>
              <a:t>and</a:t>
            </a:r>
            <a:r>
              <a:rPr sz="3200" spc="-25" dirty="0"/>
              <a:t> </a:t>
            </a:r>
            <a:r>
              <a:rPr sz="3200" spc="-10" dirty="0"/>
              <a:t>Limitations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091"/>
            <a:ext cx="7999730" cy="2957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4035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3.3. Limitations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and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Exculusions</a:t>
            </a:r>
            <a:r>
              <a:rPr sz="2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Các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giới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hạn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mbria"/>
                <a:cs typeface="Cambria"/>
              </a:rPr>
              <a:t>và </a:t>
            </a:r>
            <a:r>
              <a:rPr sz="2600" b="1" spc="-5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loại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trừ</a:t>
            </a:r>
            <a:endParaRPr sz="2600">
              <a:latin typeface="Cambria"/>
              <a:cs typeface="Cambria"/>
            </a:endParaRPr>
          </a:p>
          <a:p>
            <a:pPr marL="285115" marR="3556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Xác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định phạm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giữa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trong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và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ngoài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hệ thống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giúp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quản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lý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scope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creep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Liệt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kê</a:t>
            </a:r>
            <a:r>
              <a:rPr sz="2600" spc="-5" dirty="0">
                <a:latin typeface="Cambria"/>
                <a:cs typeface="Cambria"/>
              </a:rPr>
              <a:t> 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tính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năng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mà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stakeholder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đề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cập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đến</a:t>
            </a:r>
            <a:r>
              <a:rPr sz="2600" spc="-10" dirty="0">
                <a:latin typeface="Cambria"/>
                <a:cs typeface="Cambria"/>
              </a:rPr>
              <a:t> nhưng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không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được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bao</a:t>
            </a:r>
            <a:r>
              <a:rPr sz="2600" dirty="0">
                <a:latin typeface="Cambria"/>
                <a:cs typeface="Cambria"/>
              </a:rPr>
              <a:t> hàm </a:t>
            </a:r>
            <a:r>
              <a:rPr sz="2600" spc="-10" dirty="0">
                <a:latin typeface="Cambria"/>
                <a:cs typeface="Cambria"/>
              </a:rPr>
              <a:t>trong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sản phẩm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hay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phiên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bản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đầu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tiên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28471"/>
            <a:ext cx="5109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Scope</a:t>
            </a:r>
            <a:r>
              <a:rPr sz="4400" spc="-45" dirty="0"/>
              <a:t> </a:t>
            </a:r>
            <a:r>
              <a:rPr sz="4400" dirty="0"/>
              <a:t>and</a:t>
            </a:r>
            <a:r>
              <a:rPr sz="4400" spc="-45" dirty="0"/>
              <a:t> </a:t>
            </a:r>
            <a:r>
              <a:rPr sz="4400" spc="-10" dirty="0"/>
              <a:t>Limitations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7729220" cy="36048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4.1.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Stakeholder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Profiles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Hồ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sơ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stakeholder</a:t>
            </a:r>
            <a:endParaRPr sz="26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Mô tả các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loại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khách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hàng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hay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stakeholder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khác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nhau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án</a:t>
            </a:r>
            <a:endParaRPr sz="26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Chứa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các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thông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tin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sau:</a:t>
            </a:r>
            <a:endParaRPr sz="26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ambria"/>
                <a:cs typeface="Cambria"/>
              </a:rPr>
              <a:t>Lợi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ích </a:t>
            </a:r>
            <a:r>
              <a:rPr sz="2400" dirty="0">
                <a:latin typeface="Cambria"/>
                <a:cs typeface="Cambria"/>
              </a:rPr>
              <a:t>chính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của</a:t>
            </a:r>
            <a:r>
              <a:rPr sz="2400" spc="-5" dirty="0">
                <a:latin typeface="Cambria"/>
                <a:cs typeface="Cambria"/>
              </a:rPr>
              <a:t> stakeholder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có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được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từ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-5" dirty="0">
                <a:latin typeface="Cambria"/>
                <a:cs typeface="Cambria"/>
              </a:rPr>
              <a:t> phẩm.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5" dirty="0">
                <a:latin typeface="Cambria"/>
                <a:cs typeface="Cambria"/>
              </a:rPr>
              <a:t>Quan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điểm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của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stakeholder </a:t>
            </a:r>
            <a:r>
              <a:rPr sz="2400" spc="-25" dirty="0">
                <a:latin typeface="Cambria"/>
                <a:cs typeface="Cambria"/>
              </a:rPr>
              <a:t>về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-5" dirty="0">
                <a:latin typeface="Cambria"/>
                <a:cs typeface="Cambria"/>
              </a:rPr>
              <a:t> phẩm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ambria"/>
                <a:cs typeface="Cambria"/>
              </a:rPr>
              <a:t>Các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mối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quan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tâm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chính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của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stakeholder</a:t>
            </a:r>
            <a:endParaRPr sz="2400">
              <a:latin typeface="Cambria"/>
              <a:cs typeface="Cambria"/>
            </a:endParaRPr>
          </a:p>
          <a:p>
            <a:pPr marL="652780" lvl="1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ambria"/>
                <a:cs typeface="Cambria"/>
              </a:rPr>
              <a:t>Các</a:t>
            </a:r>
            <a:r>
              <a:rPr sz="2400" spc="-15" dirty="0">
                <a:latin typeface="Cambria"/>
                <a:cs typeface="Cambria"/>
              </a:rPr>
              <a:t> ràng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buộc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liên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quan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đến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stakeholder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28471"/>
            <a:ext cx="5109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Scope</a:t>
            </a:r>
            <a:r>
              <a:rPr sz="4400" spc="-45" dirty="0"/>
              <a:t> </a:t>
            </a:r>
            <a:r>
              <a:rPr sz="4400" dirty="0"/>
              <a:t>and</a:t>
            </a:r>
            <a:r>
              <a:rPr sz="4400" spc="-45" dirty="0"/>
              <a:t> </a:t>
            </a:r>
            <a:r>
              <a:rPr sz="4400" spc="-10" dirty="0"/>
              <a:t>Limitations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0850" cy="22447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4.2.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Project</a:t>
            </a:r>
            <a:r>
              <a:rPr sz="2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Priorities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Độ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ưu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tiên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trong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 dự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án</a:t>
            </a:r>
            <a:endParaRPr sz="260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ambria"/>
                <a:cs typeface="Cambria"/>
              </a:rPr>
              <a:t>Stakeholder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phải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nhất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trí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35" dirty="0">
                <a:latin typeface="Cambria"/>
                <a:cs typeface="Cambria"/>
              </a:rPr>
              <a:t>về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độ ưu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của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án</a:t>
            </a:r>
            <a:endParaRPr sz="26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ambria"/>
                <a:cs typeface="Cambria"/>
              </a:rPr>
              <a:t>Năm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hướng</a:t>
            </a:r>
            <a:r>
              <a:rPr sz="2600" dirty="0">
                <a:latin typeface="Cambria"/>
                <a:cs typeface="Cambria"/>
              </a:rPr>
              <a:t> chính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của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dự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án: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features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(tính</a:t>
            </a:r>
            <a:r>
              <a:rPr sz="2600" spc="-5" dirty="0">
                <a:latin typeface="Cambria"/>
                <a:cs typeface="Cambria"/>
              </a:rPr>
              <a:t> năng),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quality(chất </a:t>
            </a:r>
            <a:r>
              <a:rPr sz="2600" spc="-10" dirty="0">
                <a:latin typeface="Cambria"/>
                <a:cs typeface="Cambria"/>
              </a:rPr>
              <a:t>lượng), </a:t>
            </a:r>
            <a:r>
              <a:rPr sz="2600" spc="-5" dirty="0">
                <a:latin typeface="Cambria"/>
                <a:cs typeface="Cambria"/>
              </a:rPr>
              <a:t>schedule </a:t>
            </a:r>
            <a:r>
              <a:rPr sz="2600" spc="-10" dirty="0">
                <a:latin typeface="Cambria"/>
                <a:cs typeface="Cambria"/>
              </a:rPr>
              <a:t>(lịch </a:t>
            </a:r>
            <a:r>
              <a:rPr sz="2600" spc="-5" dirty="0">
                <a:latin typeface="Cambria"/>
                <a:cs typeface="Cambria"/>
              </a:rPr>
              <a:t>biểu), cost (chi </a:t>
            </a:r>
            <a:r>
              <a:rPr sz="2600" spc="-10" dirty="0">
                <a:latin typeface="Cambria"/>
                <a:cs typeface="Cambria"/>
              </a:rPr>
              <a:t>phí) </a:t>
            </a:r>
            <a:r>
              <a:rPr sz="2600" spc="-5" dirty="0">
                <a:latin typeface="Cambria"/>
                <a:cs typeface="Cambria"/>
              </a:rPr>
              <a:t> and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staff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(nhân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viên)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89355"/>
            <a:ext cx="409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6B8D"/>
                </a:solidFill>
                <a:latin typeface="Calibri"/>
                <a:cs typeface="Calibri"/>
              </a:rPr>
              <a:t>Phân</a:t>
            </a:r>
            <a:r>
              <a:rPr sz="3600" b="0" spc="-40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3600" b="0" dirty="0">
                <a:solidFill>
                  <a:srgbClr val="006B8D"/>
                </a:solidFill>
                <a:latin typeface="Calibri"/>
                <a:cs typeface="Calibri"/>
              </a:rPr>
              <a:t>loại</a:t>
            </a:r>
            <a:r>
              <a:rPr sz="3600" b="0" spc="-40" dirty="0">
                <a:solidFill>
                  <a:srgbClr val="006B8D"/>
                </a:solidFill>
                <a:latin typeface="Calibri"/>
                <a:cs typeface="Calibri"/>
              </a:rPr>
              <a:t> </a:t>
            </a:r>
            <a:r>
              <a:rPr sz="3600" b="0" spc="-20" dirty="0">
                <a:solidFill>
                  <a:srgbClr val="006B8D"/>
                </a:solidFill>
                <a:latin typeface="Calibri"/>
                <a:cs typeface="Calibri"/>
              </a:rPr>
              <a:t>StakeHolder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554" y="6536394"/>
            <a:ext cx="1160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solidFill>
                  <a:srgbClr val="045C75"/>
                </a:solidFill>
                <a:latin typeface="Microsoft Sans Serif"/>
                <a:cs typeface="Microsoft Sans Serif"/>
              </a:rPr>
              <a:t>Trần</a:t>
            </a:r>
            <a:r>
              <a:rPr sz="1200" spc="-3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Thị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Microsoft Sans Serif"/>
                <a:cs typeface="Microsoft Sans Serif"/>
              </a:rPr>
              <a:t>Kim </a:t>
            </a:r>
            <a:r>
              <a:rPr sz="1200" spc="-10" dirty="0">
                <a:solidFill>
                  <a:srgbClr val="045C75"/>
                </a:solidFill>
                <a:latin typeface="Microsoft Sans Serif"/>
                <a:cs typeface="Microsoft Sans Serif"/>
              </a:rPr>
              <a:t>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0043" y="6536394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Microsoft Sans Serif"/>
                <a:cs typeface="Microsoft Sans Serif"/>
              </a:rPr>
              <a:t>9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1507489"/>
            <a:ext cx="7456805" cy="3683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mbria"/>
                <a:cs typeface="Cambria"/>
              </a:rPr>
              <a:t>Customers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(người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tài </a:t>
            </a:r>
            <a:r>
              <a:rPr sz="2400" spc="-20" dirty="0">
                <a:latin typeface="Cambria"/>
                <a:cs typeface="Cambria"/>
              </a:rPr>
              <a:t>trợ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dự </a:t>
            </a:r>
            <a:r>
              <a:rPr sz="2400" spc="-5" dirty="0">
                <a:latin typeface="Cambria"/>
                <a:cs typeface="Cambria"/>
              </a:rPr>
              <a:t>án </a:t>
            </a:r>
            <a:r>
              <a:rPr sz="2400" spc="-15" dirty="0">
                <a:latin typeface="Cambria"/>
                <a:cs typeface="Cambria"/>
              </a:rPr>
              <a:t>hay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mua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-5" dirty="0">
                <a:latin typeface="Cambria"/>
                <a:cs typeface="Cambria"/>
              </a:rPr>
              <a:t> phẩm)</a:t>
            </a:r>
            <a:endParaRPr sz="24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1330960" algn="l"/>
              </a:tabLst>
            </a:pPr>
            <a:r>
              <a:rPr sz="2400" dirty="0">
                <a:latin typeface="Cambria"/>
                <a:cs typeface="Cambria"/>
              </a:rPr>
              <a:t>Users	</a:t>
            </a:r>
            <a:r>
              <a:rPr sz="2400" spc="-5" dirty="0">
                <a:latin typeface="Cambria"/>
                <a:cs typeface="Cambria"/>
              </a:rPr>
              <a:t>(người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tương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tác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trực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tiếp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hay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gián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tiếp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sản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phẩm)</a:t>
            </a:r>
            <a:endParaRPr sz="240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mbria"/>
                <a:cs typeface="Cambria"/>
              </a:rPr>
              <a:t>Requiremements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analysts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(người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viết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yêu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cầu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và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làm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việc </a:t>
            </a:r>
            <a:r>
              <a:rPr sz="2400" spc="-20" dirty="0">
                <a:latin typeface="Cambria"/>
                <a:cs typeface="Cambria"/>
              </a:rPr>
              <a:t>với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đội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phát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triển phần mềm)</a:t>
            </a:r>
            <a:endParaRPr sz="2400">
              <a:latin typeface="Cambria"/>
              <a:cs typeface="Cambria"/>
            </a:endParaRPr>
          </a:p>
          <a:p>
            <a:pPr marL="469900" marR="6350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2064385" algn="l"/>
                <a:tab pos="3083560" algn="l"/>
                <a:tab pos="3818890" algn="l"/>
                <a:tab pos="4312285" algn="l"/>
                <a:tab pos="5034915" algn="l"/>
                <a:tab pos="5520055" algn="l"/>
                <a:tab pos="5943600" algn="l"/>
                <a:tab pos="6550025" algn="l"/>
                <a:tab pos="6991350" algn="l"/>
              </a:tabLst>
            </a:pPr>
            <a:r>
              <a:rPr sz="2400" dirty="0">
                <a:latin typeface="Cambria"/>
                <a:cs typeface="Cambria"/>
              </a:rPr>
              <a:t>D</a:t>
            </a:r>
            <a:r>
              <a:rPr sz="2400" spc="-30" dirty="0">
                <a:latin typeface="Cambria"/>
                <a:cs typeface="Cambria"/>
              </a:rPr>
              <a:t>e</a:t>
            </a:r>
            <a:r>
              <a:rPr sz="2400" spc="-45" dirty="0">
                <a:latin typeface="Cambria"/>
                <a:cs typeface="Cambria"/>
              </a:rPr>
              <a:t>v</a:t>
            </a:r>
            <a:r>
              <a:rPr sz="2400" dirty="0">
                <a:latin typeface="Cambria"/>
                <a:cs typeface="Cambria"/>
              </a:rPr>
              <a:t>elopers	(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g</a:t>
            </a:r>
            <a:r>
              <a:rPr sz="2400" spc="-25" dirty="0">
                <a:latin typeface="Cambria"/>
                <a:cs typeface="Cambria"/>
              </a:rPr>
              <a:t>ư</a:t>
            </a:r>
            <a:r>
              <a:rPr sz="2400" spc="-5" dirty="0">
                <a:latin typeface="Cambria"/>
                <a:cs typeface="Cambria"/>
              </a:rPr>
              <a:t>ờ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spc="-1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ết	</a:t>
            </a:r>
            <a:r>
              <a:rPr sz="2400" spc="-50" dirty="0">
                <a:latin typeface="Cambria"/>
                <a:cs typeface="Cambria"/>
              </a:rPr>
              <a:t>k</a:t>
            </a:r>
            <a:r>
              <a:rPr sz="2400" dirty="0">
                <a:latin typeface="Cambria"/>
                <a:cs typeface="Cambria"/>
              </a:rPr>
              <a:t>ế,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spc="-25" dirty="0">
                <a:latin typeface="Cambria"/>
                <a:cs typeface="Cambria"/>
              </a:rPr>
              <a:t>ự</a:t>
            </a:r>
            <a:r>
              <a:rPr sz="2400" dirty="0">
                <a:latin typeface="Cambria"/>
                <a:cs typeface="Cambria"/>
              </a:rPr>
              <a:t>c	</a:t>
            </a:r>
            <a:r>
              <a:rPr sz="2400" spc="-5" dirty="0">
                <a:latin typeface="Cambria"/>
                <a:cs typeface="Cambria"/>
              </a:rPr>
              <a:t>th</a:t>
            </a:r>
            <a:r>
              <a:rPr sz="2400" dirty="0">
                <a:latin typeface="Cambria"/>
                <a:cs typeface="Cambria"/>
              </a:rPr>
              <a:t>i	</a:t>
            </a:r>
            <a:r>
              <a:rPr sz="2400" spc="-60" dirty="0">
                <a:latin typeface="Cambria"/>
                <a:cs typeface="Cambria"/>
              </a:rPr>
              <a:t>v</a:t>
            </a:r>
            <a:r>
              <a:rPr sz="2400" dirty="0">
                <a:latin typeface="Cambria"/>
                <a:cs typeface="Cambria"/>
              </a:rPr>
              <a:t>à	</a:t>
            </a:r>
            <a:r>
              <a:rPr sz="2400" spc="-5" dirty="0">
                <a:latin typeface="Cambria"/>
                <a:cs typeface="Cambria"/>
              </a:rPr>
              <a:t>bả</a:t>
            </a:r>
            <a:r>
              <a:rPr sz="2400" dirty="0">
                <a:latin typeface="Cambria"/>
                <a:cs typeface="Cambria"/>
              </a:rPr>
              <a:t>o	</a:t>
            </a:r>
            <a:r>
              <a:rPr sz="2400" spc="-5" dirty="0">
                <a:latin typeface="Cambria"/>
                <a:cs typeface="Cambria"/>
              </a:rPr>
              <a:t>tr</a:t>
            </a:r>
            <a:r>
              <a:rPr sz="2400" dirty="0">
                <a:latin typeface="Cambria"/>
                <a:cs typeface="Cambria"/>
              </a:rPr>
              <a:t>ì	sản  </a:t>
            </a:r>
            <a:r>
              <a:rPr sz="2400" spc="-5" dirty="0">
                <a:latin typeface="Cambria"/>
                <a:cs typeface="Cambria"/>
              </a:rPr>
              <a:t>phẩm)</a:t>
            </a:r>
            <a:endParaRPr sz="2400">
              <a:latin typeface="Cambria"/>
              <a:cs typeface="Cambria"/>
            </a:endParaRPr>
          </a:p>
          <a:p>
            <a:pPr marL="469900" marR="635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  <a:tab pos="1540510" algn="l"/>
                <a:tab pos="4498975" algn="l"/>
                <a:tab pos="5943600" algn="l"/>
              </a:tabLst>
            </a:pPr>
            <a:r>
              <a:rPr sz="2400" spc="-30" dirty="0">
                <a:latin typeface="Cambria"/>
                <a:cs typeface="Cambria"/>
              </a:rPr>
              <a:t>Testers	</a:t>
            </a:r>
            <a:r>
              <a:rPr sz="2400" spc="-10" dirty="0">
                <a:latin typeface="Cambria"/>
                <a:cs typeface="Cambria"/>
              </a:rPr>
              <a:t>(người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kiểm</a:t>
            </a:r>
            <a:r>
              <a:rPr sz="2400" spc="48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tra</a:t>
            </a:r>
            <a:r>
              <a:rPr sz="2400" spc="48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xem	</a:t>
            </a:r>
            <a:r>
              <a:rPr sz="2400" dirty="0">
                <a:latin typeface="Cambria"/>
                <a:cs typeface="Cambria"/>
              </a:rPr>
              <a:t>sản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phẩm	</a:t>
            </a:r>
            <a:r>
              <a:rPr sz="2400" dirty="0">
                <a:latin typeface="Cambria"/>
                <a:cs typeface="Cambria"/>
              </a:rPr>
              <a:t>có</a:t>
            </a:r>
            <a:r>
              <a:rPr sz="2400" spc="4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thực</a:t>
            </a:r>
            <a:r>
              <a:rPr sz="2400" spc="4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như mong muốn)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664463"/>
            <a:ext cx="5572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Scope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5" dirty="0"/>
              <a:t>Limitations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539"/>
            <a:ext cx="8072755" cy="41230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4.2. 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Project</a:t>
            </a:r>
            <a:r>
              <a:rPr sz="2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Priorities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–</a:t>
            </a:r>
            <a:r>
              <a:rPr sz="2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Độ</a:t>
            </a:r>
            <a:r>
              <a:rPr sz="2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mbria"/>
                <a:cs typeface="Cambria"/>
              </a:rPr>
              <a:t>Ưu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tiên</a:t>
            </a:r>
            <a:r>
              <a:rPr sz="2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của</a:t>
            </a:r>
            <a:r>
              <a:rPr sz="2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mbria"/>
                <a:cs typeface="Cambria"/>
              </a:rPr>
              <a:t>dự án</a:t>
            </a:r>
            <a:endParaRPr sz="260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ambria"/>
                <a:cs typeface="Cambria"/>
              </a:rPr>
              <a:t>Mỗi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hướng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phù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hợp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với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tiêu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chuẩn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sau:</a:t>
            </a:r>
            <a:endParaRPr sz="26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i="1" dirty="0">
                <a:latin typeface="Cambria"/>
                <a:cs typeface="Cambria"/>
              </a:rPr>
              <a:t>Một </a:t>
            </a:r>
            <a:r>
              <a:rPr sz="2400" i="1" spc="-10" dirty="0">
                <a:latin typeface="Cambria"/>
                <a:cs typeface="Cambria"/>
              </a:rPr>
              <a:t>yếu tố </a:t>
            </a:r>
            <a:r>
              <a:rPr sz="2400" i="1" dirty="0">
                <a:latin typeface="Cambria"/>
                <a:cs typeface="Cambria"/>
              </a:rPr>
              <a:t>định </a:t>
            </a:r>
            <a:r>
              <a:rPr sz="2400" i="1" spc="-5" dirty="0">
                <a:latin typeface="Cambria"/>
                <a:cs typeface="Cambria"/>
              </a:rPr>
              <a:t>hướng </a:t>
            </a:r>
            <a:r>
              <a:rPr sz="2400" i="1" dirty="0">
                <a:latin typeface="Cambria"/>
                <a:cs typeface="Cambria"/>
              </a:rPr>
              <a:t>(a </a:t>
            </a:r>
            <a:r>
              <a:rPr sz="2400" i="1" spc="-5" dirty="0">
                <a:latin typeface="Cambria"/>
                <a:cs typeface="Cambria"/>
              </a:rPr>
              <a:t>driver)</a:t>
            </a:r>
            <a:r>
              <a:rPr sz="2400" spc="-5" dirty="0">
                <a:latin typeface="Cambria"/>
                <a:cs typeface="Cambria"/>
              </a:rPr>
              <a:t>: </a:t>
            </a:r>
            <a:r>
              <a:rPr sz="2400" dirty="0">
                <a:latin typeface="Cambria"/>
                <a:cs typeface="Cambria"/>
              </a:rPr>
              <a:t>một mục </a:t>
            </a:r>
            <a:r>
              <a:rPr sz="2400" spc="-5" dirty="0">
                <a:latin typeface="Cambria"/>
                <a:cs typeface="Cambria"/>
              </a:rPr>
              <a:t>tiêu </a:t>
            </a:r>
            <a:r>
              <a:rPr sz="2400" spc="-10" dirty="0">
                <a:latin typeface="Cambria"/>
                <a:cs typeface="Cambria"/>
              </a:rPr>
              <a:t>được </a:t>
            </a:r>
            <a:r>
              <a:rPr sz="2400" dirty="0">
                <a:latin typeface="Cambria"/>
                <a:cs typeface="Cambria"/>
              </a:rPr>
              <a:t>ưu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tiên </a:t>
            </a:r>
            <a:r>
              <a:rPr sz="2400" dirty="0">
                <a:latin typeface="Cambria"/>
                <a:cs typeface="Cambria"/>
              </a:rPr>
              <a:t>cao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nhất.</a:t>
            </a:r>
            <a:endParaRPr sz="2400">
              <a:latin typeface="Cambria"/>
              <a:cs typeface="Cambria"/>
            </a:endParaRPr>
          </a:p>
          <a:p>
            <a:pPr marL="652145" marR="5080" lvl="1" indent="-246379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i="1" dirty="0">
                <a:latin typeface="Cambria"/>
                <a:cs typeface="Cambria"/>
              </a:rPr>
              <a:t>Một </a:t>
            </a:r>
            <a:r>
              <a:rPr sz="2400" i="1" spc="-10" dirty="0">
                <a:latin typeface="Cambria"/>
                <a:cs typeface="Cambria"/>
              </a:rPr>
              <a:t>ràng </a:t>
            </a:r>
            <a:r>
              <a:rPr sz="2400" i="1" dirty="0">
                <a:latin typeface="Cambria"/>
                <a:cs typeface="Cambria"/>
              </a:rPr>
              <a:t>buộc </a:t>
            </a:r>
            <a:r>
              <a:rPr sz="2400" i="1" spc="-5" dirty="0">
                <a:latin typeface="Cambria"/>
                <a:cs typeface="Cambria"/>
              </a:rPr>
              <a:t>(a </a:t>
            </a:r>
            <a:r>
              <a:rPr sz="2400" i="1" spc="-10" dirty="0">
                <a:latin typeface="Cambria"/>
                <a:cs typeface="Cambria"/>
              </a:rPr>
              <a:t>constraint)</a:t>
            </a:r>
            <a:r>
              <a:rPr sz="2400" spc="-10" dirty="0">
                <a:latin typeface="Cambria"/>
                <a:cs typeface="Cambria"/>
              </a:rPr>
              <a:t>: </a:t>
            </a:r>
            <a:r>
              <a:rPr sz="2400" dirty="0">
                <a:latin typeface="Cambria"/>
                <a:cs typeface="Cambria"/>
              </a:rPr>
              <a:t>một </a:t>
            </a:r>
            <a:r>
              <a:rPr sz="2400" spc="-15" dirty="0">
                <a:latin typeface="Cambria"/>
                <a:cs typeface="Cambria"/>
              </a:rPr>
              <a:t>yếu tố </a:t>
            </a:r>
            <a:r>
              <a:rPr sz="2400" dirty="0">
                <a:latin typeface="Cambria"/>
                <a:cs typeface="Cambria"/>
              </a:rPr>
              <a:t>giới hạn mà </a:t>
            </a:r>
            <a:r>
              <a:rPr sz="2400" spc="-5" dirty="0">
                <a:latin typeface="Cambria"/>
                <a:cs typeface="Cambria"/>
              </a:rPr>
              <a:t>nhà </a:t>
            </a:r>
            <a:r>
              <a:rPr sz="2400" dirty="0">
                <a:latin typeface="Cambria"/>
                <a:cs typeface="Cambria"/>
              </a:rPr>
              <a:t> quản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lý</a:t>
            </a:r>
            <a:r>
              <a:rPr sz="2400" spc="-5" dirty="0">
                <a:latin typeface="Cambria"/>
                <a:cs typeface="Cambria"/>
              </a:rPr>
              <a:t> dự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án </a:t>
            </a:r>
            <a:r>
              <a:rPr sz="2400" dirty="0">
                <a:latin typeface="Cambria"/>
                <a:cs typeface="Cambria"/>
              </a:rPr>
              <a:t>cần </a:t>
            </a:r>
            <a:r>
              <a:rPr sz="2400" spc="-5" dirty="0">
                <a:latin typeface="Cambria"/>
                <a:cs typeface="Cambria"/>
              </a:rPr>
              <a:t>phải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tuân theo.</a:t>
            </a:r>
            <a:endParaRPr sz="2400">
              <a:latin typeface="Cambria"/>
              <a:cs typeface="Cambria"/>
            </a:endParaRPr>
          </a:p>
          <a:p>
            <a:pPr marL="652145" marR="6985" lvl="1" indent="-246379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i="1" dirty="0">
                <a:latin typeface="Cambria"/>
                <a:cs typeface="Cambria"/>
              </a:rPr>
              <a:t>Một </a:t>
            </a:r>
            <a:r>
              <a:rPr sz="2400" i="1" spc="-5" dirty="0">
                <a:latin typeface="Cambria"/>
                <a:cs typeface="Cambria"/>
              </a:rPr>
              <a:t>bậc tự </a:t>
            </a:r>
            <a:r>
              <a:rPr sz="2400" i="1" dirty="0">
                <a:latin typeface="Cambria"/>
                <a:cs typeface="Cambria"/>
              </a:rPr>
              <a:t>do (a </a:t>
            </a:r>
            <a:r>
              <a:rPr sz="2400" i="1" spc="-5" dirty="0">
                <a:latin typeface="Cambria"/>
                <a:cs typeface="Cambria"/>
              </a:rPr>
              <a:t>degree </a:t>
            </a:r>
            <a:r>
              <a:rPr sz="2400" i="1" dirty="0">
                <a:latin typeface="Cambria"/>
                <a:cs typeface="Cambria"/>
              </a:rPr>
              <a:t>of </a:t>
            </a:r>
            <a:r>
              <a:rPr sz="2400" i="1" spc="-10" dirty="0">
                <a:latin typeface="Cambria"/>
                <a:cs typeface="Cambria"/>
              </a:rPr>
              <a:t>freedom)</a:t>
            </a:r>
            <a:r>
              <a:rPr sz="2400" spc="-10" dirty="0">
                <a:latin typeface="Cambria"/>
                <a:cs typeface="Cambria"/>
              </a:rPr>
              <a:t>: </a:t>
            </a:r>
            <a:r>
              <a:rPr sz="2400" spc="-5" dirty="0">
                <a:latin typeface="Cambria"/>
                <a:cs typeface="Cambria"/>
              </a:rPr>
              <a:t>một </a:t>
            </a:r>
            <a:r>
              <a:rPr sz="2400" spc="-15" dirty="0">
                <a:latin typeface="Cambria"/>
                <a:cs typeface="Cambria"/>
              </a:rPr>
              <a:t>yếu tố </a:t>
            </a:r>
            <a:r>
              <a:rPr sz="2400" dirty="0">
                <a:latin typeface="Cambria"/>
                <a:cs typeface="Cambria"/>
              </a:rPr>
              <a:t>mà </a:t>
            </a:r>
            <a:r>
              <a:rPr sz="2400" spc="-5" dirty="0">
                <a:latin typeface="Cambria"/>
                <a:cs typeface="Cambria"/>
              </a:rPr>
              <a:t>nhà </a:t>
            </a:r>
            <a:r>
              <a:rPr sz="2400" dirty="0">
                <a:latin typeface="Cambria"/>
                <a:cs typeface="Cambria"/>
              </a:rPr>
              <a:t> quản </a:t>
            </a:r>
            <a:r>
              <a:rPr sz="2400" spc="-25" dirty="0">
                <a:latin typeface="Cambria"/>
                <a:cs typeface="Cambria"/>
              </a:rPr>
              <a:t>lý </a:t>
            </a:r>
            <a:r>
              <a:rPr sz="2400" dirty="0">
                <a:latin typeface="Cambria"/>
                <a:cs typeface="Cambria"/>
              </a:rPr>
              <a:t>dự </a:t>
            </a:r>
            <a:r>
              <a:rPr sz="2400" spc="-5" dirty="0">
                <a:latin typeface="Cambria"/>
                <a:cs typeface="Cambria"/>
              </a:rPr>
              <a:t>án </a:t>
            </a:r>
            <a:r>
              <a:rPr sz="2400" dirty="0">
                <a:latin typeface="Cambria"/>
                <a:cs typeface="Cambria"/>
              </a:rPr>
              <a:t>có </a:t>
            </a:r>
            <a:r>
              <a:rPr sz="2400" spc="-5" dirty="0">
                <a:latin typeface="Cambria"/>
                <a:cs typeface="Cambria"/>
              </a:rPr>
              <a:t>thể </a:t>
            </a:r>
            <a:r>
              <a:rPr sz="2400" dirty="0">
                <a:latin typeface="Cambria"/>
                <a:cs typeface="Cambria"/>
              </a:rPr>
              <a:t>cân đối </a:t>
            </a:r>
            <a:r>
              <a:rPr sz="2400" spc="-5" dirty="0">
                <a:latin typeface="Cambria"/>
                <a:cs typeface="Cambria"/>
              </a:rPr>
              <a:t>giữa </a:t>
            </a:r>
            <a:r>
              <a:rPr sz="2400" dirty="0">
                <a:latin typeface="Cambria"/>
                <a:cs typeface="Cambria"/>
              </a:rPr>
              <a:t>các chiều </a:t>
            </a:r>
            <a:r>
              <a:rPr sz="2400" spc="-5" dirty="0">
                <a:latin typeface="Cambria"/>
                <a:cs typeface="Cambria"/>
              </a:rPr>
              <a:t>khác nhau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nhằm </a:t>
            </a:r>
            <a:r>
              <a:rPr sz="2400" dirty="0">
                <a:latin typeface="Cambria"/>
                <a:cs typeface="Cambria"/>
              </a:rPr>
              <a:t>đạt </a:t>
            </a:r>
            <a:r>
              <a:rPr sz="2400" spc="-10" dirty="0">
                <a:latin typeface="Cambria"/>
                <a:cs typeface="Cambria"/>
              </a:rPr>
              <a:t>được </a:t>
            </a:r>
            <a:r>
              <a:rPr sz="2400" dirty="0">
                <a:latin typeface="Cambria"/>
                <a:cs typeface="Cambria"/>
              </a:rPr>
              <a:t>các định </a:t>
            </a:r>
            <a:r>
              <a:rPr sz="2400" spc="-10" dirty="0">
                <a:latin typeface="Cambria"/>
                <a:cs typeface="Cambria"/>
              </a:rPr>
              <a:t>hướng </a:t>
            </a:r>
            <a:r>
              <a:rPr sz="2400" spc="-15" dirty="0">
                <a:latin typeface="Cambria"/>
                <a:cs typeface="Cambria"/>
              </a:rPr>
              <a:t>(drivers) </a:t>
            </a:r>
            <a:r>
              <a:rPr sz="2400" spc="-10" dirty="0">
                <a:latin typeface="Cambria"/>
                <a:cs typeface="Cambria"/>
              </a:rPr>
              <a:t>trong </a:t>
            </a:r>
            <a:r>
              <a:rPr sz="2400" dirty="0">
                <a:latin typeface="Cambria"/>
                <a:cs typeface="Cambria"/>
              </a:rPr>
              <a:t>các </a:t>
            </a:r>
            <a:r>
              <a:rPr sz="2400" spc="-15" dirty="0">
                <a:latin typeface="Cambria"/>
                <a:cs typeface="Cambria"/>
              </a:rPr>
              <a:t>ràng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buộc</a:t>
            </a:r>
            <a:r>
              <a:rPr sz="2400" dirty="0">
                <a:latin typeface="Cambria"/>
                <a:cs typeface="Cambria"/>
              </a:rPr>
              <a:t> đã </a:t>
            </a:r>
            <a:r>
              <a:rPr sz="2400" spc="-5" dirty="0">
                <a:latin typeface="Cambria"/>
                <a:cs typeface="Cambria"/>
              </a:rPr>
              <a:t>biết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8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Cấu </a:t>
            </a:r>
            <a:r>
              <a:rPr dirty="0"/>
              <a:t>trúc </a:t>
            </a:r>
            <a:r>
              <a:rPr spc="-20" dirty="0"/>
              <a:t>tài </a:t>
            </a:r>
            <a:r>
              <a:rPr dirty="0"/>
              <a:t>liệu </a:t>
            </a:r>
            <a:r>
              <a:rPr spc="-25" dirty="0"/>
              <a:t>SRS </a:t>
            </a:r>
            <a:r>
              <a:rPr dirty="0"/>
              <a:t>theo </a:t>
            </a:r>
            <a:r>
              <a:rPr spc="-5" dirty="0"/>
              <a:t>chuẩn </a:t>
            </a:r>
            <a:r>
              <a:rPr spc="-1075" dirty="0"/>
              <a:t> </a:t>
            </a:r>
            <a:r>
              <a:rPr spc="-5" dirty="0"/>
              <a:t>IEEE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1541525"/>
            <a:ext cx="8389620" cy="49971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BM</a:t>
            </a:r>
            <a:r>
              <a:rPr spc="-5" dirty="0"/>
              <a:t> </a:t>
            </a:r>
            <a:r>
              <a:rPr dirty="0"/>
              <a:t>HTTT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Khoa CNTT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91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7807</Words>
  <Application>Microsoft Office PowerPoint</Application>
  <PresentationFormat>On-screen Show (4:3)</PresentationFormat>
  <Paragraphs>607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1" baseType="lpstr">
      <vt:lpstr>Arial</vt:lpstr>
      <vt:lpstr>Calibri</vt:lpstr>
      <vt:lpstr>Cambria</vt:lpstr>
      <vt:lpstr>Constantia</vt:lpstr>
      <vt:lpstr>Microsoft Sans Serif</vt:lpstr>
      <vt:lpstr>Segoe UI Symbol</vt:lpstr>
      <vt:lpstr>Symbol</vt:lpstr>
      <vt:lpstr>Times New Roman</vt:lpstr>
      <vt:lpstr>Wingdings</vt:lpstr>
      <vt:lpstr>Office Theme</vt:lpstr>
      <vt:lpstr>PowerPoint Presentation</vt:lpstr>
      <vt:lpstr>Nội dung</vt:lpstr>
      <vt:lpstr>Qui Trình</vt:lpstr>
      <vt:lpstr>Stakeholder là gì</vt:lpstr>
      <vt:lpstr>Ví dụ các Stakeholder</vt:lpstr>
      <vt:lpstr>Vai trò của Stakeholder trong dự án</vt:lpstr>
      <vt:lpstr>Vai trò của Stakeholder trong dự án</vt:lpstr>
      <vt:lpstr>Các loại Stakeholder</vt:lpstr>
      <vt:lpstr>Phân loại StakeHolder</vt:lpstr>
      <vt:lpstr>Phân loại StakeHolder</vt:lpstr>
      <vt:lpstr>Ví dụ: ATM stakeholder</vt:lpstr>
      <vt:lpstr>Xác định các Stakeholder</vt:lpstr>
      <vt:lpstr>Xác định các Stakeholder</vt:lpstr>
      <vt:lpstr>Xác định các Stakeholder</vt:lpstr>
      <vt:lpstr>Xác định các Stakeholder</vt:lpstr>
      <vt:lpstr>Ví dụ: Các stakeholder của Boeing 787</vt:lpstr>
      <vt:lpstr>Bài tập: Xác định các  Stakeholder</vt:lpstr>
      <vt:lpstr>Bài tập: Xác định các  Stakeholder</vt:lpstr>
      <vt:lpstr>Bài tập: Xác định các  Stakeholder</vt:lpstr>
      <vt:lpstr>Bài tập: Xác định các  Stakeholder</vt:lpstr>
      <vt:lpstr>Bài tập: Xác định các  Stakeholder</vt:lpstr>
      <vt:lpstr>Khách hàng là ai?</vt:lpstr>
      <vt:lpstr>Khách hàng ở cấp quản lý</vt:lpstr>
      <vt:lpstr>Khách hàng là người dùng  cuối</vt:lpstr>
      <vt:lpstr>Đặc tính của khách hàng</vt:lpstr>
      <vt:lpstr>Đặc tính của khách hàng</vt:lpstr>
      <vt:lpstr>Hiểu nhu cầu của khách hàng</vt:lpstr>
      <vt:lpstr>Phát biểu của khách hàng</vt:lpstr>
      <vt:lpstr>Các bước tìm hiểu khách hàng</vt:lpstr>
      <vt:lpstr>Các khó khăn khi thu thập</vt:lpstr>
      <vt:lpstr>Quản lý mối quan hệ với khách hàng</vt:lpstr>
      <vt:lpstr>Nguyên tắc khi thu thập thông  tin khách hàng</vt:lpstr>
      <vt:lpstr>Phân loại người dùng</vt:lpstr>
      <vt:lpstr>Phân cấp người dùng</vt:lpstr>
      <vt:lpstr>Phân cấp người dùng</vt:lpstr>
      <vt:lpstr>Kinh nghiệm phân loại người dùng</vt:lpstr>
      <vt:lpstr>Tài liệu người dùng</vt:lpstr>
      <vt:lpstr>Tìm đại diện người dùng</vt:lpstr>
      <vt:lpstr>Người dùng tiêu biểu PC</vt:lpstr>
      <vt:lpstr>Vai trò của Product Champiom(PC)</vt:lpstr>
      <vt:lpstr>Một PC tốt</vt:lpstr>
      <vt:lpstr>PC bên ngoài</vt:lpstr>
      <vt:lpstr>Quyền hạn của product champion</vt:lpstr>
      <vt:lpstr>Hạn chế tử PC</vt:lpstr>
      <vt:lpstr>Vấn đề về người dùng và khách hàng</vt:lpstr>
      <vt:lpstr>Vấn đề về kỹ sư/nhà phát triển</vt:lpstr>
      <vt:lpstr>Thực hành</vt:lpstr>
      <vt:lpstr>Answer #1</vt:lpstr>
      <vt:lpstr>Answer #1</vt:lpstr>
      <vt:lpstr>Mục Đích (Goals)  Mục Tiêu (Objectives)</vt:lpstr>
      <vt:lpstr>Mục Đích (Goals)  Mục tiêu (Objectives)</vt:lpstr>
      <vt:lpstr>Goal (mục đích) và  requirement (yêu cầu)</vt:lpstr>
      <vt:lpstr>Mục tiêu (Objectives) và  Yêu cầu (requirement)</vt:lpstr>
      <vt:lpstr>Tầm quan trọng của goal</vt:lpstr>
      <vt:lpstr>Question 2</vt:lpstr>
      <vt:lpstr>Answer #2</vt:lpstr>
      <vt:lpstr>Answer #2</vt:lpstr>
      <vt:lpstr>Requirement - yêu cầu</vt:lpstr>
      <vt:lpstr>Requirement - yêu cầu</vt:lpstr>
      <vt:lpstr>Các đặc tính của Requirement</vt:lpstr>
      <vt:lpstr>Các đặc tính của Requirement</vt:lpstr>
      <vt:lpstr>Product Vision và Project Scope</vt:lpstr>
      <vt:lpstr>Product Vision và Project Scope</vt:lpstr>
      <vt:lpstr>PowerPoint Presentation</vt:lpstr>
      <vt:lpstr>Product vision và project scope</vt:lpstr>
      <vt:lpstr>Vision và Scope Document</vt:lpstr>
      <vt:lpstr>Vision và Scope Document</vt:lpstr>
      <vt:lpstr>Vision và Scope Document</vt:lpstr>
      <vt:lpstr>Tài liệu về vision và scope</vt:lpstr>
      <vt:lpstr>Scope of a project</vt:lpstr>
      <vt:lpstr>Scope of a project</vt:lpstr>
      <vt:lpstr>Scope of a project</vt:lpstr>
      <vt:lpstr>Scope of a project</vt:lpstr>
      <vt:lpstr>PowerPoint Presentation</vt:lpstr>
      <vt:lpstr>Business Requirements</vt:lpstr>
      <vt:lpstr>Business Requirements</vt:lpstr>
      <vt:lpstr>Business Requirements</vt:lpstr>
      <vt:lpstr>Business Requirements</vt:lpstr>
      <vt:lpstr>Business Requirements</vt:lpstr>
      <vt:lpstr>Vision of the Solution</vt:lpstr>
      <vt:lpstr>Vision of the Solution</vt:lpstr>
      <vt:lpstr>Vision of the Solution</vt:lpstr>
      <vt:lpstr>Vision of the Solution</vt:lpstr>
      <vt:lpstr>Vision of the Solution</vt:lpstr>
      <vt:lpstr>Scope and Limitations – Phạm vi và Giới hạn</vt:lpstr>
      <vt:lpstr>Scope and Limitations – Phạm vi và Giới hạn</vt:lpstr>
      <vt:lpstr>Scope and Limitations</vt:lpstr>
      <vt:lpstr>Scope and Limitations</vt:lpstr>
      <vt:lpstr>Scope and Limitations</vt:lpstr>
      <vt:lpstr>Scope and Limitations</vt:lpstr>
      <vt:lpstr>Cấu trúc tài liệu SRS theo chuẩn  IEEE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Establishing the Product Vision and Project Scope</dc:title>
  <dc:creator>Phi Loan</dc:creator>
  <cp:lastModifiedBy>Nguyễn Thành Phát</cp:lastModifiedBy>
  <cp:revision>1</cp:revision>
  <dcterms:created xsi:type="dcterms:W3CDTF">2023-02-09T06:44:31Z</dcterms:created>
  <dcterms:modified xsi:type="dcterms:W3CDTF">2023-03-15T09:50:27Z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2023-02-09T00:00:00Z</vt:filetime>
  </property>
</Properties>
</file>