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E7DEC8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E7DEC8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E7DEC8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E7DEC8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E7DEC8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542" y="3047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542" y="3047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015" y="5333"/>
            <a:ext cx="1779270" cy="178003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8402" y="20574"/>
            <a:ext cx="1703070" cy="1704339"/>
          </a:xfrm>
          <a:custGeom>
            <a:avLst/>
            <a:gdLst/>
            <a:ahLst/>
            <a:cxnLst/>
            <a:rect l="l" t="t" r="r" b="b"/>
            <a:pathLst>
              <a:path w="1703070" h="1704339">
                <a:moveTo>
                  <a:pt x="0" y="851915"/>
                </a:moveTo>
                <a:lnTo>
                  <a:pt x="1347" y="803569"/>
                </a:lnTo>
                <a:lnTo>
                  <a:pt x="5343" y="755931"/>
                </a:lnTo>
                <a:lnTo>
                  <a:pt x="11916" y="709073"/>
                </a:lnTo>
                <a:lnTo>
                  <a:pt x="20992" y="663067"/>
                </a:lnTo>
                <a:lnTo>
                  <a:pt x="32501" y="617984"/>
                </a:lnTo>
                <a:lnTo>
                  <a:pt x="46370" y="573896"/>
                </a:lnTo>
                <a:lnTo>
                  <a:pt x="62528" y="530876"/>
                </a:lnTo>
                <a:lnTo>
                  <a:pt x="80903" y="488996"/>
                </a:lnTo>
                <a:lnTo>
                  <a:pt x="101422" y="448326"/>
                </a:lnTo>
                <a:lnTo>
                  <a:pt x="124015" y="408940"/>
                </a:lnTo>
                <a:lnTo>
                  <a:pt x="148608" y="370909"/>
                </a:lnTo>
                <a:lnTo>
                  <a:pt x="175131" y="334304"/>
                </a:lnTo>
                <a:lnTo>
                  <a:pt x="203511" y="299198"/>
                </a:lnTo>
                <a:lnTo>
                  <a:pt x="233677" y="265663"/>
                </a:lnTo>
                <a:lnTo>
                  <a:pt x="265556" y="233770"/>
                </a:lnTo>
                <a:lnTo>
                  <a:pt x="299077" y="203592"/>
                </a:lnTo>
                <a:lnTo>
                  <a:pt x="334168" y="175200"/>
                </a:lnTo>
                <a:lnTo>
                  <a:pt x="370756" y="148667"/>
                </a:lnTo>
                <a:lnTo>
                  <a:pt x="408771" y="124063"/>
                </a:lnTo>
                <a:lnTo>
                  <a:pt x="448139" y="101462"/>
                </a:lnTo>
                <a:lnTo>
                  <a:pt x="488790" y="80934"/>
                </a:lnTo>
                <a:lnTo>
                  <a:pt x="530652" y="62552"/>
                </a:lnTo>
                <a:lnTo>
                  <a:pt x="573652" y="46388"/>
                </a:lnTo>
                <a:lnTo>
                  <a:pt x="617718" y="32513"/>
                </a:lnTo>
                <a:lnTo>
                  <a:pt x="662780" y="21000"/>
                </a:lnTo>
                <a:lnTo>
                  <a:pt x="708764" y="11920"/>
                </a:lnTo>
                <a:lnTo>
                  <a:pt x="755599" y="5345"/>
                </a:lnTo>
                <a:lnTo>
                  <a:pt x="803213" y="1348"/>
                </a:lnTo>
                <a:lnTo>
                  <a:pt x="851535" y="0"/>
                </a:lnTo>
                <a:lnTo>
                  <a:pt x="899855" y="1348"/>
                </a:lnTo>
                <a:lnTo>
                  <a:pt x="947468" y="5345"/>
                </a:lnTo>
                <a:lnTo>
                  <a:pt x="994302" y="11920"/>
                </a:lnTo>
                <a:lnTo>
                  <a:pt x="1040285" y="21000"/>
                </a:lnTo>
                <a:lnTo>
                  <a:pt x="1085346" y="32513"/>
                </a:lnTo>
                <a:lnTo>
                  <a:pt x="1129412" y="46388"/>
                </a:lnTo>
                <a:lnTo>
                  <a:pt x="1172412" y="62552"/>
                </a:lnTo>
                <a:lnTo>
                  <a:pt x="1214273" y="80934"/>
                </a:lnTo>
                <a:lnTo>
                  <a:pt x="1254924" y="101462"/>
                </a:lnTo>
                <a:lnTo>
                  <a:pt x="1294293" y="124063"/>
                </a:lnTo>
                <a:lnTo>
                  <a:pt x="1332307" y="148667"/>
                </a:lnTo>
                <a:lnTo>
                  <a:pt x="1368896" y="175200"/>
                </a:lnTo>
                <a:lnTo>
                  <a:pt x="1403987" y="203592"/>
                </a:lnTo>
                <a:lnTo>
                  <a:pt x="1437508" y="233770"/>
                </a:lnTo>
                <a:lnTo>
                  <a:pt x="1469387" y="265663"/>
                </a:lnTo>
                <a:lnTo>
                  <a:pt x="1499553" y="299198"/>
                </a:lnTo>
                <a:lnTo>
                  <a:pt x="1527934" y="334304"/>
                </a:lnTo>
                <a:lnTo>
                  <a:pt x="1554457" y="370909"/>
                </a:lnTo>
                <a:lnTo>
                  <a:pt x="1579051" y="408940"/>
                </a:lnTo>
                <a:lnTo>
                  <a:pt x="1601644" y="448326"/>
                </a:lnTo>
                <a:lnTo>
                  <a:pt x="1622164" y="488996"/>
                </a:lnTo>
                <a:lnTo>
                  <a:pt x="1640539" y="530876"/>
                </a:lnTo>
                <a:lnTo>
                  <a:pt x="1656698" y="573896"/>
                </a:lnTo>
                <a:lnTo>
                  <a:pt x="1670567" y="617984"/>
                </a:lnTo>
                <a:lnTo>
                  <a:pt x="1682076" y="663067"/>
                </a:lnTo>
                <a:lnTo>
                  <a:pt x="1691153" y="709073"/>
                </a:lnTo>
                <a:lnTo>
                  <a:pt x="1697725" y="755931"/>
                </a:lnTo>
                <a:lnTo>
                  <a:pt x="1701721" y="803569"/>
                </a:lnTo>
                <a:lnTo>
                  <a:pt x="1703070" y="851915"/>
                </a:lnTo>
                <a:lnTo>
                  <a:pt x="1701721" y="900262"/>
                </a:lnTo>
                <a:lnTo>
                  <a:pt x="1697725" y="947900"/>
                </a:lnTo>
                <a:lnTo>
                  <a:pt x="1691153" y="994758"/>
                </a:lnTo>
                <a:lnTo>
                  <a:pt x="1682076" y="1040764"/>
                </a:lnTo>
                <a:lnTo>
                  <a:pt x="1670567" y="1085847"/>
                </a:lnTo>
                <a:lnTo>
                  <a:pt x="1656698" y="1129935"/>
                </a:lnTo>
                <a:lnTo>
                  <a:pt x="1640539" y="1172955"/>
                </a:lnTo>
                <a:lnTo>
                  <a:pt x="1622164" y="1214835"/>
                </a:lnTo>
                <a:lnTo>
                  <a:pt x="1601644" y="1255505"/>
                </a:lnTo>
                <a:lnTo>
                  <a:pt x="1579051" y="1294891"/>
                </a:lnTo>
                <a:lnTo>
                  <a:pt x="1554457" y="1332922"/>
                </a:lnTo>
                <a:lnTo>
                  <a:pt x="1527934" y="1369527"/>
                </a:lnTo>
                <a:lnTo>
                  <a:pt x="1499553" y="1404633"/>
                </a:lnTo>
                <a:lnTo>
                  <a:pt x="1469387" y="1438168"/>
                </a:lnTo>
                <a:lnTo>
                  <a:pt x="1437508" y="1470061"/>
                </a:lnTo>
                <a:lnTo>
                  <a:pt x="1403987" y="1500239"/>
                </a:lnTo>
                <a:lnTo>
                  <a:pt x="1368896" y="1528631"/>
                </a:lnTo>
                <a:lnTo>
                  <a:pt x="1332307" y="1555164"/>
                </a:lnTo>
                <a:lnTo>
                  <a:pt x="1294293" y="1579768"/>
                </a:lnTo>
                <a:lnTo>
                  <a:pt x="1254924" y="1602369"/>
                </a:lnTo>
                <a:lnTo>
                  <a:pt x="1214273" y="1622897"/>
                </a:lnTo>
                <a:lnTo>
                  <a:pt x="1172412" y="1641279"/>
                </a:lnTo>
                <a:lnTo>
                  <a:pt x="1129412" y="1657443"/>
                </a:lnTo>
                <a:lnTo>
                  <a:pt x="1085346" y="1671318"/>
                </a:lnTo>
                <a:lnTo>
                  <a:pt x="1040285" y="1682831"/>
                </a:lnTo>
                <a:lnTo>
                  <a:pt x="994302" y="1691911"/>
                </a:lnTo>
                <a:lnTo>
                  <a:pt x="947468" y="1698486"/>
                </a:lnTo>
                <a:lnTo>
                  <a:pt x="899855" y="1702483"/>
                </a:lnTo>
                <a:lnTo>
                  <a:pt x="851535" y="1703831"/>
                </a:lnTo>
                <a:lnTo>
                  <a:pt x="803213" y="1702483"/>
                </a:lnTo>
                <a:lnTo>
                  <a:pt x="755599" y="1698486"/>
                </a:lnTo>
                <a:lnTo>
                  <a:pt x="708764" y="1691911"/>
                </a:lnTo>
                <a:lnTo>
                  <a:pt x="662780" y="1682831"/>
                </a:lnTo>
                <a:lnTo>
                  <a:pt x="617718" y="1671318"/>
                </a:lnTo>
                <a:lnTo>
                  <a:pt x="573652" y="1657443"/>
                </a:lnTo>
                <a:lnTo>
                  <a:pt x="530652" y="1641279"/>
                </a:lnTo>
                <a:lnTo>
                  <a:pt x="488790" y="1622897"/>
                </a:lnTo>
                <a:lnTo>
                  <a:pt x="448139" y="1602369"/>
                </a:lnTo>
                <a:lnTo>
                  <a:pt x="408771" y="1579768"/>
                </a:lnTo>
                <a:lnTo>
                  <a:pt x="370756" y="1555164"/>
                </a:lnTo>
                <a:lnTo>
                  <a:pt x="334168" y="1528631"/>
                </a:lnTo>
                <a:lnTo>
                  <a:pt x="299077" y="1500239"/>
                </a:lnTo>
                <a:lnTo>
                  <a:pt x="265556" y="1470061"/>
                </a:lnTo>
                <a:lnTo>
                  <a:pt x="233677" y="1438168"/>
                </a:lnTo>
                <a:lnTo>
                  <a:pt x="203511" y="1404633"/>
                </a:lnTo>
                <a:lnTo>
                  <a:pt x="175131" y="1369527"/>
                </a:lnTo>
                <a:lnTo>
                  <a:pt x="148608" y="1332922"/>
                </a:lnTo>
                <a:lnTo>
                  <a:pt x="124015" y="1294891"/>
                </a:lnTo>
                <a:lnTo>
                  <a:pt x="101422" y="1255505"/>
                </a:lnTo>
                <a:lnTo>
                  <a:pt x="80903" y="1214835"/>
                </a:lnTo>
                <a:lnTo>
                  <a:pt x="62528" y="1172955"/>
                </a:lnTo>
                <a:lnTo>
                  <a:pt x="46370" y="1129935"/>
                </a:lnTo>
                <a:lnTo>
                  <a:pt x="32501" y="1085847"/>
                </a:lnTo>
                <a:lnTo>
                  <a:pt x="20992" y="1040764"/>
                </a:lnTo>
                <a:lnTo>
                  <a:pt x="11916" y="994758"/>
                </a:lnTo>
                <a:lnTo>
                  <a:pt x="5343" y="947900"/>
                </a:lnTo>
                <a:lnTo>
                  <a:pt x="1347" y="900262"/>
                </a:lnTo>
                <a:lnTo>
                  <a:pt x="0" y="851915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3736" y="1047750"/>
            <a:ext cx="1149095" cy="114376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7319" y="1050633"/>
            <a:ext cx="1116813" cy="111147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0" y="176583"/>
                </a:lnTo>
                <a:lnTo>
                  <a:pt x="700741" y="158375"/>
                </a:lnTo>
                <a:lnTo>
                  <a:pt x="657999" y="144737"/>
                </a:lnTo>
                <a:lnTo>
                  <a:pt x="614531" y="135635"/>
                </a:lnTo>
                <a:lnTo>
                  <a:pt x="570702" y="131032"/>
                </a:lnTo>
                <a:lnTo>
                  <a:pt x="526880" y="130891"/>
                </a:lnTo>
                <a:lnTo>
                  <a:pt x="483430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8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7" y="286041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12698" y="0"/>
            <a:ext cx="8131809" cy="6858000"/>
          </a:xfrm>
          <a:custGeom>
            <a:avLst/>
            <a:gdLst/>
            <a:ahLst/>
            <a:cxnLst/>
            <a:rect l="l" t="t" r="r" b="b"/>
            <a:pathLst>
              <a:path w="8131809" h="6858000">
                <a:moveTo>
                  <a:pt x="8131302" y="0"/>
                </a:moveTo>
                <a:lnTo>
                  <a:pt x="0" y="0"/>
                </a:lnTo>
                <a:lnTo>
                  <a:pt x="0" y="6858000"/>
                </a:lnTo>
                <a:lnTo>
                  <a:pt x="8131302" y="6858000"/>
                </a:lnTo>
                <a:lnTo>
                  <a:pt x="81313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6498" y="0"/>
            <a:ext cx="145478" cy="6857997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014221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8150" y="225552"/>
            <a:ext cx="8267699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6221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2088" y="1439369"/>
            <a:ext cx="7320915" cy="4565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794247" y="6550872"/>
            <a:ext cx="11601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E7DEC8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20073" y="6550872"/>
            <a:ext cx="2457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5A787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4.png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0.png"/><Relationship Id="rId3" Type="http://schemas.openxmlformats.org/officeDocument/2006/relationships/image" Target="../media/image277.png"/><Relationship Id="rId4" Type="http://schemas.openxmlformats.org/officeDocument/2006/relationships/image" Target="../media/image281.png"/><Relationship Id="rId5" Type="http://schemas.openxmlformats.org/officeDocument/2006/relationships/image" Target="../media/image282.png"/><Relationship Id="rId6" Type="http://schemas.openxmlformats.org/officeDocument/2006/relationships/image" Target="../media/image283.png"/><Relationship Id="rId7" Type="http://schemas.openxmlformats.org/officeDocument/2006/relationships/image" Target="../media/image284.png"/><Relationship Id="rId8" Type="http://schemas.openxmlformats.org/officeDocument/2006/relationships/image" Target="../media/image285.png"/><Relationship Id="rId9" Type="http://schemas.openxmlformats.org/officeDocument/2006/relationships/image" Target="../media/image276.png"/><Relationship Id="rId10" Type="http://schemas.openxmlformats.org/officeDocument/2006/relationships/image" Target="../media/image286.png"/><Relationship Id="rId11" Type="http://schemas.openxmlformats.org/officeDocument/2006/relationships/image" Target="../media/image287.png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8.png"/><Relationship Id="rId3" Type="http://schemas.openxmlformats.org/officeDocument/2006/relationships/image" Target="../media/image289.png"/><Relationship Id="rId4" Type="http://schemas.openxmlformats.org/officeDocument/2006/relationships/image" Target="../media/image290.png"/><Relationship Id="rId5" Type="http://schemas.openxmlformats.org/officeDocument/2006/relationships/image" Target="../media/image291.png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292.png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293.png"/><Relationship Id="rId5" Type="http://schemas.openxmlformats.org/officeDocument/2006/relationships/image" Target="../media/image294.png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295.png"/><Relationship Id="rId5" Type="http://schemas.openxmlformats.org/officeDocument/2006/relationships/image" Target="../media/image296.png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297.png"/><Relationship Id="rId5" Type="http://schemas.openxmlformats.org/officeDocument/2006/relationships/image" Target="../media/image298.png"/><Relationship Id="rId6" Type="http://schemas.openxmlformats.org/officeDocument/2006/relationships/image" Target="../media/image299.png"/><Relationship Id="rId7" Type="http://schemas.openxmlformats.org/officeDocument/2006/relationships/image" Target="../media/image300.png"/><Relationship Id="rId8" Type="http://schemas.openxmlformats.org/officeDocument/2006/relationships/image" Target="../media/image301.png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3.png"/><Relationship Id="rId3" Type="http://schemas.openxmlformats.org/officeDocument/2006/relationships/image" Target="../media/image304.png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5.png"/><Relationship Id="rId3" Type="http://schemas.openxmlformats.org/officeDocument/2006/relationships/image" Target="../media/image306.png"/><Relationship Id="rId4" Type="http://schemas.openxmlformats.org/officeDocument/2006/relationships/image" Target="../media/image307.png"/><Relationship Id="rId5" Type="http://schemas.openxmlformats.org/officeDocument/2006/relationships/image" Target="../media/image308.png"/><Relationship Id="rId6" Type="http://schemas.openxmlformats.org/officeDocument/2006/relationships/image" Target="../media/image309.png"/><Relationship Id="rId7" Type="http://schemas.openxmlformats.org/officeDocument/2006/relationships/image" Target="../media/image310.png"/><Relationship Id="rId8" Type="http://schemas.openxmlformats.org/officeDocument/2006/relationships/image" Target="../media/image311.png"/><Relationship Id="rId9" Type="http://schemas.openxmlformats.org/officeDocument/2006/relationships/image" Target="../media/image312.png"/><Relationship Id="rId10" Type="http://schemas.openxmlformats.org/officeDocument/2006/relationships/image" Target="../media/image313.png"/><Relationship Id="rId11" Type="http://schemas.openxmlformats.org/officeDocument/2006/relationships/image" Target="../media/image314.png"/><Relationship Id="rId12" Type="http://schemas.openxmlformats.org/officeDocument/2006/relationships/image" Target="../media/image315.png"/><Relationship Id="rId13" Type="http://schemas.openxmlformats.org/officeDocument/2006/relationships/image" Target="../media/image316.png"/><Relationship Id="rId14" Type="http://schemas.openxmlformats.org/officeDocument/2006/relationships/image" Target="../media/image317.png"/><Relationship Id="rId15" Type="http://schemas.openxmlformats.org/officeDocument/2006/relationships/image" Target="../media/image318.png"/><Relationship Id="rId16" Type="http://schemas.openxmlformats.org/officeDocument/2006/relationships/image" Target="../media/image319.png"/><Relationship Id="rId17" Type="http://schemas.openxmlformats.org/officeDocument/2006/relationships/image" Target="../media/image320.png"/><Relationship Id="rId18" Type="http://schemas.openxmlformats.org/officeDocument/2006/relationships/image" Target="../media/image321.png"/><Relationship Id="rId19" Type="http://schemas.openxmlformats.org/officeDocument/2006/relationships/image" Target="../media/image322.png"/><Relationship Id="rId20" Type="http://schemas.openxmlformats.org/officeDocument/2006/relationships/image" Target="../media/image323.png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4.png"/><Relationship Id="rId3" Type="http://schemas.openxmlformats.org/officeDocument/2006/relationships/image" Target="../media/image325.png"/><Relationship Id="rId4" Type="http://schemas.openxmlformats.org/officeDocument/2006/relationships/image" Target="../media/image326.png"/><Relationship Id="rId5" Type="http://schemas.openxmlformats.org/officeDocument/2006/relationships/image" Target="../media/image327.png"/><Relationship Id="rId6" Type="http://schemas.openxmlformats.org/officeDocument/2006/relationships/image" Target="../media/image328.png"/><Relationship Id="rId7" Type="http://schemas.openxmlformats.org/officeDocument/2006/relationships/image" Target="../media/image329.png"/><Relationship Id="rId8" Type="http://schemas.openxmlformats.org/officeDocument/2006/relationships/image" Target="../media/image330.png"/><Relationship Id="rId9" Type="http://schemas.openxmlformats.org/officeDocument/2006/relationships/image" Target="../media/image331.png"/><Relationship Id="rId10" Type="http://schemas.openxmlformats.org/officeDocument/2006/relationships/image" Target="../media/image332.png"/><Relationship Id="rId11" Type="http://schemas.openxmlformats.org/officeDocument/2006/relationships/image" Target="../media/image333.png"/><Relationship Id="rId12" Type="http://schemas.openxmlformats.org/officeDocument/2006/relationships/image" Target="../media/image334.png"/><Relationship Id="rId13" Type="http://schemas.openxmlformats.org/officeDocument/2006/relationships/image" Target="../media/image335.png"/><Relationship Id="rId14" Type="http://schemas.openxmlformats.org/officeDocument/2006/relationships/image" Target="../media/image336.png"/><Relationship Id="rId15" Type="http://schemas.openxmlformats.org/officeDocument/2006/relationships/image" Target="../media/image337.png"/><Relationship Id="rId16" Type="http://schemas.openxmlformats.org/officeDocument/2006/relationships/image" Target="../media/image338.png"/><Relationship Id="rId17" Type="http://schemas.openxmlformats.org/officeDocument/2006/relationships/image" Target="../media/image339.png"/><Relationship Id="rId18" Type="http://schemas.openxmlformats.org/officeDocument/2006/relationships/image" Target="../media/image340.png"/><Relationship Id="rId19" Type="http://schemas.openxmlformats.org/officeDocument/2006/relationships/image" Target="../media/image341.png"/></Relationships>
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2.png"/><Relationship Id="rId3" Type="http://schemas.openxmlformats.org/officeDocument/2006/relationships/image" Target="../media/image343.png"/><Relationship Id="rId4" Type="http://schemas.openxmlformats.org/officeDocument/2006/relationships/image" Target="../media/image344.jpg"/></Relationships>
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5.png"/></Relationships>
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6.png"/><Relationship Id="rId3" Type="http://schemas.openxmlformats.org/officeDocument/2006/relationships/image" Target="../media/image347.jpg"/></Relationships>
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8.png"/><Relationship Id="rId3" Type="http://schemas.openxmlformats.org/officeDocument/2006/relationships/image" Target="../media/image349.jpg"/></Relationships>

</file>

<file path=ppt/slides/_rels/slide1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5.png"/></Relationships>

</file>

<file path=ppt/slides/_rels/slide1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5.png"/><Relationship Id="rId3" Type="http://schemas.openxmlformats.org/officeDocument/2006/relationships/image" Target="../media/image35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8.png"/><Relationship Id="rId3" Type="http://schemas.openxmlformats.org/officeDocument/2006/relationships/image" Target="../media/image351.png"/></Relationships>

</file>

<file path=ppt/slides/_rels/slide1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2.png"/></Relationships>

</file>

<file path=ppt/slides/_rels/slide1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3.png"/><Relationship Id="rId3" Type="http://schemas.openxmlformats.org/officeDocument/2006/relationships/image" Target="../media/image354.png"/><Relationship Id="rId4" Type="http://schemas.openxmlformats.org/officeDocument/2006/relationships/image" Target="../media/image68.png"/><Relationship Id="rId5" Type="http://schemas.openxmlformats.org/officeDocument/2006/relationships/image" Target="../media/image355.png"/><Relationship Id="rId6" Type="http://schemas.openxmlformats.org/officeDocument/2006/relationships/image" Target="../media/image356.png"/><Relationship Id="rId7" Type="http://schemas.openxmlformats.org/officeDocument/2006/relationships/image" Target="../media/image357.png"/><Relationship Id="rId8" Type="http://schemas.openxmlformats.org/officeDocument/2006/relationships/image" Target="../media/image358.png"/><Relationship Id="rId9" Type="http://schemas.openxmlformats.org/officeDocument/2006/relationships/image" Target="../media/image359.png"/><Relationship Id="rId10" Type="http://schemas.openxmlformats.org/officeDocument/2006/relationships/image" Target="../media/image360.png"/><Relationship Id="rId11" Type="http://schemas.openxmlformats.org/officeDocument/2006/relationships/image" Target="../media/image361.png"/><Relationship Id="rId12" Type="http://schemas.openxmlformats.org/officeDocument/2006/relationships/image" Target="../media/image362.png"/><Relationship Id="rId13" Type="http://schemas.openxmlformats.org/officeDocument/2006/relationships/image" Target="../media/image363.png"/><Relationship Id="rId14" Type="http://schemas.openxmlformats.org/officeDocument/2006/relationships/image" Target="../media/image364.png"/><Relationship Id="rId15" Type="http://schemas.openxmlformats.org/officeDocument/2006/relationships/image" Target="../media/image365.png"/><Relationship Id="rId16" Type="http://schemas.openxmlformats.org/officeDocument/2006/relationships/image" Target="../media/image62.png"/><Relationship Id="rId17" Type="http://schemas.openxmlformats.org/officeDocument/2006/relationships/image" Target="../media/image205.png"/><Relationship Id="rId18" Type="http://schemas.openxmlformats.org/officeDocument/2006/relationships/image" Target="../media/image366.png"/><Relationship Id="rId19" Type="http://schemas.openxmlformats.org/officeDocument/2006/relationships/image" Target="../media/image367.png"/></Relationships>

</file>

<file path=ppt/slides/_rels/slide1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3.png"/><Relationship Id="rId3" Type="http://schemas.openxmlformats.org/officeDocument/2006/relationships/image" Target="../media/image354.png"/><Relationship Id="rId4" Type="http://schemas.openxmlformats.org/officeDocument/2006/relationships/image" Target="../media/image368.png"/><Relationship Id="rId5" Type="http://schemas.openxmlformats.org/officeDocument/2006/relationships/image" Target="../media/image355.png"/><Relationship Id="rId6" Type="http://schemas.openxmlformats.org/officeDocument/2006/relationships/image" Target="../media/image369.png"/><Relationship Id="rId7" Type="http://schemas.openxmlformats.org/officeDocument/2006/relationships/image" Target="../media/image370.png"/><Relationship Id="rId8" Type="http://schemas.openxmlformats.org/officeDocument/2006/relationships/image" Target="../media/image359.png"/><Relationship Id="rId9" Type="http://schemas.openxmlformats.org/officeDocument/2006/relationships/image" Target="../media/image371.png"/><Relationship Id="rId10" Type="http://schemas.openxmlformats.org/officeDocument/2006/relationships/image" Target="../media/image363.png"/><Relationship Id="rId11" Type="http://schemas.openxmlformats.org/officeDocument/2006/relationships/image" Target="../media/image364.png"/><Relationship Id="rId12" Type="http://schemas.openxmlformats.org/officeDocument/2006/relationships/image" Target="../media/image372.png"/><Relationship Id="rId13" Type="http://schemas.openxmlformats.org/officeDocument/2006/relationships/image" Target="../media/image205.png"/><Relationship Id="rId14" Type="http://schemas.openxmlformats.org/officeDocument/2006/relationships/image" Target="../media/image366.png"/><Relationship Id="rId15" Type="http://schemas.openxmlformats.org/officeDocument/2006/relationships/image" Target="../media/image367.png"/></Relationships>

</file>

<file path=ppt/slides/_rels/slide1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3.png"/><Relationship Id="rId3" Type="http://schemas.openxmlformats.org/officeDocument/2006/relationships/image" Target="../media/image374.png"/><Relationship Id="rId4" Type="http://schemas.openxmlformats.org/officeDocument/2006/relationships/image" Target="../media/image368.png"/><Relationship Id="rId5" Type="http://schemas.openxmlformats.org/officeDocument/2006/relationships/image" Target="../media/image375.png"/><Relationship Id="rId6" Type="http://schemas.openxmlformats.org/officeDocument/2006/relationships/image" Target="../media/image67.png"/><Relationship Id="rId7" Type="http://schemas.openxmlformats.org/officeDocument/2006/relationships/image" Target="../media/image376.png"/><Relationship Id="rId8" Type="http://schemas.openxmlformats.org/officeDocument/2006/relationships/image" Target="../media/image205.png"/><Relationship Id="rId9" Type="http://schemas.openxmlformats.org/officeDocument/2006/relationships/image" Target="../media/image377.png"/><Relationship Id="rId10" Type="http://schemas.openxmlformats.org/officeDocument/2006/relationships/image" Target="../media/image366.png"/><Relationship Id="rId11" Type="http://schemas.openxmlformats.org/officeDocument/2006/relationships/image" Target="../media/image378.png"/><Relationship Id="rId12" Type="http://schemas.openxmlformats.org/officeDocument/2006/relationships/image" Target="../media/image379.png"/><Relationship Id="rId13" Type="http://schemas.openxmlformats.org/officeDocument/2006/relationships/image" Target="../media/image380.png"/><Relationship Id="rId14" Type="http://schemas.openxmlformats.org/officeDocument/2006/relationships/image" Target="../media/image381.png"/><Relationship Id="rId15" Type="http://schemas.openxmlformats.org/officeDocument/2006/relationships/image" Target="../media/image382.png"/><Relationship Id="rId16" Type="http://schemas.openxmlformats.org/officeDocument/2006/relationships/image" Target="../media/image367.png"/></Relationships>

</file>

<file path=ppt/slides/_rels/slide1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3.png"/><Relationship Id="rId3" Type="http://schemas.openxmlformats.org/officeDocument/2006/relationships/image" Target="../media/image374.png"/><Relationship Id="rId4" Type="http://schemas.openxmlformats.org/officeDocument/2006/relationships/image" Target="../media/image368.png"/><Relationship Id="rId5" Type="http://schemas.openxmlformats.org/officeDocument/2006/relationships/image" Target="../media/image375.png"/><Relationship Id="rId6" Type="http://schemas.openxmlformats.org/officeDocument/2006/relationships/image" Target="../media/image67.png"/><Relationship Id="rId7" Type="http://schemas.openxmlformats.org/officeDocument/2006/relationships/image" Target="../media/image383.png"/><Relationship Id="rId8" Type="http://schemas.openxmlformats.org/officeDocument/2006/relationships/image" Target="../media/image205.png"/><Relationship Id="rId9" Type="http://schemas.openxmlformats.org/officeDocument/2006/relationships/image" Target="../media/image377.png"/><Relationship Id="rId10" Type="http://schemas.openxmlformats.org/officeDocument/2006/relationships/image" Target="../media/image366.png"/><Relationship Id="rId11" Type="http://schemas.openxmlformats.org/officeDocument/2006/relationships/image" Target="../media/image384.png"/><Relationship Id="rId12" Type="http://schemas.openxmlformats.org/officeDocument/2006/relationships/image" Target="../media/image379.png"/><Relationship Id="rId13" Type="http://schemas.openxmlformats.org/officeDocument/2006/relationships/image" Target="../media/image385.png"/><Relationship Id="rId14" Type="http://schemas.openxmlformats.org/officeDocument/2006/relationships/image" Target="../media/image381.png"/><Relationship Id="rId15" Type="http://schemas.openxmlformats.org/officeDocument/2006/relationships/image" Target="../media/image382.png"/><Relationship Id="rId16" Type="http://schemas.openxmlformats.org/officeDocument/2006/relationships/image" Target="../media/image367.png"/><Relationship Id="rId17" Type="http://schemas.openxmlformats.org/officeDocument/2006/relationships/image" Target="../media/image386.png"/></Relationships>

</file>

<file path=ppt/slides/_rels/slide1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7.png"/><Relationship Id="rId3" Type="http://schemas.openxmlformats.org/officeDocument/2006/relationships/image" Target="../media/image388.png"/><Relationship Id="rId4" Type="http://schemas.openxmlformats.org/officeDocument/2006/relationships/image" Target="../media/image389.png"/><Relationship Id="rId5" Type="http://schemas.openxmlformats.org/officeDocument/2006/relationships/image" Target="../media/image390.png"/><Relationship Id="rId6" Type="http://schemas.openxmlformats.org/officeDocument/2006/relationships/image" Target="../media/image337.png"/><Relationship Id="rId7" Type="http://schemas.openxmlformats.org/officeDocument/2006/relationships/image" Target="../media/image391.png"/><Relationship Id="rId8" Type="http://schemas.openxmlformats.org/officeDocument/2006/relationships/image" Target="../media/image331.png"/><Relationship Id="rId9" Type="http://schemas.openxmlformats.org/officeDocument/2006/relationships/image" Target="../media/image392.png"/><Relationship Id="rId10" Type="http://schemas.openxmlformats.org/officeDocument/2006/relationships/image" Target="../media/image393.png"/><Relationship Id="rId11" Type="http://schemas.openxmlformats.org/officeDocument/2006/relationships/image" Target="../media/image394.png"/><Relationship Id="rId12" Type="http://schemas.openxmlformats.org/officeDocument/2006/relationships/image" Target="../media/image395.png"/><Relationship Id="rId13" Type="http://schemas.openxmlformats.org/officeDocument/2006/relationships/image" Target="../media/image396.png"/><Relationship Id="rId14" Type="http://schemas.openxmlformats.org/officeDocument/2006/relationships/image" Target="../media/image397.png"/><Relationship Id="rId15" Type="http://schemas.openxmlformats.org/officeDocument/2006/relationships/image" Target="../media/image398.png"/><Relationship Id="rId16" Type="http://schemas.openxmlformats.org/officeDocument/2006/relationships/image" Target="../media/image399.png"/><Relationship Id="rId17" Type="http://schemas.openxmlformats.org/officeDocument/2006/relationships/image" Target="../media/image338.png"/><Relationship Id="rId18" Type="http://schemas.openxmlformats.org/officeDocument/2006/relationships/image" Target="../media/image339.png"/><Relationship Id="rId19" Type="http://schemas.openxmlformats.org/officeDocument/2006/relationships/image" Target="../media/image400.png"/><Relationship Id="rId20" Type="http://schemas.openxmlformats.org/officeDocument/2006/relationships/image" Target="../media/image401.png"/></Relationships>

</file>

<file path=ppt/slides/_rels/slide1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7.png"/><Relationship Id="rId3" Type="http://schemas.openxmlformats.org/officeDocument/2006/relationships/image" Target="../media/image388.png"/><Relationship Id="rId4" Type="http://schemas.openxmlformats.org/officeDocument/2006/relationships/image" Target="../media/image389.png"/><Relationship Id="rId5" Type="http://schemas.openxmlformats.org/officeDocument/2006/relationships/image" Target="../media/image390.png"/><Relationship Id="rId6" Type="http://schemas.openxmlformats.org/officeDocument/2006/relationships/image" Target="../media/image337.png"/><Relationship Id="rId7" Type="http://schemas.openxmlformats.org/officeDocument/2006/relationships/image" Target="../media/image391.png"/><Relationship Id="rId8" Type="http://schemas.openxmlformats.org/officeDocument/2006/relationships/image" Target="../media/image331.png"/><Relationship Id="rId9" Type="http://schemas.openxmlformats.org/officeDocument/2006/relationships/image" Target="../media/image392.png"/><Relationship Id="rId10" Type="http://schemas.openxmlformats.org/officeDocument/2006/relationships/image" Target="../media/image393.png"/><Relationship Id="rId11" Type="http://schemas.openxmlformats.org/officeDocument/2006/relationships/image" Target="../media/image394.png"/><Relationship Id="rId12" Type="http://schemas.openxmlformats.org/officeDocument/2006/relationships/image" Target="../media/image395.png"/><Relationship Id="rId13" Type="http://schemas.openxmlformats.org/officeDocument/2006/relationships/image" Target="../media/image396.png"/><Relationship Id="rId14" Type="http://schemas.openxmlformats.org/officeDocument/2006/relationships/image" Target="../media/image397.png"/><Relationship Id="rId15" Type="http://schemas.openxmlformats.org/officeDocument/2006/relationships/image" Target="../media/image398.png"/><Relationship Id="rId16" Type="http://schemas.openxmlformats.org/officeDocument/2006/relationships/image" Target="../media/image402.png"/><Relationship Id="rId17" Type="http://schemas.openxmlformats.org/officeDocument/2006/relationships/image" Target="../media/image338.png"/><Relationship Id="rId18" Type="http://schemas.openxmlformats.org/officeDocument/2006/relationships/image" Target="../media/image339.png"/><Relationship Id="rId19" Type="http://schemas.openxmlformats.org/officeDocument/2006/relationships/image" Target="../media/image403.png"/><Relationship Id="rId20" Type="http://schemas.openxmlformats.org/officeDocument/2006/relationships/image" Target="../media/image401.png"/></Relationships>

</file>

<file path=ppt/slides/_rels/slide1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4.png"/><Relationship Id="rId3" Type="http://schemas.openxmlformats.org/officeDocument/2006/relationships/image" Target="../media/image405.png"/><Relationship Id="rId4" Type="http://schemas.openxmlformats.org/officeDocument/2006/relationships/image" Target="../media/image406.png"/></Relationships>

</file>

<file path=ppt/slides/_rels/slide1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7.png"/><Relationship Id="rId3" Type="http://schemas.openxmlformats.org/officeDocument/2006/relationships/image" Target="../media/image408.png"/><Relationship Id="rId4" Type="http://schemas.openxmlformats.org/officeDocument/2006/relationships/image" Target="../media/image40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75.png"/></Relationships>

</file>

<file path=ppt/slides/_rels/slide1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0.png"/><Relationship Id="rId3" Type="http://schemas.openxmlformats.org/officeDocument/2006/relationships/image" Target="../media/image411.png"/><Relationship Id="rId4" Type="http://schemas.openxmlformats.org/officeDocument/2006/relationships/image" Target="../media/image41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7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7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9.png"/><Relationship Id="rId3" Type="http://schemas.openxmlformats.org/officeDocument/2006/relationships/image" Target="../media/image100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3.png"/><Relationship Id="rId5" Type="http://schemas.openxmlformats.org/officeDocument/2006/relationships/image" Target="../media/image117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0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2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4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ng"/><Relationship Id="rId3" Type="http://schemas.openxmlformats.org/officeDocument/2006/relationships/image" Target="../media/image140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ng"/><Relationship Id="rId3" Type="http://schemas.openxmlformats.org/officeDocument/2006/relationships/image" Target="../media/image140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2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7.png"/><Relationship Id="rId3" Type="http://schemas.openxmlformats.org/officeDocument/2006/relationships/image" Target="../media/image149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4" Type="http://schemas.openxmlformats.org/officeDocument/2006/relationships/image" Target="../media/image166.png"/><Relationship Id="rId15" Type="http://schemas.openxmlformats.org/officeDocument/2006/relationships/image" Target="../media/image167.png"/><Relationship Id="rId16" Type="http://schemas.openxmlformats.org/officeDocument/2006/relationships/image" Target="../media/image168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image" Target="../media/image173.png"/><Relationship Id="rId9" Type="http://schemas.openxmlformats.org/officeDocument/2006/relationships/image" Target="../media/image174.png"/><Relationship Id="rId10" Type="http://schemas.openxmlformats.org/officeDocument/2006/relationships/image" Target="../media/image175.png"/><Relationship Id="rId11" Type="http://schemas.openxmlformats.org/officeDocument/2006/relationships/image" Target="../media/image176.png"/><Relationship Id="rId12" Type="http://schemas.openxmlformats.org/officeDocument/2006/relationships/image" Target="../media/image177.png"/><Relationship Id="rId13" Type="http://schemas.openxmlformats.org/officeDocument/2006/relationships/image" Target="../media/image178.png"/><Relationship Id="rId14" Type="http://schemas.openxmlformats.org/officeDocument/2006/relationships/image" Target="../media/image179.png"/><Relationship Id="rId15" Type="http://schemas.openxmlformats.org/officeDocument/2006/relationships/image" Target="../media/image180.png"/><Relationship Id="rId16" Type="http://schemas.openxmlformats.org/officeDocument/2006/relationships/image" Target="../media/image181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Relationship Id="rId7" Type="http://schemas.openxmlformats.org/officeDocument/2006/relationships/image" Target="../media/image185.png"/><Relationship Id="rId8" Type="http://schemas.openxmlformats.org/officeDocument/2006/relationships/image" Target="../media/image186.png"/><Relationship Id="rId9" Type="http://schemas.openxmlformats.org/officeDocument/2006/relationships/image" Target="../media/image187.png"/><Relationship Id="rId10" Type="http://schemas.openxmlformats.org/officeDocument/2006/relationships/image" Target="../media/image188.png"/><Relationship Id="rId11" Type="http://schemas.openxmlformats.org/officeDocument/2006/relationships/image" Target="../media/image189.png"/><Relationship Id="rId12" Type="http://schemas.openxmlformats.org/officeDocument/2006/relationships/image" Target="../media/image190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1.png"/><Relationship Id="rId3" Type="http://schemas.openxmlformats.org/officeDocument/2006/relationships/image" Target="../media/image140.jp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2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3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8.png"/><Relationship Id="rId3" Type="http://schemas.openxmlformats.org/officeDocument/2006/relationships/image" Target="../media/image194.png"/><Relationship Id="rId4" Type="http://schemas.openxmlformats.org/officeDocument/2006/relationships/image" Target="../media/image199.png"/><Relationship Id="rId5" Type="http://schemas.openxmlformats.org/officeDocument/2006/relationships/image" Target="../media/image200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1.jpg"/><Relationship Id="rId3" Type="http://schemas.openxmlformats.org/officeDocument/2006/relationships/image" Target="../media/image202.png"/><Relationship Id="rId4" Type="http://schemas.openxmlformats.org/officeDocument/2006/relationships/image" Target="../media/image203.png"/><Relationship Id="rId5" Type="http://schemas.openxmlformats.org/officeDocument/2006/relationships/image" Target="../media/image204.png"/><Relationship Id="rId6" Type="http://schemas.openxmlformats.org/officeDocument/2006/relationships/image" Target="../media/image205.png"/><Relationship Id="rId7" Type="http://schemas.openxmlformats.org/officeDocument/2006/relationships/image" Target="../media/image206.png"/><Relationship Id="rId8" Type="http://schemas.openxmlformats.org/officeDocument/2006/relationships/image" Target="../media/image20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8.png"/><Relationship Id="rId3" Type="http://schemas.openxmlformats.org/officeDocument/2006/relationships/image" Target="../media/image209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1.pn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2.png"/><Relationship Id="rId3" Type="http://schemas.openxmlformats.org/officeDocument/2006/relationships/image" Target="../media/image213.pn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4.pn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5.png"/><Relationship Id="rId3" Type="http://schemas.openxmlformats.org/officeDocument/2006/relationships/image" Target="../media/image216.png"/><Relationship Id="rId4" Type="http://schemas.openxmlformats.org/officeDocument/2006/relationships/image" Target="../media/image217.png"/><Relationship Id="rId5" Type="http://schemas.openxmlformats.org/officeDocument/2006/relationships/image" Target="../media/image218.png"/><Relationship Id="rId6" Type="http://schemas.openxmlformats.org/officeDocument/2006/relationships/image" Target="../media/image219.pn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0.png"/><Relationship Id="rId3" Type="http://schemas.openxmlformats.org/officeDocument/2006/relationships/image" Target="../media/image221.pn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2.png"/><Relationship Id="rId3" Type="http://schemas.openxmlformats.org/officeDocument/2006/relationships/image" Target="../media/image223.png"/><Relationship Id="rId4" Type="http://schemas.openxmlformats.org/officeDocument/2006/relationships/image" Target="../media/image224.png"/><Relationship Id="rId5" Type="http://schemas.openxmlformats.org/officeDocument/2006/relationships/image" Target="../media/image225.png"/><Relationship Id="rId6" Type="http://schemas.openxmlformats.org/officeDocument/2006/relationships/image" Target="../media/image226.png"/><Relationship Id="rId7" Type="http://schemas.openxmlformats.org/officeDocument/2006/relationships/image" Target="../media/image227.png"/><Relationship Id="rId8" Type="http://schemas.openxmlformats.org/officeDocument/2006/relationships/image" Target="../media/image205.png"/><Relationship Id="rId9" Type="http://schemas.openxmlformats.org/officeDocument/2006/relationships/image" Target="../media/image228.png"/><Relationship Id="rId10" Type="http://schemas.openxmlformats.org/officeDocument/2006/relationships/image" Target="../media/image229.png"/><Relationship Id="rId11" Type="http://schemas.openxmlformats.org/officeDocument/2006/relationships/image" Target="../media/image230.png"/><Relationship Id="rId12" Type="http://schemas.openxmlformats.org/officeDocument/2006/relationships/image" Target="../media/image231.pn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2.png"/><Relationship Id="rId3" Type="http://schemas.openxmlformats.org/officeDocument/2006/relationships/image" Target="../media/image223.png"/><Relationship Id="rId4" Type="http://schemas.openxmlformats.org/officeDocument/2006/relationships/image" Target="../media/image224.png"/><Relationship Id="rId5" Type="http://schemas.openxmlformats.org/officeDocument/2006/relationships/image" Target="../media/image225.png"/><Relationship Id="rId6" Type="http://schemas.openxmlformats.org/officeDocument/2006/relationships/image" Target="../media/image226.png"/><Relationship Id="rId7" Type="http://schemas.openxmlformats.org/officeDocument/2006/relationships/image" Target="../media/image227.png"/><Relationship Id="rId8" Type="http://schemas.openxmlformats.org/officeDocument/2006/relationships/image" Target="../media/image205.png"/><Relationship Id="rId9" Type="http://schemas.openxmlformats.org/officeDocument/2006/relationships/image" Target="../media/image228.png"/><Relationship Id="rId10" Type="http://schemas.openxmlformats.org/officeDocument/2006/relationships/image" Target="../media/image229.png"/><Relationship Id="rId11" Type="http://schemas.openxmlformats.org/officeDocument/2006/relationships/image" Target="../media/image230.pn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3.pn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3.png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image" Target="../media/image237.png"/><Relationship Id="rId6" Type="http://schemas.openxmlformats.org/officeDocument/2006/relationships/image" Target="../media/image238.png"/><Relationship Id="rId7" Type="http://schemas.openxmlformats.org/officeDocument/2006/relationships/image" Target="../media/image239.png"/><Relationship Id="rId8" Type="http://schemas.openxmlformats.org/officeDocument/2006/relationships/image" Target="../media/image240.png"/><Relationship Id="rId9" Type="http://schemas.openxmlformats.org/officeDocument/2006/relationships/image" Target="../media/image241.png"/><Relationship Id="rId10" Type="http://schemas.openxmlformats.org/officeDocument/2006/relationships/image" Target="../media/image242.png"/><Relationship Id="rId11" Type="http://schemas.openxmlformats.org/officeDocument/2006/relationships/image" Target="../media/image243.png"/><Relationship Id="rId12" Type="http://schemas.openxmlformats.org/officeDocument/2006/relationships/image" Target="../media/image244.png"/><Relationship Id="rId13" Type="http://schemas.openxmlformats.org/officeDocument/2006/relationships/image" Target="../media/image245.png"/><Relationship Id="rId14" Type="http://schemas.openxmlformats.org/officeDocument/2006/relationships/image" Target="../media/image246.png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47.png"/><Relationship Id="rId5" Type="http://schemas.openxmlformats.org/officeDocument/2006/relationships/image" Target="../media/image237.png"/><Relationship Id="rId6" Type="http://schemas.openxmlformats.org/officeDocument/2006/relationships/image" Target="../media/image248.png"/><Relationship Id="rId7" Type="http://schemas.openxmlformats.org/officeDocument/2006/relationships/image" Target="../media/image239.png"/><Relationship Id="rId8" Type="http://schemas.openxmlformats.org/officeDocument/2006/relationships/image" Target="../media/image240.png"/><Relationship Id="rId9" Type="http://schemas.openxmlformats.org/officeDocument/2006/relationships/image" Target="../media/image241.png"/><Relationship Id="rId10" Type="http://schemas.openxmlformats.org/officeDocument/2006/relationships/image" Target="../media/image242.png"/><Relationship Id="rId11" Type="http://schemas.openxmlformats.org/officeDocument/2006/relationships/image" Target="../media/image243.png"/><Relationship Id="rId12" Type="http://schemas.openxmlformats.org/officeDocument/2006/relationships/image" Target="../media/image244.png"/><Relationship Id="rId13" Type="http://schemas.openxmlformats.org/officeDocument/2006/relationships/image" Target="../media/image245.png"/><Relationship Id="rId14" Type="http://schemas.openxmlformats.org/officeDocument/2006/relationships/image" Target="../media/image246.pn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49.png"/><Relationship Id="rId5" Type="http://schemas.openxmlformats.org/officeDocument/2006/relationships/image" Target="../media/image237.png"/><Relationship Id="rId6" Type="http://schemas.openxmlformats.org/officeDocument/2006/relationships/image" Target="../media/image250.png"/><Relationship Id="rId7" Type="http://schemas.openxmlformats.org/officeDocument/2006/relationships/image" Target="../media/image239.png"/><Relationship Id="rId8" Type="http://schemas.openxmlformats.org/officeDocument/2006/relationships/image" Target="../media/image240.png"/><Relationship Id="rId9" Type="http://schemas.openxmlformats.org/officeDocument/2006/relationships/image" Target="../media/image241.png"/><Relationship Id="rId10" Type="http://schemas.openxmlformats.org/officeDocument/2006/relationships/image" Target="../media/image242.png"/><Relationship Id="rId11" Type="http://schemas.openxmlformats.org/officeDocument/2006/relationships/image" Target="../media/image243.png"/><Relationship Id="rId12" Type="http://schemas.openxmlformats.org/officeDocument/2006/relationships/image" Target="../media/image244.png"/><Relationship Id="rId13" Type="http://schemas.openxmlformats.org/officeDocument/2006/relationships/image" Target="../media/image245.png"/><Relationship Id="rId14" Type="http://schemas.openxmlformats.org/officeDocument/2006/relationships/image" Target="../media/image246.png"/><Relationship Id="rId15" Type="http://schemas.openxmlformats.org/officeDocument/2006/relationships/image" Target="../media/image251.jpg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2.png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3.png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4.png"/><Relationship Id="rId3" Type="http://schemas.openxmlformats.org/officeDocument/2006/relationships/image" Target="../media/image255.png"/><Relationship Id="rId4" Type="http://schemas.openxmlformats.org/officeDocument/2006/relationships/image" Target="../media/image256.png"/><Relationship Id="rId5" Type="http://schemas.openxmlformats.org/officeDocument/2006/relationships/image" Target="../media/image257.png"/><Relationship Id="rId6" Type="http://schemas.openxmlformats.org/officeDocument/2006/relationships/image" Target="../media/image258.png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9.png"/><Relationship Id="rId3" Type="http://schemas.openxmlformats.org/officeDocument/2006/relationships/image" Target="../media/image260.png"/><Relationship Id="rId4" Type="http://schemas.openxmlformats.org/officeDocument/2006/relationships/image" Target="../media/image261.png"/><Relationship Id="rId5" Type="http://schemas.openxmlformats.org/officeDocument/2006/relationships/image" Target="../media/image262.png"/><Relationship Id="rId6" Type="http://schemas.openxmlformats.org/officeDocument/2006/relationships/image" Target="../media/image263.png"/><Relationship Id="rId7" Type="http://schemas.openxmlformats.org/officeDocument/2006/relationships/image" Target="../media/image264.png"/><Relationship Id="rId8" Type="http://schemas.openxmlformats.org/officeDocument/2006/relationships/image" Target="../media/image265.png"/><Relationship Id="rId9" Type="http://schemas.openxmlformats.org/officeDocument/2006/relationships/image" Target="../media/image136.png"/><Relationship Id="rId10" Type="http://schemas.openxmlformats.org/officeDocument/2006/relationships/image" Target="../media/image266.png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7.png"/><Relationship Id="rId3" Type="http://schemas.openxmlformats.org/officeDocument/2006/relationships/image" Target="../media/image268.png"/><Relationship Id="rId4" Type="http://schemas.openxmlformats.org/officeDocument/2006/relationships/image" Target="../media/image269.png"/><Relationship Id="rId5" Type="http://schemas.openxmlformats.org/officeDocument/2006/relationships/image" Target="../media/image27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7.png"/><Relationship Id="rId3" Type="http://schemas.openxmlformats.org/officeDocument/2006/relationships/image" Target="../media/image268.png"/><Relationship Id="rId4" Type="http://schemas.openxmlformats.org/officeDocument/2006/relationships/image" Target="../media/image269.png"/><Relationship Id="rId5" Type="http://schemas.openxmlformats.org/officeDocument/2006/relationships/image" Target="../media/image270.png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7.png"/><Relationship Id="rId3" Type="http://schemas.openxmlformats.org/officeDocument/2006/relationships/image" Target="../media/image268.png"/><Relationship Id="rId4" Type="http://schemas.openxmlformats.org/officeDocument/2006/relationships/image" Target="../media/image269.png"/><Relationship Id="rId5" Type="http://schemas.openxmlformats.org/officeDocument/2006/relationships/image" Target="../media/image270.png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7.png"/><Relationship Id="rId3" Type="http://schemas.openxmlformats.org/officeDocument/2006/relationships/image" Target="../media/image268.png"/><Relationship Id="rId4" Type="http://schemas.openxmlformats.org/officeDocument/2006/relationships/image" Target="../media/image269.png"/><Relationship Id="rId5" Type="http://schemas.openxmlformats.org/officeDocument/2006/relationships/image" Target="../media/image270.png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271.png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2.png"/><Relationship Id="rId3" Type="http://schemas.openxmlformats.org/officeDocument/2006/relationships/image" Target="../media/image273.png"/><Relationship Id="rId4" Type="http://schemas.openxmlformats.org/officeDocument/2006/relationships/image" Target="../media/image274.jpg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2.png"/><Relationship Id="rId3" Type="http://schemas.openxmlformats.org/officeDocument/2006/relationships/image" Target="../media/image273.png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2.png"/><Relationship Id="rId3" Type="http://schemas.openxmlformats.org/officeDocument/2006/relationships/image" Target="../media/image273.png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5.png"/><Relationship Id="rId3" Type="http://schemas.openxmlformats.org/officeDocument/2006/relationships/image" Target="../media/image276.png"/><Relationship Id="rId4" Type="http://schemas.openxmlformats.org/officeDocument/2006/relationships/image" Target="../media/image277.png"/><Relationship Id="rId5" Type="http://schemas.openxmlformats.org/officeDocument/2006/relationships/image" Target="../media/image278.png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279.png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2.png"/><Relationship Id="rId3" Type="http://schemas.openxmlformats.org/officeDocument/2006/relationships/image" Target="../media/image27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" y="0"/>
            <a:ext cx="9143365" cy="6858000"/>
            <a:chOff x="955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639" y="1413891"/>
              <a:ext cx="210312" cy="2103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1338833"/>
              <a:ext cx="307086" cy="2865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3836" y="638555"/>
              <a:ext cx="2496312" cy="11026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5036" y="638555"/>
              <a:ext cx="931951" cy="11026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0118" y="638555"/>
              <a:ext cx="934224" cy="11026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7485" y="638555"/>
              <a:ext cx="1235214" cy="11026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14622" y="638555"/>
              <a:ext cx="1923288" cy="11026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3654" y="638555"/>
              <a:ext cx="1537716" cy="11026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34734" y="638555"/>
              <a:ext cx="1014247" cy="11026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92112" y="638555"/>
              <a:ext cx="931951" cy="110261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7193" y="638555"/>
              <a:ext cx="931951" cy="11026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26286" y="1232916"/>
              <a:ext cx="6614921" cy="11026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3836" y="1827276"/>
              <a:ext cx="1674114" cy="110261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91589" y="774700"/>
            <a:ext cx="6595109" cy="180911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5150" marR="5080" indent="-553085">
              <a:lnSpc>
                <a:spcPct val="100000"/>
              </a:lnSpc>
              <a:spcBef>
                <a:spcPts val="100"/>
              </a:spcBef>
            </a:pPr>
            <a:r>
              <a:rPr dirty="0" sz="3900" spc="130" b="0">
                <a:solidFill>
                  <a:srgbClr val="C00000"/>
                </a:solidFill>
                <a:latin typeface="Microsoft Sans Serif"/>
                <a:cs typeface="Microsoft Sans Serif"/>
              </a:rPr>
              <a:t>Chương</a:t>
            </a:r>
            <a:r>
              <a:rPr dirty="0" sz="3900" spc="65" b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solidFill>
                  <a:srgbClr val="C00000"/>
                </a:solidFill>
                <a:latin typeface="Microsoft Sans Serif"/>
                <a:cs typeface="Microsoft Sans Serif"/>
              </a:rPr>
              <a:t>3:</a:t>
            </a:r>
            <a:r>
              <a:rPr dirty="0" sz="3900" spc="50" b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3900" b="0">
                <a:solidFill>
                  <a:srgbClr val="C00000"/>
                </a:solidFill>
                <a:latin typeface="Microsoft Sans Serif"/>
                <a:cs typeface="Microsoft Sans Serif"/>
              </a:rPr>
              <a:t>Kỹ</a:t>
            </a:r>
            <a:r>
              <a:rPr dirty="0" sz="3900" spc="-30" b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3900" b="0">
                <a:solidFill>
                  <a:srgbClr val="C00000"/>
                </a:solidFill>
                <a:latin typeface="Microsoft Sans Serif"/>
                <a:cs typeface="Microsoft Sans Serif"/>
              </a:rPr>
              <a:t>Thuật</a:t>
            </a:r>
            <a:r>
              <a:rPr dirty="0" sz="3900" spc="-5" b="0">
                <a:solidFill>
                  <a:srgbClr val="C00000"/>
                </a:solidFill>
                <a:latin typeface="Microsoft Sans Serif"/>
                <a:cs typeface="Microsoft Sans Serif"/>
              </a:rPr>
              <a:t> Yêu</a:t>
            </a:r>
            <a:r>
              <a:rPr dirty="0" sz="3900" spc="55" b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solidFill>
                  <a:srgbClr val="C00000"/>
                </a:solidFill>
                <a:latin typeface="Microsoft Sans Serif"/>
                <a:cs typeface="Microsoft Sans Serif"/>
              </a:rPr>
              <a:t>Cầu </a:t>
            </a:r>
            <a:r>
              <a:rPr dirty="0" sz="3900" spc="-1019" b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solidFill>
                  <a:srgbClr val="C00000"/>
                </a:solidFill>
                <a:latin typeface="Microsoft Sans Serif"/>
                <a:cs typeface="Microsoft Sans Serif"/>
              </a:rPr>
              <a:t>Requirements</a:t>
            </a:r>
            <a:r>
              <a:rPr dirty="0" sz="3900" spc="60" b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solidFill>
                  <a:srgbClr val="C00000"/>
                </a:solidFill>
                <a:latin typeface="Microsoft Sans Serif"/>
                <a:cs typeface="Microsoft Sans Serif"/>
              </a:rPr>
              <a:t>engineering</a:t>
            </a:r>
            <a:endParaRPr sz="3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3900" spc="-5" b="0">
                <a:solidFill>
                  <a:srgbClr val="C00000"/>
                </a:solidFill>
                <a:latin typeface="Microsoft Sans Serif"/>
                <a:cs typeface="Microsoft Sans Serif"/>
              </a:rPr>
              <a:t>(RE)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77772" y="3679952"/>
            <a:ext cx="3752215" cy="1779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dirty="0" sz="2500" b="1">
                <a:solidFill>
                  <a:srgbClr val="310D04"/>
                </a:solidFill>
                <a:latin typeface="Arial"/>
                <a:cs typeface="Arial"/>
              </a:rPr>
              <a:t>Requirements</a:t>
            </a:r>
            <a:r>
              <a:rPr dirty="0" sz="2500" spc="-70" b="1">
                <a:solidFill>
                  <a:srgbClr val="310D04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310D04"/>
                </a:solidFill>
                <a:latin typeface="Arial"/>
                <a:cs typeface="Arial"/>
              </a:rPr>
              <a:t>Elicitation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ts val="2700"/>
              </a:lnSpc>
            </a:pPr>
            <a:r>
              <a:rPr dirty="0" sz="2500" spc="-5">
                <a:solidFill>
                  <a:srgbClr val="310D04"/>
                </a:solidFill>
                <a:latin typeface="Microsoft Sans Serif"/>
                <a:cs typeface="Microsoft Sans Serif"/>
              </a:rPr>
              <a:t>Or</a:t>
            </a:r>
            <a:endParaRPr sz="2500">
              <a:latin typeface="Microsoft Sans Serif"/>
              <a:cs typeface="Microsoft Sans Serif"/>
            </a:endParaRPr>
          </a:p>
          <a:p>
            <a:pPr marL="12700">
              <a:lnSpc>
                <a:spcPts val="2850"/>
              </a:lnSpc>
            </a:pPr>
            <a:r>
              <a:rPr dirty="0" sz="2500" b="1">
                <a:solidFill>
                  <a:srgbClr val="310D04"/>
                </a:solidFill>
                <a:latin typeface="Arial"/>
                <a:cs typeface="Arial"/>
              </a:rPr>
              <a:t>Requirement</a:t>
            </a:r>
            <a:r>
              <a:rPr dirty="0" sz="2500" spc="-45" b="1">
                <a:solidFill>
                  <a:srgbClr val="310D04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310D04"/>
                </a:solidFill>
                <a:latin typeface="Arial"/>
                <a:cs typeface="Arial"/>
              </a:rPr>
              <a:t>gathering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dirty="0" sz="2500" spc="-5" b="1">
                <a:solidFill>
                  <a:srgbClr val="310D04"/>
                </a:solidFill>
                <a:latin typeface="Arial"/>
                <a:cs typeface="Arial"/>
              </a:rPr>
              <a:t>Các</a:t>
            </a:r>
            <a:r>
              <a:rPr dirty="0" sz="2500" spc="-15" b="1">
                <a:solidFill>
                  <a:srgbClr val="310D04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310D04"/>
                </a:solidFill>
                <a:latin typeface="Arial"/>
                <a:cs typeface="Arial"/>
              </a:rPr>
              <a:t>dự</a:t>
            </a:r>
            <a:r>
              <a:rPr dirty="0" sz="2500" spc="-15" b="1">
                <a:solidFill>
                  <a:srgbClr val="310D04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310D04"/>
                </a:solidFill>
                <a:latin typeface="Arial"/>
                <a:cs typeface="Arial"/>
              </a:rPr>
              <a:t>luật</a:t>
            </a:r>
            <a:r>
              <a:rPr dirty="0" sz="2500" spc="-10" b="1">
                <a:solidFill>
                  <a:srgbClr val="310D04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310D04"/>
                </a:solidFill>
                <a:latin typeface="Arial"/>
                <a:cs typeface="Arial"/>
              </a:rPr>
              <a:t>trang</a:t>
            </a:r>
            <a:r>
              <a:rPr dirty="0" sz="2500" spc="-15" b="1">
                <a:solidFill>
                  <a:srgbClr val="310D04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310D04"/>
                </a:solidFill>
                <a:latin typeface="Arial"/>
                <a:cs typeface="Arial"/>
              </a:rPr>
              <a:t>34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81800" y="3048000"/>
            <a:ext cx="1876805" cy="1966722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762238" y="6550872"/>
            <a:ext cx="1612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</a:t>
            </a:fld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577" y="89153"/>
              <a:ext cx="5698236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5577" y="683513"/>
              <a:ext cx="4628388" cy="110261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3839" y="225552"/>
            <a:ext cx="5069205" cy="1214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Requirement</a:t>
            </a:r>
            <a:r>
              <a:rPr dirty="0" sz="3900" spc="35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elicitation </a:t>
            </a:r>
            <a:r>
              <a:rPr dirty="0" sz="3900" spc="-102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Phát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hiện</a:t>
            </a:r>
            <a:r>
              <a:rPr dirty="0" sz="3900" spc="5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yêu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cầu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0330" rIns="0" bIns="0" rtlCol="0" vert="horz">
            <a:spAutoFit/>
          </a:bodyPr>
          <a:lstStyle/>
          <a:p>
            <a:pPr algn="just" marL="295275" indent="-283210">
              <a:lnSpc>
                <a:spcPct val="100000"/>
              </a:lnSpc>
              <a:spcBef>
                <a:spcPts val="7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" b="1">
                <a:latin typeface="Cambria"/>
                <a:cs typeface="Cambria"/>
              </a:rPr>
              <a:t>Nội dung</a:t>
            </a:r>
            <a:r>
              <a:rPr dirty="0" sz="3200" spc="-10" b="1">
                <a:latin typeface="Cambria"/>
                <a:cs typeface="Cambria"/>
              </a:rPr>
              <a:t> </a:t>
            </a:r>
            <a:r>
              <a:rPr dirty="0" sz="3200" spc="-5" b="1">
                <a:latin typeface="Cambria"/>
                <a:cs typeface="Cambria"/>
              </a:rPr>
              <a:t>cần</a:t>
            </a:r>
            <a:r>
              <a:rPr dirty="0" sz="3200" spc="-10" b="1">
                <a:latin typeface="Cambria"/>
                <a:cs typeface="Cambria"/>
              </a:rPr>
              <a:t> </a:t>
            </a:r>
            <a:r>
              <a:rPr dirty="0" sz="3200" spc="-5" b="1">
                <a:latin typeface="Cambria"/>
                <a:cs typeface="Cambria"/>
              </a:rPr>
              <a:t>thu thập:</a:t>
            </a:r>
            <a:endParaRPr sz="3200">
              <a:latin typeface="Cambria"/>
              <a:cs typeface="Cambria"/>
            </a:endParaRPr>
          </a:p>
          <a:p>
            <a:pPr algn="just" lvl="1" marL="570230" marR="5715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>
                <a:latin typeface="Cambria"/>
                <a:cs typeface="Cambria"/>
              </a:rPr>
              <a:t>Đánh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giá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tính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khả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thi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35">
                <a:latin typeface="Cambria"/>
                <a:cs typeface="Cambria"/>
              </a:rPr>
              <a:t>về</a:t>
            </a:r>
            <a:r>
              <a:rPr dirty="0" sz="2800" spc="-3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nghiệp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vụ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35">
                <a:latin typeface="Cambria"/>
                <a:cs typeface="Cambria"/>
              </a:rPr>
              <a:t>và</a:t>
            </a:r>
            <a:r>
              <a:rPr dirty="0" sz="2800" spc="-3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kỹ </a:t>
            </a:r>
            <a:r>
              <a:rPr dirty="0" sz="2800" spc="-60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thuật </a:t>
            </a:r>
            <a:r>
              <a:rPr dirty="0" sz="2800">
                <a:latin typeface="Cambria"/>
                <a:cs typeface="Cambria"/>
              </a:rPr>
              <a:t>củâ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hệ</a:t>
            </a:r>
            <a:r>
              <a:rPr dirty="0" sz="2800" spc="-5">
                <a:latin typeface="Cambria"/>
                <a:cs typeface="Cambria"/>
              </a:rPr>
              <a:t> thống</a:t>
            </a:r>
            <a:endParaRPr sz="2800">
              <a:latin typeface="Cambria"/>
              <a:cs typeface="Cambria"/>
            </a:endParaRPr>
          </a:p>
          <a:p>
            <a:pPr algn="just" lvl="1" marL="570230" marR="5080" indent="-237490">
              <a:lnSpc>
                <a:spcPct val="100099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 spc="-5">
                <a:latin typeface="Cambria"/>
                <a:cs typeface="Cambria"/>
              </a:rPr>
              <a:t>Nhận biết </a:t>
            </a:r>
            <a:r>
              <a:rPr dirty="0" sz="2800" spc="-25">
                <a:latin typeface="Cambria"/>
                <a:cs typeface="Cambria"/>
              </a:rPr>
              <a:t>xem </a:t>
            </a:r>
            <a:r>
              <a:rPr dirty="0" sz="2800" spc="-5">
                <a:latin typeface="Cambria"/>
                <a:cs typeface="Cambria"/>
              </a:rPr>
              <a:t>ai sẽ giúp </a:t>
            </a:r>
            <a:r>
              <a:rPr dirty="0" sz="2800" spc="-20">
                <a:latin typeface="Cambria"/>
                <a:cs typeface="Cambria"/>
              </a:rPr>
              <a:t>xác </a:t>
            </a:r>
            <a:r>
              <a:rPr dirty="0" sz="2800" spc="-5">
                <a:latin typeface="Cambria"/>
                <a:cs typeface="Cambria"/>
              </a:rPr>
              <a:t>định </a:t>
            </a:r>
            <a:r>
              <a:rPr dirty="0" sz="2800" spc="-25">
                <a:latin typeface="Cambria"/>
                <a:cs typeface="Cambria"/>
              </a:rPr>
              <a:t>yêu </a:t>
            </a:r>
            <a:r>
              <a:rPr dirty="0" sz="2800">
                <a:latin typeface="Cambria"/>
                <a:cs typeface="Cambria"/>
              </a:rPr>
              <a:t>cầu </a:t>
            </a:r>
            <a:r>
              <a:rPr dirty="0" sz="2800" spc="-70">
                <a:latin typeface="Cambria"/>
                <a:cs typeface="Cambria"/>
              </a:rPr>
              <a:t>và 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hiểu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biết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thực</a:t>
            </a:r>
            <a:r>
              <a:rPr dirty="0" sz="2800" spc="-5">
                <a:latin typeface="Cambria"/>
                <a:cs typeface="Cambria"/>
              </a:rPr>
              <a:t> chất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củâ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tổ</a:t>
            </a:r>
            <a:r>
              <a:rPr dirty="0" sz="2800" spc="-10">
                <a:latin typeface="Cambria"/>
                <a:cs typeface="Cambria"/>
              </a:rPr>
              <a:t> chức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(</a:t>
            </a:r>
            <a:r>
              <a:rPr dirty="0" sz="2400" spc="-10">
                <a:latin typeface="Cambria"/>
                <a:cs typeface="Cambria"/>
              </a:rPr>
              <a:t>Operation 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35">
                <a:latin typeface="Cambria"/>
                <a:cs typeface="Cambria"/>
              </a:rPr>
              <a:t>manager,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product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35">
                <a:latin typeface="Cambria"/>
                <a:cs typeface="Cambria"/>
              </a:rPr>
              <a:t>manager,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Makerting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people,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Internal/external </a:t>
            </a:r>
            <a:r>
              <a:rPr dirty="0" sz="2400" spc="-30">
                <a:latin typeface="Cambria"/>
                <a:cs typeface="Cambria"/>
              </a:rPr>
              <a:t>customer, </a:t>
            </a:r>
            <a:r>
              <a:rPr dirty="0" sz="2400" spc="-5">
                <a:latin typeface="Cambria"/>
                <a:cs typeface="Cambria"/>
              </a:rPr>
              <a:t>End-users, </a:t>
            </a:r>
            <a:r>
              <a:rPr dirty="0" sz="2400">
                <a:latin typeface="Cambria"/>
                <a:cs typeface="Cambria"/>
              </a:rPr>
              <a:t>Consultant, 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Product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30">
                <a:latin typeface="Cambria"/>
                <a:cs typeface="Cambria"/>
              </a:rPr>
              <a:t>engineer,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Software</a:t>
            </a:r>
            <a:r>
              <a:rPr dirty="0" sz="2400" spc="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engineer)</a:t>
            </a:r>
            <a:endParaRPr sz="2400">
              <a:latin typeface="Cambria"/>
              <a:cs typeface="Cambria"/>
            </a:endParaRPr>
          </a:p>
          <a:p>
            <a:pPr algn="just" lvl="1" marL="570230" indent="-23749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 spc="-5">
                <a:latin typeface="Cambria"/>
                <a:cs typeface="Cambria"/>
              </a:rPr>
              <a:t>Xác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định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môi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trường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kỹ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thuật</a:t>
            </a:r>
            <a:endParaRPr sz="2800">
              <a:latin typeface="Cambria"/>
              <a:cs typeface="Cambria"/>
            </a:endParaRPr>
          </a:p>
          <a:p>
            <a:pPr algn="just"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>
                <a:latin typeface="Cambria"/>
                <a:cs typeface="Cambria"/>
              </a:rPr>
              <a:t>Nhận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biết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các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ràng</a:t>
            </a:r>
            <a:r>
              <a:rPr dirty="0" sz="2800" spc="-5">
                <a:latin typeface="Cambria"/>
                <a:cs typeface="Cambria"/>
              </a:rPr>
              <a:t> buộc nghiệp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vụ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573" y="339852"/>
              <a:ext cx="1115580" cy="12123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8290" y="339852"/>
              <a:ext cx="1086599" cy="12123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4925" y="339852"/>
              <a:ext cx="1024902" cy="12123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8963" y="339852"/>
              <a:ext cx="1175765" cy="12123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3878" y="339852"/>
              <a:ext cx="1024902" cy="12123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7916" y="339852"/>
              <a:ext cx="1024902" cy="12123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1954" y="339852"/>
              <a:ext cx="2237994" cy="12123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59096" y="339852"/>
              <a:ext cx="1024902" cy="121234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63134" y="339852"/>
              <a:ext cx="1024153" cy="121234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66410" y="339852"/>
              <a:ext cx="2510028" cy="1212342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621919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245" b="0">
                <a:latin typeface="Microsoft Sans Serif"/>
                <a:cs typeface="Microsoft Sans Serif"/>
              </a:rPr>
              <a:t>Dự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án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nào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nên</a:t>
            </a:r>
            <a:r>
              <a:rPr dirty="0" sz="4300" spc="25" b="0">
                <a:latin typeface="Microsoft Sans Serif"/>
                <a:cs typeface="Microsoft Sans Serif"/>
              </a:rPr>
              <a:t> </a:t>
            </a:r>
            <a:r>
              <a:rPr dirty="0" sz="4300" spc="-5" b="0">
                <a:latin typeface="Microsoft Sans Serif"/>
                <a:cs typeface="Microsoft Sans Serif"/>
              </a:rPr>
              <a:t>dùng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spc="-5" b="0">
                <a:latin typeface="Microsoft Sans Serif"/>
                <a:cs typeface="Microsoft Sans Serif"/>
              </a:rPr>
              <a:t>JAD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6436" y="1470406"/>
            <a:ext cx="7242175" cy="3667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5275" marR="226060" indent="-28321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">
                <a:latin typeface="Cambria"/>
                <a:cs typeface="Cambria"/>
              </a:rPr>
              <a:t>Liên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quan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305">
                <a:latin typeface="Cambria"/>
                <a:cs typeface="Cambria"/>
              </a:rPr>
              <a:t>đén</a:t>
            </a:r>
            <a:r>
              <a:rPr dirty="0" sz="3200" spc="95">
                <a:latin typeface="Cambria"/>
                <a:cs typeface="Cambria"/>
              </a:rPr>
              <a:t> </a:t>
            </a:r>
            <a:r>
              <a:rPr dirty="0" sz="3200" spc="-204">
                <a:latin typeface="Cambria"/>
                <a:cs typeface="Cambria"/>
              </a:rPr>
              <a:t>nhièu</a:t>
            </a:r>
            <a:r>
              <a:rPr dirty="0" sz="3200" spc="290">
                <a:latin typeface="Cambria"/>
                <a:cs typeface="Cambria"/>
              </a:rPr>
              <a:t> </a:t>
            </a:r>
            <a:r>
              <a:rPr dirty="0" sz="3200" spc="-355">
                <a:latin typeface="Cambria"/>
                <a:cs typeface="Cambria"/>
              </a:rPr>
              <a:t>nhóm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125">
                <a:latin typeface="Cambria"/>
                <a:cs typeface="Cambria"/>
              </a:rPr>
              <a:t>người</a:t>
            </a:r>
            <a:r>
              <a:rPr dirty="0" sz="3200" spc="455">
                <a:latin typeface="Cambria"/>
                <a:cs typeface="Cambria"/>
              </a:rPr>
              <a:t> </a:t>
            </a:r>
            <a:r>
              <a:rPr dirty="0" sz="3200" spc="-320">
                <a:latin typeface="Cambria"/>
                <a:cs typeface="Cambria"/>
              </a:rPr>
              <a:t>dùng </a:t>
            </a:r>
            <a:r>
              <a:rPr dirty="0" sz="3200" spc="-315">
                <a:latin typeface="Cambria"/>
                <a:cs typeface="Cambria"/>
              </a:rPr>
              <a:t> </a:t>
            </a:r>
            <a:r>
              <a:rPr dirty="0" sz="3200" spc="-75">
                <a:latin typeface="Cambria"/>
                <a:cs typeface="Cambria"/>
              </a:rPr>
              <a:t>khấc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nhau</a:t>
            </a:r>
            <a:endParaRPr sz="3200">
              <a:latin typeface="Cambria"/>
              <a:cs typeface="Cambria"/>
            </a:endParaRPr>
          </a:p>
          <a:p>
            <a:pPr marL="295275" marR="58419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95">
                <a:latin typeface="Cambria"/>
                <a:cs typeface="Cambria"/>
              </a:rPr>
              <a:t>Rất</a:t>
            </a:r>
            <a:r>
              <a:rPr dirty="0" sz="3200" spc="-9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quan </a:t>
            </a:r>
            <a:r>
              <a:rPr dirty="0" sz="3200" spc="-80">
                <a:latin typeface="Cambria"/>
                <a:cs typeface="Cambria"/>
              </a:rPr>
              <a:t>trọng</a:t>
            </a:r>
            <a:r>
              <a:rPr dirty="0" sz="3200" spc="-75">
                <a:latin typeface="Cambria"/>
                <a:cs typeface="Cambria"/>
              </a:rPr>
              <a:t> </a:t>
            </a:r>
            <a:r>
              <a:rPr dirty="0" sz="3200" spc="-305">
                <a:latin typeface="Cambria"/>
                <a:cs typeface="Cambria"/>
              </a:rPr>
              <a:t>đén</a:t>
            </a:r>
            <a:r>
              <a:rPr dirty="0" sz="3200" spc="-300">
                <a:latin typeface="Cambria"/>
                <a:cs typeface="Cambria"/>
              </a:rPr>
              <a:t> </a:t>
            </a:r>
            <a:r>
              <a:rPr dirty="0" sz="3200" spc="-245">
                <a:latin typeface="Cambria"/>
                <a:cs typeface="Cambria"/>
              </a:rPr>
              <a:t>sự</a:t>
            </a:r>
            <a:r>
              <a:rPr dirty="0" sz="3200" spc="-240">
                <a:latin typeface="Cambria"/>
                <a:cs typeface="Cambria"/>
              </a:rPr>
              <a:t> </a:t>
            </a:r>
            <a:r>
              <a:rPr dirty="0" sz="3200" spc="-215">
                <a:latin typeface="Cambria"/>
                <a:cs typeface="Cambria"/>
              </a:rPr>
              <a:t>thầnh</a:t>
            </a:r>
            <a:r>
              <a:rPr dirty="0" sz="3200" spc="-2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công </a:t>
            </a:r>
            <a:r>
              <a:rPr dirty="0" sz="3200" spc="-15">
                <a:latin typeface="Cambria"/>
                <a:cs typeface="Cambria"/>
              </a:rPr>
              <a:t>trong 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tương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lâi</a:t>
            </a:r>
            <a:r>
              <a:rPr dirty="0" sz="3200" spc="15">
                <a:latin typeface="Cambria"/>
                <a:cs typeface="Cambria"/>
              </a:rPr>
              <a:t> </a:t>
            </a:r>
            <a:r>
              <a:rPr dirty="0" sz="3200" spc="-114">
                <a:latin typeface="Cambria"/>
                <a:cs typeface="Cambria"/>
              </a:rPr>
              <a:t>của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150">
                <a:latin typeface="Cambria"/>
                <a:cs typeface="Cambria"/>
              </a:rPr>
              <a:t>tỏ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125">
                <a:latin typeface="Cambria"/>
                <a:cs typeface="Cambria"/>
              </a:rPr>
              <a:t>chức.</a:t>
            </a:r>
            <a:endParaRPr sz="32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">
                <a:latin typeface="Cambria"/>
                <a:cs typeface="Cambria"/>
              </a:rPr>
              <a:t>L</a:t>
            </a:r>
            <a:r>
              <a:rPr dirty="0" sz="3200" spc="-345">
                <a:latin typeface="Cambria"/>
                <a:cs typeface="Cambria"/>
              </a:rPr>
              <a:t>â</a:t>
            </a:r>
            <a:r>
              <a:rPr dirty="0" sz="3200">
                <a:latin typeface="Cambria"/>
                <a:cs typeface="Cambria"/>
              </a:rPr>
              <a:t>̀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d</a:t>
            </a:r>
            <a:r>
              <a:rPr dirty="0" sz="3200" spc="-725">
                <a:latin typeface="Cambria"/>
                <a:cs typeface="Cambria"/>
              </a:rPr>
              <a:t>ư</a:t>
            </a:r>
            <a:r>
              <a:rPr dirty="0" sz="3200">
                <a:latin typeface="Cambria"/>
                <a:cs typeface="Cambria"/>
              </a:rPr>
              <a:t>̣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345">
                <a:latin typeface="Cambria"/>
                <a:cs typeface="Cambria"/>
              </a:rPr>
              <a:t>â</a:t>
            </a:r>
            <a:r>
              <a:rPr dirty="0" sz="3200" spc="-5">
                <a:latin typeface="Cambria"/>
                <a:cs typeface="Cambria"/>
              </a:rPr>
              <a:t>́</a:t>
            </a:r>
            <a:r>
              <a:rPr dirty="0" sz="3200">
                <a:latin typeface="Cambria"/>
                <a:cs typeface="Cambria"/>
              </a:rPr>
              <a:t>n</a:t>
            </a:r>
            <a:r>
              <a:rPr dirty="0" sz="3200" spc="-5">
                <a:latin typeface="Cambria"/>
                <a:cs typeface="Cambria"/>
              </a:rPr>
              <a:t> m</a:t>
            </a:r>
            <a:r>
              <a:rPr dirty="0" sz="3200" spc="-690">
                <a:latin typeface="Cambria"/>
                <a:cs typeface="Cambria"/>
              </a:rPr>
              <a:t>ơ</a:t>
            </a:r>
            <a:r>
              <a:rPr dirty="0" sz="3200" spc="-5">
                <a:latin typeface="Cambria"/>
                <a:cs typeface="Cambria"/>
              </a:rPr>
              <a:t>́</a:t>
            </a:r>
            <a:r>
              <a:rPr dirty="0" sz="3200">
                <a:latin typeface="Cambria"/>
                <a:cs typeface="Cambria"/>
              </a:rPr>
              <a:t>i</a:t>
            </a:r>
            <a:r>
              <a:rPr dirty="0" sz="3200" spc="-5">
                <a:latin typeface="Cambria"/>
                <a:cs typeface="Cambria"/>
              </a:rPr>
              <a:t> c</a:t>
            </a:r>
            <a:r>
              <a:rPr dirty="0" sz="3200" spc="-445">
                <a:latin typeface="Cambria"/>
                <a:cs typeface="Cambria"/>
              </a:rPr>
              <a:t>u</a:t>
            </a:r>
            <a:r>
              <a:rPr dirty="0" sz="3200" spc="-5">
                <a:latin typeface="Cambria"/>
                <a:cs typeface="Cambria"/>
              </a:rPr>
              <a:t>̉</a:t>
            </a:r>
            <a:r>
              <a:rPr dirty="0" sz="3200">
                <a:latin typeface="Cambria"/>
                <a:cs typeface="Cambria"/>
              </a:rPr>
              <a:t>a </a:t>
            </a:r>
            <a:r>
              <a:rPr dirty="0" sz="3200" spc="-35">
                <a:latin typeface="Cambria"/>
                <a:cs typeface="Cambria"/>
              </a:rPr>
              <a:t>t</a:t>
            </a:r>
            <a:r>
              <a:rPr dirty="0" sz="3200" spc="-405">
                <a:latin typeface="Cambria"/>
                <a:cs typeface="Cambria"/>
              </a:rPr>
              <a:t>o</a:t>
            </a:r>
            <a:r>
              <a:rPr dirty="0" sz="3200">
                <a:latin typeface="Cambria"/>
                <a:cs typeface="Cambria"/>
              </a:rPr>
              <a:t>̉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c</a:t>
            </a:r>
            <a:r>
              <a:rPr dirty="0" sz="3200" spc="-5">
                <a:latin typeface="Cambria"/>
                <a:cs typeface="Cambria"/>
              </a:rPr>
              <a:t>h</a:t>
            </a:r>
            <a:r>
              <a:rPr dirty="0" sz="3200" spc="-725">
                <a:latin typeface="Cambria"/>
                <a:cs typeface="Cambria"/>
              </a:rPr>
              <a:t>ư</a:t>
            </a:r>
            <a:r>
              <a:rPr dirty="0" sz="3200" spc="-5">
                <a:latin typeface="Cambria"/>
                <a:cs typeface="Cambria"/>
              </a:rPr>
              <a:t>́</a:t>
            </a:r>
            <a:r>
              <a:rPr dirty="0" sz="3200">
                <a:latin typeface="Cambria"/>
                <a:cs typeface="Cambria"/>
              </a:rPr>
              <a:t>c</a:t>
            </a:r>
            <a:endParaRPr sz="3200">
              <a:latin typeface="Cambria"/>
              <a:cs typeface="Cambria"/>
            </a:endParaRPr>
          </a:p>
          <a:p>
            <a:pPr marL="295275" marR="5080" indent="-28321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140">
                <a:latin typeface="Cambria"/>
                <a:cs typeface="Cambria"/>
              </a:rPr>
              <a:t>Có</a:t>
            </a:r>
            <a:r>
              <a:rPr dirty="0" sz="3200" spc="-135">
                <a:latin typeface="Cambria"/>
                <a:cs typeface="Cambria"/>
              </a:rPr>
              <a:t> </a:t>
            </a:r>
            <a:r>
              <a:rPr dirty="0" sz="3200" spc="-190">
                <a:latin typeface="Cambria"/>
                <a:cs typeface="Cambria"/>
              </a:rPr>
              <a:t>trở</a:t>
            </a:r>
            <a:r>
              <a:rPr dirty="0" sz="3200" spc="-185">
                <a:latin typeface="Cambria"/>
                <a:cs typeface="Cambria"/>
              </a:rPr>
              <a:t> </a:t>
            </a:r>
            <a:r>
              <a:rPr dirty="0" sz="3200" spc="-80">
                <a:latin typeface="Cambria"/>
                <a:cs typeface="Cambria"/>
              </a:rPr>
              <a:t>ngậi </a:t>
            </a:r>
            <a:r>
              <a:rPr dirty="0" sz="3200" spc="-15">
                <a:latin typeface="Cambria"/>
                <a:cs typeface="Cambria"/>
              </a:rPr>
              <a:t>trong </a:t>
            </a:r>
            <a:r>
              <a:rPr dirty="0" sz="3200" spc="-245">
                <a:latin typeface="Cambria"/>
                <a:cs typeface="Cambria"/>
              </a:rPr>
              <a:t>dự</a:t>
            </a:r>
            <a:r>
              <a:rPr dirty="0" sz="3200" spc="210">
                <a:latin typeface="Cambria"/>
                <a:cs typeface="Cambria"/>
              </a:rPr>
              <a:t> </a:t>
            </a:r>
            <a:r>
              <a:rPr dirty="0" sz="3200" spc="-415">
                <a:latin typeface="Cambria"/>
                <a:cs typeface="Cambria"/>
              </a:rPr>
              <a:t>ấn</a:t>
            </a:r>
            <a:r>
              <a:rPr dirty="0" sz="3200" spc="-125">
                <a:latin typeface="Cambria"/>
                <a:cs typeface="Cambria"/>
              </a:rPr>
              <a:t> </a:t>
            </a:r>
            <a:r>
              <a:rPr dirty="0" sz="3200" spc="-150">
                <a:latin typeface="Cambria"/>
                <a:cs typeface="Cambria"/>
              </a:rPr>
              <a:t>cũ</a:t>
            </a:r>
            <a:r>
              <a:rPr dirty="0" sz="3200" spc="405">
                <a:latin typeface="Cambria"/>
                <a:cs typeface="Cambria"/>
              </a:rPr>
              <a:t> </a:t>
            </a:r>
            <a:r>
              <a:rPr dirty="0" sz="3200" spc="-25">
                <a:latin typeface="Cambria"/>
                <a:cs typeface="Cambria"/>
              </a:rPr>
              <a:t>hay </a:t>
            </a:r>
            <a:r>
              <a:rPr dirty="0" sz="3200" spc="-215">
                <a:latin typeface="Cambria"/>
                <a:cs typeface="Cambria"/>
              </a:rPr>
              <a:t>mói</a:t>
            </a:r>
            <a:r>
              <a:rPr dirty="0" sz="3200" spc="27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quan 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80">
                <a:latin typeface="Cambria"/>
                <a:cs typeface="Cambria"/>
              </a:rPr>
              <a:t>he^̣</a:t>
            </a:r>
            <a:r>
              <a:rPr dirty="0" sz="3200" spc="290">
                <a:latin typeface="Cambria"/>
                <a:cs typeface="Cambria"/>
              </a:rPr>
              <a:t> </a:t>
            </a:r>
            <a:r>
              <a:rPr dirty="0" sz="3200" spc="-150">
                <a:latin typeface="Cambria"/>
                <a:cs typeface="Cambria"/>
              </a:rPr>
              <a:t>giữa</a:t>
            </a:r>
            <a:r>
              <a:rPr dirty="0" sz="3200" spc="10">
                <a:latin typeface="Cambria"/>
                <a:cs typeface="Cambria"/>
              </a:rPr>
              <a:t> </a:t>
            </a:r>
            <a:r>
              <a:rPr dirty="0" sz="3200" spc="-80">
                <a:latin typeface="Cambria"/>
                <a:cs typeface="Cambria"/>
              </a:rPr>
              <a:t>he^̣</a:t>
            </a:r>
            <a:r>
              <a:rPr dirty="0" sz="3200" spc="295">
                <a:latin typeface="Cambria"/>
                <a:cs typeface="Cambria"/>
              </a:rPr>
              <a:t> </a:t>
            </a:r>
            <a:r>
              <a:rPr dirty="0" sz="3200" spc="-75">
                <a:latin typeface="Cambria"/>
                <a:cs typeface="Cambria"/>
              </a:rPr>
              <a:t>thóng</a:t>
            </a:r>
            <a:r>
              <a:rPr dirty="0" sz="3200" spc="10">
                <a:latin typeface="Cambria"/>
                <a:cs typeface="Cambria"/>
              </a:rPr>
              <a:t> </a:t>
            </a:r>
            <a:r>
              <a:rPr dirty="0" sz="3200" spc="-140">
                <a:latin typeface="Cambria"/>
                <a:cs typeface="Cambria"/>
              </a:rPr>
              <a:t>vầ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150">
                <a:latin typeface="Cambria"/>
                <a:cs typeface="Cambria"/>
              </a:rPr>
              <a:t>tỏ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150">
                <a:latin typeface="Cambria"/>
                <a:cs typeface="Cambria"/>
              </a:rPr>
              <a:t>chức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1792" rIns="0" bIns="0" rtlCol="0" vert="horz">
            <a:spAutoFit/>
          </a:bodyPr>
          <a:lstStyle/>
          <a:p>
            <a:pPr marL="1430655" marR="5080" indent="-343535">
              <a:lnSpc>
                <a:spcPct val="100000"/>
              </a:lnSpc>
              <a:spcBef>
                <a:spcPts val="95"/>
              </a:spcBef>
            </a:pPr>
            <a:r>
              <a:rPr dirty="0" sz="3200" spc="-5"/>
              <a:t>Phương pháp </a:t>
            </a:r>
            <a:r>
              <a:rPr dirty="0" sz="3200" spc="-10"/>
              <a:t>Rapid application </a:t>
            </a:r>
            <a:r>
              <a:rPr dirty="0" sz="3200" spc="-875"/>
              <a:t> </a:t>
            </a:r>
            <a:r>
              <a:rPr dirty="0" sz="3200" spc="-5"/>
              <a:t>development</a:t>
            </a:r>
            <a:r>
              <a:rPr dirty="0" sz="3200" spc="-35"/>
              <a:t> </a:t>
            </a:r>
            <a:r>
              <a:rPr dirty="0" sz="3200" spc="-5"/>
              <a:t>(RAD)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0236" y="1547367"/>
            <a:ext cx="7259320" cy="359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5275" marR="5080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5">
                <a:latin typeface="Cambria"/>
                <a:cs typeface="Cambria"/>
              </a:rPr>
              <a:t>Phương pháp </a:t>
            </a:r>
            <a:r>
              <a:rPr dirty="0" sz="2800" spc="-10">
                <a:latin typeface="Cambria"/>
                <a:cs typeface="Cambria"/>
              </a:rPr>
              <a:t>Rapid </a:t>
            </a:r>
            <a:r>
              <a:rPr dirty="0" sz="2800" spc="-5">
                <a:latin typeface="Cambria"/>
                <a:cs typeface="Cambria"/>
              </a:rPr>
              <a:t>application </a:t>
            </a:r>
            <a:r>
              <a:rPr dirty="0" sz="2800" spc="-10">
                <a:latin typeface="Cambria"/>
                <a:cs typeface="Cambria"/>
              </a:rPr>
              <a:t>development 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(RAD) là </a:t>
            </a:r>
            <a:r>
              <a:rPr dirty="0" sz="2800" spc="-20">
                <a:latin typeface="Cambria"/>
                <a:cs typeface="Cambria"/>
              </a:rPr>
              <a:t>quy </a:t>
            </a:r>
            <a:r>
              <a:rPr dirty="0" sz="2800" spc="-5">
                <a:latin typeface="Cambria"/>
                <a:cs typeface="Cambria"/>
              </a:rPr>
              <a:t>trình phát triển ứng </a:t>
            </a:r>
            <a:r>
              <a:rPr dirty="0" sz="2800">
                <a:latin typeface="Cambria"/>
                <a:cs typeface="Cambria"/>
              </a:rPr>
              <a:t>dụng </a:t>
            </a:r>
            <a:r>
              <a:rPr dirty="0" sz="2800" spc="-10">
                <a:latin typeface="Cambria"/>
                <a:cs typeface="Cambria"/>
              </a:rPr>
              <a:t>trong 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thời </a:t>
            </a:r>
            <a:r>
              <a:rPr dirty="0" sz="2800" spc="-5">
                <a:latin typeface="Cambria"/>
                <a:cs typeface="Cambria"/>
              </a:rPr>
              <a:t>gian </a:t>
            </a:r>
            <a:r>
              <a:rPr dirty="0" sz="2800" spc="-10">
                <a:latin typeface="Cambria"/>
                <a:cs typeface="Cambria"/>
              </a:rPr>
              <a:t>ngắn, </a:t>
            </a:r>
            <a:r>
              <a:rPr dirty="0" sz="2800" spc="-5">
                <a:latin typeface="Cambria"/>
                <a:cs typeface="Cambria"/>
              </a:rPr>
              <a:t>tăng dần từng </a:t>
            </a:r>
            <a:r>
              <a:rPr dirty="0" sz="2800" spc="-20">
                <a:latin typeface="Cambria"/>
                <a:cs typeface="Cambria"/>
              </a:rPr>
              <a:t>bước </a:t>
            </a:r>
            <a:r>
              <a:rPr dirty="0" sz="2800" spc="-25">
                <a:latin typeface="Cambria"/>
                <a:cs typeface="Cambria"/>
              </a:rPr>
              <a:t>với </a:t>
            </a:r>
            <a:r>
              <a:rPr dirty="0" sz="2800" spc="-5">
                <a:latin typeface="Cambria"/>
                <a:cs typeface="Cambria"/>
              </a:rPr>
              <a:t>mỗi </a:t>
            </a:r>
            <a:r>
              <a:rPr dirty="0" sz="2800">
                <a:latin typeface="Cambria"/>
                <a:cs typeface="Cambria"/>
              </a:rPr>
              <a:t> chu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kỳ.</a:t>
            </a:r>
            <a:endParaRPr sz="2800">
              <a:latin typeface="Cambria"/>
              <a:cs typeface="Cambria"/>
            </a:endParaRPr>
          </a:p>
          <a:p>
            <a:pPr algn="just" marL="295275" marR="698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20">
                <a:latin typeface="Cambria"/>
                <a:cs typeface="Cambria"/>
              </a:rPr>
              <a:t>Xây </a:t>
            </a:r>
            <a:r>
              <a:rPr dirty="0" sz="2800">
                <a:latin typeface="Cambria"/>
                <a:cs typeface="Cambria"/>
              </a:rPr>
              <a:t>dựng dựâ </a:t>
            </a:r>
            <a:r>
              <a:rPr dirty="0" sz="2800" spc="-15">
                <a:latin typeface="Cambria"/>
                <a:cs typeface="Cambria"/>
              </a:rPr>
              <a:t>trên </a:t>
            </a:r>
            <a:r>
              <a:rPr dirty="0" sz="2800" spc="-10">
                <a:latin typeface="Cambria"/>
                <a:cs typeface="Cambria"/>
              </a:rPr>
              <a:t>hướng </a:t>
            </a:r>
            <a:r>
              <a:rPr dirty="0" sz="2800" spc="-5">
                <a:latin typeface="Cambria"/>
                <a:cs typeface="Cambria"/>
              </a:rPr>
              <a:t>thành phần, tái </a:t>
            </a:r>
            <a:r>
              <a:rPr dirty="0" sz="2800">
                <a:latin typeface="Cambria"/>
                <a:cs typeface="Cambria"/>
              </a:rPr>
              <a:t>sử 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dụng.</a:t>
            </a:r>
            <a:endParaRPr sz="2800">
              <a:latin typeface="Cambria"/>
              <a:cs typeface="Cambria"/>
            </a:endParaRPr>
          </a:p>
          <a:p>
            <a:pPr algn="just" marL="295275" marR="5080" indent="-28321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Cambria"/>
                <a:cs typeface="Cambria"/>
              </a:rPr>
              <a:t>Gồm </a:t>
            </a:r>
            <a:r>
              <a:rPr dirty="0" sz="2800" spc="-5">
                <a:latin typeface="Cambria"/>
                <a:cs typeface="Cambria"/>
              </a:rPr>
              <a:t>một </a:t>
            </a:r>
            <a:r>
              <a:rPr dirty="0" sz="2800">
                <a:latin typeface="Cambria"/>
                <a:cs typeface="Cambria"/>
              </a:rPr>
              <a:t>số </a:t>
            </a:r>
            <a:r>
              <a:rPr dirty="0" sz="2800" spc="-5">
                <a:latin typeface="Cambria"/>
                <a:cs typeface="Cambria"/>
              </a:rPr>
              <a:t>nhóm, mỗi </a:t>
            </a:r>
            <a:r>
              <a:rPr dirty="0" sz="2800">
                <a:latin typeface="Cambria"/>
                <a:cs typeface="Cambria"/>
              </a:rPr>
              <a:t>nhóm </a:t>
            </a:r>
            <a:r>
              <a:rPr dirty="0" sz="2800" spc="-5">
                <a:latin typeface="Cambria"/>
                <a:cs typeface="Cambria"/>
              </a:rPr>
              <a:t>đảm nhiệm một </a:t>
            </a:r>
            <a:r>
              <a:rPr dirty="0" sz="2800" spc="-60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pha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trong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RAD.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1792" rIns="0" bIns="0" rtlCol="0" vert="horz">
            <a:spAutoFit/>
          </a:bodyPr>
          <a:lstStyle/>
          <a:p>
            <a:pPr marL="1430655" marR="5080" indent="-343535">
              <a:lnSpc>
                <a:spcPct val="100000"/>
              </a:lnSpc>
              <a:spcBef>
                <a:spcPts val="95"/>
              </a:spcBef>
            </a:pPr>
            <a:r>
              <a:rPr dirty="0" sz="3200" spc="-5"/>
              <a:t>Phương pháp </a:t>
            </a:r>
            <a:r>
              <a:rPr dirty="0" sz="3200" spc="-10"/>
              <a:t>Rapid application </a:t>
            </a:r>
            <a:r>
              <a:rPr dirty="0" sz="3200" spc="-875"/>
              <a:t> </a:t>
            </a:r>
            <a:r>
              <a:rPr dirty="0" sz="3200" spc="-5"/>
              <a:t>development</a:t>
            </a:r>
            <a:r>
              <a:rPr dirty="0" sz="3200" spc="-35"/>
              <a:t> </a:t>
            </a:r>
            <a:r>
              <a:rPr dirty="0" sz="3200" spc="-5"/>
              <a:t>(RAD)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7939" y="1471472"/>
            <a:ext cx="5731510" cy="20370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 spc="-5" b="1">
                <a:latin typeface="Cambria"/>
                <a:cs typeface="Cambria"/>
              </a:rPr>
              <a:t>Các</a:t>
            </a:r>
            <a:r>
              <a:rPr dirty="0" sz="2800" spc="-20" b="1">
                <a:latin typeface="Cambria"/>
                <a:cs typeface="Cambria"/>
              </a:rPr>
              <a:t> kỹ</a:t>
            </a:r>
            <a:r>
              <a:rPr dirty="0" sz="2800" spc="-10" b="1">
                <a:latin typeface="Cambria"/>
                <a:cs typeface="Cambria"/>
              </a:rPr>
              <a:t> </a:t>
            </a:r>
            <a:r>
              <a:rPr dirty="0" sz="2800" spc="-5" b="1">
                <a:latin typeface="Cambria"/>
                <a:cs typeface="Cambria"/>
              </a:rPr>
              <a:t>thuật </a:t>
            </a:r>
            <a:r>
              <a:rPr dirty="0" sz="2800" spc="-15" b="1">
                <a:latin typeface="Cambria"/>
                <a:cs typeface="Cambria"/>
              </a:rPr>
              <a:t>thực</a:t>
            </a:r>
            <a:r>
              <a:rPr dirty="0" sz="2800" spc="-20" b="1">
                <a:latin typeface="Cambria"/>
                <a:cs typeface="Cambria"/>
              </a:rPr>
              <a:t> </a:t>
            </a:r>
            <a:r>
              <a:rPr dirty="0" sz="2800" b="1">
                <a:latin typeface="Cambria"/>
                <a:cs typeface="Cambria"/>
              </a:rPr>
              <a:t>hiện.</a:t>
            </a:r>
            <a:endParaRPr sz="2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77825" algn="l"/>
              </a:tabLst>
            </a:pPr>
            <a:r>
              <a:rPr dirty="0" sz="2800" spc="-5">
                <a:latin typeface="Cambria"/>
                <a:cs typeface="Cambria"/>
              </a:rPr>
              <a:t>Business</a:t>
            </a:r>
            <a:r>
              <a:rPr dirty="0" sz="2800" spc="-4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modeling</a:t>
            </a:r>
            <a:endParaRPr sz="2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77825" algn="l"/>
              </a:tabLst>
            </a:pPr>
            <a:r>
              <a:rPr dirty="0" sz="2800" spc="-5">
                <a:latin typeface="Cambria"/>
                <a:cs typeface="Cambria"/>
              </a:rPr>
              <a:t>Process</a:t>
            </a:r>
            <a:r>
              <a:rPr dirty="0" sz="2800" spc="-3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and</a:t>
            </a:r>
            <a:r>
              <a:rPr dirty="0" sz="2800" spc="-3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Data</a:t>
            </a:r>
            <a:r>
              <a:rPr dirty="0" sz="2800" spc="-3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modeling</a:t>
            </a:r>
            <a:endParaRPr sz="2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77825" algn="l"/>
              </a:tabLst>
            </a:pPr>
            <a:r>
              <a:rPr dirty="0" sz="2800" spc="-5">
                <a:latin typeface="Cambria"/>
                <a:cs typeface="Cambria"/>
              </a:rPr>
              <a:t>Application </a:t>
            </a:r>
            <a:r>
              <a:rPr dirty="0" sz="2800" spc="-10">
                <a:latin typeface="Cambria"/>
                <a:cs typeface="Cambria"/>
              </a:rPr>
              <a:t>Generation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and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35">
                <a:latin typeface="Cambria"/>
                <a:cs typeface="Cambria"/>
              </a:rPr>
              <a:t>Testing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1792" rIns="0" bIns="0" rtlCol="0" vert="horz">
            <a:spAutoFit/>
          </a:bodyPr>
          <a:lstStyle/>
          <a:p>
            <a:pPr marL="1430655" marR="5080" indent="-343535">
              <a:lnSpc>
                <a:spcPct val="100000"/>
              </a:lnSpc>
              <a:spcBef>
                <a:spcPts val="95"/>
              </a:spcBef>
            </a:pPr>
            <a:r>
              <a:rPr dirty="0" sz="3200" spc="-5"/>
              <a:t>Phương pháp </a:t>
            </a:r>
            <a:r>
              <a:rPr dirty="0" sz="3200" spc="-10"/>
              <a:t>Rapid application </a:t>
            </a:r>
            <a:r>
              <a:rPr dirty="0" sz="3200" spc="-875"/>
              <a:t> </a:t>
            </a:r>
            <a:r>
              <a:rPr dirty="0" sz="3200" spc="-5"/>
              <a:t>development</a:t>
            </a:r>
            <a:r>
              <a:rPr dirty="0" sz="3200" spc="-35"/>
              <a:t> </a:t>
            </a:r>
            <a:r>
              <a:rPr dirty="0" sz="3200" spc="-5"/>
              <a:t>(RAD)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7939" y="1471472"/>
            <a:ext cx="7258684" cy="48387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 spc="-20" b="1" i="1">
                <a:latin typeface="Cambria"/>
                <a:cs typeface="Cambria"/>
              </a:rPr>
              <a:t>Ưu</a:t>
            </a:r>
            <a:r>
              <a:rPr dirty="0" sz="2800" spc="-55" b="1" i="1">
                <a:latin typeface="Cambria"/>
                <a:cs typeface="Cambria"/>
              </a:rPr>
              <a:t> </a:t>
            </a:r>
            <a:r>
              <a:rPr dirty="0" sz="2800" b="1" i="1">
                <a:latin typeface="Cambria"/>
                <a:cs typeface="Cambria"/>
              </a:rPr>
              <a:t>điểm.</a:t>
            </a:r>
            <a:endParaRPr sz="2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77825" algn="l"/>
              </a:tabLst>
            </a:pPr>
            <a:r>
              <a:rPr dirty="0" sz="2800" spc="-20">
                <a:latin typeface="Cambria"/>
                <a:cs typeface="Cambria"/>
              </a:rPr>
              <a:t>Quy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trình</a:t>
            </a:r>
            <a:r>
              <a:rPr dirty="0" sz="2800" spc="-15">
                <a:latin typeface="Cambria"/>
                <a:cs typeface="Cambria"/>
              </a:rPr>
              <a:t> được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hoàn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thành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nhânh.</a:t>
            </a:r>
            <a:endParaRPr sz="2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77825" algn="l"/>
              </a:tabLst>
            </a:pPr>
            <a:r>
              <a:rPr dirty="0" sz="2800" spc="-5">
                <a:latin typeface="Cambria"/>
                <a:cs typeface="Cambria"/>
              </a:rPr>
              <a:t>Khả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năng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tái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sử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dụng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mã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nguồn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400" spc="-15" b="1" i="1">
                <a:latin typeface="Cambria"/>
                <a:cs typeface="Cambria"/>
              </a:rPr>
              <a:t>Nhược</a:t>
            </a:r>
            <a:r>
              <a:rPr dirty="0" sz="2400" spc="-45" b="1" i="1">
                <a:latin typeface="Cambria"/>
                <a:cs typeface="Cambria"/>
              </a:rPr>
              <a:t> </a:t>
            </a:r>
            <a:r>
              <a:rPr dirty="0" sz="2400" spc="-5" b="1" i="1">
                <a:latin typeface="Cambria"/>
                <a:cs typeface="Cambria"/>
              </a:rPr>
              <a:t>điểm.</a:t>
            </a:r>
            <a:endParaRPr sz="24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80357"/>
              <a:buFont typeface="Segoe UI Symbol"/>
              <a:buChar char="⚫"/>
              <a:tabLst>
                <a:tab pos="377825" algn="l"/>
              </a:tabLst>
            </a:pPr>
            <a:r>
              <a:rPr dirty="0" sz="2800" spc="-30">
                <a:latin typeface="Cambria"/>
                <a:cs typeface="Cambria"/>
              </a:rPr>
              <a:t>Yêu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cầu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có</a:t>
            </a:r>
            <a:r>
              <a:rPr dirty="0" sz="2800" spc="-5">
                <a:latin typeface="Cambria"/>
                <a:cs typeface="Cambria"/>
              </a:rPr>
              <a:t> thể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bị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lặp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lại.</a:t>
            </a:r>
            <a:endParaRPr sz="2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77825" algn="l"/>
              </a:tabLst>
            </a:pPr>
            <a:r>
              <a:rPr dirty="0" sz="2800">
                <a:latin typeface="Cambria"/>
                <a:cs typeface="Cambria"/>
              </a:rPr>
              <a:t>Cần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nguồn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nhân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lực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dồi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dào</a:t>
            </a:r>
            <a:endParaRPr sz="2800">
              <a:latin typeface="Cambria"/>
              <a:cs typeface="Cambria"/>
            </a:endParaRPr>
          </a:p>
          <a:p>
            <a:pPr marL="377190" marR="15875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77825" algn="l"/>
              </a:tabLst>
            </a:pPr>
            <a:r>
              <a:rPr dirty="0" sz="2800" spc="-5">
                <a:latin typeface="Cambria"/>
                <a:cs typeface="Cambria"/>
              </a:rPr>
              <a:t>Sự </a:t>
            </a:r>
            <a:r>
              <a:rPr dirty="0" sz="2800" spc="-15">
                <a:latin typeface="Cambria"/>
                <a:cs typeface="Cambria"/>
              </a:rPr>
              <a:t>xung </a:t>
            </a:r>
            <a:r>
              <a:rPr dirty="0" sz="2800">
                <a:latin typeface="Cambria"/>
                <a:cs typeface="Cambria"/>
              </a:rPr>
              <a:t>đột củâ các </a:t>
            </a:r>
            <a:r>
              <a:rPr dirty="0" sz="2800" spc="-5">
                <a:latin typeface="Cambria"/>
                <a:cs typeface="Cambria"/>
              </a:rPr>
              <a:t>thông tin </a:t>
            </a:r>
            <a:r>
              <a:rPr dirty="0" sz="2800">
                <a:latin typeface="Cambria"/>
                <a:cs typeface="Cambria"/>
              </a:rPr>
              <a:t>có </a:t>
            </a:r>
            <a:r>
              <a:rPr dirty="0" sz="2800" spc="-5">
                <a:latin typeface="Cambria"/>
                <a:cs typeface="Cambria"/>
              </a:rPr>
              <a:t>thể </a:t>
            </a:r>
            <a:r>
              <a:rPr dirty="0" sz="2800">
                <a:latin typeface="Cambria"/>
                <a:cs typeface="Cambria"/>
              </a:rPr>
              <a:t>dẫn đến </a:t>
            </a:r>
            <a:r>
              <a:rPr dirty="0" sz="2800" spc="-60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thất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bại</a:t>
            </a:r>
            <a:endParaRPr sz="2800">
              <a:latin typeface="Cambria"/>
              <a:cs typeface="Cambria"/>
            </a:endParaRPr>
          </a:p>
          <a:p>
            <a:pPr marL="377190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77825" algn="l"/>
              </a:tabLst>
            </a:pPr>
            <a:r>
              <a:rPr dirty="0" sz="2800" spc="-5">
                <a:latin typeface="Cambria"/>
                <a:cs typeface="Cambria"/>
              </a:rPr>
              <a:t>Không </a:t>
            </a:r>
            <a:r>
              <a:rPr dirty="0" sz="2800">
                <a:latin typeface="Cambria"/>
                <a:cs typeface="Cambria"/>
              </a:rPr>
              <a:t>phù hợp </a:t>
            </a:r>
            <a:r>
              <a:rPr dirty="0" sz="2800" spc="-20">
                <a:latin typeface="Cambria"/>
                <a:cs typeface="Cambria"/>
              </a:rPr>
              <a:t>với </a:t>
            </a:r>
            <a:r>
              <a:rPr dirty="0" sz="2800">
                <a:latin typeface="Cambria"/>
                <a:cs typeface="Cambria"/>
              </a:rPr>
              <a:t>các </a:t>
            </a:r>
            <a:r>
              <a:rPr dirty="0" sz="2800" spc="-5">
                <a:latin typeface="Cambria"/>
                <a:cs typeface="Cambria"/>
              </a:rPr>
              <a:t>ứng </a:t>
            </a:r>
            <a:r>
              <a:rPr dirty="0" sz="2800">
                <a:latin typeface="Cambria"/>
                <a:cs typeface="Cambria"/>
              </a:rPr>
              <a:t>dụng </a:t>
            </a:r>
            <a:r>
              <a:rPr dirty="0" sz="2800" spc="-5">
                <a:latin typeface="Cambria"/>
                <a:cs typeface="Cambria"/>
              </a:rPr>
              <a:t>khó module </a:t>
            </a:r>
            <a:r>
              <a:rPr dirty="0" sz="2800" spc="-60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hóâ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hoặc đòi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hỏi </a:t>
            </a:r>
            <a:r>
              <a:rPr dirty="0" sz="2800" spc="-5">
                <a:latin typeface="Cambria"/>
                <a:cs typeface="Cambria"/>
              </a:rPr>
              <a:t>tính năng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câo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537" y="39623"/>
              <a:ext cx="3304032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487" y="39623"/>
              <a:ext cx="931151" cy="11026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8872" y="39623"/>
              <a:ext cx="4936235" cy="11026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5537" y="633983"/>
              <a:ext cx="1619250" cy="110261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93291" y="176276"/>
            <a:ext cx="7218045" cy="1214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Prototyping</a:t>
            </a:r>
            <a:r>
              <a:rPr dirty="0" sz="3900" spc="70" b="0">
                <a:latin typeface="Microsoft Sans Serif"/>
                <a:cs typeface="Microsoft Sans Serif"/>
              </a:rPr>
              <a:t> </a:t>
            </a:r>
            <a:r>
              <a:rPr dirty="0" sz="3900" spc="1025" b="0">
                <a:latin typeface="Microsoft Sans Serif"/>
                <a:cs typeface="Microsoft Sans Serif"/>
              </a:rPr>
              <a:t>–</a:t>
            </a:r>
            <a:r>
              <a:rPr dirty="0" sz="3900" spc="-2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Tạo</a:t>
            </a:r>
            <a:r>
              <a:rPr dirty="0" sz="3900" spc="5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hệ</a:t>
            </a:r>
            <a:r>
              <a:rPr dirty="0" sz="3900" spc="4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thống</a:t>
            </a:r>
            <a:r>
              <a:rPr dirty="0" sz="3900" spc="7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phác </a:t>
            </a:r>
            <a:r>
              <a:rPr dirty="0" sz="3900" spc="-1019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thảo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5588" y="1385716"/>
            <a:ext cx="7218680" cy="4887595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545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10">
                <a:latin typeface="Cambria"/>
                <a:cs typeface="Cambria"/>
              </a:rPr>
              <a:t>Prototype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là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một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hệ</a:t>
            </a:r>
            <a:r>
              <a:rPr dirty="0" sz="2400" spc="-5">
                <a:latin typeface="Cambria"/>
                <a:cs typeface="Cambria"/>
              </a:rPr>
              <a:t> thống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có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tính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trình </a:t>
            </a:r>
            <a:r>
              <a:rPr dirty="0" sz="2400">
                <a:latin typeface="Cambria"/>
                <a:cs typeface="Cambria"/>
              </a:rPr>
              <a:t>diễn</a:t>
            </a:r>
            <a:endParaRPr sz="2400">
              <a:latin typeface="Cambria"/>
              <a:cs typeface="Cambria"/>
            </a:endParaRPr>
          </a:p>
          <a:p>
            <a:pPr lvl="1" marL="570230" marR="432434" indent="-237490">
              <a:lnSpc>
                <a:spcPts val="2160"/>
              </a:lnSpc>
              <a:spcBef>
                <a:spcPts val="64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dirty="0" sz="2000" spc="-5">
                <a:latin typeface="Cambria"/>
                <a:cs typeface="Cambria"/>
              </a:rPr>
              <a:t>Một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mô hình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làm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việc</a:t>
            </a:r>
            <a:r>
              <a:rPr dirty="0" sz="2000" spc="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“nhanh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và</a:t>
            </a:r>
            <a:r>
              <a:rPr dirty="0" sz="2000" spc="-5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thô”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củâ giải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pháp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cho hệ </a:t>
            </a:r>
            <a:r>
              <a:rPr dirty="0" sz="2000" spc="-42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thống,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nhằm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kiểm </a:t>
            </a:r>
            <a:r>
              <a:rPr dirty="0" sz="2000" spc="-20">
                <a:latin typeface="Cambria"/>
                <a:cs typeface="Cambria"/>
              </a:rPr>
              <a:t>trâ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một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số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chức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năng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nào đó.</a:t>
            </a:r>
            <a:endParaRPr sz="20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33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dirty="0" sz="2000" spc="-5">
                <a:latin typeface="Cambria"/>
                <a:cs typeface="Cambria"/>
              </a:rPr>
              <a:t>Có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thể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miêu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tả GUI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cho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các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ứng </a:t>
            </a:r>
            <a:r>
              <a:rPr dirty="0" sz="2000" spc="-20">
                <a:latin typeface="Cambria"/>
                <a:cs typeface="Cambria"/>
              </a:rPr>
              <a:t>xử</a:t>
            </a:r>
            <a:r>
              <a:rPr dirty="0" sz="2000" spc="-5">
                <a:latin typeface="Cambria"/>
                <a:cs typeface="Cambria"/>
              </a:rPr>
              <a:t> khác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nhâu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củâ hệ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thống.</a:t>
            </a:r>
            <a:endParaRPr sz="2000">
              <a:latin typeface="Cambria"/>
              <a:cs typeface="Cambria"/>
            </a:endParaRPr>
          </a:p>
          <a:p>
            <a:pPr lvl="1" marL="570230" marR="180340" indent="-237490">
              <a:lnSpc>
                <a:spcPts val="2160"/>
              </a:lnSpc>
              <a:spcBef>
                <a:spcPts val="63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dirty="0" sz="2000" spc="-5">
                <a:latin typeface="Cambria"/>
                <a:cs typeface="Cambria"/>
              </a:rPr>
              <a:t>Nột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dung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có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thể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mã cứng</a:t>
            </a:r>
            <a:r>
              <a:rPr dirty="0" sz="2000" spc="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(hârd-coded) </a:t>
            </a:r>
            <a:r>
              <a:rPr dirty="0" sz="2000">
                <a:latin typeface="Cambria"/>
                <a:cs typeface="Cambria"/>
              </a:rPr>
              <a:t>hơn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là </a:t>
            </a:r>
            <a:r>
              <a:rPr dirty="0" sz="2000" spc="-15">
                <a:latin typeface="Cambria"/>
                <a:cs typeface="Cambria"/>
              </a:rPr>
              <a:t>truy</a:t>
            </a:r>
            <a:r>
              <a:rPr dirty="0" sz="2000" spc="-5">
                <a:latin typeface="Cambria"/>
                <a:cs typeface="Cambria"/>
              </a:rPr>
              <a:t> cập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động </a:t>
            </a:r>
            <a:r>
              <a:rPr dirty="0" sz="2000" spc="-42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từ</a:t>
            </a:r>
            <a:r>
              <a:rPr dirty="0" sz="2000" spc="-10">
                <a:latin typeface="Cambria"/>
                <a:cs typeface="Cambria"/>
              </a:rPr>
              <a:t> CSDL.</a:t>
            </a:r>
            <a:endParaRPr sz="20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27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5">
                <a:latin typeface="Cambria"/>
                <a:cs typeface="Cambria"/>
              </a:rPr>
              <a:t>Không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thể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thiếu</a:t>
            </a:r>
            <a:r>
              <a:rPr dirty="0" sz="2400" spc="-10">
                <a:latin typeface="Cambria"/>
                <a:cs typeface="Cambria"/>
              </a:rPr>
              <a:t> trong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quy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trình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phát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triển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phần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mềm</a:t>
            </a:r>
            <a:endParaRPr sz="2400">
              <a:latin typeface="Cambria"/>
              <a:cs typeface="Cambria"/>
            </a:endParaRPr>
          </a:p>
          <a:p>
            <a:pPr lvl="1" marL="570230" marR="162560" indent="-237490">
              <a:lnSpc>
                <a:spcPts val="2160"/>
              </a:lnSpc>
              <a:spcBef>
                <a:spcPts val="645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dirty="0" sz="2000" spc="-5">
                <a:latin typeface="Cambria"/>
                <a:cs typeface="Cambria"/>
              </a:rPr>
              <a:t>Tính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khả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thi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và</a:t>
            </a:r>
            <a:r>
              <a:rPr dirty="0" sz="2000" spc="-5">
                <a:latin typeface="Cambria"/>
                <a:cs typeface="Cambria"/>
              </a:rPr>
              <a:t> hữu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dụng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củâ hệ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thống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có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thể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15">
                <a:latin typeface="Cambria"/>
                <a:cs typeface="Cambria"/>
              </a:rPr>
              <a:t>ước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lượng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quâ </a:t>
            </a:r>
            <a:r>
              <a:rPr dirty="0" sz="2000" spc="-42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prototype</a:t>
            </a:r>
            <a:r>
              <a:rPr dirty="0" sz="2000" spc="-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trước</a:t>
            </a:r>
            <a:r>
              <a:rPr dirty="0" sz="2000" spc="-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khi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thực</a:t>
            </a:r>
            <a:r>
              <a:rPr dirty="0" sz="2000" spc="-5">
                <a:latin typeface="Cambria"/>
                <a:cs typeface="Cambria"/>
              </a:rPr>
              <a:t> sự</a:t>
            </a:r>
            <a:r>
              <a:rPr dirty="0" sz="2000" spc="1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được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cài </a:t>
            </a:r>
            <a:r>
              <a:rPr dirty="0" sz="2000" spc="5">
                <a:latin typeface="Cambria"/>
                <a:cs typeface="Cambria"/>
              </a:rPr>
              <a:t>đặt.</a:t>
            </a:r>
            <a:endParaRPr sz="20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27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10">
                <a:latin typeface="Cambria"/>
                <a:cs typeface="Cambria"/>
              </a:rPr>
              <a:t>Thường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được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dùng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khi:</a:t>
            </a:r>
            <a:endParaRPr sz="24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37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dirty="0" sz="2000" spc="-5">
                <a:latin typeface="Cambria"/>
                <a:cs typeface="Cambria"/>
              </a:rPr>
              <a:t>Hệ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thống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30">
                <a:latin typeface="Cambria"/>
                <a:cs typeface="Cambria"/>
              </a:rPr>
              <a:t>xây</a:t>
            </a:r>
            <a:r>
              <a:rPr dirty="0" sz="2000" spc="-5">
                <a:latin typeface="Cambria"/>
                <a:cs typeface="Cambria"/>
              </a:rPr>
              <a:t> dựng cho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các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chức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năng </a:t>
            </a:r>
            <a:r>
              <a:rPr dirty="0" sz="2000" spc="-10">
                <a:latin typeface="Cambria"/>
                <a:cs typeface="Cambria"/>
              </a:rPr>
              <a:t>thương</a:t>
            </a:r>
            <a:r>
              <a:rPr dirty="0" sz="2000" spc="-5">
                <a:latin typeface="Cambria"/>
                <a:cs typeface="Cambria"/>
              </a:rPr>
              <a:t> mại</a:t>
            </a:r>
            <a:r>
              <a:rPr dirty="0" sz="2000" spc="-10">
                <a:latin typeface="Cambria"/>
                <a:cs typeface="Cambria"/>
              </a:rPr>
              <a:t> mới.</a:t>
            </a:r>
            <a:endParaRPr sz="20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36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dirty="0" sz="2000" spc="-5">
                <a:latin typeface="Cambria"/>
                <a:cs typeface="Cambria"/>
              </a:rPr>
              <a:t>Dùng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trong </a:t>
            </a:r>
            <a:r>
              <a:rPr dirty="0" sz="2000" spc="-5">
                <a:latin typeface="Cambria"/>
                <a:cs typeface="Cambria"/>
              </a:rPr>
              <a:t>quá trình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30">
                <a:latin typeface="Cambria"/>
                <a:cs typeface="Cambria"/>
              </a:rPr>
              <a:t>xây</a:t>
            </a:r>
            <a:r>
              <a:rPr dirty="0" sz="2000" spc="-5">
                <a:latin typeface="Cambria"/>
                <a:cs typeface="Cambria"/>
              </a:rPr>
              <a:t> dựng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kịch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bản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cho use câse.</a:t>
            </a:r>
            <a:endParaRPr sz="20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36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dirty="0" sz="2000" spc="-5">
                <a:latin typeface="Cambria"/>
                <a:cs typeface="Cambria"/>
              </a:rPr>
              <a:t>Các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15">
                <a:latin typeface="Cambria"/>
                <a:cs typeface="Cambria"/>
              </a:rPr>
              <a:t>yêu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cầu</a:t>
            </a:r>
            <a:r>
              <a:rPr dirty="0" sz="2000" spc="-15">
                <a:latin typeface="Cambria"/>
                <a:cs typeface="Cambria"/>
              </a:rPr>
              <a:t> xung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đột</a:t>
            </a:r>
            <a:endParaRPr sz="20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36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dirty="0" sz="2000" spc="-5">
                <a:latin typeface="Cambria"/>
                <a:cs typeface="Cambria"/>
              </a:rPr>
              <a:t>Có </a:t>
            </a:r>
            <a:r>
              <a:rPr dirty="0" sz="2000" spc="-20">
                <a:latin typeface="Cambria"/>
                <a:cs typeface="Cambria"/>
              </a:rPr>
              <a:t>vấn</a:t>
            </a:r>
            <a:r>
              <a:rPr dirty="0" sz="2000" spc="-5">
                <a:latin typeface="Cambria"/>
                <a:cs typeface="Cambria"/>
              </a:rPr>
              <a:t> đề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truyền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thông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giữâ khách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hàng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và</a:t>
            </a:r>
            <a:r>
              <a:rPr dirty="0" sz="2000" spc="-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người</a:t>
            </a:r>
            <a:r>
              <a:rPr dirty="0" sz="2000" spc="-5">
                <a:latin typeface="Cambria"/>
                <a:cs typeface="Cambria"/>
              </a:rPr>
              <a:t> phát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triển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6497" y="0"/>
            <a:ext cx="8208009" cy="6858000"/>
            <a:chOff x="936497" y="0"/>
            <a:chExt cx="8208009" cy="6858000"/>
          </a:xfrm>
        </p:grpSpPr>
        <p:sp>
          <p:nvSpPr>
            <p:cNvPr id="4" name="object 4"/>
            <p:cNvSpPr/>
            <p:nvPr/>
          </p:nvSpPr>
          <p:spPr>
            <a:xfrm>
              <a:off x="1014221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77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778" y="6858000"/>
                  </a:lnTo>
                  <a:lnTo>
                    <a:pt x="812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497" y="0"/>
              <a:ext cx="145478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221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573" y="339852"/>
              <a:ext cx="5758433" cy="121234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506857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5" b="0">
                <a:latin typeface="Microsoft Sans Serif"/>
                <a:cs typeface="Microsoft Sans Serif"/>
              </a:rPr>
              <a:t>Các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kiểu</a:t>
            </a:r>
            <a:r>
              <a:rPr dirty="0" sz="4300" spc="25" b="0">
                <a:latin typeface="Microsoft Sans Serif"/>
                <a:cs typeface="Microsoft Sans Serif"/>
              </a:rPr>
              <a:t> </a:t>
            </a:r>
            <a:r>
              <a:rPr dirty="0" sz="4300" spc="-5" b="0">
                <a:latin typeface="Microsoft Sans Serif"/>
                <a:cs typeface="Microsoft Sans Serif"/>
              </a:rPr>
              <a:t>Prototyping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0236" y="1299755"/>
            <a:ext cx="7169150" cy="479679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81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20">
                <a:latin typeface="Cambria"/>
                <a:cs typeface="Cambria"/>
              </a:rPr>
              <a:t>“Throw-away”</a:t>
            </a:r>
            <a:r>
              <a:rPr dirty="0" sz="2800" spc="-3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prototype</a:t>
            </a:r>
            <a:endParaRPr sz="28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5">
                <a:latin typeface="Cambria"/>
                <a:cs typeface="Cambria"/>
              </a:rPr>
              <a:t>Bỏ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đi</a:t>
            </a:r>
            <a:r>
              <a:rPr dirty="0" sz="2400" spc="-5">
                <a:latin typeface="Cambria"/>
                <a:cs typeface="Cambria"/>
              </a:rPr>
              <a:t> khi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tiến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trình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tìm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kiếm </a:t>
            </a:r>
            <a:r>
              <a:rPr dirty="0" sz="2400" spc="-20">
                <a:latin typeface="Cambria"/>
                <a:cs typeface="Cambria"/>
              </a:rPr>
              <a:t>yêu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cầu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hoàn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tất.</a:t>
            </a:r>
            <a:endParaRPr sz="24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40">
                <a:latin typeface="Cambria"/>
                <a:cs typeface="Cambria"/>
              </a:rPr>
              <a:t>Tập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trung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vào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các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yêu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cầu ít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hiểu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biết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nhất.</a:t>
            </a:r>
            <a:endParaRPr sz="24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10">
                <a:latin typeface="Cambria"/>
                <a:cs typeface="Cambria"/>
              </a:rPr>
              <a:t>Thường thực</a:t>
            </a:r>
            <a:r>
              <a:rPr dirty="0" sz="2400">
                <a:latin typeface="Cambria"/>
                <a:cs typeface="Cambria"/>
              </a:rPr>
              <a:t> hiện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ở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bước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xác</a:t>
            </a:r>
            <a:r>
              <a:rPr dirty="0" sz="2400">
                <a:latin typeface="Cambria"/>
                <a:cs typeface="Cambria"/>
              </a:rPr>
              <a:t> định</a:t>
            </a:r>
            <a:r>
              <a:rPr dirty="0" sz="2400" spc="-20">
                <a:latin typeface="Cambria"/>
                <a:cs typeface="Cambria"/>
              </a:rPr>
              <a:t> yêu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cầu.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595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10">
                <a:latin typeface="Cambria"/>
                <a:cs typeface="Cambria"/>
              </a:rPr>
              <a:t>Evolutionary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prototype</a:t>
            </a:r>
            <a:endParaRPr sz="2800">
              <a:latin typeface="Cambria"/>
              <a:cs typeface="Cambria"/>
            </a:endParaRPr>
          </a:p>
          <a:p>
            <a:pPr lvl="1" marL="570230" marR="454025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15">
                <a:latin typeface="Cambria"/>
                <a:cs typeface="Cambria"/>
              </a:rPr>
              <a:t>Được </a:t>
            </a:r>
            <a:r>
              <a:rPr dirty="0" sz="2400" spc="-5">
                <a:latin typeface="Cambria"/>
                <a:cs typeface="Cambria"/>
              </a:rPr>
              <a:t>giữ lại </a:t>
            </a:r>
            <a:r>
              <a:rPr dirty="0" sz="2400">
                <a:latin typeface="Cambria"/>
                <a:cs typeface="Cambria"/>
              </a:rPr>
              <a:t>sâu </a:t>
            </a:r>
            <a:r>
              <a:rPr dirty="0" sz="2400" spc="-5">
                <a:latin typeface="Cambria"/>
                <a:cs typeface="Cambria"/>
              </a:rPr>
              <a:t>khi tiến trình tìm kiếm </a:t>
            </a:r>
            <a:r>
              <a:rPr dirty="0" sz="2400" spc="-20">
                <a:latin typeface="Cambria"/>
                <a:cs typeface="Cambria"/>
              </a:rPr>
              <a:t>yêu </a:t>
            </a:r>
            <a:r>
              <a:rPr dirty="0" sz="2400">
                <a:latin typeface="Cambria"/>
                <a:cs typeface="Cambria"/>
              </a:rPr>
              <a:t>cầu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hoàn</a:t>
            </a:r>
            <a:r>
              <a:rPr dirty="0" sz="2400" spc="-5">
                <a:latin typeface="Cambria"/>
                <a:cs typeface="Cambria"/>
              </a:rPr>
              <a:t> tất</a:t>
            </a:r>
            <a:endParaRPr sz="24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10">
                <a:latin typeface="Cambria"/>
                <a:cs typeface="Cambria"/>
              </a:rPr>
              <a:t>Thường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đưâ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râ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cho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sản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phẩm</a:t>
            </a:r>
            <a:r>
              <a:rPr dirty="0" sz="2400">
                <a:latin typeface="Cambria"/>
                <a:cs typeface="Cambria"/>
              </a:rPr>
              <a:t> cuối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cùng.</a:t>
            </a:r>
            <a:endParaRPr sz="2400">
              <a:latin typeface="Cambria"/>
              <a:cs typeface="Cambria"/>
            </a:endParaRPr>
          </a:p>
          <a:p>
            <a:pPr lvl="1" marL="570230" marR="508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10">
                <a:latin typeface="Cambria"/>
                <a:cs typeface="Cambria"/>
              </a:rPr>
              <a:t>Hướng </a:t>
            </a:r>
            <a:r>
              <a:rPr dirty="0" sz="2400">
                <a:latin typeface="Cambria"/>
                <a:cs typeface="Cambria"/>
              </a:rPr>
              <a:t>đến việc </a:t>
            </a:r>
            <a:r>
              <a:rPr dirty="0" sz="2400" spc="-5">
                <a:latin typeface="Cambria"/>
                <a:cs typeface="Cambria"/>
              </a:rPr>
              <a:t>phát triển nhânh </a:t>
            </a:r>
            <a:r>
              <a:rPr dirty="0" sz="2400">
                <a:latin typeface="Cambria"/>
                <a:cs typeface="Cambria"/>
              </a:rPr>
              <a:t>hệ </a:t>
            </a:r>
            <a:r>
              <a:rPr dirty="0" sz="2400" spc="-5">
                <a:latin typeface="Cambria"/>
                <a:cs typeface="Cambria"/>
              </a:rPr>
              <a:t>thống bằng </a:t>
            </a:r>
            <a:r>
              <a:rPr dirty="0" sz="2400">
                <a:latin typeface="Cambria"/>
                <a:cs typeface="Cambria"/>
              </a:rPr>
              <a:t> cách </a:t>
            </a:r>
            <a:r>
              <a:rPr dirty="0" sz="2400" spc="-5">
                <a:latin typeface="Cambria"/>
                <a:cs typeface="Cambria"/>
              </a:rPr>
              <a:t>tập trung </a:t>
            </a:r>
            <a:r>
              <a:rPr dirty="0" sz="2400" spc="-20">
                <a:latin typeface="Cambria"/>
                <a:cs typeface="Cambria"/>
              </a:rPr>
              <a:t>vào </a:t>
            </a:r>
            <a:r>
              <a:rPr dirty="0" sz="2400">
                <a:latin typeface="Cambria"/>
                <a:cs typeface="Cambria"/>
              </a:rPr>
              <a:t>các </a:t>
            </a:r>
            <a:r>
              <a:rPr dirty="0" sz="2400" spc="-15">
                <a:latin typeface="Cambria"/>
                <a:cs typeface="Cambria"/>
              </a:rPr>
              <a:t>yêu </a:t>
            </a:r>
            <a:r>
              <a:rPr dirty="0" sz="2400">
                <a:latin typeface="Cambria"/>
                <a:cs typeface="Cambria"/>
              </a:rPr>
              <a:t>cầu đã hiểu </a:t>
            </a:r>
            <a:r>
              <a:rPr dirty="0" sz="2400" spc="-5">
                <a:latin typeface="Cambria"/>
                <a:cs typeface="Cambria"/>
              </a:rPr>
              <a:t>biết nhất </a:t>
            </a:r>
            <a:r>
              <a:rPr dirty="0" sz="2400">
                <a:latin typeface="Cambria"/>
                <a:cs typeface="Cambria"/>
              </a:rPr>
              <a:t>(là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chung</a:t>
            </a:r>
            <a:r>
              <a:rPr dirty="0" sz="2400" spc="-5">
                <a:latin typeface="Cambria"/>
                <a:cs typeface="Cambria"/>
              </a:rPr>
              <a:t> cho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nhiều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hệ</a:t>
            </a:r>
            <a:r>
              <a:rPr dirty="0" sz="2400" spc="-5">
                <a:latin typeface="Cambria"/>
                <a:cs typeface="Cambria"/>
              </a:rPr>
              <a:t> thống)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6497" y="0"/>
            <a:ext cx="8208009" cy="6858000"/>
            <a:chOff x="936497" y="0"/>
            <a:chExt cx="8208009" cy="6858000"/>
          </a:xfrm>
        </p:grpSpPr>
        <p:sp>
          <p:nvSpPr>
            <p:cNvPr id="4" name="object 4"/>
            <p:cNvSpPr/>
            <p:nvPr/>
          </p:nvSpPr>
          <p:spPr>
            <a:xfrm>
              <a:off x="1014221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77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778" y="6858000"/>
                  </a:lnTo>
                  <a:lnTo>
                    <a:pt x="812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497" y="0"/>
              <a:ext cx="145478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221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5577" y="89153"/>
              <a:ext cx="7278624" cy="11026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5577" y="683513"/>
              <a:ext cx="1594866" cy="1102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Đàm</a:t>
            </a:r>
            <a:r>
              <a:rPr dirty="0" sz="3900" spc="3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phám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và</a:t>
            </a:r>
            <a:r>
              <a:rPr dirty="0" sz="3900" spc="2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phê</a:t>
            </a:r>
            <a:r>
              <a:rPr dirty="0" sz="3900" spc="7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chuẩn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yêu </a:t>
            </a:r>
            <a:r>
              <a:rPr dirty="0" sz="3900" spc="-102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cầu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0386" y="1329861"/>
            <a:ext cx="7235190" cy="450532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79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500" spc="-25">
                <a:latin typeface="Cambria"/>
                <a:cs typeface="Cambria"/>
              </a:rPr>
              <a:t>Yêu</a:t>
            </a:r>
            <a:r>
              <a:rPr dirty="0" sz="2500" spc="-15">
                <a:latin typeface="Cambria"/>
                <a:cs typeface="Cambria"/>
              </a:rPr>
              <a:t> </a:t>
            </a:r>
            <a:r>
              <a:rPr dirty="0" sz="2500">
                <a:latin typeface="Cambria"/>
                <a:cs typeface="Cambria"/>
              </a:rPr>
              <a:t>cầu</a:t>
            </a:r>
            <a:r>
              <a:rPr dirty="0" sz="2500" spc="-5">
                <a:latin typeface="Cambria"/>
                <a:cs typeface="Cambria"/>
              </a:rPr>
              <a:t> phát</a:t>
            </a:r>
            <a:r>
              <a:rPr dirty="0" sz="2500" spc="-10">
                <a:latin typeface="Cambria"/>
                <a:cs typeface="Cambria"/>
              </a:rPr>
              <a:t> </a:t>
            </a:r>
            <a:r>
              <a:rPr dirty="0" sz="2500">
                <a:latin typeface="Cambria"/>
                <a:cs typeface="Cambria"/>
              </a:rPr>
              <a:t>hiện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từ khách </a:t>
            </a:r>
            <a:r>
              <a:rPr dirty="0" sz="2500">
                <a:latin typeface="Cambria"/>
                <a:cs typeface="Cambria"/>
              </a:rPr>
              <a:t>hàng</a:t>
            </a:r>
            <a:r>
              <a:rPr dirty="0" sz="2500" spc="-10">
                <a:latin typeface="Cambria"/>
                <a:cs typeface="Cambria"/>
              </a:rPr>
              <a:t> thường:</a:t>
            </a:r>
            <a:endParaRPr sz="25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200">
                <a:latin typeface="Cambria"/>
                <a:cs typeface="Cambria"/>
              </a:rPr>
              <a:t>Chồng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chéo</a:t>
            </a:r>
            <a:r>
              <a:rPr dirty="0" sz="2200" spc="-15">
                <a:latin typeface="Cambria"/>
                <a:cs typeface="Cambria"/>
              </a:rPr>
              <a:t> </a:t>
            </a:r>
            <a:r>
              <a:rPr dirty="0" sz="2200" spc="-25">
                <a:latin typeface="Cambria"/>
                <a:cs typeface="Cambria"/>
              </a:rPr>
              <a:t>và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 spc="-15">
                <a:latin typeface="Cambria"/>
                <a:cs typeface="Cambria"/>
              </a:rPr>
              <a:t>xung </a:t>
            </a:r>
            <a:r>
              <a:rPr dirty="0" sz="2200" spc="5">
                <a:latin typeface="Cambria"/>
                <a:cs typeface="Cambria"/>
              </a:rPr>
              <a:t>đột.</a:t>
            </a:r>
            <a:endParaRPr sz="22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200">
                <a:latin typeface="Cambria"/>
                <a:cs typeface="Cambria"/>
              </a:rPr>
              <a:t>Mơ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hồ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hoặc</a:t>
            </a:r>
            <a:r>
              <a:rPr dirty="0" sz="2200" spc="-15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không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thực</a:t>
            </a:r>
            <a:r>
              <a:rPr dirty="0" sz="2200" spc="-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tế.</a:t>
            </a:r>
            <a:endParaRPr sz="22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200" spc="-5">
                <a:latin typeface="Cambria"/>
                <a:cs typeface="Cambria"/>
              </a:rPr>
              <a:t>Một</a:t>
            </a:r>
            <a:r>
              <a:rPr dirty="0" sz="2200">
                <a:latin typeface="Cambria"/>
                <a:cs typeface="Cambria"/>
              </a:rPr>
              <a:t> số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 spc="-15">
                <a:latin typeface="Cambria"/>
                <a:cs typeface="Cambria"/>
              </a:rPr>
              <a:t>yêu</a:t>
            </a:r>
            <a:r>
              <a:rPr dirty="0" sz="2200" spc="-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cầu</a:t>
            </a:r>
            <a:r>
              <a:rPr dirty="0" sz="2200" spc="-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chưâ </a:t>
            </a:r>
            <a:r>
              <a:rPr dirty="0" sz="2200" spc="-15">
                <a:latin typeface="Cambria"/>
                <a:cs typeface="Cambria"/>
              </a:rPr>
              <a:t>được</a:t>
            </a:r>
            <a:r>
              <a:rPr dirty="0" sz="2200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khám</a:t>
            </a:r>
            <a:r>
              <a:rPr dirty="0" sz="2200" spc="-15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phá.</a:t>
            </a:r>
            <a:endParaRPr sz="2200">
              <a:latin typeface="Cambria"/>
              <a:cs typeface="Cambria"/>
            </a:endParaRPr>
          </a:p>
          <a:p>
            <a:pPr lvl="1" marL="570230" marR="14224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200">
                <a:latin typeface="Symbol"/>
                <a:cs typeface="Symbol"/>
              </a:rPr>
              <a:t>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>
                <a:latin typeface="Cambria"/>
                <a:cs typeface="Cambria"/>
              </a:rPr>
              <a:t>Cần đàm </a:t>
            </a:r>
            <a:r>
              <a:rPr dirty="0" sz="2200" spc="-5">
                <a:latin typeface="Cambria"/>
                <a:cs typeface="Cambria"/>
              </a:rPr>
              <a:t>phán </a:t>
            </a:r>
            <a:r>
              <a:rPr dirty="0" sz="2200" spc="-20">
                <a:latin typeface="Cambria"/>
                <a:cs typeface="Cambria"/>
              </a:rPr>
              <a:t>với </a:t>
            </a:r>
            <a:r>
              <a:rPr dirty="0" sz="2200" spc="-5">
                <a:latin typeface="Cambria"/>
                <a:cs typeface="Cambria"/>
              </a:rPr>
              <a:t>khách </a:t>
            </a:r>
            <a:r>
              <a:rPr dirty="0" sz="2200">
                <a:latin typeface="Cambria"/>
                <a:cs typeface="Cambria"/>
              </a:rPr>
              <a:t>hàng đẩ </a:t>
            </a:r>
            <a:r>
              <a:rPr dirty="0" sz="2200" spc="-5">
                <a:latin typeface="Cambria"/>
                <a:cs typeface="Cambria"/>
              </a:rPr>
              <a:t>phê </a:t>
            </a:r>
            <a:r>
              <a:rPr dirty="0" sz="2200">
                <a:latin typeface="Cambria"/>
                <a:cs typeface="Cambria"/>
              </a:rPr>
              <a:t>chuẩn </a:t>
            </a:r>
            <a:r>
              <a:rPr dirty="0" sz="2200" spc="-15">
                <a:latin typeface="Cambria"/>
                <a:cs typeface="Cambria"/>
              </a:rPr>
              <a:t>yêu </a:t>
            </a:r>
            <a:r>
              <a:rPr dirty="0" sz="2200">
                <a:latin typeface="Cambria"/>
                <a:cs typeface="Cambria"/>
              </a:rPr>
              <a:t>cầu </a:t>
            </a:r>
            <a:r>
              <a:rPr dirty="0" sz="2200" spc="-470">
                <a:latin typeface="Cambria"/>
                <a:cs typeface="Cambria"/>
              </a:rPr>
              <a:t> </a:t>
            </a:r>
            <a:r>
              <a:rPr dirty="0" sz="2200" spc="-15">
                <a:latin typeface="Cambria"/>
                <a:cs typeface="Cambria"/>
              </a:rPr>
              <a:t>trước</a:t>
            </a:r>
            <a:r>
              <a:rPr dirty="0" sz="2200" spc="10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khi </a:t>
            </a:r>
            <a:r>
              <a:rPr dirty="0" sz="2200">
                <a:latin typeface="Cambria"/>
                <a:cs typeface="Cambria"/>
              </a:rPr>
              <a:t>viết</a:t>
            </a:r>
            <a:r>
              <a:rPr dirty="0" sz="2200" spc="10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tài</a:t>
            </a:r>
            <a:r>
              <a:rPr dirty="0" sz="2200" spc="5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liệu</a:t>
            </a:r>
            <a:r>
              <a:rPr dirty="0" sz="2200" spc="5">
                <a:latin typeface="Cambria"/>
                <a:cs typeface="Cambria"/>
              </a:rPr>
              <a:t> </a:t>
            </a:r>
            <a:r>
              <a:rPr dirty="0" sz="2200" spc="-15">
                <a:latin typeface="Cambria"/>
                <a:cs typeface="Cambria"/>
              </a:rPr>
              <a:t>yêu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cầu.</a:t>
            </a:r>
            <a:endParaRPr sz="22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500">
                <a:latin typeface="Cambria"/>
                <a:cs typeface="Cambria"/>
              </a:rPr>
              <a:t>Các</a:t>
            </a:r>
            <a:r>
              <a:rPr dirty="0" sz="2500" spc="-5">
                <a:latin typeface="Cambria"/>
                <a:cs typeface="Cambria"/>
              </a:rPr>
              <a:t> </a:t>
            </a:r>
            <a:r>
              <a:rPr dirty="0" sz="2500">
                <a:latin typeface="Cambria"/>
                <a:cs typeface="Cambria"/>
              </a:rPr>
              <a:t>công</a:t>
            </a:r>
            <a:r>
              <a:rPr dirty="0" sz="2500" spc="-10">
                <a:latin typeface="Cambria"/>
                <a:cs typeface="Cambria"/>
              </a:rPr>
              <a:t> </a:t>
            </a:r>
            <a:r>
              <a:rPr dirty="0" sz="2500">
                <a:latin typeface="Cambria"/>
                <a:cs typeface="Cambria"/>
              </a:rPr>
              <a:t>việc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10">
                <a:latin typeface="Cambria"/>
                <a:cs typeface="Cambria"/>
              </a:rPr>
              <a:t>thường</a:t>
            </a:r>
            <a:r>
              <a:rPr dirty="0" sz="2500" spc="5">
                <a:latin typeface="Cambria"/>
                <a:cs typeface="Cambria"/>
              </a:rPr>
              <a:t> </a:t>
            </a:r>
            <a:r>
              <a:rPr dirty="0" sz="2500" spc="-5">
                <a:latin typeface="Cambria"/>
                <a:cs typeface="Cambria"/>
              </a:rPr>
              <a:t>phải </a:t>
            </a:r>
            <a:r>
              <a:rPr dirty="0" sz="2500" spc="-10">
                <a:latin typeface="Cambria"/>
                <a:cs typeface="Cambria"/>
              </a:rPr>
              <a:t>thực </a:t>
            </a:r>
            <a:r>
              <a:rPr dirty="0" sz="2500" spc="-5">
                <a:latin typeface="Cambria"/>
                <a:cs typeface="Cambria"/>
              </a:rPr>
              <a:t>hiện:</a:t>
            </a:r>
            <a:endParaRPr sz="2500">
              <a:latin typeface="Cambria"/>
              <a:cs typeface="Cambria"/>
            </a:endParaRPr>
          </a:p>
          <a:p>
            <a:pPr lvl="1" marL="570230" marR="84074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200" spc="-5">
                <a:latin typeface="Cambria"/>
                <a:cs typeface="Cambria"/>
              </a:rPr>
              <a:t>Xác </a:t>
            </a:r>
            <a:r>
              <a:rPr dirty="0" sz="2200">
                <a:latin typeface="Cambria"/>
                <a:cs typeface="Cambria"/>
              </a:rPr>
              <a:t>định các </a:t>
            </a:r>
            <a:r>
              <a:rPr dirty="0" sz="2200" spc="-15">
                <a:latin typeface="Cambria"/>
                <a:cs typeface="Cambria"/>
              </a:rPr>
              <a:t>yêu </a:t>
            </a:r>
            <a:r>
              <a:rPr dirty="0" sz="2200">
                <a:latin typeface="Cambria"/>
                <a:cs typeface="Cambria"/>
              </a:rPr>
              <a:t>cầu </a:t>
            </a:r>
            <a:r>
              <a:rPr dirty="0" sz="2200" spc="-5">
                <a:latin typeface="Cambria"/>
                <a:cs typeface="Cambria"/>
              </a:rPr>
              <a:t>ngoài phạm </a:t>
            </a:r>
            <a:r>
              <a:rPr dirty="0" sz="2200">
                <a:latin typeface="Cambria"/>
                <a:cs typeface="Cambria"/>
              </a:rPr>
              <a:t>vi (Out of scope </a:t>
            </a:r>
            <a:r>
              <a:rPr dirty="0" sz="2200" spc="-470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requirements)</a:t>
            </a:r>
            <a:endParaRPr sz="22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200" spc="-5">
                <a:latin typeface="Cambria"/>
                <a:cs typeface="Cambria"/>
              </a:rPr>
              <a:t>Xác</a:t>
            </a:r>
            <a:r>
              <a:rPr dirty="0" sz="2200">
                <a:latin typeface="Cambria"/>
                <a:cs typeface="Cambria"/>
              </a:rPr>
              <a:t> định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các</a:t>
            </a:r>
            <a:r>
              <a:rPr dirty="0" sz="2200" spc="10">
                <a:latin typeface="Cambria"/>
                <a:cs typeface="Cambria"/>
              </a:rPr>
              <a:t> </a:t>
            </a:r>
            <a:r>
              <a:rPr dirty="0" sz="2200" spc="-15">
                <a:latin typeface="Cambria"/>
                <a:cs typeface="Cambria"/>
              </a:rPr>
              <a:t>yêu </a:t>
            </a:r>
            <a:r>
              <a:rPr dirty="0" sz="2200">
                <a:latin typeface="Cambria"/>
                <a:cs typeface="Cambria"/>
              </a:rPr>
              <a:t>cầu chồng</a:t>
            </a:r>
            <a:r>
              <a:rPr dirty="0" sz="2200" spc="-2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chéo</a:t>
            </a:r>
            <a:r>
              <a:rPr dirty="0" sz="2200" spc="-5">
                <a:latin typeface="Cambria"/>
                <a:cs typeface="Cambria"/>
              </a:rPr>
              <a:t> </a:t>
            </a:r>
            <a:r>
              <a:rPr dirty="0" sz="2200" spc="-25">
                <a:latin typeface="Cambria"/>
                <a:cs typeface="Cambria"/>
              </a:rPr>
              <a:t>và</a:t>
            </a:r>
            <a:r>
              <a:rPr dirty="0" sz="220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xung</a:t>
            </a:r>
            <a:r>
              <a:rPr dirty="0" sz="2200" spc="-15">
                <a:latin typeface="Cambria"/>
                <a:cs typeface="Cambria"/>
              </a:rPr>
              <a:t> </a:t>
            </a:r>
            <a:r>
              <a:rPr dirty="0" sz="2200" spc="5">
                <a:latin typeface="Cambria"/>
                <a:cs typeface="Cambria"/>
              </a:rPr>
              <a:t>đột.</a:t>
            </a:r>
            <a:endParaRPr sz="22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200">
                <a:latin typeface="Cambria"/>
                <a:cs typeface="Cambria"/>
              </a:rPr>
              <a:t>Phân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tích</a:t>
            </a:r>
            <a:r>
              <a:rPr dirty="0" sz="2200" spc="1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rủi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 spc="-15">
                <a:latin typeface="Cambria"/>
                <a:cs typeface="Cambria"/>
              </a:rPr>
              <a:t>ro</a:t>
            </a:r>
            <a:r>
              <a:rPr dirty="0" sz="2200" spc="-5">
                <a:latin typeface="Cambria"/>
                <a:cs typeface="Cambria"/>
              </a:rPr>
              <a:t> </a:t>
            </a:r>
            <a:r>
              <a:rPr dirty="0" sz="2200" spc="-25">
                <a:latin typeface="Cambria"/>
                <a:cs typeface="Cambria"/>
              </a:rPr>
              <a:t>và</a:t>
            </a:r>
            <a:r>
              <a:rPr dirty="0" sz="2200" spc="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sắp </a:t>
            </a:r>
            <a:r>
              <a:rPr dirty="0" sz="2200" spc="-5">
                <a:latin typeface="Cambria"/>
                <a:cs typeface="Cambria"/>
              </a:rPr>
              <a:t>thự</a:t>
            </a:r>
            <a:r>
              <a:rPr dirty="0" sz="2200" spc="10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tự</a:t>
            </a:r>
            <a:r>
              <a:rPr dirty="0" sz="2200" spc="10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quyền </a:t>
            </a:r>
            <a:r>
              <a:rPr dirty="0" sz="2200">
                <a:latin typeface="Cambria"/>
                <a:cs typeface="Cambria"/>
              </a:rPr>
              <a:t>ưu</a:t>
            </a:r>
            <a:r>
              <a:rPr dirty="0" sz="2200" spc="-5">
                <a:latin typeface="Cambria"/>
                <a:cs typeface="Cambria"/>
              </a:rPr>
              <a:t> tiên</a:t>
            </a:r>
            <a:r>
              <a:rPr dirty="0" sz="2200" spc="1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các </a:t>
            </a:r>
            <a:r>
              <a:rPr dirty="0" sz="2200" spc="-15">
                <a:latin typeface="Cambria"/>
                <a:cs typeface="Cambria"/>
              </a:rPr>
              <a:t>yêu</a:t>
            </a:r>
            <a:r>
              <a:rPr dirty="0" sz="2200">
                <a:latin typeface="Cambria"/>
                <a:cs typeface="Cambria"/>
              </a:rPr>
              <a:t> cầu.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6497" y="0"/>
            <a:ext cx="8208009" cy="6858000"/>
            <a:chOff x="936497" y="0"/>
            <a:chExt cx="8208009" cy="6858000"/>
          </a:xfrm>
        </p:grpSpPr>
        <p:sp>
          <p:nvSpPr>
            <p:cNvPr id="4" name="object 4"/>
            <p:cNvSpPr/>
            <p:nvPr/>
          </p:nvSpPr>
          <p:spPr>
            <a:xfrm>
              <a:off x="1014221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77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778" y="6858000"/>
                  </a:lnTo>
                  <a:lnTo>
                    <a:pt x="812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497" y="0"/>
              <a:ext cx="145478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221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5577" y="89153"/>
              <a:ext cx="6864096" cy="11026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5577" y="683513"/>
              <a:ext cx="2393442" cy="110261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100"/>
              </a:spcBef>
            </a:pPr>
            <a:r>
              <a:rPr dirty="0" sz="3900" b="0">
                <a:latin typeface="Microsoft Sans Serif"/>
                <a:cs typeface="Microsoft Sans Serif"/>
              </a:rPr>
              <a:t>Xác</a:t>
            </a:r>
            <a:r>
              <a:rPr dirty="0" sz="3900" spc="40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định</a:t>
            </a:r>
            <a:r>
              <a:rPr dirty="0" sz="3900" spc="5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các</a:t>
            </a:r>
            <a:r>
              <a:rPr dirty="0" sz="3900" spc="3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yêu</a:t>
            </a:r>
            <a:r>
              <a:rPr dirty="0" sz="3900" spc="5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cầu</a:t>
            </a:r>
            <a:r>
              <a:rPr dirty="0" sz="3900" spc="50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ngoài </a:t>
            </a:r>
            <a:r>
              <a:rPr dirty="0" sz="3900" spc="-102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phạm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spc="-15" b="0">
                <a:latin typeface="Microsoft Sans Serif"/>
                <a:cs typeface="Microsoft Sans Serif"/>
              </a:rPr>
              <a:t>vi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3613" y="1442465"/>
            <a:ext cx="7205345" cy="3715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275" marR="422275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Là </a:t>
            </a:r>
            <a:r>
              <a:rPr dirty="0" sz="2400" spc="-5">
                <a:latin typeface="Cambria"/>
                <a:cs typeface="Cambria"/>
              </a:rPr>
              <a:t>nhiệm </a:t>
            </a:r>
            <a:r>
              <a:rPr dirty="0" sz="2400">
                <a:latin typeface="Cambria"/>
                <a:cs typeface="Cambria"/>
              </a:rPr>
              <a:t>vụ củâ </a:t>
            </a:r>
            <a:r>
              <a:rPr dirty="0" sz="2400" spc="-15">
                <a:latin typeface="Cambria"/>
                <a:cs typeface="Cambria"/>
              </a:rPr>
              <a:t>bước </a:t>
            </a:r>
            <a:r>
              <a:rPr dirty="0" sz="2400" spc="-5">
                <a:latin typeface="Cambria"/>
                <a:cs typeface="Cambria"/>
              </a:rPr>
              <a:t>phân tích </a:t>
            </a:r>
            <a:r>
              <a:rPr dirty="0" sz="2400" spc="-20">
                <a:latin typeface="Cambria"/>
                <a:cs typeface="Cambria"/>
              </a:rPr>
              <a:t>yêu </a:t>
            </a:r>
            <a:r>
              <a:rPr dirty="0" sz="2400">
                <a:latin typeface="Cambria"/>
                <a:cs typeface="Cambria"/>
              </a:rPr>
              <a:t>cầu </a:t>
            </a:r>
            <a:r>
              <a:rPr dirty="0" sz="2400" spc="-5">
                <a:latin typeface="Cambria"/>
                <a:cs typeface="Cambria"/>
              </a:rPr>
              <a:t>nhằm </a:t>
            </a:r>
            <a:r>
              <a:rPr dirty="0" sz="2400" spc="-20">
                <a:latin typeface="Cambria"/>
                <a:cs typeface="Cambria"/>
              </a:rPr>
              <a:t>xác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định</a:t>
            </a:r>
            <a:r>
              <a:rPr dirty="0" sz="2400" spc="-5">
                <a:latin typeface="Cambria"/>
                <a:cs typeface="Cambria"/>
              </a:rPr>
              <a:t> biên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hệ</a:t>
            </a:r>
            <a:r>
              <a:rPr dirty="0" sz="2400" spc="-5">
                <a:latin typeface="Cambria"/>
                <a:cs typeface="Cambria"/>
              </a:rPr>
              <a:t> thống </a:t>
            </a:r>
            <a:r>
              <a:rPr dirty="0" sz="2400" spc="-15">
                <a:latin typeface="Cambria"/>
                <a:cs typeface="Cambria"/>
              </a:rPr>
              <a:t>(system</a:t>
            </a:r>
            <a:r>
              <a:rPr dirty="0" sz="2400" spc="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boudâry)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Các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yêu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cầu </a:t>
            </a:r>
            <a:r>
              <a:rPr dirty="0" sz="2400" spc="-15">
                <a:latin typeface="Cambria"/>
                <a:cs typeface="Cambria"/>
              </a:rPr>
              <a:t>được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phân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loại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ở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ngoài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phạm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vi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do:</a:t>
            </a:r>
            <a:endParaRPr sz="24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dirty="0" sz="2000" spc="-20">
                <a:latin typeface="Cambria"/>
                <a:cs typeface="Cambria"/>
              </a:rPr>
              <a:t>Quy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định</a:t>
            </a:r>
            <a:r>
              <a:rPr dirty="0" sz="2000" spc="-15">
                <a:latin typeface="Cambria"/>
                <a:cs typeface="Cambria"/>
              </a:rPr>
              <a:t> ràng </a:t>
            </a:r>
            <a:r>
              <a:rPr dirty="0" sz="2000" spc="-5">
                <a:latin typeface="Cambria"/>
                <a:cs typeface="Cambria"/>
              </a:rPr>
              <a:t>cuộc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củâ</a:t>
            </a:r>
            <a:r>
              <a:rPr dirty="0" sz="2000" spc="-10">
                <a:latin typeface="Cambria"/>
                <a:cs typeface="Cambria"/>
              </a:rPr>
              <a:t> tổ</a:t>
            </a:r>
            <a:r>
              <a:rPr dirty="0" sz="2000" spc="-5">
                <a:latin typeface="Cambria"/>
                <a:cs typeface="Cambria"/>
              </a:rPr>
              <a:t> chức.</a:t>
            </a:r>
            <a:endParaRPr sz="20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dirty="0" sz="2000">
                <a:latin typeface="Cambria"/>
                <a:cs typeface="Cambria"/>
              </a:rPr>
              <a:t>Giới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hạn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củâ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ngân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 spc="-15">
                <a:latin typeface="Cambria"/>
                <a:cs typeface="Cambria"/>
              </a:rPr>
              <a:t>quỹ</a:t>
            </a:r>
            <a:r>
              <a:rPr dirty="0" sz="2000" spc="-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củâ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dự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án.</a:t>
            </a:r>
            <a:endParaRPr sz="20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dirty="0" sz="2000" spc="-5">
                <a:latin typeface="Cambria"/>
                <a:cs typeface="Cambria"/>
              </a:rPr>
              <a:t>Quá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khó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cài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đặt </a:t>
            </a:r>
            <a:r>
              <a:rPr dirty="0" sz="2000" spc="-20">
                <a:latin typeface="Cambria"/>
                <a:cs typeface="Cambria"/>
              </a:rPr>
              <a:t>vào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hệ thống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máy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tính.</a:t>
            </a:r>
            <a:endParaRPr sz="2000">
              <a:latin typeface="Cambria"/>
              <a:cs typeface="Cambria"/>
            </a:endParaRPr>
          </a:p>
          <a:p>
            <a:pPr lvl="1" marL="570230" marR="508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dirty="0" sz="2000" spc="-5">
                <a:latin typeface="Cambria"/>
                <a:cs typeface="Cambria"/>
              </a:rPr>
              <a:t>Có </a:t>
            </a:r>
            <a:r>
              <a:rPr dirty="0" sz="2000" spc="-20">
                <a:latin typeface="Cambria"/>
                <a:cs typeface="Cambria"/>
              </a:rPr>
              <a:t>quyền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ưu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tiên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thấp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và</a:t>
            </a:r>
            <a:r>
              <a:rPr dirty="0" sz="2000" spc="-10">
                <a:latin typeface="Cambria"/>
                <a:cs typeface="Cambria"/>
              </a:rPr>
              <a:t> được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loại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râ</a:t>
            </a:r>
            <a:r>
              <a:rPr dirty="0" sz="2000" spc="-5">
                <a:latin typeface="Cambria"/>
                <a:cs typeface="Cambria"/>
              </a:rPr>
              <a:t> khỏi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phiên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bản đầu </a:t>
            </a:r>
            <a:r>
              <a:rPr dirty="0" sz="2000" spc="-10">
                <a:latin typeface="Cambria"/>
                <a:cs typeface="Cambria"/>
              </a:rPr>
              <a:t>tiên </a:t>
            </a:r>
            <a:r>
              <a:rPr dirty="0" sz="2000" spc="-42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củâ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hệ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thống.</a:t>
            </a:r>
            <a:endParaRPr sz="2000">
              <a:latin typeface="Cambria"/>
              <a:cs typeface="Cambria"/>
            </a:endParaRPr>
          </a:p>
          <a:p>
            <a:pPr lvl="1" marL="570230" marR="40132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dirty="0" sz="2000" spc="-15">
                <a:latin typeface="Cambria"/>
                <a:cs typeface="Cambria"/>
              </a:rPr>
              <a:t>Được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cài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đặt </a:t>
            </a:r>
            <a:r>
              <a:rPr dirty="0" sz="2000" spc="-10">
                <a:latin typeface="Cambria"/>
                <a:cs typeface="Cambria"/>
              </a:rPr>
              <a:t>trong</a:t>
            </a:r>
            <a:r>
              <a:rPr dirty="0" sz="2000" spc="-5">
                <a:latin typeface="Cambria"/>
                <a:cs typeface="Cambria"/>
              </a:rPr>
              <a:t> các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thiết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bị phần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cứng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khác,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nằm ngoài </a:t>
            </a:r>
            <a:r>
              <a:rPr dirty="0" sz="2000" spc="-43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điều khiển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củâ hệ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thống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phần </a:t>
            </a:r>
            <a:r>
              <a:rPr dirty="0" sz="2000" spc="-10">
                <a:latin typeface="Cambria"/>
                <a:cs typeface="Cambria"/>
              </a:rPr>
              <a:t>mềm.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37616" y="0"/>
            <a:ext cx="8406765" cy="6858000"/>
            <a:chOff x="737616" y="0"/>
            <a:chExt cx="8406765" cy="6858000"/>
          </a:xfrm>
        </p:grpSpPr>
        <p:sp>
          <p:nvSpPr>
            <p:cNvPr id="4" name="object 4"/>
            <p:cNvSpPr/>
            <p:nvPr/>
          </p:nvSpPr>
          <p:spPr>
            <a:xfrm>
              <a:off x="1014222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77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778" y="6858000"/>
                  </a:lnTo>
                  <a:lnTo>
                    <a:pt x="812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498" y="0"/>
              <a:ext cx="145478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222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7616" y="224015"/>
              <a:ext cx="1714500" cy="9067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1096" y="224015"/>
              <a:ext cx="675932" cy="9067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5969" y="224015"/>
              <a:ext cx="7098029" cy="9067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616" y="711695"/>
              <a:ext cx="2007108" cy="9067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3704" y="711695"/>
              <a:ext cx="675932" cy="9067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8577" y="711695"/>
              <a:ext cx="4280916" cy="906792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97966" y="335280"/>
            <a:ext cx="7874634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200" spc="-5"/>
              <a:t>Model-Driven Requirements Engineering </a:t>
            </a:r>
            <a:r>
              <a:rPr dirty="0" sz="3200" spc="-875"/>
              <a:t> </a:t>
            </a:r>
            <a:r>
              <a:rPr dirty="0" sz="3200" spc="-5"/>
              <a:t>(MDRE)-Phương</a:t>
            </a:r>
            <a:r>
              <a:rPr dirty="0" sz="3200" spc="-15"/>
              <a:t> </a:t>
            </a:r>
            <a:r>
              <a:rPr dirty="0" sz="3200" spc="-5"/>
              <a:t>pháp</a:t>
            </a:r>
            <a:r>
              <a:rPr dirty="0" sz="3200" spc="-10"/>
              <a:t> </a:t>
            </a:r>
            <a:r>
              <a:rPr dirty="0" sz="3200" spc="-5"/>
              <a:t>luận.</a:t>
            </a:r>
            <a:endParaRPr sz="3200"/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5588" y="2006091"/>
            <a:ext cx="7259955" cy="3759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5275" marR="5080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910" algn="l"/>
              </a:tabLst>
            </a:pPr>
            <a:r>
              <a:rPr dirty="0" sz="2400" spc="-5">
                <a:latin typeface="Cambria"/>
                <a:cs typeface="Cambria"/>
              </a:rPr>
              <a:t>MDRE </a:t>
            </a:r>
            <a:r>
              <a:rPr dirty="0" sz="2400" spc="-15">
                <a:latin typeface="Cambria"/>
                <a:cs typeface="Cambria"/>
              </a:rPr>
              <a:t>được </a:t>
            </a:r>
            <a:r>
              <a:rPr dirty="0" sz="2400">
                <a:latin typeface="Cambria"/>
                <a:cs typeface="Cambria"/>
              </a:rPr>
              <a:t>đề </a:t>
            </a:r>
            <a:r>
              <a:rPr dirty="0" sz="2400" spc="-15">
                <a:latin typeface="Cambria"/>
                <a:cs typeface="Cambria"/>
              </a:rPr>
              <a:t>xuất </a:t>
            </a:r>
            <a:r>
              <a:rPr dirty="0" sz="2400">
                <a:latin typeface="Cambria"/>
                <a:cs typeface="Cambria"/>
              </a:rPr>
              <a:t>để đối </a:t>
            </a:r>
            <a:r>
              <a:rPr dirty="0" sz="2400" spc="-5">
                <a:latin typeface="Cambria"/>
                <a:cs typeface="Cambria"/>
              </a:rPr>
              <a:t>phó </a:t>
            </a:r>
            <a:r>
              <a:rPr dirty="0" sz="2400" spc="-20">
                <a:latin typeface="Cambria"/>
                <a:cs typeface="Cambria"/>
              </a:rPr>
              <a:t>với </a:t>
            </a:r>
            <a:r>
              <a:rPr dirty="0" sz="2400">
                <a:latin typeface="Cambria"/>
                <a:cs typeface="Cambria"/>
              </a:rPr>
              <a:t>sự </a:t>
            </a:r>
            <a:r>
              <a:rPr dirty="0" sz="2400" spc="-10">
                <a:latin typeface="Cambria"/>
                <a:cs typeface="Cambria"/>
              </a:rPr>
              <a:t>phức </a:t>
            </a:r>
            <a:r>
              <a:rPr dirty="0" sz="2400">
                <a:latin typeface="Cambria"/>
                <a:cs typeface="Cambria"/>
              </a:rPr>
              <a:t>tạp </a:t>
            </a:r>
            <a:r>
              <a:rPr dirty="0" sz="2400" spc="-20">
                <a:latin typeface="Cambria"/>
                <a:cs typeface="Cambria"/>
              </a:rPr>
              <a:t>ngày 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càng </a:t>
            </a:r>
            <a:r>
              <a:rPr dirty="0" sz="2400" spc="-5">
                <a:latin typeface="Cambria"/>
                <a:cs typeface="Cambria"/>
              </a:rPr>
              <a:t>tăng </a:t>
            </a:r>
            <a:r>
              <a:rPr dirty="0" sz="2400">
                <a:latin typeface="Cambria"/>
                <a:cs typeface="Cambria"/>
              </a:rPr>
              <a:t>củâ kỹ </a:t>
            </a:r>
            <a:r>
              <a:rPr dirty="0" sz="2400" spc="-5">
                <a:latin typeface="Cambria"/>
                <a:cs typeface="Cambria"/>
              </a:rPr>
              <a:t>thuật </a:t>
            </a:r>
            <a:r>
              <a:rPr dirty="0" sz="2400">
                <a:latin typeface="Cambria"/>
                <a:cs typeface="Cambria"/>
              </a:rPr>
              <a:t>hệ </a:t>
            </a:r>
            <a:r>
              <a:rPr dirty="0" sz="2400" spc="-5">
                <a:latin typeface="Cambria"/>
                <a:cs typeface="Cambria"/>
              </a:rPr>
              <a:t>thống theo </a:t>
            </a:r>
            <a:r>
              <a:rPr dirty="0" sz="2400">
                <a:latin typeface="Cambria"/>
                <a:cs typeface="Cambria"/>
              </a:rPr>
              <a:t>ý </a:t>
            </a:r>
            <a:r>
              <a:rPr dirty="0" sz="2400" spc="-5">
                <a:latin typeface="Cambria"/>
                <a:cs typeface="Cambria"/>
              </a:rPr>
              <a:t>nghĩâ </a:t>
            </a:r>
            <a:r>
              <a:rPr dirty="0" sz="2400">
                <a:latin typeface="Cambria"/>
                <a:cs typeface="Cambria"/>
              </a:rPr>
              <a:t>củâ việc 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cung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cấp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thông</a:t>
            </a:r>
            <a:r>
              <a:rPr dirty="0" sz="2400">
                <a:latin typeface="Cambria"/>
                <a:cs typeface="Cambria"/>
              </a:rPr>
              <a:t> số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kỹ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thuật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yêu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cầu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như</a:t>
            </a:r>
            <a:r>
              <a:rPr dirty="0" sz="2400">
                <a:latin typeface="Cambria"/>
                <a:cs typeface="Cambria"/>
              </a:rPr>
              <a:t> mô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hình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chính </a:t>
            </a:r>
            <a:r>
              <a:rPr dirty="0" sz="2400" spc="-10">
                <a:latin typeface="Cambria"/>
                <a:cs typeface="Cambria"/>
              </a:rPr>
              <a:t>thức </a:t>
            </a:r>
            <a:r>
              <a:rPr dirty="0" sz="2400">
                <a:latin typeface="Cambria"/>
                <a:cs typeface="Cambria"/>
              </a:rPr>
              <a:t>cần </a:t>
            </a:r>
            <a:r>
              <a:rPr dirty="0" sz="2400" spc="-5">
                <a:latin typeface="Cambria"/>
                <a:cs typeface="Cambria"/>
              </a:rPr>
              <a:t>phải </a:t>
            </a:r>
            <a:r>
              <a:rPr dirty="0" sz="2400">
                <a:latin typeface="Cambria"/>
                <a:cs typeface="Cambria"/>
              </a:rPr>
              <a:t>chính </a:t>
            </a:r>
            <a:r>
              <a:rPr dirty="0" sz="2400" spc="-15">
                <a:latin typeface="Cambria"/>
                <a:cs typeface="Cambria"/>
              </a:rPr>
              <a:t>xác </a:t>
            </a:r>
            <a:r>
              <a:rPr dirty="0" sz="2400">
                <a:latin typeface="Cambria"/>
                <a:cs typeface="Cambria"/>
              </a:rPr>
              <a:t>, </a:t>
            </a:r>
            <a:r>
              <a:rPr dirty="0" sz="2400" spc="-15">
                <a:latin typeface="Cambria"/>
                <a:cs typeface="Cambria"/>
              </a:rPr>
              <a:t>đầy </a:t>
            </a:r>
            <a:r>
              <a:rPr dirty="0" sz="2400">
                <a:latin typeface="Cambria"/>
                <a:cs typeface="Cambria"/>
              </a:rPr>
              <a:t>đủ, </a:t>
            </a:r>
            <a:r>
              <a:rPr dirty="0" sz="2400" spc="-5">
                <a:latin typeface="Cambria"/>
                <a:cs typeface="Cambria"/>
              </a:rPr>
              <a:t>phù </a:t>
            </a:r>
            <a:r>
              <a:rPr dirty="0" sz="2400">
                <a:latin typeface="Cambria"/>
                <a:cs typeface="Cambria"/>
              </a:rPr>
              <a:t>hợp , </a:t>
            </a:r>
            <a:r>
              <a:rPr dirty="0" sz="2400" spc="-40">
                <a:latin typeface="Cambria"/>
                <a:cs typeface="Cambria"/>
              </a:rPr>
              <a:t>rõ </a:t>
            </a:r>
            <a:r>
              <a:rPr dirty="0" sz="2400" spc="-3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ràng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30">
                <a:latin typeface="Cambria"/>
                <a:cs typeface="Cambria"/>
              </a:rPr>
              <a:t>và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dễ</a:t>
            </a:r>
            <a:r>
              <a:rPr dirty="0" sz="2400">
                <a:latin typeface="Cambria"/>
                <a:cs typeface="Cambria"/>
              </a:rPr>
              <a:t> đọc </a:t>
            </a:r>
            <a:r>
              <a:rPr dirty="0" sz="2400" spc="-30">
                <a:latin typeface="Cambria"/>
                <a:cs typeface="Cambria"/>
              </a:rPr>
              <a:t>và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dễ</a:t>
            </a:r>
            <a:r>
              <a:rPr dirty="0" sz="2400">
                <a:latin typeface="Cambria"/>
                <a:cs typeface="Cambria"/>
              </a:rPr>
              <a:t> dàng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để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duy</a:t>
            </a:r>
            <a:r>
              <a:rPr dirty="0" sz="2400" spc="-5">
                <a:latin typeface="Cambria"/>
                <a:cs typeface="Cambria"/>
              </a:rPr>
              <a:t> trì.</a:t>
            </a:r>
            <a:endParaRPr sz="2400">
              <a:latin typeface="Cambria"/>
              <a:cs typeface="Cambria"/>
            </a:endParaRPr>
          </a:p>
          <a:p>
            <a:pPr algn="just" marL="295275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910" algn="l"/>
              </a:tabLst>
            </a:pPr>
            <a:r>
              <a:rPr dirty="0" sz="2400" spc="-5">
                <a:latin typeface="Cambria"/>
                <a:cs typeface="Cambria"/>
              </a:rPr>
              <a:t>Một </a:t>
            </a:r>
            <a:r>
              <a:rPr dirty="0" sz="2400" spc="-20">
                <a:latin typeface="Cambria"/>
                <a:cs typeface="Cambria"/>
              </a:rPr>
              <a:t>vấn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đề quan </a:t>
            </a:r>
            <a:r>
              <a:rPr dirty="0" sz="2400" spc="-10">
                <a:latin typeface="Cambria"/>
                <a:cs typeface="Cambria"/>
              </a:rPr>
              <a:t>trọng </a:t>
            </a:r>
            <a:r>
              <a:rPr dirty="0" sz="2400" spc="-15">
                <a:latin typeface="Cambria"/>
                <a:cs typeface="Cambria"/>
              </a:rPr>
              <a:t>trong</a:t>
            </a:r>
            <a:r>
              <a:rPr dirty="0" sz="2400" spc="-10">
                <a:latin typeface="Cambria"/>
                <a:cs typeface="Cambria"/>
              </a:rPr>
              <a:t> lĩnh</a:t>
            </a:r>
            <a:r>
              <a:rPr dirty="0" sz="2400" spc="50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vực </a:t>
            </a:r>
            <a:r>
              <a:rPr dirty="0" sz="2400" spc="-20">
                <a:latin typeface="Cambria"/>
                <a:cs typeface="Cambria"/>
              </a:rPr>
              <a:t>này</a:t>
            </a:r>
            <a:r>
              <a:rPr dirty="0" sz="2400" spc="49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là </a:t>
            </a:r>
            <a:r>
              <a:rPr dirty="0" sz="2400" spc="-5">
                <a:latin typeface="Cambria"/>
                <a:cs typeface="Cambria"/>
              </a:rPr>
              <a:t>thiếu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một </a:t>
            </a:r>
            <a:r>
              <a:rPr dirty="0" sz="2400">
                <a:latin typeface="Cambria"/>
                <a:cs typeface="Cambria"/>
              </a:rPr>
              <a:t>mô hình </a:t>
            </a:r>
            <a:r>
              <a:rPr dirty="0" sz="2400" spc="-10">
                <a:latin typeface="Cambria"/>
                <a:cs typeface="Cambria"/>
              </a:rPr>
              <a:t>tổng </a:t>
            </a:r>
            <a:r>
              <a:rPr dirty="0" sz="2400" spc="-5">
                <a:latin typeface="Cambria"/>
                <a:cs typeface="Cambria"/>
              </a:rPr>
              <a:t>thể </a:t>
            </a:r>
            <a:r>
              <a:rPr dirty="0" sz="2400" spc="-25">
                <a:latin typeface="Cambria"/>
                <a:cs typeface="Cambria"/>
              </a:rPr>
              <a:t>và </a:t>
            </a:r>
            <a:r>
              <a:rPr dirty="0" sz="2400" spc="-5">
                <a:latin typeface="Cambria"/>
                <a:cs typeface="Cambria"/>
              </a:rPr>
              <a:t>tiêu </a:t>
            </a:r>
            <a:r>
              <a:rPr dirty="0" sz="2400">
                <a:latin typeface="Cambria"/>
                <a:cs typeface="Cambria"/>
              </a:rPr>
              <a:t>chuẩn hóa </a:t>
            </a:r>
            <a:r>
              <a:rPr dirty="0" sz="2400" spc="-5">
                <a:latin typeface="Cambria"/>
                <a:cs typeface="Cambria"/>
              </a:rPr>
              <a:t>ngôn ngữ </a:t>
            </a:r>
            <a:r>
              <a:rPr dirty="0" sz="2400" spc="5">
                <a:latin typeface="Cambria"/>
                <a:cs typeface="Cambria"/>
              </a:rPr>
              <a:t>mô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hình </a:t>
            </a:r>
            <a:r>
              <a:rPr dirty="0" sz="2400" spc="-15">
                <a:latin typeface="Cambria"/>
                <a:cs typeface="Cambria"/>
              </a:rPr>
              <a:t>trong </a:t>
            </a:r>
            <a:r>
              <a:rPr dirty="0" sz="2400">
                <a:latin typeface="Cambria"/>
                <a:cs typeface="Cambria"/>
              </a:rPr>
              <a:t>đó bao </a:t>
            </a:r>
            <a:r>
              <a:rPr dirty="0" sz="2400" spc="-5">
                <a:latin typeface="Cambria"/>
                <a:cs typeface="Cambria"/>
              </a:rPr>
              <a:t>gồm </a:t>
            </a:r>
            <a:r>
              <a:rPr dirty="0" sz="2400" spc="-10">
                <a:latin typeface="Cambria"/>
                <a:cs typeface="Cambria"/>
              </a:rPr>
              <a:t>toàn </a:t>
            </a:r>
            <a:r>
              <a:rPr dirty="0" sz="2400">
                <a:latin typeface="Cambria"/>
                <a:cs typeface="Cambria"/>
              </a:rPr>
              <a:t>bộ các </a:t>
            </a:r>
            <a:r>
              <a:rPr dirty="0" sz="2400" spc="-15">
                <a:latin typeface="Cambria"/>
                <a:cs typeface="Cambria"/>
              </a:rPr>
              <a:t>yêu </a:t>
            </a:r>
            <a:r>
              <a:rPr dirty="0" sz="2400">
                <a:latin typeface="Cambria"/>
                <a:cs typeface="Cambria"/>
              </a:rPr>
              <a:t>cầu </a:t>
            </a:r>
            <a:r>
              <a:rPr dirty="0" sz="2400" spc="-20">
                <a:latin typeface="Cambria"/>
                <a:cs typeface="Cambria"/>
              </a:rPr>
              <a:t>quy </a:t>
            </a:r>
            <a:r>
              <a:rPr dirty="0" sz="2400" spc="-5">
                <a:latin typeface="Cambria"/>
                <a:cs typeface="Cambria"/>
              </a:rPr>
              <a:t>trình </a:t>
            </a:r>
            <a:r>
              <a:rPr dirty="0" sz="2400">
                <a:latin typeface="Cambria"/>
                <a:cs typeface="Cambria"/>
              </a:rPr>
              <a:t> kỹ </a:t>
            </a:r>
            <a:r>
              <a:rPr dirty="0" sz="2400" spc="-5">
                <a:latin typeface="Cambria"/>
                <a:cs typeface="Cambria"/>
              </a:rPr>
              <a:t>thuật </a:t>
            </a:r>
            <a:r>
              <a:rPr dirty="0" sz="2400">
                <a:latin typeface="Cambria"/>
                <a:cs typeface="Cambria"/>
              </a:rPr>
              <a:t>từ đặc </a:t>
            </a:r>
            <a:r>
              <a:rPr dirty="0" sz="2400" spc="-5">
                <a:latin typeface="Cambria"/>
                <a:cs typeface="Cambria"/>
              </a:rPr>
              <a:t>tả </a:t>
            </a:r>
            <a:r>
              <a:rPr dirty="0" sz="2400" spc="-20">
                <a:latin typeface="Cambria"/>
                <a:cs typeface="Cambria"/>
              </a:rPr>
              <a:t>yêu </a:t>
            </a:r>
            <a:r>
              <a:rPr dirty="0" sz="2400">
                <a:latin typeface="Cambria"/>
                <a:cs typeface="Cambria"/>
              </a:rPr>
              <a:t>cầu , </a:t>
            </a:r>
            <a:r>
              <a:rPr dirty="0" sz="2400" spc="-5">
                <a:latin typeface="Cambria"/>
                <a:cs typeface="Cambria"/>
              </a:rPr>
              <a:t>phân </a:t>
            </a:r>
            <a:r>
              <a:rPr dirty="0" sz="2400">
                <a:latin typeface="Cambria"/>
                <a:cs typeface="Cambria"/>
              </a:rPr>
              <a:t>bổ để </a:t>
            </a:r>
            <a:r>
              <a:rPr dirty="0" sz="2400" spc="-15">
                <a:latin typeface="Cambria"/>
                <a:cs typeface="Cambria"/>
              </a:rPr>
              <a:t>xác </a:t>
            </a:r>
            <a:r>
              <a:rPr dirty="0" sz="2400" spc="-5">
                <a:latin typeface="Cambria"/>
                <a:cs typeface="Cambria"/>
              </a:rPr>
              <a:t>minh.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SysML</a:t>
            </a:r>
            <a:r>
              <a:rPr dirty="0" sz="2400">
                <a:latin typeface="Cambria"/>
                <a:cs typeface="Cambria"/>
              </a:rPr>
              <a:t> đâng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được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đề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xuất</a:t>
            </a:r>
            <a:r>
              <a:rPr dirty="0" sz="2400">
                <a:latin typeface="Cambria"/>
                <a:cs typeface="Cambria"/>
              </a:rPr>
              <a:t> để</a:t>
            </a:r>
            <a:r>
              <a:rPr dirty="0" sz="2400" spc="-5">
                <a:latin typeface="Cambria"/>
                <a:cs typeface="Cambria"/>
              </a:rPr>
              <a:t> áp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ứng</a:t>
            </a:r>
            <a:r>
              <a:rPr dirty="0" sz="2400">
                <a:latin typeface="Cambria"/>
                <a:cs typeface="Cambria"/>
              </a:rPr>
              <a:t> các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yêu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cầu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này</a:t>
            </a:r>
            <a:r>
              <a:rPr dirty="0" sz="2400">
                <a:latin typeface="Cambria"/>
                <a:cs typeface="Cambria"/>
              </a:rPr>
              <a:t> 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59" y="521182"/>
            <a:ext cx="6448805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8889" y="616711"/>
            <a:ext cx="590740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LỰA</a:t>
            </a:r>
            <a:r>
              <a:rPr dirty="0" spc="-12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CHỌN</a:t>
            </a:r>
            <a:r>
              <a:rPr dirty="0" spc="-15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KỸ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THUẬT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THÍCH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HỢP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Trần</a:t>
            </a:r>
            <a:r>
              <a:rPr dirty="0" spc="-35"/>
              <a:t> </a:t>
            </a:r>
            <a:r>
              <a:rPr dirty="0" spc="-5"/>
              <a:t>Thị</a:t>
            </a:r>
            <a:r>
              <a:rPr dirty="0" spc="-10"/>
              <a:t> </a:t>
            </a:r>
            <a:r>
              <a:rPr dirty="0" spc="-5"/>
              <a:t>Kim</a:t>
            </a:r>
            <a:r>
              <a:rPr dirty="0" spc="-10"/>
              <a:t> Chi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9380" y="1405635"/>
            <a:ext cx="7815580" cy="3409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40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Microsoft Sans Serif"/>
                <a:cs typeface="Microsoft Sans Serif"/>
              </a:rPr>
              <a:t>Khi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đánh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giá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kỹ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thuật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thu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thập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thông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tin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trên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85">
                <a:latin typeface="Microsoft Sans Serif"/>
                <a:cs typeface="Microsoft Sans Serif"/>
              </a:rPr>
              <a:t>thường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85">
                <a:latin typeface="Microsoft Sans Serif"/>
                <a:cs typeface="Microsoft Sans Serif"/>
              </a:rPr>
              <a:t>dựa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vào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đặc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điểm,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đặc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50">
                <a:latin typeface="Microsoft Sans Serif"/>
                <a:cs typeface="Microsoft Sans Serif"/>
              </a:rPr>
              <a:t>trưng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sau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đây:</a:t>
            </a:r>
            <a:endParaRPr sz="2400">
              <a:latin typeface="Microsoft Sans Serif"/>
              <a:cs typeface="Microsoft Sans Serif"/>
            </a:endParaRPr>
          </a:p>
          <a:p>
            <a:pPr marL="377825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825" algn="l"/>
                <a:tab pos="378460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Kiểu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thông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tin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(Type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information)</a:t>
            </a:r>
            <a:endParaRPr sz="2400">
              <a:latin typeface="Microsoft Sans Serif"/>
              <a:cs typeface="Microsoft Sans Serif"/>
            </a:endParaRPr>
          </a:p>
          <a:p>
            <a:pPr marL="377825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825" algn="l"/>
                <a:tab pos="378460" algn="l"/>
              </a:tabLst>
            </a:pPr>
            <a:r>
              <a:rPr dirty="0" sz="2400">
                <a:latin typeface="Microsoft Sans Serif"/>
                <a:cs typeface="Microsoft Sans Serif"/>
              </a:rPr>
              <a:t>Độ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sâu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thông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tin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(Depth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information)</a:t>
            </a:r>
            <a:endParaRPr sz="2400">
              <a:latin typeface="Microsoft Sans Serif"/>
              <a:cs typeface="Microsoft Sans Serif"/>
            </a:endParaRPr>
          </a:p>
          <a:p>
            <a:pPr marL="377825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825" algn="l"/>
                <a:tab pos="378460" algn="l"/>
              </a:tabLst>
            </a:pPr>
            <a:r>
              <a:rPr dirty="0" sz="2400">
                <a:latin typeface="Microsoft Sans Serif"/>
                <a:cs typeface="Microsoft Sans Serif"/>
              </a:rPr>
              <a:t>Độ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rộng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thông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tin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(Breadth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information)</a:t>
            </a:r>
            <a:endParaRPr sz="2400">
              <a:latin typeface="Microsoft Sans Serif"/>
              <a:cs typeface="Microsoft Sans Serif"/>
            </a:endParaRPr>
          </a:p>
          <a:p>
            <a:pPr marL="377825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825" algn="l"/>
                <a:tab pos="378460" algn="l"/>
              </a:tabLst>
            </a:pPr>
            <a:r>
              <a:rPr dirty="0" sz="2400" spc="135">
                <a:latin typeface="Microsoft Sans Serif"/>
                <a:cs typeface="Microsoft Sans Serif"/>
              </a:rPr>
              <a:t>Sự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thống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nhất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thông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tin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(Integration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information)</a:t>
            </a:r>
            <a:endParaRPr sz="2400">
              <a:latin typeface="Microsoft Sans Serif"/>
              <a:cs typeface="Microsoft Sans Serif"/>
            </a:endParaRPr>
          </a:p>
          <a:p>
            <a:pPr marL="377825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825" algn="l"/>
                <a:tab pos="378460" algn="l"/>
              </a:tabLst>
            </a:pPr>
            <a:r>
              <a:rPr dirty="0" sz="2400" spc="95">
                <a:latin typeface="Microsoft Sans Serif"/>
                <a:cs typeface="Microsoft Sans Serif"/>
              </a:rPr>
              <a:t>Người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135">
                <a:latin typeface="Microsoft Sans Serif"/>
                <a:cs typeface="Microsoft Sans Serif"/>
              </a:rPr>
              <a:t>sử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dụng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liên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quan</a:t>
            </a:r>
            <a:r>
              <a:rPr dirty="0" sz="2400" spc="5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(User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involvement)</a:t>
            </a:r>
            <a:endParaRPr sz="2400">
              <a:latin typeface="Microsoft Sans Serif"/>
              <a:cs typeface="Microsoft Sans Serif"/>
            </a:endParaRPr>
          </a:p>
          <a:p>
            <a:pPr marL="377825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825" algn="l"/>
                <a:tab pos="378460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Chi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35">
                <a:latin typeface="Microsoft Sans Serif"/>
                <a:cs typeface="Microsoft Sans Serif"/>
              </a:rPr>
              <a:t>phí</a:t>
            </a:r>
            <a:r>
              <a:rPr dirty="0" sz="2400">
                <a:latin typeface="Microsoft Sans Serif"/>
                <a:cs typeface="Microsoft Sans Serif"/>
              </a:rPr>
              <a:t> (Cost)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2342" y="2690367"/>
            <a:ext cx="196215" cy="2794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200" spc="-5">
                <a:solidFill>
                  <a:srgbClr val="E7DEC8"/>
                </a:solidFill>
                <a:latin typeface="Microsoft Sans Serif"/>
                <a:cs typeface="Microsoft Sans Serif"/>
              </a:rPr>
              <a:t>109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577" y="89153"/>
              <a:ext cx="1812798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2501" y="89153"/>
              <a:ext cx="1041679" cy="11026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7312" y="89153"/>
              <a:ext cx="931951" cy="11026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2394" y="89153"/>
              <a:ext cx="794791" cy="11026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0524" y="89153"/>
              <a:ext cx="1041679" cy="11026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5334" y="89153"/>
              <a:ext cx="988326" cy="11026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46804" y="89153"/>
              <a:ext cx="931951" cy="11026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62855" y="89153"/>
              <a:ext cx="2862072" cy="11026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8084" y="89153"/>
              <a:ext cx="1179588" cy="11026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5577" y="683513"/>
              <a:ext cx="2444496" cy="1102614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Phân</a:t>
            </a:r>
            <a:r>
              <a:rPr dirty="0" sz="3900" spc="55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biệt</a:t>
            </a:r>
            <a:r>
              <a:rPr dirty="0" sz="3900" spc="55" b="0">
                <a:latin typeface="Microsoft Sans Serif"/>
                <a:cs typeface="Microsoft Sans Serif"/>
              </a:rPr>
              <a:t> </a:t>
            </a:r>
            <a:r>
              <a:rPr dirty="0" sz="3900" spc="80" b="0">
                <a:latin typeface="Microsoft Sans Serif"/>
                <a:cs typeface="Microsoft Sans Serif"/>
              </a:rPr>
              <a:t>giữa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elicitation</a:t>
            </a:r>
            <a:r>
              <a:rPr dirty="0" sz="3900" spc="5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và </a:t>
            </a:r>
            <a:r>
              <a:rPr dirty="0" sz="3900" spc="-1019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analysis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1596136" y="1470406"/>
            <a:ext cx="7175500" cy="3027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5275" marR="33655" indent="-28321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10">
                <a:solidFill>
                  <a:srgbClr val="FF0000"/>
                </a:solidFill>
                <a:latin typeface="Cambria"/>
                <a:cs typeface="Cambria"/>
              </a:rPr>
              <a:t>Elicitation</a:t>
            </a:r>
            <a:r>
              <a:rPr dirty="0" sz="3200" spc="2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120">
                <a:solidFill>
                  <a:srgbClr val="FF0000"/>
                </a:solidFill>
                <a:latin typeface="Cambria"/>
                <a:cs typeface="Cambria"/>
              </a:rPr>
              <a:t>lầ</a:t>
            </a:r>
            <a:r>
              <a:rPr dirty="0" sz="3200" spc="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20">
                <a:solidFill>
                  <a:srgbClr val="FF0000"/>
                </a:solidFill>
                <a:latin typeface="Cambria"/>
                <a:cs typeface="Cambria"/>
              </a:rPr>
              <a:t>xác</a:t>
            </a:r>
            <a:r>
              <a:rPr dirty="0" sz="320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Cambria"/>
                <a:cs typeface="Cambria"/>
              </a:rPr>
              <a:t>định</a:t>
            </a:r>
            <a:r>
              <a:rPr dirty="0" sz="320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245">
                <a:solidFill>
                  <a:srgbClr val="FF0000"/>
                </a:solidFill>
                <a:latin typeface="Cambria"/>
                <a:cs typeface="Cambria"/>
              </a:rPr>
              <a:t>sự</a:t>
            </a:r>
            <a:r>
              <a:rPr dirty="0" sz="3200" spc="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15">
                <a:solidFill>
                  <a:srgbClr val="FF0000"/>
                </a:solidFill>
                <a:latin typeface="Cambria"/>
                <a:cs typeface="Cambria"/>
              </a:rPr>
              <a:t>tương</a:t>
            </a:r>
            <a:r>
              <a:rPr dirty="0" sz="3200" spc="2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90">
                <a:solidFill>
                  <a:srgbClr val="FF0000"/>
                </a:solidFill>
                <a:latin typeface="Cambria"/>
                <a:cs typeface="Cambria"/>
              </a:rPr>
              <a:t>tấc</a:t>
            </a:r>
            <a:r>
              <a:rPr dirty="0" sz="3200" spc="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10">
                <a:solidFill>
                  <a:srgbClr val="FF0000"/>
                </a:solidFill>
                <a:latin typeface="Cambria"/>
                <a:cs typeface="Cambria"/>
              </a:rPr>
              <a:t>giữâ </a:t>
            </a:r>
            <a:r>
              <a:rPr dirty="0" sz="3200" spc="-5">
                <a:solidFill>
                  <a:srgbClr val="FF0000"/>
                </a:solidFill>
                <a:latin typeface="Cambria"/>
                <a:cs typeface="Cambria"/>
              </a:rPr>
              <a:t> các </a:t>
            </a:r>
            <a:r>
              <a:rPr dirty="0" sz="3200" spc="-10">
                <a:solidFill>
                  <a:srgbClr val="FF0000"/>
                </a:solidFill>
                <a:latin typeface="Cambria"/>
                <a:cs typeface="Cambria"/>
              </a:rPr>
              <a:t>stakeholders</a:t>
            </a:r>
            <a:r>
              <a:rPr dirty="0" sz="320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105">
                <a:solidFill>
                  <a:srgbClr val="FF0000"/>
                </a:solidFill>
                <a:latin typeface="Cambria"/>
                <a:cs typeface="Cambria"/>
              </a:rPr>
              <a:t>đẻ</a:t>
            </a:r>
            <a:r>
              <a:rPr dirty="0" sz="3200" spc="-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90">
                <a:solidFill>
                  <a:srgbClr val="FF0000"/>
                </a:solidFill>
                <a:latin typeface="Cambria"/>
                <a:cs typeface="Cambria"/>
              </a:rPr>
              <a:t>nấm</a:t>
            </a:r>
            <a:r>
              <a:rPr dirty="0" sz="3200" spc="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90">
                <a:solidFill>
                  <a:srgbClr val="FF0000"/>
                </a:solidFill>
                <a:latin typeface="Cambria"/>
                <a:cs typeface="Cambria"/>
              </a:rPr>
              <a:t>bất</a:t>
            </a:r>
            <a:r>
              <a:rPr dirty="0" sz="320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150">
                <a:solidFill>
                  <a:srgbClr val="FF0000"/>
                </a:solidFill>
                <a:latin typeface="Cambria"/>
                <a:cs typeface="Cambria"/>
              </a:rPr>
              <a:t>được</a:t>
            </a:r>
            <a:r>
              <a:rPr dirty="0" sz="320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10">
                <a:solidFill>
                  <a:srgbClr val="FF0000"/>
                </a:solidFill>
                <a:latin typeface="Cambria"/>
                <a:cs typeface="Cambria"/>
              </a:rPr>
              <a:t>nhu </a:t>
            </a:r>
            <a:r>
              <a:rPr dirty="0" sz="3200" spc="-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90">
                <a:solidFill>
                  <a:srgbClr val="FF0000"/>
                </a:solidFill>
                <a:latin typeface="Cambria"/>
                <a:cs typeface="Cambria"/>
              </a:rPr>
              <a:t>cầu</a:t>
            </a:r>
            <a:r>
              <a:rPr dirty="0" sz="3200" spc="-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114">
                <a:solidFill>
                  <a:srgbClr val="FF0000"/>
                </a:solidFill>
                <a:latin typeface="Cambria"/>
                <a:cs typeface="Cambria"/>
              </a:rPr>
              <a:t>của</a:t>
            </a:r>
            <a:r>
              <a:rPr dirty="0" sz="3200" spc="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190">
                <a:solidFill>
                  <a:srgbClr val="FF0000"/>
                </a:solidFill>
                <a:latin typeface="Cambria"/>
                <a:cs typeface="Cambria"/>
              </a:rPr>
              <a:t>họ.</a:t>
            </a:r>
            <a:endParaRPr sz="3200">
              <a:latin typeface="Cambria"/>
              <a:cs typeface="Cambria"/>
            </a:endParaRPr>
          </a:p>
          <a:p>
            <a:pPr marL="295275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  <a:tab pos="1917700" algn="l"/>
              </a:tabLst>
            </a:pPr>
            <a:r>
              <a:rPr dirty="0" sz="3200" spc="-20">
                <a:latin typeface="Cambria"/>
                <a:cs typeface="Cambria"/>
              </a:rPr>
              <a:t>Analysis	</a:t>
            </a:r>
            <a:r>
              <a:rPr dirty="0" sz="3200" spc="-120">
                <a:latin typeface="Cambria"/>
                <a:cs typeface="Cambria"/>
              </a:rPr>
              <a:t>lầ</a:t>
            </a:r>
            <a:r>
              <a:rPr dirty="0" sz="3200" spc="-5">
                <a:latin typeface="Cambria"/>
                <a:cs typeface="Cambria"/>
              </a:rPr>
              <a:t> tinh</a:t>
            </a:r>
            <a:r>
              <a:rPr dirty="0" sz="3200" spc="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chỉnh </a:t>
            </a:r>
            <a:r>
              <a:rPr dirty="0" sz="3200" spc="-10">
                <a:latin typeface="Cambria"/>
                <a:cs typeface="Cambria"/>
              </a:rPr>
              <a:t>(refinement)</a:t>
            </a:r>
            <a:r>
              <a:rPr dirty="0" sz="3200" spc="3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nhu </a:t>
            </a:r>
            <a:r>
              <a:rPr dirty="0" sz="3200" spc="-690">
                <a:latin typeface="Cambria"/>
                <a:cs typeface="Cambria"/>
              </a:rPr>
              <a:t> </a:t>
            </a:r>
            <a:r>
              <a:rPr dirty="0" sz="3200" spc="-90">
                <a:latin typeface="Cambria"/>
                <a:cs typeface="Cambria"/>
              </a:rPr>
              <a:t>cầu</a:t>
            </a:r>
            <a:r>
              <a:rPr dirty="0" sz="3200" spc="520">
                <a:latin typeface="Cambria"/>
                <a:cs typeface="Cambria"/>
              </a:rPr>
              <a:t> </a:t>
            </a:r>
            <a:r>
              <a:rPr dirty="0" sz="3200" spc="-114">
                <a:latin typeface="Cambria"/>
                <a:cs typeface="Cambria"/>
              </a:rPr>
              <a:t>của</a:t>
            </a:r>
            <a:r>
              <a:rPr dirty="0" sz="3200" spc="47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stakeholder </a:t>
            </a:r>
            <a:r>
              <a:rPr dirty="0" sz="3200" spc="-210">
                <a:latin typeface="Cambria"/>
                <a:cs typeface="Cambria"/>
              </a:rPr>
              <a:t>thầnh</a:t>
            </a:r>
            <a:r>
              <a:rPr dirty="0" sz="3200" spc="285">
                <a:latin typeface="Cambria"/>
                <a:cs typeface="Cambria"/>
              </a:rPr>
              <a:t> </a:t>
            </a:r>
            <a:r>
              <a:rPr dirty="0" sz="3200" spc="-90">
                <a:latin typeface="Cambria"/>
                <a:cs typeface="Cambria"/>
              </a:rPr>
              <a:t>cấc</a:t>
            </a:r>
            <a:r>
              <a:rPr dirty="0" sz="3200" spc="525">
                <a:latin typeface="Cambria"/>
                <a:cs typeface="Cambria"/>
              </a:rPr>
              <a:t> </a:t>
            </a:r>
            <a:r>
              <a:rPr dirty="0" sz="3200" spc="-90">
                <a:latin typeface="Cambria"/>
                <a:cs typeface="Cambria"/>
              </a:rPr>
              <a:t>đậ˘ </a:t>
            </a:r>
            <a:r>
              <a:rPr dirty="0" sz="3200">
                <a:latin typeface="Cambria"/>
                <a:cs typeface="Cambria"/>
              </a:rPr>
              <a:t>c </a:t>
            </a:r>
            <a:r>
              <a:rPr dirty="0" sz="3200" spc="-235">
                <a:latin typeface="Cambria"/>
                <a:cs typeface="Cambria"/>
              </a:rPr>
              <a:t>tẩ </a:t>
            </a:r>
            <a:r>
              <a:rPr dirty="0" sz="3200" spc="-229">
                <a:latin typeface="Cambria"/>
                <a:cs typeface="Cambria"/>
              </a:rPr>
              <a:t> </a:t>
            </a:r>
            <a:r>
              <a:rPr dirty="0" sz="3200" spc="-25">
                <a:latin typeface="Cambria"/>
                <a:cs typeface="Cambria"/>
              </a:rPr>
              <a:t>yêu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cầu.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009" y="278104"/>
            <a:ext cx="6448805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339" y="373634"/>
            <a:ext cx="590740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LỰA</a:t>
            </a:r>
            <a:r>
              <a:rPr dirty="0" spc="-12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CHỌN</a:t>
            </a:r>
            <a:r>
              <a:rPr dirty="0" spc="-15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KỸ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THUẬT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THÍCH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HỢP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3375" y="1276350"/>
            <a:ext cx="7848600" cy="5029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22342" y="2701241"/>
            <a:ext cx="196215" cy="2686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200" spc="-95">
                <a:solidFill>
                  <a:srgbClr val="E7DEC8"/>
                </a:solidFill>
                <a:latin typeface="Microsoft Sans Serif"/>
                <a:cs typeface="Microsoft Sans Serif"/>
              </a:rPr>
              <a:t>1</a:t>
            </a:r>
            <a:r>
              <a:rPr dirty="0" sz="1200">
                <a:solidFill>
                  <a:srgbClr val="E7DEC8"/>
                </a:solidFill>
                <a:latin typeface="Microsoft Sans Serif"/>
                <a:cs typeface="Microsoft Sans Serif"/>
              </a:rPr>
              <a:t>10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Trần</a:t>
            </a:r>
            <a:r>
              <a:rPr dirty="0" spc="-35"/>
              <a:t> </a:t>
            </a:r>
            <a:r>
              <a:rPr dirty="0" spc="-5"/>
              <a:t>Thị</a:t>
            </a:r>
            <a:r>
              <a:rPr dirty="0" spc="-10"/>
              <a:t> </a:t>
            </a:r>
            <a:r>
              <a:rPr dirty="0" spc="-5"/>
              <a:t>Kim</a:t>
            </a:r>
            <a:r>
              <a:rPr dirty="0" spc="-10"/>
              <a:t> Chi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23" y="146304"/>
              <a:ext cx="1191018" cy="10180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5178" y="146304"/>
              <a:ext cx="861072" cy="10180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9685" y="146304"/>
              <a:ext cx="861072" cy="10180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9923" y="146304"/>
              <a:ext cx="2230374" cy="10180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89475" y="146304"/>
              <a:ext cx="1115580" cy="10180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8492" y="146304"/>
              <a:ext cx="861072" cy="10180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2999" y="146304"/>
              <a:ext cx="861072" cy="10180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07507" y="146304"/>
              <a:ext cx="858799" cy="10180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9730" y="146304"/>
              <a:ext cx="835164" cy="10180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88330" y="146304"/>
              <a:ext cx="835164" cy="10180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16930" y="146304"/>
              <a:ext cx="733818" cy="10180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44184" y="146304"/>
              <a:ext cx="1242847" cy="101803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80453" y="146304"/>
              <a:ext cx="861072" cy="10180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34962" y="146304"/>
              <a:ext cx="733818" cy="101803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0723" y="694944"/>
              <a:ext cx="1242847" cy="10180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82723" y="694944"/>
              <a:ext cx="988326" cy="10180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64485" y="694944"/>
              <a:ext cx="861072" cy="101803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8994" y="694944"/>
              <a:ext cx="861072" cy="101803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98469" y="694944"/>
              <a:ext cx="1344168" cy="101803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62578" y="694944"/>
              <a:ext cx="835164" cy="101803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91178" y="694944"/>
              <a:ext cx="861072" cy="10180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5686" y="694944"/>
              <a:ext cx="861072" cy="1018031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513839" y="272034"/>
            <a:ext cx="586740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Microsoft Sans Serif"/>
                <a:cs typeface="Microsoft Sans Serif"/>
              </a:rPr>
              <a:t>Chọn </a:t>
            </a:r>
            <a:r>
              <a:rPr dirty="0" sz="3600" spc="120" b="0">
                <a:latin typeface="Microsoft Sans Serif"/>
                <a:cs typeface="Microsoft Sans Serif"/>
              </a:rPr>
              <a:t>phương </a:t>
            </a:r>
            <a:r>
              <a:rPr dirty="0" sz="3600" b="0">
                <a:latin typeface="Microsoft Sans Serif"/>
                <a:cs typeface="Microsoft Sans Serif"/>
              </a:rPr>
              <a:t>pháp/ kỹ thuật </a:t>
            </a:r>
            <a:r>
              <a:rPr dirty="0" sz="3600" spc="-944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thu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thập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yêu</a:t>
            </a:r>
            <a:r>
              <a:rPr dirty="0" sz="3600" spc="40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cầu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683752" y="6550872"/>
            <a:ext cx="31940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112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5436" y="1696466"/>
            <a:ext cx="7974965" cy="4112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910" marR="151765" indent="-283845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Cambria"/>
                <a:cs typeface="Cambria"/>
              </a:rPr>
              <a:t>Nhà</a:t>
            </a:r>
            <a:r>
              <a:rPr dirty="0" sz="2800" spc="4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phân</a:t>
            </a:r>
            <a:r>
              <a:rPr dirty="0" sz="2800" spc="6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tích</a:t>
            </a:r>
            <a:r>
              <a:rPr dirty="0" sz="2800" spc="60">
                <a:latin typeface="Cambria"/>
                <a:cs typeface="Cambria"/>
              </a:rPr>
              <a:t> </a:t>
            </a:r>
            <a:r>
              <a:rPr dirty="0" sz="2800" spc="-229">
                <a:latin typeface="Cambria"/>
                <a:cs typeface="Cambria"/>
              </a:rPr>
              <a:t>chọn</a:t>
            </a:r>
            <a:r>
              <a:rPr dirty="0" sz="2800" spc="5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1</a:t>
            </a:r>
            <a:r>
              <a:rPr dirty="0" sz="2800" spc="5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kỹ</a:t>
            </a:r>
            <a:r>
              <a:rPr dirty="0" sz="2800" spc="65">
                <a:latin typeface="Cambria"/>
                <a:cs typeface="Cambria"/>
              </a:rPr>
              <a:t> </a:t>
            </a:r>
            <a:r>
              <a:rPr dirty="0" sz="2800" spc="-55">
                <a:latin typeface="Cambria"/>
                <a:cs typeface="Cambria"/>
              </a:rPr>
              <a:t>thuậ^</a:t>
            </a:r>
            <a:r>
              <a:rPr dirty="0" sz="2800" spc="-29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</a:t>
            </a:r>
            <a:r>
              <a:rPr dirty="0" sz="2800" spc="5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thu</a:t>
            </a:r>
            <a:r>
              <a:rPr dirty="0" sz="2800" spc="60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thậ^</a:t>
            </a:r>
            <a:r>
              <a:rPr dirty="0" sz="2800" spc="-28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p</a:t>
            </a:r>
            <a:r>
              <a:rPr dirty="0" sz="2800" spc="55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nầo</a:t>
            </a:r>
            <a:r>
              <a:rPr dirty="0" sz="2800" spc="5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đó</a:t>
            </a:r>
            <a:r>
              <a:rPr dirty="0" sz="2800" spc="60">
                <a:latin typeface="Cambria"/>
                <a:cs typeface="Cambria"/>
              </a:rPr>
              <a:t> </a:t>
            </a:r>
            <a:r>
              <a:rPr dirty="0" sz="2800" spc="-100">
                <a:latin typeface="Cambria"/>
                <a:cs typeface="Cambria"/>
              </a:rPr>
              <a:t>lầ</a:t>
            </a:r>
            <a:r>
              <a:rPr dirty="0" sz="2800" spc="35">
                <a:latin typeface="Cambria"/>
                <a:cs typeface="Cambria"/>
              </a:rPr>
              <a:t> </a:t>
            </a:r>
            <a:r>
              <a:rPr dirty="0" sz="2800" spc="-1035">
                <a:latin typeface="Cambria"/>
                <a:cs typeface="Cambria"/>
              </a:rPr>
              <a:t>do </a:t>
            </a:r>
            <a:r>
              <a:rPr dirty="0" sz="2800" spc="-60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tổ</a:t>
            </a:r>
            <a:r>
              <a:rPr dirty="0" sz="2800" spc="15">
                <a:latin typeface="Cambria"/>
                <a:cs typeface="Cambria"/>
              </a:rPr>
              <a:t> </a:t>
            </a:r>
            <a:r>
              <a:rPr dirty="0" sz="2800" spc="-345">
                <a:latin typeface="Cambria"/>
                <a:cs typeface="Cambria"/>
              </a:rPr>
              <a:t>hợp</a:t>
            </a:r>
            <a:r>
              <a:rPr dirty="0" sz="2800" spc="-270">
                <a:latin typeface="Cambria"/>
                <a:cs typeface="Cambria"/>
              </a:rPr>
              <a:t> </a:t>
            </a:r>
            <a:r>
              <a:rPr dirty="0" sz="2800" spc="-100">
                <a:latin typeface="Cambria"/>
                <a:cs typeface="Cambria"/>
              </a:rPr>
              <a:t>của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1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trong</a:t>
            </a:r>
            <a:r>
              <a:rPr dirty="0" sz="2800" spc="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4</a:t>
            </a:r>
            <a:r>
              <a:rPr dirty="0" sz="2800" spc="10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lý</a:t>
            </a:r>
            <a:r>
              <a:rPr dirty="0" sz="2800" spc="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do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sau:</a:t>
            </a:r>
            <a:endParaRPr sz="2800">
              <a:latin typeface="Cambria"/>
              <a:cs typeface="Cambria"/>
            </a:endParaRPr>
          </a:p>
          <a:p>
            <a:pPr marL="553720" indent="-514984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SzPct val="79166"/>
              <a:buAutoNum type="arabicPeriod"/>
              <a:tabLst>
                <a:tab pos="553085" algn="l"/>
                <a:tab pos="553720" algn="l"/>
              </a:tabLst>
            </a:pPr>
            <a:r>
              <a:rPr dirty="0" sz="2400" spc="-85">
                <a:latin typeface="Cambria"/>
                <a:cs typeface="Cambria"/>
              </a:rPr>
              <a:t>V</a:t>
            </a:r>
            <a:r>
              <a:rPr dirty="0" sz="2400" spc="5">
                <a:latin typeface="Cambria"/>
                <a:cs typeface="Cambria"/>
              </a:rPr>
              <a:t>i</a:t>
            </a:r>
            <a:r>
              <a:rPr dirty="0" sz="2400">
                <a:latin typeface="Cambria"/>
                <a:cs typeface="Cambria"/>
              </a:rPr>
              <a:t>̀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</a:t>
            </a:r>
            <a:r>
              <a:rPr dirty="0" sz="2400" spc="-305">
                <a:latin typeface="Cambria"/>
                <a:cs typeface="Cambria"/>
              </a:rPr>
              <a:t>o</a:t>
            </a:r>
            <a:r>
              <a:rPr dirty="0" sz="2400">
                <a:latin typeface="Cambria"/>
                <a:cs typeface="Cambria"/>
              </a:rPr>
              <a:t>́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</a:t>
            </a:r>
            <a:r>
              <a:rPr dirty="0" sz="2400" spc="-254">
                <a:latin typeface="Cambria"/>
                <a:cs typeface="Cambria"/>
              </a:rPr>
              <a:t>â</a:t>
            </a:r>
            <a:r>
              <a:rPr dirty="0" sz="2400">
                <a:latin typeface="Cambria"/>
                <a:cs typeface="Cambria"/>
              </a:rPr>
              <a:t>̀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1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kỹ</a:t>
            </a:r>
            <a:r>
              <a:rPr dirty="0" sz="2400" spc="-5">
                <a:latin typeface="Cambria"/>
                <a:cs typeface="Cambria"/>
              </a:rPr>
              <a:t> th</a:t>
            </a:r>
            <a:r>
              <a:rPr dirty="0" sz="2400">
                <a:latin typeface="Cambria"/>
                <a:cs typeface="Cambria"/>
              </a:rPr>
              <a:t>u</a:t>
            </a:r>
            <a:r>
              <a:rPr dirty="0" sz="2400" spc="-265">
                <a:latin typeface="Cambria"/>
                <a:cs typeface="Cambria"/>
              </a:rPr>
              <a:t>â</a:t>
            </a:r>
            <a:r>
              <a:rPr dirty="0" sz="2400" spc="10">
                <a:latin typeface="Cambria"/>
                <a:cs typeface="Cambria"/>
              </a:rPr>
              <a:t>̣</a:t>
            </a:r>
            <a:r>
              <a:rPr dirty="0" sz="2400">
                <a:latin typeface="Cambria"/>
                <a:cs typeface="Cambria"/>
              </a:rPr>
              <a:t>^</a:t>
            </a:r>
            <a:r>
              <a:rPr dirty="0" sz="2400" spc="-28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 m</a:t>
            </a:r>
            <a:r>
              <a:rPr dirty="0" sz="2400" spc="-254">
                <a:latin typeface="Cambria"/>
                <a:cs typeface="Cambria"/>
              </a:rPr>
              <a:t>â</a:t>
            </a:r>
            <a:r>
              <a:rPr dirty="0" sz="2400">
                <a:latin typeface="Cambria"/>
                <a:cs typeface="Cambria"/>
              </a:rPr>
              <a:t>̀</a:t>
            </a:r>
            <a:r>
              <a:rPr dirty="0" sz="2400" spc="-5">
                <a:latin typeface="Cambria"/>
                <a:cs typeface="Cambria"/>
              </a:rPr>
              <a:t> n</a:t>
            </a:r>
            <a:r>
              <a:rPr dirty="0" sz="2400">
                <a:latin typeface="Cambria"/>
                <a:cs typeface="Cambria"/>
              </a:rPr>
              <a:t>h</a:t>
            </a:r>
            <a:r>
              <a:rPr dirty="0" sz="2400" spc="-5">
                <a:latin typeface="Cambria"/>
                <a:cs typeface="Cambria"/>
              </a:rPr>
              <a:t>a</a:t>
            </a:r>
            <a:r>
              <a:rPr dirty="0" sz="2400">
                <a:latin typeface="Cambria"/>
                <a:cs typeface="Cambria"/>
              </a:rPr>
              <a:t>̀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phâ</a:t>
            </a:r>
            <a:r>
              <a:rPr dirty="0" sz="2400">
                <a:latin typeface="Cambria"/>
                <a:cs typeface="Cambria"/>
              </a:rPr>
              <a:t>n </a:t>
            </a:r>
            <a:r>
              <a:rPr dirty="0" sz="2400" spc="-5">
                <a:latin typeface="Cambria"/>
                <a:cs typeface="Cambria"/>
              </a:rPr>
              <a:t>t</a:t>
            </a:r>
            <a:r>
              <a:rPr dirty="0" sz="2400" spc="5">
                <a:latin typeface="Cambria"/>
                <a:cs typeface="Cambria"/>
              </a:rPr>
              <a:t>i</a:t>
            </a:r>
            <a:r>
              <a:rPr dirty="0" sz="2400" spc="-10">
                <a:latin typeface="Cambria"/>
                <a:cs typeface="Cambria"/>
              </a:rPr>
              <a:t>́</a:t>
            </a:r>
            <a:r>
              <a:rPr dirty="0" sz="2400" spc="-5">
                <a:latin typeface="Cambria"/>
                <a:cs typeface="Cambria"/>
              </a:rPr>
              <a:t>c</a:t>
            </a:r>
            <a:r>
              <a:rPr dirty="0" sz="2400">
                <a:latin typeface="Cambria"/>
                <a:cs typeface="Cambria"/>
              </a:rPr>
              <a:t>h b</a:t>
            </a:r>
            <a:r>
              <a:rPr dirty="0" sz="2400" spc="-5">
                <a:latin typeface="Cambria"/>
                <a:cs typeface="Cambria"/>
              </a:rPr>
              <a:t>i</a:t>
            </a:r>
            <a:r>
              <a:rPr dirty="0" sz="2400" spc="-229">
                <a:latin typeface="Cambria"/>
                <a:cs typeface="Cambria"/>
              </a:rPr>
              <a:t>e</a:t>
            </a:r>
            <a:r>
              <a:rPr dirty="0" sz="2400" spc="-5">
                <a:latin typeface="Cambria"/>
                <a:cs typeface="Cambria"/>
              </a:rPr>
              <a:t>́</a:t>
            </a:r>
            <a:r>
              <a:rPr dirty="0" sz="2400">
                <a:latin typeface="Cambria"/>
                <a:cs typeface="Cambria"/>
              </a:rPr>
              <a:t>t</a:t>
            </a:r>
            <a:endParaRPr sz="2400">
              <a:latin typeface="Cambria"/>
              <a:cs typeface="Cambria"/>
            </a:endParaRPr>
          </a:p>
          <a:p>
            <a:pPr marL="553085" marR="492759" indent="-514350">
              <a:lnSpc>
                <a:spcPct val="100000"/>
              </a:lnSpc>
              <a:spcBef>
                <a:spcPts val="595"/>
              </a:spcBef>
              <a:buClr>
                <a:srgbClr val="3891A7"/>
              </a:buClr>
              <a:buSzPct val="79166"/>
              <a:buAutoNum type="arabicPeriod"/>
              <a:tabLst>
                <a:tab pos="553085" algn="l"/>
                <a:tab pos="553720" algn="l"/>
              </a:tabLst>
            </a:pPr>
            <a:r>
              <a:rPr dirty="0" sz="2400" spc="-30">
                <a:latin typeface="Cambria"/>
                <a:cs typeface="Cambria"/>
              </a:rPr>
              <a:t>Vì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-105">
                <a:latin typeface="Cambria"/>
                <a:cs typeface="Cambria"/>
              </a:rPr>
              <a:t>nó</a:t>
            </a:r>
            <a:r>
              <a:rPr dirty="0" sz="2400" spc="45">
                <a:latin typeface="Cambria"/>
                <a:cs typeface="Cambria"/>
              </a:rPr>
              <a:t> </a:t>
            </a:r>
            <a:r>
              <a:rPr dirty="0" sz="2400" spc="-85">
                <a:latin typeface="Cambria"/>
                <a:cs typeface="Cambria"/>
              </a:rPr>
              <a:t>lầ</a:t>
            </a:r>
            <a:r>
              <a:rPr dirty="0" sz="2400" spc="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kỹ</a:t>
            </a:r>
            <a:r>
              <a:rPr dirty="0" sz="2400" spc="45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thuậ^</a:t>
            </a:r>
            <a:r>
              <a:rPr dirty="0" sz="2400" spc="-254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</a:t>
            </a:r>
            <a:r>
              <a:rPr dirty="0" sz="2400" spc="4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ưâ</a:t>
            </a:r>
            <a:r>
              <a:rPr dirty="0" sz="2400" spc="6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thích</a:t>
            </a:r>
            <a:r>
              <a:rPr dirty="0" sz="2400" spc="50">
                <a:latin typeface="Cambria"/>
                <a:cs typeface="Cambria"/>
              </a:rPr>
              <a:t> </a:t>
            </a:r>
            <a:r>
              <a:rPr dirty="0" sz="2400" spc="-235">
                <a:latin typeface="Cambria"/>
                <a:cs typeface="Cambria"/>
              </a:rPr>
              <a:t>của  </a:t>
            </a:r>
            <a:r>
              <a:rPr dirty="0" sz="2400" spc="-5">
                <a:latin typeface="Cambria"/>
                <a:cs typeface="Cambria"/>
              </a:rPr>
              <a:t>nhà</a:t>
            </a:r>
            <a:r>
              <a:rPr dirty="0" sz="2400" spc="4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phân</a:t>
            </a:r>
            <a:r>
              <a:rPr dirty="0" sz="2400" spc="5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tích</a:t>
            </a:r>
            <a:r>
              <a:rPr dirty="0" sz="2400" spc="5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trong</a:t>
            </a:r>
            <a:r>
              <a:rPr dirty="0" sz="2400" spc="45">
                <a:latin typeface="Cambria"/>
                <a:cs typeface="Cambria"/>
              </a:rPr>
              <a:t> </a:t>
            </a:r>
            <a:r>
              <a:rPr dirty="0" sz="2400" spc="-95">
                <a:latin typeface="Cambria"/>
                <a:cs typeface="Cambria"/>
              </a:rPr>
              <a:t>mọi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5">
                <a:latin typeface="Cambria"/>
                <a:cs typeface="Cambria"/>
              </a:rPr>
              <a:t>hoần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235">
                <a:latin typeface="Cambria"/>
                <a:cs typeface="Cambria"/>
              </a:rPr>
              <a:t>cẩnh</a:t>
            </a:r>
            <a:endParaRPr sz="2400">
              <a:latin typeface="Cambria"/>
              <a:cs typeface="Cambria"/>
            </a:endParaRPr>
          </a:p>
          <a:p>
            <a:pPr marL="553085" marR="5080" indent="-51435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166"/>
              <a:buAutoNum type="arabicPeriod"/>
              <a:tabLst>
                <a:tab pos="553085" algn="l"/>
                <a:tab pos="553720" algn="l"/>
              </a:tabLst>
            </a:pPr>
            <a:r>
              <a:rPr dirty="0" sz="2400" spc="-5">
                <a:latin typeface="Cambria"/>
                <a:cs typeface="Cambria"/>
              </a:rPr>
              <a:t>Nhà phân tích tuân theo </a:t>
            </a:r>
            <a:r>
              <a:rPr dirty="0" sz="2400">
                <a:latin typeface="Cambria"/>
                <a:cs typeface="Cambria"/>
              </a:rPr>
              <a:t>1 </a:t>
            </a:r>
            <a:r>
              <a:rPr dirty="0" sz="2400" spc="-10">
                <a:latin typeface="Cambria"/>
                <a:cs typeface="Cambria"/>
              </a:rPr>
              <a:t>phương </a:t>
            </a:r>
            <a:r>
              <a:rPr dirty="0" sz="2400" spc="-55">
                <a:latin typeface="Cambria"/>
                <a:cs typeface="Cambria"/>
              </a:rPr>
              <a:t>phấp luậ^ </a:t>
            </a:r>
            <a:r>
              <a:rPr dirty="0" sz="2400">
                <a:latin typeface="Cambria"/>
                <a:cs typeface="Cambria"/>
              </a:rPr>
              <a:t>n </a:t>
            </a:r>
            <a:r>
              <a:rPr dirty="0" sz="2400" spc="-95">
                <a:latin typeface="Cambria"/>
                <a:cs typeface="Cambria"/>
              </a:rPr>
              <a:t>tường </a:t>
            </a:r>
            <a:r>
              <a:rPr dirty="0" sz="2400" spc="-125">
                <a:latin typeface="Cambria"/>
                <a:cs typeface="Cambria"/>
              </a:rPr>
              <a:t>minh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nầo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đó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85">
                <a:latin typeface="Cambria"/>
                <a:cs typeface="Cambria"/>
              </a:rPr>
              <a:t>mầ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phương</a:t>
            </a:r>
            <a:r>
              <a:rPr dirty="0" sz="2400" spc="15">
                <a:latin typeface="Cambria"/>
                <a:cs typeface="Cambria"/>
              </a:rPr>
              <a:t> </a:t>
            </a:r>
            <a:r>
              <a:rPr dirty="0" sz="2400" spc="-55">
                <a:latin typeface="Cambria"/>
                <a:cs typeface="Cambria"/>
              </a:rPr>
              <a:t>phấp</a:t>
            </a:r>
            <a:r>
              <a:rPr dirty="0" sz="2400" spc="10">
                <a:latin typeface="Cambria"/>
                <a:cs typeface="Cambria"/>
              </a:rPr>
              <a:t> </a:t>
            </a:r>
            <a:r>
              <a:rPr dirty="0" sz="2400" spc="-55">
                <a:latin typeface="Cambria"/>
                <a:cs typeface="Cambria"/>
              </a:rPr>
              <a:t>luậ^</a:t>
            </a:r>
            <a:r>
              <a:rPr dirty="0" sz="2400" spc="-28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nầy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đòi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hỏi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mo^̣</a:t>
            </a:r>
            <a:r>
              <a:rPr dirty="0" sz="2400" spc="-229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kỹ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thuậ^</a:t>
            </a:r>
            <a:r>
              <a:rPr dirty="0" sz="2400" spc="-27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</a:t>
            </a:r>
            <a:endParaRPr sz="2400">
              <a:latin typeface="Cambria"/>
              <a:cs typeface="Cambria"/>
            </a:endParaRPr>
          </a:p>
          <a:p>
            <a:pPr marL="553085">
              <a:lnSpc>
                <a:spcPct val="100000"/>
              </a:lnSpc>
            </a:pPr>
            <a:r>
              <a:rPr dirty="0" sz="2400" spc="-70">
                <a:latin typeface="Cambria"/>
                <a:cs typeface="Cambria"/>
              </a:rPr>
              <a:t>đậ˘</a:t>
            </a:r>
            <a:r>
              <a:rPr dirty="0" sz="2400" spc="-2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bie^̣</a:t>
            </a:r>
            <a:r>
              <a:rPr dirty="0" sz="2400" spc="-2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-260">
                <a:latin typeface="Cambria"/>
                <a:cs typeface="Cambria"/>
              </a:rPr>
              <a:t>ở</a:t>
            </a:r>
            <a:r>
              <a:rPr dirty="0" sz="2400" spc="-190">
                <a:latin typeface="Cambria"/>
                <a:cs typeface="Cambria"/>
              </a:rPr>
              <a:t> </a:t>
            </a:r>
            <a:r>
              <a:rPr dirty="0" sz="2400" spc="-175">
                <a:latin typeface="Cambria"/>
                <a:cs typeface="Cambria"/>
              </a:rPr>
              <a:t>thời</a:t>
            </a:r>
            <a:r>
              <a:rPr dirty="0" sz="2400" spc="65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điẻm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hie^̣</a:t>
            </a:r>
            <a:r>
              <a:rPr dirty="0" sz="2400" spc="-2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-125">
                <a:latin typeface="Cambria"/>
                <a:cs typeface="Cambria"/>
              </a:rPr>
              <a:t>tậi.</a:t>
            </a:r>
            <a:endParaRPr sz="2400">
              <a:latin typeface="Cambria"/>
              <a:cs typeface="Cambria"/>
            </a:endParaRPr>
          </a:p>
          <a:p>
            <a:pPr marL="553085" marR="186690" indent="-514350">
              <a:lnSpc>
                <a:spcPct val="100000"/>
              </a:lnSpc>
              <a:spcBef>
                <a:spcPts val="595"/>
              </a:spcBef>
              <a:buClr>
                <a:srgbClr val="3891A7"/>
              </a:buClr>
              <a:buSzPct val="79166"/>
              <a:buAutoNum type="arabicPeriod" startAt="4"/>
              <a:tabLst>
                <a:tab pos="553085" algn="l"/>
                <a:tab pos="553720" algn="l"/>
              </a:tabLst>
            </a:pPr>
            <a:r>
              <a:rPr dirty="0" sz="2400" spc="-5">
                <a:latin typeface="Cambria"/>
                <a:cs typeface="Cambria"/>
              </a:rPr>
              <a:t>Nhà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phân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tích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hiẻu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mo^̣ </a:t>
            </a:r>
            <a:r>
              <a:rPr dirty="0" sz="2400">
                <a:latin typeface="Cambria"/>
                <a:cs typeface="Cambria"/>
              </a:rPr>
              <a:t>t</a:t>
            </a:r>
            <a:r>
              <a:rPr dirty="0" sz="2400" spc="525">
                <a:latin typeface="Cambria"/>
                <a:cs typeface="Cambria"/>
              </a:rPr>
              <a:t> </a:t>
            </a:r>
            <a:r>
              <a:rPr dirty="0" sz="2400" spc="-160">
                <a:latin typeface="Cambria"/>
                <a:cs typeface="Cambria"/>
              </a:rPr>
              <a:t>cấch</a:t>
            </a:r>
            <a:r>
              <a:rPr dirty="0" sz="2400" spc="210">
                <a:latin typeface="Cambria"/>
                <a:cs typeface="Cambria"/>
              </a:rPr>
              <a:t> </a:t>
            </a:r>
            <a:r>
              <a:rPr dirty="0" sz="2400" spc="-114">
                <a:latin typeface="Cambria"/>
                <a:cs typeface="Cambria"/>
              </a:rPr>
              <a:t>trực</a:t>
            </a:r>
            <a:r>
              <a:rPr dirty="0" sz="2400" spc="300">
                <a:latin typeface="Cambria"/>
                <a:cs typeface="Cambria"/>
              </a:rPr>
              <a:t> </a:t>
            </a:r>
            <a:r>
              <a:rPr dirty="0" sz="2400" spc="-55">
                <a:latin typeface="Cambria"/>
                <a:cs typeface="Cambria"/>
              </a:rPr>
              <a:t>giấc</a:t>
            </a:r>
            <a:r>
              <a:rPr dirty="0" sz="2400" spc="415">
                <a:latin typeface="Cambria"/>
                <a:cs typeface="Cambria"/>
              </a:rPr>
              <a:t> </a:t>
            </a:r>
            <a:r>
              <a:rPr dirty="0" sz="2400" spc="-200">
                <a:latin typeface="Cambria"/>
                <a:cs typeface="Cambria"/>
              </a:rPr>
              <a:t>rầng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kỹ</a:t>
            </a:r>
            <a:r>
              <a:rPr dirty="0" sz="2400" spc="530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thuậ^ </a:t>
            </a:r>
            <a:r>
              <a:rPr dirty="0" sz="2400">
                <a:latin typeface="Cambria"/>
                <a:cs typeface="Cambria"/>
              </a:rPr>
              <a:t>t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220">
                <a:latin typeface="Cambria"/>
                <a:cs typeface="Cambria"/>
              </a:rPr>
              <a:t>nầy</a:t>
            </a:r>
            <a:r>
              <a:rPr dirty="0" sz="2400" spc="40">
                <a:latin typeface="Cambria"/>
                <a:cs typeface="Cambria"/>
              </a:rPr>
              <a:t> </a:t>
            </a:r>
            <a:r>
              <a:rPr dirty="0" sz="2400" spc="-85">
                <a:latin typeface="Cambria"/>
                <a:cs typeface="Cambria"/>
              </a:rPr>
              <a:t>lầ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hie^̣</a:t>
            </a:r>
            <a:r>
              <a:rPr dirty="0" sz="2400" spc="-28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u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quẩ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trong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-55">
                <a:latin typeface="Cambria"/>
                <a:cs typeface="Cambria"/>
              </a:rPr>
              <a:t>hoần</a:t>
            </a:r>
            <a:r>
              <a:rPr dirty="0" sz="2400" spc="40">
                <a:latin typeface="Cambria"/>
                <a:cs typeface="Cambria"/>
              </a:rPr>
              <a:t> </a:t>
            </a:r>
            <a:r>
              <a:rPr dirty="0" sz="2400" spc="-190">
                <a:latin typeface="Cambria"/>
                <a:cs typeface="Cambria"/>
              </a:rPr>
              <a:t>cẩnh</a:t>
            </a:r>
            <a:r>
              <a:rPr dirty="0" sz="2400" spc="50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hie^̣</a:t>
            </a:r>
            <a:r>
              <a:rPr dirty="0" sz="2400" spc="-29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 spc="-160">
                <a:latin typeface="Cambria"/>
                <a:cs typeface="Cambria"/>
              </a:rPr>
              <a:t>hầnh.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3490" y="224015"/>
              <a:ext cx="1059967" cy="9067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2412" y="224015"/>
              <a:ext cx="766559" cy="9067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963" y="224015"/>
              <a:ext cx="2431541" cy="9067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8486" y="224015"/>
              <a:ext cx="992124" cy="9067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9590" y="224015"/>
              <a:ext cx="766559" cy="9067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65142" y="224015"/>
              <a:ext cx="766559" cy="9067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0693" y="224015"/>
              <a:ext cx="766559" cy="9067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16246" y="224015"/>
              <a:ext cx="744474" cy="9067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19699" y="224015"/>
              <a:ext cx="744474" cy="9067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35167" y="224015"/>
              <a:ext cx="1104887" cy="9067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9048" y="224015"/>
              <a:ext cx="766546" cy="9067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24599" y="224015"/>
              <a:ext cx="653796" cy="9067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3490" y="711695"/>
              <a:ext cx="1217688" cy="9067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30146" y="711695"/>
              <a:ext cx="879360" cy="9067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68473" y="711695"/>
              <a:ext cx="766559" cy="90679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94025" y="711695"/>
              <a:ext cx="1645157" cy="9067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98163" y="711695"/>
              <a:ext cx="744474" cy="90679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01617" y="711695"/>
              <a:ext cx="766559" cy="90679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27169" y="711695"/>
              <a:ext cx="766559" cy="906792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513839" y="335280"/>
            <a:ext cx="5210175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200" spc="-5" b="0">
                <a:latin typeface="Microsoft Sans Serif"/>
                <a:cs typeface="Microsoft Sans Serif"/>
              </a:rPr>
              <a:t>Chọn </a:t>
            </a:r>
            <a:r>
              <a:rPr dirty="0" sz="3200" spc="105" b="0">
                <a:latin typeface="Microsoft Sans Serif"/>
                <a:cs typeface="Microsoft Sans Serif"/>
              </a:rPr>
              <a:t>phương </a:t>
            </a:r>
            <a:r>
              <a:rPr dirty="0" sz="3200" spc="-5" b="0">
                <a:latin typeface="Microsoft Sans Serif"/>
                <a:cs typeface="Microsoft Sans Serif"/>
              </a:rPr>
              <a:t>pháp/ </a:t>
            </a:r>
            <a:r>
              <a:rPr dirty="0" sz="3200" b="0">
                <a:latin typeface="Microsoft Sans Serif"/>
                <a:cs typeface="Microsoft Sans Serif"/>
              </a:rPr>
              <a:t>kỹ </a:t>
            </a:r>
            <a:r>
              <a:rPr dirty="0" sz="3200" spc="-5" b="0">
                <a:latin typeface="Microsoft Sans Serif"/>
                <a:cs typeface="Microsoft Sans Serif"/>
              </a:rPr>
              <a:t>thuật </a:t>
            </a:r>
            <a:r>
              <a:rPr dirty="0" sz="3200" spc="-835" b="0">
                <a:latin typeface="Microsoft Sans Serif"/>
                <a:cs typeface="Microsoft Sans Serif"/>
              </a:rPr>
              <a:t> </a:t>
            </a:r>
            <a:r>
              <a:rPr dirty="0" sz="3200" spc="-5" b="0">
                <a:latin typeface="Microsoft Sans Serif"/>
                <a:cs typeface="Microsoft Sans Serif"/>
              </a:rPr>
              <a:t>thu</a:t>
            </a:r>
            <a:r>
              <a:rPr dirty="0" sz="3200" spc="30" b="0">
                <a:latin typeface="Microsoft Sans Serif"/>
                <a:cs typeface="Microsoft Sans Serif"/>
              </a:rPr>
              <a:t> </a:t>
            </a:r>
            <a:r>
              <a:rPr dirty="0" sz="3200" spc="-5" b="0">
                <a:latin typeface="Microsoft Sans Serif"/>
                <a:cs typeface="Microsoft Sans Serif"/>
              </a:rPr>
              <a:t>thập</a:t>
            </a:r>
            <a:r>
              <a:rPr dirty="0" sz="3200" spc="30" b="0">
                <a:latin typeface="Microsoft Sans Serif"/>
                <a:cs typeface="Microsoft Sans Serif"/>
              </a:rPr>
              <a:t> </a:t>
            </a:r>
            <a:r>
              <a:rPr dirty="0" sz="3200" spc="-5" b="0">
                <a:latin typeface="Microsoft Sans Serif"/>
                <a:cs typeface="Microsoft Sans Serif"/>
              </a:rPr>
              <a:t>yêu</a:t>
            </a:r>
            <a:r>
              <a:rPr dirty="0" sz="3200" spc="20" b="0">
                <a:latin typeface="Microsoft Sans Serif"/>
                <a:cs typeface="Microsoft Sans Serif"/>
              </a:rPr>
              <a:t> </a:t>
            </a:r>
            <a:r>
              <a:rPr dirty="0" sz="3200" spc="-5" b="0">
                <a:latin typeface="Microsoft Sans Serif"/>
                <a:cs typeface="Microsoft Sans Serif"/>
              </a:rPr>
              <a:t>cầu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683752" y="6550872"/>
            <a:ext cx="31940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112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04036" y="1967992"/>
            <a:ext cx="7259320" cy="394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5275" marR="5080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135">
                <a:latin typeface="Cambria"/>
                <a:cs typeface="Cambria"/>
              </a:rPr>
              <a:t>Rõ</a:t>
            </a:r>
            <a:r>
              <a:rPr dirty="0" sz="2800" spc="-130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rầng</a:t>
            </a:r>
            <a:r>
              <a:rPr dirty="0" sz="2800" spc="-70">
                <a:latin typeface="Cambria"/>
                <a:cs typeface="Cambria"/>
              </a:rPr>
              <a:t> </a:t>
            </a:r>
            <a:r>
              <a:rPr dirty="0" sz="2800" spc="-105">
                <a:latin typeface="Cambria"/>
                <a:cs typeface="Cambria"/>
              </a:rPr>
              <a:t>lý</a:t>
            </a:r>
            <a:r>
              <a:rPr dirty="0" sz="2800" spc="-1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do </a:t>
            </a:r>
            <a:r>
              <a:rPr dirty="0" sz="2800" spc="-165">
                <a:latin typeface="Cambria"/>
                <a:cs typeface="Cambria"/>
              </a:rPr>
              <a:t>thứ</a:t>
            </a:r>
            <a:r>
              <a:rPr dirty="0" sz="2800" spc="-16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4 </a:t>
            </a:r>
            <a:r>
              <a:rPr dirty="0" sz="2800" spc="-5">
                <a:latin typeface="Cambria"/>
                <a:cs typeface="Cambria"/>
              </a:rPr>
              <a:t>mô </a:t>
            </a:r>
            <a:r>
              <a:rPr dirty="0" sz="2800" spc="-105">
                <a:latin typeface="Cambria"/>
                <a:cs typeface="Cambria"/>
              </a:rPr>
              <a:t>tẩ</a:t>
            </a:r>
            <a:r>
              <a:rPr dirty="0" sz="2800" spc="-100">
                <a:latin typeface="Cambria"/>
                <a:cs typeface="Cambria"/>
              </a:rPr>
              <a:t> </a:t>
            </a:r>
            <a:r>
              <a:rPr dirty="0" sz="2800" spc="-165">
                <a:latin typeface="Cambria"/>
                <a:cs typeface="Cambria"/>
              </a:rPr>
              <a:t>“sự</a:t>
            </a:r>
            <a:r>
              <a:rPr dirty="0" sz="2800" spc="-160">
                <a:latin typeface="Cambria"/>
                <a:cs typeface="Cambria"/>
              </a:rPr>
              <a:t> </a:t>
            </a:r>
            <a:r>
              <a:rPr dirty="0" sz="2800" spc="-50">
                <a:latin typeface="Cambria"/>
                <a:cs typeface="Cambria"/>
              </a:rPr>
              <a:t>thầnh</a:t>
            </a:r>
            <a:r>
              <a:rPr dirty="0" sz="2800" spc="-45">
                <a:latin typeface="Cambria"/>
                <a:cs typeface="Cambria"/>
              </a:rPr>
              <a:t> </a:t>
            </a:r>
            <a:r>
              <a:rPr dirty="0" sz="2800" spc="-70">
                <a:latin typeface="Cambria"/>
                <a:cs typeface="Cambria"/>
              </a:rPr>
              <a:t>thậo” 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("maturity“)</a:t>
            </a:r>
            <a:r>
              <a:rPr dirty="0" sz="2800" spc="610">
                <a:latin typeface="Cambria"/>
                <a:cs typeface="Cambria"/>
              </a:rPr>
              <a:t> </a:t>
            </a:r>
            <a:r>
              <a:rPr dirty="0" sz="2800" spc="-100">
                <a:latin typeface="Cambria"/>
                <a:cs typeface="Cambria"/>
              </a:rPr>
              <a:t>của</a:t>
            </a:r>
            <a:r>
              <a:rPr dirty="0" sz="2800" spc="420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nhầ</a:t>
            </a:r>
            <a:r>
              <a:rPr dirty="0" sz="2800" spc="47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phân</a:t>
            </a:r>
            <a:r>
              <a:rPr dirty="0" sz="2800" spc="6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tích,</a:t>
            </a:r>
            <a:r>
              <a:rPr dirty="0" sz="2800" spc="6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chính   </a:t>
            </a:r>
            <a:r>
              <a:rPr dirty="0" sz="2800" spc="-425">
                <a:latin typeface="Cambria"/>
                <a:cs typeface="Cambria"/>
              </a:rPr>
              <a:t>sự </a:t>
            </a:r>
            <a:r>
              <a:rPr dirty="0" sz="2800" spc="-420">
                <a:latin typeface="Cambria"/>
                <a:cs typeface="Cambria"/>
              </a:rPr>
              <a:t> </a:t>
            </a:r>
            <a:r>
              <a:rPr dirty="0" sz="2800" spc="-185">
                <a:latin typeface="Cambria"/>
                <a:cs typeface="Cambria"/>
              </a:rPr>
              <a:t>thầnh</a:t>
            </a:r>
            <a:r>
              <a:rPr dirty="0" sz="2800" spc="-180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thậo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lầm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cho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khẩ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năng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5">
                <a:latin typeface="Cambria"/>
                <a:cs typeface="Cambria"/>
              </a:rPr>
              <a:t>hiẻu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nhu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cầu 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stakeholder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135">
                <a:latin typeface="Cambria"/>
                <a:cs typeface="Cambria"/>
              </a:rPr>
              <a:t>rõ</a:t>
            </a:r>
            <a:r>
              <a:rPr dirty="0" sz="2800" spc="-130">
                <a:latin typeface="Cambria"/>
                <a:cs typeface="Cambria"/>
              </a:rPr>
              <a:t> </a:t>
            </a:r>
            <a:r>
              <a:rPr dirty="0" sz="2800" spc="-70">
                <a:latin typeface="Cambria"/>
                <a:cs typeface="Cambria"/>
              </a:rPr>
              <a:t>rầng</a:t>
            </a:r>
            <a:r>
              <a:rPr dirty="0" sz="2800" spc="48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hơn,</a:t>
            </a:r>
            <a:r>
              <a:rPr dirty="0" sz="2800" spc="615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khẩ</a:t>
            </a:r>
            <a:r>
              <a:rPr dirty="0" sz="2800" spc="459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năng</a:t>
            </a:r>
            <a:r>
              <a:rPr dirty="0" sz="2800" spc="605">
                <a:latin typeface="Cambria"/>
                <a:cs typeface="Cambria"/>
              </a:rPr>
              <a:t> </a:t>
            </a:r>
            <a:r>
              <a:rPr dirty="0" sz="2800" spc="-55">
                <a:latin typeface="Cambria"/>
                <a:cs typeface="Cambria"/>
              </a:rPr>
              <a:t>thầnh 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công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cao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hơn.</a:t>
            </a:r>
            <a:endParaRPr sz="2800">
              <a:latin typeface="Cambria"/>
              <a:cs typeface="Cambria"/>
            </a:endParaRPr>
          </a:p>
          <a:p>
            <a:pPr algn="just" marL="295275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40">
                <a:latin typeface="Cambria"/>
                <a:cs typeface="Cambria"/>
              </a:rPr>
              <a:t>Tuy</a:t>
            </a:r>
            <a:r>
              <a:rPr dirty="0" sz="2800" spc="-3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nhiên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hầu</a:t>
            </a:r>
            <a:r>
              <a:rPr dirty="0" sz="2800" spc="-70">
                <a:latin typeface="Cambria"/>
                <a:cs typeface="Cambria"/>
              </a:rPr>
              <a:t> hét</a:t>
            </a:r>
            <a:r>
              <a:rPr dirty="0" sz="2800" spc="475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cấc</a:t>
            </a:r>
            <a:r>
              <a:rPr dirty="0" sz="2800" spc="465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nhầ</a:t>
            </a:r>
            <a:r>
              <a:rPr dirty="0" sz="2800" spc="45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phân</a:t>
            </a:r>
            <a:r>
              <a:rPr dirty="0" sz="2800" spc="6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tích</a:t>
            </a:r>
            <a:r>
              <a:rPr dirty="0" sz="2800" spc="615">
                <a:latin typeface="Cambria"/>
                <a:cs typeface="Cambria"/>
              </a:rPr>
              <a:t> </a:t>
            </a:r>
            <a:r>
              <a:rPr dirty="0" sz="2800" spc="-130">
                <a:latin typeface="Cambria"/>
                <a:cs typeface="Cambria"/>
              </a:rPr>
              <a:t>thực </a:t>
            </a:r>
            <a:r>
              <a:rPr dirty="0" sz="2800" spc="-125">
                <a:latin typeface="Cambria"/>
                <a:cs typeface="Cambria"/>
              </a:rPr>
              <a:t> </a:t>
            </a:r>
            <a:r>
              <a:rPr dirty="0" sz="2800" spc="-60">
                <a:latin typeface="Cambria"/>
                <a:cs typeface="Cambria"/>
              </a:rPr>
              <a:t>hầnh</a:t>
            </a:r>
            <a:r>
              <a:rPr dirty="0" sz="2800" spc="-5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không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70">
                <a:latin typeface="Cambria"/>
                <a:cs typeface="Cambria"/>
              </a:rPr>
              <a:t>thẻ</a:t>
            </a:r>
            <a:r>
              <a:rPr dirty="0" sz="2800" spc="475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quyét</a:t>
            </a:r>
            <a:r>
              <a:rPr dirty="0" sz="2800" spc="484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định</a:t>
            </a:r>
            <a:r>
              <a:rPr dirty="0" sz="2800" spc="615">
                <a:latin typeface="Cambria"/>
                <a:cs typeface="Cambria"/>
              </a:rPr>
              <a:t> </a:t>
            </a:r>
            <a:r>
              <a:rPr dirty="0" sz="2800" spc="-135">
                <a:latin typeface="Cambria"/>
                <a:cs typeface="Cambria"/>
              </a:rPr>
              <a:t>rõ</a:t>
            </a:r>
            <a:r>
              <a:rPr dirty="0" sz="2800" spc="350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rầng</a:t>
            </a:r>
            <a:r>
              <a:rPr dirty="0" sz="2800" spc="465">
                <a:latin typeface="Cambria"/>
                <a:cs typeface="Cambria"/>
              </a:rPr>
              <a:t> </a:t>
            </a:r>
            <a:r>
              <a:rPr dirty="0" sz="2800" spc="-105">
                <a:latin typeface="Cambria"/>
                <a:cs typeface="Cambria"/>
              </a:rPr>
              <a:t>lầ</a:t>
            </a:r>
            <a:r>
              <a:rPr dirty="0" sz="2800" spc="40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nên 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chọn</a:t>
            </a:r>
            <a:r>
              <a:rPr dirty="0" sz="2800" spc="46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phương</a:t>
            </a:r>
            <a:r>
              <a:rPr dirty="0" sz="2800" spc="595">
                <a:latin typeface="Cambria"/>
                <a:cs typeface="Cambria"/>
              </a:rPr>
              <a:t> </a:t>
            </a:r>
            <a:r>
              <a:rPr dirty="0" sz="2800" spc="-60">
                <a:latin typeface="Cambria"/>
                <a:cs typeface="Cambria"/>
              </a:rPr>
              <a:t>phấp</a:t>
            </a:r>
            <a:r>
              <a:rPr dirty="0" sz="2800" spc="495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nầo</a:t>
            </a:r>
            <a:r>
              <a:rPr dirty="0" sz="2800" spc="459">
                <a:latin typeface="Cambria"/>
                <a:cs typeface="Cambria"/>
              </a:rPr>
              <a:t> </a:t>
            </a:r>
            <a:r>
              <a:rPr dirty="0" sz="2800" spc="-120">
                <a:latin typeface="Cambria"/>
                <a:cs typeface="Cambria"/>
              </a:rPr>
              <a:t>vầ</a:t>
            </a:r>
            <a:r>
              <a:rPr dirty="0" sz="2800" spc="375">
                <a:latin typeface="Cambria"/>
                <a:cs typeface="Cambria"/>
              </a:rPr>
              <a:t> </a:t>
            </a:r>
            <a:r>
              <a:rPr dirty="0" sz="2800" spc="-204">
                <a:latin typeface="Cambria"/>
                <a:cs typeface="Cambria"/>
              </a:rPr>
              <a:t>thường</a:t>
            </a:r>
            <a:r>
              <a:rPr dirty="0" sz="2800" spc="204">
                <a:latin typeface="Cambria"/>
                <a:cs typeface="Cambria"/>
              </a:rPr>
              <a:t> </a:t>
            </a:r>
            <a:r>
              <a:rPr dirty="0" sz="2800" spc="-335">
                <a:latin typeface="Cambria"/>
                <a:cs typeface="Cambria"/>
              </a:rPr>
              <a:t>dựa</a:t>
            </a:r>
            <a:r>
              <a:rPr dirty="0" sz="2800" spc="509">
                <a:latin typeface="Cambria"/>
                <a:cs typeface="Cambria"/>
              </a:rPr>
              <a:t> </a:t>
            </a:r>
            <a:r>
              <a:rPr dirty="0" sz="2800" spc="-95">
                <a:latin typeface="Cambria"/>
                <a:cs typeface="Cambria"/>
              </a:rPr>
              <a:t>vầo</a:t>
            </a:r>
            <a:r>
              <a:rPr dirty="0" sz="2800" spc="43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ba 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105">
                <a:latin typeface="Cambria"/>
                <a:cs typeface="Cambria"/>
              </a:rPr>
              <a:t>lý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do </a:t>
            </a:r>
            <a:r>
              <a:rPr dirty="0" sz="2800" spc="-80">
                <a:latin typeface="Cambria"/>
                <a:cs typeface="Cambria"/>
              </a:rPr>
              <a:t>đầu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tiên.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839" y="546353"/>
            <a:ext cx="66287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Các</a:t>
            </a:r>
            <a:r>
              <a:rPr dirty="0" sz="3600" spc="-20"/>
              <a:t> </a:t>
            </a:r>
            <a:r>
              <a:rPr dirty="0" sz="3600"/>
              <a:t>công </a:t>
            </a:r>
            <a:r>
              <a:rPr dirty="0" sz="3600" spc="-5"/>
              <a:t>cụ</a:t>
            </a:r>
            <a:r>
              <a:rPr dirty="0" sz="3600" spc="-20"/>
              <a:t> </a:t>
            </a:r>
            <a:r>
              <a:rPr dirty="0" sz="3600"/>
              <a:t>phần</a:t>
            </a:r>
            <a:r>
              <a:rPr dirty="0" sz="3600" spc="-10"/>
              <a:t> </a:t>
            </a:r>
            <a:r>
              <a:rPr dirty="0" sz="3600" spc="-5"/>
              <a:t>mềm</a:t>
            </a:r>
            <a:r>
              <a:rPr dirty="0" sz="3600" spc="-20"/>
              <a:t> </a:t>
            </a:r>
            <a:r>
              <a:rPr dirty="0" sz="3600"/>
              <a:t>hỗ</a:t>
            </a:r>
            <a:r>
              <a:rPr dirty="0" sz="3600" spc="-10"/>
              <a:t> </a:t>
            </a:r>
            <a:r>
              <a:rPr dirty="0" sz="3600"/>
              <a:t>trợ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83752" y="6550872"/>
            <a:ext cx="31940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112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1456690"/>
            <a:ext cx="5422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GME(Generic</a:t>
            </a:r>
            <a:r>
              <a:rPr dirty="0" sz="2400" spc="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Modeling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Environment)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" y="0"/>
            <a:ext cx="9143365" cy="6858000"/>
            <a:chOff x="955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578" y="89153"/>
              <a:ext cx="6141720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5578" y="683513"/>
              <a:ext cx="2556510" cy="110261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Requirements</a:t>
            </a:r>
            <a:r>
              <a:rPr dirty="0" sz="3900" spc="35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Elicitation </a:t>
            </a:r>
            <a:r>
              <a:rPr dirty="0" sz="3900" spc="-1019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Methods</a:t>
            </a:r>
            <a:endParaRPr sz="39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0703" y="1471422"/>
            <a:ext cx="8077200" cy="511225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44591" y="6465126"/>
            <a:ext cx="39052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140">
                <a:latin typeface="Microsoft Sans Serif"/>
                <a:cs typeface="Microsoft Sans Serif"/>
              </a:rPr>
              <a:t>1</a:t>
            </a:r>
            <a:r>
              <a:rPr dirty="0" sz="1800" spc="-5">
                <a:latin typeface="Microsoft Sans Serif"/>
                <a:cs typeface="Microsoft Sans Serif"/>
              </a:rPr>
              <a:t>14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09" y="220954"/>
            <a:ext cx="7434833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316484"/>
            <a:ext cx="688657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C00000"/>
                </a:solidFill>
              </a:rPr>
              <a:t>CÁC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BƯỚC THỰC HIỆN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SAU</a:t>
            </a:r>
            <a:r>
              <a:rPr dirty="0" spc="-5">
                <a:solidFill>
                  <a:srgbClr val="C00000"/>
                </a:solidFill>
              </a:rPr>
              <a:t> KHẢO </a:t>
            </a:r>
            <a:r>
              <a:rPr dirty="0">
                <a:solidFill>
                  <a:srgbClr val="C00000"/>
                </a:solidFill>
              </a:rPr>
              <a:t>SÁT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Trần</a:t>
            </a:r>
            <a:r>
              <a:rPr dirty="0" spc="-35"/>
              <a:t> </a:t>
            </a:r>
            <a:r>
              <a:rPr dirty="0" spc="-5"/>
              <a:t>Thị</a:t>
            </a:r>
            <a:r>
              <a:rPr dirty="0" spc="-10"/>
              <a:t> </a:t>
            </a:r>
            <a:r>
              <a:rPr dirty="0" spc="-5"/>
              <a:t>Kim</a:t>
            </a:r>
            <a:r>
              <a:rPr dirty="0" spc="-10"/>
              <a:t> Chi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6980" y="1329435"/>
            <a:ext cx="7525384" cy="36226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b="1">
                <a:latin typeface="Arial"/>
                <a:cs typeface="Arial"/>
              </a:rPr>
              <a:t>Xử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lý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sơ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bộ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kết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quả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khảo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sát</a:t>
            </a:r>
            <a:endParaRPr sz="2400">
              <a:latin typeface="Arial"/>
              <a:cs typeface="Arial"/>
            </a:endParaRPr>
          </a:p>
          <a:p>
            <a:pPr marL="377190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>
                <a:latin typeface="Microsoft Sans Serif"/>
                <a:cs typeface="Microsoft Sans Serif"/>
              </a:rPr>
              <a:t>Xem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lại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hoàn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thiện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tài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liệu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thu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95">
                <a:latin typeface="Microsoft Sans Serif"/>
                <a:cs typeface="Microsoft Sans Serif"/>
              </a:rPr>
              <a:t>được,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bao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gồm 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phân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loại,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sắp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xếp,</a:t>
            </a:r>
            <a:r>
              <a:rPr dirty="0" sz="2400" spc="20">
                <a:latin typeface="Microsoft Sans Serif"/>
                <a:cs typeface="Microsoft Sans Serif"/>
              </a:rPr>
              <a:t> trích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rút,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tổng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210">
                <a:latin typeface="Microsoft Sans Serif"/>
                <a:cs typeface="Microsoft Sans Serif"/>
              </a:rPr>
              <a:t>hợp…dữ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liệu,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làm 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cho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nó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trở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nên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đầy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đủ,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20">
                <a:latin typeface="Microsoft Sans Serif"/>
                <a:cs typeface="Microsoft Sans Serif"/>
              </a:rPr>
              <a:t>chính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xác,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cân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đối,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gọn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gàng,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dễ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kiểm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tra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dễ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theo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dõi.</a:t>
            </a:r>
            <a:endParaRPr sz="2400">
              <a:latin typeface="Microsoft Sans Serif"/>
              <a:cs typeface="Microsoft Sans Serif"/>
            </a:endParaRPr>
          </a:p>
          <a:p>
            <a:pPr marL="377190" marR="33210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>
                <a:latin typeface="Microsoft Sans Serif"/>
                <a:cs typeface="Microsoft Sans Serif"/>
              </a:rPr>
              <a:t>Phát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hiện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40">
                <a:latin typeface="Microsoft Sans Serif"/>
                <a:cs typeface="Microsoft Sans Serif"/>
              </a:rPr>
              <a:t>những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chỗ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thiếu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để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bổ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sung,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40">
                <a:latin typeface="Microsoft Sans Serif"/>
                <a:cs typeface="Microsoft Sans Serif"/>
              </a:rPr>
              <a:t>những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chỗ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sai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không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logic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để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90">
                <a:latin typeface="Microsoft Sans Serif"/>
                <a:cs typeface="Microsoft Sans Serif"/>
              </a:rPr>
              <a:t>sửa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đổi</a:t>
            </a:r>
            <a:endParaRPr sz="2400">
              <a:latin typeface="Microsoft Sans Serif"/>
              <a:cs typeface="Microsoft Sans Serif"/>
            </a:endParaRPr>
          </a:p>
          <a:p>
            <a:pPr marL="377190" marR="8572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>
                <a:latin typeface="Microsoft Sans Serif"/>
                <a:cs typeface="Microsoft Sans Serif"/>
              </a:rPr>
              <a:t>Quá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20">
                <a:latin typeface="Microsoft Sans Serif"/>
                <a:cs typeface="Microsoft Sans Serif"/>
              </a:rPr>
              <a:t>trình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này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85">
                <a:latin typeface="Microsoft Sans Serif"/>
                <a:cs typeface="Microsoft Sans Serif"/>
              </a:rPr>
              <a:t>thường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120">
                <a:latin typeface="Microsoft Sans Serif"/>
                <a:cs typeface="Microsoft Sans Serif"/>
              </a:rPr>
              <a:t>được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lặp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lại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nhiều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lần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tiến 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hành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song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song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với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hoạt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động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xác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định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yêu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cầu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2342" y="2701241"/>
            <a:ext cx="196215" cy="2686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200" spc="-95">
                <a:solidFill>
                  <a:srgbClr val="E7DEC8"/>
                </a:solidFill>
                <a:latin typeface="Microsoft Sans Serif"/>
                <a:cs typeface="Microsoft Sans Serif"/>
              </a:rPr>
              <a:t>1</a:t>
            </a:r>
            <a:r>
              <a:rPr dirty="0" sz="1200">
                <a:solidFill>
                  <a:srgbClr val="E7DEC8"/>
                </a:solidFill>
                <a:latin typeface="Microsoft Sans Serif"/>
                <a:cs typeface="Microsoft Sans Serif"/>
              </a:rPr>
              <a:t>15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208" y="238480"/>
            <a:ext cx="7434833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9791" y="334010"/>
            <a:ext cx="688657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C00000"/>
                </a:solidFill>
              </a:rPr>
              <a:t>CÁC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BƯỚC THỰC HIỆN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SAU</a:t>
            </a:r>
            <a:r>
              <a:rPr dirty="0" spc="-5">
                <a:solidFill>
                  <a:srgbClr val="C00000"/>
                </a:solidFill>
              </a:rPr>
              <a:t> KHẢO </a:t>
            </a:r>
            <a:r>
              <a:rPr dirty="0">
                <a:solidFill>
                  <a:srgbClr val="C00000"/>
                </a:solidFill>
              </a:rPr>
              <a:t>SÁT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0797" y="1157477"/>
            <a:ext cx="7866126" cy="54147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22342" y="2701241"/>
            <a:ext cx="196215" cy="2686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200" spc="-95">
                <a:solidFill>
                  <a:srgbClr val="E7DEC8"/>
                </a:solidFill>
                <a:latin typeface="Microsoft Sans Serif"/>
                <a:cs typeface="Microsoft Sans Serif"/>
              </a:rPr>
              <a:t>1</a:t>
            </a:r>
            <a:r>
              <a:rPr dirty="0" sz="1200">
                <a:solidFill>
                  <a:srgbClr val="E7DEC8"/>
                </a:solidFill>
                <a:latin typeface="Microsoft Sans Serif"/>
                <a:cs typeface="Microsoft Sans Serif"/>
              </a:rPr>
              <a:t>16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Trần</a:t>
            </a:r>
            <a:r>
              <a:rPr dirty="0" spc="-35"/>
              <a:t> </a:t>
            </a:r>
            <a:r>
              <a:rPr dirty="0" spc="-5"/>
              <a:t>Thị</a:t>
            </a:r>
            <a:r>
              <a:rPr dirty="0" spc="-10"/>
              <a:t> </a:t>
            </a:r>
            <a:r>
              <a:rPr dirty="0" spc="-5"/>
              <a:t>Kim</a:t>
            </a:r>
            <a:r>
              <a:rPr dirty="0" spc="-10"/>
              <a:t> Chi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" y="140182"/>
            <a:ext cx="7434833" cy="79555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0040" y="281636"/>
            <a:ext cx="6861175" cy="398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00"/>
              </a:lnSpc>
            </a:pPr>
            <a:r>
              <a:rPr dirty="0" sz="2800" spc="-5" b="1">
                <a:solidFill>
                  <a:srgbClr val="C00000"/>
                </a:solidFill>
                <a:latin typeface="Arial"/>
                <a:cs typeface="Arial"/>
              </a:rPr>
              <a:t>CÁC BƯỚC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C00000"/>
                </a:solidFill>
                <a:latin typeface="Arial"/>
                <a:cs typeface="Arial"/>
              </a:rPr>
              <a:t>THỰC</a:t>
            </a:r>
            <a:r>
              <a:rPr dirty="0" sz="28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C00000"/>
                </a:solidFill>
                <a:latin typeface="Arial"/>
                <a:cs typeface="Arial"/>
              </a:rPr>
              <a:t>HIỆN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C00000"/>
                </a:solidFill>
                <a:latin typeface="Arial"/>
                <a:cs typeface="Arial"/>
              </a:rPr>
              <a:t>SAU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C00000"/>
                </a:solidFill>
                <a:latin typeface="Arial"/>
                <a:cs typeface="Arial"/>
              </a:rPr>
              <a:t>KHẢO SÁT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68579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22342" y="2701241"/>
            <a:ext cx="196215" cy="2686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200" spc="-95">
                <a:solidFill>
                  <a:srgbClr val="E7DEC8"/>
                </a:solidFill>
                <a:latin typeface="Microsoft Sans Serif"/>
                <a:cs typeface="Microsoft Sans Serif"/>
              </a:rPr>
              <a:t>1</a:t>
            </a:r>
            <a:r>
              <a:rPr dirty="0" sz="1200">
                <a:solidFill>
                  <a:srgbClr val="E7DEC8"/>
                </a:solidFill>
                <a:latin typeface="Microsoft Sans Serif"/>
                <a:cs typeface="Microsoft Sans Serif"/>
              </a:rPr>
              <a:t>17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Trần</a:t>
            </a:r>
            <a:r>
              <a:rPr dirty="0" spc="-35"/>
              <a:t> </a:t>
            </a:r>
            <a:r>
              <a:rPr dirty="0" spc="-5"/>
              <a:t>Thị</a:t>
            </a:r>
            <a:r>
              <a:rPr dirty="0" spc="-10"/>
              <a:t> </a:t>
            </a:r>
            <a:r>
              <a:rPr dirty="0" spc="-5"/>
              <a:t>Kim</a:t>
            </a:r>
            <a:r>
              <a:rPr dirty="0" spc="-10"/>
              <a:t> Chi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209" y="278104"/>
            <a:ext cx="7434833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539" y="373634"/>
            <a:ext cx="688657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C00000"/>
                </a:solidFill>
              </a:rPr>
              <a:t>CÁC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BƯỚC THỰC HIỆN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SAU</a:t>
            </a:r>
            <a:r>
              <a:rPr dirty="0" spc="-5">
                <a:solidFill>
                  <a:srgbClr val="C00000"/>
                </a:solidFill>
              </a:rPr>
              <a:t> KHẢO </a:t>
            </a:r>
            <a:r>
              <a:rPr dirty="0">
                <a:solidFill>
                  <a:srgbClr val="C00000"/>
                </a:solidFill>
              </a:rPr>
              <a:t>SÁT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Trần</a:t>
            </a:r>
            <a:r>
              <a:rPr dirty="0" spc="-35"/>
              <a:t> </a:t>
            </a:r>
            <a:r>
              <a:rPr dirty="0" spc="-5"/>
              <a:t>Thị</a:t>
            </a:r>
            <a:r>
              <a:rPr dirty="0" spc="-10"/>
              <a:t> </a:t>
            </a:r>
            <a:r>
              <a:rPr dirty="0" spc="-5"/>
              <a:t>Kim</a:t>
            </a:r>
            <a:r>
              <a:rPr dirty="0" spc="-10"/>
              <a:t> Chi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6980" y="1213612"/>
            <a:ext cx="7188200" cy="24485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b="1">
                <a:latin typeface="Arial"/>
                <a:cs typeface="Arial"/>
              </a:rPr>
              <a:t>Tổng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hợp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kết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quả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khảo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sát</a:t>
            </a:r>
            <a:endParaRPr sz="2400">
              <a:latin typeface="Arial"/>
              <a:cs typeface="Arial"/>
            </a:endParaRPr>
          </a:p>
          <a:p>
            <a:pPr marL="377190" marR="32829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>
                <a:latin typeface="Microsoft Sans Serif"/>
                <a:cs typeface="Microsoft Sans Serif"/>
              </a:rPr>
              <a:t>Tổng </a:t>
            </a:r>
            <a:r>
              <a:rPr dirty="0" sz="2400" spc="75">
                <a:latin typeface="Microsoft Sans Serif"/>
                <a:cs typeface="Microsoft Sans Serif"/>
              </a:rPr>
              <a:t>hợp </a:t>
            </a:r>
            <a:r>
              <a:rPr dirty="0" sz="2400">
                <a:latin typeface="Microsoft Sans Serif"/>
                <a:cs typeface="Microsoft Sans Serif"/>
              </a:rPr>
              <a:t>theo các </a:t>
            </a:r>
            <a:r>
              <a:rPr dirty="0" sz="2400" spc="135">
                <a:latin typeface="Microsoft Sans Serif"/>
                <a:cs typeface="Microsoft Sans Serif"/>
              </a:rPr>
              <a:t>xử </a:t>
            </a:r>
            <a:r>
              <a:rPr dirty="0" sz="2400" spc="-10">
                <a:latin typeface="Microsoft Sans Serif"/>
                <a:cs typeface="Microsoft Sans Serif"/>
              </a:rPr>
              <a:t>lý: </a:t>
            </a:r>
            <a:r>
              <a:rPr dirty="0" sz="2400" spc="-5">
                <a:latin typeface="Microsoft Sans Serif"/>
                <a:cs typeface="Microsoft Sans Serif"/>
              </a:rPr>
              <a:t>để </a:t>
            </a:r>
            <a:r>
              <a:rPr dirty="0" sz="2400">
                <a:latin typeface="Microsoft Sans Serif"/>
                <a:cs typeface="Microsoft Sans Serif"/>
              </a:rPr>
              <a:t>thấy </a:t>
            </a:r>
            <a:r>
              <a:rPr dirty="0" sz="2400" spc="120">
                <a:latin typeface="Microsoft Sans Serif"/>
                <a:cs typeface="Microsoft Sans Serif"/>
              </a:rPr>
              <a:t>được </a:t>
            </a:r>
            <a:r>
              <a:rPr dirty="0" sz="2400">
                <a:latin typeface="Microsoft Sans Serif"/>
                <a:cs typeface="Microsoft Sans Serif"/>
              </a:rPr>
              <a:t>tổng thể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135">
                <a:latin typeface="Microsoft Sans Serif"/>
                <a:cs typeface="Microsoft Sans Serif"/>
              </a:rPr>
              <a:t>xử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lý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diễn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ra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trong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tổ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chức</a:t>
            </a:r>
            <a:endParaRPr sz="2400">
              <a:latin typeface="Microsoft Sans Serif"/>
              <a:cs typeface="Microsoft Sans Serif"/>
            </a:endParaRPr>
          </a:p>
          <a:p>
            <a:pPr marL="377190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>
                <a:latin typeface="Microsoft Sans Serif"/>
                <a:cs typeface="Microsoft Sans Serif"/>
              </a:rPr>
              <a:t>Tổng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hợp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theo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85">
                <a:latin typeface="Microsoft Sans Serif"/>
                <a:cs typeface="Microsoft Sans Serif"/>
              </a:rPr>
              <a:t>dữ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liệu: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để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kiểm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tra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135">
                <a:latin typeface="Microsoft Sans Serif"/>
                <a:cs typeface="Microsoft Sans Serif"/>
              </a:rPr>
              <a:t>sự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đầy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đủ </a:t>
            </a:r>
            <a:r>
              <a:rPr dirty="0" sz="2400">
                <a:latin typeface="Microsoft Sans Serif"/>
                <a:cs typeface="Microsoft Sans Serif"/>
              </a:rPr>
              <a:t> và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25">
                <a:latin typeface="Microsoft Sans Serif"/>
                <a:cs typeface="Microsoft Sans Serif"/>
              </a:rPr>
              <a:t>tính </a:t>
            </a:r>
            <a:r>
              <a:rPr dirty="0" sz="2400" spc="-5">
                <a:latin typeface="Microsoft Sans Serif"/>
                <a:cs typeface="Microsoft Sans Serif"/>
              </a:rPr>
              <a:t>phù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hợp,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chặt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chẽ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85">
                <a:latin typeface="Microsoft Sans Serif"/>
                <a:cs typeface="Microsoft Sans Serif"/>
              </a:rPr>
              <a:t>dữ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liệu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mối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quan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hệ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45">
                <a:latin typeface="Microsoft Sans Serif"/>
                <a:cs typeface="Microsoft Sans Serif"/>
              </a:rPr>
              <a:t>giữa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chúng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2342" y="2701241"/>
            <a:ext cx="196215" cy="2686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200" spc="-95">
                <a:solidFill>
                  <a:srgbClr val="E7DEC8"/>
                </a:solidFill>
                <a:latin typeface="Microsoft Sans Serif"/>
                <a:cs typeface="Microsoft Sans Serif"/>
              </a:rPr>
              <a:t>1</a:t>
            </a:r>
            <a:r>
              <a:rPr dirty="0" sz="1200">
                <a:solidFill>
                  <a:srgbClr val="E7DEC8"/>
                </a:solidFill>
                <a:latin typeface="Microsoft Sans Serif"/>
                <a:cs typeface="Microsoft Sans Serif"/>
              </a:rPr>
              <a:t>18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209" y="278104"/>
            <a:ext cx="7434833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539" y="373634"/>
            <a:ext cx="688657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C00000"/>
                </a:solidFill>
              </a:rPr>
              <a:t>CÁC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BƯỚC THỰC HIỆN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SAU</a:t>
            </a:r>
            <a:r>
              <a:rPr dirty="0" spc="-5">
                <a:solidFill>
                  <a:srgbClr val="C00000"/>
                </a:solidFill>
              </a:rPr>
              <a:t> KHẢO </a:t>
            </a:r>
            <a:r>
              <a:rPr dirty="0">
                <a:solidFill>
                  <a:srgbClr val="C00000"/>
                </a:solidFill>
              </a:rPr>
              <a:t>SÁT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524000"/>
            <a:ext cx="8229599" cy="4495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22342" y="2701241"/>
            <a:ext cx="196215" cy="26860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200" spc="-95">
                <a:solidFill>
                  <a:srgbClr val="E7DEC8"/>
                </a:solidFill>
                <a:latin typeface="Microsoft Sans Serif"/>
                <a:cs typeface="Microsoft Sans Serif"/>
              </a:rPr>
              <a:t>1</a:t>
            </a:r>
            <a:r>
              <a:rPr dirty="0" sz="1200">
                <a:solidFill>
                  <a:srgbClr val="E7DEC8"/>
                </a:solidFill>
                <a:latin typeface="Microsoft Sans Serif"/>
                <a:cs typeface="Microsoft Sans Serif"/>
              </a:rPr>
              <a:t>19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Trần</a:t>
            </a:r>
            <a:r>
              <a:rPr dirty="0" spc="-35"/>
              <a:t> </a:t>
            </a:r>
            <a:r>
              <a:rPr dirty="0" spc="-5"/>
              <a:t>Thị</a:t>
            </a:r>
            <a:r>
              <a:rPr dirty="0" spc="-10"/>
              <a:t> </a:t>
            </a:r>
            <a:r>
              <a:rPr dirty="0" spc="-5"/>
              <a:t>Kim</a:t>
            </a:r>
            <a:r>
              <a:rPr dirty="0" spc="-10"/>
              <a:t> Chi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2689" y="331469"/>
            <a:ext cx="6476365" cy="1214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13155" algn="l"/>
              </a:tabLst>
            </a:pPr>
            <a:r>
              <a:rPr dirty="0" sz="3900" spc="-5"/>
              <a:t>Khó	khăn khi </a:t>
            </a:r>
            <a:r>
              <a:rPr dirty="0" sz="3900"/>
              <a:t>phát hiện </a:t>
            </a:r>
            <a:r>
              <a:rPr dirty="0" sz="3900" spc="-5"/>
              <a:t>yêu </a:t>
            </a:r>
            <a:r>
              <a:rPr dirty="0" sz="3900" spc="-1070"/>
              <a:t> </a:t>
            </a:r>
            <a:r>
              <a:rPr dirty="0" sz="3900" spc="-5"/>
              <a:t>cầu</a:t>
            </a:r>
            <a:endParaRPr sz="39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51636" y="1548891"/>
            <a:ext cx="7685405" cy="414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95275" marR="5080" indent="-28321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846"/>
              <a:buFont typeface="Segoe UI Symbol"/>
              <a:buChar char="⚫"/>
              <a:tabLst>
                <a:tab pos="295910" algn="l"/>
              </a:tabLst>
            </a:pPr>
            <a:r>
              <a:rPr dirty="0" sz="2600" spc="-5" b="1">
                <a:latin typeface="Cambria"/>
                <a:cs typeface="Cambria"/>
              </a:rPr>
              <a:t>Khó khăn </a:t>
            </a:r>
            <a:r>
              <a:rPr dirty="0" sz="2600" spc="-40" b="1">
                <a:latin typeface="Cambria"/>
                <a:cs typeface="Cambria"/>
              </a:rPr>
              <a:t>về </a:t>
            </a:r>
            <a:r>
              <a:rPr dirty="0" sz="2600" spc="-10" b="1">
                <a:latin typeface="Cambria"/>
                <a:cs typeface="Cambria"/>
              </a:rPr>
              <a:t>phạm </a:t>
            </a:r>
            <a:r>
              <a:rPr dirty="0" sz="2600" spc="-5" b="1">
                <a:latin typeface="Cambria"/>
                <a:cs typeface="Cambria"/>
              </a:rPr>
              <a:t>vi </a:t>
            </a:r>
            <a:r>
              <a:rPr dirty="0" sz="2600" spc="-10" b="1">
                <a:latin typeface="Cambria"/>
                <a:cs typeface="Cambria"/>
              </a:rPr>
              <a:t>(Problems </a:t>
            </a:r>
            <a:r>
              <a:rPr dirty="0" sz="2600" spc="-5" b="1">
                <a:latin typeface="Cambria"/>
                <a:cs typeface="Cambria"/>
              </a:rPr>
              <a:t>of </a:t>
            </a:r>
            <a:r>
              <a:rPr dirty="0" sz="2600" spc="-10" b="1">
                <a:latin typeface="Cambria"/>
                <a:cs typeface="Cambria"/>
              </a:rPr>
              <a:t>scope): </a:t>
            </a:r>
            <a:r>
              <a:rPr dirty="0" sz="2600" spc="-10">
                <a:latin typeface="Cambria"/>
                <a:cs typeface="Cambria"/>
              </a:rPr>
              <a:t>đường </a:t>
            </a:r>
            <a:r>
              <a:rPr dirty="0" sz="2600" spc="-56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biên hệ thống </a:t>
            </a:r>
            <a:r>
              <a:rPr dirty="0" sz="2600" spc="-10">
                <a:latin typeface="Cambria"/>
                <a:cs typeface="Cambria"/>
              </a:rPr>
              <a:t>thường </a:t>
            </a:r>
            <a:r>
              <a:rPr dirty="0" sz="2600">
                <a:latin typeface="Cambria"/>
                <a:cs typeface="Cambria"/>
              </a:rPr>
              <a:t>mập </a:t>
            </a:r>
            <a:r>
              <a:rPr dirty="0" sz="2600" spc="-45">
                <a:latin typeface="Cambria"/>
                <a:cs typeface="Cambria"/>
              </a:rPr>
              <a:t>mờ, </a:t>
            </a:r>
            <a:r>
              <a:rPr dirty="0" sz="2600" spc="-20">
                <a:latin typeface="Cambria"/>
                <a:cs typeface="Cambria"/>
              </a:rPr>
              <a:t>hay </a:t>
            </a:r>
            <a:r>
              <a:rPr dirty="0" sz="2600" spc="-5">
                <a:latin typeface="Cambria"/>
                <a:cs typeface="Cambria"/>
              </a:rPr>
              <a:t>khách </a:t>
            </a:r>
            <a:r>
              <a:rPr dirty="0" sz="2600">
                <a:latin typeface="Cambria"/>
                <a:cs typeface="Cambria"/>
              </a:rPr>
              <a:t>hàng </a:t>
            </a:r>
            <a:r>
              <a:rPr dirty="0" sz="2600" spc="-5">
                <a:latin typeface="Cambria"/>
                <a:cs typeface="Cambria"/>
              </a:rPr>
              <a:t>chỉ 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nhắm đến </a:t>
            </a:r>
            <a:r>
              <a:rPr dirty="0" sz="2600">
                <a:latin typeface="Cambria"/>
                <a:cs typeface="Cambria"/>
              </a:rPr>
              <a:t>các </a:t>
            </a:r>
            <a:r>
              <a:rPr dirty="0" sz="2600" spc="-20">
                <a:latin typeface="Cambria"/>
                <a:cs typeface="Cambria"/>
              </a:rPr>
              <a:t>yếu tố </a:t>
            </a:r>
            <a:r>
              <a:rPr dirty="0" sz="2600" spc="-5">
                <a:latin typeface="Cambria"/>
                <a:cs typeface="Cambria"/>
              </a:rPr>
              <a:t>kỹ thuật hơn là mục tiêu </a:t>
            </a:r>
            <a:r>
              <a:rPr dirty="0" sz="2600" spc="-10">
                <a:latin typeface="Cambria"/>
                <a:cs typeface="Cambria"/>
              </a:rPr>
              <a:t>tổng </a:t>
            </a:r>
            <a:r>
              <a:rPr dirty="0" sz="2600" spc="-5">
                <a:latin typeface="Cambria"/>
                <a:cs typeface="Cambria"/>
              </a:rPr>
              <a:t> thể củâ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hệ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thống.</a:t>
            </a:r>
            <a:endParaRPr sz="2600">
              <a:latin typeface="Cambria"/>
              <a:cs typeface="Cambria"/>
            </a:endParaRPr>
          </a:p>
          <a:p>
            <a:pPr algn="just" marL="295275" marR="571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846"/>
              <a:buFont typeface="Segoe UI Symbol"/>
              <a:buChar char="⚫"/>
              <a:tabLst>
                <a:tab pos="295910" algn="l"/>
              </a:tabLst>
            </a:pPr>
            <a:r>
              <a:rPr dirty="0" sz="2600" spc="-5" b="1">
                <a:latin typeface="Cambria"/>
                <a:cs typeface="Cambria"/>
              </a:rPr>
              <a:t>Khó khăn </a:t>
            </a:r>
            <a:r>
              <a:rPr dirty="0" sz="2600" spc="-40" b="1">
                <a:latin typeface="Cambria"/>
                <a:cs typeface="Cambria"/>
              </a:rPr>
              <a:t>về</a:t>
            </a:r>
            <a:r>
              <a:rPr dirty="0" sz="2600" spc="-35" b="1">
                <a:latin typeface="Cambria"/>
                <a:cs typeface="Cambria"/>
              </a:rPr>
              <a:t> </a:t>
            </a:r>
            <a:r>
              <a:rPr dirty="0" sz="2600" spc="-5" b="1">
                <a:latin typeface="Cambria"/>
                <a:cs typeface="Cambria"/>
              </a:rPr>
              <a:t>hiểu biết khách hàng: </a:t>
            </a:r>
            <a:r>
              <a:rPr dirty="0" sz="2600" spc="-5">
                <a:latin typeface="Cambria"/>
                <a:cs typeface="Cambria"/>
              </a:rPr>
              <a:t>khách hàng 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không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biết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họ</a:t>
            </a:r>
            <a:r>
              <a:rPr dirty="0" sz="2600">
                <a:latin typeface="Cambria"/>
                <a:cs typeface="Cambria"/>
              </a:rPr>
              <a:t> cần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gì,</a:t>
            </a:r>
            <a:r>
              <a:rPr dirty="0" sz="2600">
                <a:latin typeface="Cambria"/>
                <a:cs typeface="Cambria"/>
              </a:rPr>
              <a:t> có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>
                <a:latin typeface="Cambria"/>
                <a:cs typeface="Cambria"/>
              </a:rPr>
              <a:t>ý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kiến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15">
                <a:latin typeface="Cambria"/>
                <a:cs typeface="Cambria"/>
              </a:rPr>
              <a:t>trái</a:t>
            </a:r>
            <a:r>
              <a:rPr dirty="0" sz="2600" spc="-10">
                <a:latin typeface="Cambria"/>
                <a:cs typeface="Cambria"/>
              </a:rPr>
              <a:t> </a:t>
            </a:r>
            <a:r>
              <a:rPr dirty="0" sz="2600" spc="-15">
                <a:latin typeface="Cambria"/>
                <a:cs typeface="Cambria"/>
              </a:rPr>
              <a:t>ngược</a:t>
            </a:r>
            <a:r>
              <a:rPr dirty="0" sz="2600" spc="-10">
                <a:latin typeface="Cambria"/>
                <a:cs typeface="Cambria"/>
              </a:rPr>
              <a:t> </a:t>
            </a:r>
            <a:r>
              <a:rPr dirty="0" sz="2600" spc="-30">
                <a:latin typeface="Cambria"/>
                <a:cs typeface="Cambria"/>
              </a:rPr>
              <a:t>về</a:t>
            </a:r>
            <a:r>
              <a:rPr dirty="0" sz="2600" spc="509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hệ </a:t>
            </a:r>
            <a:r>
              <a:rPr dirty="0" sz="2600" spc="-56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thống </a:t>
            </a:r>
            <a:r>
              <a:rPr dirty="0" sz="2600">
                <a:latin typeface="Cambria"/>
                <a:cs typeface="Cambria"/>
              </a:rPr>
              <a:t>cần </a:t>
            </a:r>
            <a:r>
              <a:rPr dirty="0" sz="2600" spc="-35">
                <a:latin typeface="Cambria"/>
                <a:cs typeface="Cambria"/>
              </a:rPr>
              <a:t>xây </a:t>
            </a:r>
            <a:r>
              <a:rPr dirty="0" sz="2600">
                <a:latin typeface="Cambria"/>
                <a:cs typeface="Cambria"/>
              </a:rPr>
              <a:t>dựng, hiểu </a:t>
            </a:r>
            <a:r>
              <a:rPr dirty="0" sz="2600" spc="-5">
                <a:latin typeface="Cambria"/>
                <a:cs typeface="Cambria"/>
              </a:rPr>
              <a:t>biết </a:t>
            </a:r>
            <a:r>
              <a:rPr dirty="0" sz="2600" spc="-35">
                <a:latin typeface="Cambria"/>
                <a:cs typeface="Cambria"/>
              </a:rPr>
              <a:t>về </a:t>
            </a:r>
            <a:r>
              <a:rPr dirty="0" sz="2600" spc="-5">
                <a:latin typeface="Cambria"/>
                <a:cs typeface="Cambria"/>
              </a:rPr>
              <a:t>kỹ </a:t>
            </a:r>
            <a:r>
              <a:rPr dirty="0" sz="2600" spc="5">
                <a:latin typeface="Cambria"/>
                <a:cs typeface="Cambria"/>
              </a:rPr>
              <a:t>thuật, </a:t>
            </a:r>
            <a:r>
              <a:rPr dirty="0" sz="2600" spc="-5">
                <a:latin typeface="Cambria"/>
                <a:cs typeface="Cambria"/>
              </a:rPr>
              <a:t>thời gian 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giao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tiếp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25">
                <a:latin typeface="Cambria"/>
                <a:cs typeface="Cambria"/>
              </a:rPr>
              <a:t>với</a:t>
            </a:r>
            <a:r>
              <a:rPr dirty="0" sz="2600" spc="1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kỹ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sư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hệ thống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thường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20">
                <a:latin typeface="Cambria"/>
                <a:cs typeface="Cambria"/>
              </a:rPr>
              <a:t>rất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hạn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chế.</a:t>
            </a:r>
            <a:endParaRPr sz="2600">
              <a:latin typeface="Cambria"/>
              <a:cs typeface="Cambria"/>
            </a:endParaRPr>
          </a:p>
          <a:p>
            <a:pPr algn="just" marL="295275" marR="6985" indent="-28321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8846"/>
              <a:buFont typeface="Segoe UI Symbol"/>
              <a:buChar char="⚫"/>
              <a:tabLst>
                <a:tab pos="295910" algn="l"/>
              </a:tabLst>
            </a:pPr>
            <a:r>
              <a:rPr dirty="0" sz="2600" spc="-5" b="1">
                <a:latin typeface="Cambria"/>
                <a:cs typeface="Cambria"/>
              </a:rPr>
              <a:t>Khó khăn </a:t>
            </a:r>
            <a:r>
              <a:rPr dirty="0" sz="2600" spc="-40" b="1">
                <a:latin typeface="Cambria"/>
                <a:cs typeface="Cambria"/>
              </a:rPr>
              <a:t>về </a:t>
            </a:r>
            <a:r>
              <a:rPr dirty="0" sz="2600" spc="-5" b="1">
                <a:latin typeface="Cambria"/>
                <a:cs typeface="Cambria"/>
              </a:rPr>
              <a:t>tính ổn định: </a:t>
            </a:r>
            <a:r>
              <a:rPr dirty="0" sz="2600" spc="-20">
                <a:latin typeface="Cambria"/>
                <a:cs typeface="Cambria"/>
              </a:rPr>
              <a:t>yêu </a:t>
            </a:r>
            <a:r>
              <a:rPr dirty="0" sz="2600">
                <a:latin typeface="Cambria"/>
                <a:cs typeface="Cambria"/>
              </a:rPr>
              <a:t>cầu </a:t>
            </a:r>
            <a:r>
              <a:rPr dirty="0" sz="2600" spc="-10">
                <a:latin typeface="Cambria"/>
                <a:cs typeface="Cambria"/>
              </a:rPr>
              <a:t>thường </a:t>
            </a:r>
            <a:r>
              <a:rPr dirty="0" sz="2600" spc="-20">
                <a:latin typeface="Cambria"/>
                <a:cs typeface="Cambria"/>
              </a:rPr>
              <a:t>thay </a:t>
            </a:r>
            <a:r>
              <a:rPr dirty="0" sz="2600" spc="-5">
                <a:latin typeface="Cambria"/>
                <a:cs typeface="Cambria"/>
              </a:rPr>
              <a:t>đổi </a:t>
            </a:r>
            <a:r>
              <a:rPr dirty="0" sz="2600" spc="-56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theo</a:t>
            </a:r>
            <a:r>
              <a:rPr dirty="0" sz="2600" spc="-1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thời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gian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" y="140182"/>
            <a:ext cx="7434833" cy="79555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0040" y="281636"/>
            <a:ext cx="6861175" cy="398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00"/>
              </a:lnSpc>
            </a:pPr>
            <a:r>
              <a:rPr dirty="0" sz="2800" spc="-5" b="1">
                <a:solidFill>
                  <a:srgbClr val="C00000"/>
                </a:solidFill>
                <a:latin typeface="Arial"/>
                <a:cs typeface="Arial"/>
              </a:rPr>
              <a:t>CÁC BƯỚC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C00000"/>
                </a:solidFill>
                <a:latin typeface="Arial"/>
                <a:cs typeface="Arial"/>
              </a:rPr>
              <a:t>THỰC</a:t>
            </a:r>
            <a:r>
              <a:rPr dirty="0" sz="28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C00000"/>
                </a:solidFill>
                <a:latin typeface="Arial"/>
                <a:cs typeface="Arial"/>
              </a:rPr>
              <a:t>HIỆN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C00000"/>
                </a:solidFill>
                <a:latin typeface="Arial"/>
                <a:cs typeface="Arial"/>
              </a:rPr>
              <a:t>SAU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C00000"/>
                </a:solidFill>
                <a:latin typeface="Arial"/>
                <a:cs typeface="Arial"/>
              </a:rPr>
              <a:t>KHẢO SÁT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5" y="0"/>
            <a:ext cx="9126473" cy="66614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22342" y="2690367"/>
            <a:ext cx="196215" cy="2794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200" spc="-5">
                <a:solidFill>
                  <a:srgbClr val="E7DEC8"/>
                </a:solidFill>
                <a:latin typeface="Microsoft Sans Serif"/>
                <a:cs typeface="Microsoft Sans Serif"/>
              </a:rPr>
              <a:t>120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Trần</a:t>
            </a:r>
            <a:r>
              <a:rPr dirty="0" spc="-35"/>
              <a:t> </a:t>
            </a:r>
            <a:r>
              <a:rPr dirty="0" spc="-5"/>
              <a:t>Thị</a:t>
            </a:r>
            <a:r>
              <a:rPr dirty="0" spc="-10"/>
              <a:t> </a:t>
            </a:r>
            <a:r>
              <a:rPr dirty="0" spc="-5"/>
              <a:t>Kim</a:t>
            </a:r>
            <a:r>
              <a:rPr dirty="0" spc="-10"/>
              <a:t> Chi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209" y="141706"/>
            <a:ext cx="7020306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539" y="237236"/>
            <a:ext cx="647255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C00000"/>
                </a:solidFill>
              </a:rPr>
              <a:t>HỢP</a:t>
            </a:r>
            <a:r>
              <a:rPr dirty="0" spc="-65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THỨC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HÓA</a:t>
            </a:r>
            <a:r>
              <a:rPr dirty="0" spc="-11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KẾT </a:t>
            </a:r>
            <a:r>
              <a:rPr dirty="0">
                <a:solidFill>
                  <a:srgbClr val="C00000"/>
                </a:solidFill>
              </a:rPr>
              <a:t>QUẢ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KHẢO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SÁT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/>
              <a:t>Trần</a:t>
            </a:r>
            <a:r>
              <a:rPr dirty="0" spc="-35"/>
              <a:t> </a:t>
            </a:r>
            <a:r>
              <a:rPr dirty="0" spc="-5"/>
              <a:t>Thị</a:t>
            </a:r>
            <a:r>
              <a:rPr dirty="0" spc="-10"/>
              <a:t> </a:t>
            </a:r>
            <a:r>
              <a:rPr dirty="0" spc="-5"/>
              <a:t>Kim</a:t>
            </a:r>
            <a:r>
              <a:rPr dirty="0" spc="-10"/>
              <a:t> Chi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0675" y="1404111"/>
            <a:ext cx="7914005" cy="3852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275" marR="207010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Microsoft Sans Serif"/>
                <a:cs typeface="Microsoft Sans Serif"/>
              </a:rPr>
              <a:t>Nhằm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đảm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bảo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160">
                <a:latin typeface="Microsoft Sans Serif"/>
                <a:cs typeface="Microsoft Sans Serif"/>
              </a:rPr>
              <a:t>sự</a:t>
            </a:r>
            <a:r>
              <a:rPr dirty="0" sz="2800" spc="25">
                <a:latin typeface="Microsoft Sans Serif"/>
                <a:cs typeface="Microsoft Sans Serif"/>
              </a:rPr>
              <a:t> chính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xác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hóa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của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thông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tin </a:t>
            </a:r>
            <a:r>
              <a:rPr dirty="0" sz="2800" spc="-7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và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100">
                <a:latin typeface="Microsoft Sans Serif"/>
                <a:cs typeface="Microsoft Sans Serif"/>
              </a:rPr>
              <a:t>dữ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15">
                <a:latin typeface="Microsoft Sans Serif"/>
                <a:cs typeface="Microsoft Sans Serif"/>
              </a:rPr>
              <a:t>liệu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phản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ánh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yêu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cầu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thông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tin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của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hệ </a:t>
            </a:r>
            <a:r>
              <a:rPr dirty="0" sz="2800">
                <a:latin typeface="Microsoft Sans Serif"/>
                <a:cs typeface="Microsoft Sans Serif"/>
              </a:rPr>
              <a:t> thống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và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đảm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bảo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35">
                <a:latin typeface="Microsoft Sans Serif"/>
                <a:cs typeface="Microsoft Sans Serif"/>
              </a:rPr>
              <a:t>tính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pháp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lý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của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nó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cho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việc </a:t>
            </a:r>
            <a:r>
              <a:rPr dirty="0" sz="2800" spc="-725">
                <a:latin typeface="Microsoft Sans Serif"/>
                <a:cs typeface="Microsoft Sans Serif"/>
              </a:rPr>
              <a:t> </a:t>
            </a:r>
            <a:r>
              <a:rPr dirty="0" sz="2800" spc="155">
                <a:latin typeface="Microsoft Sans Serif"/>
                <a:cs typeface="Microsoft Sans Serif"/>
              </a:rPr>
              <a:t>sử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dụng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sau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55">
                <a:latin typeface="Microsoft Sans Serif"/>
                <a:cs typeface="Microsoft Sans Serif"/>
              </a:rPr>
              <a:t>này.</a:t>
            </a:r>
            <a:endParaRPr sz="2800">
              <a:latin typeface="Microsoft Sans Serif"/>
              <a:cs typeface="Microsoft Sans Serif"/>
            </a:endParaRPr>
          </a:p>
          <a:p>
            <a:pPr marL="295275" indent="-28321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90">
                <a:latin typeface="Microsoft Sans Serif"/>
                <a:cs typeface="Microsoft Sans Serif"/>
              </a:rPr>
              <a:t>Hợp</a:t>
            </a:r>
            <a:r>
              <a:rPr dirty="0" sz="2800" spc="10">
                <a:latin typeface="Microsoft Sans Serif"/>
                <a:cs typeface="Microsoft Sans Serif"/>
              </a:rPr>
              <a:t> </a:t>
            </a:r>
            <a:r>
              <a:rPr dirty="0" sz="2800" spc="80">
                <a:latin typeface="Microsoft Sans Serif"/>
                <a:cs typeface="Microsoft Sans Serif"/>
              </a:rPr>
              <a:t>thức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hóa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bao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gồm:</a:t>
            </a:r>
            <a:endParaRPr sz="2800">
              <a:latin typeface="Microsoft Sans Serif"/>
              <a:cs typeface="Microsoft Sans Serif"/>
            </a:endParaRPr>
          </a:p>
          <a:p>
            <a:pPr lvl="1" marL="570230" marR="508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phân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25">
                <a:latin typeface="Microsoft Sans Serif"/>
                <a:cs typeface="Microsoft Sans Serif"/>
              </a:rPr>
              <a:t>tích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viên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hoàn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chỉnh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20">
                <a:latin typeface="Microsoft Sans Serif"/>
                <a:cs typeface="Microsoft Sans Serif"/>
              </a:rPr>
              <a:t>trình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diễn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85">
                <a:latin typeface="Microsoft Sans Serif"/>
                <a:cs typeface="Microsoft Sans Serif"/>
              </a:rPr>
              <a:t>dữ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liệu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thu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120">
                <a:latin typeface="Microsoft Sans Serif"/>
                <a:cs typeface="Microsoft Sans Serif"/>
              </a:rPr>
              <a:t>được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để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95">
                <a:latin typeface="Microsoft Sans Serif"/>
                <a:cs typeface="Microsoft Sans Serif"/>
              </a:rPr>
              <a:t>người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135">
                <a:latin typeface="Microsoft Sans Serif"/>
                <a:cs typeface="Microsoft Sans Serif"/>
              </a:rPr>
              <a:t>sử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dụng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xem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xét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cho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ý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kiến.</a:t>
            </a:r>
            <a:endParaRPr sz="2400">
              <a:latin typeface="Microsoft Sans Serif"/>
              <a:cs typeface="Microsoft Sans Serif"/>
            </a:endParaRPr>
          </a:p>
          <a:p>
            <a:pPr lvl="1" marL="570230" marR="323215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Microsoft Sans Serif"/>
                <a:cs typeface="Microsoft Sans Serif"/>
              </a:rPr>
              <a:t>Tổng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hợp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tài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liệu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đệ</a:t>
            </a:r>
            <a:r>
              <a:rPr dirty="0" sz="2400" spc="20">
                <a:latin typeface="Microsoft Sans Serif"/>
                <a:cs typeface="Microsoft Sans Serif"/>
              </a:rPr>
              <a:t> trình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để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nhà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quản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lý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lãnh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đạo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đánh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giá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đề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xuất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bổ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sung.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2342" y="2690367"/>
            <a:ext cx="196215" cy="2794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200" spc="-5">
                <a:solidFill>
                  <a:srgbClr val="E7DEC8"/>
                </a:solidFill>
                <a:latin typeface="Microsoft Sans Serif"/>
                <a:cs typeface="Microsoft Sans Serif"/>
              </a:rPr>
              <a:t>121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577" y="386334"/>
              <a:ext cx="1069111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7820" y="386334"/>
              <a:ext cx="931951" cy="11026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2901" y="386334"/>
              <a:ext cx="794791" cy="11026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1031" y="386334"/>
              <a:ext cx="904519" cy="11026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8681" y="386334"/>
              <a:ext cx="931951" cy="11026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83763" y="386334"/>
              <a:ext cx="795553" cy="11026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22447" y="386334"/>
              <a:ext cx="766559" cy="11026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32175" y="386334"/>
              <a:ext cx="931951" cy="11026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07257" y="386334"/>
              <a:ext cx="766559" cy="11026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56431" y="386334"/>
              <a:ext cx="1289303" cy="110261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27575" y="386334"/>
              <a:ext cx="1344929" cy="11026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56631" y="386334"/>
              <a:ext cx="1069873" cy="11026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9636" y="386334"/>
              <a:ext cx="931951" cy="110261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44717" y="386334"/>
              <a:ext cx="931951" cy="110261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61531" y="386334"/>
              <a:ext cx="1454658" cy="110261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99553" y="386334"/>
              <a:ext cx="904519" cy="110261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47203" y="386334"/>
              <a:ext cx="931951" cy="110261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22286" y="386334"/>
              <a:ext cx="931951" cy="1102614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513839" y="522732"/>
            <a:ext cx="6728459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Một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số</a:t>
            </a:r>
            <a:r>
              <a:rPr dirty="0" sz="3900" spc="50" b="0">
                <a:latin typeface="Microsoft Sans Serif"/>
                <a:cs typeface="Microsoft Sans Serif"/>
              </a:rPr>
              <a:t> </a:t>
            </a:r>
            <a:r>
              <a:rPr dirty="0" sz="3900" spc="-20" b="0">
                <a:latin typeface="Microsoft Sans Serif"/>
                <a:cs typeface="Microsoft Sans Serif"/>
              </a:rPr>
              <a:t>lỗi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khi</a:t>
            </a:r>
            <a:r>
              <a:rPr dirty="0" sz="3900" spc="4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thu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thập</a:t>
            </a:r>
            <a:r>
              <a:rPr dirty="0" sz="3900" spc="7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yêu</a:t>
            </a:r>
            <a:r>
              <a:rPr dirty="0" sz="3900" spc="5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cầu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2428" y="6465126"/>
            <a:ext cx="45910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z="1800" spc="-5">
                <a:latin typeface="Microsoft Sans Serif"/>
                <a:cs typeface="Microsoft Sans Serif"/>
              </a:rPr>
              <a:t>122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6161" y="1461515"/>
            <a:ext cx="7532370" cy="4719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5275" marR="5080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910" algn="l"/>
              </a:tabLst>
            </a:pPr>
            <a:r>
              <a:rPr dirty="0" sz="2400">
                <a:latin typeface="Microsoft Sans Serif"/>
                <a:cs typeface="Microsoft Sans Serif"/>
              </a:rPr>
              <a:t>Cố </a:t>
            </a:r>
            <a:r>
              <a:rPr dirty="0" sz="2400" spc="-5">
                <a:latin typeface="Microsoft Sans Serif"/>
                <a:cs typeface="Microsoft Sans Serif"/>
              </a:rPr>
              <a:t>gắng sắp xếp các yêu cầu </a:t>
            </a:r>
            <a:r>
              <a:rPr dirty="0" sz="2400">
                <a:latin typeface="Microsoft Sans Serif"/>
                <a:cs typeface="Microsoft Sans Serif"/>
              </a:rPr>
              <a:t>thu </a:t>
            </a:r>
            <a:r>
              <a:rPr dirty="0" sz="2400" spc="-5">
                <a:latin typeface="Microsoft Sans Serif"/>
                <a:cs typeface="Microsoft Sans Serif"/>
              </a:rPr>
              <a:t>thập </a:t>
            </a:r>
            <a:r>
              <a:rPr dirty="0" sz="2400" spc="125">
                <a:latin typeface="Microsoft Sans Serif"/>
                <a:cs typeface="Microsoft Sans Serif"/>
              </a:rPr>
              <a:t>được </a:t>
            </a:r>
            <a:r>
              <a:rPr dirty="0" sz="2400" spc="130">
                <a:latin typeface="Microsoft Sans Serif"/>
                <a:cs typeface="Microsoft Sans Serif"/>
              </a:rPr>
              <a:t>từ </a:t>
            </a:r>
            <a:r>
              <a:rPr dirty="0" sz="2400" spc="-5">
                <a:latin typeface="Microsoft Sans Serif"/>
                <a:cs typeface="Microsoft Sans Serif"/>
              </a:rPr>
              <a:t>hàng 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tá </a:t>
            </a:r>
            <a:r>
              <a:rPr dirty="0" sz="2400" spc="100">
                <a:latin typeface="Microsoft Sans Serif"/>
                <a:cs typeface="Microsoft Sans Serif"/>
              </a:rPr>
              <a:t>người </a:t>
            </a:r>
            <a:r>
              <a:rPr dirty="0" sz="2400" spc="-5">
                <a:latin typeface="Microsoft Sans Serif"/>
                <a:cs typeface="Microsoft Sans Serif"/>
              </a:rPr>
              <a:t>dùng sẽ </a:t>
            </a:r>
            <a:r>
              <a:rPr dirty="0" sz="2400">
                <a:latin typeface="Microsoft Sans Serif"/>
                <a:cs typeface="Microsoft Sans Serif"/>
              </a:rPr>
              <a:t>rất khó khăn </a:t>
            </a:r>
            <a:r>
              <a:rPr dirty="0" sz="2400" spc="-5">
                <a:latin typeface="Microsoft Sans Serif"/>
                <a:cs typeface="Microsoft Sans Serif"/>
              </a:rPr>
              <a:t>nếu không có </a:t>
            </a:r>
            <a:r>
              <a:rPr dirty="0" sz="2400">
                <a:latin typeface="Microsoft Sans Serif"/>
                <a:cs typeface="Microsoft Sans Serif"/>
              </a:rPr>
              <a:t>1 </a:t>
            </a:r>
            <a:r>
              <a:rPr dirty="0" sz="2400" spc="114">
                <a:latin typeface="Microsoft Sans Serif"/>
                <a:cs typeface="Microsoft Sans Serif"/>
              </a:rPr>
              <a:t>sơ </a:t>
            </a:r>
            <a:r>
              <a:rPr dirty="0" sz="2400" spc="-5">
                <a:latin typeface="Microsoft Sans Serif"/>
                <a:cs typeface="Microsoft Sans Serif"/>
              </a:rPr>
              <a:t>đồ </a:t>
            </a:r>
            <a:r>
              <a:rPr dirty="0" sz="2400">
                <a:latin typeface="Microsoft Sans Serif"/>
                <a:cs typeface="Microsoft Sans Serif"/>
              </a:rPr>
              <a:t> có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cấu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trúc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85">
                <a:latin typeface="Microsoft Sans Serif"/>
                <a:cs typeface="Microsoft Sans Serif"/>
              </a:rPr>
              <a:t>như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use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case.</a:t>
            </a:r>
            <a:endParaRPr sz="2400">
              <a:latin typeface="Microsoft Sans Serif"/>
              <a:cs typeface="Microsoft Sans Serif"/>
            </a:endParaRPr>
          </a:p>
          <a:p>
            <a:pPr algn="just" marL="295275" marR="571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910" algn="l"/>
              </a:tabLst>
            </a:pPr>
            <a:r>
              <a:rPr dirty="0" sz="2400">
                <a:latin typeface="Microsoft Sans Serif"/>
                <a:cs typeface="Microsoft Sans Serif"/>
              </a:rPr>
              <a:t>Thu </a:t>
            </a:r>
            <a:r>
              <a:rPr dirty="0" sz="2400" spc="-5">
                <a:latin typeface="Microsoft Sans Serif"/>
                <a:cs typeface="Microsoft Sans Serif"/>
              </a:rPr>
              <a:t>thập yêu cầu </a:t>
            </a:r>
            <a:r>
              <a:rPr dirty="0" sz="2400" spc="130">
                <a:latin typeface="Microsoft Sans Serif"/>
                <a:cs typeface="Microsoft Sans Serif"/>
              </a:rPr>
              <a:t>từ </a:t>
            </a:r>
            <a:r>
              <a:rPr dirty="0" sz="2400">
                <a:latin typeface="Microsoft Sans Serif"/>
                <a:cs typeface="Microsoft Sans Serif"/>
              </a:rPr>
              <a:t>1 số </a:t>
            </a:r>
            <a:r>
              <a:rPr dirty="0" sz="2400" spc="55">
                <a:latin typeface="Microsoft Sans Serif"/>
                <a:cs typeface="Microsoft Sans Serif"/>
              </a:rPr>
              <a:t>ít </a:t>
            </a:r>
            <a:r>
              <a:rPr dirty="0" sz="2400">
                <a:latin typeface="Microsoft Sans Serif"/>
                <a:cs typeface="Microsoft Sans Serif"/>
              </a:rPr>
              <a:t>các </a:t>
            </a:r>
            <a:r>
              <a:rPr dirty="0" sz="2400" spc="-5">
                <a:latin typeface="Microsoft Sans Serif"/>
                <a:cs typeface="Microsoft Sans Serif"/>
              </a:rPr>
              <a:t>đại diện hay </a:t>
            </a:r>
            <a:r>
              <a:rPr dirty="0" sz="2400" spc="130">
                <a:latin typeface="Microsoft Sans Serif"/>
                <a:cs typeface="Microsoft Sans Serif"/>
              </a:rPr>
              <a:t>từ </a:t>
            </a:r>
            <a:r>
              <a:rPr dirty="0" sz="2400" spc="-10">
                <a:latin typeface="Microsoft Sans Serif"/>
                <a:cs typeface="Microsoft Sans Serif"/>
              </a:rPr>
              <a:t>nhiều </a:t>
            </a:r>
            <a:r>
              <a:rPr dirty="0" sz="2400" spc="-5">
                <a:latin typeface="Microsoft Sans Serif"/>
                <a:cs typeface="Microsoft Sans Serif"/>
              </a:rPr>
              <a:t> khách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hàng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có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thể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gây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ra:</a:t>
            </a:r>
            <a:endParaRPr sz="2400">
              <a:latin typeface="Microsoft Sans Serif"/>
              <a:cs typeface="Microsoft Sans Serif"/>
            </a:endParaRPr>
          </a:p>
          <a:p>
            <a:pPr algn="just" lvl="1" marL="570230" marR="508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Microsoft Sans Serif"/>
                <a:cs typeface="Microsoft Sans Serif"/>
              </a:rPr>
              <a:t>Bỏ </a:t>
            </a:r>
            <a:r>
              <a:rPr dirty="0" sz="2400" spc="-5">
                <a:latin typeface="Microsoft Sans Serif"/>
                <a:cs typeface="Microsoft Sans Serif"/>
              </a:rPr>
              <a:t>qua </a:t>
            </a:r>
            <a:r>
              <a:rPr dirty="0" sz="2400">
                <a:latin typeface="Microsoft Sans Serif"/>
                <a:cs typeface="Microsoft Sans Serif"/>
              </a:rPr>
              <a:t>các </a:t>
            </a:r>
            <a:r>
              <a:rPr dirty="0" sz="2400" spc="-5">
                <a:latin typeface="Microsoft Sans Serif"/>
                <a:cs typeface="Microsoft Sans Serif"/>
              </a:rPr>
              <a:t>yêu cầu quan trọng </a:t>
            </a:r>
            <a:r>
              <a:rPr dirty="0" sz="2400" spc="130">
                <a:latin typeface="Microsoft Sans Serif"/>
                <a:cs typeface="Microsoft Sans Serif"/>
              </a:rPr>
              <a:t>từ </a:t>
            </a:r>
            <a:r>
              <a:rPr dirty="0" sz="2400">
                <a:latin typeface="Microsoft Sans Serif"/>
                <a:cs typeface="Microsoft Sans Serif"/>
              </a:rPr>
              <a:t>các </a:t>
            </a:r>
            <a:r>
              <a:rPr dirty="0" sz="2400" spc="-10">
                <a:latin typeface="Microsoft Sans Serif"/>
                <a:cs typeface="Microsoft Sans Serif"/>
              </a:rPr>
              <a:t>loại </a:t>
            </a:r>
            <a:r>
              <a:rPr dirty="0" sz="2400" spc="95">
                <a:latin typeface="Microsoft Sans Serif"/>
                <a:cs typeface="Microsoft Sans Serif"/>
              </a:rPr>
              <a:t>người </a:t>
            </a:r>
            <a:r>
              <a:rPr dirty="0" sz="2400" spc="1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dùng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khác</a:t>
            </a:r>
            <a:endParaRPr sz="2400">
              <a:latin typeface="Microsoft Sans Serif"/>
              <a:cs typeface="Microsoft Sans Serif"/>
            </a:endParaRPr>
          </a:p>
          <a:p>
            <a:pPr algn="just" lvl="1" marL="570230" marR="508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Microsoft Sans Serif"/>
                <a:cs typeface="Microsoft Sans Serif"/>
              </a:rPr>
              <a:t>Quá chú </a:t>
            </a:r>
            <a:r>
              <a:rPr dirty="0" sz="2400" spc="-5">
                <a:latin typeface="Microsoft Sans Serif"/>
                <a:cs typeface="Microsoft Sans Serif"/>
              </a:rPr>
              <a:t>trọng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đến </a:t>
            </a:r>
            <a:r>
              <a:rPr dirty="0" sz="2400" spc="40">
                <a:latin typeface="Microsoft Sans Serif"/>
                <a:cs typeface="Microsoft Sans Serif"/>
              </a:rPr>
              <a:t>những </a:t>
            </a:r>
            <a:r>
              <a:rPr dirty="0" sz="2400" spc="-5">
                <a:latin typeface="Microsoft Sans Serif"/>
                <a:cs typeface="Microsoft Sans Serif"/>
              </a:rPr>
              <a:t>yêu cầu </a:t>
            </a:r>
            <a:r>
              <a:rPr dirty="0" sz="2400">
                <a:latin typeface="Microsoft Sans Serif"/>
                <a:cs typeface="Microsoft Sans Serif"/>
              </a:rPr>
              <a:t>không </a:t>
            </a:r>
            <a:r>
              <a:rPr dirty="0" sz="2400" spc="-5">
                <a:latin typeface="Microsoft Sans Serif"/>
                <a:cs typeface="Microsoft Sans Serif"/>
              </a:rPr>
              <a:t>tiêu biểu 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cho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nhu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cầu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của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đa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số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95">
                <a:latin typeface="Microsoft Sans Serif"/>
                <a:cs typeface="Microsoft Sans Serif"/>
              </a:rPr>
              <a:t>người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dùng.</a:t>
            </a:r>
            <a:endParaRPr sz="2400">
              <a:latin typeface="Microsoft Sans Serif"/>
              <a:cs typeface="Microsoft Sans Serif"/>
            </a:endParaRPr>
          </a:p>
          <a:p>
            <a:pPr algn="just" marL="295275" marR="571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910" algn="l"/>
              </a:tabLst>
            </a:pPr>
            <a:r>
              <a:rPr dirty="0" sz="2400" spc="-5" b="1">
                <a:latin typeface="Arial"/>
                <a:cs typeface="Arial"/>
              </a:rPr>
              <a:t>Cách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cân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150" b="1">
                <a:latin typeface="Arial"/>
                <a:cs typeface="Arial"/>
              </a:rPr>
              <a:t>bằng</a:t>
            </a:r>
            <a:r>
              <a:rPr dirty="0" sz="2400" spc="-14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tốt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nhất: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quan</a:t>
            </a:r>
            <a:r>
              <a:rPr dirty="0" sz="2400">
                <a:latin typeface="Microsoft Sans Serif"/>
                <a:cs typeface="Microsoft Sans Serif"/>
              </a:rPr>
              <a:t> tâm</a:t>
            </a:r>
            <a:r>
              <a:rPr dirty="0" sz="2400" spc="6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đến</a:t>
            </a:r>
            <a:r>
              <a:rPr dirty="0" sz="2400" spc="6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1</a:t>
            </a:r>
            <a:r>
              <a:rPr dirty="0" sz="2400" spc="6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vài 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product </a:t>
            </a:r>
            <a:r>
              <a:rPr dirty="0" sz="2400" spc="-5">
                <a:latin typeface="Microsoft Sans Serif"/>
                <a:cs typeface="Microsoft Sans Serif"/>
              </a:rPr>
              <a:t>champion, </a:t>
            </a:r>
            <a:r>
              <a:rPr dirty="0" sz="2400">
                <a:latin typeface="Microsoft Sans Serif"/>
                <a:cs typeface="Microsoft Sans Serif"/>
              </a:rPr>
              <a:t>họ </a:t>
            </a:r>
            <a:r>
              <a:rPr dirty="0" sz="2400" spc="-5">
                <a:latin typeface="Microsoft Sans Serif"/>
                <a:cs typeface="Microsoft Sans Serif"/>
              </a:rPr>
              <a:t>đại diện cho các </a:t>
            </a:r>
            <a:r>
              <a:rPr dirty="0" sz="2400" spc="-10">
                <a:latin typeface="Microsoft Sans Serif"/>
                <a:cs typeface="Microsoft Sans Serif"/>
              </a:rPr>
              <a:t>loại </a:t>
            </a:r>
            <a:r>
              <a:rPr dirty="0" sz="2400" spc="95">
                <a:latin typeface="Microsoft Sans Serif"/>
                <a:cs typeface="Microsoft Sans Serif"/>
              </a:rPr>
              <a:t>người </a:t>
            </a:r>
            <a:r>
              <a:rPr dirty="0" sz="2400" spc="1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dùng.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577" y="386334"/>
              <a:ext cx="1069111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7820" y="386334"/>
              <a:ext cx="931951" cy="11026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2901" y="386334"/>
              <a:ext cx="934986" cy="11026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1031" y="386334"/>
              <a:ext cx="904519" cy="11026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8681" y="386334"/>
              <a:ext cx="931951" cy="11026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2447" y="386334"/>
              <a:ext cx="766559" cy="11026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32175" y="386334"/>
              <a:ext cx="931951" cy="11026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7257" y="386334"/>
              <a:ext cx="2506218" cy="11026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56631" y="386334"/>
              <a:ext cx="1069873" cy="11026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9636" y="386334"/>
              <a:ext cx="931951" cy="110261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44717" y="386334"/>
              <a:ext cx="2011680" cy="11026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99553" y="386334"/>
              <a:ext cx="904519" cy="11026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47203" y="386334"/>
              <a:ext cx="931951" cy="110261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22286" y="386334"/>
              <a:ext cx="931951" cy="1102614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513839" y="522732"/>
            <a:ext cx="6728459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Một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số</a:t>
            </a:r>
            <a:r>
              <a:rPr dirty="0" sz="3900" spc="45" b="0">
                <a:latin typeface="Microsoft Sans Serif"/>
                <a:cs typeface="Microsoft Sans Serif"/>
              </a:rPr>
              <a:t> </a:t>
            </a:r>
            <a:r>
              <a:rPr dirty="0" sz="3900" spc="-20" b="0">
                <a:latin typeface="Microsoft Sans Serif"/>
                <a:cs typeface="Microsoft Sans Serif"/>
              </a:rPr>
              <a:t>lỗi</a:t>
            </a:r>
            <a:r>
              <a:rPr dirty="0" sz="3900" spc="50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khi</a:t>
            </a:r>
            <a:r>
              <a:rPr dirty="0" sz="3900" spc="4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thu</a:t>
            </a:r>
            <a:r>
              <a:rPr dirty="0" sz="3900" spc="7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thập</a:t>
            </a:r>
            <a:r>
              <a:rPr dirty="0" sz="3900" spc="7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yêu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cầu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02428" y="6465126"/>
            <a:ext cx="45910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z="1800" spc="-5">
                <a:latin typeface="Microsoft Sans Serif"/>
                <a:cs typeface="Microsoft Sans Serif"/>
              </a:rPr>
              <a:t>122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0236" y="1575815"/>
            <a:ext cx="7290434" cy="3836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275" marR="237490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20">
                <a:latin typeface="Microsoft Sans Serif"/>
                <a:cs typeface="Microsoft Sans Serif"/>
              </a:rPr>
              <a:t>Trong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lúc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phân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25">
                <a:latin typeface="Microsoft Sans Serif"/>
                <a:cs typeface="Microsoft Sans Serif"/>
              </a:rPr>
              <a:t>tích </a:t>
            </a:r>
            <a:r>
              <a:rPr dirty="0" sz="2400" spc="-5">
                <a:latin typeface="Microsoft Sans Serif"/>
                <a:cs typeface="Microsoft Sans Serif"/>
              </a:rPr>
              <a:t>yêu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cầu,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có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thể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phát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hiện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thấy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phạm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vi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dự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án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xác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định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không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đúng</a:t>
            </a:r>
            <a:endParaRPr sz="2400">
              <a:latin typeface="Microsoft Sans Serif"/>
              <a:cs typeface="Microsoft Sans Serif"/>
            </a:endParaRPr>
          </a:p>
          <a:p>
            <a:pPr lvl="1" marL="570230" marR="234315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5" b="1">
                <a:latin typeface="Arial"/>
                <a:cs typeface="Arial"/>
              </a:rPr>
              <a:t>Nếu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quá lớn: </a:t>
            </a:r>
            <a:r>
              <a:rPr dirty="0" sz="2400" spc="-5">
                <a:latin typeface="Microsoft Sans Serif"/>
                <a:cs typeface="Microsoft Sans Serif"/>
              </a:rPr>
              <a:t>cần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thu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thập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thêm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nhiều</a:t>
            </a:r>
            <a:r>
              <a:rPr dirty="0" sz="2400" spc="5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yêu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cầu 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để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xác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định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90">
                <a:latin typeface="Microsoft Sans Serif"/>
                <a:cs typeface="Microsoft Sans Serif"/>
              </a:rPr>
              <a:t>vừa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đủ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nghiệp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vu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và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nhu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cầu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khách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hàng</a:t>
            </a:r>
            <a:endParaRPr sz="2400">
              <a:latin typeface="Microsoft Sans Serif"/>
              <a:cs typeface="Microsoft Sans Serif"/>
            </a:endParaRPr>
          </a:p>
          <a:p>
            <a:pPr lvl="1" marL="570230" marR="508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5" b="1">
                <a:latin typeface="Arial"/>
                <a:cs typeface="Arial"/>
              </a:rPr>
              <a:t>Nếu quá nhỏ: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khách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hàng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có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thể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có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các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nhu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cầu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cũng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quan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trọng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50">
                <a:latin typeface="Microsoft Sans Serif"/>
                <a:cs typeface="Microsoft Sans Serif"/>
              </a:rPr>
              <a:t>nhưng </a:t>
            </a:r>
            <a:r>
              <a:rPr dirty="0" sz="2400" spc="-10">
                <a:latin typeface="Microsoft Sans Serif"/>
                <a:cs typeface="Microsoft Sans Serif"/>
              </a:rPr>
              <a:t>hiện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nằm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ngoài</a:t>
            </a:r>
            <a:r>
              <a:rPr dirty="0" sz="2400" spc="5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phạm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vi </a:t>
            </a:r>
            <a:r>
              <a:rPr dirty="0" sz="2400" spc="-5">
                <a:latin typeface="Microsoft Sans Serif"/>
                <a:cs typeface="Microsoft Sans Serif"/>
              </a:rPr>
              <a:t> đã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xác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định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của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dự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án.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Việc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phân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25">
                <a:latin typeface="Microsoft Sans Serif"/>
                <a:cs typeface="Microsoft Sans Serif"/>
              </a:rPr>
              <a:t>tích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sẽ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dẫn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đến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phải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chỉnh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90">
                <a:latin typeface="Microsoft Sans Serif"/>
                <a:cs typeface="Microsoft Sans Serif"/>
              </a:rPr>
              <a:t>sửa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lại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product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vision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hay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project 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scope.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577" y="386334"/>
              <a:ext cx="1262646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1368" y="386334"/>
              <a:ext cx="931951" cy="11026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6450" y="386334"/>
              <a:ext cx="934986" cy="11026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4579" y="386334"/>
              <a:ext cx="1041679" cy="11026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39390" y="386334"/>
              <a:ext cx="931951" cy="11026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4472" y="386334"/>
              <a:ext cx="1072908" cy="11026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0524" y="386334"/>
              <a:ext cx="904519" cy="11026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8174" y="386334"/>
              <a:ext cx="931951" cy="11026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53255" y="386334"/>
              <a:ext cx="1981962" cy="11026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78374" y="386334"/>
              <a:ext cx="904519" cy="110261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6024" y="386334"/>
              <a:ext cx="931951" cy="11026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01105" y="386334"/>
              <a:ext cx="1072896" cy="11026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7157" y="386334"/>
              <a:ext cx="904519" cy="110261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64807" y="386334"/>
              <a:ext cx="931951" cy="110261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39889" y="386334"/>
              <a:ext cx="1072146" cy="110261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55179" y="386334"/>
              <a:ext cx="1179588" cy="110261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77912" y="386334"/>
              <a:ext cx="931951" cy="110261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52993" y="386334"/>
              <a:ext cx="931951" cy="1102614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513839" y="522732"/>
            <a:ext cx="705929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Phát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hiện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các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yêu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cầu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còn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thiếu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02428" y="6465126"/>
            <a:ext cx="45910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z="1800" spc="-5">
                <a:latin typeface="Microsoft Sans Serif"/>
                <a:cs typeface="Microsoft Sans Serif"/>
              </a:rPr>
              <a:t>122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04036" y="1508760"/>
            <a:ext cx="7303770" cy="4278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5275" marR="5080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910" algn="l"/>
              </a:tabLst>
            </a:pPr>
            <a:r>
              <a:rPr dirty="0" sz="2400">
                <a:latin typeface="Microsoft Sans Serif"/>
                <a:cs typeface="Microsoft Sans Serif"/>
              </a:rPr>
              <a:t>Phân </a:t>
            </a:r>
            <a:r>
              <a:rPr dirty="0" sz="2400" spc="-5">
                <a:latin typeface="Microsoft Sans Serif"/>
                <a:cs typeface="Microsoft Sans Serif"/>
              </a:rPr>
              <a:t>rã các </a:t>
            </a:r>
            <a:r>
              <a:rPr dirty="0" sz="2400">
                <a:latin typeface="Microsoft Sans Serif"/>
                <a:cs typeface="Microsoft Sans Serif"/>
              </a:rPr>
              <a:t>yêu </a:t>
            </a:r>
            <a:r>
              <a:rPr dirty="0" sz="2400" spc="-5">
                <a:latin typeface="Microsoft Sans Serif"/>
                <a:cs typeface="Microsoft Sans Serif"/>
              </a:rPr>
              <a:t>cầu </a:t>
            </a:r>
            <a:r>
              <a:rPr dirty="0" sz="2400" spc="90">
                <a:latin typeface="Microsoft Sans Serif"/>
                <a:cs typeface="Microsoft Sans Serif"/>
              </a:rPr>
              <a:t>mức </a:t>
            </a:r>
            <a:r>
              <a:rPr dirty="0" sz="2400">
                <a:latin typeface="Microsoft Sans Serif"/>
                <a:cs typeface="Microsoft Sans Serif"/>
              </a:rPr>
              <a:t>cao </a:t>
            </a:r>
            <a:r>
              <a:rPr dirty="0" sz="2400" spc="-5">
                <a:latin typeface="Microsoft Sans Serif"/>
                <a:cs typeface="Microsoft Sans Serif"/>
              </a:rPr>
              <a:t>đủ chi tiết để </a:t>
            </a:r>
            <a:r>
              <a:rPr dirty="0" sz="2400">
                <a:latin typeface="Microsoft Sans Serif"/>
                <a:cs typeface="Microsoft Sans Serif"/>
              </a:rPr>
              <a:t>phát 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hiện</a:t>
            </a:r>
            <a:r>
              <a:rPr dirty="0" sz="2400" spc="75">
                <a:latin typeface="Microsoft Sans Serif"/>
                <a:cs typeface="Microsoft Sans Serif"/>
              </a:rPr>
              <a:t> </a:t>
            </a:r>
            <a:r>
              <a:rPr dirty="0" sz="2400" spc="20">
                <a:latin typeface="Microsoft Sans Serif"/>
                <a:cs typeface="Microsoft Sans Serif"/>
              </a:rPr>
              <a:t>chính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xác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cái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gì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đang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125">
                <a:latin typeface="Microsoft Sans Serif"/>
                <a:cs typeface="Microsoft Sans Serif"/>
              </a:rPr>
              <a:t>được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yêu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cầu.</a:t>
            </a:r>
            <a:endParaRPr sz="2400">
              <a:latin typeface="Microsoft Sans Serif"/>
              <a:cs typeface="Microsoft Sans Serif"/>
            </a:endParaRPr>
          </a:p>
          <a:p>
            <a:pPr algn="just" marL="295275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910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Phải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bảo</a:t>
            </a:r>
            <a:r>
              <a:rPr dirty="0" sz="2400">
                <a:latin typeface="Microsoft Sans Serif"/>
                <a:cs typeface="Microsoft Sans Serif"/>
              </a:rPr>
              <a:t> đảm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là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tất</a:t>
            </a:r>
            <a:r>
              <a:rPr dirty="0" sz="2400">
                <a:latin typeface="Microsoft Sans Serif"/>
                <a:cs typeface="Microsoft Sans Serif"/>
              </a:rPr>
              <a:t> cả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lớp </a:t>
            </a:r>
            <a:r>
              <a:rPr dirty="0" sz="2400" spc="95">
                <a:latin typeface="Microsoft Sans Serif"/>
                <a:cs typeface="Microsoft Sans Serif"/>
              </a:rPr>
              <a:t>người </a:t>
            </a:r>
            <a:r>
              <a:rPr dirty="0" sz="2400" spc="-5">
                <a:latin typeface="Microsoft Sans Serif"/>
                <a:cs typeface="Microsoft Sans Serif"/>
              </a:rPr>
              <a:t>dùng</a:t>
            </a:r>
            <a:r>
              <a:rPr dirty="0" sz="2400" spc="6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đều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cung cấp </a:t>
            </a:r>
            <a:r>
              <a:rPr dirty="0" sz="2400" spc="85">
                <a:latin typeface="Microsoft Sans Serif"/>
                <a:cs typeface="Microsoft Sans Serif"/>
              </a:rPr>
              <a:t>dữ </a:t>
            </a:r>
            <a:r>
              <a:rPr dirty="0" sz="2400" spc="-5">
                <a:latin typeface="Microsoft Sans Serif"/>
                <a:cs typeface="Microsoft Sans Serif"/>
              </a:rPr>
              <a:t>liệu. Phải bảo </a:t>
            </a:r>
            <a:r>
              <a:rPr dirty="0" sz="2400">
                <a:latin typeface="Microsoft Sans Serif"/>
                <a:cs typeface="Microsoft Sans Serif"/>
              </a:rPr>
              <a:t>đảm </a:t>
            </a:r>
            <a:r>
              <a:rPr dirty="0" sz="2400" spc="-10">
                <a:latin typeface="Microsoft Sans Serif"/>
                <a:cs typeface="Microsoft Sans Serif"/>
              </a:rPr>
              <a:t>là </a:t>
            </a:r>
            <a:r>
              <a:rPr dirty="0" sz="2400" spc="-5">
                <a:latin typeface="Microsoft Sans Serif"/>
                <a:cs typeface="Microsoft Sans Serif"/>
              </a:rPr>
              <a:t>mỗi use case </a:t>
            </a:r>
            <a:r>
              <a:rPr dirty="0" sz="2400">
                <a:latin typeface="Microsoft Sans Serif"/>
                <a:cs typeface="Microsoft Sans Serif"/>
              </a:rPr>
              <a:t>có 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ít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nhất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1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actor.</a:t>
            </a:r>
            <a:endParaRPr sz="2400">
              <a:latin typeface="Microsoft Sans Serif"/>
              <a:cs typeface="Microsoft Sans Serif"/>
            </a:endParaRPr>
          </a:p>
          <a:p>
            <a:pPr algn="just" marL="295275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910" algn="l"/>
              </a:tabLst>
            </a:pPr>
            <a:r>
              <a:rPr dirty="0" sz="2400" spc="35">
                <a:latin typeface="Microsoft Sans Serif"/>
                <a:cs typeface="Microsoft Sans Serif"/>
              </a:rPr>
              <a:t>Tìm </a:t>
            </a:r>
            <a:r>
              <a:rPr dirty="0" sz="2400" spc="-5">
                <a:latin typeface="Microsoft Sans Serif"/>
                <a:cs typeface="Microsoft Sans Serif"/>
              </a:rPr>
              <a:t>hiểu </a:t>
            </a:r>
            <a:r>
              <a:rPr dirty="0" sz="2400">
                <a:latin typeface="Microsoft Sans Serif"/>
                <a:cs typeface="Microsoft Sans Serif"/>
              </a:rPr>
              <a:t>các </a:t>
            </a:r>
            <a:r>
              <a:rPr dirty="0" sz="2400" spc="-5">
                <a:latin typeface="Microsoft Sans Serif"/>
                <a:cs typeface="Microsoft Sans Serif"/>
              </a:rPr>
              <a:t>yêu cầu hệ thống, use cases, event- </a:t>
            </a:r>
            <a:r>
              <a:rPr dirty="0" sz="2400">
                <a:latin typeface="Microsoft Sans Serif"/>
                <a:cs typeface="Microsoft Sans Serif"/>
              </a:rPr>
              <a:t> response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lists,</a:t>
            </a:r>
            <a:r>
              <a:rPr dirty="0" sz="2400">
                <a:latin typeface="Microsoft Sans Serif"/>
                <a:cs typeface="Microsoft Sans Serif"/>
              </a:rPr>
              <a:t> và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business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rules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125">
                <a:latin typeface="Microsoft Sans Serif"/>
                <a:cs typeface="Microsoft Sans Serif"/>
              </a:rPr>
              <a:t>được</a:t>
            </a:r>
            <a:r>
              <a:rPr dirty="0" sz="2400" spc="1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chuyển 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thành </a:t>
            </a:r>
            <a:r>
              <a:rPr dirty="0" sz="2400">
                <a:latin typeface="Microsoft Sans Serif"/>
                <a:cs typeface="Microsoft Sans Serif"/>
              </a:rPr>
              <a:t>yêu </a:t>
            </a:r>
            <a:r>
              <a:rPr dirty="0" sz="2400" spc="-5">
                <a:latin typeface="Microsoft Sans Serif"/>
                <a:cs typeface="Microsoft Sans Serif"/>
              </a:rPr>
              <a:t>cầu </a:t>
            </a:r>
            <a:r>
              <a:rPr dirty="0" sz="2400" spc="65">
                <a:latin typeface="Microsoft Sans Serif"/>
                <a:cs typeface="Microsoft Sans Serif"/>
              </a:rPr>
              <a:t>chức </a:t>
            </a:r>
            <a:r>
              <a:rPr dirty="0" sz="2400">
                <a:latin typeface="Microsoft Sans Serif"/>
                <a:cs typeface="Microsoft Sans Serif"/>
              </a:rPr>
              <a:t>năng </a:t>
            </a:r>
            <a:r>
              <a:rPr dirty="0" sz="2400" spc="-5">
                <a:latin typeface="Microsoft Sans Serif"/>
                <a:cs typeface="Microsoft Sans Serif"/>
              </a:rPr>
              <a:t>để </a:t>
            </a:r>
            <a:r>
              <a:rPr dirty="0" sz="2400">
                <a:latin typeface="Microsoft Sans Serif"/>
                <a:cs typeface="Microsoft Sans Serif"/>
              </a:rPr>
              <a:t>bảo </a:t>
            </a:r>
            <a:r>
              <a:rPr dirty="0" sz="2400" spc="-5">
                <a:latin typeface="Microsoft Sans Serif"/>
                <a:cs typeface="Microsoft Sans Serif"/>
              </a:rPr>
              <a:t>đảm analyst đã 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suy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dẫn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125">
                <a:latin typeface="Microsoft Sans Serif"/>
                <a:cs typeface="Microsoft Sans Serif"/>
              </a:rPr>
              <a:t>được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tất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cả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chức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năng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cần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thiết.</a:t>
            </a:r>
            <a:endParaRPr sz="2400">
              <a:latin typeface="Microsoft Sans Serif"/>
              <a:cs typeface="Microsoft Sans Serif"/>
            </a:endParaRPr>
          </a:p>
          <a:p>
            <a:pPr algn="just" marL="295275" marR="5080" indent="-28321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910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Kiểm tra cac giá </a:t>
            </a:r>
            <a:r>
              <a:rPr dirty="0" sz="2400" spc="-10">
                <a:latin typeface="Microsoft Sans Serif"/>
                <a:cs typeface="Microsoft Sans Serif"/>
              </a:rPr>
              <a:t>trị </a:t>
            </a:r>
            <a:r>
              <a:rPr dirty="0" sz="2400" spc="-5">
                <a:latin typeface="Microsoft Sans Serif"/>
                <a:cs typeface="Microsoft Sans Serif"/>
              </a:rPr>
              <a:t>biên cho các yều cầu còn thiếu 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đang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125">
                <a:latin typeface="Microsoft Sans Serif"/>
                <a:cs typeface="Microsoft Sans Serif"/>
              </a:rPr>
              <a:t>được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xác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định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" y="0"/>
            <a:ext cx="9143365" cy="6858000"/>
            <a:chOff x="955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578" y="195834"/>
              <a:ext cx="1262646" cy="11026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1368" y="195834"/>
              <a:ext cx="931951" cy="11026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6449" y="195834"/>
              <a:ext cx="934986" cy="11026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4580" y="195834"/>
              <a:ext cx="1041679" cy="11026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39390" y="195834"/>
              <a:ext cx="931951" cy="11026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4471" y="195834"/>
              <a:ext cx="1072908" cy="11026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0523" y="195834"/>
              <a:ext cx="904519" cy="11026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8173" y="195834"/>
              <a:ext cx="931951" cy="11026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53255" y="195834"/>
              <a:ext cx="1981962" cy="110261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78373" y="195834"/>
              <a:ext cx="904519" cy="11026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6023" y="195834"/>
              <a:ext cx="931951" cy="110261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01105" y="195834"/>
              <a:ext cx="1072896" cy="11026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7158" y="195834"/>
              <a:ext cx="904519" cy="110261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64808" y="195834"/>
              <a:ext cx="931951" cy="110261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39889" y="195834"/>
              <a:ext cx="1072146" cy="11026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55179" y="195834"/>
              <a:ext cx="1179588" cy="110261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77912" y="195834"/>
              <a:ext cx="931951" cy="110261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52993" y="195834"/>
              <a:ext cx="931951" cy="1102613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513839" y="332232"/>
            <a:ext cx="705929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Phát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hiện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các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yêu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cầu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còn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thiếu</a:t>
            </a:r>
            <a:endParaRPr sz="3900">
              <a:latin typeface="Microsoft Sans Serif"/>
              <a:cs typeface="Microsoft Sans Serif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11402" y="847356"/>
            <a:ext cx="4693158" cy="71093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342136" y="738425"/>
            <a:ext cx="7335520" cy="4382135"/>
          </a:xfrm>
          <a:prstGeom prst="rect">
            <a:avLst/>
          </a:prstGeom>
        </p:spPr>
        <p:txBody>
          <a:bodyPr wrap="square" lIns="0" tIns="205740" rIns="0" bIns="0" rtlCol="0" vert="horz">
            <a:spAutoFit/>
          </a:bodyPr>
          <a:lstStyle/>
          <a:p>
            <a:pPr marL="184150">
              <a:lnSpc>
                <a:spcPct val="100000"/>
              </a:lnSpc>
              <a:spcBef>
                <a:spcPts val="1620"/>
              </a:spcBef>
            </a:pPr>
            <a:r>
              <a:rPr dirty="0" sz="2500" spc="-5">
                <a:solidFill>
                  <a:srgbClr val="562213"/>
                </a:solidFill>
                <a:latin typeface="Microsoft Sans Serif"/>
                <a:cs typeface="Microsoft Sans Serif"/>
              </a:rPr>
              <a:t>Finding</a:t>
            </a:r>
            <a:r>
              <a:rPr dirty="0" sz="2500" spc="-10">
                <a:solidFill>
                  <a:srgbClr val="562213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5">
                <a:solidFill>
                  <a:srgbClr val="562213"/>
                </a:solidFill>
                <a:latin typeface="Microsoft Sans Serif"/>
                <a:cs typeface="Microsoft Sans Serif"/>
              </a:rPr>
              <a:t>Missing</a:t>
            </a:r>
            <a:r>
              <a:rPr dirty="0" sz="2500" spc="-10">
                <a:solidFill>
                  <a:srgbClr val="562213"/>
                </a:solidFill>
                <a:latin typeface="Microsoft Sans Serif"/>
                <a:cs typeface="Microsoft Sans Serif"/>
              </a:rPr>
              <a:t> </a:t>
            </a:r>
            <a:r>
              <a:rPr dirty="0" sz="2500">
                <a:solidFill>
                  <a:srgbClr val="562213"/>
                </a:solidFill>
                <a:latin typeface="Microsoft Sans Serif"/>
                <a:cs typeface="Microsoft Sans Serif"/>
              </a:rPr>
              <a:t>Requirements</a:t>
            </a:r>
            <a:endParaRPr sz="2500">
              <a:latin typeface="Microsoft Sans Serif"/>
              <a:cs typeface="Microsoft Sans Serif"/>
            </a:endParaRPr>
          </a:p>
          <a:p>
            <a:pPr algn="just" marL="333375" marR="43180" indent="-283210">
              <a:lnSpc>
                <a:spcPct val="100000"/>
              </a:lnSpc>
              <a:spcBef>
                <a:spcPts val="17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34010" algn="l"/>
              </a:tabLst>
            </a:pPr>
            <a:r>
              <a:rPr dirty="0" sz="2800" spc="-5">
                <a:latin typeface="Microsoft Sans Serif"/>
                <a:cs typeface="Microsoft Sans Serif"/>
              </a:rPr>
              <a:t>Biểu diễn </a:t>
            </a:r>
            <a:r>
              <a:rPr dirty="0" sz="2800">
                <a:latin typeface="Microsoft Sans Serif"/>
                <a:cs typeface="Microsoft Sans Serif"/>
              </a:rPr>
              <a:t>thông </a:t>
            </a:r>
            <a:r>
              <a:rPr dirty="0" sz="2800" spc="-5">
                <a:latin typeface="Microsoft Sans Serif"/>
                <a:cs typeface="Microsoft Sans Serif"/>
              </a:rPr>
              <a:t>tin của </a:t>
            </a:r>
            <a:r>
              <a:rPr dirty="0" sz="2800" spc="-75">
                <a:latin typeface="Microsoft Sans Serif"/>
                <a:cs typeface="Microsoft Sans Serif"/>
              </a:rPr>
              <a:t>moị̣</a:t>
            </a:r>
            <a:r>
              <a:rPr dirty="0" baseline="-7936" sz="4200" spc="-112">
                <a:latin typeface="Microsoft Sans Serif"/>
                <a:cs typeface="Microsoft Sans Serif"/>
              </a:rPr>
              <a:t>̣̣</a:t>
            </a:r>
            <a:r>
              <a:rPr dirty="0" baseline="-7936" sz="4200" spc="-104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yêu cầu theo 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nhiều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cách.</a:t>
            </a:r>
            <a:endParaRPr sz="2800">
              <a:latin typeface="Microsoft Sans Serif"/>
              <a:cs typeface="Microsoft Sans Serif"/>
            </a:endParaRPr>
          </a:p>
          <a:p>
            <a:pPr algn="just" marL="333375" marR="431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34010" algn="l"/>
              </a:tabLst>
            </a:pPr>
            <a:r>
              <a:rPr dirty="0" sz="2800">
                <a:latin typeface="Microsoft Sans Serif"/>
                <a:cs typeface="Microsoft Sans Serif"/>
              </a:rPr>
              <a:t>Tập </a:t>
            </a:r>
            <a:r>
              <a:rPr dirty="0" sz="2800" spc="90">
                <a:latin typeface="Microsoft Sans Serif"/>
                <a:cs typeface="Microsoft Sans Serif"/>
              </a:rPr>
              <a:t>hợp </a:t>
            </a:r>
            <a:r>
              <a:rPr dirty="0" sz="2800">
                <a:latin typeface="Microsoft Sans Serif"/>
                <a:cs typeface="Microsoft Sans Serif"/>
              </a:rPr>
              <a:t>các yêu cầu </a:t>
            </a:r>
            <a:r>
              <a:rPr dirty="0" sz="2800" spc="85">
                <a:latin typeface="Microsoft Sans Serif"/>
                <a:cs typeface="Microsoft Sans Serif"/>
              </a:rPr>
              <a:t>với </a:t>
            </a:r>
            <a:r>
              <a:rPr dirty="0" sz="2800">
                <a:latin typeface="Microsoft Sans Serif"/>
                <a:cs typeface="Microsoft Sans Serif"/>
              </a:rPr>
              <a:t>toán </a:t>
            </a:r>
            <a:r>
              <a:rPr dirty="0" sz="2800" spc="155">
                <a:latin typeface="Microsoft Sans Serif"/>
                <a:cs typeface="Microsoft Sans Serif"/>
              </a:rPr>
              <a:t>tử </a:t>
            </a:r>
            <a:r>
              <a:rPr dirty="0" sz="2800" spc="-5">
                <a:latin typeface="Microsoft Sans Serif"/>
                <a:cs typeface="Microsoft Sans Serif"/>
              </a:rPr>
              <a:t>Boolean </a:t>
            </a:r>
            <a:r>
              <a:rPr dirty="0" sz="280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logic</a:t>
            </a:r>
            <a:r>
              <a:rPr dirty="0" sz="2800" spc="-5">
                <a:latin typeface="Microsoft Sans Serif"/>
                <a:cs typeface="Microsoft Sans Serif"/>
              </a:rPr>
              <a:t> (ANDs,</a:t>
            </a:r>
            <a:r>
              <a:rPr dirty="0" sz="280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ORs,</a:t>
            </a:r>
            <a:r>
              <a:rPr dirty="0" sz="2800">
                <a:latin typeface="Microsoft Sans Serif"/>
                <a:cs typeface="Microsoft Sans Serif"/>
              </a:rPr>
              <a:t> and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 spc="-65">
                <a:latin typeface="Microsoft Sans Serif"/>
                <a:cs typeface="Microsoft Sans Serif"/>
              </a:rPr>
              <a:t>NOTs)</a:t>
            </a:r>
            <a:r>
              <a:rPr dirty="0" sz="2800" spc="615">
                <a:latin typeface="Microsoft Sans Serif"/>
                <a:cs typeface="Microsoft Sans Serif"/>
              </a:rPr>
              <a:t> </a:t>
            </a:r>
            <a:r>
              <a:rPr dirty="0" sz="2800" spc="95">
                <a:latin typeface="Microsoft Sans Serif"/>
                <a:cs typeface="Microsoft Sans Serif"/>
              </a:rPr>
              <a:t>thường </a:t>
            </a:r>
            <a:r>
              <a:rPr dirty="0" sz="2800" spc="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không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đầy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đủ.</a:t>
            </a:r>
            <a:endParaRPr sz="2800">
              <a:latin typeface="Microsoft Sans Serif"/>
              <a:cs typeface="Microsoft Sans Serif"/>
            </a:endParaRPr>
          </a:p>
          <a:p>
            <a:pPr algn="just" marL="333375" marR="4191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34010" algn="l"/>
              </a:tabLst>
            </a:pPr>
            <a:r>
              <a:rPr dirty="0" sz="2800" spc="-5">
                <a:latin typeface="Microsoft Sans Serif"/>
                <a:cs typeface="Microsoft Sans Serif"/>
              </a:rPr>
              <a:t>Nếu </a:t>
            </a:r>
            <a:r>
              <a:rPr dirty="0" sz="2800">
                <a:latin typeface="Microsoft Sans Serif"/>
                <a:cs typeface="Microsoft Sans Serif"/>
              </a:rPr>
              <a:t>tổ </a:t>
            </a:r>
            <a:r>
              <a:rPr dirty="0" sz="2800" spc="90">
                <a:latin typeface="Microsoft Sans Serif"/>
                <a:cs typeface="Microsoft Sans Serif"/>
              </a:rPr>
              <a:t>hợp </a:t>
            </a:r>
            <a:r>
              <a:rPr dirty="0" sz="2800">
                <a:latin typeface="Microsoft Sans Serif"/>
                <a:cs typeface="Microsoft Sans Serif"/>
              </a:rPr>
              <a:t>các </a:t>
            </a:r>
            <a:r>
              <a:rPr dirty="0" sz="2800" spc="-5">
                <a:latin typeface="Microsoft Sans Serif"/>
                <a:cs typeface="Microsoft Sans Serif"/>
              </a:rPr>
              <a:t>điều kiện </a:t>
            </a:r>
            <a:r>
              <a:rPr dirty="0" sz="2800" spc="-10">
                <a:latin typeface="Microsoft Sans Serif"/>
                <a:cs typeface="Microsoft Sans Serif"/>
              </a:rPr>
              <a:t>logic </a:t>
            </a:r>
            <a:r>
              <a:rPr dirty="0" sz="2800" spc="-5">
                <a:latin typeface="Microsoft Sans Serif"/>
                <a:cs typeface="Microsoft Sans Serif"/>
              </a:rPr>
              <a:t>mà </a:t>
            </a:r>
            <a:r>
              <a:rPr dirty="0" sz="2800">
                <a:latin typeface="Microsoft Sans Serif"/>
                <a:cs typeface="Microsoft Sans Serif"/>
              </a:rPr>
              <a:t>không có </a:t>
            </a:r>
            <a:r>
              <a:rPr dirty="0" sz="2800" spc="-7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yêu cầu nào </a:t>
            </a:r>
            <a:r>
              <a:rPr dirty="0" sz="2800" spc="120">
                <a:latin typeface="Microsoft Sans Serif"/>
                <a:cs typeface="Microsoft Sans Serif"/>
              </a:rPr>
              <a:t>tương </a:t>
            </a:r>
            <a:r>
              <a:rPr dirty="0" sz="2800" spc="75">
                <a:latin typeface="Microsoft Sans Serif"/>
                <a:cs typeface="Microsoft Sans Serif"/>
              </a:rPr>
              <a:t>ứng, </a:t>
            </a:r>
            <a:r>
              <a:rPr dirty="0" sz="2800" spc="-5">
                <a:latin typeface="Microsoft Sans Serif"/>
                <a:cs typeface="Microsoft Sans Serif"/>
              </a:rPr>
              <a:t>developer phải </a:t>
            </a:r>
            <a:r>
              <a:rPr dirty="0" sz="2800">
                <a:latin typeface="Microsoft Sans Serif"/>
                <a:cs typeface="Microsoft Sans Serif"/>
              </a:rPr>
              <a:t>suy </a:t>
            </a:r>
            <a:r>
              <a:rPr dirty="0" sz="2800" spc="-730">
                <a:latin typeface="Microsoft Sans Serif"/>
                <a:cs typeface="Microsoft Sans Serif"/>
              </a:rPr>
              <a:t> </a:t>
            </a:r>
            <a:r>
              <a:rPr dirty="0" sz="2800" spc="35">
                <a:latin typeface="Microsoft Sans Serif"/>
                <a:cs typeface="Microsoft Sans Serif"/>
              </a:rPr>
              <a:t>nghĩ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xem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hệ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thống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nên</a:t>
            </a:r>
            <a:r>
              <a:rPr dirty="0" sz="2800" spc="4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làm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70">
                <a:latin typeface="Microsoft Sans Serif"/>
                <a:cs typeface="Microsoft Sans Serif"/>
              </a:rPr>
              <a:t>gì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02428" y="6465126"/>
            <a:ext cx="45910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z="1800" spc="-5">
                <a:latin typeface="Microsoft Sans Serif"/>
                <a:cs typeface="Microsoft Sans Serif"/>
              </a:rPr>
              <a:t>122</a:t>
            </a:fld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3490" y="224015"/>
              <a:ext cx="1241285" cy="9067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3768" y="224015"/>
              <a:ext cx="766559" cy="9067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9319" y="224015"/>
              <a:ext cx="766559" cy="9067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872" y="224015"/>
              <a:ext cx="878611" cy="9067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2438" y="224015"/>
              <a:ext cx="879360" cy="9067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80766" y="224015"/>
              <a:ext cx="653795" cy="9067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6317" y="224015"/>
              <a:ext cx="744474" cy="9067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09772" y="224015"/>
              <a:ext cx="766559" cy="9067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35324" y="224015"/>
              <a:ext cx="765797" cy="9067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0113" y="224015"/>
              <a:ext cx="879360" cy="9067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8442" y="224015"/>
              <a:ext cx="766559" cy="9067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3993" y="224015"/>
              <a:ext cx="856475" cy="9067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39461" y="224015"/>
              <a:ext cx="834402" cy="9067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32831" y="224015"/>
              <a:ext cx="766559" cy="9067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58384" y="224015"/>
              <a:ext cx="1533906" cy="90679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1269" y="224015"/>
              <a:ext cx="879360" cy="9067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89598" y="224015"/>
              <a:ext cx="766559" cy="90679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15150" y="224015"/>
              <a:ext cx="1645157" cy="90679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53490" y="711695"/>
              <a:ext cx="744473" cy="90679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56943" y="711695"/>
              <a:ext cx="766559" cy="90679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82496" y="711695"/>
              <a:ext cx="992124" cy="906792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1792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95"/>
              </a:spcBef>
            </a:pPr>
            <a:r>
              <a:rPr dirty="0" sz="3200" spc="-10" b="0">
                <a:solidFill>
                  <a:srgbClr val="C00000"/>
                </a:solidFill>
                <a:latin typeface="Microsoft Sans Serif"/>
                <a:cs typeface="Microsoft Sans Serif"/>
              </a:rPr>
              <a:t>Khi</a:t>
            </a:r>
            <a:r>
              <a:rPr dirty="0" sz="3200" spc="35" b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" b="0">
                <a:solidFill>
                  <a:srgbClr val="C00000"/>
                </a:solidFill>
                <a:latin typeface="Microsoft Sans Serif"/>
                <a:cs typeface="Microsoft Sans Serif"/>
              </a:rPr>
              <a:t>nào</a:t>
            </a:r>
            <a:r>
              <a:rPr dirty="0" sz="3200" spc="20" b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45" b="0">
                <a:solidFill>
                  <a:srgbClr val="C00000"/>
                </a:solidFill>
                <a:latin typeface="Microsoft Sans Serif"/>
                <a:cs typeface="Microsoft Sans Serif"/>
              </a:rPr>
              <a:t>thì</a:t>
            </a:r>
            <a:r>
              <a:rPr dirty="0" sz="3200" spc="30" b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" b="0">
                <a:solidFill>
                  <a:srgbClr val="C00000"/>
                </a:solidFill>
                <a:latin typeface="Microsoft Sans Serif"/>
                <a:cs typeface="Microsoft Sans Serif"/>
              </a:rPr>
              <a:t>kết</a:t>
            </a:r>
            <a:r>
              <a:rPr dirty="0" sz="3200" spc="25" b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" b="0">
                <a:solidFill>
                  <a:srgbClr val="C00000"/>
                </a:solidFill>
                <a:latin typeface="Microsoft Sans Serif"/>
                <a:cs typeface="Microsoft Sans Serif"/>
              </a:rPr>
              <a:t>thúc</a:t>
            </a:r>
            <a:r>
              <a:rPr dirty="0" sz="3200" spc="30" b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0" b="0">
                <a:solidFill>
                  <a:srgbClr val="C00000"/>
                </a:solidFill>
                <a:latin typeface="Microsoft Sans Serif"/>
                <a:cs typeface="Microsoft Sans Serif"/>
              </a:rPr>
              <a:t>việc</a:t>
            </a:r>
            <a:r>
              <a:rPr dirty="0" sz="3200" spc="30" b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" b="0">
                <a:solidFill>
                  <a:srgbClr val="C00000"/>
                </a:solidFill>
                <a:latin typeface="Microsoft Sans Serif"/>
                <a:cs typeface="Microsoft Sans Serif"/>
              </a:rPr>
              <a:t>thu</a:t>
            </a:r>
            <a:r>
              <a:rPr dirty="0" sz="3200" spc="25" b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" b="0">
                <a:solidFill>
                  <a:srgbClr val="C00000"/>
                </a:solidFill>
                <a:latin typeface="Microsoft Sans Serif"/>
                <a:cs typeface="Microsoft Sans Serif"/>
              </a:rPr>
              <a:t>thập</a:t>
            </a:r>
            <a:r>
              <a:rPr dirty="0" sz="3200" spc="30" b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" b="0">
                <a:solidFill>
                  <a:srgbClr val="C00000"/>
                </a:solidFill>
                <a:latin typeface="Microsoft Sans Serif"/>
                <a:cs typeface="Microsoft Sans Serif"/>
              </a:rPr>
              <a:t>yêu </a:t>
            </a:r>
            <a:r>
              <a:rPr dirty="0" sz="3200" spc="-835" b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" b="0">
                <a:solidFill>
                  <a:srgbClr val="C00000"/>
                </a:solidFill>
                <a:latin typeface="Microsoft Sans Serif"/>
                <a:cs typeface="Microsoft Sans Serif"/>
              </a:rPr>
              <a:t>cầu?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02428" y="6465126"/>
            <a:ext cx="45910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z="1800" spc="-5">
                <a:latin typeface="Microsoft Sans Serif"/>
                <a:cs typeface="Microsoft Sans Serif"/>
              </a:rPr>
              <a:t>122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4036" y="1469136"/>
            <a:ext cx="7259955" cy="4522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95275" marR="6350" indent="-283210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80357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Microsoft Sans Serif"/>
                <a:cs typeface="Microsoft Sans Serif"/>
              </a:rPr>
              <a:t>Nếu </a:t>
            </a:r>
            <a:r>
              <a:rPr dirty="0" sz="2800" spc="114">
                <a:latin typeface="Microsoft Sans Serif"/>
                <a:cs typeface="Microsoft Sans Serif"/>
              </a:rPr>
              <a:t>người </a:t>
            </a:r>
            <a:r>
              <a:rPr dirty="0" sz="2800">
                <a:latin typeface="Microsoft Sans Serif"/>
                <a:cs typeface="Microsoft Sans Serif"/>
              </a:rPr>
              <a:t>dùng không </a:t>
            </a:r>
            <a:r>
              <a:rPr dirty="0" sz="2800" spc="-5">
                <a:latin typeface="Microsoft Sans Serif"/>
                <a:cs typeface="Microsoft Sans Serif"/>
              </a:rPr>
              <a:t>thể </a:t>
            </a:r>
            <a:r>
              <a:rPr dirty="0" sz="2800" spc="35">
                <a:latin typeface="Microsoft Sans Serif"/>
                <a:cs typeface="Microsoft Sans Serif"/>
              </a:rPr>
              <a:t>nghĩ </a:t>
            </a:r>
            <a:r>
              <a:rPr dirty="0" sz="2800">
                <a:latin typeface="Microsoft Sans Serif"/>
                <a:cs typeface="Microsoft Sans Serif"/>
              </a:rPr>
              <a:t>ra thêm 1 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use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case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nào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khác.</a:t>
            </a:r>
            <a:endParaRPr sz="2800">
              <a:latin typeface="Microsoft Sans Serif"/>
              <a:cs typeface="Microsoft Sans Serif"/>
            </a:endParaRPr>
          </a:p>
          <a:p>
            <a:pPr algn="just" marL="295275" marR="571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Microsoft Sans Serif"/>
                <a:cs typeface="Microsoft Sans Serif"/>
              </a:rPr>
              <a:t>Nếu </a:t>
            </a:r>
            <a:r>
              <a:rPr dirty="0" sz="2800" spc="114">
                <a:latin typeface="Microsoft Sans Serif"/>
                <a:cs typeface="Microsoft Sans Serif"/>
              </a:rPr>
              <a:t>người </a:t>
            </a:r>
            <a:r>
              <a:rPr dirty="0" sz="2800">
                <a:latin typeface="Microsoft Sans Serif"/>
                <a:cs typeface="Microsoft Sans Serif"/>
              </a:rPr>
              <a:t>dùng đề </a:t>
            </a:r>
            <a:r>
              <a:rPr dirty="0" sz="2800" spc="-5">
                <a:latin typeface="Microsoft Sans Serif"/>
                <a:cs typeface="Microsoft Sans Serif"/>
              </a:rPr>
              <a:t>nghị các </a:t>
            </a:r>
            <a:r>
              <a:rPr dirty="0" sz="2800">
                <a:latin typeface="Microsoft Sans Serif"/>
                <a:cs typeface="Microsoft Sans Serif"/>
              </a:rPr>
              <a:t>use case </a:t>
            </a:r>
            <a:r>
              <a:rPr dirty="0" sz="2800" spc="85">
                <a:latin typeface="Microsoft Sans Serif"/>
                <a:cs typeface="Microsoft Sans Serif"/>
              </a:rPr>
              <a:t>mới </a:t>
            </a:r>
            <a:r>
              <a:rPr dirty="0" sz="2800" spc="90">
                <a:latin typeface="Microsoft Sans Serif"/>
                <a:cs typeface="Microsoft Sans Serif"/>
              </a:rPr>
              <a:t> </a:t>
            </a:r>
            <a:r>
              <a:rPr dirty="0" sz="2800" spc="60">
                <a:latin typeface="Microsoft Sans Serif"/>
                <a:cs typeface="Microsoft Sans Serif"/>
              </a:rPr>
              <a:t>nhưng </a:t>
            </a:r>
            <a:r>
              <a:rPr dirty="0" sz="2800" spc="75">
                <a:latin typeface="Microsoft Sans Serif"/>
                <a:cs typeface="Microsoft Sans Serif"/>
              </a:rPr>
              <a:t>thực </a:t>
            </a:r>
            <a:r>
              <a:rPr dirty="0" sz="2800">
                <a:latin typeface="Microsoft Sans Serif"/>
                <a:cs typeface="Microsoft Sans Serif"/>
              </a:rPr>
              <a:t>tế chúng có thể </a:t>
            </a:r>
            <a:r>
              <a:rPr dirty="0" sz="2800" spc="145">
                <a:latin typeface="Microsoft Sans Serif"/>
                <a:cs typeface="Microsoft Sans Serif"/>
              </a:rPr>
              <a:t>được </a:t>
            </a:r>
            <a:r>
              <a:rPr dirty="0" sz="2800">
                <a:latin typeface="Microsoft Sans Serif"/>
                <a:cs typeface="Microsoft Sans Serif"/>
              </a:rPr>
              <a:t>suy </a:t>
            </a:r>
            <a:r>
              <a:rPr dirty="0" sz="2800" spc="-5">
                <a:latin typeface="Microsoft Sans Serif"/>
                <a:cs typeface="Microsoft Sans Serif"/>
              </a:rPr>
              <a:t>diễn </a:t>
            </a:r>
            <a:r>
              <a:rPr dirty="0" sz="2800">
                <a:latin typeface="Microsoft Sans Serif"/>
                <a:cs typeface="Microsoft Sans Serif"/>
              </a:rPr>
              <a:t> các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use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case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khác.</a:t>
            </a:r>
            <a:endParaRPr sz="2800">
              <a:latin typeface="Microsoft Sans Serif"/>
              <a:cs typeface="Microsoft Sans Serif"/>
            </a:endParaRPr>
          </a:p>
          <a:p>
            <a:pPr algn="just" marL="295275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Microsoft Sans Serif"/>
                <a:cs typeface="Microsoft Sans Serif"/>
              </a:rPr>
              <a:t>Nếu </a:t>
            </a:r>
            <a:r>
              <a:rPr dirty="0" sz="2800" spc="114">
                <a:latin typeface="Microsoft Sans Serif"/>
                <a:cs typeface="Microsoft Sans Serif"/>
              </a:rPr>
              <a:t>người </a:t>
            </a:r>
            <a:r>
              <a:rPr dirty="0" sz="2800">
                <a:latin typeface="Microsoft Sans Serif"/>
                <a:cs typeface="Microsoft Sans Serif"/>
              </a:rPr>
              <a:t>dùng </a:t>
            </a:r>
            <a:r>
              <a:rPr dirty="0" sz="2800" spc="-5">
                <a:latin typeface="Microsoft Sans Serif"/>
                <a:cs typeface="Microsoft Sans Serif"/>
              </a:rPr>
              <a:t>lặp </a:t>
            </a:r>
            <a:r>
              <a:rPr dirty="0" sz="2800" spc="-15">
                <a:latin typeface="Microsoft Sans Serif"/>
                <a:cs typeface="Microsoft Sans Serif"/>
              </a:rPr>
              <a:t>lại </a:t>
            </a:r>
            <a:r>
              <a:rPr dirty="0" sz="2800">
                <a:latin typeface="Microsoft Sans Serif"/>
                <a:cs typeface="Microsoft Sans Serif"/>
              </a:rPr>
              <a:t>các vấn đề đã </a:t>
            </a:r>
            <a:r>
              <a:rPr dirty="0" sz="2800" spc="145">
                <a:latin typeface="Microsoft Sans Serif"/>
                <a:cs typeface="Microsoft Sans Serif"/>
              </a:rPr>
              <a:t>được </a:t>
            </a:r>
            <a:r>
              <a:rPr dirty="0" sz="2800" spc="-7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xét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đến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trong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các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lần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thảo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luận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120">
                <a:latin typeface="Microsoft Sans Serif"/>
                <a:cs typeface="Microsoft Sans Serif"/>
              </a:rPr>
              <a:t>trước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đó.</a:t>
            </a:r>
            <a:endParaRPr sz="2800">
              <a:latin typeface="Microsoft Sans Serif"/>
              <a:cs typeface="Microsoft Sans Serif"/>
            </a:endParaRPr>
          </a:p>
          <a:p>
            <a:pPr algn="just" marL="295275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Microsoft Sans Serif"/>
                <a:cs typeface="Microsoft Sans Serif"/>
              </a:rPr>
              <a:t>Nếu các </a:t>
            </a:r>
            <a:r>
              <a:rPr dirty="0" sz="2800" spc="30">
                <a:latin typeface="Microsoft Sans Serif"/>
                <a:cs typeface="Microsoft Sans Serif"/>
              </a:rPr>
              <a:t>tính </a:t>
            </a:r>
            <a:r>
              <a:rPr dirty="0" sz="2800">
                <a:latin typeface="Microsoft Sans Serif"/>
                <a:cs typeface="Microsoft Sans Serif"/>
              </a:rPr>
              <a:t>chất, yêu cầu </a:t>
            </a:r>
            <a:r>
              <a:rPr dirty="0" sz="2800" spc="114">
                <a:latin typeface="Microsoft Sans Serif"/>
                <a:cs typeface="Microsoft Sans Serif"/>
              </a:rPr>
              <a:t>người </a:t>
            </a:r>
            <a:r>
              <a:rPr dirty="0" sz="2800">
                <a:latin typeface="Microsoft Sans Serif"/>
                <a:cs typeface="Microsoft Sans Serif"/>
              </a:rPr>
              <a:t>dùng, yêu </a:t>
            </a:r>
            <a:r>
              <a:rPr dirty="0" sz="2800" spc="-7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cầu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 spc="80">
                <a:latin typeface="Microsoft Sans Serif"/>
                <a:cs typeface="Microsoft Sans Serif"/>
              </a:rPr>
              <a:t>chức</a:t>
            </a:r>
            <a:r>
              <a:rPr dirty="0" sz="2800" spc="8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năng</a:t>
            </a:r>
            <a:r>
              <a:rPr dirty="0" sz="2800">
                <a:latin typeface="Microsoft Sans Serif"/>
                <a:cs typeface="Microsoft Sans Serif"/>
              </a:rPr>
              <a:t> </a:t>
            </a:r>
            <a:r>
              <a:rPr dirty="0" sz="2800" spc="85">
                <a:latin typeface="Microsoft Sans Serif"/>
                <a:cs typeface="Microsoft Sans Serif"/>
              </a:rPr>
              <a:t>mới</a:t>
            </a:r>
            <a:r>
              <a:rPr dirty="0" sz="2800" spc="90">
                <a:latin typeface="Microsoft Sans Serif"/>
                <a:cs typeface="Microsoft Sans Serif"/>
              </a:rPr>
              <a:t> </a:t>
            </a:r>
            <a:r>
              <a:rPr dirty="0" sz="2800" spc="145">
                <a:latin typeface="Microsoft Sans Serif"/>
                <a:cs typeface="Microsoft Sans Serif"/>
              </a:rPr>
              <a:t>được</a:t>
            </a:r>
            <a:r>
              <a:rPr dirty="0" sz="2800" spc="1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đề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nghị</a:t>
            </a:r>
            <a:r>
              <a:rPr dirty="0" sz="2800" spc="7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nằm 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ngoài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phạm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vi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155">
                <a:latin typeface="Microsoft Sans Serif"/>
                <a:cs typeface="Microsoft Sans Serif"/>
              </a:rPr>
              <a:t>dự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án.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3490" y="224015"/>
              <a:ext cx="1241285" cy="9067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3768" y="224015"/>
              <a:ext cx="766559" cy="9067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9319" y="224015"/>
              <a:ext cx="766559" cy="9067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4872" y="224015"/>
              <a:ext cx="878611" cy="9067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2438" y="224015"/>
              <a:ext cx="879360" cy="9067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80766" y="224015"/>
              <a:ext cx="653795" cy="9067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6317" y="224015"/>
              <a:ext cx="744474" cy="9067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09772" y="224015"/>
              <a:ext cx="766559" cy="9067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35324" y="224015"/>
              <a:ext cx="765797" cy="9067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0113" y="224015"/>
              <a:ext cx="879360" cy="9067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8442" y="224015"/>
              <a:ext cx="766559" cy="9067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3993" y="224015"/>
              <a:ext cx="856475" cy="9067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39461" y="224015"/>
              <a:ext cx="834402" cy="9067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32831" y="224015"/>
              <a:ext cx="766559" cy="9067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58384" y="224015"/>
              <a:ext cx="1533906" cy="90679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1269" y="224015"/>
              <a:ext cx="879360" cy="9067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89598" y="224015"/>
              <a:ext cx="766559" cy="90679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15150" y="224015"/>
              <a:ext cx="1645157" cy="90679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53490" y="711695"/>
              <a:ext cx="744473" cy="90679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56943" y="711695"/>
              <a:ext cx="766559" cy="90679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82496" y="711695"/>
              <a:ext cx="992124" cy="906792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1792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95"/>
              </a:spcBef>
            </a:pPr>
            <a:r>
              <a:rPr dirty="0" sz="3200" spc="-10" b="0">
                <a:latin typeface="Microsoft Sans Serif"/>
                <a:cs typeface="Microsoft Sans Serif"/>
              </a:rPr>
              <a:t>Khi</a:t>
            </a:r>
            <a:r>
              <a:rPr dirty="0" sz="3200" spc="35" b="0">
                <a:latin typeface="Microsoft Sans Serif"/>
                <a:cs typeface="Microsoft Sans Serif"/>
              </a:rPr>
              <a:t> </a:t>
            </a:r>
            <a:r>
              <a:rPr dirty="0" sz="3200" spc="-5" b="0">
                <a:latin typeface="Microsoft Sans Serif"/>
                <a:cs typeface="Microsoft Sans Serif"/>
              </a:rPr>
              <a:t>nào</a:t>
            </a:r>
            <a:r>
              <a:rPr dirty="0" sz="3200" spc="20" b="0">
                <a:latin typeface="Microsoft Sans Serif"/>
                <a:cs typeface="Microsoft Sans Serif"/>
              </a:rPr>
              <a:t> </a:t>
            </a:r>
            <a:r>
              <a:rPr dirty="0" sz="3200" spc="45" b="0">
                <a:latin typeface="Microsoft Sans Serif"/>
                <a:cs typeface="Microsoft Sans Serif"/>
              </a:rPr>
              <a:t>thì</a:t>
            </a:r>
            <a:r>
              <a:rPr dirty="0" sz="3200" spc="30" b="0">
                <a:latin typeface="Microsoft Sans Serif"/>
                <a:cs typeface="Microsoft Sans Serif"/>
              </a:rPr>
              <a:t> </a:t>
            </a:r>
            <a:r>
              <a:rPr dirty="0" sz="3200" spc="-5" b="0">
                <a:latin typeface="Microsoft Sans Serif"/>
                <a:cs typeface="Microsoft Sans Serif"/>
              </a:rPr>
              <a:t>kết</a:t>
            </a:r>
            <a:r>
              <a:rPr dirty="0" sz="3200" spc="25" b="0">
                <a:latin typeface="Microsoft Sans Serif"/>
                <a:cs typeface="Microsoft Sans Serif"/>
              </a:rPr>
              <a:t> </a:t>
            </a:r>
            <a:r>
              <a:rPr dirty="0" sz="3200" spc="-5" b="0">
                <a:latin typeface="Microsoft Sans Serif"/>
                <a:cs typeface="Microsoft Sans Serif"/>
              </a:rPr>
              <a:t>thúc</a:t>
            </a:r>
            <a:r>
              <a:rPr dirty="0" sz="3200" spc="30" b="0">
                <a:latin typeface="Microsoft Sans Serif"/>
                <a:cs typeface="Microsoft Sans Serif"/>
              </a:rPr>
              <a:t> </a:t>
            </a:r>
            <a:r>
              <a:rPr dirty="0" sz="3200" spc="-10" b="0">
                <a:latin typeface="Microsoft Sans Serif"/>
                <a:cs typeface="Microsoft Sans Serif"/>
              </a:rPr>
              <a:t>việc</a:t>
            </a:r>
            <a:r>
              <a:rPr dirty="0" sz="3200" spc="30" b="0">
                <a:latin typeface="Microsoft Sans Serif"/>
                <a:cs typeface="Microsoft Sans Serif"/>
              </a:rPr>
              <a:t> </a:t>
            </a:r>
            <a:r>
              <a:rPr dirty="0" sz="3200" spc="-5" b="0">
                <a:latin typeface="Microsoft Sans Serif"/>
                <a:cs typeface="Microsoft Sans Serif"/>
              </a:rPr>
              <a:t>thu</a:t>
            </a:r>
            <a:r>
              <a:rPr dirty="0" sz="3200" spc="25" b="0">
                <a:latin typeface="Microsoft Sans Serif"/>
                <a:cs typeface="Microsoft Sans Serif"/>
              </a:rPr>
              <a:t> </a:t>
            </a:r>
            <a:r>
              <a:rPr dirty="0" sz="3200" spc="-5" b="0">
                <a:latin typeface="Microsoft Sans Serif"/>
                <a:cs typeface="Microsoft Sans Serif"/>
              </a:rPr>
              <a:t>thập</a:t>
            </a:r>
            <a:r>
              <a:rPr dirty="0" sz="3200" spc="30" b="0">
                <a:latin typeface="Microsoft Sans Serif"/>
                <a:cs typeface="Microsoft Sans Serif"/>
              </a:rPr>
              <a:t> </a:t>
            </a:r>
            <a:r>
              <a:rPr dirty="0" sz="3200" spc="-5" b="0">
                <a:latin typeface="Microsoft Sans Serif"/>
                <a:cs typeface="Microsoft Sans Serif"/>
              </a:rPr>
              <a:t>yêu </a:t>
            </a:r>
            <a:r>
              <a:rPr dirty="0" sz="3200" spc="-835" b="0">
                <a:latin typeface="Microsoft Sans Serif"/>
                <a:cs typeface="Microsoft Sans Serif"/>
              </a:rPr>
              <a:t> </a:t>
            </a:r>
            <a:r>
              <a:rPr dirty="0" sz="3200" spc="-5" b="0">
                <a:latin typeface="Microsoft Sans Serif"/>
                <a:cs typeface="Microsoft Sans Serif"/>
              </a:rPr>
              <a:t>cầu?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02428" y="6465126"/>
            <a:ext cx="45910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z="1800" spc="-5">
                <a:latin typeface="Microsoft Sans Serif"/>
                <a:cs typeface="Microsoft Sans Serif"/>
              </a:rPr>
              <a:t>122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1467" y="1411224"/>
            <a:ext cx="7353300" cy="4604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8605" marR="6985" indent="-256540">
              <a:lnSpc>
                <a:spcPct val="110000"/>
              </a:lnSpc>
              <a:spcBef>
                <a:spcPts val="100"/>
              </a:spcBef>
              <a:buClr>
                <a:srgbClr val="3891A7"/>
              </a:buClr>
              <a:buSzPct val="79166"/>
              <a:buChar char=""/>
              <a:tabLst>
                <a:tab pos="269240" algn="l"/>
              </a:tabLst>
            </a:pPr>
            <a:r>
              <a:rPr dirty="0" sz="2400">
                <a:latin typeface="Microsoft Sans Serif"/>
                <a:cs typeface="Microsoft Sans Serif"/>
              </a:rPr>
              <a:t>Nếu các </a:t>
            </a:r>
            <a:r>
              <a:rPr dirty="0" sz="2400" spc="-5">
                <a:latin typeface="Microsoft Sans Serif"/>
                <a:cs typeface="Microsoft Sans Serif"/>
              </a:rPr>
              <a:t>yêu cầu </a:t>
            </a:r>
            <a:r>
              <a:rPr dirty="0" sz="2400" spc="70">
                <a:latin typeface="Microsoft Sans Serif"/>
                <a:cs typeface="Microsoft Sans Serif"/>
              </a:rPr>
              <a:t>mới </a:t>
            </a:r>
            <a:r>
              <a:rPr dirty="0" sz="2400" spc="125">
                <a:latin typeface="Microsoft Sans Serif"/>
                <a:cs typeface="Microsoft Sans Serif"/>
              </a:rPr>
              <a:t>được </a:t>
            </a:r>
            <a:r>
              <a:rPr dirty="0" sz="2400" spc="-5">
                <a:latin typeface="Microsoft Sans Serif"/>
                <a:cs typeface="Microsoft Sans Serif"/>
              </a:rPr>
              <a:t>đề nghị̣ </a:t>
            </a:r>
            <a:r>
              <a:rPr dirty="0" sz="2400">
                <a:latin typeface="Microsoft Sans Serif"/>
                <a:cs typeface="Microsoft Sans Serif"/>
              </a:rPr>
              <a:t>có </a:t>
            </a:r>
            <a:r>
              <a:rPr dirty="0" sz="2400" spc="-5">
                <a:latin typeface="Microsoft Sans Serif"/>
                <a:cs typeface="Microsoft Sans Serif"/>
              </a:rPr>
              <a:t>độ̣ </a:t>
            </a:r>
            <a:r>
              <a:rPr dirty="0" sz="2400" spc="135">
                <a:latin typeface="Microsoft Sans Serif"/>
                <a:cs typeface="Microsoft Sans Serif"/>
              </a:rPr>
              <a:t>ưu </a:t>
            </a:r>
            <a:r>
              <a:rPr dirty="0" sz="2400" spc="-5">
                <a:latin typeface="Microsoft Sans Serif"/>
                <a:cs typeface="Microsoft Sans Serif"/>
              </a:rPr>
              <a:t>tiên 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thấp.</a:t>
            </a:r>
            <a:endParaRPr sz="2400">
              <a:latin typeface="Microsoft Sans Serif"/>
              <a:cs typeface="Microsoft Sans Serif"/>
            </a:endParaRPr>
          </a:p>
          <a:p>
            <a:pPr algn="just" marL="268605" marR="7620" indent="-256540">
              <a:lnSpc>
                <a:spcPct val="110000"/>
              </a:lnSpc>
              <a:spcBef>
                <a:spcPts val="600"/>
              </a:spcBef>
              <a:buClr>
                <a:srgbClr val="3891A7"/>
              </a:buClr>
              <a:buSzPct val="79166"/>
              <a:buChar char=""/>
              <a:tabLst>
                <a:tab pos="269240" algn="l"/>
              </a:tabLst>
            </a:pPr>
            <a:r>
              <a:rPr dirty="0" sz="2400">
                <a:latin typeface="Microsoft Sans Serif"/>
                <a:cs typeface="Microsoft Sans Serif"/>
              </a:rPr>
              <a:t>Nếu </a:t>
            </a:r>
            <a:r>
              <a:rPr dirty="0" sz="2400" spc="95">
                <a:latin typeface="Microsoft Sans Serif"/>
                <a:cs typeface="Microsoft Sans Serif"/>
              </a:rPr>
              <a:t>người </a:t>
            </a:r>
            <a:r>
              <a:rPr dirty="0" sz="2400" spc="-5">
                <a:latin typeface="Microsoft Sans Serif"/>
                <a:cs typeface="Microsoft Sans Serif"/>
              </a:rPr>
              <a:t>dùng </a:t>
            </a:r>
            <a:r>
              <a:rPr dirty="0" sz="2400" spc="90">
                <a:latin typeface="Microsoft Sans Serif"/>
                <a:cs typeface="Microsoft Sans Serif"/>
              </a:rPr>
              <a:t>đưa </a:t>
            </a:r>
            <a:r>
              <a:rPr dirty="0" sz="2400" spc="-5">
                <a:latin typeface="Microsoft Sans Serif"/>
                <a:cs typeface="Microsoft Sans Serif"/>
              </a:rPr>
              <a:t>ra </a:t>
            </a:r>
            <a:r>
              <a:rPr dirty="0" sz="2400">
                <a:latin typeface="Microsoft Sans Serif"/>
                <a:cs typeface="Microsoft Sans Serif"/>
              </a:rPr>
              <a:t>các </a:t>
            </a:r>
            <a:r>
              <a:rPr dirty="0" sz="2400" spc="-5">
                <a:latin typeface="Microsoft Sans Serif"/>
                <a:cs typeface="Microsoft Sans Serif"/>
              </a:rPr>
              <a:t>khả năng </a:t>
            </a:r>
            <a:r>
              <a:rPr dirty="0" sz="2400">
                <a:latin typeface="Microsoft Sans Serif"/>
                <a:cs typeface="Microsoft Sans Serif"/>
              </a:rPr>
              <a:t>có </a:t>
            </a:r>
            <a:r>
              <a:rPr dirty="0" sz="2400" spc="-5">
                <a:latin typeface="Microsoft Sans Serif"/>
                <a:cs typeface="Microsoft Sans Serif"/>
              </a:rPr>
              <a:t>thể </a:t>
            </a:r>
            <a:r>
              <a:rPr dirty="0" sz="2400" spc="-10">
                <a:solidFill>
                  <a:srgbClr val="FF0000"/>
                </a:solidFill>
                <a:latin typeface="Microsoft Sans Serif"/>
                <a:cs typeface="Microsoft Sans Serif"/>
              </a:rPr>
              <a:t>đôi </a:t>
            </a:r>
            <a:r>
              <a:rPr dirty="0" sz="2400" spc="-5">
                <a:solidFill>
                  <a:srgbClr val="FF0000"/>
                </a:solidFill>
                <a:latin typeface="Microsoft Sans Serif"/>
                <a:cs typeface="Microsoft Sans Serif"/>
              </a:rPr>
              <a:t>khi </a:t>
            </a:r>
            <a:r>
              <a:rPr dirty="0" sz="240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Microsoft Sans Serif"/>
                <a:cs typeface="Microsoft Sans Serif"/>
              </a:rPr>
              <a:t>xuất</a:t>
            </a:r>
            <a:r>
              <a:rPr dirty="0" sz="2400" spc="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Microsoft Sans Serif"/>
                <a:cs typeface="Microsoft Sans Serif"/>
              </a:rPr>
              <a:t>hiện</a:t>
            </a:r>
            <a:r>
              <a:rPr dirty="0" sz="2400" spc="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trong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sản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phẩm.</a:t>
            </a:r>
            <a:endParaRPr sz="2400">
              <a:latin typeface="Microsoft Sans Serif"/>
              <a:cs typeface="Microsoft Sans Serif"/>
            </a:endParaRPr>
          </a:p>
          <a:p>
            <a:pPr algn="just" marL="268605" marR="5080" indent="-256540">
              <a:lnSpc>
                <a:spcPct val="110000"/>
              </a:lnSpc>
              <a:spcBef>
                <a:spcPts val="600"/>
              </a:spcBef>
              <a:buClr>
                <a:srgbClr val="3891A7"/>
              </a:buClr>
              <a:buSzPct val="79166"/>
              <a:buChar char=""/>
              <a:tabLst>
                <a:tab pos="269240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Tạo một checklist</a:t>
            </a:r>
            <a:r>
              <a:rPr dirty="0" sz="2400" spc="6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của </a:t>
            </a:r>
            <a:r>
              <a:rPr dirty="0" sz="2400">
                <a:latin typeface="Microsoft Sans Serif"/>
                <a:cs typeface="Microsoft Sans Serif"/>
              </a:rPr>
              <a:t>các </a:t>
            </a:r>
            <a:r>
              <a:rPr dirty="0" sz="2400" spc="-5">
                <a:latin typeface="Microsoft Sans Serif"/>
                <a:cs typeface="Microsoft Sans Serif"/>
              </a:rPr>
              <a:t>miền </a:t>
            </a:r>
            <a:r>
              <a:rPr dirty="0" sz="2400" spc="65">
                <a:latin typeface="Microsoft Sans Serif"/>
                <a:cs typeface="Microsoft Sans Serif"/>
              </a:rPr>
              <a:t>chức </a:t>
            </a:r>
            <a:r>
              <a:rPr dirty="0" sz="2400">
                <a:latin typeface="Microsoft Sans Serif"/>
                <a:cs typeface="Microsoft Sans Serif"/>
              </a:rPr>
              <a:t>năng </a:t>
            </a:r>
            <a:r>
              <a:rPr dirty="0" sz="2400" spc="-5">
                <a:latin typeface="Microsoft Sans Serif"/>
                <a:cs typeface="Microsoft Sans Serif"/>
              </a:rPr>
              <a:t>chung. 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Ví </a:t>
            </a:r>
            <a:r>
              <a:rPr dirty="0" sz="2400" spc="-5">
                <a:latin typeface="Microsoft Sans Serif"/>
                <a:cs typeface="Microsoft Sans Serif"/>
              </a:rPr>
              <a:t>dụ checklist bao </a:t>
            </a:r>
            <a:r>
              <a:rPr dirty="0" sz="2400">
                <a:latin typeface="Microsoft Sans Serif"/>
                <a:cs typeface="Microsoft Sans Serif"/>
              </a:rPr>
              <a:t>gồm </a:t>
            </a:r>
            <a:r>
              <a:rPr dirty="0" sz="2400" spc="-5">
                <a:latin typeface="Microsoft Sans Serif"/>
                <a:cs typeface="Microsoft Sans Serif"/>
              </a:rPr>
              <a:t>error logging, backup and </a:t>
            </a:r>
            <a:r>
              <a:rPr dirty="0" sz="2400">
                <a:latin typeface="Microsoft Sans Serif"/>
                <a:cs typeface="Microsoft Sans Serif"/>
              </a:rPr>
              <a:t> restore, </a:t>
            </a:r>
            <a:r>
              <a:rPr dirty="0" sz="2400" spc="-5">
                <a:latin typeface="Microsoft Sans Serif"/>
                <a:cs typeface="Microsoft Sans Serif"/>
              </a:rPr>
              <a:t>access </a:t>
            </a:r>
            <a:r>
              <a:rPr dirty="0" sz="2400" spc="-25">
                <a:latin typeface="Microsoft Sans Serif"/>
                <a:cs typeface="Microsoft Sans Serif"/>
              </a:rPr>
              <a:t>security, </a:t>
            </a:r>
            <a:r>
              <a:rPr dirty="0" sz="2400" spc="-5">
                <a:latin typeface="Microsoft Sans Serif"/>
                <a:cs typeface="Microsoft Sans Serif"/>
              </a:rPr>
              <a:t>reporting, printing, preview 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capabilities,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and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configuring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user</a:t>
            </a:r>
            <a:r>
              <a:rPr dirty="0" sz="2400">
                <a:latin typeface="Microsoft Sans Serif"/>
                <a:cs typeface="Microsoft Sans Serif"/>
              </a:rPr>
              <a:t> preferences.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So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sánh định </a:t>
            </a:r>
            <a:r>
              <a:rPr dirty="0" sz="2400">
                <a:latin typeface="Microsoft Sans Serif"/>
                <a:cs typeface="Microsoft Sans Serif"/>
              </a:rPr>
              <a:t>kỳ </a:t>
            </a:r>
            <a:r>
              <a:rPr dirty="0" sz="2400" spc="-5">
                <a:latin typeface="Microsoft Sans Serif"/>
                <a:cs typeface="Microsoft Sans Serif"/>
              </a:rPr>
              <a:t>danh sách </a:t>
            </a:r>
            <a:r>
              <a:rPr dirty="0" sz="2400">
                <a:latin typeface="Microsoft Sans Serif"/>
                <a:cs typeface="Microsoft Sans Serif"/>
              </a:rPr>
              <a:t>này </a:t>
            </a:r>
            <a:r>
              <a:rPr dirty="0" sz="2400" spc="70">
                <a:latin typeface="Microsoft Sans Serif"/>
                <a:cs typeface="Microsoft Sans Serif"/>
              </a:rPr>
              <a:t>với </a:t>
            </a:r>
            <a:r>
              <a:rPr dirty="0" sz="2400">
                <a:latin typeface="Microsoft Sans Serif"/>
                <a:cs typeface="Microsoft Sans Serif"/>
              </a:rPr>
              <a:t>các </a:t>
            </a:r>
            <a:r>
              <a:rPr dirty="0" sz="2400" spc="65">
                <a:latin typeface="Microsoft Sans Serif"/>
                <a:cs typeface="Microsoft Sans Serif"/>
              </a:rPr>
              <a:t>chức </a:t>
            </a:r>
            <a:r>
              <a:rPr dirty="0" sz="2400" spc="-5">
                <a:latin typeface="Microsoft Sans Serif"/>
                <a:cs typeface="Microsoft Sans Serif"/>
              </a:rPr>
              <a:t>năng đã </a:t>
            </a:r>
            <a:r>
              <a:rPr dirty="0" sz="2400">
                <a:latin typeface="Microsoft Sans Serif"/>
                <a:cs typeface="Microsoft Sans Serif"/>
              </a:rPr>
              <a:t> xác </a:t>
            </a:r>
            <a:r>
              <a:rPr dirty="0" sz="2400" spc="-5">
                <a:latin typeface="Microsoft Sans Serif"/>
                <a:cs typeface="Microsoft Sans Serif"/>
              </a:rPr>
              <a:t>định của hệ̣ thống. </a:t>
            </a:r>
            <a:r>
              <a:rPr dirty="0" sz="2400">
                <a:latin typeface="Microsoft Sans Serif"/>
                <a:cs typeface="Microsoft Sans Serif"/>
              </a:rPr>
              <a:t>Nếu </a:t>
            </a:r>
            <a:r>
              <a:rPr dirty="0" sz="2400" spc="-5">
                <a:latin typeface="Microsoft Sans Serif"/>
                <a:cs typeface="Microsoft Sans Serif"/>
              </a:rPr>
              <a:t>không </a:t>
            </a:r>
            <a:r>
              <a:rPr dirty="0" sz="2400" spc="30">
                <a:latin typeface="Microsoft Sans Serif"/>
                <a:cs typeface="Microsoft Sans Serif"/>
              </a:rPr>
              <a:t>tìm </a:t>
            </a:r>
            <a:r>
              <a:rPr dirty="0" sz="2400" spc="-5">
                <a:latin typeface="Microsoft Sans Serif"/>
                <a:cs typeface="Microsoft Sans Serif"/>
              </a:rPr>
              <a:t>thấy </a:t>
            </a:r>
            <a:r>
              <a:rPr dirty="0" sz="2400" spc="-10">
                <a:latin typeface="Microsoft Sans Serif"/>
                <a:cs typeface="Microsoft Sans Serif"/>
              </a:rPr>
              <a:t>lỗ </a:t>
            </a:r>
            <a:r>
              <a:rPr dirty="0" sz="2400">
                <a:latin typeface="Microsoft Sans Serif"/>
                <a:cs typeface="Microsoft Sans Serif"/>
              </a:rPr>
              <a:t>hổng 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(gap)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nào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có</a:t>
            </a:r>
            <a:r>
              <a:rPr dirty="0" sz="2400" spc="20">
                <a:latin typeface="Microsoft Sans Serif"/>
                <a:cs typeface="Microsoft Sans Serif"/>
              </a:rPr>
              <a:t> nghĩa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là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chúng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ta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đã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phân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25">
                <a:latin typeface="Microsoft Sans Serif"/>
                <a:cs typeface="Microsoft Sans Serif"/>
              </a:rPr>
              <a:t>tích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xong.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009" y="185140"/>
              <a:ext cx="6435090" cy="7955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009" y="611860"/>
              <a:ext cx="3458717" cy="7955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3537" y="611860"/>
              <a:ext cx="5045202" cy="79555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9339" y="280924"/>
            <a:ext cx="76771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HƯỚNG DẪN </a:t>
            </a:r>
            <a:r>
              <a:rPr dirty="0"/>
              <a:t>SUY LUẬN YÊU </a:t>
            </a:r>
            <a:r>
              <a:rPr dirty="0" spc="-5"/>
              <a:t>CẦU </a:t>
            </a:r>
            <a:r>
              <a:rPr dirty="0"/>
              <a:t> (REQUIREMENTS</a:t>
            </a:r>
            <a:r>
              <a:rPr dirty="0" spc="-30"/>
              <a:t> </a:t>
            </a:r>
            <a:r>
              <a:rPr dirty="0" spc="-40"/>
              <a:t>ELICITATION</a:t>
            </a:r>
            <a:r>
              <a:rPr dirty="0" spc="-25"/>
              <a:t> </a:t>
            </a:r>
            <a:r>
              <a:rPr dirty="0" spc="-5"/>
              <a:t>GUIDELINES)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38692" y="6465126"/>
            <a:ext cx="15303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">
                <a:latin typeface="Microsoft Sans Serif"/>
                <a:cs typeface="Microsoft Sans Serif"/>
              </a:rPr>
              <a:t>8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7338" y="1391665"/>
            <a:ext cx="7684134" cy="50774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b="1">
                <a:latin typeface="Arial"/>
                <a:cs typeface="Arial"/>
              </a:rPr>
              <a:t>QUY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TRÌNH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PHÁT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TRIỂN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YÊU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CẦU </a:t>
            </a:r>
            <a:r>
              <a:rPr dirty="0" sz="2400" b="1">
                <a:latin typeface="Arial"/>
                <a:cs typeface="Arial"/>
              </a:rPr>
              <a:t>GỢI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Ý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Định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15">
                <a:latin typeface="Microsoft Sans Serif"/>
                <a:cs typeface="Microsoft Sans Serif"/>
              </a:rPr>
              <a:t>nghĩa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tầm</a:t>
            </a:r>
            <a:r>
              <a:rPr dirty="0" sz="2400" spc="25">
                <a:latin typeface="Microsoft Sans Serif"/>
                <a:cs typeface="Microsoft Sans Serif"/>
              </a:rPr>
              <a:t> nhìn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và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phạm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vi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dự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án</a:t>
            </a:r>
            <a:endParaRPr sz="24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Microsoft Sans Serif"/>
                <a:cs typeface="Microsoft Sans Serif"/>
              </a:rPr>
              <a:t>Xác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định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lớp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95">
                <a:latin typeface="Microsoft Sans Serif"/>
                <a:cs typeface="Microsoft Sans Serif"/>
              </a:rPr>
              <a:t>người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dùng</a:t>
            </a:r>
            <a:endParaRPr sz="2400">
              <a:latin typeface="Microsoft Sans Serif"/>
              <a:cs typeface="Microsoft Sans Serif"/>
            </a:endParaRPr>
          </a:p>
          <a:p>
            <a:pPr marL="469900" marR="370205" indent="-45720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Microsoft Sans Serif"/>
                <a:cs typeface="Microsoft Sans Serif"/>
              </a:rPr>
              <a:t>Xác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định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đại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diện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20">
                <a:latin typeface="Microsoft Sans Serif"/>
                <a:cs typeface="Microsoft Sans Serif"/>
              </a:rPr>
              <a:t>thích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hợp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mỗi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lớp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95">
                <a:latin typeface="Microsoft Sans Serif"/>
                <a:cs typeface="Microsoft Sans Serif"/>
              </a:rPr>
              <a:t>người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dùng</a:t>
            </a:r>
            <a:endParaRPr sz="2400">
              <a:latin typeface="Microsoft Sans Serif"/>
              <a:cs typeface="Microsoft Sans Serif"/>
            </a:endParaRPr>
          </a:p>
          <a:p>
            <a:pPr marL="469900" marR="734060" indent="-45720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Microsoft Sans Serif"/>
                <a:cs typeface="Microsoft Sans Serif"/>
              </a:rPr>
              <a:t>Xác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định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95">
                <a:latin typeface="Microsoft Sans Serif"/>
                <a:cs typeface="Microsoft Sans Serif"/>
              </a:rPr>
              <a:t>người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ra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quyết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định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về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yêu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cầu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quy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20">
                <a:latin typeface="Microsoft Sans Serif"/>
                <a:cs typeface="Microsoft Sans Serif"/>
              </a:rPr>
              <a:t>trình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ra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quyết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định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họ</a:t>
            </a:r>
            <a:endParaRPr sz="24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Chọn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kỹ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thuật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suy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luận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mà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bạn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sẽ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dùng</a:t>
            </a:r>
            <a:endParaRPr sz="2400">
              <a:latin typeface="Microsoft Sans Serif"/>
              <a:cs typeface="Microsoft Sans Serif"/>
            </a:endParaRPr>
          </a:p>
          <a:p>
            <a:pPr marL="469900" marR="460375" indent="-45720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105">
                <a:latin typeface="Microsoft Sans Serif"/>
                <a:cs typeface="Microsoft Sans Serif"/>
              </a:rPr>
              <a:t>Ứng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dụng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kỹ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thuật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suy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luận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để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phát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triển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 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use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cases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xếp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90">
                <a:latin typeface="Microsoft Sans Serif"/>
                <a:cs typeface="Microsoft Sans Serif"/>
              </a:rPr>
              <a:t>thứ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135">
                <a:latin typeface="Microsoft Sans Serif"/>
                <a:cs typeface="Microsoft Sans Serif"/>
              </a:rPr>
              <a:t>tự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ưu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tiên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use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cases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đó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cho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từng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phần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hệ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thống</a:t>
            </a:r>
            <a:endParaRPr sz="2400">
              <a:latin typeface="Microsoft Sans Serif"/>
              <a:cs typeface="Microsoft Sans Serif"/>
            </a:endParaRPr>
          </a:p>
          <a:p>
            <a:pPr algn="r" marR="5080">
              <a:lnSpc>
                <a:spcPct val="100000"/>
              </a:lnSpc>
              <a:spcBef>
                <a:spcPts val="1735"/>
              </a:spcBef>
            </a:pPr>
            <a:r>
              <a:rPr dirty="0" sz="1800" spc="-5">
                <a:latin typeface="Microsoft Sans Serif"/>
                <a:cs typeface="Microsoft Sans Serif"/>
              </a:rPr>
              <a:t>12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937" y="179044"/>
              <a:ext cx="6335268" cy="7955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937" y="605764"/>
              <a:ext cx="3458717" cy="7955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7466" y="605764"/>
              <a:ext cx="5045201" cy="79555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722" rIns="0" bIns="0" rtlCol="0" vert="horz">
            <a:spAutoFit/>
          </a:bodyPr>
          <a:lstStyle/>
          <a:p>
            <a:pPr marL="6731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HƯỚNG DẪN </a:t>
            </a:r>
            <a:r>
              <a:rPr dirty="0"/>
              <a:t>SUY LUẬN YÊU </a:t>
            </a:r>
            <a:r>
              <a:rPr dirty="0" spc="-5"/>
              <a:t>CẦU </a:t>
            </a:r>
            <a:r>
              <a:rPr dirty="0"/>
              <a:t> (REQUIREMENTS</a:t>
            </a:r>
            <a:r>
              <a:rPr dirty="0" spc="-30"/>
              <a:t> </a:t>
            </a:r>
            <a:r>
              <a:rPr dirty="0" spc="-40"/>
              <a:t>ELICITATION</a:t>
            </a:r>
            <a:r>
              <a:rPr dirty="0" spc="-25"/>
              <a:t> </a:t>
            </a:r>
            <a:r>
              <a:rPr dirty="0" spc="-5"/>
              <a:t>GUIDELINES)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8286" y="1277609"/>
            <a:ext cx="7734300" cy="3977004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 b="1">
                <a:latin typeface="Arial"/>
                <a:cs typeface="Arial"/>
              </a:rPr>
              <a:t>QUY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TRÌNH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PHÁT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TRIỂN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YÊU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CẦU </a:t>
            </a:r>
            <a:r>
              <a:rPr dirty="0" sz="2400" b="1">
                <a:latin typeface="Arial"/>
                <a:cs typeface="Arial"/>
              </a:rPr>
              <a:t>GỢI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Ý</a:t>
            </a:r>
            <a:endParaRPr sz="2400">
              <a:latin typeface="Arial"/>
              <a:cs typeface="Arial"/>
            </a:endParaRPr>
          </a:p>
          <a:p>
            <a:pPr marL="469900" marR="439420" indent="-457200">
              <a:lnSpc>
                <a:spcPct val="120000"/>
              </a:lnSpc>
              <a:buClr>
                <a:srgbClr val="3891A7"/>
              </a:buClr>
              <a:buSzPct val="79166"/>
              <a:buAutoNum type="arabicPeriod" startAt="7"/>
              <a:tabLst>
                <a:tab pos="469265" algn="l"/>
                <a:tab pos="469900" algn="l"/>
              </a:tabLst>
            </a:pPr>
            <a:r>
              <a:rPr dirty="0" sz="2400">
                <a:latin typeface="Microsoft Sans Serif"/>
                <a:cs typeface="Microsoft Sans Serif"/>
              </a:rPr>
              <a:t>Thu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thập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thông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tin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về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thuộc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25">
                <a:latin typeface="Microsoft Sans Serif"/>
                <a:cs typeface="Microsoft Sans Serif"/>
              </a:rPr>
              <a:t>tính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chất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95">
                <a:latin typeface="Microsoft Sans Serif"/>
                <a:cs typeface="Microsoft Sans Serif"/>
              </a:rPr>
              <a:t>lượng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yêu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cầu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phi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chức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năng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khác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135">
                <a:latin typeface="Microsoft Sans Serif"/>
                <a:cs typeface="Microsoft Sans Serif"/>
              </a:rPr>
              <a:t>từ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95">
                <a:latin typeface="Microsoft Sans Serif"/>
                <a:cs typeface="Microsoft Sans Serif"/>
              </a:rPr>
              <a:t>người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dùng.</a:t>
            </a:r>
            <a:endParaRPr sz="2400">
              <a:latin typeface="Microsoft Sans Serif"/>
              <a:cs typeface="Microsoft Sans Serif"/>
            </a:endParaRPr>
          </a:p>
          <a:p>
            <a:pPr marL="469900" marR="250825" indent="-457200">
              <a:lnSpc>
                <a:spcPct val="120000"/>
              </a:lnSpc>
              <a:buClr>
                <a:srgbClr val="3891A7"/>
              </a:buClr>
              <a:buSzPct val="79166"/>
              <a:buAutoNum type="arabicPeriod" startAt="7"/>
              <a:tabLst>
                <a:tab pos="469265" algn="l"/>
                <a:tab pos="469900" algn="l"/>
              </a:tabLst>
            </a:pPr>
            <a:r>
              <a:rPr dirty="0" sz="2400">
                <a:latin typeface="Microsoft Sans Serif"/>
                <a:cs typeface="Microsoft Sans Serif"/>
              </a:rPr>
              <a:t>Phác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thảo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use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cases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135">
                <a:latin typeface="Microsoft Sans Serif"/>
                <a:cs typeface="Microsoft Sans Serif"/>
              </a:rPr>
              <a:t>từ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yêu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cầu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chức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năng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cần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thiết</a:t>
            </a:r>
            <a:endParaRPr sz="24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3891A7"/>
              </a:buClr>
              <a:buSzPct val="79166"/>
              <a:buAutoNum type="arabicPeriod" startAt="7"/>
              <a:tabLst>
                <a:tab pos="469265" algn="l"/>
                <a:tab pos="469900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Rà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xét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mô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tả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use-case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yêu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cầu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chức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năng</a:t>
            </a:r>
            <a:endParaRPr sz="2400">
              <a:latin typeface="Microsoft Sans Serif"/>
              <a:cs typeface="Microsoft Sans Serif"/>
            </a:endParaRPr>
          </a:p>
          <a:p>
            <a:pPr marL="469900" marR="188595" indent="-457200">
              <a:lnSpc>
                <a:spcPct val="120000"/>
              </a:lnSpc>
              <a:buClr>
                <a:srgbClr val="3891A7"/>
              </a:buClr>
              <a:buSzPct val="79166"/>
              <a:buAutoNum type="arabicPeriod" startAt="7"/>
              <a:tabLst>
                <a:tab pos="469900" algn="l"/>
              </a:tabLst>
            </a:pPr>
            <a:r>
              <a:rPr dirty="0" sz="2400">
                <a:latin typeface="Microsoft Sans Serif"/>
                <a:cs typeface="Microsoft Sans Serif"/>
              </a:rPr>
              <a:t>Phát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triển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mô</a:t>
            </a:r>
            <a:r>
              <a:rPr dirty="0" sz="2400" spc="25">
                <a:latin typeface="Microsoft Sans Serif"/>
                <a:cs typeface="Microsoft Sans Serif"/>
              </a:rPr>
              <a:t> hình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phân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20">
                <a:latin typeface="Microsoft Sans Serif"/>
                <a:cs typeface="Microsoft Sans Serif"/>
              </a:rPr>
              <a:t>tích,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nếu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cần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thiết,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để 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làm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sáng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tỏ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hiểu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biết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40">
                <a:latin typeface="Microsoft Sans Serif"/>
                <a:cs typeface="Microsoft Sans Serif"/>
              </a:rPr>
              <a:t>những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95">
                <a:latin typeface="Microsoft Sans Serif"/>
                <a:cs typeface="Microsoft Sans Serif"/>
              </a:rPr>
              <a:t>người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tham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gia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suy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luận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về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phần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của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yêu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cầu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4692" y="6443471"/>
            <a:ext cx="407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icrosoft Sans Serif"/>
                <a:cs typeface="Microsoft Sans Serif"/>
              </a:rPr>
              <a:t>129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6497" y="0"/>
            <a:ext cx="8208009" cy="6858000"/>
            <a:chOff x="936497" y="0"/>
            <a:chExt cx="8208009" cy="6858000"/>
          </a:xfrm>
        </p:grpSpPr>
        <p:sp>
          <p:nvSpPr>
            <p:cNvPr id="4" name="object 4"/>
            <p:cNvSpPr/>
            <p:nvPr/>
          </p:nvSpPr>
          <p:spPr>
            <a:xfrm>
              <a:off x="1014221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77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778" y="6858000"/>
                  </a:lnTo>
                  <a:lnTo>
                    <a:pt x="812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497" y="0"/>
              <a:ext cx="145478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221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573" y="339852"/>
              <a:ext cx="5243322" cy="121234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440055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b="0">
                <a:latin typeface="Microsoft Sans Serif"/>
                <a:cs typeface="Microsoft Sans Serif"/>
              </a:rPr>
              <a:t>Phát</a:t>
            </a:r>
            <a:r>
              <a:rPr dirty="0" sz="4300" spc="2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hiện</a:t>
            </a:r>
            <a:r>
              <a:rPr dirty="0" sz="4300" spc="2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yêu</a:t>
            </a:r>
            <a:r>
              <a:rPr dirty="0" sz="4300" spc="2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cầu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1596136" y="1382219"/>
            <a:ext cx="6530975" cy="354393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7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">
                <a:latin typeface="Cambria"/>
                <a:cs typeface="Cambria"/>
              </a:rPr>
              <a:t>Các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20">
                <a:latin typeface="Cambria"/>
                <a:cs typeface="Cambria"/>
              </a:rPr>
              <a:t>bước</a:t>
            </a:r>
            <a:r>
              <a:rPr dirty="0" sz="3200" spc="-15">
                <a:latin typeface="Cambria"/>
                <a:cs typeface="Cambria"/>
              </a:rPr>
              <a:t> thực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hiện:</a:t>
            </a:r>
            <a:endParaRPr sz="32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 spc="-5">
                <a:latin typeface="Cambria"/>
                <a:cs typeface="Cambria"/>
              </a:rPr>
              <a:t>Xác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định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nguồn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củâ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các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25">
                <a:latin typeface="Cambria"/>
                <a:cs typeface="Cambria"/>
              </a:rPr>
              <a:t>yêu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cầu</a:t>
            </a:r>
            <a:endParaRPr sz="28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>
                <a:latin typeface="Cambria"/>
                <a:cs typeface="Cambria"/>
              </a:rPr>
              <a:t>Thu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thập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thông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tin</a:t>
            </a:r>
            <a:endParaRPr sz="2800">
              <a:latin typeface="Cambria"/>
              <a:cs typeface="Cambria"/>
            </a:endParaRPr>
          </a:p>
          <a:p>
            <a:pPr lvl="1" marL="570230" marR="508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>
                <a:latin typeface="Cambria"/>
                <a:cs typeface="Cambria"/>
              </a:rPr>
              <a:t>Hội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thảo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để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phát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hiện</a:t>
            </a:r>
            <a:r>
              <a:rPr dirty="0" sz="2800" spc="-20">
                <a:latin typeface="Cambria"/>
                <a:cs typeface="Cambria"/>
              </a:rPr>
              <a:t> yêu </a:t>
            </a:r>
            <a:r>
              <a:rPr dirty="0" sz="2800">
                <a:latin typeface="Cambria"/>
                <a:cs typeface="Cambria"/>
              </a:rPr>
              <a:t>cầu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(Conduct </a:t>
            </a:r>
            <a:r>
              <a:rPr dirty="0" sz="2800" spc="-60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Requirements</a:t>
            </a:r>
            <a:r>
              <a:rPr dirty="0" sz="2800" spc="-35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Workshops)</a:t>
            </a:r>
            <a:endParaRPr sz="28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 spc="-10">
                <a:latin typeface="Cambria"/>
                <a:cs typeface="Cambria"/>
              </a:rPr>
              <a:t>Prototyping</a:t>
            </a:r>
            <a:endParaRPr sz="28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>
                <a:latin typeface="Cambria"/>
                <a:cs typeface="Cambria"/>
              </a:rPr>
              <a:t>Đánh</a:t>
            </a:r>
            <a:r>
              <a:rPr dirty="0" sz="2800" spc="-3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giá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25">
                <a:latin typeface="Cambria"/>
                <a:cs typeface="Cambria"/>
              </a:rPr>
              <a:t>kết</a:t>
            </a:r>
            <a:r>
              <a:rPr dirty="0" sz="2800" spc="-3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quả.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009" y="331444"/>
              <a:ext cx="6435090" cy="7955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009" y="758164"/>
              <a:ext cx="3458717" cy="7955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3537" y="758164"/>
              <a:ext cx="5045202" cy="79555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9339" y="426974"/>
            <a:ext cx="7677150" cy="8794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HƯỚNG DẪN </a:t>
            </a:r>
            <a:r>
              <a:rPr dirty="0"/>
              <a:t>SUY LUẬN YÊU </a:t>
            </a:r>
            <a:r>
              <a:rPr dirty="0" spc="-5"/>
              <a:t>CẦU </a:t>
            </a:r>
            <a:r>
              <a:rPr dirty="0"/>
              <a:t> (REQUIREMENTS</a:t>
            </a:r>
            <a:r>
              <a:rPr dirty="0" spc="-30"/>
              <a:t> </a:t>
            </a:r>
            <a:r>
              <a:rPr dirty="0" spc="-40"/>
              <a:t>ELICITATION</a:t>
            </a:r>
            <a:r>
              <a:rPr dirty="0" spc="-25"/>
              <a:t> </a:t>
            </a:r>
            <a:r>
              <a:rPr dirty="0" spc="-5"/>
              <a:t>GUIDELINES)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07338" y="1368602"/>
            <a:ext cx="7684134" cy="537464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200" b="1">
                <a:latin typeface="Arial"/>
                <a:cs typeface="Arial"/>
              </a:rPr>
              <a:t>QUY</a:t>
            </a:r>
            <a:r>
              <a:rPr dirty="0" sz="2200" spc="-6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TRÌNH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PHÁT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TRIỂN</a:t>
            </a:r>
            <a:r>
              <a:rPr dirty="0" sz="2200" spc="-5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YÊU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CẦU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GỢI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Ý</a:t>
            </a:r>
            <a:endParaRPr sz="2200">
              <a:latin typeface="Arial"/>
              <a:cs typeface="Arial"/>
            </a:endParaRPr>
          </a:p>
          <a:p>
            <a:pPr algn="just" marL="469900" marR="233045" indent="-457200">
              <a:lnSpc>
                <a:spcPct val="110000"/>
              </a:lnSpc>
              <a:spcBef>
                <a:spcPts val="600"/>
              </a:spcBef>
              <a:buClr>
                <a:srgbClr val="3891A7"/>
              </a:buClr>
              <a:buSzPct val="79545"/>
              <a:buAutoNum type="arabicPeriod" startAt="11"/>
              <a:tabLst>
                <a:tab pos="469900" algn="l"/>
              </a:tabLst>
            </a:pPr>
            <a:r>
              <a:rPr dirty="0" sz="2200">
                <a:latin typeface="Microsoft Sans Serif"/>
                <a:cs typeface="Microsoft Sans Serif"/>
              </a:rPr>
              <a:t>Phát </a:t>
            </a:r>
            <a:r>
              <a:rPr dirty="0" sz="2200" spc="-5">
                <a:latin typeface="Microsoft Sans Serif"/>
                <a:cs typeface="Microsoft Sans Serif"/>
              </a:rPr>
              <a:t>triển </a:t>
            </a:r>
            <a:r>
              <a:rPr dirty="0" sz="2200">
                <a:latin typeface="Microsoft Sans Serif"/>
                <a:cs typeface="Microsoft Sans Serif"/>
              </a:rPr>
              <a:t>và </a:t>
            </a:r>
            <a:r>
              <a:rPr dirty="0" sz="2200" spc="-5">
                <a:latin typeface="Microsoft Sans Serif"/>
                <a:cs typeface="Microsoft Sans Serif"/>
              </a:rPr>
              <a:t>đánh giá </a:t>
            </a:r>
            <a:r>
              <a:rPr dirty="0" sz="2200">
                <a:latin typeface="Microsoft Sans Serif"/>
                <a:cs typeface="Microsoft Sans Serif"/>
              </a:rPr>
              <a:t>các nguyên mẫu </a:t>
            </a:r>
            <a:r>
              <a:rPr dirty="0" sz="2200" spc="-5">
                <a:latin typeface="Microsoft Sans Serif"/>
                <a:cs typeface="Microsoft Sans Serif"/>
              </a:rPr>
              <a:t>giao </a:t>
            </a:r>
            <a:r>
              <a:rPr dirty="0" sz="2200" spc="-10">
                <a:latin typeface="Microsoft Sans Serif"/>
                <a:cs typeface="Microsoft Sans Serif"/>
              </a:rPr>
              <a:t>diện </a:t>
            </a:r>
            <a:r>
              <a:rPr dirty="0" sz="2200" spc="85">
                <a:latin typeface="Microsoft Sans Serif"/>
                <a:cs typeface="Microsoft Sans Serif"/>
              </a:rPr>
              <a:t>người </a:t>
            </a:r>
            <a:r>
              <a:rPr dirty="0" sz="2200" spc="9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dùng nhằm </a:t>
            </a:r>
            <a:r>
              <a:rPr dirty="0" sz="2200" spc="60">
                <a:latin typeface="Microsoft Sans Serif"/>
                <a:cs typeface="Microsoft Sans Serif"/>
              </a:rPr>
              <a:t>trực </a:t>
            </a:r>
            <a:r>
              <a:rPr dirty="0" sz="2200" spc="-5">
                <a:latin typeface="Microsoft Sans Serif"/>
                <a:cs typeface="Microsoft Sans Serif"/>
              </a:rPr>
              <a:t>quan hoá </a:t>
            </a:r>
            <a:r>
              <a:rPr dirty="0" sz="2200">
                <a:latin typeface="Microsoft Sans Serif"/>
                <a:cs typeface="Microsoft Sans Serif"/>
              </a:rPr>
              <a:t>các yêu cầu </a:t>
            </a:r>
            <a:r>
              <a:rPr dirty="0" sz="2200" spc="60">
                <a:latin typeface="Microsoft Sans Serif"/>
                <a:cs typeface="Microsoft Sans Serif"/>
              </a:rPr>
              <a:t>chưa </a:t>
            </a:r>
            <a:r>
              <a:rPr dirty="0" sz="2200" spc="110">
                <a:latin typeface="Microsoft Sans Serif"/>
                <a:cs typeface="Microsoft Sans Serif"/>
              </a:rPr>
              <a:t>được </a:t>
            </a:r>
            <a:r>
              <a:rPr dirty="0" sz="2200" spc="-10">
                <a:latin typeface="Microsoft Sans Serif"/>
                <a:cs typeface="Microsoft Sans Serif"/>
              </a:rPr>
              <a:t>hiểu 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kỹ</a:t>
            </a:r>
            <a:endParaRPr sz="2200">
              <a:latin typeface="Microsoft Sans Serif"/>
              <a:cs typeface="Microsoft Sans Serif"/>
            </a:endParaRPr>
          </a:p>
          <a:p>
            <a:pPr algn="just" marL="469900" marR="232410" indent="-457200">
              <a:lnSpc>
                <a:spcPct val="110000"/>
              </a:lnSpc>
              <a:spcBef>
                <a:spcPts val="600"/>
              </a:spcBef>
              <a:buClr>
                <a:srgbClr val="3891A7"/>
              </a:buClr>
              <a:buSzPct val="79545"/>
              <a:buAutoNum type="arabicPeriod" startAt="11"/>
              <a:tabLst>
                <a:tab pos="469900" algn="l"/>
              </a:tabLst>
            </a:pPr>
            <a:r>
              <a:rPr dirty="0" sz="2200">
                <a:latin typeface="Microsoft Sans Serif"/>
                <a:cs typeface="Microsoft Sans Serif"/>
              </a:rPr>
              <a:t>Phát </a:t>
            </a:r>
            <a:r>
              <a:rPr dirty="0" sz="2200" spc="-10">
                <a:latin typeface="Microsoft Sans Serif"/>
                <a:cs typeface="Microsoft Sans Serif"/>
              </a:rPr>
              <a:t>triển </a:t>
            </a:r>
            <a:r>
              <a:rPr dirty="0" sz="2200">
                <a:latin typeface="Microsoft Sans Serif"/>
                <a:cs typeface="Microsoft Sans Serif"/>
              </a:rPr>
              <a:t>các test cases </a:t>
            </a:r>
            <a:r>
              <a:rPr dirty="0" sz="2200" spc="105">
                <a:latin typeface="Microsoft Sans Serif"/>
                <a:cs typeface="Microsoft Sans Serif"/>
              </a:rPr>
              <a:t>dưới </a:t>
            </a:r>
            <a:r>
              <a:rPr dirty="0" sz="2200" spc="-5">
                <a:latin typeface="Microsoft Sans Serif"/>
                <a:cs typeface="Microsoft Sans Serif"/>
              </a:rPr>
              <a:t>dạng </a:t>
            </a:r>
            <a:r>
              <a:rPr dirty="0" sz="2200">
                <a:latin typeface="Microsoft Sans Serif"/>
                <a:cs typeface="Microsoft Sans Serif"/>
              </a:rPr>
              <a:t>ý </a:t>
            </a:r>
            <a:r>
              <a:rPr dirty="0" sz="2200" spc="90">
                <a:latin typeface="Microsoft Sans Serif"/>
                <a:cs typeface="Microsoft Sans Serif"/>
              </a:rPr>
              <a:t>tưởng </a:t>
            </a:r>
            <a:r>
              <a:rPr dirty="0" sz="2200" spc="125">
                <a:latin typeface="Microsoft Sans Serif"/>
                <a:cs typeface="Microsoft Sans Serif"/>
              </a:rPr>
              <a:t>từ </a:t>
            </a:r>
            <a:r>
              <a:rPr dirty="0" sz="2200">
                <a:latin typeface="Microsoft Sans Serif"/>
                <a:cs typeface="Microsoft Sans Serif"/>
              </a:rPr>
              <a:t>các </a:t>
            </a:r>
            <a:r>
              <a:rPr dirty="0" sz="2200" spc="-5">
                <a:latin typeface="Microsoft Sans Serif"/>
                <a:cs typeface="Microsoft Sans Serif"/>
              </a:rPr>
              <a:t>use </a:t>
            </a:r>
            <a:r>
              <a:rPr dirty="0" sz="2200">
                <a:latin typeface="Microsoft Sans Serif"/>
                <a:cs typeface="Microsoft Sans Serif"/>
              </a:rPr>
              <a:t> cases</a:t>
            </a:r>
            <a:endParaRPr sz="2200">
              <a:latin typeface="Microsoft Sans Serif"/>
              <a:cs typeface="Microsoft Sans Serif"/>
            </a:endParaRPr>
          </a:p>
          <a:p>
            <a:pPr algn="just" marL="469900" marR="231775" indent="-457200">
              <a:lnSpc>
                <a:spcPct val="110000"/>
              </a:lnSpc>
              <a:spcBef>
                <a:spcPts val="605"/>
              </a:spcBef>
              <a:buClr>
                <a:srgbClr val="3891A7"/>
              </a:buClr>
              <a:buSzPct val="79545"/>
              <a:buAutoNum type="arabicPeriod" startAt="11"/>
              <a:tabLst>
                <a:tab pos="469900" algn="l"/>
              </a:tabLst>
            </a:pPr>
            <a:r>
              <a:rPr dirty="0" sz="2200" spc="125">
                <a:latin typeface="Microsoft Sans Serif"/>
                <a:cs typeface="Microsoft Sans Serif"/>
              </a:rPr>
              <a:t>Sử </a:t>
            </a:r>
            <a:r>
              <a:rPr dirty="0" sz="2200" spc="-5">
                <a:latin typeface="Microsoft Sans Serif"/>
                <a:cs typeface="Microsoft Sans Serif"/>
              </a:rPr>
              <a:t>dụng </a:t>
            </a:r>
            <a:r>
              <a:rPr dirty="0" sz="2200">
                <a:latin typeface="Microsoft Sans Serif"/>
                <a:cs typeface="Microsoft Sans Serif"/>
              </a:rPr>
              <a:t>các test cases </a:t>
            </a:r>
            <a:r>
              <a:rPr dirty="0" sz="2200" spc="-5">
                <a:latin typeface="Microsoft Sans Serif"/>
                <a:cs typeface="Microsoft Sans Serif"/>
              </a:rPr>
              <a:t>để kiểm </a:t>
            </a:r>
            <a:r>
              <a:rPr dirty="0" sz="2200">
                <a:latin typeface="Microsoft Sans Serif"/>
                <a:cs typeface="Microsoft Sans Serif"/>
              </a:rPr>
              <a:t>tra các use cases, các </a:t>
            </a:r>
            <a:r>
              <a:rPr dirty="0" sz="2200" spc="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yêu cầu </a:t>
            </a:r>
            <a:r>
              <a:rPr dirty="0" sz="2200" spc="60">
                <a:latin typeface="Microsoft Sans Serif"/>
                <a:cs typeface="Microsoft Sans Serif"/>
              </a:rPr>
              <a:t>chức </a:t>
            </a:r>
            <a:r>
              <a:rPr dirty="0" sz="2200" spc="-5">
                <a:latin typeface="Microsoft Sans Serif"/>
                <a:cs typeface="Microsoft Sans Serif"/>
              </a:rPr>
              <a:t>năng, </a:t>
            </a:r>
            <a:r>
              <a:rPr dirty="0" sz="2200">
                <a:latin typeface="Microsoft Sans Serif"/>
                <a:cs typeface="Microsoft Sans Serif"/>
              </a:rPr>
              <a:t>các mô </a:t>
            </a:r>
            <a:r>
              <a:rPr dirty="0" sz="2200" spc="20">
                <a:latin typeface="Microsoft Sans Serif"/>
                <a:cs typeface="Microsoft Sans Serif"/>
              </a:rPr>
              <a:t>hình </a:t>
            </a:r>
            <a:r>
              <a:rPr dirty="0" sz="2200" spc="-5">
                <a:latin typeface="Microsoft Sans Serif"/>
                <a:cs typeface="Microsoft Sans Serif"/>
              </a:rPr>
              <a:t>phân </a:t>
            </a:r>
            <a:r>
              <a:rPr dirty="0" sz="2200" spc="20">
                <a:latin typeface="Microsoft Sans Serif"/>
                <a:cs typeface="Microsoft Sans Serif"/>
              </a:rPr>
              <a:t>tích, </a:t>
            </a:r>
            <a:r>
              <a:rPr dirty="0" sz="2200">
                <a:latin typeface="Microsoft Sans Serif"/>
                <a:cs typeface="Microsoft Sans Serif"/>
              </a:rPr>
              <a:t>các nguyên </a:t>
            </a:r>
            <a:r>
              <a:rPr dirty="0" sz="2200" spc="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mẫu</a:t>
            </a:r>
            <a:endParaRPr sz="2200">
              <a:latin typeface="Microsoft Sans Serif"/>
              <a:cs typeface="Microsoft Sans Serif"/>
            </a:endParaRPr>
          </a:p>
          <a:p>
            <a:pPr algn="just" marL="469900" marR="232410" indent="-457200">
              <a:lnSpc>
                <a:spcPct val="110000"/>
              </a:lnSpc>
              <a:spcBef>
                <a:spcPts val="600"/>
              </a:spcBef>
              <a:buClr>
                <a:srgbClr val="3891A7"/>
              </a:buClr>
              <a:buSzPct val="79545"/>
              <a:buAutoNum type="arabicPeriod" startAt="11"/>
              <a:tabLst>
                <a:tab pos="469900" algn="l"/>
              </a:tabLst>
            </a:pPr>
            <a:r>
              <a:rPr dirty="0" sz="2200" spc="-5">
                <a:latin typeface="Microsoft Sans Serif"/>
                <a:cs typeface="Microsoft Sans Serif"/>
              </a:rPr>
              <a:t>Lặp </a:t>
            </a:r>
            <a:r>
              <a:rPr dirty="0" sz="2200" spc="-15">
                <a:latin typeface="Microsoft Sans Serif"/>
                <a:cs typeface="Microsoft Sans Serif"/>
              </a:rPr>
              <a:t>lại</a:t>
            </a:r>
            <a:r>
              <a:rPr dirty="0" sz="2200" spc="-1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các </a:t>
            </a:r>
            <a:r>
              <a:rPr dirty="0" sz="2200" spc="110">
                <a:latin typeface="Microsoft Sans Serif"/>
                <a:cs typeface="Microsoft Sans Serif"/>
              </a:rPr>
              <a:t>bước </a:t>
            </a:r>
            <a:r>
              <a:rPr dirty="0" sz="2200" spc="125">
                <a:latin typeface="Microsoft Sans Serif"/>
                <a:cs typeface="Microsoft Sans Serif"/>
              </a:rPr>
              <a:t>từ </a:t>
            </a:r>
            <a:r>
              <a:rPr dirty="0" sz="2200">
                <a:latin typeface="Microsoft Sans Serif"/>
                <a:cs typeface="Microsoft Sans Serif"/>
              </a:rPr>
              <a:t>6 </a:t>
            </a:r>
            <a:r>
              <a:rPr dirty="0" sz="2200" spc="-5">
                <a:latin typeface="Microsoft Sans Serif"/>
                <a:cs typeface="Microsoft Sans Serif"/>
              </a:rPr>
              <a:t>đến </a:t>
            </a:r>
            <a:r>
              <a:rPr dirty="0" sz="2200">
                <a:latin typeface="Microsoft Sans Serif"/>
                <a:cs typeface="Microsoft Sans Serif"/>
              </a:rPr>
              <a:t>13 </a:t>
            </a:r>
            <a:r>
              <a:rPr dirty="0" sz="2200" spc="90">
                <a:latin typeface="Microsoft Sans Serif"/>
                <a:cs typeface="Microsoft Sans Serif"/>
              </a:rPr>
              <a:t>trước </a:t>
            </a:r>
            <a:r>
              <a:rPr dirty="0" sz="2200" spc="-5">
                <a:latin typeface="Microsoft Sans Serif"/>
                <a:cs typeface="Microsoft Sans Serif"/>
              </a:rPr>
              <a:t>khi</a:t>
            </a:r>
            <a:r>
              <a:rPr dirty="0" sz="2200">
                <a:latin typeface="Microsoft Sans Serif"/>
                <a:cs typeface="Microsoft Sans Serif"/>
              </a:rPr>
              <a:t> </a:t>
            </a:r>
            <a:r>
              <a:rPr dirty="0" sz="2200" spc="60">
                <a:latin typeface="Microsoft Sans Serif"/>
                <a:cs typeface="Microsoft Sans Serif"/>
              </a:rPr>
              <a:t>thực </a:t>
            </a:r>
            <a:r>
              <a:rPr dirty="0" sz="2200" spc="-10">
                <a:latin typeface="Microsoft Sans Serif"/>
                <a:cs typeface="Microsoft Sans Serif"/>
              </a:rPr>
              <a:t>hiện</a:t>
            </a:r>
            <a:r>
              <a:rPr dirty="0" sz="2200" spc="56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thiết </a:t>
            </a:r>
            <a:r>
              <a:rPr dirty="0" sz="2200">
                <a:latin typeface="Microsoft Sans Serif"/>
                <a:cs typeface="Microsoft Sans Serif"/>
              </a:rPr>
              <a:t> kế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và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xây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55">
                <a:latin typeface="Microsoft Sans Serif"/>
                <a:cs typeface="Microsoft Sans Serif"/>
              </a:rPr>
              <a:t>dựng</a:t>
            </a:r>
            <a:r>
              <a:rPr dirty="0" sz="2200" spc="35">
                <a:latin typeface="Microsoft Sans Serif"/>
                <a:cs typeface="Microsoft Sans Serif"/>
              </a:rPr>
              <a:t> </a:t>
            </a:r>
            <a:r>
              <a:rPr dirty="0" sz="2200" spc="60">
                <a:latin typeface="Microsoft Sans Serif"/>
                <a:cs typeface="Microsoft Sans Serif"/>
              </a:rPr>
              <a:t>từng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phần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của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hệ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thống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Microsoft Sans Serif"/>
              <a:cs typeface="Microsoft Sans Serif"/>
            </a:endParaRPr>
          </a:p>
          <a:p>
            <a:pPr marL="7416800">
              <a:lnSpc>
                <a:spcPct val="100000"/>
              </a:lnSpc>
            </a:pPr>
            <a:r>
              <a:rPr dirty="0" sz="1800" spc="-5">
                <a:latin typeface="Microsoft Sans Serif"/>
                <a:cs typeface="Microsoft Sans Serif"/>
              </a:rPr>
              <a:t>13</a:t>
            </a:r>
            <a:endParaRPr sz="1800">
              <a:latin typeface="Microsoft Sans Serif"/>
              <a:cs typeface="Microsoft Sans Serif"/>
            </a:endParaRPr>
          </a:p>
          <a:p>
            <a:pPr marL="7543800">
              <a:lnSpc>
                <a:spcPct val="100000"/>
              </a:lnSpc>
            </a:pPr>
            <a:r>
              <a:rPr dirty="0" sz="1800" spc="-5">
                <a:latin typeface="Microsoft Sans Serif"/>
                <a:cs typeface="Microsoft Sans Serif"/>
              </a:rPr>
              <a:t>0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6497" y="0"/>
            <a:ext cx="8208009" cy="6858000"/>
            <a:chOff x="936497" y="0"/>
            <a:chExt cx="8208009" cy="6858000"/>
          </a:xfrm>
        </p:grpSpPr>
        <p:sp>
          <p:nvSpPr>
            <p:cNvPr id="4" name="object 4"/>
            <p:cNvSpPr/>
            <p:nvPr/>
          </p:nvSpPr>
          <p:spPr>
            <a:xfrm>
              <a:off x="1014221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77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778" y="6858000"/>
                  </a:lnTo>
                  <a:lnTo>
                    <a:pt x="812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497" y="0"/>
              <a:ext cx="145478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221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573" y="339852"/>
              <a:ext cx="6577583" cy="121234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5887085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b="0">
                <a:latin typeface="Microsoft Sans Serif"/>
                <a:cs typeface="Microsoft Sans Serif"/>
              </a:rPr>
              <a:t>Xác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định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spc="-5" b="0">
                <a:latin typeface="Microsoft Sans Serif"/>
                <a:cs typeface="Microsoft Sans Serif"/>
              </a:rPr>
              <a:t>nguồn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yêu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cầu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1272286" y="1429733"/>
            <a:ext cx="7196455" cy="440372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509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40">
                <a:latin typeface="Cambria"/>
                <a:cs typeface="Cambria"/>
              </a:rPr>
              <a:t>Từ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các</a:t>
            </a:r>
            <a:r>
              <a:rPr dirty="0" sz="3200" spc="-2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Stâkeholder</a:t>
            </a:r>
            <a:endParaRPr sz="3200">
              <a:latin typeface="Cambria"/>
              <a:cs typeface="Cambria"/>
            </a:endParaRPr>
          </a:p>
          <a:p>
            <a:pPr marL="295275" marR="5080" indent="-283210">
              <a:lnSpc>
                <a:spcPts val="3650"/>
              </a:lnSpc>
              <a:spcBef>
                <a:spcPts val="6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">
                <a:latin typeface="Cambria"/>
                <a:cs typeface="Cambria"/>
              </a:rPr>
              <a:t>Một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nguồn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thông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tin quân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trọng</a:t>
            </a:r>
            <a:r>
              <a:rPr dirty="0" sz="3200" spc="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khác </a:t>
            </a:r>
            <a:r>
              <a:rPr dirty="0" sz="3200" spc="-10">
                <a:latin typeface="Cambria"/>
                <a:cs typeface="Cambria"/>
              </a:rPr>
              <a:t>là </a:t>
            </a:r>
            <a:r>
              <a:rPr dirty="0" sz="3200" spc="-69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các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tài liệu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đâng</a:t>
            </a:r>
            <a:r>
              <a:rPr dirty="0" sz="3200" spc="10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tồn</a:t>
            </a:r>
            <a:r>
              <a:rPr dirty="0" sz="3200" spc="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tại củâ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20">
                <a:latin typeface="Cambria"/>
                <a:cs typeface="Cambria"/>
              </a:rPr>
              <a:t>tổ</a:t>
            </a:r>
            <a:r>
              <a:rPr dirty="0" sz="3200" spc="1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chức mô </a:t>
            </a:r>
            <a:r>
              <a:rPr dirty="0" sz="3200" spc="-5">
                <a:latin typeface="Cambria"/>
                <a:cs typeface="Cambria"/>
              </a:rPr>
              <a:t> tả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hoạt </a:t>
            </a:r>
            <a:r>
              <a:rPr dirty="0" sz="3200" spc="-5">
                <a:latin typeface="Cambria"/>
                <a:cs typeface="Cambria"/>
              </a:rPr>
              <a:t>động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củâ hệ thống</a:t>
            </a:r>
            <a:r>
              <a:rPr dirty="0" sz="3200" spc="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đâng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sử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dụng</a:t>
            </a:r>
            <a:endParaRPr sz="3200">
              <a:latin typeface="Cambria"/>
              <a:cs typeface="Cambria"/>
            </a:endParaRPr>
          </a:p>
          <a:p>
            <a:pPr lvl="1" marL="570230" marR="309245" indent="-237490">
              <a:lnSpc>
                <a:spcPts val="3190"/>
              </a:lnSpc>
              <a:spcBef>
                <a:spcPts val="59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>
                <a:latin typeface="Cambria"/>
                <a:cs typeface="Cambria"/>
              </a:rPr>
              <a:t>Có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thể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là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các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mô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hình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nghiệp </a:t>
            </a:r>
            <a:r>
              <a:rPr dirty="0" sz="2800">
                <a:latin typeface="Cambria"/>
                <a:cs typeface="Cambria"/>
              </a:rPr>
              <a:t>vụ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(business </a:t>
            </a:r>
            <a:r>
              <a:rPr dirty="0" sz="2800" spc="-6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models)</a:t>
            </a:r>
            <a:endParaRPr sz="28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359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>
                <a:latin typeface="Cambria"/>
                <a:cs typeface="Cambria"/>
              </a:rPr>
              <a:t>Hoặc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các</a:t>
            </a:r>
            <a:r>
              <a:rPr dirty="0" sz="2800" spc="-5">
                <a:latin typeface="Cambria"/>
                <a:cs typeface="Cambria"/>
              </a:rPr>
              <a:t> biểu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mẫu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thương </a:t>
            </a:r>
            <a:r>
              <a:rPr dirty="0" sz="2800" spc="-5">
                <a:latin typeface="Cambria"/>
                <a:cs typeface="Cambria"/>
              </a:rPr>
              <a:t>mại</a:t>
            </a:r>
            <a:r>
              <a:rPr dirty="0" sz="2800" spc="-3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khác.</a:t>
            </a:r>
            <a:endParaRPr sz="2800">
              <a:latin typeface="Cambria"/>
              <a:cs typeface="Cambria"/>
            </a:endParaRPr>
          </a:p>
          <a:p>
            <a:pPr marL="295275" marR="1069975" indent="-283210">
              <a:lnSpc>
                <a:spcPts val="3650"/>
              </a:lnSpc>
              <a:spcBef>
                <a:spcPts val="68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">
                <a:latin typeface="Cambria"/>
                <a:cs typeface="Cambria"/>
              </a:rPr>
              <a:t>Xác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định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40">
                <a:latin typeface="Cambria"/>
                <a:cs typeface="Cambria"/>
              </a:rPr>
              <a:t>và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sắp thứ tự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ưu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tiên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các </a:t>
            </a:r>
            <a:r>
              <a:rPr dirty="0" sz="3200" spc="-69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nguồn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thông</a:t>
            </a:r>
            <a:r>
              <a:rPr dirty="0" sz="3200" spc="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tin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20">
                <a:latin typeface="Cambria"/>
                <a:cs typeface="Cambria"/>
              </a:rPr>
              <a:t>yêu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cầu.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6497" y="0"/>
            <a:ext cx="8208009" cy="6858000"/>
            <a:chOff x="936497" y="0"/>
            <a:chExt cx="8208009" cy="6858000"/>
          </a:xfrm>
        </p:grpSpPr>
        <p:sp>
          <p:nvSpPr>
            <p:cNvPr id="4" name="object 4"/>
            <p:cNvSpPr/>
            <p:nvPr/>
          </p:nvSpPr>
          <p:spPr>
            <a:xfrm>
              <a:off x="1014221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77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778" y="6858000"/>
                  </a:lnTo>
                  <a:lnTo>
                    <a:pt x="812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497" y="0"/>
              <a:ext cx="145478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221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573" y="339852"/>
              <a:ext cx="5122164" cy="121234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443357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b="0">
                <a:latin typeface="Microsoft Sans Serif"/>
                <a:cs typeface="Microsoft Sans Serif"/>
              </a:rPr>
              <a:t>Thu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thập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thông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tin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1596136" y="1382219"/>
            <a:ext cx="6801484" cy="203517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7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">
                <a:latin typeface="Cambria"/>
                <a:cs typeface="Cambria"/>
              </a:rPr>
              <a:t>Mục</a:t>
            </a:r>
            <a:r>
              <a:rPr dirty="0" sz="3200" spc="-4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đích:</a:t>
            </a:r>
            <a:endParaRPr sz="32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 spc="-5">
                <a:latin typeface="Cambria"/>
                <a:cs typeface="Cambria"/>
              </a:rPr>
              <a:t>Xác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định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các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câu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hỏi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nào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cần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được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trả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lời.</a:t>
            </a:r>
            <a:endParaRPr sz="2800">
              <a:latin typeface="Cambria"/>
              <a:cs typeface="Cambria"/>
            </a:endParaRPr>
          </a:p>
          <a:p>
            <a:pPr lvl="1" marL="570230" marR="508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>
                <a:latin typeface="Cambria"/>
                <a:cs typeface="Cambria"/>
              </a:rPr>
              <a:t>Thu </a:t>
            </a:r>
            <a:r>
              <a:rPr dirty="0" sz="2800" spc="-5">
                <a:latin typeface="Cambria"/>
                <a:cs typeface="Cambria"/>
              </a:rPr>
              <a:t>thập </a:t>
            </a:r>
            <a:r>
              <a:rPr dirty="0" sz="2800" spc="-35">
                <a:latin typeface="Cambria"/>
                <a:cs typeface="Cambria"/>
              </a:rPr>
              <a:t>và </a:t>
            </a:r>
            <a:r>
              <a:rPr dirty="0" sz="2800">
                <a:latin typeface="Cambria"/>
                <a:cs typeface="Cambria"/>
              </a:rPr>
              <a:t>viết </a:t>
            </a:r>
            <a:r>
              <a:rPr dirty="0" sz="2800" spc="-5">
                <a:latin typeface="Cambria"/>
                <a:cs typeface="Cambria"/>
              </a:rPr>
              <a:t>tài liệu </a:t>
            </a:r>
            <a:r>
              <a:rPr dirty="0" sz="2800">
                <a:latin typeface="Cambria"/>
                <a:cs typeface="Cambria"/>
              </a:rPr>
              <a:t>cho </a:t>
            </a:r>
            <a:r>
              <a:rPr dirty="0" sz="2800" spc="-5">
                <a:latin typeface="Cambria"/>
                <a:cs typeface="Cambria"/>
              </a:rPr>
              <a:t>thông tin thu </a:t>
            </a:r>
            <a:r>
              <a:rPr dirty="0" sz="2800" spc="-60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thập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được.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" y="0"/>
            <a:ext cx="9143365" cy="6858000"/>
            <a:chOff x="955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573" y="339852"/>
              <a:ext cx="1115580" cy="12123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8289" y="339852"/>
              <a:ext cx="1024902" cy="12123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2327" y="339852"/>
              <a:ext cx="994397" cy="12123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5999" y="339852"/>
              <a:ext cx="1267968" cy="12123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4753" y="339852"/>
              <a:ext cx="1480566" cy="12123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44467" y="339852"/>
              <a:ext cx="1024902" cy="12123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48505" y="339852"/>
              <a:ext cx="872489" cy="12123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1020" y="339852"/>
              <a:ext cx="1480565" cy="121234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62372" y="339852"/>
              <a:ext cx="1176515" cy="121234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8048" y="339852"/>
              <a:ext cx="1024902" cy="121234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22085" y="339852"/>
              <a:ext cx="1024902" cy="121234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6999" y="339852"/>
              <a:ext cx="1602486" cy="121234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8748" y="339852"/>
              <a:ext cx="994397" cy="121234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82305" y="339852"/>
              <a:ext cx="1024902" cy="121234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86343" y="339852"/>
              <a:ext cx="1024902" cy="1212342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725297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b="0">
                <a:latin typeface="Microsoft Sans Serif"/>
                <a:cs typeface="Microsoft Sans Serif"/>
              </a:rPr>
              <a:t>Các</a:t>
            </a:r>
            <a:r>
              <a:rPr dirty="0" sz="4300" spc="2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kỹ</a:t>
            </a:r>
            <a:r>
              <a:rPr dirty="0" sz="4300" spc="4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thuật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thu</a:t>
            </a:r>
            <a:r>
              <a:rPr dirty="0" sz="4300" spc="45" b="0">
                <a:latin typeface="Microsoft Sans Serif"/>
                <a:cs typeface="Microsoft Sans Serif"/>
              </a:rPr>
              <a:t> </a:t>
            </a:r>
            <a:r>
              <a:rPr dirty="0" sz="4300" spc="-5" b="0">
                <a:latin typeface="Microsoft Sans Serif"/>
                <a:cs typeface="Microsoft Sans Serif"/>
              </a:rPr>
              <a:t>thập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yêu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cầu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96136" y="1393901"/>
            <a:ext cx="7211695" cy="450977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31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6545" algn="l"/>
              </a:tabLst>
            </a:pPr>
            <a:r>
              <a:rPr dirty="0" sz="3200" spc="-5">
                <a:latin typeface="Cambria"/>
                <a:cs typeface="Cambria"/>
              </a:rPr>
              <a:t>Document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Sampling</a:t>
            </a:r>
            <a:endParaRPr sz="3200">
              <a:latin typeface="Cambria"/>
              <a:cs typeface="Cambria"/>
            </a:endParaRPr>
          </a:p>
          <a:p>
            <a:pPr marL="295910" indent="-283845">
              <a:lnSpc>
                <a:spcPct val="100000"/>
              </a:lnSpc>
              <a:spcBef>
                <a:spcPts val="21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6545" algn="l"/>
              </a:tabLst>
            </a:pPr>
            <a:r>
              <a:rPr dirty="0" sz="3200" spc="-5">
                <a:latin typeface="Cambria"/>
                <a:cs typeface="Cambria"/>
              </a:rPr>
              <a:t>Interviewing</a:t>
            </a:r>
            <a:endParaRPr sz="3200">
              <a:latin typeface="Cambria"/>
              <a:cs typeface="Cambria"/>
            </a:endParaRPr>
          </a:p>
          <a:p>
            <a:pPr marL="295910" indent="-283845">
              <a:lnSpc>
                <a:spcPct val="100000"/>
              </a:lnSpc>
              <a:spcBef>
                <a:spcPts val="21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6545" algn="l"/>
              </a:tabLst>
            </a:pPr>
            <a:r>
              <a:rPr dirty="0" sz="3200" spc="-25">
                <a:latin typeface="Cambria"/>
                <a:cs typeface="Cambria"/>
              </a:rPr>
              <a:t>Survey </a:t>
            </a:r>
            <a:r>
              <a:rPr dirty="0" sz="3200" spc="-5">
                <a:latin typeface="Cambria"/>
                <a:cs typeface="Cambria"/>
              </a:rPr>
              <a:t>and</a:t>
            </a:r>
            <a:r>
              <a:rPr dirty="0" sz="3200" spc="-2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observation</a:t>
            </a:r>
            <a:endParaRPr sz="3200">
              <a:latin typeface="Cambria"/>
              <a:cs typeface="Cambria"/>
            </a:endParaRPr>
          </a:p>
          <a:p>
            <a:pPr marL="295910" indent="-283845">
              <a:lnSpc>
                <a:spcPct val="100000"/>
              </a:lnSpc>
              <a:spcBef>
                <a:spcPts val="219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6545" algn="l"/>
              </a:tabLst>
            </a:pPr>
            <a:r>
              <a:rPr dirty="0" sz="3200" spc="-10">
                <a:latin typeface="Cambria"/>
                <a:cs typeface="Cambria"/>
              </a:rPr>
              <a:t>Questionaires</a:t>
            </a:r>
            <a:endParaRPr sz="3200">
              <a:latin typeface="Cambria"/>
              <a:cs typeface="Cambria"/>
            </a:endParaRPr>
          </a:p>
          <a:p>
            <a:pPr marL="295910" indent="-283845">
              <a:lnSpc>
                <a:spcPct val="100000"/>
              </a:lnSpc>
              <a:spcBef>
                <a:spcPts val="21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6545" algn="l"/>
              </a:tabLst>
            </a:pPr>
            <a:r>
              <a:rPr dirty="0" sz="3200" spc="-30">
                <a:latin typeface="Cambria"/>
                <a:cs typeface="Cambria"/>
              </a:rPr>
              <a:t>Workshop </a:t>
            </a:r>
            <a:r>
              <a:rPr dirty="0" sz="3200" spc="-10">
                <a:latin typeface="Cambria"/>
                <a:cs typeface="Cambria"/>
              </a:rPr>
              <a:t>and</a:t>
            </a:r>
            <a:r>
              <a:rPr dirty="0" sz="3200" spc="-2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Brainstorming</a:t>
            </a:r>
            <a:endParaRPr sz="3200">
              <a:latin typeface="Cambria"/>
              <a:cs typeface="Cambria"/>
            </a:endParaRPr>
          </a:p>
          <a:p>
            <a:pPr marL="295910" marR="560070" indent="-283845">
              <a:lnSpc>
                <a:spcPts val="3460"/>
              </a:lnSpc>
              <a:spcBef>
                <a:spcPts val="65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6545" algn="l"/>
              </a:tabLst>
            </a:pPr>
            <a:r>
              <a:rPr dirty="0" sz="3200" spc="-30">
                <a:latin typeface="Cambria"/>
                <a:cs typeface="Cambria"/>
              </a:rPr>
              <a:t>JAD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(Joint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Application</a:t>
            </a:r>
            <a:r>
              <a:rPr dirty="0" sz="3200" spc="1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Development) </a:t>
            </a:r>
            <a:r>
              <a:rPr dirty="0" sz="3200" spc="-69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sessions</a:t>
            </a:r>
            <a:endParaRPr sz="3200">
              <a:latin typeface="Cambria"/>
              <a:cs typeface="Cambria"/>
            </a:endParaRPr>
          </a:p>
          <a:p>
            <a:pPr marL="295910" marR="5080" indent="-283845">
              <a:lnSpc>
                <a:spcPts val="3460"/>
              </a:lnSpc>
              <a:spcBef>
                <a:spcPts val="590"/>
              </a:spcBef>
            </a:pPr>
            <a:r>
              <a:rPr dirty="0" sz="3200" spc="-5">
                <a:solidFill>
                  <a:srgbClr val="FF0000"/>
                </a:solidFill>
                <a:latin typeface="Cambria"/>
                <a:cs typeface="Cambria"/>
              </a:rPr>
              <a:t>Ba kỹ </a:t>
            </a:r>
            <a:r>
              <a:rPr dirty="0" sz="3200" spc="-65">
                <a:solidFill>
                  <a:srgbClr val="FF0000"/>
                </a:solidFill>
                <a:latin typeface="Cambria"/>
                <a:cs typeface="Cambria"/>
              </a:rPr>
              <a:t>thuậ^ </a:t>
            </a:r>
            <a:r>
              <a:rPr dirty="0" sz="3200" spc="-5">
                <a:solidFill>
                  <a:srgbClr val="FF0000"/>
                </a:solidFill>
                <a:latin typeface="Cambria"/>
                <a:cs typeface="Cambria"/>
              </a:rPr>
              <a:t>t phổ </a:t>
            </a:r>
            <a:r>
              <a:rPr dirty="0" sz="3200" spc="-245">
                <a:solidFill>
                  <a:srgbClr val="FF0000"/>
                </a:solidFill>
                <a:latin typeface="Cambria"/>
                <a:cs typeface="Cambria"/>
              </a:rPr>
              <a:t>bién</a:t>
            </a:r>
            <a:r>
              <a:rPr dirty="0" sz="3200" spc="-24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75">
                <a:solidFill>
                  <a:srgbClr val="FF0000"/>
                </a:solidFill>
                <a:latin typeface="Cambria"/>
                <a:cs typeface="Cambria"/>
              </a:rPr>
              <a:t>nhất </a:t>
            </a:r>
            <a:r>
              <a:rPr dirty="0" sz="3200" spc="-120">
                <a:solidFill>
                  <a:srgbClr val="FF0000"/>
                </a:solidFill>
                <a:latin typeface="Cambria"/>
                <a:cs typeface="Cambria"/>
              </a:rPr>
              <a:t>lầ</a:t>
            </a:r>
            <a:r>
              <a:rPr dirty="0" sz="3200" spc="-114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Cambria"/>
                <a:cs typeface="Cambria"/>
              </a:rPr>
              <a:t>Document </a:t>
            </a:r>
            <a:r>
              <a:rPr dirty="0" sz="320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Cambria"/>
                <a:cs typeface="Cambria"/>
              </a:rPr>
              <a:t>sampling,</a:t>
            </a:r>
            <a:r>
              <a:rPr dirty="0" sz="3200" spc="2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Cambria"/>
                <a:cs typeface="Cambria"/>
              </a:rPr>
              <a:t>interviewing</a:t>
            </a:r>
            <a:r>
              <a:rPr dirty="0" sz="3200" spc="-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30">
                <a:solidFill>
                  <a:srgbClr val="FF0000"/>
                </a:solidFill>
                <a:latin typeface="Cambria"/>
                <a:cs typeface="Cambria"/>
              </a:rPr>
              <a:t>và</a:t>
            </a:r>
            <a:r>
              <a:rPr dirty="0" sz="3200" spc="-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10">
                <a:solidFill>
                  <a:srgbClr val="FF0000"/>
                </a:solidFill>
                <a:latin typeface="Cambria"/>
                <a:cs typeface="Cambria"/>
              </a:rPr>
              <a:t>questionaires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15200" y="1295400"/>
            <a:ext cx="1238250" cy="106680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573" y="339852"/>
              <a:ext cx="3786378" cy="12123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9099" y="339852"/>
              <a:ext cx="1024902" cy="12123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3251" y="339852"/>
              <a:ext cx="3331463" cy="121234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615823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5" b="0">
                <a:latin typeface="Microsoft Sans Serif"/>
                <a:cs typeface="Microsoft Sans Serif"/>
              </a:rPr>
              <a:t>Interviewing</a:t>
            </a:r>
            <a:r>
              <a:rPr dirty="0" sz="4300" spc="10" b="0">
                <a:latin typeface="Microsoft Sans Serif"/>
                <a:cs typeface="Microsoft Sans Serif"/>
              </a:rPr>
              <a:t> </a:t>
            </a:r>
            <a:r>
              <a:rPr dirty="0" sz="4300" spc="1130" b="0">
                <a:latin typeface="Microsoft Sans Serif"/>
                <a:cs typeface="Microsoft Sans Serif"/>
              </a:rPr>
              <a:t>–</a:t>
            </a:r>
            <a:r>
              <a:rPr dirty="0" sz="4300" spc="2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Phỏng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vấn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1246886" y="1446529"/>
            <a:ext cx="7766050" cy="466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275" marR="98425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dirty="0" sz="3000">
                <a:latin typeface="Cambria"/>
                <a:cs typeface="Cambria"/>
              </a:rPr>
              <a:t>Phỏng </a:t>
            </a:r>
            <a:r>
              <a:rPr dirty="0" sz="3000" spc="-25">
                <a:latin typeface="Cambria"/>
                <a:cs typeface="Cambria"/>
              </a:rPr>
              <a:t>vấn </a:t>
            </a:r>
            <a:r>
              <a:rPr dirty="0" sz="3000" spc="-5">
                <a:latin typeface="Cambria"/>
                <a:cs typeface="Cambria"/>
              </a:rPr>
              <a:t>nhằm </a:t>
            </a:r>
            <a:r>
              <a:rPr dirty="0" sz="3000">
                <a:latin typeface="Cambria"/>
                <a:cs typeface="Cambria"/>
              </a:rPr>
              <a:t>đạt </a:t>
            </a:r>
            <a:r>
              <a:rPr dirty="0" sz="3000" spc="-15">
                <a:latin typeface="Cambria"/>
                <a:cs typeface="Cambria"/>
              </a:rPr>
              <a:t>được </a:t>
            </a:r>
            <a:r>
              <a:rPr dirty="0" sz="3000">
                <a:latin typeface="Cambria"/>
                <a:cs typeface="Cambria"/>
              </a:rPr>
              <a:t>hiểu </a:t>
            </a:r>
            <a:r>
              <a:rPr dirty="0" sz="3000" spc="-5">
                <a:latin typeface="Cambria"/>
                <a:cs typeface="Cambria"/>
              </a:rPr>
              <a:t>biết </a:t>
            </a:r>
            <a:r>
              <a:rPr dirty="0" sz="3000">
                <a:latin typeface="Cambria"/>
                <a:cs typeface="Cambria"/>
              </a:rPr>
              <a:t>sâu </a:t>
            </a:r>
            <a:r>
              <a:rPr dirty="0" sz="3000" spc="-60">
                <a:latin typeface="Cambria"/>
                <a:cs typeface="Cambria"/>
              </a:rPr>
              <a:t>về </a:t>
            </a:r>
            <a:r>
              <a:rPr dirty="0" sz="3000" spc="-5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mục </a:t>
            </a:r>
            <a:r>
              <a:rPr dirty="0" sz="3000" spc="-5">
                <a:latin typeface="Cambria"/>
                <a:cs typeface="Cambria"/>
              </a:rPr>
              <a:t>tiêu</a:t>
            </a:r>
            <a:r>
              <a:rPr dirty="0" sz="3000" spc="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củâ</a:t>
            </a:r>
            <a:r>
              <a:rPr dirty="0" sz="3000" spc="-5">
                <a:latin typeface="Cambria"/>
                <a:cs typeface="Cambria"/>
              </a:rPr>
              <a:t> </a:t>
            </a:r>
            <a:r>
              <a:rPr dirty="0" sz="3000" spc="-15">
                <a:latin typeface="Cambria"/>
                <a:cs typeface="Cambria"/>
              </a:rPr>
              <a:t>tổ </a:t>
            </a:r>
            <a:r>
              <a:rPr dirty="0" sz="3000" spc="-10">
                <a:latin typeface="Cambria"/>
                <a:cs typeface="Cambria"/>
              </a:rPr>
              <a:t>chức,</a:t>
            </a:r>
            <a:r>
              <a:rPr dirty="0" sz="3000">
                <a:latin typeface="Cambria"/>
                <a:cs typeface="Cambria"/>
              </a:rPr>
              <a:t> </a:t>
            </a:r>
            <a:r>
              <a:rPr dirty="0" sz="3000" spc="-25">
                <a:latin typeface="Cambria"/>
                <a:cs typeface="Cambria"/>
              </a:rPr>
              <a:t>vai</a:t>
            </a:r>
            <a:r>
              <a:rPr dirty="0" sz="3000" spc="-5">
                <a:latin typeface="Cambria"/>
                <a:cs typeface="Cambria"/>
              </a:rPr>
              <a:t> </a:t>
            </a:r>
            <a:r>
              <a:rPr dirty="0" sz="3000" spc="-20">
                <a:latin typeface="Cambria"/>
                <a:cs typeface="Cambria"/>
              </a:rPr>
              <a:t>trò</a:t>
            </a:r>
            <a:r>
              <a:rPr dirty="0" sz="3000" spc="-15">
                <a:latin typeface="Cambria"/>
                <a:cs typeface="Cambria"/>
              </a:rPr>
              <a:t> </a:t>
            </a:r>
            <a:r>
              <a:rPr dirty="0" sz="3000" spc="-35">
                <a:latin typeface="Cambria"/>
                <a:cs typeface="Cambria"/>
              </a:rPr>
              <a:t>và</a:t>
            </a:r>
            <a:r>
              <a:rPr dirty="0" sz="3000" spc="-10">
                <a:latin typeface="Cambria"/>
                <a:cs typeface="Cambria"/>
              </a:rPr>
              <a:t> </a:t>
            </a:r>
            <a:r>
              <a:rPr dirty="0" sz="3000" spc="-20">
                <a:latin typeface="Cambria"/>
                <a:cs typeface="Cambria"/>
              </a:rPr>
              <a:t>yêu</a:t>
            </a:r>
            <a:r>
              <a:rPr dirty="0" sz="3000">
                <a:latin typeface="Cambria"/>
                <a:cs typeface="Cambria"/>
              </a:rPr>
              <a:t> cầu </a:t>
            </a:r>
            <a:r>
              <a:rPr dirty="0" sz="3000" spc="-10">
                <a:latin typeface="Cambria"/>
                <a:cs typeface="Cambria"/>
              </a:rPr>
              <a:t>người </a:t>
            </a:r>
            <a:r>
              <a:rPr dirty="0" sz="3000" spc="-64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dùng</a:t>
            </a:r>
            <a:endParaRPr sz="30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dirty="0" sz="3000">
                <a:latin typeface="Cambria"/>
                <a:cs typeface="Cambria"/>
              </a:rPr>
              <a:t>Phỏng</a:t>
            </a:r>
            <a:r>
              <a:rPr dirty="0" sz="3000" spc="-25">
                <a:latin typeface="Cambria"/>
                <a:cs typeface="Cambria"/>
              </a:rPr>
              <a:t> vấn</a:t>
            </a:r>
            <a:r>
              <a:rPr dirty="0" sz="3000" spc="-5">
                <a:latin typeface="Cambria"/>
                <a:cs typeface="Cambria"/>
              </a:rPr>
              <a:t> </a:t>
            </a:r>
            <a:r>
              <a:rPr dirty="0" sz="3000">
                <a:latin typeface="Cambria"/>
                <a:cs typeface="Cambria"/>
              </a:rPr>
              <a:t>cấu</a:t>
            </a:r>
            <a:r>
              <a:rPr dirty="0" sz="3000" spc="-5">
                <a:latin typeface="Cambria"/>
                <a:cs typeface="Cambria"/>
              </a:rPr>
              <a:t> trúc</a:t>
            </a:r>
            <a:r>
              <a:rPr dirty="0" sz="3000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(Structured interview)</a:t>
            </a:r>
            <a:endParaRPr sz="3000">
              <a:latin typeface="Cambria"/>
              <a:cs typeface="Cambria"/>
            </a:endParaRPr>
          </a:p>
          <a:p>
            <a:pPr lvl="1" marL="570230" marR="204470" indent="-237490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600" spc="-5">
                <a:latin typeface="Cambria"/>
                <a:cs typeface="Cambria"/>
              </a:rPr>
              <a:t>Các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câu</a:t>
            </a:r>
            <a:r>
              <a:rPr dirty="0" sz="2600" spc="1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hỏi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20">
                <a:latin typeface="Cambria"/>
                <a:cs typeface="Cambria"/>
              </a:rPr>
              <a:t>xác</a:t>
            </a:r>
            <a:r>
              <a:rPr dirty="0" sz="2600" spc="2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định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15">
                <a:latin typeface="Cambria"/>
                <a:cs typeface="Cambria"/>
              </a:rPr>
              <a:t>trước</a:t>
            </a:r>
            <a:r>
              <a:rPr dirty="0" sz="2600" spc="20">
                <a:latin typeface="Cambria"/>
                <a:cs typeface="Cambria"/>
              </a:rPr>
              <a:t> </a:t>
            </a:r>
            <a:r>
              <a:rPr dirty="0" sz="2600" spc="-35">
                <a:latin typeface="Cambria"/>
                <a:cs typeface="Cambria"/>
              </a:rPr>
              <a:t>và</a:t>
            </a:r>
            <a:r>
              <a:rPr dirty="0" sz="2600" spc="1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có lịch</a:t>
            </a:r>
            <a:r>
              <a:rPr dirty="0" sz="2600" spc="20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phỏng</a:t>
            </a:r>
            <a:r>
              <a:rPr dirty="0" sz="2600" spc="15">
                <a:latin typeface="Cambria"/>
                <a:cs typeface="Cambria"/>
              </a:rPr>
              <a:t> </a:t>
            </a:r>
            <a:r>
              <a:rPr dirty="0" sz="2600" spc="-25">
                <a:latin typeface="Cambria"/>
                <a:cs typeface="Cambria"/>
              </a:rPr>
              <a:t>vấn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45">
                <a:latin typeface="Cambria"/>
                <a:cs typeface="Cambria"/>
              </a:rPr>
              <a:t>rõ </a:t>
            </a:r>
            <a:r>
              <a:rPr dirty="0" sz="2600" spc="-560">
                <a:latin typeface="Cambria"/>
                <a:cs typeface="Cambria"/>
              </a:rPr>
              <a:t> </a:t>
            </a:r>
            <a:r>
              <a:rPr dirty="0" sz="2600" spc="-15">
                <a:latin typeface="Cambria"/>
                <a:cs typeface="Cambria"/>
              </a:rPr>
              <a:t>ràng.</a:t>
            </a:r>
            <a:endParaRPr sz="2600">
              <a:latin typeface="Cambria"/>
              <a:cs typeface="Cambria"/>
            </a:endParaRPr>
          </a:p>
          <a:p>
            <a:pPr marL="295275" marR="864235" indent="-283210">
              <a:lnSpc>
                <a:spcPct val="100000"/>
              </a:lnSpc>
              <a:spcBef>
                <a:spcPts val="58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dirty="0" sz="3000">
                <a:latin typeface="Cambria"/>
                <a:cs typeface="Cambria"/>
              </a:rPr>
              <a:t>Phỏng </a:t>
            </a:r>
            <a:r>
              <a:rPr dirty="0" sz="3000" spc="-25">
                <a:latin typeface="Cambria"/>
                <a:cs typeface="Cambria"/>
              </a:rPr>
              <a:t>vấn </a:t>
            </a:r>
            <a:r>
              <a:rPr dirty="0" sz="3000" spc="-5">
                <a:latin typeface="Cambria"/>
                <a:cs typeface="Cambria"/>
              </a:rPr>
              <a:t>không </a:t>
            </a:r>
            <a:r>
              <a:rPr dirty="0" sz="3000">
                <a:latin typeface="Cambria"/>
                <a:cs typeface="Cambria"/>
              </a:rPr>
              <a:t>cấu </a:t>
            </a:r>
            <a:r>
              <a:rPr dirty="0" sz="3000" spc="-5">
                <a:latin typeface="Cambria"/>
                <a:cs typeface="Cambria"/>
              </a:rPr>
              <a:t>trúc (Unstructured </a:t>
            </a:r>
            <a:r>
              <a:rPr dirty="0" sz="3000" spc="-650">
                <a:latin typeface="Cambria"/>
                <a:cs typeface="Cambria"/>
              </a:rPr>
              <a:t> </a:t>
            </a:r>
            <a:r>
              <a:rPr dirty="0" sz="3000" spc="-5">
                <a:latin typeface="Cambria"/>
                <a:cs typeface="Cambria"/>
              </a:rPr>
              <a:t>interview)</a:t>
            </a:r>
            <a:endParaRPr sz="3000">
              <a:latin typeface="Cambria"/>
              <a:cs typeface="Cambria"/>
            </a:endParaRPr>
          </a:p>
          <a:p>
            <a:pPr lvl="1" marL="570230" marR="5080" indent="-237490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600" spc="-5">
                <a:latin typeface="Cambria"/>
                <a:cs typeface="Cambria"/>
              </a:rPr>
              <a:t>Gặp</a:t>
            </a:r>
            <a:r>
              <a:rPr dirty="0" sz="2600" spc="1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mặt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không</a:t>
            </a:r>
            <a:r>
              <a:rPr dirty="0" sz="2600" spc="1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chính</a:t>
            </a:r>
            <a:r>
              <a:rPr dirty="0" sz="2600" spc="15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thức;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câu</a:t>
            </a:r>
            <a:r>
              <a:rPr dirty="0" sz="2600" spc="1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hỏi,</a:t>
            </a:r>
            <a:r>
              <a:rPr dirty="0" sz="2600" spc="1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mục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tiêu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không </a:t>
            </a:r>
            <a:r>
              <a:rPr dirty="0" sz="2600" spc="-560">
                <a:latin typeface="Cambria"/>
                <a:cs typeface="Cambria"/>
              </a:rPr>
              <a:t> </a:t>
            </a:r>
            <a:r>
              <a:rPr dirty="0" sz="2600">
                <a:latin typeface="Cambria"/>
                <a:cs typeface="Cambria"/>
              </a:rPr>
              <a:t>định</a:t>
            </a:r>
            <a:r>
              <a:rPr dirty="0" sz="2600" spc="-5">
                <a:latin typeface="Cambria"/>
                <a:cs typeface="Cambria"/>
              </a:rPr>
              <a:t> </a:t>
            </a:r>
            <a:r>
              <a:rPr dirty="0" sz="2600" spc="-15">
                <a:latin typeface="Cambria"/>
                <a:cs typeface="Cambria"/>
              </a:rPr>
              <a:t>trước.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573" y="339852"/>
              <a:ext cx="3786378" cy="12123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9099" y="339852"/>
              <a:ext cx="1024902" cy="12123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3251" y="339852"/>
              <a:ext cx="3331463" cy="121234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615823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5" b="0">
                <a:latin typeface="Microsoft Sans Serif"/>
                <a:cs typeface="Microsoft Sans Serif"/>
              </a:rPr>
              <a:t>Interviewing</a:t>
            </a:r>
            <a:r>
              <a:rPr dirty="0" sz="4300" spc="10" b="0">
                <a:latin typeface="Microsoft Sans Serif"/>
                <a:cs typeface="Microsoft Sans Serif"/>
              </a:rPr>
              <a:t> </a:t>
            </a:r>
            <a:r>
              <a:rPr dirty="0" sz="4300" spc="1130" b="0">
                <a:latin typeface="Microsoft Sans Serif"/>
                <a:cs typeface="Microsoft Sans Serif"/>
              </a:rPr>
              <a:t>–</a:t>
            </a:r>
            <a:r>
              <a:rPr dirty="0" sz="4300" spc="2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Phỏng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vấn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1173988" y="1280667"/>
            <a:ext cx="77069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Times New Roman"/>
                <a:cs typeface="Times New Roman"/>
              </a:rPr>
              <a:t>Bảng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sánh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phỏng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vấn </a:t>
            </a:r>
            <a:r>
              <a:rPr dirty="0" sz="2800" spc="-5">
                <a:latin typeface="Times New Roman"/>
                <a:cs typeface="Times New Roman"/>
              </a:rPr>
              <a:t>có cấu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trúc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và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phi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cấu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trúc.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43000" y="2051050"/>
          <a:ext cx="7940675" cy="440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6575"/>
                <a:gridCol w="3124200"/>
                <a:gridCol w="299085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Phỏng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vấn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có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cấu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trúc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Phỏng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vấn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phi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cấu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trúc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891A7"/>
                    </a:solidFill>
                  </a:tcPr>
                </a:tc>
              </a:tr>
              <a:tr h="2286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114">
                          <a:latin typeface="Microsoft Sans Serif"/>
                          <a:cs typeface="Microsoft Sans Serif"/>
                        </a:rPr>
                        <a:t>Ưu</a:t>
                      </a:r>
                      <a:r>
                        <a:rPr dirty="0" sz="18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điểm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70205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-"/>
                        <a:tabLst>
                          <a:tab pos="294640" algn="l"/>
                          <a:tab pos="295275" algn="l"/>
                        </a:tabLst>
                      </a:pP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Dùng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dạng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chuẩn cho 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nhiều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 câu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hỏi</a:t>
                      </a:r>
                      <a:r>
                        <a:rPr dirty="0" sz="18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Dễ</a:t>
                      </a:r>
                      <a:r>
                        <a:rPr dirty="0" sz="18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quản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5">
                          <a:latin typeface="Microsoft Sans Serif"/>
                          <a:cs typeface="Microsoft Sans Serif"/>
                        </a:rPr>
                        <a:t>lý </a:t>
                      </a:r>
                      <a:r>
                        <a:rPr dirty="0" sz="1800" spc="-459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và</a:t>
                      </a:r>
                      <a:r>
                        <a:rPr dirty="0" sz="18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đánh</a:t>
                      </a:r>
                      <a:r>
                        <a:rPr dirty="0" sz="18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giá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377190" marR="97790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377190" algn="l"/>
                          <a:tab pos="377825" algn="l"/>
                        </a:tabLst>
                      </a:pP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Đánh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giá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90">
                          <a:latin typeface="Microsoft Sans Serif"/>
                          <a:cs typeface="Microsoft Sans Serif"/>
                        </a:rPr>
                        <a:t>được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nhiều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mục </a:t>
                      </a:r>
                      <a:r>
                        <a:rPr dirty="0" sz="1800" spc="-459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đích.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377190" indent="-286385">
                        <a:lnSpc>
                          <a:spcPct val="100000"/>
                        </a:lnSpc>
                        <a:buChar char="-"/>
                        <a:tabLst>
                          <a:tab pos="377190" algn="l"/>
                          <a:tab pos="377825" algn="l"/>
                        </a:tabLst>
                      </a:pP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Không cần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đào tạo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nhiều.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377190" marR="628650" indent="-285750">
                        <a:lnSpc>
                          <a:spcPct val="100000"/>
                        </a:lnSpc>
                        <a:buChar char="-"/>
                        <a:tabLst>
                          <a:tab pos="377190" algn="l"/>
                          <a:tab pos="377825" algn="l"/>
                        </a:tabLst>
                      </a:pP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Có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 kết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quả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trong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các </a:t>
                      </a:r>
                      <a:r>
                        <a:rPr dirty="0" sz="1800" spc="-4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phỏng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vấn.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797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Có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khả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năng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mềm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dẻo </a:t>
                      </a:r>
                      <a:r>
                        <a:rPr dirty="0" sz="1800" spc="-4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nhất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377190" marR="143510" indent="-28575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-"/>
                        <a:tabLst>
                          <a:tab pos="377190" algn="l"/>
                          <a:tab pos="377825" algn="l"/>
                        </a:tabLst>
                      </a:pP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Cần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chăm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chú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nghe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và 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có kỹ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năng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85">
                          <a:latin typeface="Microsoft Sans Serif"/>
                          <a:cs typeface="Microsoft Sans Serif"/>
                        </a:rPr>
                        <a:t>mở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rộng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câu </a:t>
                      </a:r>
                      <a:r>
                        <a:rPr dirty="0" sz="1800" spc="-4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hỏi.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377190" indent="-286385">
                        <a:lnSpc>
                          <a:spcPct val="100000"/>
                        </a:lnSpc>
                        <a:buChar char="-"/>
                        <a:tabLst>
                          <a:tab pos="377190" algn="l"/>
                          <a:tab pos="377825" algn="l"/>
                        </a:tabLst>
                      </a:pP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Có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thể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bao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90">
                          <a:latin typeface="Microsoft Sans Serif"/>
                          <a:cs typeface="Microsoft Sans Serif"/>
                        </a:rPr>
                        <a:t>được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5">
                          <a:latin typeface="Microsoft Sans Serif"/>
                          <a:cs typeface="Microsoft Sans Serif"/>
                        </a:rPr>
                        <a:t>những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37719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thông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 tin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50">
                          <a:latin typeface="Microsoft Sans Serif"/>
                          <a:cs typeface="Microsoft Sans Serif"/>
                        </a:rPr>
                        <a:t>chưa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biết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377190" indent="-286385">
                        <a:lnSpc>
                          <a:spcPct val="100000"/>
                        </a:lnSpc>
                        <a:buChar char="-"/>
                        <a:tabLst>
                          <a:tab pos="377190" algn="l"/>
                          <a:tab pos="377825" algn="l"/>
                        </a:tabLst>
                      </a:pP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Đòi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hỏi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có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50">
                          <a:latin typeface="Microsoft Sans Serif"/>
                          <a:cs typeface="Microsoft Sans Serif"/>
                        </a:rPr>
                        <a:t>thực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hành.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CE0"/>
                    </a:solidFill>
                  </a:tcPr>
                </a:tc>
              </a:tr>
              <a:tr h="1737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75">
                          <a:latin typeface="Microsoft Sans Serif"/>
                          <a:cs typeface="Microsoft Sans Serif"/>
                        </a:rPr>
                        <a:t>Nhược</a:t>
                      </a:r>
                      <a:r>
                        <a:rPr dirty="0" sz="18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điểm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Chi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5">
                          <a:latin typeface="Microsoft Sans Serif"/>
                          <a:cs typeface="Microsoft Sans Serif"/>
                        </a:rPr>
                        <a:t>phí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chuẩn 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bị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35">
                          <a:latin typeface="Microsoft Sans Serif"/>
                          <a:cs typeface="Microsoft Sans Serif"/>
                        </a:rPr>
                        <a:t>lớn.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377190" marR="222885" indent="-285750">
                        <a:lnSpc>
                          <a:spcPct val="100000"/>
                        </a:lnSpc>
                        <a:buChar char="-"/>
                        <a:tabLst>
                          <a:tab pos="377190" algn="l"/>
                          <a:tab pos="377825" algn="l"/>
                        </a:tabLst>
                      </a:pPr>
                      <a:r>
                        <a:rPr dirty="0" sz="1800" spc="20">
                          <a:latin typeface="Microsoft Sans Serif"/>
                          <a:cs typeface="Microsoft Sans Serif"/>
                        </a:rPr>
                        <a:t>Tính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có</a:t>
                      </a:r>
                      <a:r>
                        <a:rPr dirty="0" sz="18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cấu</a:t>
                      </a:r>
                      <a:r>
                        <a:rPr dirty="0" sz="18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trúc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có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thể 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không </a:t>
                      </a:r>
                      <a:r>
                        <a:rPr dirty="0" sz="1800" spc="15">
                          <a:latin typeface="Microsoft Sans Serif"/>
                          <a:cs typeface="Microsoft Sans Serif"/>
                        </a:rPr>
                        <a:t>thích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55">
                          <a:latin typeface="Microsoft Sans Serif"/>
                          <a:cs typeface="Microsoft Sans Serif"/>
                        </a:rPr>
                        <a:t>hợp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cho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mọi </a:t>
                      </a:r>
                      <a:r>
                        <a:rPr dirty="0" sz="1800" spc="-459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0">
                          <a:latin typeface="Microsoft Sans Serif"/>
                          <a:cs typeface="Microsoft Sans Serif"/>
                        </a:rPr>
                        <a:t>tình</a:t>
                      </a:r>
                      <a:r>
                        <a:rPr dirty="0" sz="18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huống.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377190" marR="309880" indent="-285750">
                        <a:lnSpc>
                          <a:spcPct val="100000"/>
                        </a:lnSpc>
                        <a:buChar char="-"/>
                        <a:tabLst>
                          <a:tab pos="377190" algn="l"/>
                          <a:tab pos="377825" algn="l"/>
                        </a:tabLst>
                      </a:pP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Giảm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15">
                          <a:latin typeface="Microsoft Sans Serif"/>
                          <a:cs typeface="Microsoft Sans Serif"/>
                        </a:rPr>
                        <a:t>tính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chủ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động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của </a:t>
                      </a:r>
                      <a:r>
                        <a:rPr dirty="0" sz="1800" spc="-4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70">
                          <a:latin typeface="Microsoft Sans Serif"/>
                          <a:cs typeface="Microsoft Sans Serif"/>
                        </a:rPr>
                        <a:t>người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 đi</a:t>
                      </a:r>
                      <a:r>
                        <a:rPr dirty="0" sz="18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phỏng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vấn.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Chi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5">
                          <a:latin typeface="Microsoft Sans Serif"/>
                          <a:cs typeface="Microsoft Sans Serif"/>
                        </a:rPr>
                        <a:t>phí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chuẩn 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bị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35">
                          <a:latin typeface="Microsoft Sans Serif"/>
                          <a:cs typeface="Microsoft Sans Serif"/>
                        </a:rPr>
                        <a:t>lớn.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377190" marR="93345" indent="-285750">
                        <a:lnSpc>
                          <a:spcPct val="100000"/>
                        </a:lnSpc>
                        <a:buChar char="-"/>
                        <a:tabLst>
                          <a:tab pos="377190" algn="l"/>
                          <a:tab pos="377825" algn="l"/>
                        </a:tabLst>
                      </a:pPr>
                      <a:r>
                        <a:rPr dirty="0" sz="1800" spc="20">
                          <a:latin typeface="Microsoft Sans Serif"/>
                          <a:cs typeface="Microsoft Sans Serif"/>
                        </a:rPr>
                        <a:t>Tính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có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cấu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trúc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có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thể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không 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thích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55">
                          <a:latin typeface="Microsoft Sans Serif"/>
                          <a:cs typeface="Microsoft Sans Serif"/>
                        </a:rPr>
                        <a:t>hợp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cho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mọi </a:t>
                      </a:r>
                      <a:r>
                        <a:rPr dirty="0" sz="1800" spc="-4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20">
                          <a:latin typeface="Microsoft Sans Serif"/>
                          <a:cs typeface="Microsoft Sans Serif"/>
                        </a:rPr>
                        <a:t>tình</a:t>
                      </a:r>
                      <a:r>
                        <a:rPr dirty="0" sz="18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huống.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377190" marR="179070" indent="-285750">
                        <a:lnSpc>
                          <a:spcPct val="100000"/>
                        </a:lnSpc>
                        <a:buChar char="-"/>
                        <a:tabLst>
                          <a:tab pos="377190" algn="l"/>
                          <a:tab pos="377825" algn="l"/>
                        </a:tabLst>
                      </a:pP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Giảm </a:t>
                      </a:r>
                      <a:r>
                        <a:rPr dirty="0" sz="1800" spc="20">
                          <a:latin typeface="Microsoft Sans Serif"/>
                          <a:cs typeface="Microsoft Sans Serif"/>
                        </a:rPr>
                        <a:t>tính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chủ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động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của </a:t>
                      </a:r>
                      <a:r>
                        <a:rPr dirty="0" sz="1800" spc="-4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70">
                          <a:latin typeface="Microsoft Sans Serif"/>
                          <a:cs typeface="Microsoft Sans Serif"/>
                        </a:rPr>
                        <a:t>người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 đi</a:t>
                      </a:r>
                      <a:r>
                        <a:rPr dirty="0" sz="18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">
                          <a:latin typeface="Microsoft Sans Serif"/>
                          <a:cs typeface="Microsoft Sans Serif"/>
                        </a:rPr>
                        <a:t>phỏng</a:t>
                      </a:r>
                      <a:r>
                        <a:rPr dirty="0" sz="18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>
                          <a:latin typeface="Microsoft Sans Serif"/>
                          <a:cs typeface="Microsoft Sans Serif"/>
                        </a:rPr>
                        <a:t>vấn.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576" y="370331"/>
            <a:ext cx="3331464" cy="12123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841" y="520445"/>
            <a:ext cx="2637790" cy="6813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00" b="0">
                <a:solidFill>
                  <a:srgbClr val="AF0F5C"/>
                </a:solidFill>
                <a:latin typeface="Microsoft Sans Serif"/>
                <a:cs typeface="Microsoft Sans Serif"/>
              </a:rPr>
              <a:t>Phỏng</a:t>
            </a:r>
            <a:r>
              <a:rPr dirty="0" sz="4300" spc="-40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300" b="0">
                <a:solidFill>
                  <a:srgbClr val="AF0F5C"/>
                </a:solidFill>
                <a:latin typeface="Microsoft Sans Serif"/>
                <a:cs typeface="Microsoft Sans Serif"/>
              </a:rPr>
              <a:t>vấn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272286" y="1382219"/>
            <a:ext cx="7368540" cy="288861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7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">
                <a:latin typeface="Cambria"/>
                <a:cs typeface="Cambria"/>
              </a:rPr>
              <a:t>Có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hâi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loại </a:t>
            </a:r>
            <a:r>
              <a:rPr dirty="0" sz="3200" spc="-10">
                <a:latin typeface="Cambria"/>
                <a:cs typeface="Cambria"/>
              </a:rPr>
              <a:t>phỏng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30">
                <a:latin typeface="Cambria"/>
                <a:cs typeface="Cambria"/>
              </a:rPr>
              <a:t>vấn</a:t>
            </a:r>
            <a:endParaRPr sz="3200">
              <a:latin typeface="Cambria"/>
              <a:cs typeface="Cambria"/>
            </a:endParaRPr>
          </a:p>
          <a:p>
            <a:pPr lvl="1" marL="570230" marR="122555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>
                <a:solidFill>
                  <a:srgbClr val="AF0F5C"/>
                </a:solidFill>
                <a:latin typeface="Cambria"/>
                <a:cs typeface="Cambria"/>
              </a:rPr>
              <a:t>Phỏng</a:t>
            </a:r>
            <a:r>
              <a:rPr dirty="0" sz="2800" spc="-10">
                <a:solidFill>
                  <a:srgbClr val="AF0F5C"/>
                </a:solidFill>
                <a:latin typeface="Cambria"/>
                <a:cs typeface="Cambria"/>
              </a:rPr>
              <a:t> </a:t>
            </a:r>
            <a:r>
              <a:rPr dirty="0" sz="2800" spc="-25">
                <a:solidFill>
                  <a:srgbClr val="AF0F5C"/>
                </a:solidFill>
                <a:latin typeface="Cambria"/>
                <a:cs typeface="Cambria"/>
              </a:rPr>
              <a:t>vấn</a:t>
            </a:r>
            <a:r>
              <a:rPr dirty="0" sz="2800" spc="-10">
                <a:solidFill>
                  <a:srgbClr val="AF0F5C"/>
                </a:solidFill>
                <a:latin typeface="Cambria"/>
                <a:cs typeface="Cambria"/>
              </a:rPr>
              <a:t> </a:t>
            </a:r>
            <a:r>
              <a:rPr dirty="0" sz="2800" spc="-5">
                <a:solidFill>
                  <a:srgbClr val="AF0F5C"/>
                </a:solidFill>
                <a:latin typeface="Cambria"/>
                <a:cs typeface="Cambria"/>
              </a:rPr>
              <a:t>đóng</a:t>
            </a:r>
            <a:r>
              <a:rPr dirty="0" sz="2800" spc="-20">
                <a:solidFill>
                  <a:srgbClr val="AF0F5C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00566D"/>
                </a:solidFill>
                <a:latin typeface="Cambria"/>
                <a:cs typeface="Cambria"/>
              </a:rPr>
              <a:t>trong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đó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00566D"/>
                </a:solidFill>
                <a:latin typeface="Cambria"/>
                <a:cs typeface="Cambria"/>
              </a:rPr>
              <a:t>người </a:t>
            </a:r>
            <a:r>
              <a:rPr dirty="0" sz="2800" spc="-20">
                <a:solidFill>
                  <a:srgbClr val="00566D"/>
                </a:solidFill>
                <a:latin typeface="Cambria"/>
                <a:cs typeface="Cambria"/>
              </a:rPr>
              <a:t>được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 phỏng </a:t>
            </a:r>
            <a:r>
              <a:rPr dirty="0" sz="2800" spc="-60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 spc="-25">
                <a:solidFill>
                  <a:srgbClr val="00566D"/>
                </a:solidFill>
                <a:latin typeface="Cambria"/>
                <a:cs typeface="Cambria"/>
              </a:rPr>
              <a:t>vấn</a:t>
            </a:r>
            <a:r>
              <a:rPr dirty="0" sz="2800" spc="-1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 spc="-25">
                <a:solidFill>
                  <a:srgbClr val="00566D"/>
                </a:solidFill>
                <a:latin typeface="Cambria"/>
                <a:cs typeface="Cambria"/>
              </a:rPr>
              <a:t>trả</a:t>
            </a:r>
            <a:r>
              <a:rPr dirty="0" sz="2800" spc="-1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lời</a:t>
            </a:r>
            <a:r>
              <a:rPr dirty="0" sz="2800" spc="-1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một</a:t>
            </a:r>
            <a:r>
              <a:rPr dirty="0" sz="2800" spc="-1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tập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các</a:t>
            </a:r>
            <a:r>
              <a:rPr dirty="0" sz="2800" spc="-2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câu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hỏi đã</a:t>
            </a:r>
            <a:r>
              <a:rPr dirty="0" sz="2800" spc="-3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định sẵn.</a:t>
            </a:r>
            <a:endParaRPr sz="2800">
              <a:latin typeface="Cambria"/>
              <a:cs typeface="Cambria"/>
            </a:endParaRPr>
          </a:p>
          <a:p>
            <a:pPr lvl="1" marL="570230" marR="508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>
                <a:solidFill>
                  <a:srgbClr val="AF0F5C"/>
                </a:solidFill>
                <a:latin typeface="Cambria"/>
                <a:cs typeface="Cambria"/>
              </a:rPr>
              <a:t>Phỏng </a:t>
            </a:r>
            <a:r>
              <a:rPr dirty="0" sz="2800" spc="-25">
                <a:solidFill>
                  <a:srgbClr val="AF0F5C"/>
                </a:solidFill>
                <a:latin typeface="Cambria"/>
                <a:cs typeface="Cambria"/>
              </a:rPr>
              <a:t>vấn </a:t>
            </a:r>
            <a:r>
              <a:rPr dirty="0" sz="2800" spc="-5">
                <a:solidFill>
                  <a:srgbClr val="AF0F5C"/>
                </a:solidFill>
                <a:latin typeface="Cambria"/>
                <a:cs typeface="Cambria"/>
              </a:rPr>
              <a:t>mở </a:t>
            </a:r>
            <a:r>
              <a:rPr dirty="0" sz="2800" spc="-10">
                <a:solidFill>
                  <a:srgbClr val="00566D"/>
                </a:solidFill>
                <a:latin typeface="Cambria"/>
                <a:cs typeface="Cambria"/>
              </a:rPr>
              <a:t>trong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đó 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không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có 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lịch trình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 định</a:t>
            </a:r>
            <a:r>
              <a:rPr dirty="0" sz="2800" spc="-2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sẵn</a:t>
            </a:r>
            <a:r>
              <a:rPr dirty="0" sz="2800" spc="-2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mà</a:t>
            </a:r>
            <a:r>
              <a:rPr dirty="0" sz="2800" spc="-2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00566D"/>
                </a:solidFill>
                <a:latin typeface="Cambria"/>
                <a:cs typeface="Cambria"/>
              </a:rPr>
              <a:t>người</a:t>
            </a:r>
            <a:r>
              <a:rPr dirty="0" sz="2800" spc="-2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hỏi</a:t>
            </a:r>
            <a:r>
              <a:rPr dirty="0" sz="2800" spc="-1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cùng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 spc="-20">
                <a:solidFill>
                  <a:srgbClr val="00566D"/>
                </a:solidFill>
                <a:latin typeface="Cambria"/>
                <a:cs typeface="Cambria"/>
              </a:rPr>
              <a:t>với</a:t>
            </a:r>
            <a:r>
              <a:rPr dirty="0" sz="2800" spc="-2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stâkeholders </a:t>
            </a:r>
            <a:r>
              <a:rPr dirty="0" sz="2800" spc="-60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khám</a:t>
            </a:r>
            <a:r>
              <a:rPr dirty="0" sz="2800" spc="-2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phá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các</a:t>
            </a:r>
            <a:r>
              <a:rPr dirty="0" sz="2800" spc="-1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chủ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đề.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" y="0"/>
            <a:ext cx="9143365" cy="6858000"/>
            <a:chOff x="955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573" y="339852"/>
              <a:ext cx="1115580" cy="12123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8289" y="339852"/>
              <a:ext cx="1024902" cy="12123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2327" y="339852"/>
              <a:ext cx="2207514" cy="121234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221107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10" b="0">
                <a:latin typeface="Microsoft Sans Serif"/>
                <a:cs typeface="Microsoft Sans Serif"/>
              </a:rPr>
              <a:t>Nội</a:t>
            </a:r>
            <a:r>
              <a:rPr dirty="0" sz="4300" spc="-3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dung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0236" y="1470406"/>
            <a:ext cx="6727190" cy="4307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5275" marR="5080" indent="-28321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85">
                <a:latin typeface="Cambria"/>
                <a:cs typeface="Cambria"/>
              </a:rPr>
              <a:t>Kỹ</a:t>
            </a:r>
            <a:r>
              <a:rPr dirty="0" sz="3200" spc="-2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thuật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20">
                <a:latin typeface="Cambria"/>
                <a:cs typeface="Cambria"/>
              </a:rPr>
              <a:t>yêu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cầu</a:t>
            </a:r>
            <a:r>
              <a:rPr dirty="0" sz="3200" spc="-2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là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gì?(Requirements </a:t>
            </a:r>
            <a:r>
              <a:rPr dirty="0" sz="3200" spc="-69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engineering</a:t>
            </a:r>
            <a:r>
              <a:rPr dirty="0" sz="3200" spc="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-</a:t>
            </a:r>
            <a:r>
              <a:rPr dirty="0" sz="3200" spc="-10">
                <a:latin typeface="Cambria"/>
                <a:cs typeface="Cambria"/>
              </a:rPr>
              <a:t> RE)</a:t>
            </a:r>
            <a:endParaRPr sz="3200">
              <a:latin typeface="Cambria"/>
              <a:cs typeface="Cambria"/>
            </a:endParaRPr>
          </a:p>
          <a:p>
            <a:pPr marL="295275" marR="123380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">
                <a:latin typeface="Cambria"/>
                <a:cs typeface="Cambria"/>
              </a:rPr>
              <a:t>Thu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th</a:t>
            </a:r>
            <a:r>
              <a:rPr dirty="0" sz="3200" spc="-365">
                <a:latin typeface="Cambria"/>
                <a:cs typeface="Cambria"/>
              </a:rPr>
              <a:t>â</a:t>
            </a:r>
            <a:r>
              <a:rPr dirty="0" sz="3200" spc="10">
                <a:latin typeface="Cambria"/>
                <a:cs typeface="Cambria"/>
              </a:rPr>
              <a:t>̣</a:t>
            </a:r>
            <a:r>
              <a:rPr dirty="0" sz="3200" spc="-5">
                <a:latin typeface="Cambria"/>
                <a:cs typeface="Cambria"/>
              </a:rPr>
              <a:t>^</a:t>
            </a:r>
            <a:r>
              <a:rPr dirty="0" sz="3200" spc="-36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p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60">
                <a:latin typeface="Cambria"/>
                <a:cs typeface="Cambria"/>
              </a:rPr>
              <a:t>y</a:t>
            </a:r>
            <a:r>
              <a:rPr dirty="0" sz="3200" spc="-5">
                <a:latin typeface="Cambria"/>
                <a:cs typeface="Cambria"/>
              </a:rPr>
              <a:t>êu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c</a:t>
            </a:r>
            <a:r>
              <a:rPr dirty="0" sz="3200" spc="-350">
                <a:latin typeface="Cambria"/>
                <a:cs typeface="Cambria"/>
              </a:rPr>
              <a:t>â</a:t>
            </a:r>
            <a:r>
              <a:rPr dirty="0" sz="3200" spc="-5">
                <a:latin typeface="Cambria"/>
                <a:cs typeface="Cambria"/>
              </a:rPr>
              <a:t>̀</a:t>
            </a:r>
            <a:r>
              <a:rPr dirty="0" sz="3200" spc="-5">
                <a:latin typeface="Cambria"/>
                <a:cs typeface="Cambria"/>
              </a:rPr>
              <a:t>u 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110">
                <a:latin typeface="Cambria"/>
                <a:cs typeface="Cambria"/>
              </a:rPr>
              <a:t>(</a:t>
            </a:r>
            <a:r>
              <a:rPr dirty="0" sz="2800" spc="-110">
                <a:latin typeface="Cambria"/>
                <a:cs typeface="Cambria"/>
              </a:rPr>
              <a:t>Requirement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elicitation)</a:t>
            </a:r>
            <a:r>
              <a:rPr dirty="0" sz="3200" spc="25">
                <a:latin typeface="Cambria"/>
                <a:cs typeface="Cambria"/>
              </a:rPr>
              <a:t> </a:t>
            </a:r>
            <a:r>
              <a:rPr dirty="0" sz="3200" spc="-120">
                <a:latin typeface="Cambria"/>
                <a:cs typeface="Cambria"/>
              </a:rPr>
              <a:t>lầ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gì?</a:t>
            </a:r>
            <a:endParaRPr sz="32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>
                <a:latin typeface="Cambria"/>
                <a:cs typeface="Cambria"/>
              </a:rPr>
              <a:t>C</a:t>
            </a:r>
            <a:r>
              <a:rPr dirty="0" sz="3200" spc="-345">
                <a:latin typeface="Cambria"/>
                <a:cs typeface="Cambria"/>
              </a:rPr>
              <a:t>â</a:t>
            </a:r>
            <a:r>
              <a:rPr dirty="0" sz="3200" spc="-5">
                <a:latin typeface="Cambria"/>
                <a:cs typeface="Cambria"/>
              </a:rPr>
              <a:t>́</a:t>
            </a:r>
            <a:r>
              <a:rPr dirty="0" sz="3200">
                <a:latin typeface="Cambria"/>
                <a:cs typeface="Cambria"/>
              </a:rPr>
              <a:t>c k</a:t>
            </a:r>
            <a:r>
              <a:rPr dirty="0" sz="3200" spc="-300">
                <a:latin typeface="Cambria"/>
                <a:cs typeface="Cambria"/>
              </a:rPr>
              <a:t>y</a:t>
            </a:r>
            <a:r>
              <a:rPr dirty="0" sz="3200">
                <a:latin typeface="Cambria"/>
                <a:cs typeface="Cambria"/>
              </a:rPr>
              <a:t>̃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thu</a:t>
            </a:r>
            <a:r>
              <a:rPr dirty="0" sz="3200" spc="-360">
                <a:latin typeface="Cambria"/>
                <a:cs typeface="Cambria"/>
              </a:rPr>
              <a:t>â</a:t>
            </a:r>
            <a:r>
              <a:rPr dirty="0" sz="3200" spc="10">
                <a:latin typeface="Cambria"/>
                <a:cs typeface="Cambria"/>
              </a:rPr>
              <a:t>̣</a:t>
            </a:r>
            <a:r>
              <a:rPr dirty="0" sz="3200">
                <a:latin typeface="Cambria"/>
                <a:cs typeface="Cambria"/>
              </a:rPr>
              <a:t>^</a:t>
            </a:r>
            <a:r>
              <a:rPr dirty="0" sz="3200" spc="-36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t</a:t>
            </a:r>
            <a:r>
              <a:rPr dirty="0" sz="3200" spc="-5">
                <a:latin typeface="Cambria"/>
                <a:cs typeface="Cambria"/>
              </a:rPr>
              <a:t> th</a:t>
            </a:r>
            <a:r>
              <a:rPr dirty="0" sz="3200">
                <a:latin typeface="Cambria"/>
                <a:cs typeface="Cambria"/>
              </a:rPr>
              <a:t>u</a:t>
            </a:r>
            <a:r>
              <a:rPr dirty="0" sz="3200" spc="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th</a:t>
            </a:r>
            <a:r>
              <a:rPr dirty="0" sz="3200" spc="-360">
                <a:latin typeface="Cambria"/>
                <a:cs typeface="Cambria"/>
              </a:rPr>
              <a:t>â</a:t>
            </a:r>
            <a:r>
              <a:rPr dirty="0" sz="3200" spc="10">
                <a:latin typeface="Cambria"/>
                <a:cs typeface="Cambria"/>
              </a:rPr>
              <a:t>̣</a:t>
            </a:r>
            <a:r>
              <a:rPr dirty="0" sz="3200">
                <a:latin typeface="Cambria"/>
                <a:cs typeface="Cambria"/>
              </a:rPr>
              <a:t>^</a:t>
            </a:r>
            <a:r>
              <a:rPr dirty="0" sz="3200" spc="-36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p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60">
                <a:latin typeface="Cambria"/>
                <a:cs typeface="Cambria"/>
              </a:rPr>
              <a:t>y</a:t>
            </a:r>
            <a:r>
              <a:rPr dirty="0" sz="3200">
                <a:latin typeface="Cambria"/>
                <a:cs typeface="Cambria"/>
              </a:rPr>
              <a:t>êu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</a:t>
            </a:r>
            <a:r>
              <a:rPr dirty="0" sz="3200" spc="-345">
                <a:latin typeface="Cambria"/>
                <a:cs typeface="Cambria"/>
              </a:rPr>
              <a:t>â</a:t>
            </a:r>
            <a:r>
              <a:rPr dirty="0" sz="3200" spc="-5">
                <a:latin typeface="Cambria"/>
                <a:cs typeface="Cambria"/>
              </a:rPr>
              <a:t>̀</a:t>
            </a:r>
            <a:r>
              <a:rPr dirty="0" sz="3200">
                <a:latin typeface="Cambria"/>
                <a:cs typeface="Cambria"/>
              </a:rPr>
              <a:t>u</a:t>
            </a:r>
            <a:endParaRPr sz="32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265">
                <a:latin typeface="Cambria"/>
                <a:cs typeface="Cambria"/>
              </a:rPr>
              <a:t>Chọn</a:t>
            </a:r>
            <a:r>
              <a:rPr dirty="0" sz="3200" spc="90">
                <a:latin typeface="Cambria"/>
                <a:cs typeface="Cambria"/>
              </a:rPr>
              <a:t> </a:t>
            </a:r>
            <a:r>
              <a:rPr dirty="0" sz="3200" spc="-185">
                <a:latin typeface="Cambria"/>
                <a:cs typeface="Cambria"/>
              </a:rPr>
              <a:t>lựa</a:t>
            </a:r>
            <a:r>
              <a:rPr dirty="0" sz="3200" spc="100">
                <a:latin typeface="Cambria"/>
                <a:cs typeface="Cambria"/>
              </a:rPr>
              <a:t> </a:t>
            </a:r>
            <a:r>
              <a:rPr dirty="0" sz="3200" spc="-105">
                <a:latin typeface="Cambria"/>
                <a:cs typeface="Cambria"/>
              </a:rPr>
              <a:t>kỹ</a:t>
            </a:r>
            <a:r>
              <a:rPr dirty="0" sz="3200" spc="85">
                <a:latin typeface="Cambria"/>
                <a:cs typeface="Cambria"/>
              </a:rPr>
              <a:t> </a:t>
            </a:r>
            <a:r>
              <a:rPr dirty="0" sz="3200" spc="-65">
                <a:latin typeface="Cambria"/>
                <a:cs typeface="Cambria"/>
              </a:rPr>
              <a:t>thuậ^</a:t>
            </a:r>
            <a:r>
              <a:rPr dirty="0" sz="3200" spc="-32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</a:t>
            </a:r>
            <a:r>
              <a:rPr dirty="0" sz="3200" spc="8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thu</a:t>
            </a:r>
            <a:r>
              <a:rPr dirty="0" sz="3200" spc="105">
                <a:latin typeface="Cambria"/>
                <a:cs typeface="Cambria"/>
              </a:rPr>
              <a:t> </a:t>
            </a:r>
            <a:r>
              <a:rPr dirty="0" sz="3200" spc="-75">
                <a:latin typeface="Cambria"/>
                <a:cs typeface="Cambria"/>
              </a:rPr>
              <a:t>thậ^</a:t>
            </a:r>
            <a:r>
              <a:rPr dirty="0" sz="3200" spc="-32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p</a:t>
            </a:r>
            <a:r>
              <a:rPr dirty="0" sz="3200" spc="90">
                <a:latin typeface="Cambria"/>
                <a:cs typeface="Cambria"/>
              </a:rPr>
              <a:t> </a:t>
            </a:r>
            <a:r>
              <a:rPr dirty="0" sz="3200" spc="-20">
                <a:latin typeface="Cambria"/>
                <a:cs typeface="Cambria"/>
              </a:rPr>
              <a:t>yêu</a:t>
            </a:r>
            <a:r>
              <a:rPr dirty="0" sz="3200" spc="75">
                <a:latin typeface="Cambria"/>
                <a:cs typeface="Cambria"/>
              </a:rPr>
              <a:t> </a:t>
            </a:r>
            <a:r>
              <a:rPr dirty="0" sz="3200" spc="-90">
                <a:latin typeface="Cambria"/>
                <a:cs typeface="Cambria"/>
              </a:rPr>
              <a:t>cầu</a:t>
            </a:r>
            <a:endParaRPr sz="32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25">
                <a:latin typeface="Cambria"/>
                <a:cs typeface="Cambria"/>
              </a:rPr>
              <a:t>Quy</a:t>
            </a:r>
            <a:r>
              <a:rPr dirty="0" sz="3200" spc="114">
                <a:latin typeface="Cambria"/>
                <a:cs typeface="Cambria"/>
              </a:rPr>
              <a:t> </a:t>
            </a:r>
            <a:r>
              <a:rPr dirty="0" sz="3200" spc="-90">
                <a:latin typeface="Cambria"/>
                <a:cs typeface="Cambria"/>
              </a:rPr>
              <a:t>tấc</a:t>
            </a:r>
            <a:r>
              <a:rPr dirty="0" sz="3200" spc="140">
                <a:latin typeface="Cambria"/>
                <a:cs typeface="Cambria"/>
              </a:rPr>
              <a:t> </a:t>
            </a:r>
            <a:r>
              <a:rPr dirty="0" sz="3200" spc="-50">
                <a:latin typeface="Cambria"/>
                <a:cs typeface="Cambria"/>
              </a:rPr>
              <a:t>nghie^̣</a:t>
            </a:r>
            <a:r>
              <a:rPr dirty="0" sz="3200" spc="-35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p</a:t>
            </a:r>
            <a:r>
              <a:rPr dirty="0" sz="3200" spc="140">
                <a:latin typeface="Cambria"/>
                <a:cs typeface="Cambria"/>
              </a:rPr>
              <a:t> </a:t>
            </a:r>
            <a:r>
              <a:rPr dirty="0" sz="3200" spc="-150">
                <a:latin typeface="Cambria"/>
                <a:cs typeface="Cambria"/>
              </a:rPr>
              <a:t>vụ</a:t>
            </a:r>
            <a:r>
              <a:rPr dirty="0" sz="3200" spc="110">
                <a:latin typeface="Cambria"/>
                <a:cs typeface="Cambria"/>
              </a:rPr>
              <a:t> </a:t>
            </a:r>
            <a:r>
              <a:rPr dirty="0" sz="3200" spc="-140">
                <a:latin typeface="Cambria"/>
                <a:cs typeface="Cambria"/>
              </a:rPr>
              <a:t>vầ</a:t>
            </a:r>
            <a:r>
              <a:rPr dirty="0" sz="3200" spc="13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chính</a:t>
            </a:r>
            <a:r>
              <a:rPr dirty="0" sz="3200" spc="120">
                <a:latin typeface="Cambria"/>
                <a:cs typeface="Cambria"/>
              </a:rPr>
              <a:t> </a:t>
            </a:r>
            <a:r>
              <a:rPr dirty="0" sz="3200" spc="-290">
                <a:latin typeface="Cambria"/>
                <a:cs typeface="Cambria"/>
              </a:rPr>
              <a:t>sấch</a:t>
            </a:r>
            <a:endParaRPr sz="32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75">
                <a:latin typeface="Cambria"/>
                <a:cs typeface="Cambria"/>
              </a:rPr>
              <a:t>Quẩn</a:t>
            </a:r>
            <a:r>
              <a:rPr dirty="0" sz="3200" spc="195">
                <a:latin typeface="Cambria"/>
                <a:cs typeface="Cambria"/>
              </a:rPr>
              <a:t> </a:t>
            </a:r>
            <a:r>
              <a:rPr dirty="0" sz="3200" spc="-125">
                <a:latin typeface="Cambria"/>
                <a:cs typeface="Cambria"/>
              </a:rPr>
              <a:t>lý</a:t>
            </a:r>
            <a:r>
              <a:rPr dirty="0" sz="3200" spc="175">
                <a:latin typeface="Cambria"/>
                <a:cs typeface="Cambria"/>
              </a:rPr>
              <a:t> </a:t>
            </a:r>
            <a:r>
              <a:rPr dirty="0" sz="3200" spc="-215">
                <a:latin typeface="Cambria"/>
                <a:cs typeface="Cambria"/>
              </a:rPr>
              <a:t>mói</a:t>
            </a:r>
            <a:r>
              <a:rPr dirty="0" sz="3200" spc="19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quan</a:t>
            </a:r>
            <a:r>
              <a:rPr dirty="0" sz="3200" spc="195">
                <a:latin typeface="Cambria"/>
                <a:cs typeface="Cambria"/>
              </a:rPr>
              <a:t> </a:t>
            </a:r>
            <a:r>
              <a:rPr dirty="0" sz="3200" spc="-80">
                <a:latin typeface="Cambria"/>
                <a:cs typeface="Cambria"/>
              </a:rPr>
              <a:t>he^̣</a:t>
            </a:r>
            <a:r>
              <a:rPr dirty="0" sz="3200" spc="-55">
                <a:latin typeface="Cambria"/>
                <a:cs typeface="Cambria"/>
              </a:rPr>
              <a:t> </a:t>
            </a:r>
            <a:r>
              <a:rPr dirty="0" sz="3200" spc="-60">
                <a:latin typeface="Cambria"/>
                <a:cs typeface="Cambria"/>
              </a:rPr>
              <a:t>khấch</a:t>
            </a:r>
            <a:r>
              <a:rPr dirty="0" sz="3200" spc="190">
                <a:latin typeface="Cambria"/>
                <a:cs typeface="Cambria"/>
              </a:rPr>
              <a:t> </a:t>
            </a:r>
            <a:r>
              <a:rPr dirty="0" sz="3200" spc="-300">
                <a:latin typeface="Cambria"/>
                <a:cs typeface="Cambria"/>
              </a:rPr>
              <a:t>hầng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45145" y="4343400"/>
            <a:ext cx="1498853" cy="22479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62238" y="6550872"/>
            <a:ext cx="1612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</a:t>
            </a:fld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576" y="370331"/>
            <a:ext cx="7005828" cy="12123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841" y="520445"/>
            <a:ext cx="6313170" cy="6813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00" b="0">
                <a:solidFill>
                  <a:srgbClr val="AF0F5C"/>
                </a:solidFill>
                <a:latin typeface="Microsoft Sans Serif"/>
                <a:cs typeface="Microsoft Sans Serif"/>
              </a:rPr>
              <a:t>Phỏng</a:t>
            </a:r>
            <a:r>
              <a:rPr dirty="0" sz="4300" spc="25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300" b="0">
                <a:solidFill>
                  <a:srgbClr val="AF0F5C"/>
                </a:solidFill>
                <a:latin typeface="Microsoft Sans Serif"/>
                <a:cs typeface="Microsoft Sans Serif"/>
              </a:rPr>
              <a:t>vấn</a:t>
            </a:r>
            <a:r>
              <a:rPr dirty="0" sz="4300" spc="35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300" spc="-5" b="0">
                <a:solidFill>
                  <a:srgbClr val="AF0F5C"/>
                </a:solidFill>
                <a:latin typeface="Microsoft Sans Serif"/>
                <a:cs typeface="Microsoft Sans Serif"/>
              </a:rPr>
              <a:t>trong</a:t>
            </a:r>
            <a:r>
              <a:rPr dirty="0" sz="4300" spc="35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300" spc="120" b="0">
                <a:solidFill>
                  <a:srgbClr val="AF0F5C"/>
                </a:solidFill>
                <a:latin typeface="Microsoft Sans Serif"/>
                <a:cs typeface="Microsoft Sans Serif"/>
              </a:rPr>
              <a:t>thực</a:t>
            </a:r>
            <a:r>
              <a:rPr dirty="0" sz="4300" spc="20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300" spc="-5" b="0">
                <a:solidFill>
                  <a:srgbClr val="AF0F5C"/>
                </a:solidFill>
                <a:latin typeface="Microsoft Sans Serif"/>
                <a:cs typeface="Microsoft Sans Serif"/>
              </a:rPr>
              <a:t>tiễn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231138" y="1472691"/>
            <a:ext cx="7120255" cy="4050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275" marR="158750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10">
                <a:latin typeface="Cambria"/>
                <a:cs typeface="Cambria"/>
              </a:rPr>
              <a:t>Thường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là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kết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hợp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củâ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cả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phỏng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vấn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đóng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30">
                <a:latin typeface="Cambria"/>
                <a:cs typeface="Cambria"/>
              </a:rPr>
              <a:t>và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phỏng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vấn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40">
                <a:latin typeface="Cambria"/>
                <a:cs typeface="Cambria"/>
              </a:rPr>
              <a:t>mở.</a:t>
            </a:r>
            <a:endParaRPr sz="2400">
              <a:latin typeface="Cambria"/>
              <a:cs typeface="Cambria"/>
            </a:endParaRPr>
          </a:p>
          <a:p>
            <a:pPr marL="295275" marR="6604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Có </a:t>
            </a:r>
            <a:r>
              <a:rPr dirty="0" sz="2400" spc="-5">
                <a:latin typeface="Cambria"/>
                <a:cs typeface="Cambria"/>
              </a:rPr>
              <a:t>ích </a:t>
            </a:r>
            <a:r>
              <a:rPr dirty="0" sz="2400">
                <a:latin typeface="Cambria"/>
                <a:cs typeface="Cambria"/>
              </a:rPr>
              <a:t>cho việc </a:t>
            </a:r>
            <a:r>
              <a:rPr dirty="0" sz="2400" spc="-5">
                <a:latin typeface="Cambria"/>
                <a:cs typeface="Cambria"/>
              </a:rPr>
              <a:t>tìm </a:t>
            </a:r>
            <a:r>
              <a:rPr dirty="0" sz="2400">
                <a:latin typeface="Cambria"/>
                <a:cs typeface="Cambria"/>
              </a:rPr>
              <a:t>hiểu </a:t>
            </a:r>
            <a:r>
              <a:rPr dirty="0" sz="2400" spc="-10">
                <a:latin typeface="Cambria"/>
                <a:cs typeface="Cambria"/>
              </a:rPr>
              <a:t>tổng </a:t>
            </a:r>
            <a:r>
              <a:rPr dirty="0" sz="2400">
                <a:latin typeface="Cambria"/>
                <a:cs typeface="Cambria"/>
              </a:rPr>
              <a:t>quân </a:t>
            </a:r>
            <a:r>
              <a:rPr dirty="0" sz="2400" spc="-25">
                <a:latin typeface="Cambria"/>
                <a:cs typeface="Cambria"/>
              </a:rPr>
              <a:t>về </a:t>
            </a:r>
            <a:r>
              <a:rPr dirty="0" sz="2400">
                <a:latin typeface="Cambria"/>
                <a:cs typeface="Cambria"/>
              </a:rPr>
              <a:t>công việc củâ 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stâkeholder </a:t>
            </a:r>
            <a:r>
              <a:rPr dirty="0" sz="2400" spc="-30">
                <a:latin typeface="Cambria"/>
                <a:cs typeface="Cambria"/>
              </a:rPr>
              <a:t>và </a:t>
            </a:r>
            <a:r>
              <a:rPr dirty="0" sz="2400">
                <a:latin typeface="Cambria"/>
                <a:cs typeface="Cambria"/>
              </a:rPr>
              <a:t>họ có </a:t>
            </a:r>
            <a:r>
              <a:rPr dirty="0" sz="2400" spc="-5">
                <a:latin typeface="Cambria"/>
                <a:cs typeface="Cambria"/>
              </a:rPr>
              <a:t>thể </a:t>
            </a:r>
            <a:r>
              <a:rPr dirty="0" sz="2400" spc="-10">
                <a:latin typeface="Cambria"/>
                <a:cs typeface="Cambria"/>
              </a:rPr>
              <a:t>tương </a:t>
            </a:r>
            <a:r>
              <a:rPr dirty="0" sz="2400" spc="-5">
                <a:latin typeface="Cambria"/>
                <a:cs typeface="Cambria"/>
              </a:rPr>
              <a:t>tác </a:t>
            </a:r>
            <a:r>
              <a:rPr dirty="0" sz="2400" spc="-15">
                <a:latin typeface="Cambria"/>
                <a:cs typeface="Cambria"/>
              </a:rPr>
              <a:t>với </a:t>
            </a:r>
            <a:r>
              <a:rPr dirty="0" sz="2400">
                <a:latin typeface="Cambria"/>
                <a:cs typeface="Cambria"/>
              </a:rPr>
              <a:t>hệ </a:t>
            </a:r>
            <a:r>
              <a:rPr dirty="0" sz="2400" spc="-5">
                <a:latin typeface="Cambria"/>
                <a:cs typeface="Cambria"/>
              </a:rPr>
              <a:t>thống như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thế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nào.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5">
                <a:solidFill>
                  <a:srgbClr val="AF0F5C"/>
                </a:solidFill>
                <a:latin typeface="Cambria"/>
                <a:cs typeface="Cambria"/>
              </a:rPr>
              <a:t>Không </a:t>
            </a:r>
            <a:r>
              <a:rPr dirty="0" sz="2400" spc="-10">
                <a:latin typeface="Cambria"/>
                <a:cs typeface="Cambria"/>
              </a:rPr>
              <a:t>tốt</a:t>
            </a:r>
            <a:r>
              <a:rPr dirty="0" sz="2400">
                <a:latin typeface="Cambria"/>
                <a:cs typeface="Cambria"/>
              </a:rPr>
              <a:t> cho việc </a:t>
            </a:r>
            <a:r>
              <a:rPr dirty="0" sz="2400" spc="-5">
                <a:latin typeface="Cambria"/>
                <a:cs typeface="Cambria"/>
              </a:rPr>
              <a:t>tìm hiểu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về</a:t>
            </a:r>
            <a:r>
              <a:rPr dirty="0" sz="2400" spc="10">
                <a:latin typeface="Cambria"/>
                <a:cs typeface="Cambria"/>
              </a:rPr>
              <a:t> </a:t>
            </a:r>
            <a:r>
              <a:rPr dirty="0" sz="2400" spc="-5">
                <a:solidFill>
                  <a:srgbClr val="AF0F5C"/>
                </a:solidFill>
                <a:latin typeface="Cambria"/>
                <a:cs typeface="Cambria"/>
              </a:rPr>
              <a:t>domain </a:t>
            </a:r>
            <a:r>
              <a:rPr dirty="0" sz="2400" spc="-10">
                <a:latin typeface="Cambria"/>
                <a:cs typeface="Cambria"/>
              </a:rPr>
              <a:t>requirement</a:t>
            </a:r>
            <a:endParaRPr sz="2400">
              <a:latin typeface="Cambria"/>
              <a:cs typeface="Cambria"/>
            </a:endParaRPr>
          </a:p>
          <a:p>
            <a:pPr lvl="1" marL="570230" marR="56134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dirty="0" sz="2000" spc="-5">
                <a:solidFill>
                  <a:srgbClr val="00566D"/>
                </a:solidFill>
                <a:latin typeface="Cambria"/>
                <a:cs typeface="Cambria"/>
              </a:rPr>
              <a:t>Các</a:t>
            </a:r>
            <a:r>
              <a:rPr dirty="0" sz="2000">
                <a:solidFill>
                  <a:srgbClr val="00566D"/>
                </a:solidFill>
                <a:latin typeface="Cambria"/>
                <a:cs typeface="Cambria"/>
              </a:rPr>
              <a:t> kĩ</a:t>
            </a:r>
            <a:r>
              <a:rPr dirty="0" sz="2000" spc="-1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000" spc="-5">
                <a:solidFill>
                  <a:srgbClr val="00566D"/>
                </a:solidFill>
                <a:latin typeface="Cambria"/>
                <a:cs typeface="Cambria"/>
              </a:rPr>
              <a:t>sư</a:t>
            </a:r>
            <a:r>
              <a:rPr dirty="0" sz="2000" spc="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000" spc="-5">
                <a:solidFill>
                  <a:srgbClr val="00566D"/>
                </a:solidFill>
                <a:latin typeface="Cambria"/>
                <a:cs typeface="Cambria"/>
              </a:rPr>
              <a:t>thu thập</a:t>
            </a:r>
            <a:r>
              <a:rPr dirty="0" sz="2000" spc="-1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000" spc="-20">
                <a:solidFill>
                  <a:srgbClr val="00566D"/>
                </a:solidFill>
                <a:latin typeface="Cambria"/>
                <a:cs typeface="Cambria"/>
              </a:rPr>
              <a:t>yêu</a:t>
            </a:r>
            <a:r>
              <a:rPr dirty="0" sz="200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000" spc="-5">
                <a:solidFill>
                  <a:srgbClr val="00566D"/>
                </a:solidFill>
                <a:latin typeface="Cambria"/>
                <a:cs typeface="Cambria"/>
              </a:rPr>
              <a:t>cầu</a:t>
            </a:r>
            <a:r>
              <a:rPr dirty="0" sz="200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00566D"/>
                </a:solidFill>
                <a:latin typeface="Cambria"/>
                <a:cs typeface="Cambria"/>
              </a:rPr>
              <a:t>không </a:t>
            </a:r>
            <a:r>
              <a:rPr dirty="0" sz="2000" spc="-5">
                <a:solidFill>
                  <a:srgbClr val="00566D"/>
                </a:solidFill>
                <a:latin typeface="Cambria"/>
                <a:cs typeface="Cambria"/>
              </a:rPr>
              <a:t>thể hiểu</a:t>
            </a:r>
            <a:r>
              <a:rPr dirty="0" sz="2000" spc="-1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000" spc="-5">
                <a:solidFill>
                  <a:srgbClr val="00566D"/>
                </a:solidFill>
                <a:latin typeface="Cambria"/>
                <a:cs typeface="Cambria"/>
              </a:rPr>
              <a:t>các</a:t>
            </a:r>
            <a:r>
              <a:rPr dirty="0" sz="2000" spc="1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000" spc="-5">
                <a:solidFill>
                  <a:srgbClr val="00566D"/>
                </a:solidFill>
                <a:latin typeface="Cambria"/>
                <a:cs typeface="Cambria"/>
              </a:rPr>
              <a:t>thuật</a:t>
            </a:r>
            <a:r>
              <a:rPr dirty="0" sz="2000" spc="-1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00566D"/>
                </a:solidFill>
                <a:latin typeface="Cambria"/>
                <a:cs typeface="Cambria"/>
              </a:rPr>
              <a:t>ngữ </a:t>
            </a:r>
            <a:r>
              <a:rPr dirty="0" sz="2000" spc="-42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000" spc="-20">
                <a:solidFill>
                  <a:srgbClr val="00566D"/>
                </a:solidFill>
                <a:latin typeface="Cambria"/>
                <a:cs typeface="Cambria"/>
              </a:rPr>
              <a:t>chuyên</a:t>
            </a:r>
            <a:r>
              <a:rPr dirty="0" sz="2000" spc="-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00566D"/>
                </a:solidFill>
                <a:latin typeface="Cambria"/>
                <a:cs typeface="Cambria"/>
              </a:rPr>
              <a:t>ngành;</a:t>
            </a:r>
            <a:endParaRPr sz="2000">
              <a:latin typeface="Cambria"/>
              <a:cs typeface="Cambria"/>
            </a:endParaRPr>
          </a:p>
          <a:p>
            <a:pPr lvl="1" marL="570230" marR="508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dirty="0" sz="2000" spc="-5">
                <a:solidFill>
                  <a:srgbClr val="00566D"/>
                </a:solidFill>
                <a:latin typeface="Cambria"/>
                <a:cs typeface="Cambria"/>
              </a:rPr>
              <a:t>Một</a:t>
            </a:r>
            <a:r>
              <a:rPr dirty="0" sz="2000" spc="-1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000" spc="-5">
                <a:solidFill>
                  <a:srgbClr val="00566D"/>
                </a:solidFill>
                <a:latin typeface="Cambria"/>
                <a:cs typeface="Cambria"/>
              </a:rPr>
              <a:t>số</a:t>
            </a:r>
            <a:r>
              <a:rPr dirty="0" sz="2000">
                <a:solidFill>
                  <a:srgbClr val="00566D"/>
                </a:solidFill>
                <a:latin typeface="Cambria"/>
                <a:cs typeface="Cambria"/>
              </a:rPr>
              <a:t> kiến</a:t>
            </a:r>
            <a:r>
              <a:rPr dirty="0" sz="2000" spc="-10">
                <a:solidFill>
                  <a:srgbClr val="00566D"/>
                </a:solidFill>
                <a:latin typeface="Cambria"/>
                <a:cs typeface="Cambria"/>
              </a:rPr>
              <a:t> thức</a:t>
            </a:r>
            <a:r>
              <a:rPr dirty="0" sz="2000" spc="-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000" spc="-20">
                <a:solidFill>
                  <a:srgbClr val="00566D"/>
                </a:solidFill>
                <a:latin typeface="Cambria"/>
                <a:cs typeface="Cambria"/>
              </a:rPr>
              <a:t>chuyên</a:t>
            </a:r>
            <a:r>
              <a:rPr dirty="0" sz="200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00566D"/>
                </a:solidFill>
                <a:latin typeface="Cambria"/>
                <a:cs typeface="Cambria"/>
              </a:rPr>
              <a:t>ngành </a:t>
            </a:r>
            <a:r>
              <a:rPr dirty="0" sz="2000" spc="-5">
                <a:solidFill>
                  <a:srgbClr val="00566D"/>
                </a:solidFill>
                <a:latin typeface="Cambria"/>
                <a:cs typeface="Cambria"/>
              </a:rPr>
              <a:t>quá quen thuộc đối</a:t>
            </a:r>
            <a:r>
              <a:rPr dirty="0" sz="200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000" spc="-20">
                <a:solidFill>
                  <a:srgbClr val="00566D"/>
                </a:solidFill>
                <a:latin typeface="Cambria"/>
                <a:cs typeface="Cambria"/>
              </a:rPr>
              <a:t>với </a:t>
            </a:r>
            <a:r>
              <a:rPr dirty="0" sz="2000" spc="-1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000" spc="-5">
                <a:solidFill>
                  <a:srgbClr val="00566D"/>
                </a:solidFill>
                <a:latin typeface="Cambria"/>
                <a:cs typeface="Cambria"/>
              </a:rPr>
              <a:t>stâkeholder đến </a:t>
            </a:r>
            <a:r>
              <a:rPr dirty="0" sz="2000" spc="-15">
                <a:solidFill>
                  <a:srgbClr val="00566D"/>
                </a:solidFill>
                <a:latin typeface="Cambria"/>
                <a:cs typeface="Cambria"/>
              </a:rPr>
              <a:t>mức </a:t>
            </a:r>
            <a:r>
              <a:rPr dirty="0" sz="2000" spc="-5">
                <a:solidFill>
                  <a:srgbClr val="00566D"/>
                </a:solidFill>
                <a:latin typeface="Cambria"/>
                <a:cs typeface="Cambria"/>
              </a:rPr>
              <a:t>họ không thể nghĩ là cần phải giải thích </a:t>
            </a:r>
            <a:r>
              <a:rPr dirty="0" sz="2000" spc="-43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000" spc="-5">
                <a:solidFill>
                  <a:srgbClr val="00566D"/>
                </a:solidFill>
                <a:latin typeface="Cambria"/>
                <a:cs typeface="Cambria"/>
              </a:rPr>
              <a:t>chúng.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59" y="404622"/>
            <a:ext cx="8321040" cy="11292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841" y="544068"/>
            <a:ext cx="7712075" cy="6356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-5" b="0">
                <a:solidFill>
                  <a:srgbClr val="AF0F5C"/>
                </a:solidFill>
                <a:latin typeface="Microsoft Sans Serif"/>
                <a:cs typeface="Microsoft Sans Serif"/>
              </a:rPr>
              <a:t>Làm</a:t>
            </a:r>
            <a:r>
              <a:rPr dirty="0" sz="4000" spc="40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000" b="0">
                <a:solidFill>
                  <a:srgbClr val="AF0F5C"/>
                </a:solidFill>
                <a:latin typeface="Microsoft Sans Serif"/>
                <a:cs typeface="Microsoft Sans Serif"/>
              </a:rPr>
              <a:t>thế</a:t>
            </a:r>
            <a:r>
              <a:rPr dirty="0" sz="4000" spc="45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5" b="0">
                <a:solidFill>
                  <a:srgbClr val="AF0F5C"/>
                </a:solidFill>
                <a:latin typeface="Microsoft Sans Serif"/>
                <a:cs typeface="Microsoft Sans Serif"/>
              </a:rPr>
              <a:t>nào</a:t>
            </a:r>
            <a:r>
              <a:rPr dirty="0" sz="4000" spc="40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5" b="0">
                <a:solidFill>
                  <a:srgbClr val="AF0F5C"/>
                </a:solidFill>
                <a:latin typeface="Microsoft Sans Serif"/>
                <a:cs typeface="Microsoft Sans Serif"/>
              </a:rPr>
              <a:t>để</a:t>
            </a:r>
            <a:r>
              <a:rPr dirty="0" sz="4000" spc="40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10" b="0">
                <a:solidFill>
                  <a:srgbClr val="AF0F5C"/>
                </a:solidFill>
                <a:latin typeface="Microsoft Sans Serif"/>
                <a:cs typeface="Microsoft Sans Serif"/>
              </a:rPr>
              <a:t>hỏi</a:t>
            </a:r>
            <a:r>
              <a:rPr dirty="0" sz="4000" spc="30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000" b="0">
                <a:solidFill>
                  <a:srgbClr val="AF0F5C"/>
                </a:solidFill>
                <a:latin typeface="Microsoft Sans Serif"/>
                <a:cs typeface="Microsoft Sans Serif"/>
              </a:rPr>
              <a:t>cho</a:t>
            </a:r>
            <a:r>
              <a:rPr dirty="0" sz="4000" spc="45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10" b="0">
                <a:solidFill>
                  <a:srgbClr val="AF0F5C"/>
                </a:solidFill>
                <a:latin typeface="Microsoft Sans Serif"/>
                <a:cs typeface="Microsoft Sans Serif"/>
              </a:rPr>
              <a:t>hiệu</a:t>
            </a:r>
            <a:r>
              <a:rPr dirty="0" sz="4000" spc="30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5" b="0">
                <a:solidFill>
                  <a:srgbClr val="AF0F5C"/>
                </a:solidFill>
                <a:latin typeface="Microsoft Sans Serif"/>
                <a:cs typeface="Microsoft Sans Serif"/>
              </a:rPr>
              <a:t>quả?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456436" y="1527556"/>
            <a:ext cx="7021195" cy="4401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5275" marR="123189" indent="-28321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10">
                <a:latin typeface="Cambria"/>
                <a:cs typeface="Cambria"/>
              </a:rPr>
              <a:t>Người </a:t>
            </a:r>
            <a:r>
              <a:rPr dirty="0" sz="3200" spc="-5">
                <a:latin typeface="Cambria"/>
                <a:cs typeface="Cambria"/>
              </a:rPr>
              <a:t>hỏi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cần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có tư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25">
                <a:latin typeface="Cambria"/>
                <a:cs typeface="Cambria"/>
              </a:rPr>
              <a:t>duy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60">
                <a:latin typeface="Cambria"/>
                <a:cs typeface="Cambria"/>
              </a:rPr>
              <a:t>mở,</a:t>
            </a:r>
            <a:r>
              <a:rPr dirty="0" sz="3200" spc="-5">
                <a:latin typeface="Cambria"/>
                <a:cs typeface="Cambria"/>
              </a:rPr>
              <a:t> sẵn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sàng 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nghe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stâkeholder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nói </a:t>
            </a:r>
            <a:r>
              <a:rPr dirty="0" sz="3200" spc="-40">
                <a:latin typeface="Cambria"/>
                <a:cs typeface="Cambria"/>
              </a:rPr>
              <a:t>và</a:t>
            </a:r>
            <a:r>
              <a:rPr dirty="0" sz="3200" spc="-10">
                <a:latin typeface="Cambria"/>
                <a:cs typeface="Cambria"/>
              </a:rPr>
              <a:t> không</a:t>
            </a:r>
            <a:r>
              <a:rPr dirty="0" sz="3200" spc="-5">
                <a:latin typeface="Cambria"/>
                <a:cs typeface="Cambria"/>
              </a:rPr>
              <a:t> giữ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các </a:t>
            </a:r>
            <a:r>
              <a:rPr dirty="0" sz="3200" spc="-69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quân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niệm đã có từ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20">
                <a:latin typeface="Cambria"/>
                <a:cs typeface="Cambria"/>
              </a:rPr>
              <a:t>trước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35">
                <a:latin typeface="Cambria"/>
                <a:cs typeface="Cambria"/>
              </a:rPr>
              <a:t>về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các </a:t>
            </a:r>
            <a:r>
              <a:rPr dirty="0" sz="3200" spc="-25">
                <a:latin typeface="Cambria"/>
                <a:cs typeface="Cambria"/>
              </a:rPr>
              <a:t>yêu </a:t>
            </a:r>
            <a:r>
              <a:rPr dirty="0" sz="3200" spc="-2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cầu.</a:t>
            </a:r>
            <a:endParaRPr sz="32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>
                <a:latin typeface="Cambria"/>
                <a:cs typeface="Cambria"/>
              </a:rPr>
              <a:t>Để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có</a:t>
            </a:r>
            <a:r>
              <a:rPr dirty="0" sz="3200" spc="-20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hiệu</a:t>
            </a:r>
            <a:r>
              <a:rPr dirty="0" sz="3200" spc="-30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quả,</a:t>
            </a:r>
            <a:r>
              <a:rPr dirty="0" sz="3200" spc="-15">
                <a:latin typeface="Cambria"/>
                <a:cs typeface="Cambria"/>
              </a:rPr>
              <a:t> người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hỏi</a:t>
            </a:r>
            <a:endParaRPr sz="3200">
              <a:latin typeface="Cambria"/>
              <a:cs typeface="Cambria"/>
            </a:endParaRPr>
          </a:p>
          <a:p>
            <a:pPr lvl="1" marL="570230" marR="5080" indent="-237490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Nên 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gợi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ý </a:t>
            </a:r>
            <a:r>
              <a:rPr dirty="0" sz="2800" spc="-10">
                <a:solidFill>
                  <a:srgbClr val="00566D"/>
                </a:solidFill>
                <a:latin typeface="Cambria"/>
                <a:cs typeface="Cambria"/>
              </a:rPr>
              <a:t>người </a:t>
            </a:r>
            <a:r>
              <a:rPr dirty="0" sz="2800" spc="-20">
                <a:solidFill>
                  <a:srgbClr val="00566D"/>
                </a:solidFill>
                <a:latin typeface="Cambria"/>
                <a:cs typeface="Cambria"/>
              </a:rPr>
              <a:t>được 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phỏng </a:t>
            </a:r>
            <a:r>
              <a:rPr dirty="0" sz="2800" spc="-25">
                <a:solidFill>
                  <a:srgbClr val="00566D"/>
                </a:solidFill>
                <a:latin typeface="Cambria"/>
                <a:cs typeface="Cambria"/>
              </a:rPr>
              <a:t>vấn 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bằng một </a:t>
            </a:r>
            <a:r>
              <a:rPr dirty="0" sz="2800" spc="-60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câu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hỏi</a:t>
            </a:r>
            <a:r>
              <a:rPr dirty="0" sz="2800" spc="-1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hoặc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 một</a:t>
            </a:r>
            <a:r>
              <a:rPr dirty="0" sz="2800" spc="-1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đề</a:t>
            </a:r>
            <a:r>
              <a:rPr dirty="0" sz="2800" spc="-2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 spc="-15">
                <a:solidFill>
                  <a:srgbClr val="00566D"/>
                </a:solidFill>
                <a:latin typeface="Cambria"/>
                <a:cs typeface="Cambria"/>
              </a:rPr>
              <a:t>xuất</a:t>
            </a:r>
            <a:endParaRPr sz="2800">
              <a:latin typeface="Cambria"/>
              <a:cs typeface="Cambria"/>
            </a:endParaRPr>
          </a:p>
          <a:p>
            <a:pPr lvl="1" marL="570230" marR="11176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Không nên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chỉ đợi </a:t>
            </a:r>
            <a:r>
              <a:rPr dirty="0" sz="2800" spc="-10">
                <a:solidFill>
                  <a:srgbClr val="00566D"/>
                </a:solidFill>
                <a:latin typeface="Cambria"/>
                <a:cs typeface="Cambria"/>
              </a:rPr>
              <a:t>người 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kiâ </a:t>
            </a:r>
            <a:r>
              <a:rPr dirty="0" sz="2800" spc="-20">
                <a:solidFill>
                  <a:srgbClr val="00566D"/>
                </a:solidFill>
                <a:latin typeface="Cambria"/>
                <a:cs typeface="Cambria"/>
              </a:rPr>
              <a:t>trả 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lời những </a:t>
            </a:r>
            <a:r>
              <a:rPr dirty="0" sz="2800" spc="-60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câu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hỏi</a:t>
            </a:r>
            <a:r>
              <a:rPr dirty="0" sz="2800" spc="-1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kiểu</a:t>
            </a:r>
            <a:r>
              <a:rPr dirty="0" sz="2800" spc="-1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như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 spc="-5">
                <a:solidFill>
                  <a:srgbClr val="00566D"/>
                </a:solidFill>
                <a:latin typeface="Cambria"/>
                <a:cs typeface="Cambria"/>
              </a:rPr>
              <a:t>‘ông</a:t>
            </a:r>
            <a:r>
              <a:rPr dirty="0" sz="2800">
                <a:solidFill>
                  <a:srgbClr val="00566D"/>
                </a:solidFill>
                <a:latin typeface="Cambria"/>
                <a:cs typeface="Cambria"/>
              </a:rPr>
              <a:t> muốn</a:t>
            </a:r>
            <a:r>
              <a:rPr dirty="0" sz="2800" spc="-15">
                <a:solidFill>
                  <a:srgbClr val="00566D"/>
                </a:solidFill>
                <a:latin typeface="Cambria"/>
                <a:cs typeface="Cambria"/>
              </a:rPr>
              <a:t> </a:t>
            </a:r>
            <a:r>
              <a:rPr dirty="0" sz="2800" spc="-80">
                <a:solidFill>
                  <a:srgbClr val="00566D"/>
                </a:solidFill>
                <a:latin typeface="Cambria"/>
                <a:cs typeface="Cambria"/>
              </a:rPr>
              <a:t>gì’.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59" y="404622"/>
            <a:ext cx="8321040" cy="11292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841" y="544068"/>
            <a:ext cx="7712075" cy="6356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-5" b="0">
                <a:solidFill>
                  <a:srgbClr val="AF0F5C"/>
                </a:solidFill>
                <a:latin typeface="Microsoft Sans Serif"/>
                <a:cs typeface="Microsoft Sans Serif"/>
              </a:rPr>
              <a:t>Làm</a:t>
            </a:r>
            <a:r>
              <a:rPr dirty="0" sz="4000" spc="40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000" b="0">
                <a:solidFill>
                  <a:srgbClr val="AF0F5C"/>
                </a:solidFill>
                <a:latin typeface="Microsoft Sans Serif"/>
                <a:cs typeface="Microsoft Sans Serif"/>
              </a:rPr>
              <a:t>thế</a:t>
            </a:r>
            <a:r>
              <a:rPr dirty="0" sz="4000" spc="45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5" b="0">
                <a:solidFill>
                  <a:srgbClr val="AF0F5C"/>
                </a:solidFill>
                <a:latin typeface="Microsoft Sans Serif"/>
                <a:cs typeface="Microsoft Sans Serif"/>
              </a:rPr>
              <a:t>nào</a:t>
            </a:r>
            <a:r>
              <a:rPr dirty="0" sz="4000" spc="40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5" b="0">
                <a:solidFill>
                  <a:srgbClr val="AF0F5C"/>
                </a:solidFill>
                <a:latin typeface="Microsoft Sans Serif"/>
                <a:cs typeface="Microsoft Sans Serif"/>
              </a:rPr>
              <a:t>để</a:t>
            </a:r>
            <a:r>
              <a:rPr dirty="0" sz="4000" spc="40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10" b="0">
                <a:solidFill>
                  <a:srgbClr val="AF0F5C"/>
                </a:solidFill>
                <a:latin typeface="Microsoft Sans Serif"/>
                <a:cs typeface="Microsoft Sans Serif"/>
              </a:rPr>
              <a:t>hỏi</a:t>
            </a:r>
            <a:r>
              <a:rPr dirty="0" sz="4000" spc="30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000" b="0">
                <a:solidFill>
                  <a:srgbClr val="AF0F5C"/>
                </a:solidFill>
                <a:latin typeface="Microsoft Sans Serif"/>
                <a:cs typeface="Microsoft Sans Serif"/>
              </a:rPr>
              <a:t>cho</a:t>
            </a:r>
            <a:r>
              <a:rPr dirty="0" sz="4000" spc="45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10" b="0">
                <a:solidFill>
                  <a:srgbClr val="AF0F5C"/>
                </a:solidFill>
                <a:latin typeface="Microsoft Sans Serif"/>
                <a:cs typeface="Microsoft Sans Serif"/>
              </a:rPr>
              <a:t>hiệu</a:t>
            </a:r>
            <a:r>
              <a:rPr dirty="0" sz="4000" spc="30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5" b="0">
                <a:solidFill>
                  <a:srgbClr val="AF0F5C"/>
                </a:solidFill>
                <a:latin typeface="Microsoft Sans Serif"/>
                <a:cs typeface="Microsoft Sans Serif"/>
              </a:rPr>
              <a:t>quả?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96136" y="1377570"/>
            <a:ext cx="6969125" cy="3503929"/>
          </a:xfrm>
          <a:prstGeom prst="rect">
            <a:avLst/>
          </a:prstGeom>
        </p:spPr>
        <p:txBody>
          <a:bodyPr wrap="square" lIns="0" tIns="205740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162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">
                <a:latin typeface="Cambria"/>
                <a:cs typeface="Cambria"/>
              </a:rPr>
              <a:t>Các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loại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câu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hỏi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nên</a:t>
            </a:r>
            <a:r>
              <a:rPr dirty="0" sz="3200" spc="-15">
                <a:latin typeface="Cambria"/>
                <a:cs typeface="Cambria"/>
              </a:rPr>
              <a:t> tránh:</a:t>
            </a:r>
            <a:endParaRPr sz="3200">
              <a:latin typeface="Cambria"/>
              <a:cs typeface="Cambria"/>
            </a:endParaRPr>
          </a:p>
          <a:p>
            <a:pPr lvl="1" marL="570230" marR="5080" indent="-237490">
              <a:lnSpc>
                <a:spcPct val="120000"/>
              </a:lnSpc>
              <a:spcBef>
                <a:spcPts val="66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 spc="-10">
                <a:latin typeface="Cambria"/>
                <a:cs typeface="Cambria"/>
              </a:rPr>
              <a:t>Opinionâted: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Người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được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phỏng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25">
                <a:latin typeface="Cambria"/>
                <a:cs typeface="Cambria"/>
              </a:rPr>
              <a:t>vấn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cho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ý </a:t>
            </a:r>
            <a:r>
              <a:rPr dirty="0" sz="2800" spc="-6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kiến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củâ </a:t>
            </a:r>
            <a:r>
              <a:rPr dirty="0" sz="2800" spc="-5">
                <a:latin typeface="Cambria"/>
                <a:cs typeface="Cambria"/>
              </a:rPr>
              <a:t>mình.</a:t>
            </a:r>
            <a:endParaRPr sz="2800">
              <a:latin typeface="Cambria"/>
              <a:cs typeface="Cambria"/>
            </a:endParaRPr>
          </a:p>
          <a:p>
            <a:pPr lvl="1" marL="570230" marR="167640" indent="-237490">
              <a:lnSpc>
                <a:spcPct val="120100"/>
              </a:lnSpc>
              <a:spcBef>
                <a:spcPts val="59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 spc="-5">
                <a:latin typeface="Cambria"/>
                <a:cs typeface="Cambria"/>
              </a:rPr>
              <a:t>Bâsed:</a:t>
            </a:r>
            <a:r>
              <a:rPr dirty="0" sz="2800" spc="-4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Câu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hỏi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định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hướng </a:t>
            </a:r>
            <a:r>
              <a:rPr dirty="0" sz="2800">
                <a:latin typeface="Cambria"/>
                <a:cs typeface="Cambria"/>
              </a:rPr>
              <a:t>để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tìm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câu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25">
                <a:latin typeface="Cambria"/>
                <a:cs typeface="Cambria"/>
              </a:rPr>
              <a:t>trả </a:t>
            </a:r>
            <a:r>
              <a:rPr dirty="0" sz="2800" spc="-6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lời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cụ </a:t>
            </a:r>
            <a:r>
              <a:rPr dirty="0" sz="2800" spc="-5">
                <a:latin typeface="Cambria"/>
                <a:cs typeface="Cambria"/>
              </a:rPr>
              <a:t>thể</a:t>
            </a:r>
            <a:endParaRPr sz="28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127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 spc="-5">
                <a:latin typeface="Cambria"/>
                <a:cs typeface="Cambria"/>
              </a:rPr>
              <a:t>Imposing: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Giả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định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câu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trả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lời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cho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câu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hỏi.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209" y="553186"/>
            <a:ext cx="5170170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539" y="648461"/>
            <a:ext cx="471995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PHỎNG</a:t>
            </a:r>
            <a:r>
              <a:rPr dirty="0" spc="-25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VẤN</a:t>
            </a:r>
            <a:r>
              <a:rPr dirty="0" spc="-10">
                <a:solidFill>
                  <a:srgbClr val="C00000"/>
                </a:solidFill>
              </a:rPr>
              <a:t> (INTERVIEWS)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090675" y="1449934"/>
            <a:ext cx="7860665" cy="3426460"/>
          </a:xfrm>
          <a:prstGeom prst="rect">
            <a:avLst/>
          </a:prstGeom>
        </p:spPr>
        <p:txBody>
          <a:bodyPr wrap="square" lIns="0" tIns="189230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149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Microsoft Sans Serif"/>
                <a:cs typeface="Microsoft Sans Serif"/>
              </a:rPr>
              <a:t>Có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5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145">
                <a:latin typeface="Microsoft Sans Serif"/>
                <a:cs typeface="Microsoft Sans Serif"/>
              </a:rPr>
              <a:t>bước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140">
                <a:latin typeface="Microsoft Sans Serif"/>
                <a:cs typeface="Microsoft Sans Serif"/>
              </a:rPr>
              <a:t>cơ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bản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để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phỏng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vấn:</a:t>
            </a:r>
            <a:endParaRPr sz="2800">
              <a:latin typeface="Microsoft Sans Serif"/>
              <a:cs typeface="Microsoft Sans Serif"/>
            </a:endParaRPr>
          </a:p>
          <a:p>
            <a:pPr lvl="1" marL="570230" indent="-237490">
              <a:lnSpc>
                <a:spcPct val="100000"/>
              </a:lnSpc>
              <a:spcBef>
                <a:spcPts val="119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Times New Roman"/>
                <a:cs typeface="Times New Roman"/>
              </a:rPr>
              <a:t>Selecting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interviewees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Chọn</a:t>
            </a:r>
            <a:r>
              <a:rPr dirty="0" sz="24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người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được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phỏng</a:t>
            </a:r>
            <a:r>
              <a:rPr dirty="0" sz="24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vấn</a:t>
            </a:r>
            <a:endParaRPr sz="2400">
              <a:latin typeface="Times New Roman"/>
              <a:cs typeface="Times New Roman"/>
            </a:endParaRPr>
          </a:p>
          <a:p>
            <a:pPr lvl="1" marL="570230" indent="-237490">
              <a:lnSpc>
                <a:spcPct val="100000"/>
              </a:lnSpc>
              <a:spcBef>
                <a:spcPts val="160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5">
                <a:latin typeface="Times New Roman"/>
                <a:cs typeface="Times New Roman"/>
              </a:rPr>
              <a:t>Designing </a:t>
            </a:r>
            <a:r>
              <a:rPr dirty="0" sz="2400">
                <a:latin typeface="Times New Roman"/>
                <a:cs typeface="Times New Roman"/>
              </a:rPr>
              <a:t>interview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questions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Thiết</a:t>
            </a:r>
            <a:r>
              <a:rPr dirty="0" sz="24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kế câu hỏi</a:t>
            </a:r>
            <a:r>
              <a:rPr dirty="0" sz="24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phỏng vấn</a:t>
            </a:r>
            <a:endParaRPr sz="2400">
              <a:latin typeface="Times New Roman"/>
              <a:cs typeface="Times New Roman"/>
            </a:endParaRPr>
          </a:p>
          <a:p>
            <a:pPr lvl="1" marL="570230" indent="-237490">
              <a:lnSpc>
                <a:spcPct val="100000"/>
              </a:lnSpc>
              <a:spcBef>
                <a:spcPts val="1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Times New Roman"/>
                <a:cs typeface="Times New Roman"/>
              </a:rPr>
              <a:t>Preparing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interview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Chuẩn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bị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cho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phỏng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vấn</a:t>
            </a:r>
            <a:endParaRPr sz="2400">
              <a:latin typeface="Times New Roman"/>
              <a:cs typeface="Times New Roman"/>
            </a:endParaRPr>
          </a:p>
          <a:p>
            <a:pPr lvl="1" marL="570230" indent="-237490">
              <a:lnSpc>
                <a:spcPct val="100000"/>
              </a:lnSpc>
              <a:spcBef>
                <a:spcPts val="1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Times New Roman"/>
                <a:cs typeface="Times New Roman"/>
              </a:rPr>
              <a:t>Conducting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interview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Hướng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 dẫn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phỏng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vấn</a:t>
            </a:r>
            <a:endParaRPr sz="2400">
              <a:latin typeface="Times New Roman"/>
              <a:cs typeface="Times New Roman"/>
            </a:endParaRPr>
          </a:p>
          <a:p>
            <a:pPr lvl="1" marL="570230" indent="-237490">
              <a:lnSpc>
                <a:spcPct val="100000"/>
              </a:lnSpc>
              <a:spcBef>
                <a:spcPts val="1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5">
                <a:latin typeface="Times New Roman"/>
                <a:cs typeface="Times New Roman"/>
              </a:rPr>
              <a:t>Post-interview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follow-up</a:t>
            </a:r>
            <a:r>
              <a:rPr dirty="0" sz="2400">
                <a:latin typeface="Times New Roman"/>
                <a:cs typeface="Times New Roman"/>
              </a:rPr>
              <a:t> -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Thực hiện</a:t>
            </a:r>
            <a:r>
              <a:rPr dirty="0" sz="24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phỏng vấn tiếp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156" y="140182"/>
            <a:ext cx="8276843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4739" y="235203"/>
            <a:ext cx="8052434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C00000"/>
                </a:solidFill>
              </a:rPr>
              <a:t>CHỌN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NGƯỜI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ĐƯỢC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PHỎNG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VẤN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(INTERVIEW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305052" y="908007"/>
            <a:ext cx="7418070" cy="501523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505"/>
              </a:spcBef>
              <a:buClr>
                <a:srgbClr val="3891A7"/>
              </a:buClr>
              <a:buSzPct val="7884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600" spc="-5">
                <a:latin typeface="Cambria"/>
                <a:cs typeface="Cambria"/>
              </a:rPr>
              <a:t>Cần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một</a:t>
            </a:r>
            <a:r>
              <a:rPr dirty="0" sz="2600" spc="-10">
                <a:latin typeface="Cambria"/>
                <a:cs typeface="Cambria"/>
              </a:rPr>
              <a:t> </a:t>
            </a:r>
            <a:r>
              <a:rPr dirty="0" sz="2600" spc="-40">
                <a:latin typeface="Cambria"/>
                <a:cs typeface="Cambria"/>
              </a:rPr>
              <a:t>kế</a:t>
            </a:r>
            <a:r>
              <a:rPr dirty="0" sz="2600" spc="-5">
                <a:latin typeface="Cambria"/>
                <a:cs typeface="Cambria"/>
              </a:rPr>
              <a:t> hoạch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phỏng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25">
                <a:latin typeface="Cambria"/>
                <a:cs typeface="Cambria"/>
              </a:rPr>
              <a:t>vấn</a:t>
            </a:r>
            <a:endParaRPr sz="26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34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200">
                <a:latin typeface="Cambria"/>
                <a:cs typeface="Cambria"/>
              </a:rPr>
              <a:t>Dânh</a:t>
            </a:r>
            <a:r>
              <a:rPr dirty="0" sz="2200" spc="-2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sách</a:t>
            </a:r>
            <a:r>
              <a:rPr dirty="0" sz="2200" spc="5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tất</a:t>
            </a:r>
            <a:r>
              <a:rPr dirty="0" sz="2200">
                <a:latin typeface="Cambria"/>
                <a:cs typeface="Cambria"/>
              </a:rPr>
              <a:t> cả </a:t>
            </a:r>
            <a:r>
              <a:rPr dirty="0" sz="2200" spc="-5">
                <a:latin typeface="Cambria"/>
                <a:cs typeface="Cambria"/>
              </a:rPr>
              <a:t>những</a:t>
            </a:r>
            <a:r>
              <a:rPr dirty="0" sz="2200" spc="-2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người </a:t>
            </a:r>
            <a:r>
              <a:rPr dirty="0" sz="2200">
                <a:latin typeface="Cambria"/>
                <a:cs typeface="Cambria"/>
              </a:rPr>
              <a:t>để</a:t>
            </a:r>
            <a:r>
              <a:rPr dirty="0" sz="2200" spc="-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phỏng</a:t>
            </a:r>
            <a:r>
              <a:rPr dirty="0" sz="2200" spc="-20">
                <a:latin typeface="Cambria"/>
                <a:cs typeface="Cambria"/>
              </a:rPr>
              <a:t> vấn</a:t>
            </a:r>
            <a:endParaRPr sz="22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33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200" spc="-5">
                <a:latin typeface="Cambria"/>
                <a:cs typeface="Cambria"/>
              </a:rPr>
              <a:t>Khi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nào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mỗi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người </a:t>
            </a:r>
            <a:r>
              <a:rPr dirty="0" sz="2200">
                <a:latin typeface="Cambria"/>
                <a:cs typeface="Cambria"/>
              </a:rPr>
              <a:t>sẽ</a:t>
            </a:r>
            <a:r>
              <a:rPr dirty="0" sz="2200" spc="-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được</a:t>
            </a:r>
            <a:r>
              <a:rPr dirty="0" sz="2200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phỏng</a:t>
            </a:r>
            <a:r>
              <a:rPr dirty="0" sz="2200" spc="-20">
                <a:latin typeface="Cambria"/>
                <a:cs typeface="Cambria"/>
              </a:rPr>
              <a:t> vấn</a:t>
            </a:r>
            <a:endParaRPr sz="22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280"/>
              </a:spcBef>
              <a:buClr>
                <a:srgbClr val="3891A7"/>
              </a:buClr>
              <a:buSzPct val="7884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600" spc="-5">
                <a:latin typeface="Cambria"/>
                <a:cs typeface="Cambria"/>
              </a:rPr>
              <a:t>Mục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đích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gì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ở họ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sẽ </a:t>
            </a:r>
            <a:r>
              <a:rPr dirty="0" sz="2600" spc="-15">
                <a:latin typeface="Cambria"/>
                <a:cs typeface="Cambria"/>
              </a:rPr>
              <a:t>được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phỏng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25">
                <a:latin typeface="Cambria"/>
                <a:cs typeface="Cambria"/>
              </a:rPr>
              <a:t>vấn</a:t>
            </a:r>
            <a:endParaRPr sz="2600">
              <a:latin typeface="Cambria"/>
              <a:cs typeface="Cambria"/>
            </a:endParaRPr>
          </a:p>
          <a:p>
            <a:pPr marL="295275" marR="5080" indent="-283210">
              <a:lnSpc>
                <a:spcPct val="109200"/>
              </a:lnSpc>
              <a:buClr>
                <a:srgbClr val="3891A7"/>
              </a:buClr>
              <a:buSzPct val="7884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600" spc="-5">
                <a:latin typeface="Cambria"/>
                <a:cs typeface="Cambria"/>
              </a:rPr>
              <a:t>Dânh</a:t>
            </a:r>
            <a:r>
              <a:rPr dirty="0" sz="2600" spc="1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sách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có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thể</a:t>
            </a:r>
            <a:r>
              <a:rPr dirty="0" sz="2600" spc="-1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là không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chính</a:t>
            </a:r>
            <a:r>
              <a:rPr dirty="0" sz="2600" spc="25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thức</a:t>
            </a:r>
            <a:r>
              <a:rPr dirty="0" sz="2600" spc="2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… hoặc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nó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có </a:t>
            </a:r>
            <a:r>
              <a:rPr dirty="0" sz="2600" spc="-56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thể</a:t>
            </a:r>
            <a:r>
              <a:rPr dirty="0" sz="2600" spc="-1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là một </a:t>
            </a:r>
            <a:r>
              <a:rPr dirty="0" sz="2600" spc="-10">
                <a:latin typeface="Cambria"/>
                <a:cs typeface="Cambria"/>
              </a:rPr>
              <a:t>phần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>
                <a:latin typeface="Cambria"/>
                <a:cs typeface="Cambria"/>
              </a:rPr>
              <a:t>củâ</a:t>
            </a:r>
            <a:r>
              <a:rPr dirty="0" sz="2600" spc="25">
                <a:latin typeface="Cambria"/>
                <a:cs typeface="Cambria"/>
              </a:rPr>
              <a:t> </a:t>
            </a:r>
            <a:r>
              <a:rPr dirty="0" sz="2600" spc="-5" b="1" i="1">
                <a:latin typeface="Cambria"/>
                <a:cs typeface="Cambria"/>
              </a:rPr>
              <a:t>phân</a:t>
            </a:r>
            <a:r>
              <a:rPr dirty="0" sz="2600" spc="15" b="1" i="1">
                <a:latin typeface="Cambria"/>
                <a:cs typeface="Cambria"/>
              </a:rPr>
              <a:t> </a:t>
            </a:r>
            <a:r>
              <a:rPr dirty="0" sz="2600" spc="-5" b="1" i="1">
                <a:latin typeface="Cambria"/>
                <a:cs typeface="Cambria"/>
              </a:rPr>
              <a:t>tích</a:t>
            </a:r>
            <a:r>
              <a:rPr dirty="0" sz="2600" b="1" i="1">
                <a:latin typeface="Cambria"/>
                <a:cs typeface="Cambria"/>
              </a:rPr>
              <a:t> dự</a:t>
            </a:r>
            <a:r>
              <a:rPr dirty="0" sz="2600" spc="10" b="1" i="1">
                <a:latin typeface="Cambria"/>
                <a:cs typeface="Cambria"/>
              </a:rPr>
              <a:t> </a:t>
            </a:r>
            <a:r>
              <a:rPr dirty="0" sz="2600" b="1" i="1">
                <a:latin typeface="Cambria"/>
                <a:cs typeface="Cambria"/>
              </a:rPr>
              <a:t>án</a:t>
            </a:r>
            <a:endParaRPr sz="26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290"/>
              </a:spcBef>
              <a:buClr>
                <a:srgbClr val="3891A7"/>
              </a:buClr>
              <a:buSzPct val="7884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600" spc="-5">
                <a:latin typeface="Cambria"/>
                <a:cs typeface="Cambria"/>
              </a:rPr>
              <a:t>Dânh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sách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15">
                <a:latin typeface="Cambria"/>
                <a:cs typeface="Cambria"/>
              </a:rPr>
              <a:t>được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dựâ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25">
                <a:latin typeface="Cambria"/>
                <a:cs typeface="Cambria"/>
              </a:rPr>
              <a:t>vào</a:t>
            </a:r>
            <a:r>
              <a:rPr dirty="0" sz="2600" spc="-5">
                <a:latin typeface="Cambria"/>
                <a:cs typeface="Cambria"/>
              </a:rPr>
              <a:t> thông</a:t>
            </a:r>
            <a:r>
              <a:rPr dirty="0" sz="2600" spc="-1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tin cần</a:t>
            </a:r>
            <a:endParaRPr sz="26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285"/>
              </a:spcBef>
              <a:buClr>
                <a:srgbClr val="3891A7"/>
              </a:buClr>
              <a:buSzPct val="7884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600" spc="-45">
                <a:latin typeface="Cambria"/>
                <a:cs typeface="Cambria"/>
              </a:rPr>
              <a:t>Tốt</a:t>
            </a:r>
            <a:r>
              <a:rPr dirty="0" sz="2600" spc="-2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để tạo </a:t>
            </a:r>
            <a:r>
              <a:rPr dirty="0" sz="2600" spc="-30">
                <a:latin typeface="Cambria"/>
                <a:cs typeface="Cambria"/>
              </a:rPr>
              <a:t>râ</a:t>
            </a:r>
            <a:r>
              <a:rPr dirty="0" sz="2600" spc="-5">
                <a:latin typeface="Cambria"/>
                <a:cs typeface="Cambria"/>
              </a:rPr>
              <a:t> các</a:t>
            </a:r>
            <a:r>
              <a:rPr dirty="0" sz="2600" spc="1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phối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cảnh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khác</a:t>
            </a:r>
            <a:r>
              <a:rPr dirty="0" sz="2600" spc="15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nhâu</a:t>
            </a:r>
            <a:endParaRPr sz="26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35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200" spc="-5">
                <a:latin typeface="Cambria"/>
                <a:cs typeface="Cambria"/>
              </a:rPr>
              <a:t>Người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quản</a:t>
            </a:r>
            <a:r>
              <a:rPr dirty="0" sz="2200" spc="-25">
                <a:latin typeface="Cambria"/>
                <a:cs typeface="Cambria"/>
              </a:rPr>
              <a:t> lý</a:t>
            </a:r>
            <a:r>
              <a:rPr dirty="0" sz="2200" spc="-2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(Mânâgers)</a:t>
            </a:r>
            <a:endParaRPr sz="22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33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200" spc="-5">
                <a:latin typeface="Cambria"/>
                <a:cs typeface="Cambria"/>
              </a:rPr>
              <a:t>Người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dùng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(Users)</a:t>
            </a:r>
            <a:endParaRPr sz="22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275"/>
              </a:spcBef>
              <a:buClr>
                <a:srgbClr val="3891A7"/>
              </a:buClr>
              <a:buSzPct val="7884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600" spc="-5">
                <a:latin typeface="Cambria"/>
                <a:cs typeface="Cambria"/>
              </a:rPr>
              <a:t>Chọn những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người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cho các</a:t>
            </a:r>
            <a:r>
              <a:rPr dirty="0" sz="2600" spc="15">
                <a:latin typeface="Cambria"/>
                <a:cs typeface="Cambria"/>
              </a:rPr>
              <a:t> </a:t>
            </a:r>
            <a:r>
              <a:rPr dirty="0" sz="2600" spc="-30">
                <a:latin typeface="Cambria"/>
                <a:cs typeface="Cambria"/>
              </a:rPr>
              <a:t>lý</a:t>
            </a:r>
            <a:r>
              <a:rPr dirty="0" sz="2600" spc="-5">
                <a:latin typeface="Cambria"/>
                <a:cs typeface="Cambria"/>
              </a:rPr>
              <a:t> do chung</a:t>
            </a:r>
            <a:endParaRPr sz="26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290"/>
              </a:spcBef>
              <a:buClr>
                <a:srgbClr val="3891A7"/>
              </a:buClr>
              <a:buSzPct val="7884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600" spc="-5">
                <a:latin typeface="Cambria"/>
                <a:cs typeface="Cambria"/>
              </a:rPr>
              <a:t>Phỏng</a:t>
            </a:r>
            <a:r>
              <a:rPr dirty="0" sz="2600" spc="-10">
                <a:latin typeface="Cambria"/>
                <a:cs typeface="Cambria"/>
              </a:rPr>
              <a:t> </a:t>
            </a:r>
            <a:r>
              <a:rPr dirty="0" sz="2600" spc="-25">
                <a:latin typeface="Cambria"/>
                <a:cs typeface="Cambria"/>
              </a:rPr>
              <a:t>vấn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15">
                <a:latin typeface="Cambria"/>
                <a:cs typeface="Cambria"/>
              </a:rPr>
              <a:t>được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lặp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đi lặp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lại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409" y="402310"/>
            <a:ext cx="8149589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497586"/>
            <a:ext cx="805116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C00000"/>
                </a:solidFill>
              </a:rPr>
              <a:t>CHỌN</a:t>
            </a:r>
            <a:r>
              <a:rPr dirty="0" spc="-15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NGƯỜI</a:t>
            </a:r>
            <a:r>
              <a:rPr dirty="0" spc="-15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ĐƯỢC</a:t>
            </a:r>
            <a:r>
              <a:rPr dirty="0" spc="-1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PHỎNG</a:t>
            </a:r>
            <a:r>
              <a:rPr dirty="0" spc="-3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VẤN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(INTERVIEW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987552"/>
            <a:ext cx="8229600" cy="5562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009" y="125704"/>
            <a:ext cx="5945886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339" y="221234"/>
            <a:ext cx="549656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THIẾT</a:t>
            </a:r>
            <a:r>
              <a:rPr dirty="0" spc="-25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KẾ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CÂU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HỎI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PHỎNG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VẤN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319275" y="831837"/>
            <a:ext cx="7761605" cy="505714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705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Đừng hỏi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thông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tin mà </a:t>
            </a:r>
            <a:r>
              <a:rPr dirty="0" sz="2400">
                <a:latin typeface="Cambria"/>
                <a:cs typeface="Cambria"/>
              </a:rPr>
              <a:t>có</a:t>
            </a:r>
            <a:r>
              <a:rPr dirty="0" sz="2400" spc="-5">
                <a:latin typeface="Cambria"/>
                <a:cs typeface="Cambria"/>
              </a:rPr>
              <a:t> thể </a:t>
            </a:r>
            <a:r>
              <a:rPr dirty="0" sz="2400">
                <a:latin typeface="Cambria"/>
                <a:cs typeface="Cambria"/>
              </a:rPr>
              <a:t>đạt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được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tại nơi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khác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5">
                <a:latin typeface="Cambria"/>
                <a:cs typeface="Cambria"/>
              </a:rPr>
              <a:t>Muốn </a:t>
            </a:r>
            <a:r>
              <a:rPr dirty="0" sz="2400">
                <a:latin typeface="Cambria"/>
                <a:cs typeface="Cambria"/>
              </a:rPr>
              <a:t>chỉ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râ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khíâ </a:t>
            </a:r>
            <a:r>
              <a:rPr dirty="0" sz="2400">
                <a:latin typeface="Cambria"/>
                <a:cs typeface="Cambria"/>
              </a:rPr>
              <a:t>cạnh </a:t>
            </a:r>
            <a:r>
              <a:rPr dirty="0" sz="2400" spc="-10">
                <a:latin typeface="Cambria"/>
                <a:cs typeface="Cambria"/>
              </a:rPr>
              <a:t>người </a:t>
            </a:r>
            <a:r>
              <a:rPr dirty="0" sz="2400" spc="-5">
                <a:latin typeface="Cambria"/>
                <a:cs typeface="Cambria"/>
              </a:rPr>
              <a:t>phỏng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vấn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5">
                <a:latin typeface="Cambria"/>
                <a:cs typeface="Cambria"/>
              </a:rPr>
              <a:t>Mong muốn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tạo nên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thông tin</a:t>
            </a:r>
            <a:r>
              <a:rPr dirty="0" sz="2400" spc="-10">
                <a:latin typeface="Cambria"/>
                <a:cs typeface="Cambria"/>
              </a:rPr>
              <a:t> tốt</a:t>
            </a:r>
            <a:r>
              <a:rPr dirty="0" sz="2400" spc="-5">
                <a:latin typeface="Cambria"/>
                <a:cs typeface="Cambria"/>
              </a:rPr>
              <a:t> hơn.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5">
                <a:latin typeface="Cambria"/>
                <a:cs typeface="Cambria"/>
              </a:rPr>
              <a:t>Không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có </a:t>
            </a:r>
            <a:r>
              <a:rPr dirty="0" sz="2400" spc="-5">
                <a:latin typeface="Cambria"/>
                <a:cs typeface="Cambria"/>
              </a:rPr>
              <a:t>kiểu </a:t>
            </a:r>
            <a:r>
              <a:rPr dirty="0" sz="2400">
                <a:latin typeface="Cambria"/>
                <a:cs typeface="Cambria"/>
              </a:rPr>
              <a:t>câu hỏi</a:t>
            </a:r>
            <a:r>
              <a:rPr dirty="0" sz="2400" spc="-5">
                <a:latin typeface="Cambria"/>
                <a:cs typeface="Cambria"/>
              </a:rPr>
              <a:t> nào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là</a:t>
            </a:r>
            <a:r>
              <a:rPr dirty="0" sz="2400" spc="-10">
                <a:latin typeface="Cambria"/>
                <a:cs typeface="Cambria"/>
              </a:rPr>
              <a:t> tốt</a:t>
            </a:r>
            <a:r>
              <a:rPr dirty="0" sz="2400" spc="-5">
                <a:latin typeface="Cambria"/>
                <a:cs typeface="Cambria"/>
              </a:rPr>
              <a:t> nhất</a:t>
            </a:r>
            <a:endParaRPr sz="2400">
              <a:latin typeface="Cambria"/>
              <a:cs typeface="Cambria"/>
            </a:endParaRPr>
          </a:p>
          <a:p>
            <a:pPr marL="295275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5">
                <a:latin typeface="Cambria"/>
                <a:cs typeface="Cambria"/>
              </a:rPr>
              <a:t>Khởi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đầu</a:t>
            </a:r>
            <a:r>
              <a:rPr dirty="0" sz="2400" spc="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sử dụng </a:t>
            </a:r>
            <a:r>
              <a:rPr dirty="0" sz="2400" spc="-5">
                <a:latin typeface="Cambria"/>
                <a:cs typeface="Cambria"/>
              </a:rPr>
              <a:t>phỏng </a:t>
            </a:r>
            <a:r>
              <a:rPr dirty="0" sz="2400" spc="-20">
                <a:latin typeface="Cambria"/>
                <a:cs typeface="Cambria"/>
              </a:rPr>
              <a:t>vấn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không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có cấu </a:t>
            </a:r>
            <a:r>
              <a:rPr dirty="0" sz="2400" spc="-5">
                <a:latin typeface="Cambria"/>
                <a:cs typeface="Cambria"/>
              </a:rPr>
              <a:t>trúc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để </a:t>
            </a:r>
            <a:r>
              <a:rPr dirty="0" sz="2400" spc="-15">
                <a:latin typeface="Cambria"/>
                <a:cs typeface="Cambria"/>
              </a:rPr>
              <a:t>xác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địn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hệ</a:t>
            </a:r>
            <a:r>
              <a:rPr dirty="0" sz="2400" spc="-5">
                <a:latin typeface="Cambria"/>
                <a:cs typeface="Cambria"/>
              </a:rPr>
              <a:t> thống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như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thế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nào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(câu hỏi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mở)</a:t>
            </a:r>
            <a:endParaRPr sz="2400">
              <a:latin typeface="Cambria"/>
              <a:cs typeface="Cambria"/>
            </a:endParaRPr>
          </a:p>
          <a:p>
            <a:pPr marL="295275" marR="19494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5">
                <a:latin typeface="Cambria"/>
                <a:cs typeface="Cambria"/>
              </a:rPr>
              <a:t>Khi </a:t>
            </a:r>
            <a:r>
              <a:rPr dirty="0" sz="2400" spc="-10">
                <a:latin typeface="Cambria"/>
                <a:cs typeface="Cambria"/>
              </a:rPr>
              <a:t>người</a:t>
            </a:r>
            <a:r>
              <a:rPr dirty="0" sz="2400" spc="-5">
                <a:latin typeface="Cambria"/>
                <a:cs typeface="Cambria"/>
              </a:rPr>
              <a:t> phân tích thu </a:t>
            </a:r>
            <a:r>
              <a:rPr dirty="0" sz="2400" spc="-15">
                <a:latin typeface="Cambria"/>
                <a:cs typeface="Cambria"/>
              </a:rPr>
              <a:t>được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sự</a:t>
            </a:r>
            <a:r>
              <a:rPr dirty="0" sz="2400" spc="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hiểu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biết,</a:t>
            </a:r>
            <a:r>
              <a:rPr dirty="0" sz="2400" spc="-5">
                <a:latin typeface="Cambria"/>
                <a:cs typeface="Cambria"/>
              </a:rPr>
              <a:t> phỏng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vấn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có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cấu </a:t>
            </a:r>
            <a:r>
              <a:rPr dirty="0" sz="2400" spc="-5">
                <a:latin typeface="Cambria"/>
                <a:cs typeface="Cambria"/>
              </a:rPr>
              <a:t>trúc </a:t>
            </a:r>
            <a:r>
              <a:rPr dirty="0" sz="2400" spc="-10">
                <a:latin typeface="Cambria"/>
                <a:cs typeface="Cambria"/>
              </a:rPr>
              <a:t>được</a:t>
            </a:r>
            <a:r>
              <a:rPr dirty="0" sz="2400">
                <a:latin typeface="Cambria"/>
                <a:cs typeface="Cambria"/>
              </a:rPr>
              <a:t> sử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dụng (câu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hỏi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đóng)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Phỏng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vấn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không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cấu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trúc</a:t>
            </a:r>
            <a:endParaRPr sz="24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dirty="0" sz="2000" spc="-10">
                <a:latin typeface="Cambria"/>
                <a:cs typeface="Cambria"/>
              </a:rPr>
              <a:t>Rộng, </a:t>
            </a:r>
            <a:r>
              <a:rPr dirty="0" sz="2000" spc="-5">
                <a:latin typeface="Cambria"/>
                <a:cs typeface="Cambria"/>
              </a:rPr>
              <a:t>thông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tin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 spc="-15">
                <a:latin typeface="Cambria"/>
                <a:cs typeface="Cambria"/>
              </a:rPr>
              <a:t>xác</a:t>
            </a:r>
            <a:r>
              <a:rPr dirty="0" sz="2000" spc="-5">
                <a:latin typeface="Cambria"/>
                <a:cs typeface="Cambria"/>
              </a:rPr>
              <a:t> định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đại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thể</a:t>
            </a:r>
            <a:endParaRPr sz="20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Phỏng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vấn </a:t>
            </a:r>
            <a:r>
              <a:rPr dirty="0" sz="2400">
                <a:latin typeface="Cambria"/>
                <a:cs typeface="Cambria"/>
              </a:rPr>
              <a:t>có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cấu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trúc</a:t>
            </a:r>
            <a:endParaRPr sz="24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dirty="0" sz="2000" spc="-5">
                <a:latin typeface="Cambria"/>
                <a:cs typeface="Cambria"/>
              </a:rPr>
              <a:t>Thông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tin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cụ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thể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hơn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937" y="364248"/>
              <a:ext cx="2414778" cy="6827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4284" y="364248"/>
              <a:ext cx="509752" cy="6827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5629" y="361962"/>
              <a:ext cx="1272540" cy="6827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9737" y="361962"/>
              <a:ext cx="509752" cy="6827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1084" y="361962"/>
              <a:ext cx="3457956" cy="68273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1739" y="442214"/>
            <a:ext cx="61487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990000"/>
                </a:solidFill>
                <a:latin typeface="Times New Roman"/>
                <a:cs typeface="Times New Roman"/>
              </a:rPr>
              <a:t>CÂU </a:t>
            </a:r>
            <a:r>
              <a:rPr dirty="0" sz="2400">
                <a:solidFill>
                  <a:srgbClr val="990000"/>
                </a:solidFill>
                <a:latin typeface="Times New Roman"/>
                <a:cs typeface="Times New Roman"/>
              </a:rPr>
              <a:t>HỎI</a:t>
            </a:r>
            <a:r>
              <a:rPr dirty="0" sz="2400" spc="-1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990000"/>
                </a:solidFill>
                <a:latin typeface="Times New Roman"/>
                <a:cs typeface="Times New Roman"/>
              </a:rPr>
              <a:t>MỞ</a:t>
            </a:r>
            <a:r>
              <a:rPr dirty="0" sz="2400" spc="-3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b="0">
                <a:solidFill>
                  <a:srgbClr val="000000"/>
                </a:solidFill>
                <a:latin typeface="Microsoft Sans Serif"/>
                <a:cs typeface="Microsoft Sans Serif"/>
              </a:rPr>
              <a:t>OPEN-ENDED</a:t>
            </a:r>
            <a:r>
              <a:rPr dirty="0" sz="24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QUESTIONS)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1064260" y="867653"/>
            <a:ext cx="7929245" cy="5200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92100" marR="5080" indent="-280035">
              <a:lnSpc>
                <a:spcPct val="120000"/>
              </a:lnSpc>
              <a:spcBef>
                <a:spcPts val="105"/>
              </a:spcBef>
              <a:buClr>
                <a:srgbClr val="3891A7"/>
              </a:buClr>
              <a:buFont typeface="Verdana"/>
              <a:buChar char="◦"/>
              <a:tabLst>
                <a:tab pos="292735" algn="l"/>
              </a:tabLst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Mục tiêu là thu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thập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thông tin và dữ liệu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cốt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lõi và những đặc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 trưng then chốt của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hệ thống.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Câu hỏi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mở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yêu cầu câu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trả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lời </a:t>
            </a:r>
            <a:r>
              <a:rPr dirty="0" sz="24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không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trực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tiếp</a:t>
            </a:r>
            <a:r>
              <a:rPr dirty="0" sz="24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hay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cụ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thể.</a:t>
            </a:r>
            <a:endParaRPr sz="2400">
              <a:latin typeface="Times New Roman"/>
              <a:cs typeface="Times New Roman"/>
            </a:endParaRPr>
          </a:p>
          <a:p>
            <a:pPr algn="just" marL="292100" marR="5080" indent="-280035">
              <a:lnSpc>
                <a:spcPct val="120000"/>
              </a:lnSpc>
              <a:buClr>
                <a:srgbClr val="3891A7"/>
              </a:buClr>
              <a:buFont typeface="Verdana"/>
              <a:buChar char="◦"/>
              <a:tabLst>
                <a:tab pos="292735" algn="l"/>
              </a:tabLst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Dạng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câu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trả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lời mở : người bị phỏng vấn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trả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lời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tự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do theo ý </a:t>
            </a:r>
            <a:r>
              <a:rPr dirty="0" sz="24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mình.</a:t>
            </a:r>
            <a:endParaRPr sz="2400">
              <a:latin typeface="Times New Roman"/>
              <a:cs typeface="Times New Roman"/>
            </a:endParaRPr>
          </a:p>
          <a:p>
            <a:pPr algn="just" marL="292100" indent="-280035">
              <a:lnSpc>
                <a:spcPct val="100000"/>
              </a:lnSpc>
              <a:spcBef>
                <a:spcPts val="575"/>
              </a:spcBef>
              <a:buClr>
                <a:srgbClr val="3891A7"/>
              </a:buClr>
              <a:buFont typeface="Verdana"/>
              <a:buChar char="◦"/>
              <a:tabLst>
                <a:tab pos="292735" algn="l"/>
              </a:tabLst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Ví</a:t>
            </a:r>
            <a:r>
              <a:rPr dirty="0" sz="24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dụ:</a:t>
            </a:r>
            <a:endParaRPr sz="2400">
              <a:latin typeface="Times New Roman"/>
              <a:cs typeface="Times New Roman"/>
            </a:endParaRPr>
          </a:p>
          <a:p>
            <a:pPr lvl="1" marL="619125" marR="5715" indent="-283210">
              <a:lnSpc>
                <a:spcPct val="100000"/>
              </a:lnSpc>
              <a:spcBef>
                <a:spcPts val="925"/>
              </a:spcBef>
              <a:buClr>
                <a:srgbClr val="3891A7"/>
              </a:buClr>
              <a:buSzPct val="80555"/>
              <a:buFont typeface="Segoe UI Symbol"/>
              <a:buChar char="⚫"/>
              <a:tabLst>
                <a:tab pos="619125" algn="l"/>
                <a:tab pos="619760" algn="l"/>
              </a:tabLst>
            </a:pPr>
            <a:r>
              <a:rPr dirty="0" sz="1800">
                <a:latin typeface="Times New Roman"/>
                <a:cs typeface="Times New Roman"/>
              </a:rPr>
              <a:t>What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most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frequent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problems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you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experience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existing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reports?</a:t>
            </a:r>
            <a:endParaRPr sz="1800">
              <a:latin typeface="Times New Roman"/>
              <a:cs typeface="Times New Roman"/>
            </a:endParaRPr>
          </a:p>
          <a:p>
            <a:pPr lvl="1" marL="619125" marR="571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Segoe UI Symbol"/>
              <a:buChar char="⚫"/>
              <a:tabLst>
                <a:tab pos="619125" algn="l"/>
                <a:tab pos="619760" algn="l"/>
              </a:tabLst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Phần</a:t>
            </a:r>
            <a:r>
              <a:rPr dirty="0" sz="1800" spc="1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lớn</a:t>
            </a:r>
            <a:r>
              <a:rPr dirty="0" sz="1800" spc="1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những</a:t>
            </a:r>
            <a:r>
              <a:rPr dirty="0" sz="1800" spc="1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vấn</a:t>
            </a:r>
            <a:r>
              <a:rPr dirty="0" sz="1800" spc="1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đề</a:t>
            </a:r>
            <a:r>
              <a:rPr dirty="0" sz="1800" spc="1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từng</a:t>
            </a:r>
            <a:r>
              <a:rPr dirty="0" sz="1800" spc="1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gặp</a:t>
            </a:r>
            <a:r>
              <a:rPr dirty="0" sz="1800" spc="1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trong</a:t>
            </a:r>
            <a:r>
              <a:rPr dirty="0" sz="1800" spc="1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những</a:t>
            </a:r>
            <a:r>
              <a:rPr dirty="0" sz="1800" spc="1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mẫu</a:t>
            </a:r>
            <a:r>
              <a:rPr dirty="0" sz="1800" spc="1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báo</a:t>
            </a:r>
            <a:r>
              <a:rPr dirty="0" sz="1800" spc="1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cáo</a:t>
            </a:r>
            <a:r>
              <a:rPr dirty="0" sz="1800" spc="1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phân</a:t>
            </a:r>
            <a:r>
              <a:rPr dirty="0" sz="1800" spc="1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tích</a:t>
            </a:r>
            <a:r>
              <a:rPr dirty="0" sz="1800" spc="1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dữ</a:t>
            </a:r>
            <a:r>
              <a:rPr dirty="0" sz="1800" spc="1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liệu </a:t>
            </a:r>
            <a:r>
              <a:rPr dirty="0" sz="1800" spc="-43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đang</a:t>
            </a:r>
            <a:r>
              <a:rPr dirty="0" sz="18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tồn tại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là gì?</a:t>
            </a:r>
            <a:endParaRPr sz="1800">
              <a:latin typeface="Times New Roman"/>
              <a:cs typeface="Times New Roman"/>
            </a:endParaRPr>
          </a:p>
          <a:p>
            <a:pPr lvl="1" marL="619125" marR="571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Segoe UI Symbol"/>
              <a:buChar char="⚫"/>
              <a:tabLst>
                <a:tab pos="619125" algn="l"/>
                <a:tab pos="619760" algn="l"/>
                <a:tab pos="1313815" algn="l"/>
                <a:tab pos="1881505" algn="l"/>
                <a:tab pos="2487295" algn="l"/>
                <a:tab pos="2928620" algn="l"/>
                <a:tab pos="3902710" algn="l"/>
                <a:tab pos="4318635" algn="l"/>
                <a:tab pos="5419725" algn="l"/>
                <a:tab pos="5847715" algn="l"/>
                <a:tab pos="6835140" algn="l"/>
              </a:tabLst>
            </a:pPr>
            <a:r>
              <a:rPr dirty="0" sz="1800">
                <a:latin typeface="Times New Roman"/>
                <a:cs typeface="Times New Roman"/>
              </a:rPr>
              <a:t>Name	your	three	top	priorities	for	improving	the	customer	re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1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onship 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system.</a:t>
            </a:r>
            <a:endParaRPr sz="1800">
              <a:latin typeface="Times New Roman"/>
              <a:cs typeface="Times New Roman"/>
            </a:endParaRPr>
          </a:p>
          <a:p>
            <a:pPr lvl="1" marL="619125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Segoe UI Symbol"/>
              <a:buChar char="⚫"/>
              <a:tabLst>
                <a:tab pos="619125" algn="l"/>
                <a:tab pos="619760" algn="l"/>
              </a:tabLst>
            </a:pP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Tên</a:t>
            </a:r>
            <a:r>
              <a:rPr dirty="0" sz="1800" spc="2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ba</a:t>
            </a:r>
            <a:r>
              <a:rPr dirty="0" sz="1800" spc="2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quyền</a:t>
            </a:r>
            <a:r>
              <a:rPr dirty="0" sz="1800" spc="2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ưu</a:t>
            </a:r>
            <a:r>
              <a:rPr dirty="0" sz="1800" spc="2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tiên</a:t>
            </a:r>
            <a:r>
              <a:rPr dirty="0" sz="1800" spc="2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để</a:t>
            </a:r>
            <a:r>
              <a:rPr dirty="0" sz="1800" spc="2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hoàn</a:t>
            </a:r>
            <a:r>
              <a:rPr dirty="0" sz="1800" spc="2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thiện</a:t>
            </a:r>
            <a:r>
              <a:rPr dirty="0" sz="1800" spc="2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mối</a:t>
            </a:r>
            <a:r>
              <a:rPr dirty="0" sz="1800" spc="2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quan</a:t>
            </a:r>
            <a:r>
              <a:rPr dirty="0" sz="1800" spc="2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hệ</a:t>
            </a:r>
            <a:r>
              <a:rPr dirty="0" sz="1800" spc="2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giữa</a:t>
            </a:r>
            <a:r>
              <a:rPr dirty="0" sz="1800" spc="2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khách</a:t>
            </a:r>
            <a:r>
              <a:rPr dirty="0" sz="1800" spc="2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hàng</a:t>
            </a:r>
            <a:r>
              <a:rPr dirty="0" sz="1800" spc="2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và</a:t>
            </a:r>
            <a:r>
              <a:rPr dirty="0" sz="1800" spc="2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người </a:t>
            </a:r>
            <a:r>
              <a:rPr dirty="0" sz="1800" spc="-43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quản</a:t>
            </a:r>
            <a:r>
              <a:rPr dirty="0" sz="18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lý</a:t>
            </a:r>
            <a:r>
              <a:rPr dirty="0" sz="18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hệ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thống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937" y="364248"/>
              <a:ext cx="2414778" cy="6827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4284" y="364248"/>
              <a:ext cx="509752" cy="6827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5629" y="361962"/>
              <a:ext cx="1272540" cy="6827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9737" y="361962"/>
              <a:ext cx="509752" cy="6827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1084" y="361962"/>
              <a:ext cx="3457956" cy="68273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1739" y="442214"/>
            <a:ext cx="61487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990000"/>
                </a:solidFill>
                <a:latin typeface="Times New Roman"/>
                <a:cs typeface="Times New Roman"/>
              </a:rPr>
              <a:t>CÂU </a:t>
            </a:r>
            <a:r>
              <a:rPr dirty="0" sz="2400">
                <a:solidFill>
                  <a:srgbClr val="990000"/>
                </a:solidFill>
                <a:latin typeface="Times New Roman"/>
                <a:cs typeface="Times New Roman"/>
              </a:rPr>
              <a:t>HỎI</a:t>
            </a:r>
            <a:r>
              <a:rPr dirty="0" sz="2400" spc="-1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990000"/>
                </a:solidFill>
                <a:latin typeface="Times New Roman"/>
                <a:cs typeface="Times New Roman"/>
              </a:rPr>
              <a:t>MỞ</a:t>
            </a:r>
            <a:r>
              <a:rPr dirty="0" sz="2400" spc="-3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b="0">
                <a:solidFill>
                  <a:srgbClr val="000000"/>
                </a:solidFill>
                <a:latin typeface="Microsoft Sans Serif"/>
                <a:cs typeface="Microsoft Sans Serif"/>
              </a:rPr>
              <a:t>OPEN-ENDED</a:t>
            </a:r>
            <a:r>
              <a:rPr dirty="0" sz="2400" spc="25" b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b="0">
                <a:solidFill>
                  <a:srgbClr val="000000"/>
                </a:solidFill>
                <a:latin typeface="Microsoft Sans Serif"/>
                <a:cs typeface="Microsoft Sans Serif"/>
              </a:rPr>
              <a:t>QUESTIONS)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0780" y="834101"/>
            <a:ext cx="5813425" cy="557720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800" spc="-15" b="1">
                <a:latin typeface="Cambria"/>
                <a:cs typeface="Cambria"/>
              </a:rPr>
              <a:t>Ưu</a:t>
            </a:r>
            <a:r>
              <a:rPr dirty="0" sz="1800" spc="-4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điểm:</a:t>
            </a:r>
            <a:endParaRPr sz="1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1800" spc="-5">
                <a:latin typeface="Cambria"/>
                <a:cs typeface="Cambria"/>
              </a:rPr>
              <a:t>Người</a:t>
            </a:r>
            <a:r>
              <a:rPr dirty="0" sz="1800" spc="-10">
                <a:latin typeface="Cambria"/>
                <a:cs typeface="Cambria"/>
              </a:rPr>
              <a:t> được </a:t>
            </a:r>
            <a:r>
              <a:rPr dirty="0" sz="1800" spc="-5">
                <a:latin typeface="Cambria"/>
                <a:cs typeface="Cambria"/>
              </a:rPr>
              <a:t>phỏng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-15">
                <a:latin typeface="Cambria"/>
                <a:cs typeface="Cambria"/>
              </a:rPr>
              <a:t>vấn </a:t>
            </a:r>
            <a:r>
              <a:rPr dirty="0" sz="1800">
                <a:latin typeface="Cambria"/>
                <a:cs typeface="Cambria"/>
              </a:rPr>
              <a:t>dễ</a:t>
            </a:r>
            <a:r>
              <a:rPr dirty="0" sz="1800" spc="-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dàng</a:t>
            </a:r>
            <a:r>
              <a:rPr dirty="0" sz="1800" spc="-5">
                <a:latin typeface="Cambria"/>
                <a:cs typeface="Cambria"/>
              </a:rPr>
              <a:t> </a:t>
            </a:r>
            <a:r>
              <a:rPr dirty="0" sz="1800" spc="-15">
                <a:latin typeface="Cambria"/>
                <a:cs typeface="Cambria"/>
              </a:rPr>
              <a:t>trả </a:t>
            </a:r>
            <a:r>
              <a:rPr dirty="0" sz="1800" spc="-5">
                <a:latin typeface="Cambria"/>
                <a:cs typeface="Cambria"/>
              </a:rPr>
              <a:t>lời</a:t>
            </a:r>
            <a:endParaRPr sz="1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1800">
                <a:latin typeface="Cambria"/>
                <a:cs typeface="Cambria"/>
              </a:rPr>
              <a:t>Không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-10">
                <a:latin typeface="Cambria"/>
                <a:cs typeface="Cambria"/>
              </a:rPr>
              <a:t>ràng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buộc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câu </a:t>
            </a:r>
            <a:r>
              <a:rPr dirty="0" sz="1800" spc="-15">
                <a:latin typeface="Cambria"/>
                <a:cs typeface="Cambria"/>
              </a:rPr>
              <a:t>trả </a:t>
            </a:r>
            <a:r>
              <a:rPr dirty="0" sz="1800" spc="-5">
                <a:latin typeface="Cambria"/>
                <a:cs typeface="Cambria"/>
              </a:rPr>
              <a:t>lời</a:t>
            </a:r>
            <a:endParaRPr sz="1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1800">
                <a:latin typeface="Cambria"/>
                <a:cs typeface="Cambria"/>
              </a:rPr>
              <a:t>Có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thể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phát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sinh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ý </a:t>
            </a:r>
            <a:r>
              <a:rPr dirty="0" sz="1800" spc="-10">
                <a:latin typeface="Cambria"/>
                <a:cs typeface="Cambria"/>
              </a:rPr>
              <a:t>tưởng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mới.</a:t>
            </a:r>
            <a:endParaRPr sz="1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1800" spc="-5">
                <a:latin typeface="Cambria"/>
                <a:cs typeface="Cambria"/>
              </a:rPr>
              <a:t>Cung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cấp</a:t>
            </a:r>
            <a:r>
              <a:rPr dirty="0" sz="1800" spc="-2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nhiều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chi</a:t>
            </a:r>
            <a:r>
              <a:rPr dirty="0" sz="1800" spc="-2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tiết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hơn</a:t>
            </a:r>
            <a:endParaRPr sz="1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1800">
                <a:latin typeface="Cambria"/>
                <a:cs typeface="Cambria"/>
              </a:rPr>
              <a:t>Có</a:t>
            </a:r>
            <a:r>
              <a:rPr dirty="0" sz="1800" spc="-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ích</a:t>
            </a:r>
            <a:r>
              <a:rPr dirty="0" sz="1800" spc="-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cho</a:t>
            </a:r>
            <a:r>
              <a:rPr dirty="0" sz="1800" spc="-25">
                <a:latin typeface="Cambria"/>
                <a:cs typeface="Cambria"/>
              </a:rPr>
              <a:t> </a:t>
            </a:r>
            <a:r>
              <a:rPr dirty="0" sz="1800" spc="-10">
                <a:latin typeface="Cambria"/>
                <a:cs typeface="Cambria"/>
              </a:rPr>
              <a:t>người</a:t>
            </a:r>
            <a:r>
              <a:rPr dirty="0" sz="1800" spc="-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phỏng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-15">
                <a:latin typeface="Cambria"/>
                <a:cs typeface="Cambria"/>
              </a:rPr>
              <a:t>vấn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không</a:t>
            </a:r>
            <a:r>
              <a:rPr dirty="0" sz="1800" spc="-10">
                <a:latin typeface="Cambria"/>
                <a:cs typeface="Cambria"/>
              </a:rPr>
              <a:t> được </a:t>
            </a:r>
            <a:r>
              <a:rPr dirty="0" sz="1800">
                <a:latin typeface="Cambria"/>
                <a:cs typeface="Cambria"/>
              </a:rPr>
              <a:t>chuẩn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bị </a:t>
            </a:r>
            <a:r>
              <a:rPr dirty="0" sz="1800" spc="-10">
                <a:latin typeface="Cambria"/>
                <a:cs typeface="Cambria"/>
              </a:rPr>
              <a:t>trước.</a:t>
            </a:r>
            <a:endParaRPr sz="1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1800">
                <a:latin typeface="Cambria"/>
                <a:cs typeface="Cambria"/>
              </a:rPr>
              <a:t>Tính</a:t>
            </a:r>
            <a:r>
              <a:rPr dirty="0" sz="1800" spc="-3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linh</a:t>
            </a:r>
            <a:r>
              <a:rPr dirty="0" sz="1800" spc="-2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hoạt</a:t>
            </a:r>
            <a:r>
              <a:rPr dirty="0" sz="1800" spc="-3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câo</a:t>
            </a:r>
            <a:endParaRPr sz="1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1800">
                <a:latin typeface="Cambria"/>
                <a:cs typeface="Cambria"/>
              </a:rPr>
              <a:t>Tính</a:t>
            </a:r>
            <a:r>
              <a:rPr dirty="0" sz="1800" spc="-4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chính</a:t>
            </a:r>
            <a:r>
              <a:rPr dirty="0" sz="1800" spc="-40">
                <a:latin typeface="Cambria"/>
                <a:cs typeface="Cambria"/>
              </a:rPr>
              <a:t> </a:t>
            </a:r>
            <a:r>
              <a:rPr dirty="0" sz="1800" spc="-15">
                <a:latin typeface="Cambria"/>
                <a:cs typeface="Cambria"/>
              </a:rPr>
              <a:t>xác</a:t>
            </a:r>
            <a:endParaRPr sz="1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1800">
                <a:latin typeface="Cambria"/>
                <a:cs typeface="Cambria"/>
              </a:rPr>
              <a:t>Tính</a:t>
            </a:r>
            <a:r>
              <a:rPr dirty="0" sz="1800" spc="-4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tiện</a:t>
            </a:r>
            <a:r>
              <a:rPr dirty="0" sz="1800" spc="-3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lợi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600" spc="-10" b="1">
                <a:latin typeface="Cambria"/>
                <a:cs typeface="Cambria"/>
              </a:rPr>
              <a:t>Nhược</a:t>
            </a:r>
            <a:r>
              <a:rPr dirty="0" sz="1600" spc="-40" b="1">
                <a:latin typeface="Cambria"/>
                <a:cs typeface="Cambria"/>
              </a:rPr>
              <a:t> </a:t>
            </a:r>
            <a:r>
              <a:rPr dirty="0" sz="1600" spc="-5" b="1">
                <a:latin typeface="Cambria"/>
                <a:cs typeface="Cambria"/>
              </a:rPr>
              <a:t>điểm:</a:t>
            </a:r>
            <a:endParaRPr sz="16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595"/>
              </a:spcBef>
              <a:buClr>
                <a:srgbClr val="3891A7"/>
              </a:buClr>
              <a:buSzPct val="8055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1800">
                <a:latin typeface="Cambria"/>
                <a:cs typeface="Cambria"/>
              </a:rPr>
              <a:t>Thời</a:t>
            </a:r>
            <a:r>
              <a:rPr dirty="0" sz="1800" spc="-3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giân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hỏi</a:t>
            </a:r>
            <a:r>
              <a:rPr dirty="0" sz="1800" spc="-15">
                <a:latin typeface="Cambria"/>
                <a:cs typeface="Cambria"/>
              </a:rPr>
              <a:t> kéo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dài.</a:t>
            </a:r>
            <a:endParaRPr sz="1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1800">
                <a:latin typeface="Cambria"/>
                <a:cs typeface="Cambria"/>
              </a:rPr>
              <a:t>Nội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dung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có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thể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vượt</a:t>
            </a:r>
            <a:r>
              <a:rPr dirty="0" sz="1800">
                <a:latin typeface="Cambria"/>
                <a:cs typeface="Cambria"/>
              </a:rPr>
              <a:t> quâ</a:t>
            </a:r>
            <a:r>
              <a:rPr dirty="0" sz="1800" spc="-5">
                <a:latin typeface="Cambria"/>
                <a:cs typeface="Cambria"/>
              </a:rPr>
              <a:t> phạm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vi</a:t>
            </a:r>
            <a:r>
              <a:rPr dirty="0" sz="1800" spc="-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câu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hỏi.</a:t>
            </a:r>
            <a:endParaRPr sz="1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1800" spc="-20">
                <a:latin typeface="Cambria"/>
                <a:cs typeface="Cambria"/>
              </a:rPr>
              <a:t>Ưu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điểm</a:t>
            </a:r>
            <a:r>
              <a:rPr dirty="0" sz="1800">
                <a:latin typeface="Cambria"/>
                <a:cs typeface="Cambria"/>
              </a:rPr>
              <a:t> / </a:t>
            </a:r>
            <a:r>
              <a:rPr dirty="0" sz="1800" spc="-10">
                <a:latin typeface="Cambria"/>
                <a:cs typeface="Cambria"/>
              </a:rPr>
              <a:t>nhược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điểm</a:t>
            </a:r>
            <a:r>
              <a:rPr dirty="0" sz="1800">
                <a:latin typeface="Cambria"/>
                <a:cs typeface="Cambria"/>
              </a:rPr>
              <a:t> củâ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phương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pháp.</a:t>
            </a:r>
            <a:endParaRPr sz="1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1800">
                <a:latin typeface="Cambria"/>
                <a:cs typeface="Cambria"/>
              </a:rPr>
              <a:t>Nguồn</a:t>
            </a:r>
            <a:r>
              <a:rPr dirty="0" sz="1800" spc="-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thông</a:t>
            </a:r>
            <a:r>
              <a:rPr dirty="0" sz="1800" spc="-5">
                <a:latin typeface="Cambria"/>
                <a:cs typeface="Cambria"/>
              </a:rPr>
              <a:t> tin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phụ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thuộc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15">
                <a:latin typeface="Cambria"/>
                <a:cs typeface="Cambria"/>
              </a:rPr>
              <a:t>vào</a:t>
            </a:r>
            <a:r>
              <a:rPr dirty="0" sz="1800" spc="-10">
                <a:latin typeface="Cambria"/>
                <a:cs typeface="Cambria"/>
              </a:rPr>
              <a:t> người</a:t>
            </a:r>
            <a:r>
              <a:rPr dirty="0" sz="1800" spc="-5">
                <a:latin typeface="Cambria"/>
                <a:cs typeface="Cambria"/>
              </a:rPr>
              <a:t> </a:t>
            </a:r>
            <a:r>
              <a:rPr dirty="0" sz="1800" spc="-10">
                <a:latin typeface="Cambria"/>
                <a:cs typeface="Cambria"/>
              </a:rPr>
              <a:t>được </a:t>
            </a:r>
            <a:r>
              <a:rPr dirty="0" sz="1800">
                <a:latin typeface="Cambria"/>
                <a:cs typeface="Cambria"/>
              </a:rPr>
              <a:t>phỏng</a:t>
            </a:r>
            <a:r>
              <a:rPr dirty="0" sz="1800" spc="-15">
                <a:latin typeface="Cambria"/>
                <a:cs typeface="Cambria"/>
              </a:rPr>
              <a:t> vấn.</a:t>
            </a:r>
            <a:endParaRPr sz="1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1800" spc="-5">
                <a:latin typeface="Cambria"/>
                <a:cs typeface="Cambria"/>
              </a:rPr>
              <a:t>Người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phỏng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-15">
                <a:latin typeface="Cambria"/>
                <a:cs typeface="Cambria"/>
              </a:rPr>
              <a:t>vấn </a:t>
            </a:r>
            <a:r>
              <a:rPr dirty="0" sz="1800">
                <a:latin typeface="Cambria"/>
                <a:cs typeface="Cambria"/>
              </a:rPr>
              <a:t>phải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có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kỹ</a:t>
            </a:r>
            <a:r>
              <a:rPr dirty="0" sz="1800" spc="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năng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giâo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tiếp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tốt</a:t>
            </a:r>
            <a:endParaRPr sz="1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1800">
                <a:latin typeface="Cambria"/>
                <a:cs typeface="Cambria"/>
              </a:rPr>
              <a:t>Nếu</a:t>
            </a:r>
            <a:r>
              <a:rPr dirty="0" sz="1800" spc="-5">
                <a:latin typeface="Cambria"/>
                <a:cs typeface="Cambria"/>
              </a:rPr>
              <a:t> không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chuẩn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bị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tốt </a:t>
            </a:r>
            <a:r>
              <a:rPr dirty="0" sz="1800">
                <a:latin typeface="Cambria"/>
                <a:cs typeface="Cambria"/>
              </a:rPr>
              <a:t>dễ</a:t>
            </a:r>
            <a:r>
              <a:rPr dirty="0" sz="1800" spc="-5">
                <a:latin typeface="Cambria"/>
                <a:cs typeface="Cambria"/>
              </a:rPr>
              <a:t> bị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thất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bại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3075" y="6461759"/>
            <a:ext cx="408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80555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1800">
                <a:latin typeface="Cambria"/>
                <a:cs typeface="Cambria"/>
              </a:rPr>
              <a:t>Có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thể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bất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đồng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20">
                <a:latin typeface="Cambria"/>
                <a:cs typeface="Cambria"/>
              </a:rPr>
              <a:t>về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ngôn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ngữ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khái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niệm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4247" y="6536435"/>
            <a:ext cx="1160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B5A787"/>
                </a:solidFill>
                <a:latin typeface="Microsoft Sans Serif"/>
                <a:cs typeface="Microsoft Sans Serif"/>
              </a:rPr>
              <a:t>Trần</a:t>
            </a:r>
            <a:r>
              <a:rPr dirty="0" sz="1200" spc="-35">
                <a:solidFill>
                  <a:srgbClr val="B5A787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Thị</a:t>
            </a:r>
            <a:r>
              <a:rPr dirty="0" sz="1200" spc="-10">
                <a:solidFill>
                  <a:srgbClr val="B5A787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Kim</a:t>
            </a:r>
            <a:r>
              <a:rPr dirty="0" sz="1200" spc="-10">
                <a:solidFill>
                  <a:srgbClr val="B5A787"/>
                </a:solidFill>
                <a:latin typeface="Microsoft Sans Serif"/>
                <a:cs typeface="Microsoft Sans Serif"/>
              </a:rPr>
              <a:t> Chi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45473" y="6536435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B5A787"/>
                </a:solidFill>
                <a:latin typeface="Microsoft Sans Serif"/>
                <a:cs typeface="Microsoft Sans Serif"/>
              </a:rPr>
              <a:t>28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976" y="217957"/>
              <a:ext cx="3441954" cy="6842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004" y="583717"/>
              <a:ext cx="1866138" cy="6842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1185" y="583717"/>
              <a:ext cx="511352" cy="684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2531" y="583717"/>
              <a:ext cx="6268974" cy="6842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539" y="298958"/>
            <a:ext cx="76669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C00000"/>
                </a:solidFill>
              </a:rPr>
              <a:t>CÁC</a:t>
            </a:r>
            <a:r>
              <a:rPr dirty="0" sz="2400" spc="-20">
                <a:solidFill>
                  <a:srgbClr val="C00000"/>
                </a:solidFill>
              </a:rPr>
              <a:t> </a:t>
            </a:r>
            <a:r>
              <a:rPr dirty="0" sz="2400" spc="-5">
                <a:solidFill>
                  <a:srgbClr val="C00000"/>
                </a:solidFill>
              </a:rPr>
              <a:t>CÂU</a:t>
            </a:r>
            <a:r>
              <a:rPr dirty="0" sz="2400" spc="-15">
                <a:solidFill>
                  <a:srgbClr val="C00000"/>
                </a:solidFill>
              </a:rPr>
              <a:t> </a:t>
            </a:r>
            <a:r>
              <a:rPr dirty="0" sz="2400" spc="-5">
                <a:solidFill>
                  <a:srgbClr val="C00000"/>
                </a:solidFill>
              </a:rPr>
              <a:t>HỎI</a:t>
            </a:r>
            <a:r>
              <a:rPr dirty="0" sz="2400" spc="-30">
                <a:solidFill>
                  <a:srgbClr val="C00000"/>
                </a:solidFill>
              </a:rPr>
              <a:t> </a:t>
            </a:r>
            <a:r>
              <a:rPr dirty="0" sz="2400" spc="-5">
                <a:solidFill>
                  <a:srgbClr val="C00000"/>
                </a:solidFill>
              </a:rPr>
              <a:t>ĐÓNG</a:t>
            </a:r>
            <a:endParaRPr sz="2400"/>
          </a:p>
          <a:p>
            <a:pPr marL="236220">
              <a:lnSpc>
                <a:spcPct val="100000"/>
              </a:lnSpc>
            </a:pPr>
            <a:r>
              <a:rPr dirty="0" sz="2400">
                <a:solidFill>
                  <a:srgbClr val="C00000"/>
                </a:solidFill>
              </a:rPr>
              <a:t>(</a:t>
            </a:r>
            <a:r>
              <a:rPr dirty="0" sz="2400" spc="-5">
                <a:solidFill>
                  <a:srgbClr val="C00000"/>
                </a:solidFill>
              </a:rPr>
              <a:t> CLOSED-RESPONSE</a:t>
            </a:r>
            <a:r>
              <a:rPr dirty="0" sz="2400" spc="-25">
                <a:solidFill>
                  <a:srgbClr val="C00000"/>
                </a:solidFill>
              </a:rPr>
              <a:t> </a:t>
            </a:r>
            <a:r>
              <a:rPr dirty="0" sz="2400">
                <a:solidFill>
                  <a:srgbClr val="C00000"/>
                </a:solidFill>
              </a:rPr>
              <a:t>BASED</a:t>
            </a:r>
            <a:r>
              <a:rPr dirty="0" sz="2400" spc="-5">
                <a:solidFill>
                  <a:srgbClr val="C00000"/>
                </a:solidFill>
              </a:rPr>
              <a:t> </a:t>
            </a:r>
            <a:r>
              <a:rPr dirty="0" sz="2400">
                <a:solidFill>
                  <a:srgbClr val="C00000"/>
                </a:solidFill>
              </a:rPr>
              <a:t>QUESTIONNAIRES</a:t>
            </a:r>
            <a:r>
              <a:rPr dirty="0" sz="2400" spc="-20">
                <a:solidFill>
                  <a:srgbClr val="C00000"/>
                </a:solidFill>
              </a:rPr>
              <a:t> </a:t>
            </a:r>
            <a:r>
              <a:rPr dirty="0" sz="2400">
                <a:solidFill>
                  <a:srgbClr val="C00000"/>
                </a:solidFill>
              </a:rPr>
              <a:t>)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29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1024382" y="1335532"/>
            <a:ext cx="7904480" cy="406400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0"/>
              </a:spcBef>
              <a:buClr>
                <a:srgbClr val="3891A7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Mục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tiêu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là tập hợp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thông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tin thật của hệ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thống.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Nó đưa ra sự hiểu biết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sâu </a:t>
            </a:r>
            <a:r>
              <a:rPr dirty="0" sz="2000" spc="-48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sắc trong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việc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làm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thế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nào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mọi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người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tương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tác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với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hệ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thống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và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những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ts val="2130"/>
              </a:lnSpc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thuận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lợi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mà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họ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hiểu biết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nó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như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thế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nào.</a:t>
            </a:r>
            <a:endParaRPr sz="2000">
              <a:latin typeface="Times New Roman"/>
              <a:cs typeface="Times New Roman"/>
            </a:endParaRPr>
          </a:p>
          <a:p>
            <a:pPr marL="355600" marR="92710" indent="-342900">
              <a:lnSpc>
                <a:spcPts val="2160"/>
              </a:lnSpc>
              <a:spcBef>
                <a:spcPts val="630"/>
              </a:spcBef>
              <a:buClr>
                <a:srgbClr val="3891A7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Người</a:t>
            </a:r>
            <a:r>
              <a:rPr dirty="0" sz="200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bị phỏng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vấn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bị giới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hạn,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câu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trả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lời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theo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một qui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định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 lựa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chọn</a:t>
            </a:r>
            <a:r>
              <a:rPr dirty="0" sz="20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đã </a:t>
            </a:r>
            <a:r>
              <a:rPr dirty="0" sz="2000" spc="-48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có.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3891A7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Có những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loại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câu hỏi </a:t>
            </a:r>
            <a:r>
              <a:rPr dirty="0" sz="2000">
                <a:latin typeface="Times New Roman"/>
                <a:cs typeface="Times New Roman"/>
              </a:rPr>
              <a:t>đóng</a:t>
            </a:r>
            <a:r>
              <a:rPr dirty="0" sz="2000" spc="-10">
                <a:latin typeface="Times New Roman"/>
                <a:cs typeface="Times New Roman"/>
              </a:rPr>
              <a:t> sau:</a:t>
            </a:r>
            <a:endParaRPr sz="2000">
              <a:latin typeface="Times New Roman"/>
              <a:cs typeface="Times New Roman"/>
            </a:endParaRPr>
          </a:p>
          <a:p>
            <a:pPr lvl="1" marL="1181100" indent="-2546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181735" algn="l"/>
              </a:tabLst>
            </a:pPr>
            <a:r>
              <a:rPr dirty="0" sz="2000" spc="-5">
                <a:latin typeface="Times New Roman"/>
                <a:cs typeface="Times New Roman"/>
              </a:rPr>
              <a:t>Fill-in-the-blanks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–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Điền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vào khoảng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trống.</a:t>
            </a:r>
            <a:endParaRPr sz="2000">
              <a:latin typeface="Times New Roman"/>
              <a:cs typeface="Times New Roman"/>
            </a:endParaRPr>
          </a:p>
          <a:p>
            <a:pPr lvl="1" marL="1181100" indent="-2546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181735" algn="l"/>
              </a:tabLst>
            </a:pPr>
            <a:r>
              <a:rPr dirty="0" sz="2000" spc="-15">
                <a:latin typeface="Times New Roman"/>
                <a:cs typeface="Times New Roman"/>
              </a:rPr>
              <a:t>Dichotomous(Yes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–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Loại</a:t>
            </a:r>
            <a:r>
              <a:rPr dirty="0" sz="2000" spc="-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70">
                <a:solidFill>
                  <a:srgbClr val="0000FF"/>
                </a:solidFill>
                <a:latin typeface="Times New Roman"/>
                <a:cs typeface="Times New Roman"/>
              </a:rPr>
              <a:t>Yes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hay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No.</a:t>
            </a:r>
            <a:endParaRPr sz="2000">
              <a:latin typeface="Times New Roman"/>
              <a:cs typeface="Times New Roman"/>
            </a:endParaRPr>
          </a:p>
          <a:p>
            <a:pPr lvl="1" marL="1181100" indent="-2546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181735" algn="l"/>
              </a:tabLst>
            </a:pPr>
            <a:r>
              <a:rPr dirty="0" sz="2000" spc="-5">
                <a:latin typeface="Times New Roman"/>
                <a:cs typeface="Times New Roman"/>
              </a:rPr>
              <a:t>Ranking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questions 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Câu</a:t>
            </a:r>
            <a:r>
              <a:rPr dirty="0" sz="20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hỏi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xếp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loại.</a:t>
            </a:r>
            <a:endParaRPr sz="2000">
              <a:latin typeface="Times New Roman"/>
              <a:cs typeface="Times New Roman"/>
            </a:endParaRPr>
          </a:p>
          <a:p>
            <a:pPr lvl="1" marL="1181100" indent="-2546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181735" algn="l"/>
              </a:tabLst>
            </a:pPr>
            <a:r>
              <a:rPr dirty="0" sz="2000" spc="-5">
                <a:latin typeface="Times New Roman"/>
                <a:cs typeface="Times New Roman"/>
              </a:rPr>
              <a:t>Multiple-choice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questions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Câu</a:t>
            </a:r>
            <a:r>
              <a:rPr dirty="0" sz="20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hỏi nhiều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lựa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chọn.</a:t>
            </a:r>
            <a:endParaRPr sz="2000">
              <a:latin typeface="Times New Roman"/>
              <a:cs typeface="Times New Roman"/>
            </a:endParaRPr>
          </a:p>
          <a:p>
            <a:pPr lvl="1" marL="652780" marR="152400" indent="2743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181735" algn="l"/>
              </a:tabLst>
            </a:pPr>
            <a:r>
              <a:rPr dirty="0" sz="2000" spc="-5">
                <a:latin typeface="Times New Roman"/>
                <a:cs typeface="Times New Roman"/>
              </a:rPr>
              <a:t>Rating </a:t>
            </a:r>
            <a:r>
              <a:rPr dirty="0" sz="2000">
                <a:latin typeface="Times New Roman"/>
                <a:cs typeface="Times New Roman"/>
              </a:rPr>
              <a:t>scale</a:t>
            </a:r>
            <a:r>
              <a:rPr dirty="0" sz="2000" spc="-5">
                <a:latin typeface="Times New Roman"/>
                <a:cs typeface="Times New Roman"/>
              </a:rPr>
              <a:t> questions 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extension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multiple-choice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questions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–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Câu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hỏi</a:t>
            </a:r>
            <a:r>
              <a:rPr dirty="0" sz="20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phân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loại</a:t>
            </a:r>
            <a:r>
              <a:rPr dirty="0" sz="20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là</a:t>
            </a:r>
            <a:r>
              <a:rPr dirty="0" sz="20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mở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rộng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của</a:t>
            </a:r>
            <a:r>
              <a:rPr dirty="0" sz="20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câu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hỏi</a:t>
            </a:r>
            <a:r>
              <a:rPr dirty="0" sz="20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nhiều lựa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chọn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577" y="89153"/>
              <a:ext cx="7632192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5577" y="683513"/>
              <a:ext cx="1235214" cy="11026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1857" y="683513"/>
              <a:ext cx="1757933" cy="11026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4679" y="683513"/>
              <a:ext cx="1454658" cy="11026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2701" y="683513"/>
              <a:ext cx="1454658" cy="110261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Requirements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engineering</a:t>
            </a:r>
            <a:r>
              <a:rPr dirty="0" sz="3900" spc="7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(RE) </a:t>
            </a:r>
            <a:r>
              <a:rPr dirty="0" sz="3900" spc="-1019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Kỹ</a:t>
            </a:r>
            <a:r>
              <a:rPr dirty="0" sz="3900" spc="4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thuật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yêu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cầu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62238" y="6550872"/>
            <a:ext cx="16129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4036" y="1470101"/>
            <a:ext cx="7381240" cy="41560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00"/>
              </a:spcBef>
            </a:pPr>
            <a:r>
              <a:rPr dirty="0" sz="3200" spc="-10" b="1">
                <a:latin typeface="Cambria"/>
                <a:cs typeface="Cambria"/>
              </a:rPr>
              <a:t>Requirements</a:t>
            </a:r>
            <a:r>
              <a:rPr dirty="0" sz="3200" spc="5" b="1">
                <a:latin typeface="Cambria"/>
                <a:cs typeface="Cambria"/>
              </a:rPr>
              <a:t> </a:t>
            </a:r>
            <a:r>
              <a:rPr dirty="0" sz="3200" spc="-5" b="1">
                <a:latin typeface="Cambria"/>
                <a:cs typeface="Cambria"/>
              </a:rPr>
              <a:t>engineering</a:t>
            </a:r>
            <a:r>
              <a:rPr dirty="0" sz="3200" spc="20" b="1">
                <a:latin typeface="Cambria"/>
                <a:cs typeface="Cambria"/>
              </a:rPr>
              <a:t> </a:t>
            </a:r>
            <a:r>
              <a:rPr dirty="0" sz="3200" spc="-10" b="1">
                <a:latin typeface="Cambria"/>
                <a:cs typeface="Cambria"/>
              </a:rPr>
              <a:t>(RE)</a:t>
            </a:r>
            <a:endParaRPr sz="3200">
              <a:latin typeface="Cambria"/>
              <a:cs typeface="Cambria"/>
            </a:endParaRPr>
          </a:p>
          <a:p>
            <a:pPr algn="just" marL="295275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0">
                <a:latin typeface="Cambria"/>
                <a:cs typeface="Cambria"/>
              </a:rPr>
              <a:t>Tập</a:t>
            </a:r>
            <a:r>
              <a:rPr dirty="0" sz="3200" spc="-4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hợp các tác vụ </a:t>
            </a:r>
            <a:r>
              <a:rPr dirty="0" sz="3200" spc="-40">
                <a:latin typeface="Cambria"/>
                <a:cs typeface="Cambria"/>
              </a:rPr>
              <a:t>và</a:t>
            </a:r>
            <a:r>
              <a:rPr dirty="0" sz="3200" spc="-3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kỹ thuật để dẫn 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đến việc hiểu </a:t>
            </a:r>
            <a:r>
              <a:rPr dirty="0" sz="3200" spc="-30">
                <a:latin typeface="Cambria"/>
                <a:cs typeface="Cambria"/>
              </a:rPr>
              <a:t>rõ </a:t>
            </a:r>
            <a:r>
              <a:rPr dirty="0" sz="3200" spc="-5">
                <a:latin typeface="Cambria"/>
                <a:cs typeface="Cambria"/>
              </a:rPr>
              <a:t>các </a:t>
            </a:r>
            <a:r>
              <a:rPr dirty="0" sz="3200" spc="-20">
                <a:latin typeface="Cambria"/>
                <a:cs typeface="Cambria"/>
              </a:rPr>
              <a:t>yêu </a:t>
            </a:r>
            <a:r>
              <a:rPr dirty="0" sz="3200" spc="-5">
                <a:latin typeface="Cambria"/>
                <a:cs typeface="Cambria"/>
              </a:rPr>
              <a:t>cầu </a:t>
            </a:r>
            <a:r>
              <a:rPr dirty="0" sz="3200" spc="-20">
                <a:latin typeface="Cambria"/>
                <a:cs typeface="Cambria"/>
              </a:rPr>
              <a:t>được </a:t>
            </a:r>
            <a:r>
              <a:rPr dirty="0" sz="3200" spc="-5">
                <a:latin typeface="Cambria"/>
                <a:cs typeface="Cambria"/>
              </a:rPr>
              <a:t>gọi là 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kỹ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thuật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25">
                <a:latin typeface="Cambria"/>
                <a:cs typeface="Cambria"/>
              </a:rPr>
              <a:t>yêu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cầu.</a:t>
            </a:r>
            <a:endParaRPr sz="3200">
              <a:latin typeface="Cambria"/>
              <a:cs typeface="Cambria"/>
            </a:endParaRPr>
          </a:p>
          <a:p>
            <a:pPr algn="just" marL="295275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>
                <a:latin typeface="Cambria"/>
                <a:cs typeface="Cambria"/>
              </a:rPr>
              <a:t>Đứng ở </a:t>
            </a:r>
            <a:r>
              <a:rPr dirty="0" sz="3200" spc="-5">
                <a:latin typeface="Cambria"/>
                <a:cs typeface="Cambria"/>
              </a:rPr>
              <a:t>góc </a:t>
            </a:r>
            <a:r>
              <a:rPr dirty="0" sz="3200">
                <a:latin typeface="Cambria"/>
                <a:cs typeface="Cambria"/>
              </a:rPr>
              <a:t>độ </a:t>
            </a:r>
            <a:r>
              <a:rPr dirty="0" sz="3200" spc="-25">
                <a:latin typeface="Cambria"/>
                <a:cs typeface="Cambria"/>
              </a:rPr>
              <a:t>quy </a:t>
            </a:r>
            <a:r>
              <a:rPr dirty="0" sz="3200" spc="-5">
                <a:latin typeface="Cambria"/>
                <a:cs typeface="Cambria"/>
              </a:rPr>
              <a:t>trình phần mềm, </a:t>
            </a:r>
            <a:r>
              <a:rPr dirty="0" sz="3200">
                <a:latin typeface="Cambria"/>
                <a:cs typeface="Cambria"/>
              </a:rPr>
              <a:t>kỹ 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thuật </a:t>
            </a:r>
            <a:r>
              <a:rPr dirty="0" sz="3200" spc="-25">
                <a:latin typeface="Cambria"/>
                <a:cs typeface="Cambria"/>
              </a:rPr>
              <a:t>yêu </a:t>
            </a:r>
            <a:r>
              <a:rPr dirty="0" sz="3200" spc="-5">
                <a:latin typeface="Cambria"/>
                <a:cs typeface="Cambria"/>
              </a:rPr>
              <a:t>cầu </a:t>
            </a:r>
            <a:r>
              <a:rPr dirty="0" sz="3200">
                <a:latin typeface="Cambria"/>
                <a:cs typeface="Cambria"/>
              </a:rPr>
              <a:t>là hoạt </a:t>
            </a:r>
            <a:r>
              <a:rPr dirty="0" sz="3200" spc="-5">
                <a:latin typeface="Cambria"/>
                <a:cs typeface="Cambria"/>
              </a:rPr>
              <a:t>động chính bắt đầu 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trong </a:t>
            </a:r>
            <a:r>
              <a:rPr dirty="0" sz="3200" spc="-5">
                <a:latin typeface="Cambria"/>
                <a:cs typeface="Cambria"/>
              </a:rPr>
              <a:t>suốt hoạt động giao tiếp </a:t>
            </a:r>
            <a:r>
              <a:rPr dirty="0" sz="3200" spc="-35">
                <a:latin typeface="Cambria"/>
                <a:cs typeface="Cambria"/>
              </a:rPr>
              <a:t>và </a:t>
            </a:r>
            <a:r>
              <a:rPr dirty="0" sz="3200" spc="-5">
                <a:latin typeface="Cambria"/>
                <a:cs typeface="Cambria"/>
              </a:rPr>
              <a:t>tiếp </a:t>
            </a:r>
            <a:r>
              <a:rPr dirty="0" sz="3200" spc="-10">
                <a:latin typeface="Cambria"/>
                <a:cs typeface="Cambria"/>
              </a:rPr>
              <a:t>tục </a:t>
            </a:r>
            <a:r>
              <a:rPr dirty="0" sz="3200" spc="-690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trong</a:t>
            </a:r>
            <a:r>
              <a:rPr dirty="0" sz="3200" spc="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các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hoạt động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mô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hình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hóa.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776" y="97561"/>
              <a:ext cx="3441954" cy="6842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021" y="463321"/>
              <a:ext cx="1866138" cy="6842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4203" y="463321"/>
              <a:ext cx="511352" cy="684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5550" y="463321"/>
              <a:ext cx="6268974" cy="6842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9339" y="178308"/>
            <a:ext cx="75057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C00000"/>
                </a:solidFill>
              </a:rPr>
              <a:t>CÁC</a:t>
            </a:r>
            <a:r>
              <a:rPr dirty="0" sz="2400" spc="-20">
                <a:solidFill>
                  <a:srgbClr val="C00000"/>
                </a:solidFill>
              </a:rPr>
              <a:t> </a:t>
            </a:r>
            <a:r>
              <a:rPr dirty="0" sz="2400" spc="-5">
                <a:solidFill>
                  <a:srgbClr val="C00000"/>
                </a:solidFill>
              </a:rPr>
              <a:t>CÂU</a:t>
            </a:r>
            <a:r>
              <a:rPr dirty="0" sz="2400" spc="-15">
                <a:solidFill>
                  <a:srgbClr val="C00000"/>
                </a:solidFill>
              </a:rPr>
              <a:t> </a:t>
            </a:r>
            <a:r>
              <a:rPr dirty="0" sz="2400" spc="-5">
                <a:solidFill>
                  <a:srgbClr val="C00000"/>
                </a:solidFill>
              </a:rPr>
              <a:t>HỎI</a:t>
            </a:r>
            <a:r>
              <a:rPr dirty="0" sz="2400" spc="-30">
                <a:solidFill>
                  <a:srgbClr val="C00000"/>
                </a:solidFill>
              </a:rPr>
              <a:t> </a:t>
            </a:r>
            <a:r>
              <a:rPr dirty="0" sz="2400" spc="-5">
                <a:solidFill>
                  <a:srgbClr val="C00000"/>
                </a:solidFill>
              </a:rPr>
              <a:t>ĐÓNG</a:t>
            </a:r>
            <a:endParaRPr sz="2400"/>
          </a:p>
          <a:p>
            <a:pPr marL="75565">
              <a:lnSpc>
                <a:spcPct val="100000"/>
              </a:lnSpc>
            </a:pPr>
            <a:r>
              <a:rPr dirty="0" sz="2400">
                <a:solidFill>
                  <a:srgbClr val="C00000"/>
                </a:solidFill>
              </a:rPr>
              <a:t>(</a:t>
            </a:r>
            <a:r>
              <a:rPr dirty="0" sz="2400" spc="-5">
                <a:solidFill>
                  <a:srgbClr val="C00000"/>
                </a:solidFill>
              </a:rPr>
              <a:t> CLOSED-RESPONSE</a:t>
            </a:r>
            <a:r>
              <a:rPr dirty="0" sz="2400" spc="-10">
                <a:solidFill>
                  <a:srgbClr val="C00000"/>
                </a:solidFill>
              </a:rPr>
              <a:t> </a:t>
            </a:r>
            <a:r>
              <a:rPr dirty="0" sz="2400" spc="-5">
                <a:solidFill>
                  <a:srgbClr val="C00000"/>
                </a:solidFill>
              </a:rPr>
              <a:t>BASED</a:t>
            </a:r>
            <a:r>
              <a:rPr dirty="0" sz="2400" spc="10">
                <a:solidFill>
                  <a:srgbClr val="C00000"/>
                </a:solidFill>
              </a:rPr>
              <a:t> </a:t>
            </a:r>
            <a:r>
              <a:rPr dirty="0" sz="2400">
                <a:solidFill>
                  <a:srgbClr val="C00000"/>
                </a:solidFill>
              </a:rPr>
              <a:t>QUESTIONNAIRES</a:t>
            </a:r>
            <a:r>
              <a:rPr dirty="0" sz="2400" spc="-15">
                <a:solidFill>
                  <a:srgbClr val="C00000"/>
                </a:solidFill>
              </a:rPr>
              <a:t> </a:t>
            </a:r>
            <a:r>
              <a:rPr dirty="0" sz="2400">
                <a:solidFill>
                  <a:srgbClr val="C00000"/>
                </a:solidFill>
              </a:rPr>
              <a:t>)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29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1160780" y="921076"/>
            <a:ext cx="7727950" cy="481901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Ví</a:t>
            </a:r>
            <a:r>
              <a:rPr dirty="0" sz="2400" spc="-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dụ: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SzPct val="102272"/>
              <a:buFont typeface="Segoe UI Symbol"/>
              <a:buChar char="⚫"/>
              <a:tabLst>
                <a:tab pos="353695" algn="l"/>
                <a:tab pos="354330" algn="l"/>
              </a:tabLst>
            </a:pPr>
            <a:r>
              <a:rPr dirty="0" sz="2200">
                <a:latin typeface="Times New Roman"/>
                <a:cs typeface="Times New Roman"/>
              </a:rPr>
              <a:t>Có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bao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nhiêu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khách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hàng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quan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tâm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đến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sản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phẩm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này?</a:t>
            </a:r>
            <a:endParaRPr sz="2200">
              <a:latin typeface="Times New Roman"/>
              <a:cs typeface="Times New Roman"/>
            </a:endParaRPr>
          </a:p>
          <a:p>
            <a:pPr marL="353695" marR="5080" indent="-34163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102272"/>
              <a:buFont typeface="Segoe UI Symbol"/>
              <a:buChar char="⚫"/>
              <a:tabLst>
                <a:tab pos="353695" algn="l"/>
                <a:tab pos="354330" algn="l"/>
              </a:tabLst>
            </a:pPr>
            <a:r>
              <a:rPr dirty="0" sz="2200">
                <a:latin typeface="Times New Roman"/>
                <a:cs typeface="Times New Roman"/>
              </a:rPr>
              <a:t>Which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one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following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best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thing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about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system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you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currently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use?</a:t>
            </a:r>
            <a:endParaRPr sz="2200">
              <a:latin typeface="Times New Roman"/>
              <a:cs typeface="Times New Roman"/>
            </a:endParaRPr>
          </a:p>
          <a:p>
            <a:pPr lvl="1" marL="969010" indent="-299720">
              <a:lnSpc>
                <a:spcPct val="100000"/>
              </a:lnSpc>
              <a:spcBef>
                <a:spcPts val="300"/>
              </a:spcBef>
              <a:buClr>
                <a:srgbClr val="FDB809"/>
              </a:buClr>
              <a:buAutoNum type="arabicPeriod"/>
              <a:tabLst>
                <a:tab pos="969644" algn="l"/>
              </a:tabLst>
            </a:pPr>
            <a:r>
              <a:rPr dirty="0" sz="2200">
                <a:latin typeface="Times New Roman"/>
                <a:cs typeface="Times New Roman"/>
              </a:rPr>
              <a:t>Having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easy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access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all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  <a:p>
            <a:pPr lvl="1" marL="963930" indent="-294005">
              <a:lnSpc>
                <a:spcPct val="100000"/>
              </a:lnSpc>
              <a:spcBef>
                <a:spcPts val="300"/>
              </a:spcBef>
              <a:buClr>
                <a:srgbClr val="FDB809"/>
              </a:buClr>
              <a:buAutoNum type="arabicPeriod"/>
              <a:tabLst>
                <a:tab pos="963930" algn="l"/>
              </a:tabLst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system's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response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time</a:t>
            </a:r>
            <a:endParaRPr sz="2200">
              <a:latin typeface="Times New Roman"/>
              <a:cs typeface="Times New Roman"/>
            </a:endParaRPr>
          </a:p>
          <a:p>
            <a:pPr lvl="1" marL="963930" indent="-294005">
              <a:lnSpc>
                <a:spcPct val="100000"/>
              </a:lnSpc>
              <a:spcBef>
                <a:spcPts val="300"/>
              </a:spcBef>
              <a:buClr>
                <a:srgbClr val="FDB809"/>
              </a:buClr>
              <a:buAutoNum type="arabicPeriod"/>
              <a:tabLst>
                <a:tab pos="963930" algn="l"/>
              </a:tabLst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ability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access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system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from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remote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locations</a:t>
            </a:r>
            <a:endParaRPr sz="2200">
              <a:latin typeface="Times New Roman"/>
              <a:cs typeface="Times New Roman"/>
            </a:endParaRPr>
          </a:p>
          <a:p>
            <a:pPr marL="353695" marR="398145" indent="-341630">
              <a:lnSpc>
                <a:spcPct val="100000"/>
              </a:lnSpc>
              <a:spcBef>
                <a:spcPts val="500"/>
              </a:spcBef>
              <a:buClr>
                <a:srgbClr val="3891A7"/>
              </a:buClr>
              <a:buSzPct val="102272"/>
              <a:buFont typeface="Segoe UI Symbol"/>
              <a:buChar char="⚫"/>
              <a:tabLst>
                <a:tab pos="353695" algn="l"/>
                <a:tab pos="354330" algn="l"/>
              </a:tabLst>
            </a:pPr>
            <a:r>
              <a:rPr dirty="0" sz="2200">
                <a:latin typeface="Times New Roman"/>
                <a:cs typeface="Times New Roman"/>
              </a:rPr>
              <a:t>Which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following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functions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 you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use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most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often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existing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mail system?</a:t>
            </a:r>
            <a:endParaRPr sz="2200">
              <a:latin typeface="Times New Roman"/>
              <a:cs typeface="Times New Roman"/>
            </a:endParaRPr>
          </a:p>
          <a:p>
            <a:pPr lvl="1" marL="969010" indent="-299720">
              <a:lnSpc>
                <a:spcPct val="100000"/>
              </a:lnSpc>
              <a:buClr>
                <a:srgbClr val="FDB809"/>
              </a:buClr>
              <a:buAutoNum type="arabicPeriod"/>
              <a:tabLst>
                <a:tab pos="969644" algn="l"/>
              </a:tabLst>
            </a:pPr>
            <a:r>
              <a:rPr dirty="0" sz="2200">
                <a:latin typeface="Times New Roman"/>
                <a:cs typeface="Times New Roman"/>
              </a:rPr>
              <a:t>Spell</a:t>
            </a:r>
            <a:r>
              <a:rPr dirty="0" sz="2200" spc="-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checker</a:t>
            </a:r>
            <a:endParaRPr sz="2200">
              <a:latin typeface="Times New Roman"/>
              <a:cs typeface="Times New Roman"/>
            </a:endParaRPr>
          </a:p>
          <a:p>
            <a:pPr lvl="1" marL="953135" indent="-283845">
              <a:lnSpc>
                <a:spcPct val="100000"/>
              </a:lnSpc>
              <a:buClr>
                <a:srgbClr val="FDB809"/>
              </a:buClr>
              <a:buAutoNum type="arabicPeriod"/>
              <a:tabLst>
                <a:tab pos="953769" algn="l"/>
              </a:tabLst>
            </a:pPr>
            <a:r>
              <a:rPr dirty="0" sz="2200">
                <a:latin typeface="Times New Roman"/>
                <a:cs typeface="Times New Roman"/>
              </a:rPr>
              <a:t>Address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book</a:t>
            </a:r>
            <a:endParaRPr sz="2200">
              <a:latin typeface="Times New Roman"/>
              <a:cs typeface="Times New Roman"/>
            </a:endParaRPr>
          </a:p>
          <a:p>
            <a:pPr lvl="1" marL="953135" indent="-283845">
              <a:lnSpc>
                <a:spcPct val="100000"/>
              </a:lnSpc>
              <a:buClr>
                <a:srgbClr val="FDB809"/>
              </a:buClr>
              <a:buAutoNum type="arabicPeriod"/>
              <a:tabLst>
                <a:tab pos="953769" algn="l"/>
              </a:tabLst>
            </a:pPr>
            <a:r>
              <a:rPr dirty="0" sz="2200">
                <a:latin typeface="Times New Roman"/>
                <a:cs typeface="Times New Roman"/>
              </a:rPr>
              <a:t>Auto-forwarding</a:t>
            </a:r>
            <a:endParaRPr sz="2200">
              <a:latin typeface="Times New Roman"/>
              <a:cs typeface="Times New Roman"/>
            </a:endParaRPr>
          </a:p>
          <a:p>
            <a:pPr lvl="1" marL="969010" indent="-299720">
              <a:lnSpc>
                <a:spcPct val="100000"/>
              </a:lnSpc>
              <a:buClr>
                <a:srgbClr val="FDB809"/>
              </a:buClr>
              <a:buAutoNum type="arabicPeriod"/>
              <a:tabLst>
                <a:tab pos="969644" algn="l"/>
              </a:tabLst>
            </a:pPr>
            <a:r>
              <a:rPr dirty="0" sz="2200" spc="-5">
                <a:latin typeface="Times New Roman"/>
                <a:cs typeface="Times New Roman"/>
              </a:rPr>
              <a:t>Grammar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checker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776" y="37363"/>
              <a:ext cx="3441954" cy="6842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776" y="403123"/>
              <a:ext cx="1866138" cy="6842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0957" y="403123"/>
              <a:ext cx="511352" cy="684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2303" y="403123"/>
              <a:ext cx="6268974" cy="6842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9339" y="118109"/>
            <a:ext cx="744283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C00000"/>
                </a:solidFill>
              </a:rPr>
              <a:t>CÁC</a:t>
            </a:r>
            <a:r>
              <a:rPr dirty="0" sz="2400" spc="-20">
                <a:solidFill>
                  <a:srgbClr val="C00000"/>
                </a:solidFill>
              </a:rPr>
              <a:t> </a:t>
            </a:r>
            <a:r>
              <a:rPr dirty="0" sz="2400" spc="-5">
                <a:solidFill>
                  <a:srgbClr val="C00000"/>
                </a:solidFill>
              </a:rPr>
              <a:t>CÂU</a:t>
            </a:r>
            <a:r>
              <a:rPr dirty="0" sz="2400" spc="-15">
                <a:solidFill>
                  <a:srgbClr val="C00000"/>
                </a:solidFill>
              </a:rPr>
              <a:t> </a:t>
            </a:r>
            <a:r>
              <a:rPr dirty="0" sz="2400" spc="-5">
                <a:solidFill>
                  <a:srgbClr val="C00000"/>
                </a:solidFill>
              </a:rPr>
              <a:t>HỎI</a:t>
            </a:r>
            <a:r>
              <a:rPr dirty="0" sz="2400" spc="-30">
                <a:solidFill>
                  <a:srgbClr val="C00000"/>
                </a:solidFill>
              </a:rPr>
              <a:t> </a:t>
            </a:r>
            <a:r>
              <a:rPr dirty="0" sz="2400" spc="-5">
                <a:solidFill>
                  <a:srgbClr val="C00000"/>
                </a:solidFill>
              </a:rPr>
              <a:t>ĐÓNG</a:t>
            </a:r>
            <a:endParaRPr sz="2400"/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C00000"/>
                </a:solidFill>
              </a:rPr>
              <a:t>(</a:t>
            </a:r>
            <a:r>
              <a:rPr dirty="0" sz="2400" spc="-5">
                <a:solidFill>
                  <a:srgbClr val="C00000"/>
                </a:solidFill>
              </a:rPr>
              <a:t> CLOSED-RESPONSE</a:t>
            </a:r>
            <a:r>
              <a:rPr dirty="0" sz="2400" spc="-10">
                <a:solidFill>
                  <a:srgbClr val="C00000"/>
                </a:solidFill>
              </a:rPr>
              <a:t> </a:t>
            </a:r>
            <a:r>
              <a:rPr dirty="0" sz="2400" spc="-5">
                <a:solidFill>
                  <a:srgbClr val="C00000"/>
                </a:solidFill>
              </a:rPr>
              <a:t>BASED</a:t>
            </a:r>
            <a:r>
              <a:rPr dirty="0" sz="2400" spc="10">
                <a:solidFill>
                  <a:srgbClr val="C00000"/>
                </a:solidFill>
              </a:rPr>
              <a:t> </a:t>
            </a:r>
            <a:r>
              <a:rPr dirty="0" sz="2400">
                <a:solidFill>
                  <a:srgbClr val="C00000"/>
                </a:solidFill>
              </a:rPr>
              <a:t>QUESTIONNAIRES</a:t>
            </a:r>
            <a:r>
              <a:rPr dirty="0" sz="2400" spc="-15">
                <a:solidFill>
                  <a:srgbClr val="C00000"/>
                </a:solidFill>
              </a:rPr>
              <a:t> </a:t>
            </a:r>
            <a:r>
              <a:rPr dirty="0" sz="2400">
                <a:solidFill>
                  <a:srgbClr val="C00000"/>
                </a:solidFill>
              </a:rPr>
              <a:t>)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29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1160780" y="985917"/>
            <a:ext cx="7217409" cy="53924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 b="1">
                <a:latin typeface="Times New Roman"/>
                <a:cs typeface="Times New Roman"/>
              </a:rPr>
              <a:t>Ưu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điểm:</a:t>
            </a:r>
            <a:endParaRPr sz="1600">
              <a:latin typeface="Times New Roman"/>
              <a:cs typeface="Times New Roman"/>
            </a:endParaRPr>
          </a:p>
          <a:p>
            <a:pPr marL="377190" indent="-283210">
              <a:lnSpc>
                <a:spcPct val="100000"/>
              </a:lnSpc>
              <a:spcBef>
                <a:spcPts val="565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 spc="-25">
                <a:latin typeface="Times New Roman"/>
                <a:cs typeface="Times New Roman"/>
              </a:rPr>
              <a:t>Tiết </a:t>
            </a:r>
            <a:r>
              <a:rPr dirty="0" sz="2400">
                <a:latin typeface="Times New Roman"/>
                <a:cs typeface="Times New Roman"/>
              </a:rPr>
              <a:t>kiệm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thời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phỏng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vấn</a:t>
            </a:r>
            <a:endParaRPr sz="2400">
              <a:latin typeface="Times New Roman"/>
              <a:cs typeface="Times New Roman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 spc="-5">
                <a:latin typeface="Times New Roman"/>
                <a:cs typeface="Times New Roman"/>
              </a:rPr>
              <a:t>Dễ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dàng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sánh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các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cuộc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phỏng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vấn</a:t>
            </a:r>
            <a:endParaRPr sz="2400">
              <a:latin typeface="Times New Roman"/>
              <a:cs typeface="Times New Roman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 spc="-5">
                <a:latin typeface="Times New Roman"/>
                <a:cs typeface="Times New Roman"/>
              </a:rPr>
              <a:t>Đề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cập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đến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một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phạm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rộng một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cách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nhanh chóng</a:t>
            </a:r>
            <a:endParaRPr sz="2400">
              <a:latin typeface="Times New Roman"/>
              <a:cs typeface="Times New Roman"/>
            </a:endParaRPr>
          </a:p>
          <a:p>
            <a:pPr marL="377190" indent="-28321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>
                <a:latin typeface="Times New Roman"/>
                <a:cs typeface="Times New Roman"/>
              </a:rPr>
              <a:t>Chủ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động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trong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cuộc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phỏng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vấn</a:t>
            </a:r>
            <a:endParaRPr sz="2400">
              <a:latin typeface="Times New Roman"/>
              <a:cs typeface="Times New Roman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 spc="-5">
                <a:latin typeface="Times New Roman"/>
                <a:cs typeface="Times New Roman"/>
              </a:rPr>
              <a:t>Đạt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được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dữ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liệu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thích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hợp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600" spc="-5" b="1">
                <a:latin typeface="Times New Roman"/>
                <a:cs typeface="Times New Roman"/>
              </a:rPr>
              <a:t>Nhược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điểm:</a:t>
            </a:r>
            <a:endParaRPr sz="1600">
              <a:latin typeface="Times New Roman"/>
              <a:cs typeface="Times New Roman"/>
            </a:endParaRPr>
          </a:p>
          <a:p>
            <a:pPr marL="377190" indent="-283210">
              <a:lnSpc>
                <a:spcPct val="100000"/>
              </a:lnSpc>
              <a:spcBef>
                <a:spcPts val="57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>
                <a:latin typeface="Times New Roman"/>
                <a:cs typeface="Times New Roman"/>
              </a:rPr>
              <a:t>Buồn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chán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người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được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phỏng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vấn</a:t>
            </a:r>
            <a:endParaRPr sz="2400">
              <a:latin typeface="Times New Roman"/>
              <a:cs typeface="Times New Roman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 spc="-5">
                <a:latin typeface="Times New Roman"/>
                <a:cs typeface="Times New Roman"/>
              </a:rPr>
              <a:t>Khó </a:t>
            </a:r>
            <a:r>
              <a:rPr dirty="0" sz="2400">
                <a:latin typeface="Times New Roman"/>
                <a:cs typeface="Times New Roman"/>
              </a:rPr>
              <a:t>có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được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nhiều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thông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chi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tiết</a:t>
            </a:r>
            <a:endParaRPr sz="2400">
              <a:latin typeface="Times New Roman"/>
              <a:cs typeface="Times New Roman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>
                <a:latin typeface="Times New Roman"/>
                <a:cs typeface="Times New Roman"/>
              </a:rPr>
              <a:t>Thiếu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các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ý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tưởng</a:t>
            </a:r>
            <a:endParaRPr sz="2400">
              <a:latin typeface="Times New Roman"/>
              <a:cs typeface="Times New Roman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 spc="-5">
                <a:latin typeface="Times New Roman"/>
                <a:cs typeface="Times New Roman"/>
              </a:rPr>
              <a:t>Mất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thời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chuẩn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bị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các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câu hỏi</a:t>
            </a:r>
            <a:endParaRPr sz="2400">
              <a:latin typeface="Times New Roman"/>
              <a:cs typeface="Times New Roman"/>
            </a:endParaRPr>
          </a:p>
          <a:p>
            <a:pPr marL="377190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 spc="-5">
                <a:latin typeface="Times New Roman"/>
                <a:cs typeface="Times New Roman"/>
              </a:rPr>
              <a:t>Không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tạo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mối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hệ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giũa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những người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phỏng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vấn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và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những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người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được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phỏng vấn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776" y="400837"/>
            <a:ext cx="3897629" cy="684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339" y="481838"/>
            <a:ext cx="35128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C00000"/>
                </a:solidFill>
              </a:rPr>
              <a:t>CÁC</a:t>
            </a:r>
            <a:r>
              <a:rPr dirty="0" sz="2400" spc="-20">
                <a:solidFill>
                  <a:srgbClr val="C00000"/>
                </a:solidFill>
              </a:rPr>
              <a:t> </a:t>
            </a:r>
            <a:r>
              <a:rPr dirty="0" sz="2400" spc="-5">
                <a:solidFill>
                  <a:srgbClr val="C00000"/>
                </a:solidFill>
              </a:rPr>
              <a:t>CÂU</a:t>
            </a:r>
            <a:r>
              <a:rPr dirty="0" sz="2400" spc="-15">
                <a:solidFill>
                  <a:srgbClr val="C00000"/>
                </a:solidFill>
              </a:rPr>
              <a:t> </a:t>
            </a:r>
            <a:r>
              <a:rPr dirty="0" sz="2400" spc="-5">
                <a:solidFill>
                  <a:srgbClr val="C00000"/>
                </a:solidFill>
              </a:rPr>
              <a:t>HỎI</a:t>
            </a:r>
            <a:r>
              <a:rPr dirty="0" sz="2400" spc="-30">
                <a:solidFill>
                  <a:srgbClr val="C00000"/>
                </a:solidFill>
              </a:rPr>
              <a:t> </a:t>
            </a:r>
            <a:r>
              <a:rPr dirty="0" sz="2400">
                <a:solidFill>
                  <a:srgbClr val="C00000"/>
                </a:solidFill>
              </a:rPr>
              <a:t>TÌM</a:t>
            </a:r>
            <a:r>
              <a:rPr dirty="0" sz="2400" spc="-35">
                <a:solidFill>
                  <a:srgbClr val="C00000"/>
                </a:solidFill>
              </a:rPr>
              <a:t> </a:t>
            </a:r>
            <a:r>
              <a:rPr dirty="0" sz="2400" spc="-5">
                <a:solidFill>
                  <a:srgbClr val="C00000"/>
                </a:solidFill>
              </a:rPr>
              <a:t>KIẾM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29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357375" y="1133906"/>
            <a:ext cx="6356350" cy="20370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25">
                <a:latin typeface="Times New Roman"/>
                <a:cs typeface="Times New Roman"/>
              </a:rPr>
              <a:t>Tiếp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tục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câu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hỏi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Times New Roman"/>
                <a:cs typeface="Times New Roman"/>
              </a:rPr>
              <a:t>Có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gạn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lọc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Times New Roman"/>
                <a:cs typeface="Times New Roman"/>
              </a:rPr>
              <a:t>Khuyến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khích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mở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rộng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câu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trả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lời</a:t>
            </a:r>
            <a:endParaRPr sz="2800">
              <a:latin typeface="Times New Roman"/>
              <a:cs typeface="Times New Roman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Times New Roman"/>
                <a:cs typeface="Times New Roman"/>
              </a:rPr>
              <a:t>Chỉ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ra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những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gì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bạn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nghe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và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quan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tâm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đến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106" y="301726"/>
            <a:ext cx="5945886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5689" y="397510"/>
            <a:ext cx="549656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THIẾT</a:t>
            </a:r>
            <a:r>
              <a:rPr dirty="0" spc="-25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KẾ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CÂU</a:t>
            </a:r>
            <a:r>
              <a:rPr dirty="0" spc="-1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HỎI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PHỎNG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VẤN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29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575816" y="4548914"/>
            <a:ext cx="1866264" cy="623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25"/>
              </a:lnSpc>
            </a:pPr>
            <a:r>
              <a:rPr dirty="0" sz="1400" spc="-5">
                <a:latin typeface="Times New Roman"/>
                <a:cs typeface="Times New Roman"/>
              </a:rPr>
              <a:t>Continue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question.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Expand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questions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400" spc="-5">
                <a:latin typeface="Times New Roman"/>
                <a:cs typeface="Times New Roman"/>
              </a:rPr>
              <a:t>Explain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what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you like?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22425" y="1340358"/>
          <a:ext cx="7941309" cy="4716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4385"/>
                <a:gridCol w="235585"/>
                <a:gridCol w="4352925"/>
              </a:tblGrid>
              <a:tr h="1594485">
                <a:tc>
                  <a:txBody>
                    <a:bodyPr/>
                    <a:lstStyle/>
                    <a:p>
                      <a:pPr marL="10147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Câu</a:t>
                      </a:r>
                      <a:r>
                        <a:rPr dirty="0" sz="18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hỏi</a:t>
                      </a:r>
                      <a:r>
                        <a:rPr dirty="0" sz="18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latin typeface="Times New Roman"/>
                          <a:cs typeface="Times New Roman"/>
                        </a:rPr>
                        <a:t>đóng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9405" indent="-229235">
                        <a:lnSpc>
                          <a:spcPct val="100000"/>
                        </a:lnSpc>
                        <a:spcBef>
                          <a:spcPts val="10"/>
                        </a:spcBef>
                        <a:buChar char="•"/>
                        <a:tabLst>
                          <a:tab pos="319405" algn="l"/>
                          <a:tab pos="320040" algn="l"/>
                        </a:tabLst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Yêu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cầu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câu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trả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lời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cụ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thể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9405" indent="-229235">
                        <a:lnSpc>
                          <a:spcPct val="100000"/>
                        </a:lnSpc>
                        <a:buChar char="•"/>
                        <a:tabLst>
                          <a:tab pos="319405" algn="l"/>
                          <a:tab pos="320040" algn="l"/>
                        </a:tabLst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nhiều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lựa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chọn.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9405" indent="-229235">
                        <a:lnSpc>
                          <a:spcPct val="100000"/>
                        </a:lnSpc>
                        <a:buChar char="•"/>
                        <a:tabLst>
                          <a:tab pos="319405" algn="l"/>
                          <a:tab pos="320040" algn="l"/>
                        </a:tabLst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bao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nhiêu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yêu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cầu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9405" indent="-229235">
                        <a:lnSpc>
                          <a:spcPct val="100000"/>
                        </a:lnSpc>
                        <a:buChar char="•"/>
                        <a:tabLst>
                          <a:tab pos="319405" algn="l"/>
                          <a:tab pos="320040" algn="l"/>
                        </a:tabLst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Người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phân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tích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sẽ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điều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khiển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9405" indent="-229235">
                        <a:lnSpc>
                          <a:spcPct val="100000"/>
                        </a:lnSpc>
                        <a:buChar char="•"/>
                        <a:tabLst>
                          <a:tab pos="319405" algn="l"/>
                          <a:tab pos="320040" algn="l"/>
                        </a:tabLst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rõ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ràng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51155" marR="1817370" indent="-254000">
                        <a:lnSpc>
                          <a:spcPct val="100000"/>
                        </a:lnSpc>
                        <a:spcBef>
                          <a:spcPts val="300"/>
                        </a:spcBef>
                        <a:buSzPct val="112500"/>
                        <a:buFont typeface="Times New Roman"/>
                        <a:buChar char="*"/>
                        <a:tabLst>
                          <a:tab pos="382905" algn="l"/>
                          <a:tab pos="383540" algn="l"/>
                        </a:tabLst>
                      </a:pPr>
                      <a:r>
                        <a:rPr dirty="0"/>
                        <a:t>	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bao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nhiêu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cuộc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điện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thoại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được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nhận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trên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một ngày?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51790" indent="-25527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*"/>
                        <a:tabLst>
                          <a:tab pos="351790" algn="l"/>
                          <a:tab pos="352425" algn="l"/>
                        </a:tabLst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bao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nhiêu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loại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khách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hàng?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51155" marR="1475740" indent="-254000">
                        <a:lnSpc>
                          <a:spcPct val="100000"/>
                        </a:lnSpc>
                        <a:buChar char="*"/>
                        <a:tabLst>
                          <a:tab pos="351790" algn="l"/>
                          <a:tab pos="352425" algn="l"/>
                        </a:tabLst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Bạn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muốn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hệ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mới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cung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cấp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gì?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36191">
                <a:tc>
                  <a:txBody>
                    <a:bodyPr/>
                    <a:lstStyle/>
                    <a:p>
                      <a:pPr marL="12750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Câu</a:t>
                      </a:r>
                      <a:r>
                        <a:rPr dirty="0" sz="16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hỏi</a:t>
                      </a: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mở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9405" indent="-229235">
                        <a:lnSpc>
                          <a:spcPct val="100000"/>
                        </a:lnSpc>
                        <a:buChar char="•"/>
                        <a:tabLst>
                          <a:tab pos="319405" algn="l"/>
                          <a:tab pos="320040" algn="l"/>
                        </a:tabLst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Không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yêu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cầu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câu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trả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lời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cụ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thể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9405" indent="-229235">
                        <a:lnSpc>
                          <a:spcPct val="100000"/>
                        </a:lnSpc>
                        <a:buChar char="•"/>
                        <a:tabLst>
                          <a:tab pos="319405" algn="l"/>
                          <a:tab pos="320040" algn="l"/>
                        </a:tabLst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Để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thu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thập thông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tin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dữ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liệu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9405" indent="-229235">
                        <a:lnSpc>
                          <a:spcPct val="100000"/>
                        </a:lnSpc>
                        <a:buChar char="•"/>
                        <a:tabLst>
                          <a:tab pos="319405" algn="l"/>
                          <a:tab pos="320040" algn="l"/>
                        </a:tabLst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Người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phân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tích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thể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sửa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đổi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9405" indent="-229235">
                        <a:lnSpc>
                          <a:spcPct val="100000"/>
                        </a:lnSpc>
                        <a:buChar char="•"/>
                        <a:tabLst>
                          <a:tab pos="319405" algn="l"/>
                          <a:tab pos="320040" algn="l"/>
                        </a:tabLst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Tạo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một hệ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hiệu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quả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*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15462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Bạn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nghĩ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gì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về hệ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thống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hiện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tại?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Những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vấn</a:t>
                      </a:r>
                      <a:r>
                        <a:rPr dirty="0" sz="1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đề</a:t>
                      </a:r>
                      <a:r>
                        <a:rPr dirty="0" sz="16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cơ</a:t>
                      </a:r>
                      <a:r>
                        <a:rPr dirty="0" sz="1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bản</a:t>
                      </a:r>
                      <a:r>
                        <a:rPr dirty="0" sz="16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nào</a:t>
                      </a:r>
                      <a:r>
                        <a:rPr dirty="0" sz="1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bạn 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đối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mặt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hàng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ngày?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2870" marR="1555115">
                        <a:lnSpc>
                          <a:spcPct val="100000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Bạn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quyết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định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chiến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dịch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quảng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cáo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thực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hiện như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thế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nào?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1573149">
                <a:tc>
                  <a:txBody>
                    <a:bodyPr/>
                    <a:lstStyle/>
                    <a:p>
                      <a:pPr marL="9150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Câu</a:t>
                      </a:r>
                      <a:r>
                        <a:rPr dirty="0" sz="16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hỏi</a:t>
                      </a:r>
                      <a:r>
                        <a:rPr dirty="0" sz="16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tìm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 b="1">
                          <a:latin typeface="Times New Roman"/>
                          <a:cs typeface="Times New Roman"/>
                        </a:rPr>
                        <a:t>kiếm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 marR="1924685">
                        <a:lnSpc>
                          <a:spcPct val="100000"/>
                        </a:lnSpc>
                      </a:pP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Tiếp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tục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câu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hỏi </a:t>
                      </a:r>
                      <a:r>
                        <a:rPr dirty="0" sz="1600" spc="-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Có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gạn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lọc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Khuyến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khích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mở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rộng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câu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trả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lời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Chỉ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những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gì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bạn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nghe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và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thích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 thú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30835" indent="-247015">
                        <a:lnSpc>
                          <a:spcPct val="100000"/>
                        </a:lnSpc>
                        <a:spcBef>
                          <a:spcPts val="340"/>
                        </a:spcBef>
                        <a:buChar char="*"/>
                        <a:tabLst>
                          <a:tab pos="330835" algn="l"/>
                          <a:tab pos="331470" algn="l"/>
                        </a:tabLst>
                      </a:pP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Tại</a:t>
                      </a:r>
                      <a:r>
                        <a:rPr dirty="0" sz="16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sao?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Microsoft Sans Serif"/>
                        <a:buChar char="*"/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91160" indent="-30734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*"/>
                        <a:tabLst>
                          <a:tab pos="391160" algn="l"/>
                          <a:tab pos="391795" algn="l"/>
                        </a:tabLst>
                      </a:pP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Bạn</a:t>
                      </a:r>
                      <a:r>
                        <a:rPr dirty="0" sz="16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có</a:t>
                      </a:r>
                      <a:r>
                        <a:rPr dirty="0" sz="16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thể</a:t>
                      </a:r>
                      <a:r>
                        <a:rPr dirty="0" sz="16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55">
                          <a:latin typeface="Microsoft Sans Serif"/>
                          <a:cs typeface="Microsoft Sans Serif"/>
                        </a:rPr>
                        <a:t>đưa</a:t>
                      </a:r>
                      <a:r>
                        <a:rPr dirty="0" sz="16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cho</a:t>
                      </a:r>
                      <a:r>
                        <a:rPr dirty="0" sz="16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0">
                          <a:latin typeface="Microsoft Sans Serif"/>
                          <a:cs typeface="Microsoft Sans Serif"/>
                        </a:rPr>
                        <a:t>tôi</a:t>
                      </a:r>
                      <a:r>
                        <a:rPr dirty="0" sz="16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một</a:t>
                      </a:r>
                      <a:r>
                        <a:rPr dirty="0" sz="16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số</a:t>
                      </a:r>
                      <a:r>
                        <a:rPr dirty="0" sz="16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40">
                          <a:latin typeface="Microsoft Sans Serif"/>
                          <a:cs typeface="Microsoft Sans Serif"/>
                        </a:rPr>
                        <a:t>ví</a:t>
                      </a:r>
                      <a:r>
                        <a:rPr dirty="0" sz="16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dụ?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Microsoft Sans Serif"/>
                        <a:buChar char="*"/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91160" indent="-307340">
                        <a:lnSpc>
                          <a:spcPct val="100000"/>
                        </a:lnSpc>
                        <a:buChar char="*"/>
                        <a:tabLst>
                          <a:tab pos="391160" algn="l"/>
                          <a:tab pos="391795" algn="l"/>
                        </a:tabLst>
                      </a:pP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Bạn</a:t>
                      </a:r>
                      <a:r>
                        <a:rPr dirty="0" sz="16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có</a:t>
                      </a:r>
                      <a:r>
                        <a:rPr dirty="0" sz="16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thể</a:t>
                      </a:r>
                      <a:r>
                        <a:rPr dirty="0" sz="16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10">
                          <a:latin typeface="Microsoft Sans Serif"/>
                          <a:cs typeface="Microsoft Sans Serif"/>
                        </a:rPr>
                        <a:t>giải</a:t>
                      </a:r>
                      <a:r>
                        <a:rPr dirty="0" sz="1600" spc="10">
                          <a:latin typeface="Microsoft Sans Serif"/>
                          <a:cs typeface="Microsoft Sans Serif"/>
                        </a:rPr>
                        <a:t> thích</a:t>
                      </a:r>
                      <a:r>
                        <a:rPr dirty="0" sz="16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chi</a:t>
                      </a:r>
                      <a:r>
                        <a:rPr dirty="0" sz="16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5">
                          <a:latin typeface="Microsoft Sans Serif"/>
                          <a:cs typeface="Microsoft Sans Serif"/>
                        </a:rPr>
                        <a:t>tiết</a:t>
                      </a:r>
                      <a:r>
                        <a:rPr dirty="0" sz="16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35">
                          <a:latin typeface="Microsoft Sans Serif"/>
                          <a:cs typeface="Microsoft Sans Serif"/>
                        </a:rPr>
                        <a:t>hơn?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31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209" y="278104"/>
            <a:ext cx="4466082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539" y="373634"/>
            <a:ext cx="401637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C00000"/>
                </a:solidFill>
              </a:rPr>
              <a:t>CHUẨN</a:t>
            </a:r>
            <a:r>
              <a:rPr dirty="0" spc="-25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BỊ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PHỎNG</a:t>
            </a:r>
            <a:r>
              <a:rPr dirty="0" spc="-4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VẤN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29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319275" y="1135887"/>
            <a:ext cx="7645400" cy="3654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275" marR="32384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Cambria"/>
                <a:cs typeface="Cambria"/>
              </a:rPr>
              <a:t>Chuẩn </a:t>
            </a:r>
            <a:r>
              <a:rPr dirty="0" sz="2800" spc="-5">
                <a:latin typeface="Cambria"/>
                <a:cs typeface="Cambria"/>
              </a:rPr>
              <a:t>bị </a:t>
            </a:r>
            <a:r>
              <a:rPr dirty="0" sz="2800">
                <a:latin typeface="Cambria"/>
                <a:cs typeface="Cambria"/>
              </a:rPr>
              <a:t>để </a:t>
            </a:r>
            <a:r>
              <a:rPr dirty="0" sz="2800" spc="-5">
                <a:latin typeface="Cambria"/>
                <a:cs typeface="Cambria"/>
              </a:rPr>
              <a:t>phỏng </a:t>
            </a:r>
            <a:r>
              <a:rPr dirty="0" sz="2800" spc="-25">
                <a:latin typeface="Cambria"/>
                <a:cs typeface="Cambria"/>
              </a:rPr>
              <a:t>vấn </a:t>
            </a:r>
            <a:r>
              <a:rPr dirty="0" sz="2800" spc="-5">
                <a:latin typeface="Cambria"/>
                <a:cs typeface="Cambria"/>
              </a:rPr>
              <a:t>theo </a:t>
            </a:r>
            <a:r>
              <a:rPr dirty="0" sz="2800">
                <a:latin typeface="Cambria"/>
                <a:cs typeface="Cambria"/>
              </a:rPr>
              <a:t>cách </a:t>
            </a:r>
            <a:r>
              <a:rPr dirty="0" sz="2800" spc="-5">
                <a:latin typeface="Cambria"/>
                <a:cs typeface="Cambria"/>
              </a:rPr>
              <a:t>bạn </a:t>
            </a:r>
            <a:r>
              <a:rPr dirty="0" sz="2800">
                <a:latin typeface="Cambria"/>
                <a:cs typeface="Cambria"/>
              </a:rPr>
              <a:t>muốn </a:t>
            </a:r>
            <a:r>
              <a:rPr dirty="0" sz="2800" spc="-5">
                <a:latin typeface="Cambria"/>
                <a:cs typeface="Cambria"/>
              </a:rPr>
              <a:t>biểu </a:t>
            </a:r>
            <a:r>
              <a:rPr dirty="0" sz="2800" spc="-60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diễn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giống nhâu</a:t>
            </a:r>
            <a:endParaRPr sz="28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Cambria"/>
                <a:cs typeface="Cambria"/>
              </a:rPr>
              <a:t>Chuẩn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bị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35">
                <a:latin typeface="Cambria"/>
                <a:cs typeface="Cambria"/>
              </a:rPr>
              <a:t>kế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hoạch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phỏng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25">
                <a:latin typeface="Cambria"/>
                <a:cs typeface="Cambria"/>
              </a:rPr>
              <a:t>vấn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chung</a:t>
            </a:r>
            <a:endParaRPr sz="28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Cambria"/>
                <a:cs typeface="Cambria"/>
              </a:rPr>
              <a:t>Dânh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sách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câu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hỏi</a:t>
            </a:r>
            <a:endParaRPr sz="24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Cambria"/>
                <a:cs typeface="Cambria"/>
              </a:rPr>
              <a:t>Các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câu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trả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lời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biết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trước </a:t>
            </a:r>
            <a:r>
              <a:rPr dirty="0" sz="2400" spc="-25">
                <a:latin typeface="Cambria"/>
                <a:cs typeface="Cambria"/>
              </a:rPr>
              <a:t>và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tiếp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tục</a:t>
            </a:r>
            <a:endParaRPr sz="24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40">
                <a:latin typeface="Cambria"/>
                <a:cs typeface="Cambria"/>
              </a:rPr>
              <a:t>Tập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hợp</a:t>
            </a:r>
            <a:r>
              <a:rPr dirty="0" sz="2400" spc="-5">
                <a:latin typeface="Cambria"/>
                <a:cs typeface="Cambria"/>
              </a:rPr>
              <a:t> giữâ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các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chủ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đề </a:t>
            </a:r>
            <a:r>
              <a:rPr dirty="0" sz="2400" spc="-5">
                <a:latin typeface="Cambria"/>
                <a:cs typeface="Cambria"/>
              </a:rPr>
              <a:t>liên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quân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595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5">
                <a:latin typeface="Cambria"/>
                <a:cs typeface="Cambria"/>
              </a:rPr>
              <a:t>Xác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nhận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lĩnh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vực</a:t>
            </a:r>
            <a:r>
              <a:rPr dirty="0" sz="2800">
                <a:latin typeface="Cambria"/>
                <a:cs typeface="Cambria"/>
              </a:rPr>
              <a:t> hiểu</a:t>
            </a:r>
            <a:r>
              <a:rPr dirty="0" sz="2800" spc="-5">
                <a:latin typeface="Cambria"/>
                <a:cs typeface="Cambria"/>
              </a:rPr>
              <a:t> biết </a:t>
            </a:r>
            <a:r>
              <a:rPr dirty="0" sz="2800">
                <a:latin typeface="Cambria"/>
                <a:cs typeface="Cambria"/>
              </a:rPr>
              <a:t>củâ </a:t>
            </a:r>
            <a:r>
              <a:rPr dirty="0" sz="2800" spc="-10">
                <a:latin typeface="Cambria"/>
                <a:cs typeface="Cambria"/>
              </a:rPr>
              <a:t>người</a:t>
            </a:r>
            <a:r>
              <a:rPr dirty="0" sz="2800" spc="-5">
                <a:latin typeface="Cambria"/>
                <a:cs typeface="Cambria"/>
              </a:rPr>
              <a:t> phỏng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25">
                <a:latin typeface="Cambria"/>
                <a:cs typeface="Cambria"/>
              </a:rPr>
              <a:t>vấn</a:t>
            </a:r>
            <a:endParaRPr sz="28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Cambria"/>
                <a:cs typeface="Cambria"/>
              </a:rPr>
              <a:t>Đừng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hỏi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những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câu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hỏi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mà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không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thể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trả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lời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409" y="201904"/>
            <a:ext cx="4466082" cy="79555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90675" y="297434"/>
            <a:ext cx="7668895" cy="447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C00000"/>
                </a:solidFill>
                <a:latin typeface="Arial"/>
                <a:cs typeface="Arial"/>
              </a:rPr>
              <a:t>CHUẨN</a:t>
            </a:r>
            <a:r>
              <a:rPr dirty="0" sz="28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C00000"/>
                </a:solidFill>
                <a:latin typeface="Arial"/>
                <a:cs typeface="Arial"/>
              </a:rPr>
              <a:t>BỊ</a:t>
            </a:r>
            <a:r>
              <a:rPr dirty="0" sz="28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PHỎNG</a:t>
            </a:r>
            <a:r>
              <a:rPr dirty="0" sz="28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00000"/>
                </a:solidFill>
                <a:latin typeface="Arial"/>
                <a:cs typeface="Arial"/>
              </a:rPr>
              <a:t>VẤN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Arial"/>
              <a:cs typeface="Arial"/>
            </a:endParaRPr>
          </a:p>
          <a:p>
            <a:pPr marL="295275" marR="306070" indent="-283210">
              <a:lnSpc>
                <a:spcPct val="100000"/>
              </a:lnSpc>
              <a:spcBef>
                <a:spcPts val="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">
                <a:latin typeface="Cambria"/>
                <a:cs typeface="Cambria"/>
              </a:rPr>
              <a:t>Đặt thứ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tự ưu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tiên </a:t>
            </a:r>
            <a:r>
              <a:rPr dirty="0" sz="3200" spc="-15">
                <a:latin typeface="Cambria"/>
                <a:cs typeface="Cambria"/>
              </a:rPr>
              <a:t>trong</a:t>
            </a:r>
            <a:r>
              <a:rPr dirty="0" sz="3200" spc="15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trường</a:t>
            </a:r>
            <a:r>
              <a:rPr dirty="0" sz="3200" spc="2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hợp</a:t>
            </a:r>
            <a:r>
              <a:rPr dirty="0" sz="3200" spc="-2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thời </a:t>
            </a:r>
            <a:r>
              <a:rPr dirty="0" sz="3200" spc="-69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giân có hạn</a:t>
            </a:r>
            <a:endParaRPr sz="32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">
                <a:latin typeface="Cambria"/>
                <a:cs typeface="Cambria"/>
              </a:rPr>
              <a:t>Phỏng </a:t>
            </a:r>
            <a:r>
              <a:rPr dirty="0" sz="3200" spc="-30">
                <a:latin typeface="Cambria"/>
                <a:cs typeface="Cambria"/>
              </a:rPr>
              <a:t>vấn</a:t>
            </a:r>
            <a:r>
              <a:rPr dirty="0" sz="3200" spc="-5">
                <a:latin typeface="Cambria"/>
                <a:cs typeface="Cambria"/>
              </a:rPr>
              <a:t> có cấu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trúc </a:t>
            </a:r>
            <a:r>
              <a:rPr dirty="0" sz="3200" spc="-25">
                <a:latin typeface="Cambria"/>
                <a:cs typeface="Cambria"/>
              </a:rPr>
              <a:t>với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các câu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hỏi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đóng</a:t>
            </a:r>
            <a:endParaRPr sz="32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">
                <a:latin typeface="Cambria"/>
                <a:cs typeface="Cambria"/>
              </a:rPr>
              <a:t>Đừng</a:t>
            </a:r>
            <a:r>
              <a:rPr dirty="0" sz="3200" spc="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cố </a:t>
            </a:r>
            <a:r>
              <a:rPr dirty="0" sz="3200" spc="-15">
                <a:latin typeface="Cambria"/>
                <a:cs typeface="Cambria"/>
              </a:rPr>
              <a:t>gắng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thực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hiện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nhânh</a:t>
            </a:r>
            <a:r>
              <a:rPr dirty="0" sz="3200" spc="-5">
                <a:latin typeface="Cambria"/>
                <a:cs typeface="Cambria"/>
              </a:rPr>
              <a:t> quá</a:t>
            </a:r>
            <a:endParaRPr sz="32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 spc="-5">
                <a:latin typeface="Cambria"/>
                <a:cs typeface="Cambria"/>
              </a:rPr>
              <a:t>Sẽ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cần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tiếp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tục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phỏng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25">
                <a:latin typeface="Cambria"/>
                <a:cs typeface="Cambria"/>
              </a:rPr>
              <a:t>vấn</a:t>
            </a:r>
            <a:endParaRPr sz="2800">
              <a:latin typeface="Cambria"/>
              <a:cs typeface="Cambria"/>
            </a:endParaRPr>
          </a:p>
          <a:p>
            <a:pPr lvl="1" marL="570230" marR="213995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 spc="-5">
                <a:latin typeface="Cambria"/>
                <a:cs typeface="Cambria"/>
              </a:rPr>
              <a:t>Người </a:t>
            </a:r>
            <a:r>
              <a:rPr dirty="0" sz="2800">
                <a:latin typeface="Cambria"/>
                <a:cs typeface="Cambria"/>
              </a:rPr>
              <a:t>sử dụng </a:t>
            </a:r>
            <a:r>
              <a:rPr dirty="0" sz="2800" spc="-5">
                <a:latin typeface="Cambria"/>
                <a:cs typeface="Cambria"/>
              </a:rPr>
              <a:t>không muốn bạn lãng phí thời </a:t>
            </a:r>
            <a:r>
              <a:rPr dirty="0" sz="2800" spc="-60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giân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củâ họ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29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609" y="354304"/>
            <a:ext cx="4985004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7939" y="449834"/>
            <a:ext cx="453517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C00000"/>
                </a:solidFill>
              </a:rPr>
              <a:t>HƯỚNG</a:t>
            </a:r>
            <a:r>
              <a:rPr dirty="0" spc="-4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DẪN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PHỎNG</a:t>
            </a:r>
            <a:r>
              <a:rPr dirty="0" spc="-3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VẤN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1675" y="1173226"/>
            <a:ext cx="6812280" cy="502475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1275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20">
                <a:latin typeface="Cambria"/>
                <a:cs typeface="Cambria"/>
              </a:rPr>
              <a:t>Trình </a:t>
            </a:r>
            <a:r>
              <a:rPr dirty="0" sz="2400">
                <a:latin typeface="Cambria"/>
                <a:cs typeface="Cambria"/>
              </a:rPr>
              <a:t>diễn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chuyên</a:t>
            </a:r>
            <a:r>
              <a:rPr dirty="0" sz="2400" spc="-5">
                <a:latin typeface="Cambria"/>
                <a:cs typeface="Cambria"/>
              </a:rPr>
              <a:t> nghiệp </a:t>
            </a:r>
            <a:r>
              <a:rPr dirty="0" sz="2400" spc="-25">
                <a:latin typeface="Cambria"/>
                <a:cs typeface="Cambria"/>
              </a:rPr>
              <a:t>và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không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thiên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vị</a:t>
            </a:r>
            <a:endParaRPr sz="2400">
              <a:latin typeface="Cambria"/>
              <a:cs typeface="Cambria"/>
            </a:endParaRPr>
          </a:p>
          <a:p>
            <a:pPr marL="295275" marR="85725" indent="-283210">
              <a:lnSpc>
                <a:spcPct val="12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20">
                <a:latin typeface="Cambria"/>
                <a:cs typeface="Cambria"/>
              </a:rPr>
              <a:t>Xây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dựng</a:t>
            </a:r>
            <a:r>
              <a:rPr dirty="0" sz="2400" spc="-5">
                <a:latin typeface="Cambria"/>
                <a:cs typeface="Cambria"/>
              </a:rPr>
              <a:t> quân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hệ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(và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trung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thực) </a:t>
            </a:r>
            <a:r>
              <a:rPr dirty="0" sz="2400" spc="-20">
                <a:latin typeface="Cambria"/>
                <a:cs typeface="Cambria"/>
              </a:rPr>
              <a:t>với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người </a:t>
            </a:r>
            <a:r>
              <a:rPr dirty="0" sz="2400" spc="-15">
                <a:latin typeface="Cambria"/>
                <a:cs typeface="Cambria"/>
              </a:rPr>
              <a:t>được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phỏng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vấn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1175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Ghi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chép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tất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cả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thông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tin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1175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5">
                <a:latin typeface="Cambria"/>
                <a:cs typeface="Cambria"/>
              </a:rPr>
              <a:t>Kiểm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trâ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tổ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chức</a:t>
            </a:r>
            <a:r>
              <a:rPr dirty="0" sz="2400">
                <a:latin typeface="Cambria"/>
                <a:cs typeface="Cambria"/>
              </a:rPr>
              <a:t> cách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giải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quyết</a:t>
            </a:r>
            <a:r>
              <a:rPr dirty="0" sz="2400" spc="-5">
                <a:latin typeface="Cambria"/>
                <a:cs typeface="Cambria"/>
              </a:rPr>
              <a:t> theo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băng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thu âm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118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Đảm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bảo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bạn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hiểu</a:t>
            </a:r>
            <a:r>
              <a:rPr dirty="0" sz="2400" spc="-5">
                <a:latin typeface="Cambria"/>
                <a:cs typeface="Cambria"/>
              </a:rPr>
              <a:t> tất </a:t>
            </a:r>
            <a:r>
              <a:rPr dirty="0" sz="2400">
                <a:latin typeface="Cambria"/>
                <a:cs typeface="Cambria"/>
              </a:rPr>
              <a:t>cả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các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kết</a:t>
            </a:r>
            <a:r>
              <a:rPr dirty="0" sz="2400">
                <a:latin typeface="Cambria"/>
                <a:cs typeface="Cambria"/>
              </a:rPr>
              <a:t> quả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30">
                <a:latin typeface="Cambria"/>
                <a:cs typeface="Cambria"/>
              </a:rPr>
              <a:t>và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ngôn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ngữ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1175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Chiâ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râ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các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sự </a:t>
            </a:r>
            <a:r>
              <a:rPr dirty="0" sz="2400" spc="-5">
                <a:latin typeface="Cambria"/>
                <a:cs typeface="Cambria"/>
              </a:rPr>
              <a:t>kiện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từ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các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quân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điểm</a:t>
            </a:r>
            <a:endParaRPr sz="2400">
              <a:latin typeface="Cambria"/>
              <a:cs typeface="Cambria"/>
            </a:endParaRPr>
          </a:p>
          <a:p>
            <a:pPr marL="295275" marR="5080" indent="-283210">
              <a:lnSpc>
                <a:spcPct val="12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Đưâ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râ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cho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người </a:t>
            </a:r>
            <a:r>
              <a:rPr dirty="0" sz="2400" spc="-15">
                <a:latin typeface="Cambria"/>
                <a:cs typeface="Cambria"/>
              </a:rPr>
              <a:t>được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phỏng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vấn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thời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giân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để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hỏi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câu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hỏi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1175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Đảm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bảo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để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cảm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ơn</a:t>
            </a:r>
            <a:r>
              <a:rPr dirty="0" sz="2400" spc="-10">
                <a:latin typeface="Cambria"/>
                <a:cs typeface="Cambria"/>
              </a:rPr>
              <a:t> người</a:t>
            </a:r>
            <a:r>
              <a:rPr dirty="0" sz="2400" spc="-15">
                <a:latin typeface="Cambria"/>
                <a:cs typeface="Cambria"/>
              </a:rPr>
              <a:t> được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phỏng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vấn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1675" y="6321297"/>
            <a:ext cx="26123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20">
                <a:latin typeface="Cambria"/>
                <a:cs typeface="Cambria"/>
              </a:rPr>
              <a:t>Kết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thúc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thời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giân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4247" y="6536435"/>
            <a:ext cx="1160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B5A787"/>
                </a:solidFill>
                <a:latin typeface="Microsoft Sans Serif"/>
                <a:cs typeface="Microsoft Sans Serif"/>
              </a:rPr>
              <a:t>Trần</a:t>
            </a:r>
            <a:r>
              <a:rPr dirty="0" sz="1200" spc="-35">
                <a:solidFill>
                  <a:srgbClr val="B5A787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Thị</a:t>
            </a:r>
            <a:r>
              <a:rPr dirty="0" sz="1200" spc="-10">
                <a:solidFill>
                  <a:srgbClr val="B5A787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Kim</a:t>
            </a:r>
            <a:r>
              <a:rPr dirty="0" sz="1200" spc="-10">
                <a:solidFill>
                  <a:srgbClr val="B5A787"/>
                </a:solidFill>
                <a:latin typeface="Microsoft Sans Serif"/>
                <a:cs typeface="Microsoft Sans Serif"/>
              </a:rPr>
              <a:t> Chi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5473" y="6536435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B5A787"/>
                </a:solidFill>
                <a:latin typeface="Microsoft Sans Serif"/>
                <a:cs typeface="Microsoft Sans Serif"/>
              </a:rPr>
              <a:t>36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009" y="185902"/>
            <a:ext cx="4985004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339" y="281686"/>
            <a:ext cx="453517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C00000"/>
                </a:solidFill>
              </a:rPr>
              <a:t>HƯỚNG</a:t>
            </a:r>
            <a:r>
              <a:rPr dirty="0" spc="-4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DẪN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PHỎNG</a:t>
            </a:r>
            <a:r>
              <a:rPr dirty="0" spc="-3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VẤN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37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319275" y="1137412"/>
            <a:ext cx="3938904" cy="26771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65">
                <a:latin typeface="Microsoft Sans Serif"/>
                <a:cs typeface="Microsoft Sans Serif"/>
              </a:rPr>
              <a:t>Đừng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lo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lắng,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sẽ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may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mắn</a:t>
            </a:r>
            <a:endParaRPr sz="2400">
              <a:latin typeface="Microsoft Sans Serif"/>
              <a:cs typeface="Microsoft Sans Serif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Microsoft Sans Serif"/>
                <a:cs typeface="Microsoft Sans Serif"/>
              </a:rPr>
              <a:t>Tập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trung</a:t>
            </a:r>
            <a:endParaRPr sz="2400">
              <a:latin typeface="Microsoft Sans Serif"/>
              <a:cs typeface="Microsoft Sans Serif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Microsoft Sans Serif"/>
                <a:cs typeface="Microsoft Sans Serif"/>
              </a:rPr>
              <a:t>Tóm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tắt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40">
                <a:latin typeface="Microsoft Sans Serif"/>
                <a:cs typeface="Microsoft Sans Serif"/>
              </a:rPr>
              <a:t>những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điểm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20">
                <a:latin typeface="Microsoft Sans Serif"/>
                <a:cs typeface="Microsoft Sans Serif"/>
              </a:rPr>
              <a:t>chính</a:t>
            </a:r>
            <a:endParaRPr sz="2400">
              <a:latin typeface="Microsoft Sans Serif"/>
              <a:cs typeface="Microsoft Sans Serif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Cần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ngắn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gọn</a:t>
            </a:r>
            <a:endParaRPr sz="2400">
              <a:latin typeface="Microsoft Sans Serif"/>
              <a:cs typeface="Microsoft Sans Serif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Cần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trung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thực</a:t>
            </a:r>
            <a:endParaRPr sz="2400">
              <a:latin typeface="Microsoft Sans Serif"/>
              <a:cs typeface="Microsoft Sans Serif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Microsoft Sans Serif"/>
                <a:cs typeface="Microsoft Sans Serif"/>
              </a:rPr>
              <a:t>Theo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dõi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25">
                <a:latin typeface="Microsoft Sans Serif"/>
                <a:cs typeface="Microsoft Sans Serif"/>
              </a:rPr>
              <a:t>hình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ảnh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thể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hiện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209" y="300202"/>
            <a:ext cx="5228082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539" y="395986"/>
            <a:ext cx="478028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TIẾP</a:t>
            </a:r>
            <a:r>
              <a:rPr dirty="0" spc="-9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TỤC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PHỎNG</a:t>
            </a:r>
            <a:r>
              <a:rPr dirty="0" spc="-3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VẤN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TIẾP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37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319275" y="1289812"/>
            <a:ext cx="7495540" cy="325056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Chuẩn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bị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ghi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chép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phỏng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vấn</a:t>
            </a:r>
            <a:endParaRPr sz="2400">
              <a:latin typeface="Microsoft Sans Serif"/>
              <a:cs typeface="Microsoft Sans Serif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Chuẩn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bị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báo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cáo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phỏng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vấn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trong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khoảng </a:t>
            </a:r>
            <a:r>
              <a:rPr dirty="0" sz="2400" spc="-5">
                <a:latin typeface="Microsoft Sans Serif"/>
                <a:cs typeface="Microsoft Sans Serif"/>
              </a:rPr>
              <a:t>48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70">
                <a:latin typeface="Microsoft Sans Serif"/>
                <a:cs typeface="Microsoft Sans Serif"/>
              </a:rPr>
              <a:t>giờ</a:t>
            </a:r>
            <a:endParaRPr sz="2400">
              <a:latin typeface="Microsoft Sans Serif"/>
              <a:cs typeface="Microsoft Sans Serif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Microsoft Sans Serif"/>
                <a:cs typeface="Microsoft Sans Serif"/>
              </a:rPr>
              <a:t>Tạo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135">
                <a:latin typeface="Microsoft Sans Serif"/>
                <a:cs typeface="Microsoft Sans Serif"/>
              </a:rPr>
              <a:t>sự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dự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trữ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135">
                <a:latin typeface="Microsoft Sans Serif"/>
                <a:cs typeface="Microsoft Sans Serif"/>
              </a:rPr>
              <a:t>từ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40">
                <a:latin typeface="Microsoft Sans Serif"/>
                <a:cs typeface="Microsoft Sans Serif"/>
              </a:rPr>
              <a:t>những</a:t>
            </a:r>
            <a:r>
              <a:rPr dirty="0" sz="2400" spc="50">
                <a:latin typeface="Microsoft Sans Serif"/>
                <a:cs typeface="Microsoft Sans Serif"/>
              </a:rPr>
              <a:t> </a:t>
            </a:r>
            <a:r>
              <a:rPr dirty="0" sz="2400" spc="95">
                <a:latin typeface="Microsoft Sans Serif"/>
                <a:cs typeface="Microsoft Sans Serif"/>
              </a:rPr>
              <a:t>người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120">
                <a:latin typeface="Microsoft Sans Serif"/>
                <a:cs typeface="Microsoft Sans Serif"/>
              </a:rPr>
              <a:t>được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phỏng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vấn</a:t>
            </a:r>
            <a:endParaRPr sz="2400">
              <a:latin typeface="Microsoft Sans Serif"/>
              <a:cs typeface="Microsoft Sans Serif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35">
                <a:latin typeface="Microsoft Sans Serif"/>
                <a:cs typeface="Microsoft Sans Serif"/>
              </a:rPr>
              <a:t>Tìm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kiếm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khoảng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trống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40">
                <a:latin typeface="Microsoft Sans Serif"/>
                <a:cs typeface="Microsoft Sans Serif"/>
              </a:rPr>
              <a:t>những </a:t>
            </a:r>
            <a:r>
              <a:rPr dirty="0" sz="2400">
                <a:latin typeface="Microsoft Sans Serif"/>
                <a:cs typeface="Microsoft Sans Serif"/>
              </a:rPr>
              <a:t>câu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hỏi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mới</a:t>
            </a:r>
            <a:endParaRPr sz="2400">
              <a:latin typeface="Microsoft Sans Serif"/>
              <a:cs typeface="Microsoft Sans Serif"/>
            </a:endParaRPr>
          </a:p>
          <a:p>
            <a:pPr marL="295275" indent="-283210">
              <a:lnSpc>
                <a:spcPct val="100000"/>
              </a:lnSpc>
              <a:spcBef>
                <a:spcPts val="295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Nên</a:t>
            </a:r>
            <a:r>
              <a:rPr dirty="0" sz="24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tránh</a:t>
            </a:r>
            <a:endParaRPr sz="2400">
              <a:latin typeface="Times New Roman"/>
              <a:cs typeface="Times New Roman"/>
            </a:endParaRPr>
          </a:p>
          <a:p>
            <a:pPr lvl="1" marL="671830" indent="-285115">
              <a:lnSpc>
                <a:spcPct val="100000"/>
              </a:lnSpc>
              <a:spcBef>
                <a:spcPts val="375"/>
              </a:spcBef>
              <a:buClr>
                <a:srgbClr val="3891A7"/>
              </a:buClr>
              <a:buSzPct val="80000"/>
              <a:buFont typeface="Verdana"/>
              <a:buChar char="◦"/>
              <a:tabLst>
                <a:tab pos="671830" algn="l"/>
                <a:tab pos="672465" algn="l"/>
              </a:tabLst>
            </a:pP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Những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câu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hỏi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giữ ý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kiến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của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bạn.</a:t>
            </a:r>
            <a:endParaRPr sz="2000">
              <a:latin typeface="Times New Roman"/>
              <a:cs typeface="Times New Roman"/>
            </a:endParaRPr>
          </a:p>
          <a:p>
            <a:pPr lvl="1" marL="671830" indent="-285115">
              <a:lnSpc>
                <a:spcPct val="100000"/>
              </a:lnSpc>
              <a:spcBef>
                <a:spcPts val="360"/>
              </a:spcBef>
              <a:buClr>
                <a:srgbClr val="3891A7"/>
              </a:buClr>
              <a:buSzPct val="80000"/>
              <a:buFont typeface="Verdana"/>
              <a:buChar char="◦"/>
              <a:tabLst>
                <a:tab pos="671830" algn="l"/>
                <a:tab pos="672465" algn="l"/>
              </a:tabLst>
            </a:pP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Những</a:t>
            </a:r>
            <a:r>
              <a:rPr dirty="0" sz="200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câu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hỏi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lệch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hướng</a:t>
            </a:r>
            <a:r>
              <a:rPr dirty="0" sz="200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(tìm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một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câu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trả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lới</a:t>
            </a:r>
            <a:r>
              <a:rPr dirty="0" sz="20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cụ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thể).</a:t>
            </a:r>
            <a:endParaRPr sz="2000">
              <a:latin typeface="Times New Roman"/>
              <a:cs typeface="Times New Roman"/>
            </a:endParaRPr>
          </a:p>
          <a:p>
            <a:pPr lvl="1" marL="671830" indent="-285115">
              <a:lnSpc>
                <a:spcPct val="100000"/>
              </a:lnSpc>
              <a:spcBef>
                <a:spcPts val="360"/>
              </a:spcBef>
              <a:buClr>
                <a:srgbClr val="3891A7"/>
              </a:buClr>
              <a:buSzPct val="80000"/>
              <a:buFont typeface="Verdana"/>
              <a:buChar char="◦"/>
              <a:tabLst>
                <a:tab pos="671830" algn="l"/>
                <a:tab pos="672465" algn="l"/>
              </a:tabLst>
            </a:pP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Những</a:t>
            </a:r>
            <a:r>
              <a:rPr dirty="0" sz="200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câu</a:t>
            </a:r>
            <a:r>
              <a:rPr dirty="0" sz="20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hỏi gây</a:t>
            </a:r>
            <a:r>
              <a:rPr dirty="0" sz="20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ấn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tượng</a:t>
            </a:r>
            <a:r>
              <a:rPr dirty="0" sz="200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mạnh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mẽ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(giả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sử</a:t>
            </a:r>
            <a:r>
              <a:rPr dirty="0" sz="2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trả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lời</a:t>
            </a:r>
            <a:r>
              <a:rPr dirty="0" sz="20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trong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câu</a:t>
            </a:r>
            <a:r>
              <a:rPr dirty="0" sz="20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Times New Roman"/>
                <a:cs typeface="Times New Roman"/>
              </a:rPr>
              <a:t>hỏi)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009" y="172186"/>
            <a:ext cx="4207764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339" y="267461"/>
            <a:ext cx="375920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TÀI</a:t>
            </a:r>
            <a:r>
              <a:rPr dirty="0" spc="-25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LIỆU</a:t>
            </a:r>
            <a:r>
              <a:rPr dirty="0" spc="-25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PHỎNG</a:t>
            </a:r>
            <a:r>
              <a:rPr dirty="0" spc="-4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VẤN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928877"/>
            <a:ext cx="7581900" cy="5334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37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" y="0"/>
            <a:ext cx="9143365" cy="6858000"/>
            <a:chOff x="955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578" y="89153"/>
              <a:ext cx="7632192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5578" y="683513"/>
              <a:ext cx="1235214" cy="11026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1858" y="683513"/>
              <a:ext cx="1757933" cy="11026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4680" y="683513"/>
              <a:ext cx="1454658" cy="11026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2702" y="683513"/>
              <a:ext cx="1454658" cy="110261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Requirements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engineering</a:t>
            </a:r>
            <a:r>
              <a:rPr dirty="0" sz="3900" spc="7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(RE) </a:t>
            </a:r>
            <a:r>
              <a:rPr dirty="0" sz="3900" spc="-1019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Kỹ</a:t>
            </a:r>
            <a:r>
              <a:rPr dirty="0" sz="3900" spc="4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thuật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yêu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cầu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4036" y="1547367"/>
            <a:ext cx="7495540" cy="2406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7350" marR="5080" indent="-37528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87350" algn="l"/>
                <a:tab pos="387985" algn="l"/>
                <a:tab pos="5699760" algn="l"/>
              </a:tabLst>
            </a:pPr>
            <a:r>
              <a:rPr dirty="0" sz="2800">
                <a:latin typeface="Microsoft Sans Serif"/>
                <a:cs typeface="Microsoft Sans Serif"/>
              </a:rPr>
              <a:t>Requirements</a:t>
            </a:r>
            <a:r>
              <a:rPr dirty="0" sz="2800" spc="6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engineering</a:t>
            </a:r>
            <a:r>
              <a:rPr dirty="0" sz="2800" spc="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(RE):	</a:t>
            </a:r>
            <a:r>
              <a:rPr dirty="0" sz="2800" spc="-10">
                <a:latin typeface="Microsoft Sans Serif"/>
                <a:cs typeface="Microsoft Sans Serif"/>
              </a:rPr>
              <a:t>là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quá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 spc="25">
                <a:latin typeface="Microsoft Sans Serif"/>
                <a:cs typeface="Microsoft Sans Serif"/>
              </a:rPr>
              <a:t>trình </a:t>
            </a:r>
            <a:r>
              <a:rPr dirty="0" sz="2800" spc="-73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lặp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bao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gồm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các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hoạt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động:</a:t>
            </a:r>
            <a:endParaRPr sz="2800">
              <a:latin typeface="Microsoft Sans Serif"/>
              <a:cs typeface="Microsoft Sans Serif"/>
            </a:endParaRPr>
          </a:p>
          <a:p>
            <a:pPr lvl="1" marL="744855" indent="-457834">
              <a:lnSpc>
                <a:spcPct val="100000"/>
              </a:lnSpc>
              <a:spcBef>
                <a:spcPts val="620"/>
              </a:spcBef>
              <a:buClr>
                <a:srgbClr val="3891A7"/>
              </a:buClr>
              <a:buAutoNum type="arabicParenR"/>
              <a:tabLst>
                <a:tab pos="744855" algn="l"/>
                <a:tab pos="745490" algn="l"/>
              </a:tabLst>
            </a:pPr>
            <a:r>
              <a:rPr dirty="0" sz="2000" spc="-5">
                <a:latin typeface="Cambria"/>
                <a:cs typeface="Cambria"/>
              </a:rPr>
              <a:t>Khảo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sát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thực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tế</a:t>
            </a:r>
            <a:r>
              <a:rPr dirty="0" sz="2000" spc="-5">
                <a:latin typeface="Cambria"/>
                <a:cs typeface="Cambria"/>
              </a:rPr>
              <a:t> - Nghiên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cứu</a:t>
            </a:r>
            <a:r>
              <a:rPr dirty="0" sz="2000" spc="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khả thi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(Feâsibility</a:t>
            </a:r>
            <a:r>
              <a:rPr dirty="0" sz="2000" spc="-15">
                <a:latin typeface="Cambria"/>
                <a:cs typeface="Cambria"/>
              </a:rPr>
              <a:t> Study)</a:t>
            </a:r>
            <a:endParaRPr sz="2000">
              <a:latin typeface="Cambria"/>
              <a:cs typeface="Cambria"/>
            </a:endParaRPr>
          </a:p>
          <a:p>
            <a:pPr lvl="1" marL="744855" indent="-457834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AutoNum type="arabicParenR"/>
              <a:tabLst>
                <a:tab pos="744855" algn="l"/>
                <a:tab pos="745490" algn="l"/>
              </a:tabLst>
            </a:pPr>
            <a:r>
              <a:rPr dirty="0" sz="2000" spc="-5">
                <a:latin typeface="Cambria"/>
                <a:cs typeface="Cambria"/>
              </a:rPr>
              <a:t>Lọc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râ</a:t>
            </a:r>
            <a:r>
              <a:rPr dirty="0" sz="2000" spc="-5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yêu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cầu từ </a:t>
            </a:r>
            <a:r>
              <a:rPr dirty="0" sz="2000" spc="-10">
                <a:latin typeface="Cambria"/>
                <a:cs typeface="Cambria"/>
              </a:rPr>
              <a:t>thực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tế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(Elicitâtion)</a:t>
            </a:r>
            <a:endParaRPr sz="2000">
              <a:latin typeface="Cambria"/>
              <a:cs typeface="Cambria"/>
            </a:endParaRPr>
          </a:p>
          <a:p>
            <a:pPr lvl="1" marL="744855" indent="-457834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AutoNum type="arabicParenR"/>
              <a:tabLst>
                <a:tab pos="744855" algn="l"/>
                <a:tab pos="745490" algn="l"/>
              </a:tabLst>
            </a:pPr>
            <a:r>
              <a:rPr dirty="0" sz="2000" spc="-5">
                <a:latin typeface="Cambria"/>
                <a:cs typeface="Cambria"/>
              </a:rPr>
              <a:t>Đặc tả </a:t>
            </a:r>
            <a:r>
              <a:rPr dirty="0" sz="2000" spc="-20">
                <a:latin typeface="Cambria"/>
                <a:cs typeface="Cambria"/>
              </a:rPr>
              <a:t>yêu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cầu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(Specificâtion)</a:t>
            </a:r>
            <a:endParaRPr sz="2000">
              <a:latin typeface="Cambria"/>
              <a:cs typeface="Cambria"/>
            </a:endParaRPr>
          </a:p>
          <a:p>
            <a:pPr lvl="1" marL="744855" indent="-457834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AutoNum type="arabicParenR"/>
              <a:tabLst>
                <a:tab pos="744855" algn="l"/>
                <a:tab pos="745490" algn="l"/>
              </a:tabLst>
            </a:pPr>
            <a:r>
              <a:rPr dirty="0" sz="2000" spc="-5">
                <a:latin typeface="Cambria"/>
                <a:cs typeface="Cambria"/>
              </a:rPr>
              <a:t>Xác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thực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 spc="-15">
                <a:latin typeface="Cambria"/>
                <a:cs typeface="Cambria"/>
              </a:rPr>
              <a:t>(Vâlidâtion)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7638" y="6536435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4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919" y="4072115"/>
            <a:ext cx="1771650" cy="98527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46251" y="4397247"/>
            <a:ext cx="1286510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145">
                <a:solidFill>
                  <a:srgbClr val="FFFFFF"/>
                </a:solidFill>
                <a:latin typeface="Arial MT"/>
                <a:cs typeface="Arial MT"/>
              </a:rPr>
              <a:t>Feasib</a:t>
            </a:r>
            <a:r>
              <a:rPr dirty="0" sz="1650" spc="-7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650" spc="-70">
                <a:solidFill>
                  <a:srgbClr val="FFFFFF"/>
                </a:solidFill>
                <a:latin typeface="Arial MT"/>
                <a:cs typeface="Arial MT"/>
              </a:rPr>
              <a:t>li</a:t>
            </a:r>
            <a:r>
              <a:rPr dirty="0" sz="1650" spc="-9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650" spc="-145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dirty="0" sz="16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50" spc="-140">
                <a:solidFill>
                  <a:srgbClr val="FFFFFF"/>
                </a:solidFill>
                <a:latin typeface="Arial MT"/>
                <a:cs typeface="Arial MT"/>
              </a:rPr>
              <a:t>St</a:t>
            </a:r>
            <a:r>
              <a:rPr dirty="0" sz="1650" spc="-17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dirty="0" sz="1650" spc="-160">
                <a:solidFill>
                  <a:srgbClr val="FFFFFF"/>
                </a:solidFill>
                <a:latin typeface="Arial MT"/>
                <a:cs typeface="Arial MT"/>
              </a:rPr>
              <a:t>dy</a:t>
            </a:r>
            <a:endParaRPr sz="165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45664" y="4058399"/>
            <a:ext cx="1772412" cy="10774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981705" y="4144009"/>
            <a:ext cx="1102995" cy="784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600"/>
              </a:lnSpc>
              <a:spcBef>
                <a:spcPts val="100"/>
              </a:spcBef>
            </a:pPr>
            <a:r>
              <a:rPr dirty="0" sz="1650" spc="-180">
                <a:solidFill>
                  <a:srgbClr val="FFFFFF"/>
                </a:solidFill>
                <a:latin typeface="Arial MT"/>
                <a:cs typeface="Arial MT"/>
              </a:rPr>
              <a:t>Req</a:t>
            </a:r>
            <a:r>
              <a:rPr dirty="0" sz="1650" spc="-165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dirty="0" sz="1650" spc="-145">
                <a:solidFill>
                  <a:srgbClr val="FFFFFF"/>
                </a:solidFill>
                <a:latin typeface="Arial MT"/>
                <a:cs typeface="Arial MT"/>
              </a:rPr>
              <a:t>irem</a:t>
            </a:r>
            <a:r>
              <a:rPr dirty="0" sz="1650" spc="-16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650" spc="-114">
                <a:solidFill>
                  <a:srgbClr val="FFFFFF"/>
                </a:solidFill>
                <a:latin typeface="Arial MT"/>
                <a:cs typeface="Arial MT"/>
              </a:rPr>
              <a:t>nts  </a:t>
            </a:r>
            <a:r>
              <a:rPr dirty="0" sz="1650" spc="-120">
                <a:solidFill>
                  <a:srgbClr val="FFFFFF"/>
                </a:solidFill>
                <a:latin typeface="Arial MT"/>
                <a:cs typeface="Arial MT"/>
              </a:rPr>
              <a:t>el</a:t>
            </a:r>
            <a:r>
              <a:rPr dirty="0" sz="1650" spc="-7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650" spc="-114">
                <a:solidFill>
                  <a:srgbClr val="FFFFFF"/>
                </a:solidFill>
                <a:latin typeface="Arial MT"/>
                <a:cs typeface="Arial MT"/>
              </a:rPr>
              <a:t>citat</a:t>
            </a:r>
            <a:r>
              <a:rPr dirty="0" sz="1650" spc="-7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650" spc="-165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650" spc="-16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65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50" spc="-135">
                <a:solidFill>
                  <a:srgbClr val="FFFFFF"/>
                </a:solidFill>
                <a:latin typeface="Arial MT"/>
                <a:cs typeface="Arial MT"/>
              </a:rPr>
              <a:t>and  </a:t>
            </a:r>
            <a:r>
              <a:rPr dirty="0" sz="1650" spc="-14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165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17541" y="4072115"/>
            <a:ext cx="1771650" cy="98527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053584" y="4270502"/>
            <a:ext cx="1102995" cy="53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 marR="5080" indent="-62865">
              <a:lnSpc>
                <a:spcPct val="100600"/>
              </a:lnSpc>
              <a:spcBef>
                <a:spcPts val="100"/>
              </a:spcBef>
            </a:pPr>
            <a:r>
              <a:rPr dirty="0" sz="1650" spc="-180">
                <a:solidFill>
                  <a:srgbClr val="FFFFFF"/>
                </a:solidFill>
                <a:latin typeface="Arial MT"/>
                <a:cs typeface="Arial MT"/>
              </a:rPr>
              <a:t>Req</a:t>
            </a:r>
            <a:r>
              <a:rPr dirty="0" sz="1650" spc="-165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dirty="0" sz="1650" spc="-145">
                <a:solidFill>
                  <a:srgbClr val="FFFFFF"/>
                </a:solidFill>
                <a:latin typeface="Arial MT"/>
                <a:cs typeface="Arial MT"/>
              </a:rPr>
              <a:t>irem</a:t>
            </a:r>
            <a:r>
              <a:rPr dirty="0" sz="1650" spc="-16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650" spc="-114">
                <a:solidFill>
                  <a:srgbClr val="FFFFFF"/>
                </a:solidFill>
                <a:latin typeface="Arial MT"/>
                <a:cs typeface="Arial MT"/>
              </a:rPr>
              <a:t>nts  </a:t>
            </a:r>
            <a:r>
              <a:rPr dirty="0" sz="1650" spc="-130">
                <a:solidFill>
                  <a:srgbClr val="FFFFFF"/>
                </a:solidFill>
                <a:latin typeface="Arial MT"/>
                <a:cs typeface="Arial MT"/>
              </a:rPr>
              <a:t>specification</a:t>
            </a:r>
            <a:endParaRPr sz="165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89419" y="4071353"/>
            <a:ext cx="1771650" cy="98604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125461" y="4270502"/>
            <a:ext cx="1102995" cy="53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055" marR="5080" indent="-173990">
              <a:lnSpc>
                <a:spcPct val="100600"/>
              </a:lnSpc>
              <a:spcBef>
                <a:spcPts val="100"/>
              </a:spcBef>
            </a:pPr>
            <a:r>
              <a:rPr dirty="0" sz="1650" spc="-180">
                <a:solidFill>
                  <a:srgbClr val="FFFFFF"/>
                </a:solidFill>
                <a:latin typeface="Arial MT"/>
                <a:cs typeface="Arial MT"/>
              </a:rPr>
              <a:t>Req</a:t>
            </a:r>
            <a:r>
              <a:rPr dirty="0" sz="1650" spc="-165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dirty="0" sz="1650" spc="-145">
                <a:solidFill>
                  <a:srgbClr val="FFFFFF"/>
                </a:solidFill>
                <a:latin typeface="Arial MT"/>
                <a:cs typeface="Arial MT"/>
              </a:rPr>
              <a:t>irem</a:t>
            </a:r>
            <a:r>
              <a:rPr dirty="0" sz="1650" spc="-16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650" spc="-114">
                <a:solidFill>
                  <a:srgbClr val="FFFFFF"/>
                </a:solidFill>
                <a:latin typeface="Arial MT"/>
                <a:cs typeface="Arial MT"/>
              </a:rPr>
              <a:t>nts  </a:t>
            </a:r>
            <a:r>
              <a:rPr dirty="0" sz="1650" spc="-130">
                <a:solidFill>
                  <a:srgbClr val="FFFFFF"/>
                </a:solidFill>
                <a:latin typeface="Arial MT"/>
                <a:cs typeface="Arial MT"/>
              </a:rPr>
              <a:t>validation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9109" y="5518372"/>
            <a:ext cx="1773555" cy="1339850"/>
            <a:chOff x="499109" y="5518372"/>
            <a:chExt cx="1773555" cy="133985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9109" y="5518372"/>
              <a:ext cx="1773174" cy="13396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8832" y="5562980"/>
              <a:ext cx="1642872" cy="123674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8832" y="5562980"/>
              <a:ext cx="1643380" cy="1236980"/>
            </a:xfrm>
            <a:custGeom>
              <a:avLst/>
              <a:gdLst/>
              <a:ahLst/>
              <a:cxnLst/>
              <a:rect l="l" t="t" r="r" b="b"/>
              <a:pathLst>
                <a:path w="1643380" h="1236979">
                  <a:moveTo>
                    <a:pt x="0" y="0"/>
                  </a:moveTo>
                  <a:lnTo>
                    <a:pt x="1642872" y="0"/>
                  </a:lnTo>
                  <a:lnTo>
                    <a:pt x="1642872" y="1004620"/>
                  </a:lnTo>
                  <a:lnTo>
                    <a:pt x="1582778" y="1005323"/>
                  </a:lnTo>
                  <a:lnTo>
                    <a:pt x="1525612" y="1007368"/>
                  </a:lnTo>
                  <a:lnTo>
                    <a:pt x="1471217" y="1010665"/>
                  </a:lnTo>
                  <a:lnTo>
                    <a:pt x="1419441" y="1015120"/>
                  </a:lnTo>
                  <a:lnTo>
                    <a:pt x="1370129" y="1020643"/>
                  </a:lnTo>
                  <a:lnTo>
                    <a:pt x="1323128" y="1027140"/>
                  </a:lnTo>
                  <a:lnTo>
                    <a:pt x="1278282" y="1034519"/>
                  </a:lnTo>
                  <a:lnTo>
                    <a:pt x="1235439" y="1042689"/>
                  </a:lnTo>
                  <a:lnTo>
                    <a:pt x="1194444" y="1051557"/>
                  </a:lnTo>
                  <a:lnTo>
                    <a:pt x="1155144" y="1061031"/>
                  </a:lnTo>
                  <a:lnTo>
                    <a:pt x="1117383" y="1071018"/>
                  </a:lnTo>
                  <a:lnTo>
                    <a:pt x="1045867" y="1092166"/>
                  </a:lnTo>
                  <a:lnTo>
                    <a:pt x="978663" y="1114263"/>
                  </a:lnTo>
                  <a:lnTo>
                    <a:pt x="914540" y="1136573"/>
                  </a:lnTo>
                  <a:lnTo>
                    <a:pt x="883249" y="1147576"/>
                  </a:lnTo>
                  <a:lnTo>
                    <a:pt x="852265" y="1158357"/>
                  </a:lnTo>
                  <a:lnTo>
                    <a:pt x="790606" y="1178878"/>
                  </a:lnTo>
                  <a:lnTo>
                    <a:pt x="728331" y="1197400"/>
                  </a:lnTo>
                  <a:lnTo>
                    <a:pt x="664208" y="1213185"/>
                  </a:lnTo>
                  <a:lnTo>
                    <a:pt x="597004" y="1225495"/>
                  </a:lnTo>
                  <a:lnTo>
                    <a:pt x="525488" y="1233594"/>
                  </a:lnTo>
                  <a:lnTo>
                    <a:pt x="448427" y="1236744"/>
                  </a:lnTo>
                  <a:lnTo>
                    <a:pt x="407432" y="1236232"/>
                  </a:lnTo>
                  <a:lnTo>
                    <a:pt x="364589" y="1234207"/>
                  </a:lnTo>
                  <a:lnTo>
                    <a:pt x="319743" y="1230576"/>
                  </a:lnTo>
                  <a:lnTo>
                    <a:pt x="272742" y="1225248"/>
                  </a:lnTo>
                  <a:lnTo>
                    <a:pt x="223430" y="1218128"/>
                  </a:lnTo>
                  <a:lnTo>
                    <a:pt x="171654" y="1209127"/>
                  </a:lnTo>
                  <a:lnTo>
                    <a:pt x="117259" y="1198151"/>
                  </a:lnTo>
                  <a:lnTo>
                    <a:pt x="60093" y="1185108"/>
                  </a:lnTo>
                  <a:lnTo>
                    <a:pt x="0" y="1169907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465A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07033" y="5793232"/>
            <a:ext cx="965200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>
                <a:latin typeface="Microsoft Sans Serif"/>
                <a:cs typeface="Microsoft Sans Serif"/>
              </a:rPr>
              <a:t>Feasib</a:t>
            </a:r>
            <a:r>
              <a:rPr dirty="0" sz="1650" spc="5">
                <a:latin typeface="Microsoft Sans Serif"/>
                <a:cs typeface="Microsoft Sans Serif"/>
              </a:rPr>
              <a:t>i</a:t>
            </a:r>
            <a:r>
              <a:rPr dirty="0" sz="1650" spc="-10">
                <a:latin typeface="Microsoft Sans Serif"/>
                <a:cs typeface="Microsoft Sans Serif"/>
              </a:rPr>
              <a:t>l</a:t>
            </a:r>
            <a:r>
              <a:rPr dirty="0" sz="1650" spc="-5">
                <a:latin typeface="Microsoft Sans Serif"/>
                <a:cs typeface="Microsoft Sans Serif"/>
              </a:rPr>
              <a:t>i</a:t>
            </a:r>
            <a:r>
              <a:rPr dirty="0" sz="1650">
                <a:latin typeface="Microsoft Sans Serif"/>
                <a:cs typeface="Microsoft Sans Serif"/>
              </a:rPr>
              <a:t>ty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2105" y="6046977"/>
            <a:ext cx="577215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5">
                <a:latin typeface="Microsoft Sans Serif"/>
                <a:cs typeface="Microsoft Sans Serif"/>
              </a:rPr>
              <a:t>report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619755" y="5518372"/>
            <a:ext cx="1816735" cy="1339850"/>
            <a:chOff x="2619755" y="5518372"/>
            <a:chExt cx="1816735" cy="1339850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41853" y="5518372"/>
              <a:ext cx="1773936" cy="133962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19755" y="5835395"/>
              <a:ext cx="1816608" cy="56302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11576" y="5562980"/>
              <a:ext cx="1643634" cy="123674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711576" y="5562980"/>
              <a:ext cx="1644014" cy="1236980"/>
            </a:xfrm>
            <a:custGeom>
              <a:avLst/>
              <a:gdLst/>
              <a:ahLst/>
              <a:cxnLst/>
              <a:rect l="l" t="t" r="r" b="b"/>
              <a:pathLst>
                <a:path w="1644014" h="1236979">
                  <a:moveTo>
                    <a:pt x="0" y="0"/>
                  </a:moveTo>
                  <a:lnTo>
                    <a:pt x="1643634" y="0"/>
                  </a:lnTo>
                  <a:lnTo>
                    <a:pt x="1643634" y="1004620"/>
                  </a:lnTo>
                  <a:lnTo>
                    <a:pt x="1583512" y="1005323"/>
                  </a:lnTo>
                  <a:lnTo>
                    <a:pt x="1526319" y="1007368"/>
                  </a:lnTo>
                  <a:lnTo>
                    <a:pt x="1471899" y="1010665"/>
                  </a:lnTo>
                  <a:lnTo>
                    <a:pt x="1420099" y="1015120"/>
                  </a:lnTo>
                  <a:lnTo>
                    <a:pt x="1370765" y="1020643"/>
                  </a:lnTo>
                  <a:lnTo>
                    <a:pt x="1323741" y="1027140"/>
                  </a:lnTo>
                  <a:lnTo>
                    <a:pt x="1278875" y="1034519"/>
                  </a:lnTo>
                  <a:lnTo>
                    <a:pt x="1236012" y="1042689"/>
                  </a:lnTo>
                  <a:lnTo>
                    <a:pt x="1194998" y="1051557"/>
                  </a:lnTo>
                  <a:lnTo>
                    <a:pt x="1155680" y="1061031"/>
                  </a:lnTo>
                  <a:lnTo>
                    <a:pt x="1117902" y="1071018"/>
                  </a:lnTo>
                  <a:lnTo>
                    <a:pt x="1046352" y="1092166"/>
                  </a:lnTo>
                  <a:lnTo>
                    <a:pt x="979117" y="1114263"/>
                  </a:lnTo>
                  <a:lnTo>
                    <a:pt x="914964" y="1136573"/>
                  </a:lnTo>
                  <a:lnTo>
                    <a:pt x="883658" y="1147576"/>
                  </a:lnTo>
                  <a:lnTo>
                    <a:pt x="852660" y="1158357"/>
                  </a:lnTo>
                  <a:lnTo>
                    <a:pt x="790973" y="1178878"/>
                  </a:lnTo>
                  <a:lnTo>
                    <a:pt x="728669" y="1197400"/>
                  </a:lnTo>
                  <a:lnTo>
                    <a:pt x="664516" y="1213185"/>
                  </a:lnTo>
                  <a:lnTo>
                    <a:pt x="597281" y="1225495"/>
                  </a:lnTo>
                  <a:lnTo>
                    <a:pt x="525731" y="1233594"/>
                  </a:lnTo>
                  <a:lnTo>
                    <a:pt x="448635" y="1236744"/>
                  </a:lnTo>
                  <a:lnTo>
                    <a:pt x="407621" y="1236232"/>
                  </a:lnTo>
                  <a:lnTo>
                    <a:pt x="364758" y="1234207"/>
                  </a:lnTo>
                  <a:lnTo>
                    <a:pt x="319892" y="1230576"/>
                  </a:lnTo>
                  <a:lnTo>
                    <a:pt x="272868" y="1225248"/>
                  </a:lnTo>
                  <a:lnTo>
                    <a:pt x="223534" y="1218128"/>
                  </a:lnTo>
                  <a:lnTo>
                    <a:pt x="171734" y="1209127"/>
                  </a:lnTo>
                  <a:lnTo>
                    <a:pt x="117314" y="1198151"/>
                  </a:lnTo>
                  <a:lnTo>
                    <a:pt x="60121" y="1185108"/>
                  </a:lnTo>
                  <a:lnTo>
                    <a:pt x="0" y="1169907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465A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2798826" y="5919977"/>
            <a:ext cx="1467485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5">
                <a:latin typeface="Microsoft Sans Serif"/>
                <a:cs typeface="Microsoft Sans Serif"/>
              </a:rPr>
              <a:t>System</a:t>
            </a:r>
            <a:r>
              <a:rPr dirty="0" sz="1650" spc="-40">
                <a:latin typeface="Microsoft Sans Serif"/>
                <a:cs typeface="Microsoft Sans Serif"/>
              </a:rPr>
              <a:t> </a:t>
            </a:r>
            <a:r>
              <a:rPr dirty="0" sz="1650">
                <a:latin typeface="Microsoft Sans Serif"/>
                <a:cs typeface="Microsoft Sans Serif"/>
              </a:rPr>
              <a:t>models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13732" y="5518372"/>
            <a:ext cx="1773555" cy="1339850"/>
            <a:chOff x="4713732" y="5518372"/>
            <a:chExt cx="1773555" cy="1339850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13732" y="5518372"/>
              <a:ext cx="1773174" cy="13396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97552" y="5582411"/>
              <a:ext cx="1605534" cy="106984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83455" y="5562980"/>
              <a:ext cx="1642872" cy="123674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783455" y="5562980"/>
              <a:ext cx="1643380" cy="1236980"/>
            </a:xfrm>
            <a:custGeom>
              <a:avLst/>
              <a:gdLst/>
              <a:ahLst/>
              <a:cxnLst/>
              <a:rect l="l" t="t" r="r" b="b"/>
              <a:pathLst>
                <a:path w="1643379" h="1236979">
                  <a:moveTo>
                    <a:pt x="0" y="0"/>
                  </a:moveTo>
                  <a:lnTo>
                    <a:pt x="1642872" y="0"/>
                  </a:lnTo>
                  <a:lnTo>
                    <a:pt x="1642872" y="1004620"/>
                  </a:lnTo>
                  <a:lnTo>
                    <a:pt x="1582778" y="1005323"/>
                  </a:lnTo>
                  <a:lnTo>
                    <a:pt x="1525612" y="1007368"/>
                  </a:lnTo>
                  <a:lnTo>
                    <a:pt x="1471217" y="1010665"/>
                  </a:lnTo>
                  <a:lnTo>
                    <a:pt x="1419441" y="1015120"/>
                  </a:lnTo>
                  <a:lnTo>
                    <a:pt x="1370129" y="1020643"/>
                  </a:lnTo>
                  <a:lnTo>
                    <a:pt x="1323128" y="1027140"/>
                  </a:lnTo>
                  <a:lnTo>
                    <a:pt x="1278282" y="1034519"/>
                  </a:lnTo>
                  <a:lnTo>
                    <a:pt x="1235439" y="1042689"/>
                  </a:lnTo>
                  <a:lnTo>
                    <a:pt x="1194444" y="1051557"/>
                  </a:lnTo>
                  <a:lnTo>
                    <a:pt x="1155144" y="1061031"/>
                  </a:lnTo>
                  <a:lnTo>
                    <a:pt x="1117383" y="1071018"/>
                  </a:lnTo>
                  <a:lnTo>
                    <a:pt x="1045867" y="1092166"/>
                  </a:lnTo>
                  <a:lnTo>
                    <a:pt x="978663" y="1114263"/>
                  </a:lnTo>
                  <a:lnTo>
                    <a:pt x="914540" y="1136573"/>
                  </a:lnTo>
                  <a:lnTo>
                    <a:pt x="883249" y="1147576"/>
                  </a:lnTo>
                  <a:lnTo>
                    <a:pt x="852265" y="1158357"/>
                  </a:lnTo>
                  <a:lnTo>
                    <a:pt x="790606" y="1178878"/>
                  </a:lnTo>
                  <a:lnTo>
                    <a:pt x="728331" y="1197400"/>
                  </a:lnTo>
                  <a:lnTo>
                    <a:pt x="664208" y="1213185"/>
                  </a:lnTo>
                  <a:lnTo>
                    <a:pt x="597004" y="1225495"/>
                  </a:lnTo>
                  <a:lnTo>
                    <a:pt x="525488" y="1233594"/>
                  </a:lnTo>
                  <a:lnTo>
                    <a:pt x="448427" y="1236744"/>
                  </a:lnTo>
                  <a:lnTo>
                    <a:pt x="407432" y="1236232"/>
                  </a:lnTo>
                  <a:lnTo>
                    <a:pt x="364589" y="1234207"/>
                  </a:lnTo>
                  <a:lnTo>
                    <a:pt x="319743" y="1230576"/>
                  </a:lnTo>
                  <a:lnTo>
                    <a:pt x="272742" y="1225248"/>
                  </a:lnTo>
                  <a:lnTo>
                    <a:pt x="223430" y="1218128"/>
                  </a:lnTo>
                  <a:lnTo>
                    <a:pt x="171654" y="1209127"/>
                  </a:lnTo>
                  <a:lnTo>
                    <a:pt x="117259" y="1198151"/>
                  </a:lnTo>
                  <a:lnTo>
                    <a:pt x="60093" y="1185108"/>
                  </a:lnTo>
                  <a:lnTo>
                    <a:pt x="0" y="1169907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465A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4976621" y="5666740"/>
            <a:ext cx="1257300" cy="785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00800"/>
              </a:lnSpc>
              <a:spcBef>
                <a:spcPts val="95"/>
              </a:spcBef>
            </a:pPr>
            <a:r>
              <a:rPr dirty="0" sz="1650" spc="5">
                <a:latin typeface="Microsoft Sans Serif"/>
                <a:cs typeface="Microsoft Sans Serif"/>
              </a:rPr>
              <a:t>User and </a:t>
            </a:r>
            <a:r>
              <a:rPr dirty="0" sz="1650" spc="10">
                <a:latin typeface="Microsoft Sans Serif"/>
                <a:cs typeface="Microsoft Sans Serif"/>
              </a:rPr>
              <a:t> </a:t>
            </a:r>
            <a:r>
              <a:rPr dirty="0" sz="1650" spc="5">
                <a:latin typeface="Microsoft Sans Serif"/>
                <a:cs typeface="Microsoft Sans Serif"/>
              </a:rPr>
              <a:t>system </a:t>
            </a:r>
            <a:r>
              <a:rPr dirty="0" sz="1650" spc="10">
                <a:latin typeface="Microsoft Sans Serif"/>
                <a:cs typeface="Microsoft Sans Serif"/>
              </a:rPr>
              <a:t> </a:t>
            </a:r>
            <a:r>
              <a:rPr dirty="0" sz="1650">
                <a:latin typeface="Microsoft Sans Serif"/>
                <a:cs typeface="Microsoft Sans Serif"/>
              </a:rPr>
              <a:t>requirements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85609" y="5518372"/>
            <a:ext cx="1789430" cy="1339850"/>
            <a:chOff x="6785609" y="5518372"/>
            <a:chExt cx="1789430" cy="1339850"/>
          </a:xfrm>
        </p:grpSpPr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5609" y="5518372"/>
              <a:ext cx="1773174" cy="13396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28281" y="5708903"/>
              <a:ext cx="1746503" cy="8168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55332" y="5562980"/>
              <a:ext cx="1642872" cy="123674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855332" y="5562980"/>
              <a:ext cx="1643380" cy="1236980"/>
            </a:xfrm>
            <a:custGeom>
              <a:avLst/>
              <a:gdLst/>
              <a:ahLst/>
              <a:cxnLst/>
              <a:rect l="l" t="t" r="r" b="b"/>
              <a:pathLst>
                <a:path w="1643379" h="1236979">
                  <a:moveTo>
                    <a:pt x="0" y="0"/>
                  </a:moveTo>
                  <a:lnTo>
                    <a:pt x="1642872" y="0"/>
                  </a:lnTo>
                  <a:lnTo>
                    <a:pt x="1642872" y="1004620"/>
                  </a:lnTo>
                  <a:lnTo>
                    <a:pt x="1582778" y="1005323"/>
                  </a:lnTo>
                  <a:lnTo>
                    <a:pt x="1525612" y="1007368"/>
                  </a:lnTo>
                  <a:lnTo>
                    <a:pt x="1471217" y="1010665"/>
                  </a:lnTo>
                  <a:lnTo>
                    <a:pt x="1419441" y="1015120"/>
                  </a:lnTo>
                  <a:lnTo>
                    <a:pt x="1370129" y="1020643"/>
                  </a:lnTo>
                  <a:lnTo>
                    <a:pt x="1323128" y="1027140"/>
                  </a:lnTo>
                  <a:lnTo>
                    <a:pt x="1278282" y="1034519"/>
                  </a:lnTo>
                  <a:lnTo>
                    <a:pt x="1235439" y="1042689"/>
                  </a:lnTo>
                  <a:lnTo>
                    <a:pt x="1194444" y="1051557"/>
                  </a:lnTo>
                  <a:lnTo>
                    <a:pt x="1155144" y="1061031"/>
                  </a:lnTo>
                  <a:lnTo>
                    <a:pt x="1117383" y="1071018"/>
                  </a:lnTo>
                  <a:lnTo>
                    <a:pt x="1045867" y="1092166"/>
                  </a:lnTo>
                  <a:lnTo>
                    <a:pt x="978663" y="1114263"/>
                  </a:lnTo>
                  <a:lnTo>
                    <a:pt x="914540" y="1136573"/>
                  </a:lnTo>
                  <a:lnTo>
                    <a:pt x="883249" y="1147576"/>
                  </a:lnTo>
                  <a:lnTo>
                    <a:pt x="852265" y="1158357"/>
                  </a:lnTo>
                  <a:lnTo>
                    <a:pt x="790606" y="1178878"/>
                  </a:lnTo>
                  <a:lnTo>
                    <a:pt x="728331" y="1197400"/>
                  </a:lnTo>
                  <a:lnTo>
                    <a:pt x="664208" y="1213185"/>
                  </a:lnTo>
                  <a:lnTo>
                    <a:pt x="597004" y="1225495"/>
                  </a:lnTo>
                  <a:lnTo>
                    <a:pt x="525488" y="1233594"/>
                  </a:lnTo>
                  <a:lnTo>
                    <a:pt x="448427" y="1236744"/>
                  </a:lnTo>
                  <a:lnTo>
                    <a:pt x="407432" y="1236232"/>
                  </a:lnTo>
                  <a:lnTo>
                    <a:pt x="364589" y="1234207"/>
                  </a:lnTo>
                  <a:lnTo>
                    <a:pt x="319743" y="1230576"/>
                  </a:lnTo>
                  <a:lnTo>
                    <a:pt x="272742" y="1225248"/>
                  </a:lnTo>
                  <a:lnTo>
                    <a:pt x="223430" y="1218128"/>
                  </a:lnTo>
                  <a:lnTo>
                    <a:pt x="171654" y="1209127"/>
                  </a:lnTo>
                  <a:lnTo>
                    <a:pt x="117259" y="1198151"/>
                  </a:lnTo>
                  <a:lnTo>
                    <a:pt x="60093" y="1185108"/>
                  </a:lnTo>
                  <a:lnTo>
                    <a:pt x="0" y="1169907"/>
                  </a:lnTo>
                  <a:lnTo>
                    <a:pt x="0" y="0"/>
                  </a:lnTo>
                  <a:close/>
                </a:path>
              </a:pathLst>
            </a:custGeom>
            <a:ln w="9906">
              <a:solidFill>
                <a:srgbClr val="465A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7007097" y="5793232"/>
            <a:ext cx="1339215" cy="532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5740" marR="5080" indent="-193675">
              <a:lnSpc>
                <a:spcPct val="100899"/>
              </a:lnSpc>
              <a:spcBef>
                <a:spcPts val="95"/>
              </a:spcBef>
            </a:pPr>
            <a:r>
              <a:rPr dirty="0" sz="1650">
                <a:latin typeface="Microsoft Sans Serif"/>
                <a:cs typeface="Microsoft Sans Serif"/>
              </a:rPr>
              <a:t>Requirements  </a:t>
            </a:r>
            <a:r>
              <a:rPr dirty="0" sz="1650" spc="5">
                <a:latin typeface="Microsoft Sans Serif"/>
                <a:cs typeface="Microsoft Sans Serif"/>
              </a:rPr>
              <a:t>document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212341" y="4159745"/>
            <a:ext cx="6631940" cy="1598930"/>
            <a:chOff x="1212341" y="4159745"/>
            <a:chExt cx="6631940" cy="1598930"/>
          </a:xfrm>
        </p:grpSpPr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12341" y="4930140"/>
              <a:ext cx="345008" cy="82833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330959" y="4969383"/>
              <a:ext cx="118110" cy="595630"/>
            </a:xfrm>
            <a:custGeom>
              <a:avLst/>
              <a:gdLst/>
              <a:ahLst/>
              <a:cxnLst/>
              <a:rect l="l" t="t" r="r" b="b"/>
              <a:pathLst>
                <a:path w="118109" h="595629">
                  <a:moveTo>
                    <a:pt x="14096" y="479679"/>
                  </a:moveTo>
                  <a:lnTo>
                    <a:pt x="2031" y="486664"/>
                  </a:lnTo>
                  <a:lnTo>
                    <a:pt x="0" y="494411"/>
                  </a:lnTo>
                  <a:lnTo>
                    <a:pt x="3428" y="500380"/>
                  </a:lnTo>
                  <a:lnTo>
                    <a:pt x="58546" y="595376"/>
                  </a:lnTo>
                  <a:lnTo>
                    <a:pt x="73181" y="570484"/>
                  </a:lnTo>
                  <a:lnTo>
                    <a:pt x="46101" y="570357"/>
                  </a:lnTo>
                  <a:lnTo>
                    <a:pt x="46132" y="523831"/>
                  </a:lnTo>
                  <a:lnTo>
                    <a:pt x="25273" y="487807"/>
                  </a:lnTo>
                  <a:lnTo>
                    <a:pt x="21717" y="481838"/>
                  </a:lnTo>
                  <a:lnTo>
                    <a:pt x="14096" y="479679"/>
                  </a:lnTo>
                  <a:close/>
                </a:path>
                <a:path w="118109" h="595629">
                  <a:moveTo>
                    <a:pt x="46214" y="523973"/>
                  </a:moveTo>
                  <a:lnTo>
                    <a:pt x="46101" y="570357"/>
                  </a:lnTo>
                  <a:lnTo>
                    <a:pt x="71247" y="570484"/>
                  </a:lnTo>
                  <a:lnTo>
                    <a:pt x="71262" y="564134"/>
                  </a:lnTo>
                  <a:lnTo>
                    <a:pt x="47752" y="564007"/>
                  </a:lnTo>
                  <a:lnTo>
                    <a:pt x="58653" y="545455"/>
                  </a:lnTo>
                  <a:lnTo>
                    <a:pt x="46214" y="523973"/>
                  </a:lnTo>
                  <a:close/>
                </a:path>
                <a:path w="118109" h="595629">
                  <a:moveTo>
                    <a:pt x="103631" y="479933"/>
                  </a:moveTo>
                  <a:lnTo>
                    <a:pt x="95884" y="481965"/>
                  </a:lnTo>
                  <a:lnTo>
                    <a:pt x="92456" y="487934"/>
                  </a:lnTo>
                  <a:lnTo>
                    <a:pt x="71361" y="523831"/>
                  </a:lnTo>
                  <a:lnTo>
                    <a:pt x="71247" y="570484"/>
                  </a:lnTo>
                  <a:lnTo>
                    <a:pt x="73181" y="570484"/>
                  </a:lnTo>
                  <a:lnTo>
                    <a:pt x="114173" y="500761"/>
                  </a:lnTo>
                  <a:lnTo>
                    <a:pt x="117602" y="494665"/>
                  </a:lnTo>
                  <a:lnTo>
                    <a:pt x="115570" y="487045"/>
                  </a:lnTo>
                  <a:lnTo>
                    <a:pt x="103631" y="479933"/>
                  </a:lnTo>
                  <a:close/>
                </a:path>
                <a:path w="118109" h="595629">
                  <a:moveTo>
                    <a:pt x="58653" y="545455"/>
                  </a:moveTo>
                  <a:lnTo>
                    <a:pt x="47752" y="564007"/>
                  </a:lnTo>
                  <a:lnTo>
                    <a:pt x="69468" y="564134"/>
                  </a:lnTo>
                  <a:lnTo>
                    <a:pt x="58653" y="545455"/>
                  </a:lnTo>
                  <a:close/>
                </a:path>
                <a:path w="118109" h="595629">
                  <a:moveTo>
                    <a:pt x="71361" y="523831"/>
                  </a:moveTo>
                  <a:lnTo>
                    <a:pt x="58653" y="545455"/>
                  </a:lnTo>
                  <a:lnTo>
                    <a:pt x="69468" y="564134"/>
                  </a:lnTo>
                  <a:lnTo>
                    <a:pt x="71262" y="564134"/>
                  </a:lnTo>
                  <a:lnTo>
                    <a:pt x="71361" y="523831"/>
                  </a:lnTo>
                  <a:close/>
                </a:path>
                <a:path w="118109" h="595629">
                  <a:moveTo>
                    <a:pt x="72643" y="0"/>
                  </a:moveTo>
                  <a:lnTo>
                    <a:pt x="47498" y="0"/>
                  </a:lnTo>
                  <a:lnTo>
                    <a:pt x="46214" y="523973"/>
                  </a:lnTo>
                  <a:lnTo>
                    <a:pt x="58653" y="545455"/>
                  </a:lnTo>
                  <a:lnTo>
                    <a:pt x="71361" y="523831"/>
                  </a:lnTo>
                  <a:lnTo>
                    <a:pt x="72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55086" y="4930140"/>
              <a:ext cx="345008" cy="82833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473703" y="4969383"/>
              <a:ext cx="118110" cy="595630"/>
            </a:xfrm>
            <a:custGeom>
              <a:avLst/>
              <a:gdLst/>
              <a:ahLst/>
              <a:cxnLst/>
              <a:rect l="l" t="t" r="r" b="b"/>
              <a:pathLst>
                <a:path w="118110" h="595629">
                  <a:moveTo>
                    <a:pt x="14097" y="479679"/>
                  </a:moveTo>
                  <a:lnTo>
                    <a:pt x="2032" y="486664"/>
                  </a:lnTo>
                  <a:lnTo>
                    <a:pt x="0" y="494411"/>
                  </a:lnTo>
                  <a:lnTo>
                    <a:pt x="3429" y="500380"/>
                  </a:lnTo>
                  <a:lnTo>
                    <a:pt x="58547" y="595376"/>
                  </a:lnTo>
                  <a:lnTo>
                    <a:pt x="73181" y="570484"/>
                  </a:lnTo>
                  <a:lnTo>
                    <a:pt x="46100" y="570357"/>
                  </a:lnTo>
                  <a:lnTo>
                    <a:pt x="46132" y="523831"/>
                  </a:lnTo>
                  <a:lnTo>
                    <a:pt x="25273" y="487807"/>
                  </a:lnTo>
                  <a:lnTo>
                    <a:pt x="21717" y="481838"/>
                  </a:lnTo>
                  <a:lnTo>
                    <a:pt x="14097" y="479679"/>
                  </a:lnTo>
                  <a:close/>
                </a:path>
                <a:path w="118110" h="595629">
                  <a:moveTo>
                    <a:pt x="46214" y="523973"/>
                  </a:moveTo>
                  <a:lnTo>
                    <a:pt x="46100" y="570357"/>
                  </a:lnTo>
                  <a:lnTo>
                    <a:pt x="71247" y="570484"/>
                  </a:lnTo>
                  <a:lnTo>
                    <a:pt x="71262" y="564134"/>
                  </a:lnTo>
                  <a:lnTo>
                    <a:pt x="47751" y="564007"/>
                  </a:lnTo>
                  <a:lnTo>
                    <a:pt x="58653" y="545455"/>
                  </a:lnTo>
                  <a:lnTo>
                    <a:pt x="46214" y="523973"/>
                  </a:lnTo>
                  <a:close/>
                </a:path>
                <a:path w="118110" h="595629">
                  <a:moveTo>
                    <a:pt x="103632" y="479933"/>
                  </a:moveTo>
                  <a:lnTo>
                    <a:pt x="95885" y="481965"/>
                  </a:lnTo>
                  <a:lnTo>
                    <a:pt x="92456" y="487934"/>
                  </a:lnTo>
                  <a:lnTo>
                    <a:pt x="71361" y="523831"/>
                  </a:lnTo>
                  <a:lnTo>
                    <a:pt x="71247" y="570484"/>
                  </a:lnTo>
                  <a:lnTo>
                    <a:pt x="73181" y="570484"/>
                  </a:lnTo>
                  <a:lnTo>
                    <a:pt x="114173" y="500761"/>
                  </a:lnTo>
                  <a:lnTo>
                    <a:pt x="117601" y="494665"/>
                  </a:lnTo>
                  <a:lnTo>
                    <a:pt x="115570" y="487045"/>
                  </a:lnTo>
                  <a:lnTo>
                    <a:pt x="103632" y="479933"/>
                  </a:lnTo>
                  <a:close/>
                </a:path>
                <a:path w="118110" h="595629">
                  <a:moveTo>
                    <a:pt x="58653" y="545455"/>
                  </a:moveTo>
                  <a:lnTo>
                    <a:pt x="47751" y="564007"/>
                  </a:lnTo>
                  <a:lnTo>
                    <a:pt x="69469" y="564134"/>
                  </a:lnTo>
                  <a:lnTo>
                    <a:pt x="58653" y="545455"/>
                  </a:lnTo>
                  <a:close/>
                </a:path>
                <a:path w="118110" h="595629">
                  <a:moveTo>
                    <a:pt x="71361" y="523831"/>
                  </a:moveTo>
                  <a:lnTo>
                    <a:pt x="58653" y="545455"/>
                  </a:lnTo>
                  <a:lnTo>
                    <a:pt x="69469" y="564134"/>
                  </a:lnTo>
                  <a:lnTo>
                    <a:pt x="71262" y="564134"/>
                  </a:lnTo>
                  <a:lnTo>
                    <a:pt x="71361" y="523831"/>
                  </a:lnTo>
                  <a:close/>
                </a:path>
                <a:path w="118110" h="595629">
                  <a:moveTo>
                    <a:pt x="72644" y="0"/>
                  </a:moveTo>
                  <a:lnTo>
                    <a:pt x="47498" y="0"/>
                  </a:lnTo>
                  <a:lnTo>
                    <a:pt x="46214" y="523973"/>
                  </a:lnTo>
                  <a:lnTo>
                    <a:pt x="58653" y="545455"/>
                  </a:lnTo>
                  <a:lnTo>
                    <a:pt x="71361" y="523831"/>
                  </a:lnTo>
                  <a:lnTo>
                    <a:pt x="72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26963" y="4930140"/>
              <a:ext cx="345008" cy="82833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545582" y="4969383"/>
              <a:ext cx="118110" cy="595630"/>
            </a:xfrm>
            <a:custGeom>
              <a:avLst/>
              <a:gdLst/>
              <a:ahLst/>
              <a:cxnLst/>
              <a:rect l="l" t="t" r="r" b="b"/>
              <a:pathLst>
                <a:path w="118110" h="595629">
                  <a:moveTo>
                    <a:pt x="14096" y="479679"/>
                  </a:moveTo>
                  <a:lnTo>
                    <a:pt x="2031" y="486664"/>
                  </a:lnTo>
                  <a:lnTo>
                    <a:pt x="0" y="494411"/>
                  </a:lnTo>
                  <a:lnTo>
                    <a:pt x="3428" y="500380"/>
                  </a:lnTo>
                  <a:lnTo>
                    <a:pt x="58546" y="595376"/>
                  </a:lnTo>
                  <a:lnTo>
                    <a:pt x="73181" y="570484"/>
                  </a:lnTo>
                  <a:lnTo>
                    <a:pt x="46100" y="570357"/>
                  </a:lnTo>
                  <a:lnTo>
                    <a:pt x="46121" y="523813"/>
                  </a:lnTo>
                  <a:lnTo>
                    <a:pt x="25272" y="487807"/>
                  </a:lnTo>
                  <a:lnTo>
                    <a:pt x="21716" y="481838"/>
                  </a:lnTo>
                  <a:lnTo>
                    <a:pt x="14096" y="479679"/>
                  </a:lnTo>
                  <a:close/>
                </a:path>
                <a:path w="118110" h="595629">
                  <a:moveTo>
                    <a:pt x="46224" y="523991"/>
                  </a:moveTo>
                  <a:lnTo>
                    <a:pt x="46100" y="570357"/>
                  </a:lnTo>
                  <a:lnTo>
                    <a:pt x="71246" y="570484"/>
                  </a:lnTo>
                  <a:lnTo>
                    <a:pt x="71263" y="564134"/>
                  </a:lnTo>
                  <a:lnTo>
                    <a:pt x="47751" y="564007"/>
                  </a:lnTo>
                  <a:lnTo>
                    <a:pt x="58653" y="545455"/>
                  </a:lnTo>
                  <a:lnTo>
                    <a:pt x="46224" y="523991"/>
                  </a:lnTo>
                  <a:close/>
                </a:path>
                <a:path w="118110" h="595629">
                  <a:moveTo>
                    <a:pt x="103631" y="479933"/>
                  </a:moveTo>
                  <a:lnTo>
                    <a:pt x="95884" y="481965"/>
                  </a:lnTo>
                  <a:lnTo>
                    <a:pt x="92455" y="487934"/>
                  </a:lnTo>
                  <a:lnTo>
                    <a:pt x="71371" y="523813"/>
                  </a:lnTo>
                  <a:lnTo>
                    <a:pt x="71246" y="570484"/>
                  </a:lnTo>
                  <a:lnTo>
                    <a:pt x="73181" y="570484"/>
                  </a:lnTo>
                  <a:lnTo>
                    <a:pt x="114172" y="500761"/>
                  </a:lnTo>
                  <a:lnTo>
                    <a:pt x="117601" y="494665"/>
                  </a:lnTo>
                  <a:lnTo>
                    <a:pt x="115569" y="487045"/>
                  </a:lnTo>
                  <a:lnTo>
                    <a:pt x="103631" y="479933"/>
                  </a:lnTo>
                  <a:close/>
                </a:path>
                <a:path w="118110" h="595629">
                  <a:moveTo>
                    <a:pt x="58653" y="545455"/>
                  </a:moveTo>
                  <a:lnTo>
                    <a:pt x="47751" y="564007"/>
                  </a:lnTo>
                  <a:lnTo>
                    <a:pt x="69468" y="564134"/>
                  </a:lnTo>
                  <a:lnTo>
                    <a:pt x="58653" y="545455"/>
                  </a:lnTo>
                  <a:close/>
                </a:path>
                <a:path w="118110" h="595629">
                  <a:moveTo>
                    <a:pt x="71371" y="523813"/>
                  </a:moveTo>
                  <a:lnTo>
                    <a:pt x="58653" y="545455"/>
                  </a:lnTo>
                  <a:lnTo>
                    <a:pt x="69468" y="564134"/>
                  </a:lnTo>
                  <a:lnTo>
                    <a:pt x="71263" y="564134"/>
                  </a:lnTo>
                  <a:lnTo>
                    <a:pt x="71371" y="523813"/>
                  </a:lnTo>
                  <a:close/>
                </a:path>
                <a:path w="118110" h="595629">
                  <a:moveTo>
                    <a:pt x="72770" y="0"/>
                  </a:moveTo>
                  <a:lnTo>
                    <a:pt x="47625" y="0"/>
                  </a:lnTo>
                  <a:lnTo>
                    <a:pt x="46224" y="523991"/>
                  </a:lnTo>
                  <a:lnTo>
                    <a:pt x="58653" y="545455"/>
                  </a:lnTo>
                  <a:lnTo>
                    <a:pt x="71371" y="523813"/>
                  </a:lnTo>
                  <a:lnTo>
                    <a:pt x="72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98841" y="4930140"/>
              <a:ext cx="345008" cy="82833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617459" y="4969383"/>
              <a:ext cx="118110" cy="595630"/>
            </a:xfrm>
            <a:custGeom>
              <a:avLst/>
              <a:gdLst/>
              <a:ahLst/>
              <a:cxnLst/>
              <a:rect l="l" t="t" r="r" b="b"/>
              <a:pathLst>
                <a:path w="118109" h="595629">
                  <a:moveTo>
                    <a:pt x="14097" y="479679"/>
                  </a:moveTo>
                  <a:lnTo>
                    <a:pt x="2032" y="486664"/>
                  </a:lnTo>
                  <a:lnTo>
                    <a:pt x="0" y="494411"/>
                  </a:lnTo>
                  <a:lnTo>
                    <a:pt x="3429" y="500380"/>
                  </a:lnTo>
                  <a:lnTo>
                    <a:pt x="58547" y="595376"/>
                  </a:lnTo>
                  <a:lnTo>
                    <a:pt x="73148" y="570484"/>
                  </a:lnTo>
                  <a:lnTo>
                    <a:pt x="46100" y="570357"/>
                  </a:lnTo>
                  <a:lnTo>
                    <a:pt x="46132" y="523831"/>
                  </a:lnTo>
                  <a:lnTo>
                    <a:pt x="25273" y="487807"/>
                  </a:lnTo>
                  <a:lnTo>
                    <a:pt x="21717" y="481838"/>
                  </a:lnTo>
                  <a:lnTo>
                    <a:pt x="14097" y="479679"/>
                  </a:lnTo>
                  <a:close/>
                </a:path>
                <a:path w="118109" h="595629">
                  <a:moveTo>
                    <a:pt x="46214" y="523973"/>
                  </a:moveTo>
                  <a:lnTo>
                    <a:pt x="46100" y="570357"/>
                  </a:lnTo>
                  <a:lnTo>
                    <a:pt x="71247" y="570484"/>
                  </a:lnTo>
                  <a:lnTo>
                    <a:pt x="71262" y="564134"/>
                  </a:lnTo>
                  <a:lnTo>
                    <a:pt x="47751" y="564007"/>
                  </a:lnTo>
                  <a:lnTo>
                    <a:pt x="58653" y="545455"/>
                  </a:lnTo>
                  <a:lnTo>
                    <a:pt x="46214" y="523973"/>
                  </a:lnTo>
                  <a:close/>
                </a:path>
                <a:path w="118109" h="595629">
                  <a:moveTo>
                    <a:pt x="103632" y="479933"/>
                  </a:moveTo>
                  <a:lnTo>
                    <a:pt x="95885" y="481965"/>
                  </a:lnTo>
                  <a:lnTo>
                    <a:pt x="92456" y="487934"/>
                  </a:lnTo>
                  <a:lnTo>
                    <a:pt x="71361" y="523831"/>
                  </a:lnTo>
                  <a:lnTo>
                    <a:pt x="71247" y="570484"/>
                  </a:lnTo>
                  <a:lnTo>
                    <a:pt x="73148" y="570484"/>
                  </a:lnTo>
                  <a:lnTo>
                    <a:pt x="117601" y="494665"/>
                  </a:lnTo>
                  <a:lnTo>
                    <a:pt x="115570" y="487045"/>
                  </a:lnTo>
                  <a:lnTo>
                    <a:pt x="103632" y="479933"/>
                  </a:lnTo>
                  <a:close/>
                </a:path>
                <a:path w="118109" h="595629">
                  <a:moveTo>
                    <a:pt x="58653" y="545455"/>
                  </a:moveTo>
                  <a:lnTo>
                    <a:pt x="47751" y="564007"/>
                  </a:lnTo>
                  <a:lnTo>
                    <a:pt x="69469" y="564134"/>
                  </a:lnTo>
                  <a:lnTo>
                    <a:pt x="58653" y="545455"/>
                  </a:lnTo>
                  <a:close/>
                </a:path>
                <a:path w="118109" h="595629">
                  <a:moveTo>
                    <a:pt x="71361" y="523831"/>
                  </a:moveTo>
                  <a:lnTo>
                    <a:pt x="58653" y="545455"/>
                  </a:lnTo>
                  <a:lnTo>
                    <a:pt x="69469" y="564134"/>
                  </a:lnTo>
                  <a:lnTo>
                    <a:pt x="71262" y="564134"/>
                  </a:lnTo>
                  <a:lnTo>
                    <a:pt x="71361" y="523831"/>
                  </a:lnTo>
                  <a:close/>
                </a:path>
                <a:path w="118109" h="595629">
                  <a:moveTo>
                    <a:pt x="72644" y="0"/>
                  </a:moveTo>
                  <a:lnTo>
                    <a:pt x="47498" y="0"/>
                  </a:lnTo>
                  <a:lnTo>
                    <a:pt x="46214" y="523973"/>
                  </a:lnTo>
                  <a:lnTo>
                    <a:pt x="58653" y="545455"/>
                  </a:lnTo>
                  <a:lnTo>
                    <a:pt x="71361" y="523831"/>
                  </a:lnTo>
                  <a:lnTo>
                    <a:pt x="72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46553" y="4389869"/>
              <a:ext cx="733132" cy="346214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211705" y="4482846"/>
              <a:ext cx="500380" cy="118110"/>
            </a:xfrm>
            <a:custGeom>
              <a:avLst/>
              <a:gdLst/>
              <a:ahLst/>
              <a:cxnLst/>
              <a:rect l="l" t="t" r="r" b="b"/>
              <a:pathLst>
                <a:path w="500380" h="118110">
                  <a:moveTo>
                    <a:pt x="428565" y="71478"/>
                  </a:moveTo>
                  <a:lnTo>
                    <a:pt x="386461" y="95884"/>
                  </a:lnTo>
                  <a:lnTo>
                    <a:pt x="384428" y="103504"/>
                  </a:lnTo>
                  <a:lnTo>
                    <a:pt x="387984" y="109600"/>
                  </a:lnTo>
                  <a:lnTo>
                    <a:pt x="391413" y="115569"/>
                  </a:lnTo>
                  <a:lnTo>
                    <a:pt x="399161" y="117601"/>
                  </a:lnTo>
                  <a:lnTo>
                    <a:pt x="478456" y="71627"/>
                  </a:lnTo>
                  <a:lnTo>
                    <a:pt x="428565" y="71478"/>
                  </a:lnTo>
                  <a:close/>
                </a:path>
                <a:path w="500380" h="118110">
                  <a:moveTo>
                    <a:pt x="450205" y="58948"/>
                  </a:moveTo>
                  <a:lnTo>
                    <a:pt x="428565" y="71478"/>
                  </a:lnTo>
                  <a:lnTo>
                    <a:pt x="475106" y="71627"/>
                  </a:lnTo>
                  <a:lnTo>
                    <a:pt x="475115" y="69849"/>
                  </a:lnTo>
                  <a:lnTo>
                    <a:pt x="468756" y="69849"/>
                  </a:lnTo>
                  <a:lnTo>
                    <a:pt x="450205" y="58948"/>
                  </a:lnTo>
                  <a:close/>
                </a:path>
                <a:path w="500380" h="118110">
                  <a:moveTo>
                    <a:pt x="399542" y="0"/>
                  </a:moveTo>
                  <a:lnTo>
                    <a:pt x="391794" y="2031"/>
                  </a:lnTo>
                  <a:lnTo>
                    <a:pt x="388238" y="8000"/>
                  </a:lnTo>
                  <a:lnTo>
                    <a:pt x="384809" y="13969"/>
                  </a:lnTo>
                  <a:lnTo>
                    <a:pt x="386714" y="21716"/>
                  </a:lnTo>
                  <a:lnTo>
                    <a:pt x="392683" y="25145"/>
                  </a:lnTo>
                  <a:lnTo>
                    <a:pt x="428737" y="46332"/>
                  </a:lnTo>
                  <a:lnTo>
                    <a:pt x="475233" y="46481"/>
                  </a:lnTo>
                  <a:lnTo>
                    <a:pt x="475106" y="71627"/>
                  </a:lnTo>
                  <a:lnTo>
                    <a:pt x="478456" y="71627"/>
                  </a:lnTo>
                  <a:lnTo>
                    <a:pt x="500125" y="59054"/>
                  </a:lnTo>
                  <a:lnTo>
                    <a:pt x="399542" y="0"/>
                  </a:lnTo>
                  <a:close/>
                </a:path>
                <a:path w="500380" h="118110">
                  <a:moveTo>
                    <a:pt x="0" y="44957"/>
                  </a:moveTo>
                  <a:lnTo>
                    <a:pt x="0" y="70103"/>
                  </a:lnTo>
                  <a:lnTo>
                    <a:pt x="428565" y="71478"/>
                  </a:lnTo>
                  <a:lnTo>
                    <a:pt x="450205" y="58948"/>
                  </a:lnTo>
                  <a:lnTo>
                    <a:pt x="428737" y="46332"/>
                  </a:lnTo>
                  <a:lnTo>
                    <a:pt x="0" y="44957"/>
                  </a:lnTo>
                  <a:close/>
                </a:path>
                <a:path w="500380" h="118110">
                  <a:moveTo>
                    <a:pt x="468883" y="48132"/>
                  </a:moveTo>
                  <a:lnTo>
                    <a:pt x="450205" y="58948"/>
                  </a:lnTo>
                  <a:lnTo>
                    <a:pt x="468756" y="69849"/>
                  </a:lnTo>
                  <a:lnTo>
                    <a:pt x="468883" y="48132"/>
                  </a:lnTo>
                  <a:close/>
                </a:path>
                <a:path w="500380" h="118110">
                  <a:moveTo>
                    <a:pt x="475225" y="48132"/>
                  </a:moveTo>
                  <a:lnTo>
                    <a:pt x="468883" y="48132"/>
                  </a:lnTo>
                  <a:lnTo>
                    <a:pt x="468756" y="69849"/>
                  </a:lnTo>
                  <a:lnTo>
                    <a:pt x="475115" y="69849"/>
                  </a:lnTo>
                  <a:lnTo>
                    <a:pt x="475225" y="48132"/>
                  </a:lnTo>
                  <a:close/>
                </a:path>
                <a:path w="500380" h="118110">
                  <a:moveTo>
                    <a:pt x="428737" y="46332"/>
                  </a:moveTo>
                  <a:lnTo>
                    <a:pt x="450205" y="58948"/>
                  </a:lnTo>
                  <a:lnTo>
                    <a:pt x="468883" y="48132"/>
                  </a:lnTo>
                  <a:lnTo>
                    <a:pt x="475225" y="48132"/>
                  </a:lnTo>
                  <a:lnTo>
                    <a:pt x="475233" y="46481"/>
                  </a:lnTo>
                  <a:lnTo>
                    <a:pt x="428737" y="46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90059" y="4159745"/>
              <a:ext cx="662254" cy="34621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355211" y="4252595"/>
              <a:ext cx="428625" cy="118110"/>
            </a:xfrm>
            <a:custGeom>
              <a:avLst/>
              <a:gdLst/>
              <a:ahLst/>
              <a:cxnLst/>
              <a:rect l="l" t="t" r="r" b="b"/>
              <a:pathLst>
                <a:path w="428625" h="118110">
                  <a:moveTo>
                    <a:pt x="357110" y="71579"/>
                  </a:moveTo>
                  <a:lnTo>
                    <a:pt x="315087" y="95884"/>
                  </a:lnTo>
                  <a:lnTo>
                    <a:pt x="313054" y="103631"/>
                  </a:lnTo>
                  <a:lnTo>
                    <a:pt x="319913" y="115569"/>
                  </a:lnTo>
                  <a:lnTo>
                    <a:pt x="327660" y="117728"/>
                  </a:lnTo>
                  <a:lnTo>
                    <a:pt x="333628" y="114172"/>
                  </a:lnTo>
                  <a:lnTo>
                    <a:pt x="406905" y="71754"/>
                  </a:lnTo>
                  <a:lnTo>
                    <a:pt x="357110" y="71579"/>
                  </a:lnTo>
                  <a:close/>
                </a:path>
                <a:path w="428625" h="118110">
                  <a:moveTo>
                    <a:pt x="378768" y="59038"/>
                  </a:moveTo>
                  <a:lnTo>
                    <a:pt x="357110" y="71579"/>
                  </a:lnTo>
                  <a:lnTo>
                    <a:pt x="403733" y="71754"/>
                  </a:lnTo>
                  <a:lnTo>
                    <a:pt x="403733" y="69976"/>
                  </a:lnTo>
                  <a:lnTo>
                    <a:pt x="397383" y="69976"/>
                  </a:lnTo>
                  <a:lnTo>
                    <a:pt x="378768" y="59038"/>
                  </a:lnTo>
                  <a:close/>
                </a:path>
                <a:path w="428625" h="118110">
                  <a:moveTo>
                    <a:pt x="328040" y="0"/>
                  </a:moveTo>
                  <a:lnTo>
                    <a:pt x="320421" y="2031"/>
                  </a:lnTo>
                  <a:lnTo>
                    <a:pt x="313309" y="13969"/>
                  </a:lnTo>
                  <a:lnTo>
                    <a:pt x="315340" y="21716"/>
                  </a:lnTo>
                  <a:lnTo>
                    <a:pt x="357319" y="46433"/>
                  </a:lnTo>
                  <a:lnTo>
                    <a:pt x="403733" y="46608"/>
                  </a:lnTo>
                  <a:lnTo>
                    <a:pt x="403733" y="71754"/>
                  </a:lnTo>
                  <a:lnTo>
                    <a:pt x="406905" y="71754"/>
                  </a:lnTo>
                  <a:lnTo>
                    <a:pt x="428625" y="59181"/>
                  </a:lnTo>
                  <a:lnTo>
                    <a:pt x="328040" y="0"/>
                  </a:lnTo>
                  <a:close/>
                </a:path>
                <a:path w="428625" h="118110">
                  <a:moveTo>
                    <a:pt x="0" y="45084"/>
                  </a:moveTo>
                  <a:lnTo>
                    <a:pt x="0" y="70230"/>
                  </a:lnTo>
                  <a:lnTo>
                    <a:pt x="357110" y="71579"/>
                  </a:lnTo>
                  <a:lnTo>
                    <a:pt x="378768" y="59038"/>
                  </a:lnTo>
                  <a:lnTo>
                    <a:pt x="357319" y="46433"/>
                  </a:lnTo>
                  <a:lnTo>
                    <a:pt x="0" y="45084"/>
                  </a:lnTo>
                  <a:close/>
                </a:path>
                <a:path w="428625" h="118110">
                  <a:moveTo>
                    <a:pt x="397383" y="48259"/>
                  </a:moveTo>
                  <a:lnTo>
                    <a:pt x="378768" y="59038"/>
                  </a:lnTo>
                  <a:lnTo>
                    <a:pt x="397383" y="69976"/>
                  </a:lnTo>
                  <a:lnTo>
                    <a:pt x="397383" y="48259"/>
                  </a:lnTo>
                  <a:close/>
                </a:path>
                <a:path w="428625" h="118110">
                  <a:moveTo>
                    <a:pt x="403733" y="48259"/>
                  </a:moveTo>
                  <a:lnTo>
                    <a:pt x="397383" y="48259"/>
                  </a:lnTo>
                  <a:lnTo>
                    <a:pt x="397383" y="69976"/>
                  </a:lnTo>
                  <a:lnTo>
                    <a:pt x="403733" y="69976"/>
                  </a:lnTo>
                  <a:lnTo>
                    <a:pt x="403733" y="48259"/>
                  </a:lnTo>
                  <a:close/>
                </a:path>
                <a:path w="428625" h="118110">
                  <a:moveTo>
                    <a:pt x="357319" y="46433"/>
                  </a:moveTo>
                  <a:lnTo>
                    <a:pt x="378768" y="59038"/>
                  </a:lnTo>
                  <a:lnTo>
                    <a:pt x="397383" y="48259"/>
                  </a:lnTo>
                  <a:lnTo>
                    <a:pt x="403733" y="48259"/>
                  </a:lnTo>
                  <a:lnTo>
                    <a:pt x="403733" y="46608"/>
                  </a:lnTo>
                  <a:lnTo>
                    <a:pt x="357319" y="464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78046" y="4620818"/>
              <a:ext cx="661492" cy="34500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355211" y="4714367"/>
              <a:ext cx="428625" cy="118110"/>
            </a:xfrm>
            <a:custGeom>
              <a:avLst/>
              <a:gdLst/>
              <a:ahLst/>
              <a:cxnLst/>
              <a:rect l="l" t="t" r="r" b="b"/>
              <a:pathLst>
                <a:path w="428625" h="118110">
                  <a:moveTo>
                    <a:pt x="100964" y="0"/>
                  </a:moveTo>
                  <a:lnTo>
                    <a:pt x="0" y="58419"/>
                  </a:lnTo>
                  <a:lnTo>
                    <a:pt x="100584" y="117601"/>
                  </a:lnTo>
                  <a:lnTo>
                    <a:pt x="108203" y="115569"/>
                  </a:lnTo>
                  <a:lnTo>
                    <a:pt x="115315" y="103631"/>
                  </a:lnTo>
                  <a:lnTo>
                    <a:pt x="113284" y="95884"/>
                  </a:lnTo>
                  <a:lnTo>
                    <a:pt x="107314" y="92455"/>
                  </a:lnTo>
                  <a:lnTo>
                    <a:pt x="71383" y="71280"/>
                  </a:lnTo>
                  <a:lnTo>
                    <a:pt x="24891" y="71119"/>
                  </a:lnTo>
                  <a:lnTo>
                    <a:pt x="24891" y="45973"/>
                  </a:lnTo>
                  <a:lnTo>
                    <a:pt x="71715" y="45973"/>
                  </a:lnTo>
                  <a:lnTo>
                    <a:pt x="107568" y="25272"/>
                  </a:lnTo>
                  <a:lnTo>
                    <a:pt x="113537" y="21716"/>
                  </a:lnTo>
                  <a:lnTo>
                    <a:pt x="115569" y="14096"/>
                  </a:lnTo>
                  <a:lnTo>
                    <a:pt x="112140" y="8000"/>
                  </a:lnTo>
                  <a:lnTo>
                    <a:pt x="108712" y="2031"/>
                  </a:lnTo>
                  <a:lnTo>
                    <a:pt x="100964" y="0"/>
                  </a:lnTo>
                  <a:close/>
                </a:path>
                <a:path w="428625" h="118110">
                  <a:moveTo>
                    <a:pt x="71410" y="46149"/>
                  </a:moveTo>
                  <a:lnTo>
                    <a:pt x="49856" y="58594"/>
                  </a:lnTo>
                  <a:lnTo>
                    <a:pt x="71383" y="71280"/>
                  </a:lnTo>
                  <a:lnTo>
                    <a:pt x="428625" y="72516"/>
                  </a:lnTo>
                  <a:lnTo>
                    <a:pt x="428625" y="47497"/>
                  </a:lnTo>
                  <a:lnTo>
                    <a:pt x="71410" y="46149"/>
                  </a:lnTo>
                  <a:close/>
                </a:path>
                <a:path w="428625" h="118110">
                  <a:moveTo>
                    <a:pt x="24891" y="45973"/>
                  </a:moveTo>
                  <a:lnTo>
                    <a:pt x="24891" y="71119"/>
                  </a:lnTo>
                  <a:lnTo>
                    <a:pt x="71383" y="71280"/>
                  </a:lnTo>
                  <a:lnTo>
                    <a:pt x="68093" y="69341"/>
                  </a:lnTo>
                  <a:lnTo>
                    <a:pt x="31241" y="69341"/>
                  </a:lnTo>
                  <a:lnTo>
                    <a:pt x="31241" y="47624"/>
                  </a:lnTo>
                  <a:lnTo>
                    <a:pt x="68855" y="47624"/>
                  </a:lnTo>
                  <a:lnTo>
                    <a:pt x="71410" y="46149"/>
                  </a:lnTo>
                  <a:lnTo>
                    <a:pt x="24891" y="45973"/>
                  </a:lnTo>
                  <a:close/>
                </a:path>
                <a:path w="428625" h="118110">
                  <a:moveTo>
                    <a:pt x="31241" y="47624"/>
                  </a:moveTo>
                  <a:lnTo>
                    <a:pt x="31241" y="69341"/>
                  </a:lnTo>
                  <a:lnTo>
                    <a:pt x="49856" y="58594"/>
                  </a:lnTo>
                  <a:lnTo>
                    <a:pt x="31241" y="47624"/>
                  </a:lnTo>
                  <a:close/>
                </a:path>
                <a:path w="428625" h="118110">
                  <a:moveTo>
                    <a:pt x="49856" y="58594"/>
                  </a:moveTo>
                  <a:lnTo>
                    <a:pt x="31241" y="69341"/>
                  </a:lnTo>
                  <a:lnTo>
                    <a:pt x="68093" y="69341"/>
                  </a:lnTo>
                  <a:lnTo>
                    <a:pt x="49856" y="58594"/>
                  </a:lnTo>
                  <a:close/>
                </a:path>
                <a:path w="428625" h="118110">
                  <a:moveTo>
                    <a:pt x="68855" y="47624"/>
                  </a:moveTo>
                  <a:lnTo>
                    <a:pt x="31241" y="47624"/>
                  </a:lnTo>
                  <a:lnTo>
                    <a:pt x="49856" y="58594"/>
                  </a:lnTo>
                  <a:lnTo>
                    <a:pt x="68855" y="47624"/>
                  </a:lnTo>
                  <a:close/>
                </a:path>
                <a:path w="428625" h="118110">
                  <a:moveTo>
                    <a:pt x="71715" y="45973"/>
                  </a:moveTo>
                  <a:lnTo>
                    <a:pt x="24891" y="45973"/>
                  </a:lnTo>
                  <a:lnTo>
                    <a:pt x="71410" y="46149"/>
                  </a:lnTo>
                  <a:lnTo>
                    <a:pt x="71715" y="45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61176" y="4159745"/>
              <a:ext cx="662254" cy="34621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426326" y="4252595"/>
              <a:ext cx="428625" cy="118110"/>
            </a:xfrm>
            <a:custGeom>
              <a:avLst/>
              <a:gdLst/>
              <a:ahLst/>
              <a:cxnLst/>
              <a:rect l="l" t="t" r="r" b="b"/>
              <a:pathLst>
                <a:path w="428625" h="118110">
                  <a:moveTo>
                    <a:pt x="357110" y="71579"/>
                  </a:moveTo>
                  <a:lnTo>
                    <a:pt x="315087" y="95884"/>
                  </a:lnTo>
                  <a:lnTo>
                    <a:pt x="313054" y="103631"/>
                  </a:lnTo>
                  <a:lnTo>
                    <a:pt x="319913" y="115569"/>
                  </a:lnTo>
                  <a:lnTo>
                    <a:pt x="327659" y="117728"/>
                  </a:lnTo>
                  <a:lnTo>
                    <a:pt x="333628" y="114172"/>
                  </a:lnTo>
                  <a:lnTo>
                    <a:pt x="406905" y="71754"/>
                  </a:lnTo>
                  <a:lnTo>
                    <a:pt x="357110" y="71579"/>
                  </a:lnTo>
                  <a:close/>
                </a:path>
                <a:path w="428625" h="118110">
                  <a:moveTo>
                    <a:pt x="378768" y="59038"/>
                  </a:moveTo>
                  <a:lnTo>
                    <a:pt x="357110" y="71579"/>
                  </a:lnTo>
                  <a:lnTo>
                    <a:pt x="403732" y="71754"/>
                  </a:lnTo>
                  <a:lnTo>
                    <a:pt x="403732" y="69976"/>
                  </a:lnTo>
                  <a:lnTo>
                    <a:pt x="397382" y="69976"/>
                  </a:lnTo>
                  <a:lnTo>
                    <a:pt x="378768" y="59038"/>
                  </a:lnTo>
                  <a:close/>
                </a:path>
                <a:path w="428625" h="118110">
                  <a:moveTo>
                    <a:pt x="328041" y="0"/>
                  </a:moveTo>
                  <a:lnTo>
                    <a:pt x="320421" y="2031"/>
                  </a:lnTo>
                  <a:lnTo>
                    <a:pt x="313308" y="13969"/>
                  </a:lnTo>
                  <a:lnTo>
                    <a:pt x="315341" y="21716"/>
                  </a:lnTo>
                  <a:lnTo>
                    <a:pt x="357319" y="46433"/>
                  </a:lnTo>
                  <a:lnTo>
                    <a:pt x="403732" y="46608"/>
                  </a:lnTo>
                  <a:lnTo>
                    <a:pt x="403732" y="71754"/>
                  </a:lnTo>
                  <a:lnTo>
                    <a:pt x="406905" y="71754"/>
                  </a:lnTo>
                  <a:lnTo>
                    <a:pt x="428625" y="59181"/>
                  </a:lnTo>
                  <a:lnTo>
                    <a:pt x="328041" y="0"/>
                  </a:lnTo>
                  <a:close/>
                </a:path>
                <a:path w="428625" h="118110">
                  <a:moveTo>
                    <a:pt x="0" y="45084"/>
                  </a:moveTo>
                  <a:lnTo>
                    <a:pt x="0" y="70230"/>
                  </a:lnTo>
                  <a:lnTo>
                    <a:pt x="357110" y="71579"/>
                  </a:lnTo>
                  <a:lnTo>
                    <a:pt x="378768" y="59038"/>
                  </a:lnTo>
                  <a:lnTo>
                    <a:pt x="357319" y="46433"/>
                  </a:lnTo>
                  <a:lnTo>
                    <a:pt x="0" y="45084"/>
                  </a:lnTo>
                  <a:close/>
                </a:path>
                <a:path w="428625" h="118110">
                  <a:moveTo>
                    <a:pt x="397382" y="48259"/>
                  </a:moveTo>
                  <a:lnTo>
                    <a:pt x="378768" y="59038"/>
                  </a:lnTo>
                  <a:lnTo>
                    <a:pt x="397382" y="69976"/>
                  </a:lnTo>
                  <a:lnTo>
                    <a:pt x="397382" y="48259"/>
                  </a:lnTo>
                  <a:close/>
                </a:path>
                <a:path w="428625" h="118110">
                  <a:moveTo>
                    <a:pt x="403732" y="48259"/>
                  </a:moveTo>
                  <a:lnTo>
                    <a:pt x="397382" y="48259"/>
                  </a:lnTo>
                  <a:lnTo>
                    <a:pt x="397382" y="69976"/>
                  </a:lnTo>
                  <a:lnTo>
                    <a:pt x="403732" y="69976"/>
                  </a:lnTo>
                  <a:lnTo>
                    <a:pt x="403732" y="48259"/>
                  </a:lnTo>
                  <a:close/>
                </a:path>
                <a:path w="428625" h="118110">
                  <a:moveTo>
                    <a:pt x="357319" y="46433"/>
                  </a:moveTo>
                  <a:lnTo>
                    <a:pt x="378768" y="59038"/>
                  </a:lnTo>
                  <a:lnTo>
                    <a:pt x="397382" y="48259"/>
                  </a:lnTo>
                  <a:lnTo>
                    <a:pt x="403732" y="48259"/>
                  </a:lnTo>
                  <a:lnTo>
                    <a:pt x="403732" y="46608"/>
                  </a:lnTo>
                  <a:lnTo>
                    <a:pt x="357319" y="464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49162" y="4620818"/>
              <a:ext cx="661492" cy="345008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426326" y="4714367"/>
              <a:ext cx="428625" cy="118110"/>
            </a:xfrm>
            <a:custGeom>
              <a:avLst/>
              <a:gdLst/>
              <a:ahLst/>
              <a:cxnLst/>
              <a:rect l="l" t="t" r="r" b="b"/>
              <a:pathLst>
                <a:path w="428625" h="118110">
                  <a:moveTo>
                    <a:pt x="100965" y="0"/>
                  </a:moveTo>
                  <a:lnTo>
                    <a:pt x="0" y="58419"/>
                  </a:lnTo>
                  <a:lnTo>
                    <a:pt x="100583" y="117601"/>
                  </a:lnTo>
                  <a:lnTo>
                    <a:pt x="108203" y="115569"/>
                  </a:lnTo>
                  <a:lnTo>
                    <a:pt x="115316" y="103631"/>
                  </a:lnTo>
                  <a:lnTo>
                    <a:pt x="113283" y="95884"/>
                  </a:lnTo>
                  <a:lnTo>
                    <a:pt x="107315" y="92455"/>
                  </a:lnTo>
                  <a:lnTo>
                    <a:pt x="71383" y="71280"/>
                  </a:lnTo>
                  <a:lnTo>
                    <a:pt x="24892" y="71119"/>
                  </a:lnTo>
                  <a:lnTo>
                    <a:pt x="24892" y="45973"/>
                  </a:lnTo>
                  <a:lnTo>
                    <a:pt x="71715" y="45973"/>
                  </a:lnTo>
                  <a:lnTo>
                    <a:pt x="107569" y="25272"/>
                  </a:lnTo>
                  <a:lnTo>
                    <a:pt x="113538" y="21716"/>
                  </a:lnTo>
                  <a:lnTo>
                    <a:pt x="115570" y="14096"/>
                  </a:lnTo>
                  <a:lnTo>
                    <a:pt x="112141" y="8000"/>
                  </a:lnTo>
                  <a:lnTo>
                    <a:pt x="108712" y="2031"/>
                  </a:lnTo>
                  <a:lnTo>
                    <a:pt x="100965" y="0"/>
                  </a:lnTo>
                  <a:close/>
                </a:path>
                <a:path w="428625" h="118110">
                  <a:moveTo>
                    <a:pt x="71410" y="46149"/>
                  </a:moveTo>
                  <a:lnTo>
                    <a:pt x="49856" y="58594"/>
                  </a:lnTo>
                  <a:lnTo>
                    <a:pt x="71383" y="71280"/>
                  </a:lnTo>
                  <a:lnTo>
                    <a:pt x="428625" y="72516"/>
                  </a:lnTo>
                  <a:lnTo>
                    <a:pt x="428625" y="47497"/>
                  </a:lnTo>
                  <a:lnTo>
                    <a:pt x="71410" y="46149"/>
                  </a:lnTo>
                  <a:close/>
                </a:path>
                <a:path w="428625" h="118110">
                  <a:moveTo>
                    <a:pt x="24892" y="45973"/>
                  </a:moveTo>
                  <a:lnTo>
                    <a:pt x="24892" y="71119"/>
                  </a:lnTo>
                  <a:lnTo>
                    <a:pt x="71383" y="71280"/>
                  </a:lnTo>
                  <a:lnTo>
                    <a:pt x="68093" y="69341"/>
                  </a:lnTo>
                  <a:lnTo>
                    <a:pt x="31242" y="69341"/>
                  </a:lnTo>
                  <a:lnTo>
                    <a:pt x="31242" y="47624"/>
                  </a:lnTo>
                  <a:lnTo>
                    <a:pt x="68855" y="47624"/>
                  </a:lnTo>
                  <a:lnTo>
                    <a:pt x="71410" y="46149"/>
                  </a:lnTo>
                  <a:lnTo>
                    <a:pt x="24892" y="45973"/>
                  </a:lnTo>
                  <a:close/>
                </a:path>
                <a:path w="428625" h="118110">
                  <a:moveTo>
                    <a:pt x="31242" y="47624"/>
                  </a:moveTo>
                  <a:lnTo>
                    <a:pt x="31242" y="69341"/>
                  </a:lnTo>
                  <a:lnTo>
                    <a:pt x="49856" y="58594"/>
                  </a:lnTo>
                  <a:lnTo>
                    <a:pt x="31242" y="47624"/>
                  </a:lnTo>
                  <a:close/>
                </a:path>
                <a:path w="428625" h="118110">
                  <a:moveTo>
                    <a:pt x="49856" y="58594"/>
                  </a:moveTo>
                  <a:lnTo>
                    <a:pt x="31242" y="69341"/>
                  </a:lnTo>
                  <a:lnTo>
                    <a:pt x="68093" y="69341"/>
                  </a:lnTo>
                  <a:lnTo>
                    <a:pt x="49856" y="58594"/>
                  </a:lnTo>
                  <a:close/>
                </a:path>
                <a:path w="428625" h="118110">
                  <a:moveTo>
                    <a:pt x="68855" y="47624"/>
                  </a:moveTo>
                  <a:lnTo>
                    <a:pt x="31242" y="47624"/>
                  </a:lnTo>
                  <a:lnTo>
                    <a:pt x="49856" y="58594"/>
                  </a:lnTo>
                  <a:lnTo>
                    <a:pt x="68855" y="47624"/>
                  </a:lnTo>
                  <a:close/>
                </a:path>
                <a:path w="428625" h="118110">
                  <a:moveTo>
                    <a:pt x="71715" y="45973"/>
                  </a:moveTo>
                  <a:lnTo>
                    <a:pt x="24892" y="45973"/>
                  </a:lnTo>
                  <a:lnTo>
                    <a:pt x="71410" y="46149"/>
                  </a:lnTo>
                  <a:lnTo>
                    <a:pt x="71715" y="45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009" y="140182"/>
            <a:ext cx="4306062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339" y="235203"/>
            <a:ext cx="375983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TÀI</a:t>
            </a:r>
            <a:r>
              <a:rPr dirty="0" spc="-3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LIỆU</a:t>
            </a:r>
            <a:r>
              <a:rPr dirty="0" spc="-3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PHỎNG</a:t>
            </a:r>
            <a:r>
              <a:rPr dirty="0" spc="-3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VẤN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928877"/>
            <a:ext cx="7239000" cy="5029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37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9556" y="237756"/>
              <a:ext cx="1429512" cy="71093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3872" y="237756"/>
              <a:ext cx="688860" cy="71093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7523" y="237756"/>
              <a:ext cx="6856476" cy="71093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90675" y="321055"/>
            <a:ext cx="7989570" cy="5033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dirty="0" sz="2500" b="1">
                <a:solidFill>
                  <a:srgbClr val="C00000"/>
                </a:solidFill>
                <a:latin typeface="Arial"/>
                <a:cs typeface="Arial"/>
              </a:rPr>
              <a:t>CÁC</a:t>
            </a:r>
            <a:r>
              <a:rPr dirty="0" sz="25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C00000"/>
                </a:solidFill>
                <a:latin typeface="Arial"/>
                <a:cs typeface="Arial"/>
              </a:rPr>
              <a:t>BƯỚC</a:t>
            </a:r>
            <a:r>
              <a:rPr dirty="0" sz="25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C00000"/>
                </a:solidFill>
                <a:latin typeface="Arial"/>
                <a:cs typeface="Arial"/>
              </a:rPr>
              <a:t>TIẾN</a:t>
            </a:r>
            <a:r>
              <a:rPr dirty="0" sz="2500" spc="-5" b="1">
                <a:solidFill>
                  <a:srgbClr val="C00000"/>
                </a:solidFill>
                <a:latin typeface="Arial"/>
                <a:cs typeface="Arial"/>
              </a:rPr>
              <a:t> HÀNH</a:t>
            </a:r>
            <a:r>
              <a:rPr dirty="0" sz="25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00000"/>
                </a:solidFill>
                <a:latin typeface="Arial"/>
                <a:cs typeface="Arial"/>
              </a:rPr>
              <a:t>PHỎNG</a:t>
            </a:r>
            <a:r>
              <a:rPr dirty="0" sz="25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C00000"/>
                </a:solidFill>
                <a:latin typeface="Arial"/>
                <a:cs typeface="Arial"/>
              </a:rPr>
              <a:t>VẤN</a:t>
            </a:r>
            <a:r>
              <a:rPr dirty="0" sz="25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500" b="1">
                <a:solidFill>
                  <a:srgbClr val="C00000"/>
                </a:solidFill>
                <a:latin typeface="Arial"/>
                <a:cs typeface="Arial"/>
              </a:rPr>
              <a:t>THÀNH</a:t>
            </a:r>
            <a:r>
              <a:rPr dirty="0" sz="25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500" spc="-5" b="1">
                <a:solidFill>
                  <a:srgbClr val="C00000"/>
                </a:solidFill>
                <a:latin typeface="Arial"/>
                <a:cs typeface="Arial"/>
              </a:rPr>
              <a:t>CÔNG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>
              <a:latin typeface="Arial"/>
              <a:cs typeface="Arial"/>
            </a:endParaRPr>
          </a:p>
          <a:p>
            <a:pPr marL="295275" marR="485775" indent="-283210">
              <a:lnSpc>
                <a:spcPct val="100000"/>
              </a:lnSpc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35">
                <a:latin typeface="Microsoft Sans Serif"/>
                <a:cs typeface="Microsoft Sans Serif"/>
              </a:rPr>
              <a:t>Tiến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hành</a:t>
            </a:r>
            <a:r>
              <a:rPr dirty="0" sz="2800" spc="4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đặt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cuộc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hẹn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phù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 spc="95">
                <a:latin typeface="Microsoft Sans Serif"/>
                <a:cs typeface="Microsoft Sans Serif"/>
              </a:rPr>
              <a:t>hợp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85">
                <a:latin typeface="Microsoft Sans Serif"/>
                <a:cs typeface="Microsoft Sans Serif"/>
              </a:rPr>
              <a:t>với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65">
                <a:latin typeface="Microsoft Sans Serif"/>
                <a:cs typeface="Microsoft Sans Serif"/>
              </a:rPr>
              <a:t>thời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gian </a:t>
            </a:r>
            <a:r>
              <a:rPr dirty="0" sz="2800" spc="-7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của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phỏng</a:t>
            </a:r>
            <a:r>
              <a:rPr dirty="0" sz="2800" spc="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vấn.</a:t>
            </a:r>
            <a:endParaRPr sz="2800">
              <a:latin typeface="Microsoft Sans Serif"/>
              <a:cs typeface="Microsoft Sans Serif"/>
            </a:endParaRPr>
          </a:p>
          <a:p>
            <a:pPr marL="295275" marR="29464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5">
                <a:latin typeface="Microsoft Sans Serif"/>
                <a:cs typeface="Microsoft Sans Serif"/>
              </a:rPr>
              <a:t>Chuẩn </a:t>
            </a:r>
            <a:r>
              <a:rPr dirty="0" sz="2800" spc="-10">
                <a:latin typeface="Microsoft Sans Serif"/>
                <a:cs typeface="Microsoft Sans Serif"/>
              </a:rPr>
              <a:t>bị </a:t>
            </a:r>
            <a:r>
              <a:rPr dirty="0" sz="2800">
                <a:latin typeface="Microsoft Sans Serif"/>
                <a:cs typeface="Microsoft Sans Serif"/>
              </a:rPr>
              <a:t>tốt, </a:t>
            </a:r>
            <a:r>
              <a:rPr dirty="0" sz="2800" spc="45">
                <a:latin typeface="Microsoft Sans Serif"/>
                <a:cs typeface="Microsoft Sans Serif"/>
              </a:rPr>
              <a:t>tìm </a:t>
            </a:r>
            <a:r>
              <a:rPr dirty="0" sz="2800" spc="-10">
                <a:latin typeface="Microsoft Sans Serif"/>
                <a:cs typeface="Microsoft Sans Serif"/>
              </a:rPr>
              <a:t>hiểu </a:t>
            </a:r>
            <a:r>
              <a:rPr dirty="0" sz="2800">
                <a:latin typeface="Microsoft Sans Serif"/>
                <a:cs typeface="Microsoft Sans Serif"/>
              </a:rPr>
              <a:t>kỹ về </a:t>
            </a:r>
            <a:r>
              <a:rPr dirty="0" sz="2800" spc="110">
                <a:latin typeface="Microsoft Sans Serif"/>
                <a:cs typeface="Microsoft Sans Serif"/>
              </a:rPr>
              <a:t>người </a:t>
            </a:r>
            <a:r>
              <a:rPr dirty="0" sz="2800" spc="150">
                <a:latin typeface="Microsoft Sans Serif"/>
                <a:cs typeface="Microsoft Sans Serif"/>
              </a:rPr>
              <a:t>được </a:t>
            </a:r>
            <a:r>
              <a:rPr dirty="0" sz="2800" spc="-5">
                <a:latin typeface="Microsoft Sans Serif"/>
                <a:cs typeface="Microsoft Sans Serif"/>
              </a:rPr>
              <a:t>phỏng </a:t>
            </a:r>
            <a:r>
              <a:rPr dirty="0" sz="2800" spc="-7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vấn.</a:t>
            </a:r>
            <a:endParaRPr sz="2800">
              <a:latin typeface="Microsoft Sans Serif"/>
              <a:cs typeface="Microsoft Sans Serif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5">
                <a:latin typeface="Microsoft Sans Serif"/>
                <a:cs typeface="Microsoft Sans Serif"/>
              </a:rPr>
              <a:t>Đúng</a:t>
            </a:r>
            <a:r>
              <a:rPr dirty="0" sz="2800">
                <a:latin typeface="Microsoft Sans Serif"/>
                <a:cs typeface="Microsoft Sans Serif"/>
              </a:rPr>
              <a:t> </a:t>
            </a:r>
            <a:r>
              <a:rPr dirty="0" sz="2800" spc="60">
                <a:latin typeface="Microsoft Sans Serif"/>
                <a:cs typeface="Microsoft Sans Serif"/>
              </a:rPr>
              <a:t>giờ.</a:t>
            </a:r>
            <a:endParaRPr sz="2800">
              <a:latin typeface="Microsoft Sans Serif"/>
              <a:cs typeface="Microsoft Sans Serif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Microsoft Sans Serif"/>
                <a:cs typeface="Microsoft Sans Serif"/>
              </a:rPr>
              <a:t>Có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kế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hoạch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 spc="140">
                <a:latin typeface="Microsoft Sans Serif"/>
                <a:cs typeface="Microsoft Sans Serif"/>
              </a:rPr>
              <a:t>mở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đầu:</a:t>
            </a:r>
            <a:endParaRPr sz="2800">
              <a:latin typeface="Microsoft Sans Serif"/>
              <a:cs typeface="Microsoft Sans Serif"/>
            </a:endParaRPr>
          </a:p>
          <a:p>
            <a:pPr lvl="1" marL="57023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50">
                <a:latin typeface="Microsoft Sans Serif"/>
                <a:cs typeface="Microsoft Sans Serif"/>
              </a:rPr>
              <a:t>Giới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thiệu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bản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thân,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mục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15">
                <a:latin typeface="Microsoft Sans Serif"/>
                <a:cs typeface="Microsoft Sans Serif"/>
              </a:rPr>
              <a:t>đích.</a:t>
            </a:r>
            <a:endParaRPr sz="2400">
              <a:latin typeface="Microsoft Sans Serif"/>
              <a:cs typeface="Microsoft Sans Serif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135">
                <a:latin typeface="Microsoft Sans Serif"/>
                <a:cs typeface="Microsoft Sans Serif"/>
              </a:rPr>
              <a:t>Sử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dụng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câu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hỏi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114">
                <a:latin typeface="Microsoft Sans Serif"/>
                <a:cs typeface="Microsoft Sans Serif"/>
              </a:rPr>
              <a:t>mở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để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bắt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đầu.</a:t>
            </a:r>
            <a:endParaRPr sz="2400">
              <a:latin typeface="Microsoft Sans Serif"/>
              <a:cs typeface="Microsoft Sans Serif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Luôn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80">
                <a:latin typeface="Microsoft Sans Serif"/>
                <a:cs typeface="Microsoft Sans Serif"/>
              </a:rPr>
              <a:t>lưu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ý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vào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câu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trả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45">
                <a:latin typeface="Microsoft Sans Serif"/>
                <a:cs typeface="Microsoft Sans Serif"/>
              </a:rPr>
              <a:t>lời.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37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9556" y="237756"/>
              <a:ext cx="1429512" cy="71093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3872" y="237756"/>
              <a:ext cx="688860" cy="71093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7523" y="237756"/>
              <a:ext cx="6856476" cy="71093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1739" y="321055"/>
            <a:ext cx="7858125" cy="4070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solidFill>
                  <a:srgbClr val="C00000"/>
                </a:solidFill>
              </a:rPr>
              <a:t>CÁC</a:t>
            </a:r>
            <a:r>
              <a:rPr dirty="0" sz="2500" spc="-25">
                <a:solidFill>
                  <a:srgbClr val="C00000"/>
                </a:solidFill>
              </a:rPr>
              <a:t> </a:t>
            </a:r>
            <a:r>
              <a:rPr dirty="0" sz="2500">
                <a:solidFill>
                  <a:srgbClr val="C00000"/>
                </a:solidFill>
              </a:rPr>
              <a:t>BƯỚC</a:t>
            </a:r>
            <a:r>
              <a:rPr dirty="0" sz="2500" spc="-15">
                <a:solidFill>
                  <a:srgbClr val="C00000"/>
                </a:solidFill>
              </a:rPr>
              <a:t> </a:t>
            </a:r>
            <a:r>
              <a:rPr dirty="0" sz="2500">
                <a:solidFill>
                  <a:srgbClr val="C00000"/>
                </a:solidFill>
              </a:rPr>
              <a:t>TIẾN</a:t>
            </a:r>
            <a:r>
              <a:rPr dirty="0" sz="2500" spc="-5">
                <a:solidFill>
                  <a:srgbClr val="C00000"/>
                </a:solidFill>
              </a:rPr>
              <a:t> HÀNH</a:t>
            </a:r>
            <a:r>
              <a:rPr dirty="0" sz="2500" spc="-25">
                <a:solidFill>
                  <a:srgbClr val="C00000"/>
                </a:solidFill>
              </a:rPr>
              <a:t> </a:t>
            </a:r>
            <a:r>
              <a:rPr dirty="0" sz="2500" spc="-5">
                <a:solidFill>
                  <a:srgbClr val="C00000"/>
                </a:solidFill>
              </a:rPr>
              <a:t>PHỎNG</a:t>
            </a:r>
            <a:r>
              <a:rPr dirty="0" sz="2500" spc="-20">
                <a:solidFill>
                  <a:srgbClr val="C00000"/>
                </a:solidFill>
              </a:rPr>
              <a:t> </a:t>
            </a:r>
            <a:r>
              <a:rPr dirty="0" sz="2500">
                <a:solidFill>
                  <a:srgbClr val="C00000"/>
                </a:solidFill>
              </a:rPr>
              <a:t>VẤN</a:t>
            </a:r>
            <a:r>
              <a:rPr dirty="0" sz="2500" spc="-20">
                <a:solidFill>
                  <a:srgbClr val="C00000"/>
                </a:solidFill>
              </a:rPr>
              <a:t> </a:t>
            </a:r>
            <a:r>
              <a:rPr dirty="0" sz="2500">
                <a:solidFill>
                  <a:srgbClr val="C00000"/>
                </a:solidFill>
              </a:rPr>
              <a:t>THÀNH</a:t>
            </a:r>
            <a:r>
              <a:rPr dirty="0" sz="2500" spc="-20">
                <a:solidFill>
                  <a:srgbClr val="C00000"/>
                </a:solidFill>
              </a:rPr>
              <a:t> </a:t>
            </a:r>
            <a:r>
              <a:rPr dirty="0" sz="2500" spc="-5">
                <a:solidFill>
                  <a:srgbClr val="C00000"/>
                </a:solidFill>
              </a:rPr>
              <a:t>CÔNG</a:t>
            </a:r>
            <a:endParaRPr sz="25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37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1090675" y="1121700"/>
            <a:ext cx="7923530" cy="406527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81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5">
                <a:latin typeface="Microsoft Sans Serif"/>
                <a:cs typeface="Microsoft Sans Serif"/>
              </a:rPr>
              <a:t>Có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kế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hoạch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cho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nội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dung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25">
                <a:latin typeface="Microsoft Sans Serif"/>
                <a:cs typeface="Microsoft Sans Serif"/>
              </a:rPr>
              <a:t>chính:</a:t>
            </a:r>
            <a:endParaRPr sz="2800">
              <a:latin typeface="Microsoft Sans Serif"/>
              <a:cs typeface="Microsoft Sans Serif"/>
            </a:endParaRPr>
          </a:p>
          <a:p>
            <a:pPr lvl="1" marL="57023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Microsoft Sans Serif"/>
                <a:cs typeface="Microsoft Sans Serif"/>
              </a:rPr>
              <a:t>Kết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hợp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câu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hỏi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đóng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mở.</a:t>
            </a:r>
            <a:endParaRPr sz="2400">
              <a:latin typeface="Microsoft Sans Serif"/>
              <a:cs typeface="Microsoft Sans Serif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Luôn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bám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sát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cách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20">
                <a:latin typeface="Microsoft Sans Serif"/>
                <a:cs typeface="Microsoft Sans Serif"/>
              </a:rPr>
              <a:t>trình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bày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và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phát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triển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chi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tiết.</a:t>
            </a:r>
            <a:endParaRPr sz="2400">
              <a:latin typeface="Microsoft Sans Serif"/>
              <a:cs typeface="Microsoft Sans Serif"/>
            </a:endParaRPr>
          </a:p>
          <a:p>
            <a:pPr lvl="1" marL="570230" marR="508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Luôn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cung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cấp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thông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tin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phản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hồi,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55">
                <a:latin typeface="Microsoft Sans Serif"/>
                <a:cs typeface="Microsoft Sans Serif"/>
              </a:rPr>
              <a:t>ví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dụ: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“Cho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phép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tôi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20">
                <a:latin typeface="Microsoft Sans Serif"/>
                <a:cs typeface="Microsoft Sans Serif"/>
              </a:rPr>
              <a:t>trình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lại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điều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ông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90">
                <a:latin typeface="Microsoft Sans Serif"/>
                <a:cs typeface="Microsoft Sans Serif"/>
              </a:rPr>
              <a:t>vừa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nói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345">
                <a:latin typeface="Microsoft Sans Serif"/>
                <a:cs typeface="Microsoft Sans Serif"/>
              </a:rPr>
              <a:t>…”.</a:t>
            </a:r>
            <a:endParaRPr sz="2400">
              <a:latin typeface="Microsoft Sans Serif"/>
              <a:cs typeface="Microsoft Sans Serif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5">
                <a:latin typeface="Microsoft Sans Serif"/>
                <a:cs typeface="Microsoft Sans Serif"/>
              </a:rPr>
              <a:t>Hạn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chế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ghi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chép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nếu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thấy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không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tiện.</a:t>
            </a:r>
            <a:endParaRPr sz="2400">
              <a:latin typeface="Microsoft Sans Serif"/>
              <a:cs typeface="Microsoft Sans Serif"/>
            </a:endParaRPr>
          </a:p>
          <a:p>
            <a:pPr marL="295275" indent="-283210">
              <a:lnSpc>
                <a:spcPct val="100000"/>
              </a:lnSpc>
              <a:spcBef>
                <a:spcPts val="595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5">
                <a:latin typeface="Microsoft Sans Serif"/>
                <a:cs typeface="Microsoft Sans Serif"/>
              </a:rPr>
              <a:t>Có</a:t>
            </a:r>
            <a:r>
              <a:rPr dirty="0" sz="2800" spc="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kế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hoạch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kết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thúc:</a:t>
            </a:r>
            <a:endParaRPr sz="2800">
              <a:latin typeface="Microsoft Sans Serif"/>
              <a:cs typeface="Microsoft Sans Serif"/>
            </a:endParaRPr>
          </a:p>
          <a:p>
            <a:pPr lvl="1" marL="57023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Microsoft Sans Serif"/>
                <a:cs typeface="Microsoft Sans Serif"/>
              </a:rPr>
              <a:t>Tóm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tắt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nội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dung,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yêu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cầu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hiệu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chỉnh.</a:t>
            </a:r>
            <a:endParaRPr sz="2400">
              <a:latin typeface="Microsoft Sans Serif"/>
              <a:cs typeface="Microsoft Sans Serif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Microsoft Sans Serif"/>
                <a:cs typeface="Microsoft Sans Serif"/>
              </a:rPr>
              <a:t>Yêu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cầu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xác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65">
                <a:latin typeface="Microsoft Sans Serif"/>
                <a:cs typeface="Microsoft Sans Serif"/>
              </a:rPr>
              <a:t>thực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lại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nội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dung,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đánh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giá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lại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ghi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chép.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409" y="201904"/>
            <a:ext cx="5122926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297434"/>
            <a:ext cx="467360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ƯU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ĐIỂM</a:t>
            </a:r>
            <a:r>
              <a:rPr dirty="0" spc="-3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CỦA</a:t>
            </a:r>
            <a:r>
              <a:rPr dirty="0" spc="-12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PHỎNG</a:t>
            </a:r>
            <a:r>
              <a:rPr dirty="0" spc="-3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VẤN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37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090675" y="1211325"/>
            <a:ext cx="7840345" cy="2540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95275" marR="121920" indent="-28321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">
                <a:latin typeface="Microsoft Sans Serif"/>
                <a:cs typeface="Microsoft Sans Serif"/>
              </a:rPr>
              <a:t>Nhận </a:t>
            </a:r>
            <a:r>
              <a:rPr dirty="0" sz="3200" spc="165">
                <a:latin typeface="Microsoft Sans Serif"/>
                <a:cs typeface="Microsoft Sans Serif"/>
              </a:rPr>
              <a:t>được </a:t>
            </a:r>
            <a:r>
              <a:rPr dirty="0" sz="3200" spc="-5">
                <a:latin typeface="Microsoft Sans Serif"/>
                <a:cs typeface="Microsoft Sans Serif"/>
              </a:rPr>
              <a:t>cả thông </a:t>
            </a:r>
            <a:r>
              <a:rPr dirty="0" sz="3200" spc="-10">
                <a:latin typeface="Microsoft Sans Serif"/>
                <a:cs typeface="Microsoft Sans Serif"/>
              </a:rPr>
              <a:t>tin </a:t>
            </a:r>
            <a:r>
              <a:rPr dirty="0" sz="3200" spc="-5">
                <a:latin typeface="Microsoft Sans Serif"/>
                <a:cs typeface="Microsoft Sans Serif"/>
              </a:rPr>
              <a:t>chất </a:t>
            </a:r>
            <a:r>
              <a:rPr dirty="0" sz="3200" spc="125">
                <a:latin typeface="Microsoft Sans Serif"/>
                <a:cs typeface="Microsoft Sans Serif"/>
              </a:rPr>
              <a:t>lượng </a:t>
            </a:r>
            <a:r>
              <a:rPr dirty="0" sz="3200" spc="-5">
                <a:latin typeface="Microsoft Sans Serif"/>
                <a:cs typeface="Microsoft Sans Serif"/>
              </a:rPr>
              <a:t>và số </a:t>
            </a:r>
            <a:r>
              <a:rPr dirty="0" sz="3200" spc="-835">
                <a:latin typeface="Microsoft Sans Serif"/>
                <a:cs typeface="Microsoft Sans Serif"/>
              </a:rPr>
              <a:t> </a:t>
            </a:r>
            <a:r>
              <a:rPr dirty="0" sz="3200" spc="100">
                <a:latin typeface="Microsoft Sans Serif"/>
                <a:cs typeface="Microsoft Sans Serif"/>
              </a:rPr>
              <a:t>lượng.</a:t>
            </a:r>
            <a:endParaRPr sz="3200">
              <a:latin typeface="Microsoft Sans Serif"/>
              <a:cs typeface="Microsoft Sans Serif"/>
            </a:endParaRPr>
          </a:p>
          <a:p>
            <a:pPr algn="just" marL="295275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">
                <a:latin typeface="Microsoft Sans Serif"/>
                <a:cs typeface="Microsoft Sans Serif"/>
              </a:rPr>
              <a:t>Nhận </a:t>
            </a:r>
            <a:r>
              <a:rPr dirty="0" sz="3200" spc="165">
                <a:latin typeface="Microsoft Sans Serif"/>
                <a:cs typeface="Microsoft Sans Serif"/>
              </a:rPr>
              <a:t>được </a:t>
            </a:r>
            <a:r>
              <a:rPr dirty="0" sz="3200" spc="-5">
                <a:latin typeface="Microsoft Sans Serif"/>
                <a:cs typeface="Microsoft Sans Serif"/>
              </a:rPr>
              <a:t>cả thông </a:t>
            </a:r>
            <a:r>
              <a:rPr dirty="0" sz="3200" spc="-10">
                <a:latin typeface="Microsoft Sans Serif"/>
                <a:cs typeface="Microsoft Sans Serif"/>
              </a:rPr>
              <a:t>tin </a:t>
            </a:r>
            <a:r>
              <a:rPr dirty="0" sz="3200" spc="-5">
                <a:latin typeface="Microsoft Sans Serif"/>
                <a:cs typeface="Microsoft Sans Serif"/>
              </a:rPr>
              <a:t>đầy </a:t>
            </a:r>
            <a:r>
              <a:rPr dirty="0" sz="3200" spc="-10">
                <a:latin typeface="Microsoft Sans Serif"/>
                <a:cs typeface="Microsoft Sans Serif"/>
              </a:rPr>
              <a:t>đủ </a:t>
            </a:r>
            <a:r>
              <a:rPr dirty="0" sz="3200" spc="-5">
                <a:latin typeface="Microsoft Sans Serif"/>
                <a:cs typeface="Microsoft Sans Serif"/>
              </a:rPr>
              <a:t>và </a:t>
            </a:r>
            <a:r>
              <a:rPr dirty="0" sz="3200" spc="-10">
                <a:latin typeface="Microsoft Sans Serif"/>
                <a:cs typeface="Microsoft Sans Serif"/>
              </a:rPr>
              <a:t>chi </a:t>
            </a:r>
            <a:r>
              <a:rPr dirty="0" sz="3200" spc="-5">
                <a:latin typeface="Microsoft Sans Serif"/>
                <a:cs typeface="Microsoft Sans Serif"/>
              </a:rPr>
              <a:t>tiết. </a:t>
            </a:r>
            <a:r>
              <a:rPr dirty="0" sz="3200" spc="-835">
                <a:latin typeface="Microsoft Sans Serif"/>
                <a:cs typeface="Microsoft Sans Serif"/>
              </a:rPr>
              <a:t> </a:t>
            </a:r>
            <a:r>
              <a:rPr dirty="0" sz="3200" spc="-5">
                <a:latin typeface="Microsoft Sans Serif"/>
                <a:cs typeface="Microsoft Sans Serif"/>
              </a:rPr>
              <a:t>Là </a:t>
            </a:r>
            <a:r>
              <a:rPr dirty="0" sz="3200" spc="105">
                <a:latin typeface="Microsoft Sans Serif"/>
                <a:cs typeface="Microsoft Sans Serif"/>
              </a:rPr>
              <a:t>phương </a:t>
            </a:r>
            <a:r>
              <a:rPr dirty="0" sz="3200" spc="-5">
                <a:latin typeface="Microsoft Sans Serif"/>
                <a:cs typeface="Microsoft Sans Serif"/>
              </a:rPr>
              <a:t>pháp tốt cho các yêu cầu </a:t>
            </a:r>
            <a:r>
              <a:rPr dirty="0" sz="3200" spc="-10">
                <a:latin typeface="Microsoft Sans Serif"/>
                <a:cs typeface="Microsoft Sans Serif"/>
              </a:rPr>
              <a:t>bên </a:t>
            </a:r>
            <a:r>
              <a:rPr dirty="0" sz="3200" spc="-5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ngoài.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409" y="201904"/>
            <a:ext cx="5940551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297434"/>
            <a:ext cx="549084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C00000"/>
                </a:solidFill>
              </a:rPr>
              <a:t>NHƯỢC</a:t>
            </a:r>
            <a:r>
              <a:rPr dirty="0" spc="-25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ĐIỂM</a:t>
            </a:r>
            <a:r>
              <a:rPr dirty="0" spc="-15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CỦA</a:t>
            </a:r>
            <a:r>
              <a:rPr dirty="0" spc="-12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PHỎNG</a:t>
            </a:r>
            <a:r>
              <a:rPr dirty="0" spc="-3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VẤN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37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090675" y="1136192"/>
            <a:ext cx="7946390" cy="33940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Đòi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hỏi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có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kỹ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năng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giao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tiếp.</a:t>
            </a:r>
            <a:endParaRPr sz="2800">
              <a:latin typeface="Microsoft Sans Serif"/>
              <a:cs typeface="Microsoft Sans Serif"/>
            </a:endParaRPr>
          </a:p>
          <a:p>
            <a:pPr marL="295275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5">
                <a:latin typeface="Microsoft Sans Serif"/>
                <a:cs typeface="Microsoft Sans Serif"/>
              </a:rPr>
              <a:t>Có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thể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có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kết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quả</a:t>
            </a:r>
            <a:r>
              <a:rPr dirty="0" sz="2800" spc="4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thiên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vị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70">
                <a:latin typeface="Microsoft Sans Serif"/>
                <a:cs typeface="Microsoft Sans Serif"/>
              </a:rPr>
              <a:t>vì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mang</a:t>
            </a:r>
            <a:r>
              <a:rPr dirty="0" sz="2800" spc="45">
                <a:latin typeface="Microsoft Sans Serif"/>
                <a:cs typeface="Microsoft Sans Serif"/>
              </a:rPr>
              <a:t> </a:t>
            </a:r>
            <a:r>
              <a:rPr dirty="0" sz="2800" spc="35">
                <a:latin typeface="Microsoft Sans Serif"/>
                <a:cs typeface="Microsoft Sans Serif"/>
              </a:rPr>
              <a:t>tính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chủ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quan </a:t>
            </a:r>
            <a:r>
              <a:rPr dirty="0" sz="2800" spc="-7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của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114">
                <a:latin typeface="Microsoft Sans Serif"/>
                <a:cs typeface="Microsoft Sans Serif"/>
              </a:rPr>
              <a:t>người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145">
                <a:latin typeface="Microsoft Sans Serif"/>
                <a:cs typeface="Microsoft Sans Serif"/>
              </a:rPr>
              <a:t>được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phỏng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vấn.</a:t>
            </a:r>
            <a:endParaRPr sz="2800">
              <a:latin typeface="Microsoft Sans Serif"/>
              <a:cs typeface="Microsoft Sans Serif"/>
            </a:endParaRPr>
          </a:p>
          <a:p>
            <a:pPr marL="295275" marR="16065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5">
                <a:latin typeface="Microsoft Sans Serif"/>
                <a:cs typeface="Microsoft Sans Serif"/>
              </a:rPr>
              <a:t>Có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thể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dẫn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đến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các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thông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tin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sai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lạc,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không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15">
                <a:latin typeface="Microsoft Sans Serif"/>
                <a:cs typeface="Microsoft Sans Serif"/>
              </a:rPr>
              <a:t>liên </a:t>
            </a:r>
            <a:r>
              <a:rPr dirty="0" sz="2800" spc="-72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quan,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thiếu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 spc="25">
                <a:latin typeface="Microsoft Sans Serif"/>
                <a:cs typeface="Microsoft Sans Serif"/>
              </a:rPr>
              <a:t>chính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xác.</a:t>
            </a:r>
            <a:endParaRPr sz="2800">
              <a:latin typeface="Microsoft Sans Serif"/>
              <a:cs typeface="Microsoft Sans Serif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Segoe UI Symbol"/>
              <a:buChar char="⚫"/>
              <a:tabLst>
                <a:tab pos="295910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Đòi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hỏi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phải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có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3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110">
                <a:latin typeface="Microsoft Sans Serif"/>
                <a:cs typeface="Microsoft Sans Serif"/>
              </a:rPr>
              <a:t>người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để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kiểm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tra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kết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quả.</a:t>
            </a:r>
            <a:endParaRPr sz="2800">
              <a:latin typeface="Microsoft Sans Serif"/>
              <a:cs typeface="Microsoft Sans Serif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Microsoft Sans Serif"/>
                <a:cs typeface="Microsoft Sans Serif"/>
              </a:rPr>
              <a:t>Không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25">
                <a:latin typeface="Microsoft Sans Serif"/>
                <a:cs typeface="Microsoft Sans Serif"/>
              </a:rPr>
              <a:t>thích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90">
                <a:latin typeface="Microsoft Sans Serif"/>
                <a:cs typeface="Microsoft Sans Serif"/>
              </a:rPr>
              <a:t>hợp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85">
                <a:latin typeface="Microsoft Sans Serif"/>
                <a:cs typeface="Microsoft Sans Serif"/>
              </a:rPr>
              <a:t>với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số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110">
                <a:latin typeface="Microsoft Sans Serif"/>
                <a:cs typeface="Microsoft Sans Serif"/>
              </a:rPr>
              <a:t>lượng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85">
                <a:latin typeface="Microsoft Sans Serif"/>
                <a:cs typeface="Microsoft Sans Serif"/>
              </a:rPr>
              <a:t>lớn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90">
                <a:latin typeface="Microsoft Sans Serif"/>
                <a:cs typeface="Microsoft Sans Serif"/>
              </a:rPr>
              <a:t>người.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162" y="54076"/>
            <a:ext cx="4241292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2491" y="149860"/>
            <a:ext cx="369316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C00000"/>
                </a:solidFill>
              </a:rPr>
              <a:t>BÀI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TẬP</a:t>
            </a:r>
            <a:r>
              <a:rPr dirty="0" spc="-7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PHỎNG</a:t>
            </a:r>
            <a:r>
              <a:rPr dirty="0" spc="-2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VẤN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57275" y="836675"/>
          <a:ext cx="8117840" cy="5875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700"/>
                <a:gridCol w="1634489"/>
                <a:gridCol w="2816225"/>
                <a:gridCol w="1524000"/>
                <a:gridCol w="1603375"/>
              </a:tblGrid>
              <a:tr h="963040">
                <a:tc gridSpan="5">
                  <a:txBody>
                    <a:bodyPr/>
                    <a:lstStyle/>
                    <a:p>
                      <a:pPr marR="4472305">
                        <a:lnSpc>
                          <a:spcPts val="2400"/>
                        </a:lnSpc>
                        <a:spcBef>
                          <a:spcPts val="25"/>
                        </a:spcBef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Kế</a:t>
                      </a:r>
                      <a:r>
                        <a:rPr dirty="0" sz="20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hoạch</a:t>
                      </a:r>
                      <a:r>
                        <a:rPr dirty="0" sz="20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phỏng</a:t>
                      </a:r>
                      <a:r>
                        <a:rPr dirty="0" sz="20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vấn</a:t>
                      </a:r>
                      <a:r>
                        <a:rPr dirty="0" sz="20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tổng</a:t>
                      </a:r>
                      <a:r>
                        <a:rPr dirty="0" sz="20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quan </a:t>
                      </a:r>
                      <a:r>
                        <a:rPr dirty="0" sz="2000" spc="-5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Hệ</a:t>
                      </a:r>
                      <a:r>
                        <a:rPr dirty="0" sz="20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thống: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Đại</a:t>
                      </a:r>
                      <a:r>
                        <a:rPr dirty="0" sz="20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lý</a:t>
                      </a:r>
                      <a:r>
                        <a:rPr dirty="0" sz="20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băng</a:t>
                      </a:r>
                      <a:r>
                        <a:rPr dirty="0" sz="20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25">
                          <a:latin typeface="Microsoft Sans Serif"/>
                          <a:cs typeface="Microsoft Sans Serif"/>
                        </a:rPr>
                        <a:t>đĩa</a:t>
                      </a:r>
                      <a:r>
                        <a:rPr dirty="0" sz="2000" spc="-1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ABC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ts val="2320"/>
                        </a:lnSpc>
                        <a:tabLst>
                          <a:tab pos="4572000" algn="l"/>
                        </a:tabLst>
                      </a:pPr>
                      <a:r>
                        <a:rPr dirty="0" sz="2000" spc="75">
                          <a:latin typeface="Microsoft Sans Serif"/>
                          <a:cs typeface="Microsoft Sans Serif"/>
                        </a:rPr>
                        <a:t>Người</a:t>
                      </a:r>
                      <a:r>
                        <a:rPr dirty="0" sz="20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lập:</a:t>
                      </a:r>
                      <a:r>
                        <a:rPr dirty="0" sz="20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Nguyễn</a:t>
                      </a:r>
                      <a:r>
                        <a:rPr dirty="0" sz="20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Hải</a:t>
                      </a:r>
                      <a:r>
                        <a:rPr dirty="0" sz="2000" spc="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Nam	Ngày</a:t>
                      </a:r>
                      <a:r>
                        <a:rPr dirty="0" sz="20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lập:</a:t>
                      </a:r>
                      <a:r>
                        <a:rPr dirty="0" sz="20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01/09/2008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0929">
                <a:tc>
                  <a:txBody>
                    <a:bodyPr/>
                    <a:lstStyle/>
                    <a:p>
                      <a:pPr>
                        <a:lnSpc>
                          <a:spcPts val="2345"/>
                        </a:lnSpc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STT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345"/>
                        </a:lnSpc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Chủ</a:t>
                      </a:r>
                      <a:r>
                        <a:rPr dirty="0" sz="20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đề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5090">
                        <a:lnSpc>
                          <a:spcPts val="2345"/>
                        </a:lnSpc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Yêu</a:t>
                      </a:r>
                      <a:r>
                        <a:rPr dirty="0" sz="2000" spc="-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cầu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345"/>
                        </a:lnSpc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Ngày</a:t>
                      </a: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bắt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 đầu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345"/>
                        </a:lnSpc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Ngày</a:t>
                      </a:r>
                      <a:r>
                        <a:rPr dirty="0" sz="20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kết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thúc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70102">
                <a:tc>
                  <a:txBody>
                    <a:bodyPr/>
                    <a:lstStyle/>
                    <a:p>
                      <a:pPr>
                        <a:lnSpc>
                          <a:spcPts val="2345"/>
                        </a:lnSpc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61290">
                        <a:lnSpc>
                          <a:spcPts val="2400"/>
                        </a:lnSpc>
                        <a:spcBef>
                          <a:spcPts val="25"/>
                        </a:spcBef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Qui</a:t>
                      </a:r>
                      <a:r>
                        <a:rPr dirty="0" sz="2000" spc="-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15">
                          <a:latin typeface="Microsoft Sans Serif"/>
                          <a:cs typeface="Microsoft Sans Serif"/>
                        </a:rPr>
                        <a:t>trình</a:t>
                      </a:r>
                      <a:r>
                        <a:rPr dirty="0" sz="2000" spc="-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bán </a:t>
                      </a:r>
                      <a:r>
                        <a:rPr dirty="0" sz="2000" spc="-5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băng</a:t>
                      </a:r>
                      <a:r>
                        <a:rPr dirty="0" sz="20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25">
                          <a:latin typeface="Microsoft Sans Serif"/>
                          <a:cs typeface="Microsoft Sans Serif"/>
                        </a:rPr>
                        <a:t>đĩa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marR="75565">
                        <a:lnSpc>
                          <a:spcPts val="2400"/>
                        </a:lnSpc>
                        <a:spcBef>
                          <a:spcPts val="25"/>
                        </a:spcBef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Nắm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rõ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tất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qui </a:t>
                      </a:r>
                      <a:r>
                        <a:rPr dirty="0" sz="2000" spc="15">
                          <a:latin typeface="Microsoft Sans Serif"/>
                          <a:cs typeface="Microsoft Sans Serif"/>
                        </a:rPr>
                        <a:t>trình </a:t>
                      </a: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về </a:t>
                      </a:r>
                      <a:r>
                        <a:rPr dirty="0" sz="20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bán</a:t>
                      </a: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lẻ,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 bán</a:t>
                      </a: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sỉ,</a:t>
                      </a: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và</a:t>
                      </a: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qui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15">
                          <a:latin typeface="Microsoft Sans Serif"/>
                          <a:cs typeface="Microsoft Sans Serif"/>
                        </a:rPr>
                        <a:t>trình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110">
                          <a:latin typeface="Microsoft Sans Serif"/>
                          <a:cs typeface="Microsoft Sans Serif"/>
                        </a:rPr>
                        <a:t>xử</a:t>
                      </a:r>
                      <a:r>
                        <a:rPr dirty="0" sz="20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lý</a:t>
                      </a:r>
                      <a:r>
                        <a:rPr dirty="0" sz="20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60">
                          <a:latin typeface="Microsoft Sans Serif"/>
                          <a:cs typeface="Microsoft Sans Serif"/>
                        </a:rPr>
                        <a:t>đơn</a:t>
                      </a:r>
                      <a:r>
                        <a:rPr dirty="0" sz="20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đặt</a:t>
                      </a:r>
                      <a:r>
                        <a:rPr dirty="0" sz="20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hàng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345"/>
                        </a:lnSpc>
                      </a:pP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02/09/2008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345"/>
                        </a:lnSpc>
                      </a:pP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02/09/2008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177035">
                <a:tc>
                  <a:txBody>
                    <a:bodyPr/>
                    <a:lstStyle/>
                    <a:p>
                      <a:pPr>
                        <a:lnSpc>
                          <a:spcPts val="2345"/>
                        </a:lnSpc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2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4930">
                        <a:lnSpc>
                          <a:spcPts val="2400"/>
                        </a:lnSpc>
                        <a:spcBef>
                          <a:spcPts val="25"/>
                        </a:spcBef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Qui </a:t>
                      </a:r>
                      <a:r>
                        <a:rPr dirty="0" sz="2000" spc="15">
                          <a:latin typeface="Microsoft Sans Serif"/>
                          <a:cs typeface="Microsoft Sans Serif"/>
                        </a:rPr>
                        <a:t>trình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đặt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 mua</a:t>
                      </a:r>
                      <a:r>
                        <a:rPr dirty="0" sz="20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băng</a:t>
                      </a:r>
                      <a:r>
                        <a:rPr dirty="0" sz="20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25">
                          <a:latin typeface="Microsoft Sans Serif"/>
                          <a:cs typeface="Microsoft Sans Serif"/>
                        </a:rPr>
                        <a:t>đĩa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marR="85725">
                        <a:lnSpc>
                          <a:spcPts val="2400"/>
                        </a:lnSpc>
                        <a:spcBef>
                          <a:spcPts val="25"/>
                        </a:spcBef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Nắm</a:t>
                      </a: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qui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15">
                          <a:latin typeface="Microsoft Sans Serif"/>
                          <a:cs typeface="Microsoft Sans Serif"/>
                        </a:rPr>
                        <a:t>trình</a:t>
                      </a:r>
                      <a:r>
                        <a:rPr dirty="0" sz="20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khách </a:t>
                      </a:r>
                      <a:r>
                        <a:rPr dirty="0" sz="2000" spc="-5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hàng đặt mua băng </a:t>
                      </a:r>
                      <a:r>
                        <a:rPr dirty="0" sz="2000" spc="25">
                          <a:latin typeface="Microsoft Sans Serif"/>
                          <a:cs typeface="Microsoft Sans Serif"/>
                        </a:rPr>
                        <a:t>đĩa </a:t>
                      </a:r>
                      <a:r>
                        <a:rPr dirty="0" sz="20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60">
                          <a:latin typeface="Microsoft Sans Serif"/>
                          <a:cs typeface="Microsoft Sans Serif"/>
                        </a:rPr>
                        <a:t>với</a:t>
                      </a:r>
                      <a:r>
                        <a:rPr dirty="0" sz="20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đại</a:t>
                      </a:r>
                      <a:r>
                        <a:rPr dirty="0" sz="20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lý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345"/>
                        </a:lnSpc>
                      </a:pP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03/09/2008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345"/>
                        </a:lnSpc>
                      </a:pP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03/09/2008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07466">
                <a:tc>
                  <a:txBody>
                    <a:bodyPr/>
                    <a:lstStyle/>
                    <a:p>
                      <a:pPr>
                        <a:lnSpc>
                          <a:spcPts val="2350"/>
                        </a:lnSpc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3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7475">
                        <a:lnSpc>
                          <a:spcPts val="2400"/>
                        </a:lnSpc>
                        <a:spcBef>
                          <a:spcPts val="25"/>
                        </a:spcBef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Quản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lý nhập </a:t>
                      </a:r>
                      <a:r>
                        <a:rPr dirty="0" sz="2000" spc="-5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xuất tồn kho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5090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350"/>
                        </a:lnSpc>
                      </a:pP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05/09/2008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350"/>
                        </a:lnSpc>
                      </a:pP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05/09/2008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>
                        <a:lnSpc>
                          <a:spcPts val="2350"/>
                        </a:lnSpc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4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6355">
                        <a:lnSpc>
                          <a:spcPts val="2400"/>
                        </a:lnSpc>
                        <a:spcBef>
                          <a:spcPts val="25"/>
                        </a:spcBef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Hệ thống máy </a:t>
                      </a:r>
                      <a:r>
                        <a:rPr dirty="0" sz="2000" spc="-5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móc,</a:t>
                      </a:r>
                      <a:r>
                        <a:rPr dirty="0" sz="20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phần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 mềm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400"/>
                        </a:lnSpc>
                      </a:pPr>
                      <a:r>
                        <a:rPr dirty="0" sz="2000" spc="30">
                          <a:latin typeface="Microsoft Sans Serif"/>
                          <a:cs typeface="Microsoft Sans Serif"/>
                        </a:rPr>
                        <a:t>Tìm</a:t>
                      </a:r>
                      <a:r>
                        <a:rPr dirty="0" sz="2000" spc="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hiểu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 kỹ</a:t>
                      </a: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về</a:t>
                      </a:r>
                      <a:r>
                        <a:rPr dirty="0" sz="2000" spc="5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tài </a:t>
                      </a: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nguyên máy móc, trang </a:t>
                      </a: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thiết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bị,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phần mềm, hệ </a:t>
                      </a: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điều</a:t>
                      </a:r>
                      <a:r>
                        <a:rPr dirty="0" sz="2000" spc="5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hành</a:t>
                      </a:r>
                      <a:r>
                        <a:rPr dirty="0" sz="2000" spc="5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đang</a:t>
                      </a:r>
                      <a:r>
                        <a:rPr dirty="0" sz="2000" spc="5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114">
                          <a:latin typeface="Microsoft Sans Serif"/>
                          <a:cs typeface="Microsoft Sans Serif"/>
                        </a:rPr>
                        <a:t>sử </a:t>
                      </a:r>
                      <a:r>
                        <a:rPr dirty="0" sz="2000" spc="1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dụng</a:t>
                      </a:r>
                      <a:r>
                        <a:rPr dirty="0" sz="20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của</a:t>
                      </a:r>
                      <a:r>
                        <a:rPr dirty="0" sz="20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tổ</a:t>
                      </a: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55">
                          <a:latin typeface="Microsoft Sans Serif"/>
                          <a:cs typeface="Microsoft Sans Serif"/>
                        </a:rPr>
                        <a:t>chức</a:t>
                      </a:r>
                      <a:r>
                        <a:rPr dirty="0" sz="2000" spc="26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baseline="-18518" sz="1800" spc="-22">
                          <a:solidFill>
                            <a:srgbClr val="B5A787"/>
                          </a:solidFill>
                          <a:latin typeface="Microsoft Sans Serif"/>
                          <a:cs typeface="Microsoft Sans Serif"/>
                        </a:rPr>
                        <a:t>Trầ</a:t>
                      </a:r>
                      <a:endParaRPr baseline="-18518"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350"/>
                        </a:lnSpc>
                      </a:pP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10/09/2008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86360">
                        <a:lnSpc>
                          <a:spcPts val="1130"/>
                        </a:lnSpc>
                      </a:pPr>
                      <a:r>
                        <a:rPr dirty="0" sz="1200">
                          <a:solidFill>
                            <a:srgbClr val="B5A787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dirty="0" sz="1200" spc="-30">
                          <a:solidFill>
                            <a:srgbClr val="B5A78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5">
                          <a:solidFill>
                            <a:srgbClr val="B5A787"/>
                          </a:solidFill>
                          <a:latin typeface="Microsoft Sans Serif"/>
                          <a:cs typeface="Microsoft Sans Serif"/>
                        </a:rPr>
                        <a:t>Thị</a:t>
                      </a:r>
                      <a:r>
                        <a:rPr dirty="0" sz="1200" spc="-10">
                          <a:solidFill>
                            <a:srgbClr val="B5A787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200" spc="-5">
                          <a:solidFill>
                            <a:srgbClr val="B5A787"/>
                          </a:solidFill>
                          <a:latin typeface="Microsoft Sans Serif"/>
                          <a:cs typeface="Microsoft Sans Serif"/>
                        </a:rPr>
                        <a:t>Kim </a:t>
                      </a:r>
                      <a:r>
                        <a:rPr dirty="0" sz="1200" spc="-10">
                          <a:solidFill>
                            <a:srgbClr val="B5A787"/>
                          </a:solidFill>
                          <a:latin typeface="Microsoft Sans Serif"/>
                          <a:cs typeface="Microsoft Sans Serif"/>
                        </a:rPr>
                        <a:t>Chi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350"/>
                        </a:lnSpc>
                      </a:pP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10/09/2008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algn="r" marR="135890">
                        <a:lnSpc>
                          <a:spcPts val="1130"/>
                        </a:lnSpc>
                      </a:pPr>
                      <a:r>
                        <a:rPr dirty="0" sz="1200" spc="-10">
                          <a:solidFill>
                            <a:srgbClr val="B5A787"/>
                          </a:solidFill>
                          <a:latin typeface="Microsoft Sans Serif"/>
                          <a:cs typeface="Microsoft Sans Serif"/>
                        </a:rPr>
                        <a:t>45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162" y="118084"/>
            <a:ext cx="4241292" cy="7955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2491" y="213360"/>
            <a:ext cx="369316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C00000"/>
                </a:solidFill>
              </a:rPr>
              <a:t>BÀI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TẬP</a:t>
            </a:r>
            <a:r>
              <a:rPr dirty="0" spc="-70">
                <a:solidFill>
                  <a:srgbClr val="C00000"/>
                </a:solidFill>
              </a:rPr>
              <a:t> </a:t>
            </a:r>
            <a:r>
              <a:rPr dirty="0" spc="-5">
                <a:solidFill>
                  <a:srgbClr val="C00000"/>
                </a:solidFill>
              </a:rPr>
              <a:t>PHỎNG</a:t>
            </a:r>
            <a:r>
              <a:rPr dirty="0" spc="-2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VẤN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46</a:t>
            </a:fld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57275" y="984250"/>
          <a:ext cx="8118475" cy="5599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165"/>
                <a:gridCol w="909320"/>
                <a:gridCol w="576580"/>
                <a:gridCol w="5038725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ts val="2345"/>
                        </a:lnSpc>
                        <a:tabLst>
                          <a:tab pos="901700" algn="l"/>
                        </a:tabLst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Người	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được</a:t>
                      </a:r>
                      <a:endParaRPr sz="20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ts val="2355"/>
                        </a:lnSpc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Hoàng</a:t>
                      </a:r>
                      <a:r>
                        <a:rPr dirty="0" sz="2000" spc="-4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Oanh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T w="12700">
                      <a:solidFill>
                        <a:srgbClr val="C32C2D"/>
                      </a:solidFill>
                      <a:prstDash val="solid"/>
                    </a:lnT>
                    <a:lnB w="12700">
                      <a:solidFill>
                        <a:srgbClr val="C32C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2345"/>
                        </a:lnSpc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phỏng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T w="12700">
                      <a:solidFill>
                        <a:srgbClr val="C32C2D"/>
                      </a:solidFill>
                      <a:prstDash val="solid"/>
                    </a:lnT>
                    <a:lnB w="12700">
                      <a:solidFill>
                        <a:srgbClr val="C32C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345"/>
                        </a:lnSpc>
                      </a:pPr>
                      <a:r>
                        <a:rPr dirty="0" sz="2000" spc="-45">
                          <a:latin typeface="Cambria"/>
                          <a:cs typeface="Cambria"/>
                        </a:rPr>
                        <a:t>v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ấn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: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R w="12700">
                      <a:solidFill>
                        <a:srgbClr val="C32C2D"/>
                      </a:solidFill>
                      <a:prstDash val="solid"/>
                    </a:lnR>
                    <a:lnT w="12700">
                      <a:solidFill>
                        <a:srgbClr val="C32C2D"/>
                      </a:solidFill>
                      <a:prstDash val="solid"/>
                    </a:lnT>
                    <a:lnB w="12700">
                      <a:solidFill>
                        <a:srgbClr val="C32C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345"/>
                        </a:lnSpc>
                      </a:pPr>
                      <a:r>
                        <a:rPr dirty="0" sz="2000" spc="-15">
                          <a:latin typeface="Cambria"/>
                          <a:cs typeface="Cambria"/>
                        </a:rPr>
                        <a:t>Ngày:</a:t>
                      </a:r>
                      <a:r>
                        <a:rPr dirty="0" sz="20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03/09/2008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lnT w="12700">
                      <a:solidFill>
                        <a:srgbClr val="C32C2D"/>
                      </a:solidFill>
                      <a:prstDash val="solid"/>
                    </a:lnT>
                    <a:lnB w="12700">
                      <a:solidFill>
                        <a:srgbClr val="C32C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4875">
                <a:tc gridSpan="3">
                  <a:txBody>
                    <a:bodyPr/>
                    <a:lstStyle/>
                    <a:p>
                      <a:pPr marR="3175">
                        <a:lnSpc>
                          <a:spcPts val="2345"/>
                        </a:lnSpc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Câu</a:t>
                      </a:r>
                      <a:r>
                        <a:rPr dirty="0" sz="20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hỏi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lnT w="12700">
                      <a:solidFill>
                        <a:srgbClr val="C32C2D"/>
                      </a:solidFill>
                      <a:prstDash val="solid"/>
                    </a:lnT>
                    <a:lnB w="12700">
                      <a:solidFill>
                        <a:srgbClr val="C32C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345"/>
                        </a:lnSpc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Ghi</a:t>
                      </a:r>
                      <a:r>
                        <a:rPr dirty="0" sz="20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nhận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lnT w="12700">
                      <a:solidFill>
                        <a:srgbClr val="C32C2D"/>
                      </a:solidFill>
                      <a:prstDash val="solid"/>
                    </a:lnT>
                    <a:lnB w="12700">
                      <a:solidFill>
                        <a:srgbClr val="C32C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7174">
                <a:tc gridSpan="3">
                  <a:txBody>
                    <a:bodyPr/>
                    <a:lstStyle/>
                    <a:p>
                      <a:pPr marR="3175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Câu</a:t>
                      </a:r>
                      <a:r>
                        <a:rPr dirty="0" sz="20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hỏi</a:t>
                      </a:r>
                      <a:r>
                        <a:rPr dirty="0" sz="20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1: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lnT w="12700">
                      <a:solidFill>
                        <a:srgbClr val="C32C2D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320"/>
                        </a:lnSpc>
                      </a:pPr>
                      <a:r>
                        <a:rPr dirty="0" sz="2000" spc="-40">
                          <a:latin typeface="Cambria"/>
                          <a:cs typeface="Cambria"/>
                        </a:rPr>
                        <a:t>Trả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lời: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lnT w="12700">
                      <a:solidFill>
                        <a:srgbClr val="C32C2D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304800">
                <a:tc gridSpan="3">
                  <a:txBody>
                    <a:bodyPr/>
                    <a:lstStyle/>
                    <a:p>
                      <a:pPr>
                        <a:lnSpc>
                          <a:spcPts val="2300"/>
                        </a:lnSpc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Khách</a:t>
                      </a:r>
                      <a:r>
                        <a:rPr dirty="0" sz="2000" spc="4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hàng</a:t>
                      </a:r>
                      <a:r>
                        <a:rPr dirty="0" sz="2000" spc="41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đặt</a:t>
                      </a:r>
                      <a:r>
                        <a:rPr dirty="0" sz="2000" spc="42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hàng</a:t>
                      </a:r>
                      <a:r>
                        <a:rPr dirty="0" sz="2000" spc="4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dưới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300"/>
                        </a:lnSpc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Gọi điện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thoại,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đến tận</a:t>
                      </a:r>
                      <a:r>
                        <a:rPr dirty="0" sz="20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đại </a:t>
                      </a:r>
                      <a:r>
                        <a:rPr dirty="0" sz="2000" spc="-75">
                          <a:latin typeface="Cambria"/>
                          <a:cs typeface="Cambria"/>
                        </a:rPr>
                        <a:t>lý,</a:t>
                      </a:r>
                      <a:r>
                        <a:rPr dirty="0" sz="2000" spc="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gởi</a:t>
                      </a:r>
                      <a:r>
                        <a:rPr dirty="0" sz="2000" spc="-15">
                          <a:latin typeface="Cambria"/>
                          <a:cs typeface="Cambria"/>
                        </a:rPr>
                        <a:t> fax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304800">
                <a:tc gridSpan="3">
                  <a:txBody>
                    <a:bodyPr/>
                    <a:lstStyle/>
                    <a:p>
                      <a:pPr marR="3175">
                        <a:lnSpc>
                          <a:spcPts val="2300"/>
                        </a:lnSpc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hình</a:t>
                      </a:r>
                      <a:r>
                        <a:rPr dirty="0" sz="20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thức</a:t>
                      </a:r>
                      <a:r>
                        <a:rPr dirty="0" sz="20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nào?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300"/>
                        </a:lnSpc>
                      </a:pPr>
                      <a:r>
                        <a:rPr dirty="0" sz="2000" spc="-15">
                          <a:latin typeface="Cambria"/>
                          <a:cs typeface="Cambria"/>
                        </a:rPr>
                        <a:t>Kết</a:t>
                      </a:r>
                      <a:r>
                        <a:rPr dirty="0" sz="20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quả</a:t>
                      </a:r>
                      <a:r>
                        <a:rPr dirty="0" sz="20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quan</a:t>
                      </a:r>
                      <a:r>
                        <a:rPr dirty="0" sz="20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sát: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302425"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lnB w="12700">
                      <a:solidFill>
                        <a:srgbClr val="C32C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280"/>
                        </a:lnSpc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Đáng</a:t>
                      </a:r>
                      <a:r>
                        <a:rPr dirty="0" sz="20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tin</a:t>
                      </a:r>
                      <a:r>
                        <a:rPr dirty="0" sz="20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15">
                          <a:latin typeface="Cambria"/>
                          <a:cs typeface="Cambria"/>
                        </a:rPr>
                        <a:t>cậy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lnB w="12700">
                      <a:solidFill>
                        <a:srgbClr val="C32C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7174">
                <a:tc gridSpan="3">
                  <a:txBody>
                    <a:bodyPr/>
                    <a:lstStyle/>
                    <a:p>
                      <a:pPr marR="3175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Câu</a:t>
                      </a:r>
                      <a:r>
                        <a:rPr dirty="0" sz="20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hỏi</a:t>
                      </a:r>
                      <a:r>
                        <a:rPr dirty="0" sz="20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2: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lnT w="12700">
                      <a:solidFill>
                        <a:srgbClr val="C32C2D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320"/>
                        </a:lnSpc>
                      </a:pPr>
                      <a:r>
                        <a:rPr dirty="0" sz="2000" spc="-40">
                          <a:latin typeface="Cambria"/>
                          <a:cs typeface="Cambria"/>
                        </a:rPr>
                        <a:t>Trả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lời: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lnT w="12700">
                      <a:solidFill>
                        <a:srgbClr val="C32C2D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304800">
                <a:tc gridSpan="3">
                  <a:txBody>
                    <a:bodyPr/>
                    <a:lstStyle/>
                    <a:p>
                      <a:pPr>
                        <a:lnSpc>
                          <a:spcPts val="2300"/>
                        </a:lnSpc>
                        <a:tabLst>
                          <a:tab pos="503555" algn="l"/>
                          <a:tab pos="895350" algn="l"/>
                          <a:tab pos="1484630" algn="l"/>
                          <a:tab pos="1990725" algn="l"/>
                          <a:tab pos="2675890" algn="l"/>
                        </a:tabLst>
                      </a:pPr>
                      <a:r>
                        <a:rPr dirty="0" sz="2000" spc="-95"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ấ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	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cả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	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đơn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	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đặt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	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h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à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g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	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củâ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300"/>
                        </a:lnSpc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Phải</a:t>
                      </a:r>
                      <a:r>
                        <a:rPr dirty="0" sz="20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thanh</a:t>
                      </a:r>
                      <a:r>
                        <a:rPr dirty="0" sz="20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toán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 trước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 hoặc </a:t>
                      </a:r>
                      <a:r>
                        <a:rPr dirty="0" sz="2000" spc="-20">
                          <a:latin typeface="Cambria"/>
                          <a:cs typeface="Cambria"/>
                        </a:rPr>
                        <a:t>ngay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 khi</a:t>
                      </a:r>
                      <a:r>
                        <a:rPr dirty="0" sz="20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giao.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304679">
                <a:tc gridSpan="3">
                  <a:txBody>
                    <a:bodyPr/>
                    <a:lstStyle/>
                    <a:p>
                      <a:pPr marR="3175">
                        <a:lnSpc>
                          <a:spcPts val="2300"/>
                        </a:lnSpc>
                        <a:tabLst>
                          <a:tab pos="927735" algn="l"/>
                          <a:tab pos="1737360" algn="l"/>
                          <a:tab pos="2491105" algn="l"/>
                        </a:tabLst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kh</a:t>
                      </a:r>
                      <a:r>
                        <a:rPr dirty="0" sz="2000" spc="5">
                          <a:latin typeface="Cambria"/>
                          <a:cs typeface="Cambria"/>
                        </a:rPr>
                        <a:t>á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ch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	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hà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g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	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ph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ả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i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	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đ</a:t>
                      </a:r>
                      <a:r>
                        <a:rPr dirty="0" sz="2000" spc="-15">
                          <a:latin typeface="Cambria"/>
                          <a:cs typeface="Cambria"/>
                        </a:rPr>
                        <a:t>ượ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c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300"/>
                        </a:lnSpc>
                      </a:pPr>
                      <a:r>
                        <a:rPr dirty="0" sz="2000" spc="-15">
                          <a:latin typeface="Cambria"/>
                          <a:cs typeface="Cambria"/>
                        </a:rPr>
                        <a:t>Kết</a:t>
                      </a:r>
                      <a:r>
                        <a:rPr dirty="0" sz="20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quả</a:t>
                      </a:r>
                      <a:r>
                        <a:rPr dirty="0" sz="20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quan</a:t>
                      </a:r>
                      <a:r>
                        <a:rPr dirty="0" sz="20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sát: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305075">
                <a:tc gridSpan="3">
                  <a:txBody>
                    <a:bodyPr/>
                    <a:lstStyle/>
                    <a:p>
                      <a:pPr>
                        <a:lnSpc>
                          <a:spcPts val="2300"/>
                        </a:lnSpc>
                        <a:tabLst>
                          <a:tab pos="777240" algn="l"/>
                          <a:tab pos="1407795" algn="l"/>
                          <a:tab pos="2162810" algn="l"/>
                          <a:tab pos="2618105" algn="l"/>
                        </a:tabLst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tha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n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h	</a:t>
                      </a:r>
                      <a:r>
                        <a:rPr dirty="0" sz="2000" spc="-20">
                          <a:latin typeface="Cambria"/>
                          <a:cs typeface="Cambria"/>
                        </a:rPr>
                        <a:t>t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oán	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tr</a:t>
                      </a:r>
                      <a:r>
                        <a:rPr dirty="0" sz="2000" spc="-30">
                          <a:latin typeface="Cambria"/>
                          <a:cs typeface="Cambria"/>
                        </a:rPr>
                        <a:t>ư</a:t>
                      </a:r>
                      <a:r>
                        <a:rPr dirty="0" sz="2000" spc="-20">
                          <a:latin typeface="Cambria"/>
                          <a:cs typeface="Cambria"/>
                        </a:rPr>
                        <a:t>ớ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c	</a:t>
                      </a:r>
                      <a:r>
                        <a:rPr dirty="0" sz="2000" spc="-25">
                          <a:latin typeface="Cambria"/>
                          <a:cs typeface="Cambria"/>
                        </a:rPr>
                        <a:t>r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ồi	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m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ớ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i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300"/>
                        </a:lnSpc>
                      </a:pPr>
                      <a:r>
                        <a:rPr dirty="0" sz="2000">
                          <a:latin typeface="Cambria"/>
                          <a:cs typeface="Cambria"/>
                        </a:rPr>
                        <a:t>Thái</a:t>
                      </a:r>
                      <a:r>
                        <a:rPr dirty="0" sz="2000" spc="-4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độ</a:t>
                      </a:r>
                      <a:r>
                        <a:rPr dirty="0" sz="20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không</a:t>
                      </a:r>
                      <a:r>
                        <a:rPr dirty="0" sz="20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chắc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chắn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302269">
                <a:tc gridSpan="3">
                  <a:txBody>
                    <a:bodyPr/>
                    <a:lstStyle/>
                    <a:p>
                      <a:pPr marR="3175">
                        <a:lnSpc>
                          <a:spcPts val="2280"/>
                        </a:lnSpc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giao</a:t>
                      </a:r>
                      <a:r>
                        <a:rPr dirty="0" sz="2000" spc="-5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hàng?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lnB w="12700">
                      <a:solidFill>
                        <a:srgbClr val="C32C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lnB w="12700">
                      <a:solidFill>
                        <a:srgbClr val="C32C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7428">
                <a:tc gridSpan="3">
                  <a:txBody>
                    <a:bodyPr/>
                    <a:lstStyle/>
                    <a:p>
                      <a:pPr marR="3175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Câu</a:t>
                      </a:r>
                      <a:r>
                        <a:rPr dirty="0" sz="20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hỏi</a:t>
                      </a:r>
                      <a:r>
                        <a:rPr dirty="0" sz="2000" spc="-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3: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lnT w="12700">
                      <a:solidFill>
                        <a:srgbClr val="C32C2D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320"/>
                        </a:lnSpc>
                      </a:pPr>
                      <a:r>
                        <a:rPr dirty="0" sz="2000" spc="-40">
                          <a:latin typeface="Cambria"/>
                          <a:cs typeface="Cambria"/>
                        </a:rPr>
                        <a:t>Trả 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lời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lnT w="12700">
                      <a:solidFill>
                        <a:srgbClr val="C32C2D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304799">
                <a:tc gridSpan="3">
                  <a:txBody>
                    <a:bodyPr/>
                    <a:lstStyle/>
                    <a:p>
                      <a:pPr marR="3175">
                        <a:lnSpc>
                          <a:spcPts val="2300"/>
                        </a:lnSpc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Chị</a:t>
                      </a:r>
                      <a:r>
                        <a:rPr dirty="0" sz="2000" spc="36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muốn</a:t>
                      </a:r>
                      <a:r>
                        <a:rPr dirty="0" sz="2000" spc="36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hệ</a:t>
                      </a:r>
                      <a:r>
                        <a:rPr dirty="0" sz="2000" spc="36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thống</a:t>
                      </a:r>
                      <a:r>
                        <a:rPr dirty="0" sz="2000" spc="36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mới</a:t>
                      </a:r>
                      <a:r>
                        <a:rPr dirty="0" sz="2000" spc="35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sẽ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300"/>
                        </a:lnSpc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Dữ</a:t>
                      </a:r>
                      <a:r>
                        <a:rPr dirty="0" sz="2000" spc="14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liệu</a:t>
                      </a:r>
                      <a:r>
                        <a:rPr dirty="0" sz="2000" spc="14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chỉ</a:t>
                      </a:r>
                      <a:r>
                        <a:rPr dirty="0" sz="2000" spc="14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nhập</a:t>
                      </a:r>
                      <a:r>
                        <a:rPr dirty="0" sz="2000" spc="1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một</a:t>
                      </a:r>
                      <a:r>
                        <a:rPr dirty="0" sz="2000" spc="15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lần</a:t>
                      </a:r>
                      <a:r>
                        <a:rPr dirty="0" sz="2000" spc="14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25">
                          <a:latin typeface="Cambria"/>
                          <a:cs typeface="Cambria"/>
                        </a:rPr>
                        <a:t>và</a:t>
                      </a:r>
                      <a:r>
                        <a:rPr dirty="0" sz="2000" spc="15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hệ</a:t>
                      </a:r>
                      <a:r>
                        <a:rPr dirty="0" sz="2000" spc="1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thống</a:t>
                      </a:r>
                      <a:r>
                        <a:rPr dirty="0" sz="2000" spc="14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tự</a:t>
                      </a:r>
                      <a:r>
                        <a:rPr dirty="0" sz="2000" spc="14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động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304800">
                <a:tc gridSpan="3">
                  <a:txBody>
                    <a:bodyPr/>
                    <a:lstStyle/>
                    <a:p>
                      <a:pPr marR="3175">
                        <a:lnSpc>
                          <a:spcPts val="2300"/>
                        </a:lnSpc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giúp</a:t>
                      </a:r>
                      <a:r>
                        <a:rPr dirty="0" sz="2000" spc="-2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cho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Chị</a:t>
                      </a:r>
                      <a:r>
                        <a:rPr dirty="0" sz="20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điều</a:t>
                      </a:r>
                      <a:r>
                        <a:rPr dirty="0" sz="20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gì?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300"/>
                        </a:lnSpc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phát</a:t>
                      </a:r>
                      <a:r>
                        <a:rPr dirty="0" sz="2000" spc="-1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sinh</a:t>
                      </a:r>
                      <a:r>
                        <a:rPr dirty="0" sz="20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báo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cáo các</a:t>
                      </a:r>
                      <a:r>
                        <a:rPr dirty="0" sz="200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loại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304800"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300"/>
                        </a:lnSpc>
                      </a:pPr>
                      <a:r>
                        <a:rPr dirty="0" sz="2000" spc="-15">
                          <a:latin typeface="Cambria"/>
                          <a:cs typeface="Cambria"/>
                        </a:rPr>
                        <a:t>Kết</a:t>
                      </a:r>
                      <a:r>
                        <a:rPr dirty="0" sz="20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quả</a:t>
                      </a:r>
                      <a:r>
                        <a:rPr dirty="0" sz="20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quan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sát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304800"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300"/>
                        </a:lnSpc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Không</a:t>
                      </a:r>
                      <a:r>
                        <a:rPr dirty="0" sz="2000" spc="27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tin</a:t>
                      </a:r>
                      <a:r>
                        <a:rPr dirty="0" sz="2000" spc="26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tưởng</a:t>
                      </a:r>
                      <a:r>
                        <a:rPr dirty="0" sz="2000" spc="27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lắm,</a:t>
                      </a:r>
                      <a:r>
                        <a:rPr dirty="0" sz="2000" spc="26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hình</a:t>
                      </a:r>
                      <a:r>
                        <a:rPr dirty="0" sz="2000" spc="27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như</a:t>
                      </a:r>
                      <a:r>
                        <a:rPr dirty="0" sz="2000" spc="27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đã</a:t>
                      </a:r>
                      <a:r>
                        <a:rPr dirty="0" sz="2000" spc="2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triển</a:t>
                      </a:r>
                      <a:r>
                        <a:rPr dirty="0" sz="2000" spc="27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khai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</a:tr>
              <a:tr h="302145"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lnB w="12700">
                      <a:solidFill>
                        <a:srgbClr val="C32C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280"/>
                        </a:lnSpc>
                      </a:pPr>
                      <a:r>
                        <a:rPr dirty="0" sz="2000" spc="-5">
                          <a:latin typeface="Cambria"/>
                          <a:cs typeface="Cambria"/>
                        </a:rPr>
                        <a:t>thất</a:t>
                      </a:r>
                      <a:r>
                        <a:rPr dirty="0" sz="2000" spc="-3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bại</a:t>
                      </a:r>
                      <a:r>
                        <a:rPr dirty="0" sz="20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5">
                          <a:latin typeface="Cambria"/>
                          <a:cs typeface="Cambria"/>
                        </a:rPr>
                        <a:t>một</a:t>
                      </a:r>
                      <a:r>
                        <a:rPr dirty="0" sz="2000" spc="-2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000" spc="-10">
                          <a:latin typeface="Cambria"/>
                          <a:cs typeface="Cambria"/>
                        </a:rPr>
                        <a:t>lần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C32C2D"/>
                      </a:solidFill>
                      <a:prstDash val="solid"/>
                    </a:lnL>
                    <a:lnR w="12700">
                      <a:solidFill>
                        <a:srgbClr val="C32C2D"/>
                      </a:solidFill>
                      <a:prstDash val="solid"/>
                    </a:lnR>
                    <a:lnB w="12700">
                      <a:solidFill>
                        <a:srgbClr val="C32C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6497" y="0"/>
            <a:ext cx="8208009" cy="6858000"/>
            <a:chOff x="936497" y="0"/>
            <a:chExt cx="8208009" cy="6858000"/>
          </a:xfrm>
        </p:grpSpPr>
        <p:sp>
          <p:nvSpPr>
            <p:cNvPr id="4" name="object 4"/>
            <p:cNvSpPr/>
            <p:nvPr/>
          </p:nvSpPr>
          <p:spPr>
            <a:xfrm>
              <a:off x="1014221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77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778" y="6858000"/>
                  </a:lnTo>
                  <a:lnTo>
                    <a:pt x="812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497" y="0"/>
              <a:ext cx="145478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221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5577" y="386334"/>
              <a:ext cx="4131564" cy="11026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0297" y="386334"/>
              <a:ext cx="821423" cy="11026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3574" y="386334"/>
              <a:ext cx="3552444" cy="110261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13839" y="522732"/>
            <a:ext cx="670179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Questionnaires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-</a:t>
            </a:r>
            <a:r>
              <a:rPr dirty="0" sz="3900" spc="3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Bảng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câu</a:t>
            </a:r>
            <a:r>
              <a:rPr dirty="0" sz="3900" spc="55" b="0">
                <a:latin typeface="Microsoft Sans Serif"/>
                <a:cs typeface="Microsoft Sans Serif"/>
              </a:rPr>
              <a:t> </a:t>
            </a:r>
            <a:r>
              <a:rPr dirty="0" sz="3900" spc="-15" b="0">
                <a:latin typeface="Microsoft Sans Serif"/>
                <a:cs typeface="Microsoft Sans Serif"/>
              </a:rPr>
              <a:t>hỏi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46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1275588" y="1376172"/>
            <a:ext cx="7060565" cy="479806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295275" marR="208279" indent="-283210">
              <a:lnSpc>
                <a:spcPts val="2690"/>
              </a:lnSpc>
              <a:spcBef>
                <a:spcPts val="75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Cambria"/>
                <a:cs typeface="Cambria"/>
              </a:rPr>
              <a:t>Nhằm đạt </a:t>
            </a:r>
            <a:r>
              <a:rPr dirty="0" sz="2800" spc="-15">
                <a:latin typeface="Cambria"/>
                <a:cs typeface="Cambria"/>
              </a:rPr>
              <a:t>được </a:t>
            </a:r>
            <a:r>
              <a:rPr dirty="0" sz="2800" spc="-5">
                <a:latin typeface="Cambria"/>
                <a:cs typeface="Cambria"/>
              </a:rPr>
              <a:t>thông tin từ nhiều </a:t>
            </a:r>
            <a:r>
              <a:rPr dirty="0" sz="2800" spc="-10">
                <a:latin typeface="Cambria"/>
                <a:cs typeface="Cambria"/>
              </a:rPr>
              <a:t>người </a:t>
            </a:r>
            <a:r>
              <a:rPr dirty="0" sz="2800" spc="-65">
                <a:latin typeface="Cambria"/>
                <a:cs typeface="Cambria"/>
              </a:rPr>
              <a:t>và </a:t>
            </a:r>
            <a:r>
              <a:rPr dirty="0" sz="2800" spc="-605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kết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quả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có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thể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phân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tích thống</a:t>
            </a:r>
            <a:r>
              <a:rPr dirty="0" sz="2800" spc="10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kê.</a:t>
            </a:r>
            <a:endParaRPr sz="2800">
              <a:latin typeface="Cambria"/>
              <a:cs typeface="Cambria"/>
            </a:endParaRPr>
          </a:p>
          <a:p>
            <a:pPr marL="295275" indent="-283210">
              <a:lnSpc>
                <a:spcPts val="3310"/>
              </a:lnSpc>
              <a:buClr>
                <a:srgbClr val="3891A7"/>
              </a:buClr>
              <a:buSzPct val="80357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Cambria"/>
                <a:cs typeface="Cambria"/>
              </a:rPr>
              <a:t>Đặc</a:t>
            </a:r>
            <a:r>
              <a:rPr dirty="0" sz="2800" spc="-4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điểm:</a:t>
            </a:r>
            <a:endParaRPr sz="2800">
              <a:latin typeface="Cambria"/>
              <a:cs typeface="Cambria"/>
            </a:endParaRPr>
          </a:p>
          <a:p>
            <a:pPr lvl="1" marL="570230" marR="97155" indent="-237490">
              <a:lnSpc>
                <a:spcPts val="2300"/>
              </a:lnSpc>
              <a:spcBef>
                <a:spcPts val="59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5">
                <a:latin typeface="Cambria"/>
                <a:cs typeface="Cambria"/>
              </a:rPr>
              <a:t>Bảng </a:t>
            </a:r>
            <a:r>
              <a:rPr dirty="0" sz="2400">
                <a:latin typeface="Cambria"/>
                <a:cs typeface="Cambria"/>
              </a:rPr>
              <a:t>câu hỏi </a:t>
            </a:r>
            <a:r>
              <a:rPr dirty="0" sz="2400" spc="-5">
                <a:latin typeface="Cambria"/>
                <a:cs typeface="Cambria"/>
              </a:rPr>
              <a:t>có thể </a:t>
            </a:r>
            <a:r>
              <a:rPr dirty="0" sz="2400" spc="-15">
                <a:latin typeface="Cambria"/>
                <a:cs typeface="Cambria"/>
              </a:rPr>
              <a:t>được </a:t>
            </a:r>
            <a:r>
              <a:rPr dirty="0" sz="2400">
                <a:latin typeface="Cambria"/>
                <a:cs typeface="Cambria"/>
              </a:rPr>
              <a:t>gởi qua </a:t>
            </a:r>
            <a:r>
              <a:rPr dirty="0" sz="2400" spc="-35">
                <a:latin typeface="Cambria"/>
                <a:cs typeface="Cambria"/>
              </a:rPr>
              <a:t>thư, </a:t>
            </a:r>
            <a:r>
              <a:rPr dirty="0" sz="2400">
                <a:latin typeface="Cambria"/>
                <a:cs typeface="Cambria"/>
              </a:rPr>
              <a:t>email, hoặc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dựâ </a:t>
            </a:r>
            <a:r>
              <a:rPr dirty="0" sz="2400" spc="-10">
                <a:latin typeface="Cambria"/>
                <a:cs typeface="Cambria"/>
              </a:rPr>
              <a:t>web</a:t>
            </a:r>
            <a:endParaRPr sz="24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4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Cambria"/>
                <a:cs typeface="Cambria"/>
              </a:rPr>
              <a:t>Dùng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thu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thập</a:t>
            </a:r>
            <a:r>
              <a:rPr dirty="0" sz="2400">
                <a:latin typeface="Cambria"/>
                <a:cs typeface="Cambria"/>
              </a:rPr>
              <a:t> ý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kiến</a:t>
            </a:r>
            <a:r>
              <a:rPr dirty="0" sz="2400">
                <a:latin typeface="Cambria"/>
                <a:cs typeface="Cambria"/>
              </a:rPr>
              <a:t> hoặc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dữ </a:t>
            </a:r>
            <a:r>
              <a:rPr dirty="0" sz="2400" spc="-5">
                <a:latin typeface="Cambria"/>
                <a:cs typeface="Cambria"/>
              </a:rPr>
              <a:t>kiện.</a:t>
            </a:r>
            <a:endParaRPr sz="2400">
              <a:latin typeface="Cambria"/>
              <a:cs typeface="Cambria"/>
            </a:endParaRPr>
          </a:p>
          <a:p>
            <a:pPr lvl="1" marL="570230" indent="-237490">
              <a:lnSpc>
                <a:spcPts val="2840"/>
              </a:lnSpc>
              <a:spcBef>
                <a:spcPts val="2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5">
                <a:latin typeface="Cambria"/>
                <a:cs typeface="Cambria"/>
              </a:rPr>
              <a:t>Bảng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câu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hỏi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phải </a:t>
            </a:r>
            <a:r>
              <a:rPr dirty="0" sz="2400" spc="-15">
                <a:latin typeface="Cambria"/>
                <a:cs typeface="Cambria"/>
              </a:rPr>
              <a:t>được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thiết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30">
                <a:latin typeface="Cambria"/>
                <a:cs typeface="Cambria"/>
              </a:rPr>
              <a:t>kế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tốt </a:t>
            </a:r>
            <a:r>
              <a:rPr dirty="0" sz="2400" spc="-30">
                <a:latin typeface="Cambria"/>
                <a:cs typeface="Cambria"/>
              </a:rPr>
              <a:t>và</a:t>
            </a:r>
            <a:r>
              <a:rPr dirty="0" sz="2400">
                <a:latin typeface="Cambria"/>
                <a:cs typeface="Cambria"/>
              </a:rPr>
              <a:t> dễ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trả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lời</a:t>
            </a:r>
            <a:endParaRPr sz="2400">
              <a:latin typeface="Cambria"/>
              <a:cs typeface="Cambria"/>
            </a:endParaRPr>
          </a:p>
          <a:p>
            <a:pPr marL="41275">
              <a:lnSpc>
                <a:spcPts val="3320"/>
              </a:lnSpc>
            </a:pPr>
            <a:r>
              <a:rPr dirty="0" sz="2800" b="1">
                <a:latin typeface="Cambria"/>
                <a:cs typeface="Cambria"/>
              </a:rPr>
              <a:t>Sử</a:t>
            </a:r>
            <a:r>
              <a:rPr dirty="0" sz="2800" spc="-30" b="1">
                <a:latin typeface="Cambria"/>
                <a:cs typeface="Cambria"/>
              </a:rPr>
              <a:t> </a:t>
            </a:r>
            <a:r>
              <a:rPr dirty="0" sz="2800" spc="-5" b="1">
                <a:latin typeface="Cambria"/>
                <a:cs typeface="Cambria"/>
              </a:rPr>
              <a:t>dụng</a:t>
            </a:r>
            <a:r>
              <a:rPr dirty="0" sz="2800" spc="-30" b="1">
                <a:latin typeface="Cambria"/>
                <a:cs typeface="Cambria"/>
              </a:rPr>
              <a:t> </a:t>
            </a:r>
            <a:r>
              <a:rPr dirty="0" sz="2800" spc="-5" b="1">
                <a:latin typeface="Cambria"/>
                <a:cs typeface="Cambria"/>
              </a:rPr>
              <a:t>bảng</a:t>
            </a:r>
            <a:r>
              <a:rPr dirty="0" sz="2800" spc="-30" b="1">
                <a:latin typeface="Cambria"/>
                <a:cs typeface="Cambria"/>
              </a:rPr>
              <a:t> </a:t>
            </a:r>
            <a:r>
              <a:rPr dirty="0" sz="2800" b="1">
                <a:latin typeface="Cambria"/>
                <a:cs typeface="Cambria"/>
              </a:rPr>
              <a:t>hỏi</a:t>
            </a:r>
            <a:r>
              <a:rPr dirty="0" sz="2800" spc="-25" b="1">
                <a:latin typeface="Cambria"/>
                <a:cs typeface="Cambria"/>
              </a:rPr>
              <a:t> </a:t>
            </a:r>
            <a:r>
              <a:rPr dirty="0" sz="2800" b="1">
                <a:latin typeface="Cambria"/>
                <a:cs typeface="Cambria"/>
              </a:rPr>
              <a:t>khi</a:t>
            </a:r>
            <a:endParaRPr sz="2800">
              <a:latin typeface="Cambria"/>
              <a:cs typeface="Cambria"/>
            </a:endParaRPr>
          </a:p>
          <a:p>
            <a:pPr lvl="1" marL="570230" marR="5080" indent="-237490">
              <a:lnSpc>
                <a:spcPct val="8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Cambria"/>
                <a:cs typeface="Cambria"/>
              </a:rPr>
              <a:t>Thu </a:t>
            </a:r>
            <a:r>
              <a:rPr dirty="0" sz="2400" spc="-5">
                <a:latin typeface="Cambria"/>
                <a:cs typeface="Cambria"/>
              </a:rPr>
              <a:t>thập thông tin </a:t>
            </a:r>
            <a:r>
              <a:rPr dirty="0" sz="2400">
                <a:latin typeface="Cambria"/>
                <a:cs typeface="Cambria"/>
              </a:rPr>
              <a:t>ở </a:t>
            </a:r>
            <a:r>
              <a:rPr dirty="0" sz="2400" spc="-5">
                <a:latin typeface="Cambria"/>
                <a:cs typeface="Cambria"/>
              </a:rPr>
              <a:t>nhiều </a:t>
            </a:r>
            <a:r>
              <a:rPr dirty="0" sz="2400" spc="-10">
                <a:latin typeface="Cambria"/>
                <a:cs typeface="Cambria"/>
              </a:rPr>
              <a:t>người </a:t>
            </a:r>
            <a:r>
              <a:rPr dirty="0" sz="2400" spc="-20">
                <a:latin typeface="Cambria"/>
                <a:cs typeface="Cambria"/>
              </a:rPr>
              <a:t>với </a:t>
            </a:r>
            <a:r>
              <a:rPr dirty="0" sz="2400">
                <a:latin typeface="Cambria"/>
                <a:cs typeface="Cambria"/>
              </a:rPr>
              <a:t>các điạ điểm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khác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nhau</a:t>
            </a:r>
            <a:endParaRPr sz="24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2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5">
                <a:latin typeface="Cambria"/>
                <a:cs typeface="Cambria"/>
              </a:rPr>
              <a:t>Nhiều</a:t>
            </a:r>
            <a:r>
              <a:rPr dirty="0" sz="2400" spc="-10">
                <a:latin typeface="Cambria"/>
                <a:cs typeface="Cambria"/>
              </a:rPr>
              <a:t> người </a:t>
            </a:r>
            <a:r>
              <a:rPr dirty="0" sz="2400" spc="-5">
                <a:latin typeface="Cambria"/>
                <a:cs typeface="Cambria"/>
              </a:rPr>
              <a:t>tham gia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vào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dự án.</a:t>
            </a:r>
            <a:endParaRPr sz="24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2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Cambria"/>
                <a:cs typeface="Cambria"/>
              </a:rPr>
              <a:t>Cần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thực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hiện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việc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thăm </a:t>
            </a:r>
            <a:r>
              <a:rPr dirty="0" sz="2400">
                <a:latin typeface="Cambria"/>
                <a:cs typeface="Cambria"/>
              </a:rPr>
              <a:t>dò</a:t>
            </a:r>
            <a:endParaRPr sz="24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2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Cambria"/>
                <a:cs typeface="Cambria"/>
              </a:rPr>
              <a:t>Cần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giải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quyết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vấn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đề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trước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khi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phỏng </a:t>
            </a:r>
            <a:r>
              <a:rPr dirty="0" sz="2400" spc="-25">
                <a:latin typeface="Cambria"/>
                <a:cs typeface="Cambria"/>
              </a:rPr>
              <a:t>vấn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6497" y="0"/>
            <a:ext cx="8208009" cy="6858000"/>
            <a:chOff x="936497" y="0"/>
            <a:chExt cx="8208009" cy="6858000"/>
          </a:xfrm>
        </p:grpSpPr>
        <p:sp>
          <p:nvSpPr>
            <p:cNvPr id="4" name="object 4"/>
            <p:cNvSpPr/>
            <p:nvPr/>
          </p:nvSpPr>
          <p:spPr>
            <a:xfrm>
              <a:off x="1014221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77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778" y="6858000"/>
                  </a:lnTo>
                  <a:lnTo>
                    <a:pt x="812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497" y="0"/>
              <a:ext cx="145478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221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5577" y="386334"/>
              <a:ext cx="4131564" cy="11026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0297" y="386334"/>
              <a:ext cx="821423" cy="11026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3574" y="386334"/>
              <a:ext cx="3552444" cy="110261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13839" y="522732"/>
            <a:ext cx="670179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Questionnaires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-</a:t>
            </a:r>
            <a:r>
              <a:rPr dirty="0" sz="3900" spc="3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Bảng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câu</a:t>
            </a:r>
            <a:r>
              <a:rPr dirty="0" sz="3900" spc="55" b="0">
                <a:latin typeface="Microsoft Sans Serif"/>
                <a:cs typeface="Microsoft Sans Serif"/>
              </a:rPr>
              <a:t> </a:t>
            </a:r>
            <a:r>
              <a:rPr dirty="0" sz="3900" spc="-15" b="0">
                <a:latin typeface="Microsoft Sans Serif"/>
                <a:cs typeface="Microsoft Sans Serif"/>
              </a:rPr>
              <a:t>hỏi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46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1275588" y="1363218"/>
            <a:ext cx="7235190" cy="4893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5275" indent="-283210">
              <a:lnSpc>
                <a:spcPts val="3810"/>
              </a:lnSpc>
              <a:spcBef>
                <a:spcPts val="9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85">
                <a:latin typeface="Cambria"/>
                <a:cs typeface="Cambria"/>
              </a:rPr>
              <a:t>Kỹ</a:t>
            </a:r>
            <a:r>
              <a:rPr dirty="0" sz="3200" spc="-2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thuật</a:t>
            </a:r>
            <a:r>
              <a:rPr dirty="0" sz="3200" spc="-20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thực</a:t>
            </a:r>
            <a:r>
              <a:rPr dirty="0" sz="3200" spc="-5">
                <a:latin typeface="Cambria"/>
                <a:cs typeface="Cambria"/>
              </a:rPr>
              <a:t> hiện</a:t>
            </a:r>
            <a:endParaRPr sz="3200">
              <a:latin typeface="Cambria"/>
              <a:cs typeface="Cambria"/>
            </a:endParaRPr>
          </a:p>
          <a:p>
            <a:pPr lvl="1" marL="570230" marR="255270" indent="-237490">
              <a:lnSpc>
                <a:spcPts val="2690"/>
              </a:lnSpc>
              <a:spcBef>
                <a:spcPts val="62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 spc="-5" b="1">
                <a:latin typeface="Cambria"/>
                <a:cs typeface="Cambria"/>
              </a:rPr>
              <a:t>Câu </a:t>
            </a:r>
            <a:r>
              <a:rPr dirty="0" sz="2800" b="1">
                <a:latin typeface="Cambria"/>
                <a:cs typeface="Cambria"/>
              </a:rPr>
              <a:t>hỏi </a:t>
            </a:r>
            <a:r>
              <a:rPr dirty="0" sz="2800" spc="-5" b="1">
                <a:latin typeface="Cambria"/>
                <a:cs typeface="Cambria"/>
              </a:rPr>
              <a:t>mở: </a:t>
            </a:r>
            <a:r>
              <a:rPr dirty="0" sz="2800">
                <a:latin typeface="Cambria"/>
                <a:cs typeface="Cambria"/>
              </a:rPr>
              <a:t>câu </a:t>
            </a:r>
            <a:r>
              <a:rPr dirty="0" sz="2800" spc="-20">
                <a:latin typeface="Cambria"/>
                <a:cs typeface="Cambria"/>
              </a:rPr>
              <a:t>trả </a:t>
            </a:r>
            <a:r>
              <a:rPr dirty="0" sz="2800" spc="-5">
                <a:latin typeface="Cambria"/>
                <a:cs typeface="Cambria"/>
              </a:rPr>
              <a:t>lời </a:t>
            </a:r>
            <a:r>
              <a:rPr dirty="0" sz="2800">
                <a:latin typeface="Cambria"/>
                <a:cs typeface="Cambria"/>
              </a:rPr>
              <a:t>có </a:t>
            </a:r>
            <a:r>
              <a:rPr dirty="0" sz="2800" spc="-5">
                <a:latin typeface="Cambria"/>
                <a:cs typeface="Cambria"/>
              </a:rPr>
              <a:t>thể không </a:t>
            </a:r>
            <a:r>
              <a:rPr dirty="0" sz="2800">
                <a:latin typeface="Cambria"/>
                <a:cs typeface="Cambria"/>
              </a:rPr>
              <a:t>đoán </a:t>
            </a:r>
            <a:r>
              <a:rPr dirty="0" sz="2800" spc="-605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trước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được.</a:t>
            </a:r>
            <a:endParaRPr sz="2800">
              <a:latin typeface="Cambria"/>
              <a:cs typeface="Cambria"/>
            </a:endParaRPr>
          </a:p>
          <a:p>
            <a:pPr lvl="1" marL="570230" marR="706755" indent="-237490">
              <a:lnSpc>
                <a:spcPts val="2690"/>
              </a:lnSpc>
              <a:spcBef>
                <a:spcPts val="59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 spc="-5" b="1">
                <a:latin typeface="Cambria"/>
                <a:cs typeface="Cambria"/>
              </a:rPr>
              <a:t>Câu </a:t>
            </a:r>
            <a:r>
              <a:rPr dirty="0" sz="2800" b="1">
                <a:latin typeface="Cambria"/>
                <a:cs typeface="Cambria"/>
              </a:rPr>
              <a:t>hỏi </a:t>
            </a:r>
            <a:r>
              <a:rPr dirty="0" sz="2800" spc="-5" b="1">
                <a:latin typeface="Cambria"/>
                <a:cs typeface="Cambria"/>
              </a:rPr>
              <a:t>đóng: </a:t>
            </a:r>
            <a:r>
              <a:rPr dirty="0" sz="2800">
                <a:latin typeface="Cambria"/>
                <a:cs typeface="Cambria"/>
              </a:rPr>
              <a:t>Câu </a:t>
            </a:r>
            <a:r>
              <a:rPr dirty="0" sz="2800" spc="-25">
                <a:latin typeface="Cambria"/>
                <a:cs typeface="Cambria"/>
              </a:rPr>
              <a:t>trả </a:t>
            </a:r>
            <a:r>
              <a:rPr dirty="0" sz="2800" spc="-5">
                <a:latin typeface="Cambria"/>
                <a:cs typeface="Cambria"/>
              </a:rPr>
              <a:t>lời </a:t>
            </a:r>
            <a:r>
              <a:rPr dirty="0" sz="2800" spc="-15">
                <a:latin typeface="Cambria"/>
                <a:cs typeface="Cambria"/>
              </a:rPr>
              <a:t>được </a:t>
            </a:r>
            <a:r>
              <a:rPr dirty="0" sz="2800">
                <a:latin typeface="Cambria"/>
                <a:cs typeface="Cambria"/>
              </a:rPr>
              <a:t>chọn </a:t>
            </a:r>
            <a:r>
              <a:rPr dirty="0" sz="2800" spc="-5">
                <a:latin typeface="Cambria"/>
                <a:cs typeface="Cambria"/>
              </a:rPr>
              <a:t>từ </a:t>
            </a:r>
            <a:r>
              <a:rPr dirty="0" sz="2800" spc="-60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dânh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sách cung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cấp </a:t>
            </a:r>
            <a:r>
              <a:rPr dirty="0" sz="2800" spc="-15">
                <a:latin typeface="Cambria"/>
                <a:cs typeface="Cambria"/>
              </a:rPr>
              <a:t>trước.</a:t>
            </a:r>
            <a:endParaRPr sz="2800">
              <a:latin typeface="Cambria"/>
              <a:cs typeface="Cambria"/>
            </a:endParaRPr>
          </a:p>
          <a:p>
            <a:pPr lvl="1" marL="570230" marR="5080" indent="-237490">
              <a:lnSpc>
                <a:spcPts val="2690"/>
              </a:lnSpc>
              <a:spcBef>
                <a:spcPts val="59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>
                <a:latin typeface="Cambria"/>
                <a:cs typeface="Cambria"/>
              </a:rPr>
              <a:t>Có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thể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dùng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câu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hỏi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đóng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35">
                <a:latin typeface="Cambria"/>
                <a:cs typeface="Cambria"/>
              </a:rPr>
              <a:t>và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hạn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chế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câu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hỏi </a:t>
            </a:r>
            <a:r>
              <a:rPr dirty="0" sz="2800" spc="-60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mở</a:t>
            </a:r>
            <a:endParaRPr sz="2800">
              <a:latin typeface="Cambria"/>
              <a:cs typeface="Cambria"/>
            </a:endParaRPr>
          </a:p>
          <a:p>
            <a:pPr lvl="1" marL="570230" indent="-237490">
              <a:lnSpc>
                <a:spcPts val="3310"/>
              </a:lnSpc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>
                <a:latin typeface="Cambria"/>
                <a:cs typeface="Cambria"/>
              </a:rPr>
              <a:t>Các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câu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hỏi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đóng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có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thể:</a:t>
            </a:r>
            <a:endParaRPr sz="2800">
              <a:latin typeface="Cambria"/>
              <a:cs typeface="Cambria"/>
            </a:endParaRPr>
          </a:p>
          <a:p>
            <a:pPr marL="588010">
              <a:lnSpc>
                <a:spcPct val="100000"/>
              </a:lnSpc>
              <a:spcBef>
                <a:spcPts val="15"/>
              </a:spcBef>
            </a:pPr>
            <a:r>
              <a:rPr dirty="0" sz="2400" spc="-1535">
                <a:solidFill>
                  <a:srgbClr val="FDB809"/>
                </a:solidFill>
                <a:latin typeface="Segoe UI Symbol"/>
                <a:cs typeface="Segoe UI Symbol"/>
              </a:rPr>
              <a:t>🞄</a:t>
            </a:r>
            <a:r>
              <a:rPr dirty="0" sz="2400" spc="275">
                <a:solidFill>
                  <a:srgbClr val="FDB809"/>
                </a:solidFill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"/>
                <a:cs typeface="Cambria"/>
              </a:rPr>
              <a:t>Mult</a:t>
            </a:r>
            <a:r>
              <a:rPr dirty="0" sz="2400">
                <a:latin typeface="Cambria"/>
                <a:cs typeface="Cambria"/>
              </a:rPr>
              <a:t>i-choi</a:t>
            </a:r>
            <a:r>
              <a:rPr dirty="0" sz="2400" spc="-10">
                <a:latin typeface="Cambria"/>
                <a:cs typeface="Cambria"/>
              </a:rPr>
              <a:t>c</a:t>
            </a:r>
            <a:r>
              <a:rPr dirty="0" sz="2400">
                <a:latin typeface="Cambria"/>
                <a:cs typeface="Cambria"/>
              </a:rPr>
              <a:t>e</a:t>
            </a:r>
            <a:r>
              <a:rPr dirty="0" sz="2400" spc="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questions: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Câu hỏi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nhiề</a:t>
            </a:r>
            <a:r>
              <a:rPr dirty="0" sz="2400">
                <a:latin typeface="Cambria"/>
                <a:cs typeface="Cambria"/>
              </a:rPr>
              <a:t>u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chọn</a:t>
            </a:r>
            <a:r>
              <a:rPr dirty="0" sz="2400" spc="-5">
                <a:latin typeface="Cambria"/>
                <a:cs typeface="Cambria"/>
              </a:rPr>
              <a:t> lựâ</a:t>
            </a:r>
            <a:endParaRPr sz="2400">
              <a:latin typeface="Cambria"/>
              <a:cs typeface="Cambria"/>
            </a:endParaRPr>
          </a:p>
          <a:p>
            <a:pPr marL="816610" marR="613410" indent="-228600">
              <a:lnSpc>
                <a:spcPts val="2310"/>
              </a:lnSpc>
              <a:spcBef>
                <a:spcPts val="550"/>
              </a:spcBef>
            </a:pPr>
            <a:r>
              <a:rPr dirty="0" sz="2400" spc="-1535">
                <a:solidFill>
                  <a:srgbClr val="FDB809"/>
                </a:solidFill>
                <a:latin typeface="Segoe UI Symbol"/>
                <a:cs typeface="Segoe UI Symbol"/>
              </a:rPr>
              <a:t>🞄</a:t>
            </a:r>
            <a:r>
              <a:rPr dirty="0" sz="2400" spc="270">
                <a:solidFill>
                  <a:srgbClr val="FDB809"/>
                </a:solidFill>
                <a:latin typeface="Segoe UI Symbol"/>
                <a:cs typeface="Segoe UI Symbol"/>
              </a:rPr>
              <a:t> </a:t>
            </a:r>
            <a:r>
              <a:rPr dirty="0" sz="2400" spc="-25">
                <a:latin typeface="Cambria"/>
                <a:cs typeface="Cambria"/>
              </a:rPr>
              <a:t>R</a:t>
            </a:r>
            <a:r>
              <a:rPr dirty="0" sz="2400" spc="-5">
                <a:latin typeface="Cambria"/>
                <a:cs typeface="Cambria"/>
              </a:rPr>
              <a:t>âti</a:t>
            </a:r>
            <a:r>
              <a:rPr dirty="0" sz="2400" spc="-10">
                <a:latin typeface="Cambria"/>
                <a:cs typeface="Cambria"/>
              </a:rPr>
              <a:t>n</a:t>
            </a:r>
            <a:r>
              <a:rPr dirty="0" sz="2400">
                <a:latin typeface="Cambria"/>
                <a:cs typeface="Cambria"/>
              </a:rPr>
              <a:t>g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questi</a:t>
            </a:r>
            <a:r>
              <a:rPr dirty="0" sz="2400" spc="-10">
                <a:latin typeface="Cambria"/>
                <a:cs typeface="Cambria"/>
              </a:rPr>
              <a:t>o</a:t>
            </a:r>
            <a:r>
              <a:rPr dirty="0" sz="2400" spc="-5">
                <a:latin typeface="Cambria"/>
                <a:cs typeface="Cambria"/>
              </a:rPr>
              <a:t>ns</a:t>
            </a:r>
            <a:r>
              <a:rPr dirty="0" sz="2400">
                <a:latin typeface="Cambria"/>
                <a:cs typeface="Cambria"/>
              </a:rPr>
              <a:t>: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Câu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</a:t>
            </a:r>
            <a:r>
              <a:rPr dirty="0" sz="2400" spc="-10">
                <a:latin typeface="Cambria"/>
                <a:cs typeface="Cambria"/>
              </a:rPr>
              <a:t>ỏ</a:t>
            </a:r>
            <a:r>
              <a:rPr dirty="0" sz="2400">
                <a:latin typeface="Cambria"/>
                <a:cs typeface="Cambria"/>
              </a:rPr>
              <a:t>i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đánh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gi</a:t>
            </a:r>
            <a:r>
              <a:rPr dirty="0" sz="2400">
                <a:latin typeface="Cambria"/>
                <a:cs typeface="Cambria"/>
              </a:rPr>
              <a:t>á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</a:t>
            </a:r>
            <a:r>
              <a:rPr dirty="0" sz="2400">
                <a:latin typeface="Cambria"/>
                <a:cs typeface="Cambria"/>
              </a:rPr>
              <a:t>ừ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45">
                <a:latin typeface="Cambria"/>
                <a:cs typeface="Cambria"/>
              </a:rPr>
              <a:t>y</a:t>
            </a:r>
            <a:r>
              <a:rPr dirty="0" sz="2400">
                <a:latin typeface="Cambria"/>
                <a:cs typeface="Cambria"/>
              </a:rPr>
              <a:t>ếu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30">
                <a:latin typeface="Cambria"/>
                <a:cs typeface="Cambria"/>
              </a:rPr>
              <a:t>t</a:t>
            </a:r>
            <a:r>
              <a:rPr dirty="0" sz="2400" spc="-5">
                <a:latin typeface="Cambria"/>
                <a:cs typeface="Cambria"/>
              </a:rPr>
              <a:t>ới  </a:t>
            </a:r>
            <a:r>
              <a:rPr dirty="0" sz="2400" spc="-5">
                <a:latin typeface="Cambria"/>
                <a:cs typeface="Cambria"/>
              </a:rPr>
              <a:t>mạnh</a:t>
            </a:r>
            <a:endParaRPr sz="2400">
              <a:latin typeface="Cambria"/>
              <a:cs typeface="Cambria"/>
            </a:endParaRPr>
          </a:p>
          <a:p>
            <a:pPr marL="816610" marR="375920" indent="-228600">
              <a:lnSpc>
                <a:spcPct val="80000"/>
              </a:lnSpc>
              <a:spcBef>
                <a:spcPts val="590"/>
              </a:spcBef>
            </a:pPr>
            <a:r>
              <a:rPr dirty="0" sz="2400" spc="-1535">
                <a:solidFill>
                  <a:srgbClr val="FDB809"/>
                </a:solidFill>
                <a:latin typeface="Segoe UI Symbol"/>
                <a:cs typeface="Segoe UI Symbol"/>
              </a:rPr>
              <a:t>🞄</a:t>
            </a:r>
            <a:r>
              <a:rPr dirty="0" sz="2400" spc="275">
                <a:solidFill>
                  <a:srgbClr val="FDB809"/>
                </a:solidFill>
                <a:latin typeface="Segoe UI Symbol"/>
                <a:cs typeface="Segoe UI Symbol"/>
              </a:rPr>
              <a:t> </a:t>
            </a:r>
            <a:r>
              <a:rPr dirty="0" sz="2400" spc="-20">
                <a:latin typeface="Cambria"/>
                <a:cs typeface="Cambria"/>
              </a:rPr>
              <a:t>R</a:t>
            </a:r>
            <a:r>
              <a:rPr dirty="0" sz="2400" spc="-5">
                <a:latin typeface="Cambria"/>
                <a:cs typeface="Cambria"/>
              </a:rPr>
              <a:t>ânkin</a:t>
            </a:r>
            <a:r>
              <a:rPr dirty="0" sz="2400">
                <a:latin typeface="Cambria"/>
                <a:cs typeface="Cambria"/>
              </a:rPr>
              <a:t>g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questions: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Câu hỏi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60">
                <a:latin typeface="Cambria"/>
                <a:cs typeface="Cambria"/>
              </a:rPr>
              <a:t>x</a:t>
            </a:r>
            <a:r>
              <a:rPr dirty="0" sz="2400">
                <a:latin typeface="Cambria"/>
                <a:cs typeface="Cambria"/>
              </a:rPr>
              <a:t>ếp</a:t>
            </a:r>
            <a:r>
              <a:rPr dirty="0" sz="2400" spc="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hạng. </a:t>
            </a:r>
            <a:r>
              <a:rPr dirty="0" sz="2400" spc="-5">
                <a:latin typeface="Cambria"/>
                <a:cs typeface="Cambria"/>
              </a:rPr>
              <a:t>t</a:t>
            </a:r>
            <a:r>
              <a:rPr dirty="0" sz="2400">
                <a:latin typeface="Cambria"/>
                <a:cs typeface="Cambria"/>
              </a:rPr>
              <a:t>ừ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1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–</a:t>
            </a:r>
            <a:r>
              <a:rPr dirty="0" sz="2400" spc="-5">
                <a:latin typeface="Cambria"/>
                <a:cs typeface="Cambria"/>
              </a:rPr>
              <a:t> 10  </a:t>
            </a:r>
            <a:r>
              <a:rPr dirty="0" sz="2400">
                <a:latin typeface="Cambria"/>
                <a:cs typeface="Cambria"/>
              </a:rPr>
              <a:t>hoặc</a:t>
            </a:r>
            <a:r>
              <a:rPr dirty="0" sz="2400" spc="-5">
                <a:latin typeface="Cambria"/>
                <a:cs typeface="Cambria"/>
              </a:rPr>
              <a:t> tỉ lệ </a:t>
            </a:r>
            <a:r>
              <a:rPr dirty="0" sz="2400">
                <a:latin typeface="Cambria"/>
                <a:cs typeface="Cambria"/>
              </a:rPr>
              <a:t>%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" y="0"/>
            <a:ext cx="9143365" cy="6858000"/>
            <a:chOff x="955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578" y="89153"/>
              <a:ext cx="7908798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5578" y="683513"/>
              <a:ext cx="1234452" cy="110261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Chọn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155" b="0">
                <a:latin typeface="Microsoft Sans Serif"/>
                <a:cs typeface="Microsoft Sans Serif"/>
              </a:rPr>
              <a:t>người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tham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spc="-15" b="0">
                <a:latin typeface="Microsoft Sans Serif"/>
                <a:cs typeface="Microsoft Sans Serif"/>
              </a:rPr>
              <a:t>gia</a:t>
            </a:r>
            <a:r>
              <a:rPr dirty="0" sz="3900" spc="50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phiếu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spc="-15" b="0">
                <a:latin typeface="Microsoft Sans Serif"/>
                <a:cs typeface="Microsoft Sans Serif"/>
              </a:rPr>
              <a:t>điều </a:t>
            </a:r>
            <a:r>
              <a:rPr dirty="0" sz="3900" spc="-1019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tra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4505" y="1395272"/>
            <a:ext cx="7232650" cy="2311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just" marL="268605" indent="-25654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78571"/>
              <a:buFont typeface="Microsoft Sans Serif"/>
              <a:buChar char=""/>
              <a:tabLst>
                <a:tab pos="269240" algn="l"/>
              </a:tabLst>
            </a:pPr>
            <a:r>
              <a:rPr dirty="0" sz="2800">
                <a:latin typeface="Cambria"/>
                <a:cs typeface="Cambria"/>
              </a:rPr>
              <a:t>Chọn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người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đại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diện</a:t>
            </a:r>
            <a:r>
              <a:rPr dirty="0" sz="2800" spc="-3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cho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mỗi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nhóm</a:t>
            </a:r>
            <a:endParaRPr sz="2800">
              <a:latin typeface="Cambria"/>
              <a:cs typeface="Cambria"/>
            </a:endParaRPr>
          </a:p>
          <a:p>
            <a:pPr algn="just" marL="268605" marR="5080" indent="-25654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Microsoft Sans Serif"/>
              <a:buChar char=""/>
              <a:tabLst>
                <a:tab pos="269240" algn="l"/>
              </a:tabLst>
            </a:pPr>
            <a:r>
              <a:rPr dirty="0" sz="2800" spc="-5">
                <a:latin typeface="Cambria"/>
                <a:cs typeface="Cambria"/>
              </a:rPr>
              <a:t>Không phải ai nhận phiếu điều </a:t>
            </a:r>
            <a:r>
              <a:rPr dirty="0" sz="2800" spc="-20">
                <a:latin typeface="Cambria"/>
                <a:cs typeface="Cambria"/>
              </a:rPr>
              <a:t>tra </a:t>
            </a:r>
            <a:r>
              <a:rPr dirty="0" sz="2800">
                <a:latin typeface="Cambria"/>
                <a:cs typeface="Cambria"/>
              </a:rPr>
              <a:t>cũng </a:t>
            </a:r>
            <a:r>
              <a:rPr dirty="0" sz="2800" spc="-5">
                <a:latin typeface="Cambria"/>
                <a:cs typeface="Cambria"/>
              </a:rPr>
              <a:t>đều </a:t>
            </a:r>
            <a:r>
              <a:rPr dirty="0" sz="2800">
                <a:latin typeface="Cambria"/>
                <a:cs typeface="Cambria"/>
              </a:rPr>
              <a:t> hoàn </a:t>
            </a:r>
            <a:r>
              <a:rPr dirty="0" sz="2800" spc="-5">
                <a:latin typeface="Cambria"/>
                <a:cs typeface="Cambria"/>
              </a:rPr>
              <a:t>tất nó, trung bình </a:t>
            </a:r>
            <a:r>
              <a:rPr dirty="0" sz="2800">
                <a:latin typeface="Cambria"/>
                <a:cs typeface="Cambria"/>
              </a:rPr>
              <a:t>chỉ </a:t>
            </a:r>
            <a:r>
              <a:rPr dirty="0" sz="2800" spc="-5">
                <a:latin typeface="Cambria"/>
                <a:cs typeface="Cambria"/>
              </a:rPr>
              <a:t>thu lại </a:t>
            </a:r>
            <a:r>
              <a:rPr dirty="0" sz="2800" spc="-20">
                <a:latin typeface="Cambria"/>
                <a:cs typeface="Cambria"/>
              </a:rPr>
              <a:t>được </a:t>
            </a:r>
            <a:r>
              <a:rPr dirty="0" sz="2800" spc="-5">
                <a:latin typeface="Cambria"/>
                <a:cs typeface="Cambria"/>
              </a:rPr>
              <a:t>30- 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50%</a:t>
            </a:r>
            <a:r>
              <a:rPr dirty="0" sz="2800" spc="8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phiếu</a:t>
            </a:r>
            <a:r>
              <a:rPr dirty="0" sz="2800" spc="8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điều</a:t>
            </a:r>
            <a:r>
              <a:rPr dirty="0" sz="2800" spc="85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tra</a:t>
            </a:r>
            <a:r>
              <a:rPr dirty="0" sz="2800" spc="9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bằng</a:t>
            </a:r>
            <a:r>
              <a:rPr dirty="0" sz="2800" spc="95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giấy</a:t>
            </a:r>
            <a:r>
              <a:rPr dirty="0" sz="2800" spc="90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hay</a:t>
            </a:r>
            <a:r>
              <a:rPr dirty="0" sz="2800" spc="8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email,</a:t>
            </a:r>
            <a:r>
              <a:rPr dirty="0" sz="2800" spc="8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chỉ</a:t>
            </a:r>
            <a:r>
              <a:rPr dirty="0" sz="2800" spc="9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5</a:t>
            </a:r>
            <a:endParaRPr sz="2800">
              <a:latin typeface="Cambria"/>
              <a:cs typeface="Cambria"/>
            </a:endParaRPr>
          </a:p>
          <a:p>
            <a:pPr algn="just" marL="268605">
              <a:lnSpc>
                <a:spcPct val="100000"/>
              </a:lnSpc>
            </a:pPr>
            <a:r>
              <a:rPr dirty="0" sz="2800">
                <a:latin typeface="Cambria"/>
                <a:cs typeface="Cambria"/>
              </a:rPr>
              <a:t>–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30%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phiếu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điều</a:t>
            </a:r>
            <a:r>
              <a:rPr dirty="0" sz="2800" spc="-30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tra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qua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5">
                <a:latin typeface="Cambria"/>
                <a:cs typeface="Cambria"/>
              </a:rPr>
              <a:t>Web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55947" y="4419600"/>
            <a:ext cx="2057400" cy="14668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46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577" y="89153"/>
              <a:ext cx="7632192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5577" y="683513"/>
              <a:ext cx="1235214" cy="11026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1857" y="683513"/>
              <a:ext cx="1757933" cy="11026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4679" y="683513"/>
              <a:ext cx="1454658" cy="11026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2701" y="683513"/>
              <a:ext cx="1454658" cy="110261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Requirements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engineering</a:t>
            </a:r>
            <a:r>
              <a:rPr dirty="0" sz="3900" spc="7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(RE) </a:t>
            </a:r>
            <a:r>
              <a:rPr dirty="0" sz="3900" spc="-1019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Kỹ</a:t>
            </a:r>
            <a:r>
              <a:rPr dirty="0" sz="3900" spc="4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thuật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yêu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cầu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4036" y="1547367"/>
            <a:ext cx="7618730" cy="2496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7350" marR="182245" indent="-37528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87350" algn="l"/>
                <a:tab pos="387985" algn="l"/>
              </a:tabLst>
            </a:pPr>
            <a:r>
              <a:rPr dirty="0" sz="2800" spc="-20" b="1">
                <a:latin typeface="Cambria"/>
                <a:cs typeface="Cambria"/>
              </a:rPr>
              <a:t>Kết </a:t>
            </a:r>
            <a:r>
              <a:rPr dirty="0" sz="2800" spc="-5" b="1">
                <a:latin typeface="Cambria"/>
                <a:cs typeface="Cambria"/>
              </a:rPr>
              <a:t>quả </a:t>
            </a:r>
            <a:r>
              <a:rPr dirty="0" sz="2800" b="1">
                <a:latin typeface="Cambria"/>
                <a:cs typeface="Cambria"/>
              </a:rPr>
              <a:t>của </a:t>
            </a:r>
            <a:r>
              <a:rPr dirty="0" sz="2800" spc="-5" b="1">
                <a:latin typeface="Cambria"/>
                <a:cs typeface="Cambria"/>
              </a:rPr>
              <a:t>quá trình </a:t>
            </a:r>
            <a:r>
              <a:rPr dirty="0" sz="2800" b="1">
                <a:latin typeface="Cambria"/>
                <a:cs typeface="Cambria"/>
              </a:rPr>
              <a:t>RE </a:t>
            </a:r>
            <a:r>
              <a:rPr dirty="0" sz="2800" spc="-5" b="1">
                <a:latin typeface="Cambria"/>
                <a:cs typeface="Cambria"/>
              </a:rPr>
              <a:t>là </a:t>
            </a:r>
            <a:r>
              <a:rPr dirty="0" sz="2800" b="1">
                <a:latin typeface="Cambria"/>
                <a:cs typeface="Cambria"/>
              </a:rPr>
              <a:t>những </a:t>
            </a:r>
            <a:r>
              <a:rPr dirty="0" sz="2800" spc="-5" b="1">
                <a:latin typeface="Cambria"/>
                <a:cs typeface="Cambria"/>
              </a:rPr>
              <a:t>đặc </a:t>
            </a:r>
            <a:r>
              <a:rPr dirty="0" sz="2800" b="1">
                <a:latin typeface="Cambria"/>
                <a:cs typeface="Cambria"/>
              </a:rPr>
              <a:t>tả </a:t>
            </a:r>
            <a:r>
              <a:rPr dirty="0" sz="2800" spc="-40" b="1">
                <a:latin typeface="Cambria"/>
                <a:cs typeface="Cambria"/>
              </a:rPr>
              <a:t>về </a:t>
            </a:r>
            <a:r>
              <a:rPr dirty="0" sz="2800" spc="-605" b="1">
                <a:latin typeface="Cambria"/>
                <a:cs typeface="Cambria"/>
              </a:rPr>
              <a:t> </a:t>
            </a:r>
            <a:r>
              <a:rPr dirty="0" sz="2800" b="1">
                <a:latin typeface="Cambria"/>
                <a:cs typeface="Cambria"/>
              </a:rPr>
              <a:t>hệ</a:t>
            </a:r>
            <a:r>
              <a:rPr dirty="0" sz="2800" spc="-5" b="1">
                <a:latin typeface="Cambria"/>
                <a:cs typeface="Cambria"/>
              </a:rPr>
              <a:t> thống phần</a:t>
            </a:r>
            <a:r>
              <a:rPr dirty="0" sz="2800" spc="5" b="1">
                <a:latin typeface="Cambria"/>
                <a:cs typeface="Cambria"/>
              </a:rPr>
              <a:t> </a:t>
            </a:r>
            <a:r>
              <a:rPr dirty="0" sz="2800" spc="-5" b="1">
                <a:latin typeface="Cambria"/>
                <a:cs typeface="Cambria"/>
              </a:rPr>
              <a:t>mềm</a:t>
            </a:r>
            <a:endParaRPr sz="2800">
              <a:latin typeface="Cambria"/>
              <a:cs typeface="Cambria"/>
            </a:endParaRPr>
          </a:p>
          <a:p>
            <a:pPr lvl="1" marL="662305" marR="5080" indent="-375285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662305" algn="l"/>
                <a:tab pos="662940" algn="l"/>
              </a:tabLst>
            </a:pPr>
            <a:r>
              <a:rPr dirty="0" sz="2400" spc="-5">
                <a:latin typeface="Cambria"/>
                <a:cs typeface="Cambria"/>
              </a:rPr>
              <a:t>Input: </a:t>
            </a:r>
            <a:r>
              <a:rPr dirty="0" sz="2400">
                <a:latin typeface="Cambria"/>
                <a:cs typeface="Cambria"/>
              </a:rPr>
              <a:t>Các </a:t>
            </a:r>
            <a:r>
              <a:rPr dirty="0" sz="2400" spc="-15">
                <a:latin typeface="Cambria"/>
                <a:cs typeface="Cambria"/>
              </a:rPr>
              <a:t>yêu </a:t>
            </a:r>
            <a:r>
              <a:rPr dirty="0" sz="2400">
                <a:latin typeface="Cambria"/>
                <a:cs typeface="Cambria"/>
              </a:rPr>
              <a:t>cầu </a:t>
            </a:r>
            <a:r>
              <a:rPr dirty="0" sz="2400" spc="-5">
                <a:latin typeface="Cambria"/>
                <a:cs typeface="Cambria"/>
              </a:rPr>
              <a:t>từ khách </a:t>
            </a:r>
            <a:r>
              <a:rPr dirty="0" sz="2400">
                <a:latin typeface="Cambria"/>
                <a:cs typeface="Cambria"/>
              </a:rPr>
              <a:t>hàng </a:t>
            </a:r>
            <a:r>
              <a:rPr dirty="0" sz="2400" spc="-5">
                <a:latin typeface="Cambria"/>
                <a:cs typeface="Cambria"/>
              </a:rPr>
              <a:t>(Problem stâtement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prepared</a:t>
            </a:r>
            <a:r>
              <a:rPr dirty="0" sz="2400" spc="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 customers)</a:t>
            </a:r>
            <a:endParaRPr sz="2400">
              <a:latin typeface="Cambria"/>
              <a:cs typeface="Cambria"/>
            </a:endParaRPr>
          </a:p>
          <a:p>
            <a:pPr lvl="1" marL="662305" marR="1772285" indent="-37528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662305" algn="l"/>
                <a:tab pos="662940" algn="l"/>
              </a:tabLst>
            </a:pPr>
            <a:r>
              <a:rPr dirty="0" sz="2400" spc="-5">
                <a:latin typeface="Cambria"/>
                <a:cs typeface="Cambria"/>
              </a:rPr>
              <a:t>Output: tài liệu </a:t>
            </a:r>
            <a:r>
              <a:rPr dirty="0" sz="2400">
                <a:latin typeface="Cambria"/>
                <a:cs typeface="Cambria"/>
              </a:rPr>
              <a:t>đặc </a:t>
            </a:r>
            <a:r>
              <a:rPr dirty="0" sz="2400" spc="-5">
                <a:latin typeface="Cambria"/>
                <a:cs typeface="Cambria"/>
              </a:rPr>
              <a:t>tả </a:t>
            </a:r>
            <a:r>
              <a:rPr dirty="0" sz="2400" spc="-15">
                <a:latin typeface="Cambria"/>
                <a:cs typeface="Cambria"/>
              </a:rPr>
              <a:t>yêu </a:t>
            </a:r>
            <a:r>
              <a:rPr dirty="0" sz="2400">
                <a:latin typeface="Cambria"/>
                <a:cs typeface="Cambria"/>
              </a:rPr>
              <a:t>cầu </a:t>
            </a:r>
            <a:r>
              <a:rPr dirty="0" sz="2400" spc="-15">
                <a:latin typeface="Cambria"/>
                <a:cs typeface="Cambria"/>
              </a:rPr>
              <a:t>(Softwâre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requirements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specifification-SRS)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4247" y="6536435"/>
            <a:ext cx="1160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B5A787"/>
                </a:solidFill>
                <a:latin typeface="Microsoft Sans Serif"/>
                <a:cs typeface="Microsoft Sans Serif"/>
              </a:rPr>
              <a:t>Trần</a:t>
            </a:r>
            <a:r>
              <a:rPr dirty="0" sz="1200" spc="-35">
                <a:solidFill>
                  <a:srgbClr val="B5A787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Thị</a:t>
            </a:r>
            <a:r>
              <a:rPr dirty="0" sz="1200" spc="-10">
                <a:solidFill>
                  <a:srgbClr val="B5A787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Kim</a:t>
            </a:r>
            <a:r>
              <a:rPr dirty="0" sz="1200" spc="-10">
                <a:solidFill>
                  <a:srgbClr val="B5A787"/>
                </a:solidFill>
                <a:latin typeface="Microsoft Sans Serif"/>
                <a:cs typeface="Microsoft Sans Serif"/>
              </a:rPr>
              <a:t> Chi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7638" y="6536435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5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573" y="339852"/>
            <a:ext cx="6122670" cy="12123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543306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5" b="0">
                <a:latin typeface="Microsoft Sans Serif"/>
                <a:cs typeface="Microsoft Sans Serif"/>
              </a:rPr>
              <a:t>Thiết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kế</a:t>
            </a:r>
            <a:r>
              <a:rPr dirty="0" sz="4300" spc="4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phiếu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điều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tra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4505" y="1395272"/>
            <a:ext cx="7231380" cy="18846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just" marL="268605" indent="-25654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78571"/>
              <a:buFont typeface="Microsoft Sans Serif"/>
              <a:buChar char=""/>
              <a:tabLst>
                <a:tab pos="269240" algn="l"/>
              </a:tabLst>
            </a:pPr>
            <a:r>
              <a:rPr dirty="0" sz="2800" spc="-5">
                <a:latin typeface="Cambria"/>
                <a:cs typeface="Cambria"/>
              </a:rPr>
              <a:t>Thường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dùng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câu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hỏi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dạng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closed-ended</a:t>
            </a:r>
            <a:endParaRPr sz="2800">
              <a:latin typeface="Cambria"/>
              <a:cs typeface="Cambria"/>
            </a:endParaRPr>
          </a:p>
          <a:p>
            <a:pPr algn="just" marL="268605" marR="5080" indent="-25654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Microsoft Sans Serif"/>
              <a:buChar char=""/>
              <a:tabLst>
                <a:tab pos="269240" algn="l"/>
              </a:tabLst>
            </a:pPr>
            <a:r>
              <a:rPr dirty="0" sz="2800">
                <a:latin typeface="Cambria"/>
                <a:cs typeface="Cambria"/>
              </a:rPr>
              <a:t>Câu hỏi </a:t>
            </a:r>
            <a:r>
              <a:rPr dirty="0" sz="2800" spc="-5">
                <a:latin typeface="Cambria"/>
                <a:cs typeface="Cambria"/>
              </a:rPr>
              <a:t>phải </a:t>
            </a:r>
            <a:r>
              <a:rPr dirty="0" sz="2800" spc="-15">
                <a:latin typeface="Cambria"/>
                <a:cs typeface="Cambria"/>
              </a:rPr>
              <a:t>được </a:t>
            </a:r>
            <a:r>
              <a:rPr dirty="0" sz="2800" spc="-5">
                <a:latin typeface="Cambria"/>
                <a:cs typeface="Cambria"/>
              </a:rPr>
              <a:t>viết </a:t>
            </a:r>
            <a:r>
              <a:rPr dirty="0" sz="2800" spc="-25">
                <a:latin typeface="Cambria"/>
                <a:cs typeface="Cambria"/>
              </a:rPr>
              <a:t>rõ </a:t>
            </a:r>
            <a:r>
              <a:rPr dirty="0" sz="2800" spc="-15">
                <a:latin typeface="Cambria"/>
                <a:cs typeface="Cambria"/>
              </a:rPr>
              <a:t>ràng </a:t>
            </a:r>
            <a:r>
              <a:rPr dirty="0" sz="2800" spc="-35">
                <a:latin typeface="Cambria"/>
                <a:cs typeface="Cambria"/>
              </a:rPr>
              <a:t>và </a:t>
            </a:r>
            <a:r>
              <a:rPr dirty="0" sz="2800" spc="-5">
                <a:latin typeface="Cambria"/>
                <a:cs typeface="Cambria"/>
              </a:rPr>
              <a:t>không nên </a:t>
            </a:r>
            <a:r>
              <a:rPr dirty="0" sz="2800">
                <a:latin typeface="Cambria"/>
                <a:cs typeface="Cambria"/>
              </a:rPr>
              <a:t> chừâ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quá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nhiều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khoảng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trống</a:t>
            </a:r>
            <a:r>
              <a:rPr dirty="0" sz="2800" spc="-5">
                <a:latin typeface="Cambria"/>
                <a:cs typeface="Cambria"/>
              </a:rPr>
              <a:t> dễ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30">
                <a:latin typeface="Cambria"/>
                <a:cs typeface="Cambria"/>
              </a:rPr>
              <a:t>gây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hiểu </a:t>
            </a:r>
            <a:r>
              <a:rPr dirty="0" sz="2800">
                <a:latin typeface="Cambria"/>
                <a:cs typeface="Cambria"/>
              </a:rPr>
              <a:t> nhầm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400" y="5153405"/>
            <a:ext cx="2057400" cy="14668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46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573" y="339852"/>
            <a:ext cx="6122670" cy="12123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543306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5" b="0">
                <a:latin typeface="Microsoft Sans Serif"/>
                <a:cs typeface="Microsoft Sans Serif"/>
              </a:rPr>
              <a:t>Thiết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kế</a:t>
            </a:r>
            <a:r>
              <a:rPr dirty="0" sz="4300" spc="4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phiếu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điều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tra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4505" y="1382219"/>
            <a:ext cx="7232015" cy="288861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algn="just" marL="268605" indent="-256540">
              <a:lnSpc>
                <a:spcPct val="100000"/>
              </a:lnSpc>
              <a:spcBef>
                <a:spcPts val="790"/>
              </a:spcBef>
              <a:buClr>
                <a:srgbClr val="3891A7"/>
              </a:buClr>
              <a:buSzPct val="79687"/>
              <a:buFont typeface="Microsoft Sans Serif"/>
              <a:buChar char=""/>
              <a:tabLst>
                <a:tab pos="269240" algn="l"/>
              </a:tabLst>
            </a:pPr>
            <a:r>
              <a:rPr dirty="0" sz="3200" spc="-5">
                <a:latin typeface="Cambria"/>
                <a:cs typeface="Cambria"/>
              </a:rPr>
              <a:t>Hai</a:t>
            </a:r>
            <a:r>
              <a:rPr dirty="0" sz="3200" spc="-2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dạng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câu</a:t>
            </a:r>
            <a:r>
              <a:rPr dirty="0" sz="3200" spc="-2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hỏi:</a:t>
            </a:r>
            <a:endParaRPr sz="3200">
              <a:latin typeface="Cambria"/>
              <a:cs typeface="Cambria"/>
            </a:endParaRPr>
          </a:p>
          <a:p>
            <a:pPr algn="just" lvl="1" marL="543560" marR="5080" indent="-25654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Microsoft Sans Serif"/>
              <a:buChar char=""/>
              <a:tabLst>
                <a:tab pos="544195" algn="l"/>
              </a:tabLst>
            </a:pPr>
            <a:r>
              <a:rPr dirty="0" sz="2800" spc="-10" b="1">
                <a:solidFill>
                  <a:srgbClr val="FF0000"/>
                </a:solidFill>
                <a:latin typeface="Cambria"/>
                <a:cs typeface="Cambria"/>
              </a:rPr>
              <a:t>Hướng 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ý kiến </a:t>
            </a:r>
            <a:r>
              <a:rPr dirty="0" sz="2800" spc="-5" b="1">
                <a:solidFill>
                  <a:srgbClr val="FF0000"/>
                </a:solidFill>
                <a:latin typeface="Cambria"/>
                <a:cs typeface="Cambria"/>
              </a:rPr>
              <a:t>(opinion): </a:t>
            </a:r>
            <a:r>
              <a:rPr dirty="0" sz="2800" spc="-10">
                <a:latin typeface="Cambria"/>
                <a:cs typeface="Cambria"/>
              </a:rPr>
              <a:t>thường </a:t>
            </a:r>
            <a:r>
              <a:rPr dirty="0" sz="2800" spc="-20">
                <a:latin typeface="Cambria"/>
                <a:cs typeface="Cambria"/>
              </a:rPr>
              <a:t>yêu </a:t>
            </a:r>
            <a:r>
              <a:rPr dirty="0" sz="2800">
                <a:latin typeface="Cambria"/>
                <a:cs typeface="Cambria"/>
              </a:rPr>
              <a:t>cầu 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người </a:t>
            </a:r>
            <a:r>
              <a:rPr dirty="0" sz="2800" spc="-20">
                <a:latin typeface="Cambria"/>
                <a:cs typeface="Cambria"/>
              </a:rPr>
              <a:t>trả </a:t>
            </a:r>
            <a:r>
              <a:rPr dirty="0" sz="2800" spc="-5">
                <a:latin typeface="Cambria"/>
                <a:cs typeface="Cambria"/>
              </a:rPr>
              <a:t>lời phải </a:t>
            </a:r>
            <a:r>
              <a:rPr dirty="0" sz="2800">
                <a:latin typeface="Cambria"/>
                <a:cs typeface="Cambria"/>
              </a:rPr>
              <a:t>cho </a:t>
            </a:r>
            <a:r>
              <a:rPr dirty="0" sz="2800" spc="-5">
                <a:latin typeface="Cambria"/>
                <a:cs typeface="Cambria"/>
              </a:rPr>
              <a:t>biết </a:t>
            </a:r>
            <a:r>
              <a:rPr dirty="0" sz="2800" spc="-15">
                <a:latin typeface="Cambria"/>
                <a:cs typeface="Cambria"/>
              </a:rPr>
              <a:t>mức </a:t>
            </a:r>
            <a:r>
              <a:rPr dirty="0" sz="2800" spc="-5">
                <a:latin typeface="Cambria"/>
                <a:cs typeface="Cambria"/>
              </a:rPr>
              <a:t>độ mà </a:t>
            </a:r>
            <a:r>
              <a:rPr dirty="0" sz="2800">
                <a:latin typeface="Cambria"/>
                <a:cs typeface="Cambria"/>
              </a:rPr>
              <a:t>họ 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đồng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tình </a:t>
            </a:r>
            <a:r>
              <a:rPr dirty="0" sz="2800" spc="-20">
                <a:latin typeface="Cambria"/>
                <a:cs typeface="Cambria"/>
              </a:rPr>
              <a:t>hay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phản </a:t>
            </a:r>
            <a:r>
              <a:rPr dirty="0" sz="2800">
                <a:latin typeface="Cambria"/>
                <a:cs typeface="Cambria"/>
              </a:rPr>
              <a:t>đối.</a:t>
            </a:r>
            <a:endParaRPr sz="2800">
              <a:latin typeface="Cambria"/>
              <a:cs typeface="Cambria"/>
            </a:endParaRPr>
          </a:p>
          <a:p>
            <a:pPr algn="just" lvl="1" marL="543560" marR="5715" indent="-25654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Microsoft Sans Serif"/>
              <a:buChar char=""/>
              <a:tabLst>
                <a:tab pos="544195" algn="l"/>
              </a:tabLst>
            </a:pPr>
            <a:r>
              <a:rPr dirty="0" sz="2800" spc="-10" b="1">
                <a:solidFill>
                  <a:srgbClr val="FF0000"/>
                </a:solidFill>
                <a:latin typeface="Cambria"/>
                <a:cs typeface="Cambria"/>
              </a:rPr>
              <a:t>Hướng</a:t>
            </a:r>
            <a:r>
              <a:rPr dirty="0" sz="2800" spc="50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mbria"/>
                <a:cs typeface="Cambria"/>
              </a:rPr>
              <a:t>số</a:t>
            </a:r>
            <a:r>
              <a:rPr dirty="0" sz="2800" spc="51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mbria"/>
                <a:cs typeface="Cambria"/>
              </a:rPr>
              <a:t>liệu</a:t>
            </a:r>
            <a:r>
              <a:rPr dirty="0" sz="2800" spc="50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mbria"/>
                <a:cs typeface="Cambria"/>
              </a:rPr>
              <a:t>(fact</a:t>
            </a:r>
            <a:r>
              <a:rPr dirty="0" sz="2800" spc="49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–</a:t>
            </a:r>
            <a:r>
              <a:rPr dirty="0" sz="2800" spc="509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mbria"/>
                <a:cs typeface="Cambria"/>
              </a:rPr>
              <a:t>oriented):</a:t>
            </a:r>
            <a:r>
              <a:rPr dirty="0" sz="2800" spc="509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câu</a:t>
            </a:r>
            <a:r>
              <a:rPr dirty="0" sz="2800" spc="500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trả </a:t>
            </a:r>
            <a:r>
              <a:rPr dirty="0" sz="2800" spc="-60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lời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là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một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giá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trị</a:t>
            </a:r>
            <a:r>
              <a:rPr dirty="0" sz="2800">
                <a:latin typeface="Cambria"/>
                <a:cs typeface="Cambria"/>
              </a:rPr>
              <a:t> cụ</a:t>
            </a:r>
            <a:r>
              <a:rPr dirty="0" sz="2800" spc="-5">
                <a:latin typeface="Cambria"/>
                <a:cs typeface="Cambria"/>
              </a:rPr>
              <a:t> thể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400" y="5153405"/>
            <a:ext cx="2057400" cy="14668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46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573" y="339852"/>
            <a:ext cx="6122670" cy="12123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543306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5" b="0">
                <a:latin typeface="Microsoft Sans Serif"/>
                <a:cs typeface="Microsoft Sans Serif"/>
              </a:rPr>
              <a:t>Thiết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kế</a:t>
            </a:r>
            <a:r>
              <a:rPr dirty="0" sz="4300" spc="4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phiếu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điều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tra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254505" y="1471167"/>
            <a:ext cx="7232015" cy="401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Microsoft Sans Serif"/>
              <a:buChar char=""/>
              <a:tabLst>
                <a:tab pos="269240" algn="l"/>
              </a:tabLst>
            </a:pPr>
            <a:r>
              <a:rPr dirty="0" sz="2800">
                <a:latin typeface="Cambria"/>
                <a:cs typeface="Cambria"/>
              </a:rPr>
              <a:t>Phải hiểu </a:t>
            </a:r>
            <a:r>
              <a:rPr dirty="0" sz="2800" spc="-25">
                <a:latin typeface="Cambria"/>
                <a:cs typeface="Cambria"/>
              </a:rPr>
              <a:t>rõ </a:t>
            </a:r>
            <a:r>
              <a:rPr dirty="0" sz="2800" spc="-5">
                <a:latin typeface="Cambria"/>
                <a:cs typeface="Cambria"/>
              </a:rPr>
              <a:t>thông tin thu thập </a:t>
            </a:r>
            <a:r>
              <a:rPr dirty="0" sz="2800" spc="-15">
                <a:latin typeface="Cambria"/>
                <a:cs typeface="Cambria"/>
              </a:rPr>
              <a:t>được </a:t>
            </a:r>
            <a:r>
              <a:rPr dirty="0" sz="2800" spc="-5">
                <a:latin typeface="Cambria"/>
                <a:cs typeface="Cambria"/>
              </a:rPr>
              <a:t>từ nhiều </a:t>
            </a:r>
            <a:r>
              <a:rPr dirty="0" sz="2800">
                <a:latin typeface="Cambria"/>
                <a:cs typeface="Cambria"/>
              </a:rPr>
              <a:t> điều </a:t>
            </a:r>
            <a:r>
              <a:rPr dirty="0" sz="2800" spc="-20">
                <a:latin typeface="Cambria"/>
                <a:cs typeface="Cambria"/>
              </a:rPr>
              <a:t>tra </a:t>
            </a:r>
            <a:r>
              <a:rPr dirty="0" sz="2800" spc="-5">
                <a:latin typeface="Cambria"/>
                <a:cs typeface="Cambria"/>
              </a:rPr>
              <a:t>sẽ </a:t>
            </a:r>
            <a:r>
              <a:rPr dirty="0" sz="2800" spc="-20">
                <a:latin typeface="Cambria"/>
                <a:cs typeface="Cambria"/>
              </a:rPr>
              <a:t>được </a:t>
            </a:r>
            <a:r>
              <a:rPr dirty="0" sz="2800" spc="-5">
                <a:latin typeface="Cambria"/>
                <a:cs typeface="Cambria"/>
              </a:rPr>
              <a:t>phân tích </a:t>
            </a:r>
            <a:r>
              <a:rPr dirty="0" sz="2800" spc="-35">
                <a:latin typeface="Cambria"/>
                <a:cs typeface="Cambria"/>
              </a:rPr>
              <a:t>và </a:t>
            </a:r>
            <a:r>
              <a:rPr dirty="0" sz="2800">
                <a:latin typeface="Cambria"/>
                <a:cs typeface="Cambria"/>
              </a:rPr>
              <a:t>dùng </a:t>
            </a:r>
            <a:r>
              <a:rPr dirty="0" sz="2800" spc="-5">
                <a:latin typeface="Cambria"/>
                <a:cs typeface="Cambria"/>
              </a:rPr>
              <a:t>như thế 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nào, </a:t>
            </a:r>
            <a:r>
              <a:rPr dirty="0" sz="2800" spc="-15">
                <a:latin typeface="Cambria"/>
                <a:cs typeface="Cambria"/>
              </a:rPr>
              <a:t>tránh </a:t>
            </a:r>
            <a:r>
              <a:rPr dirty="0" sz="2800" spc="-5">
                <a:latin typeface="Cambria"/>
                <a:cs typeface="Cambria"/>
              </a:rPr>
              <a:t>tình </a:t>
            </a:r>
            <a:r>
              <a:rPr dirty="0" sz="2800" spc="-15">
                <a:latin typeface="Cambria"/>
                <a:cs typeface="Cambria"/>
              </a:rPr>
              <a:t>trạng </a:t>
            </a:r>
            <a:r>
              <a:rPr dirty="0" sz="2800" spc="-5">
                <a:latin typeface="Cambria"/>
                <a:cs typeface="Cambria"/>
              </a:rPr>
              <a:t>phân phối điều </a:t>
            </a:r>
            <a:r>
              <a:rPr dirty="0" sz="2800" spc="-20">
                <a:latin typeface="Cambria"/>
                <a:cs typeface="Cambria"/>
              </a:rPr>
              <a:t>tra </a:t>
            </a:r>
            <a:r>
              <a:rPr dirty="0" sz="2800" spc="-15">
                <a:latin typeface="Cambria"/>
                <a:cs typeface="Cambria"/>
              </a:rPr>
              <a:t>xong 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rồi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mới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phát </a:t>
            </a:r>
            <a:r>
              <a:rPr dirty="0" sz="2800">
                <a:latin typeface="Cambria"/>
                <a:cs typeface="Cambria"/>
              </a:rPr>
              <a:t>hiện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điều</a:t>
            </a:r>
            <a:r>
              <a:rPr dirty="0" sz="2800" spc="-20">
                <a:latin typeface="Cambria"/>
                <a:cs typeface="Cambria"/>
              </a:rPr>
              <a:t> tra</a:t>
            </a:r>
            <a:r>
              <a:rPr dirty="0" sz="2800">
                <a:latin typeface="Cambria"/>
                <a:cs typeface="Cambria"/>
              </a:rPr>
              <a:t> có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25">
                <a:latin typeface="Cambria"/>
                <a:cs typeface="Cambria"/>
              </a:rPr>
              <a:t>vấn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đề.</a:t>
            </a:r>
            <a:endParaRPr sz="2800">
              <a:latin typeface="Cambria"/>
              <a:cs typeface="Cambria"/>
            </a:endParaRPr>
          </a:p>
          <a:p>
            <a:pPr algn="just" marL="268605" marR="5080" indent="-25654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Microsoft Sans Serif"/>
              <a:buChar char=""/>
              <a:tabLst>
                <a:tab pos="269240" algn="l"/>
              </a:tabLst>
            </a:pPr>
            <a:r>
              <a:rPr dirty="0" sz="2800">
                <a:latin typeface="Cambria"/>
                <a:cs typeface="Cambria"/>
              </a:rPr>
              <a:t>Các câu hỏi </a:t>
            </a:r>
            <a:r>
              <a:rPr dirty="0" sz="2800" spc="-5">
                <a:latin typeface="Cambria"/>
                <a:cs typeface="Cambria"/>
              </a:rPr>
              <a:t>phải </a:t>
            </a:r>
            <a:r>
              <a:rPr dirty="0" sz="2800" spc="-10">
                <a:latin typeface="Cambria"/>
                <a:cs typeface="Cambria"/>
              </a:rPr>
              <a:t>tương </a:t>
            </a:r>
            <a:r>
              <a:rPr dirty="0" sz="2800">
                <a:latin typeface="Cambria"/>
                <a:cs typeface="Cambria"/>
              </a:rPr>
              <a:t>đối đồng </a:t>
            </a:r>
            <a:r>
              <a:rPr dirty="0" sz="2800" spc="-5">
                <a:latin typeface="Cambria"/>
                <a:cs typeface="Cambria"/>
              </a:rPr>
              <a:t>nhất </a:t>
            </a:r>
            <a:r>
              <a:rPr dirty="0" sz="2800" spc="-35">
                <a:latin typeface="Cambria"/>
                <a:cs typeface="Cambria"/>
              </a:rPr>
              <a:t>về </a:t>
            </a:r>
            <a:r>
              <a:rPr dirty="0" sz="2800" spc="-5">
                <a:latin typeface="Cambria"/>
                <a:cs typeface="Cambria"/>
              </a:rPr>
              <a:t>định </a:t>
            </a:r>
            <a:r>
              <a:rPr dirty="0" sz="2800">
                <a:latin typeface="Cambria"/>
                <a:cs typeface="Cambria"/>
              </a:rPr>
              <a:t> dạng, </a:t>
            </a:r>
            <a:r>
              <a:rPr dirty="0" sz="2800" spc="-10">
                <a:latin typeface="Cambria"/>
                <a:cs typeface="Cambria"/>
              </a:rPr>
              <a:t>người </a:t>
            </a:r>
            <a:r>
              <a:rPr dirty="0" sz="2800" spc="-20">
                <a:latin typeface="Cambria"/>
                <a:cs typeface="Cambria"/>
              </a:rPr>
              <a:t>trả </a:t>
            </a:r>
            <a:r>
              <a:rPr dirty="0" sz="2800" spc="-5">
                <a:latin typeface="Cambria"/>
                <a:cs typeface="Cambria"/>
              </a:rPr>
              <a:t>lời không </a:t>
            </a:r>
            <a:r>
              <a:rPr dirty="0" sz="2800">
                <a:latin typeface="Cambria"/>
                <a:cs typeface="Cambria"/>
              </a:rPr>
              <a:t>cần </a:t>
            </a:r>
            <a:r>
              <a:rPr dirty="0" sz="2800" spc="-5">
                <a:latin typeface="Cambria"/>
                <a:cs typeface="Cambria"/>
              </a:rPr>
              <a:t>đọc hướng dẫn 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mỗi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câu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hỏi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trước</a:t>
            </a:r>
            <a:r>
              <a:rPr dirty="0" sz="2800" spc="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khi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trả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lời</a:t>
            </a:r>
            <a:endParaRPr sz="2800">
              <a:latin typeface="Cambria"/>
              <a:cs typeface="Cambria"/>
            </a:endParaRPr>
          </a:p>
          <a:p>
            <a:pPr algn="just" marL="268605" marR="6350" indent="-25654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8571"/>
              <a:buFont typeface="Microsoft Sans Serif"/>
              <a:buChar char=""/>
              <a:tabLst>
                <a:tab pos="269240" algn="l"/>
              </a:tabLst>
            </a:pPr>
            <a:r>
              <a:rPr dirty="0" sz="2800" spc="-5">
                <a:latin typeface="Cambria"/>
                <a:cs typeface="Cambria"/>
              </a:rPr>
              <a:t>Nên để </a:t>
            </a:r>
            <a:r>
              <a:rPr dirty="0" sz="2800" spc="-10">
                <a:latin typeface="Cambria"/>
                <a:cs typeface="Cambria"/>
              </a:rPr>
              <a:t>các </a:t>
            </a:r>
            <a:r>
              <a:rPr dirty="0" sz="2800">
                <a:latin typeface="Cambria"/>
                <a:cs typeface="Cambria"/>
              </a:rPr>
              <a:t>đồng </a:t>
            </a:r>
            <a:r>
              <a:rPr dirty="0" sz="2800" spc="-5">
                <a:latin typeface="Cambria"/>
                <a:cs typeface="Cambria"/>
              </a:rPr>
              <a:t>nghiệp </a:t>
            </a:r>
            <a:r>
              <a:rPr dirty="0" sz="2800" spc="-20">
                <a:latin typeface="Cambria"/>
                <a:cs typeface="Cambria"/>
              </a:rPr>
              <a:t>xem </a:t>
            </a:r>
            <a:r>
              <a:rPr dirty="0" sz="2800" spc="-5">
                <a:latin typeface="Cambria"/>
                <a:cs typeface="Cambria"/>
              </a:rPr>
              <a:t>lại phiếu điều </a:t>
            </a:r>
            <a:r>
              <a:rPr dirty="0" sz="2800" spc="-20">
                <a:latin typeface="Cambria"/>
                <a:cs typeface="Cambria"/>
              </a:rPr>
              <a:t>tra </a:t>
            </a:r>
            <a:r>
              <a:rPr dirty="0" sz="2800" spc="-605">
                <a:latin typeface="Cambria"/>
                <a:cs typeface="Cambria"/>
              </a:rPr>
              <a:t> </a:t>
            </a:r>
            <a:r>
              <a:rPr dirty="0" sz="2800" spc="-30">
                <a:latin typeface="Cambria"/>
                <a:cs typeface="Cambria"/>
              </a:rPr>
              <a:t>và</a:t>
            </a:r>
            <a:r>
              <a:rPr dirty="0" sz="2800" spc="-10">
                <a:latin typeface="Cambria"/>
                <a:cs typeface="Cambria"/>
              </a:rPr>
              <a:t> test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lại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trước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khi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phân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phối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573" y="339852"/>
            <a:ext cx="6367272" cy="12123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5676265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10" b="0">
                <a:latin typeface="Microsoft Sans Serif"/>
                <a:cs typeface="Microsoft Sans Serif"/>
              </a:rPr>
              <a:t>Giám</a:t>
            </a:r>
            <a:r>
              <a:rPr dirty="0" sz="4300" spc="4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sát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phiếu</a:t>
            </a:r>
            <a:r>
              <a:rPr dirty="0" sz="4300" spc="4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điều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tra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46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255267" y="1428496"/>
            <a:ext cx="7231380" cy="471805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68605" marR="5080" indent="-256540">
              <a:lnSpc>
                <a:spcPts val="3020"/>
              </a:lnSpc>
              <a:spcBef>
                <a:spcPts val="484"/>
              </a:spcBef>
              <a:buClr>
                <a:srgbClr val="3891A7"/>
              </a:buClr>
              <a:buSzPct val="78571"/>
              <a:buFont typeface="Microsoft Sans Serif"/>
              <a:buChar char=""/>
              <a:tabLst>
                <a:tab pos="269240" algn="l"/>
              </a:tabLst>
            </a:pPr>
            <a:r>
              <a:rPr dirty="0" sz="2800" spc="-70">
                <a:latin typeface="Cambria"/>
                <a:cs typeface="Cambria"/>
              </a:rPr>
              <a:t>Kỹ</a:t>
            </a:r>
            <a:r>
              <a:rPr dirty="0" sz="2800" spc="1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thuật</a:t>
            </a:r>
            <a:r>
              <a:rPr dirty="0" sz="2800" spc="9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chung</a:t>
            </a:r>
            <a:r>
              <a:rPr dirty="0" sz="2800" spc="1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để</a:t>
            </a:r>
            <a:r>
              <a:rPr dirty="0" sz="2800" spc="9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cải</a:t>
            </a:r>
            <a:r>
              <a:rPr dirty="0" sz="2800" spc="9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thiện</a:t>
            </a:r>
            <a:r>
              <a:rPr dirty="0" sz="2800" spc="9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tỷ</a:t>
            </a:r>
            <a:r>
              <a:rPr dirty="0" sz="2800" spc="10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lệ</a:t>
            </a:r>
            <a:r>
              <a:rPr dirty="0" sz="2800" spc="8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tham</a:t>
            </a:r>
            <a:r>
              <a:rPr dirty="0" sz="2800" spc="1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gia</a:t>
            </a:r>
            <a:r>
              <a:rPr dirty="0" sz="2800" spc="9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củâ </a:t>
            </a:r>
            <a:r>
              <a:rPr dirty="0" sz="2800" spc="-60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người</a:t>
            </a:r>
            <a:r>
              <a:rPr dirty="0" sz="2800" spc="-20">
                <a:latin typeface="Cambria"/>
                <a:cs typeface="Cambria"/>
              </a:rPr>
              <a:t> trả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lời:</a:t>
            </a:r>
            <a:endParaRPr sz="2800">
              <a:latin typeface="Cambria"/>
              <a:cs typeface="Cambria"/>
            </a:endParaRPr>
          </a:p>
          <a:p>
            <a:pPr lvl="1" marL="542925" marR="6350" indent="-256540">
              <a:lnSpc>
                <a:spcPts val="2590"/>
              </a:lnSpc>
              <a:spcBef>
                <a:spcPts val="610"/>
              </a:spcBef>
              <a:buClr>
                <a:srgbClr val="3891A7"/>
              </a:buClr>
              <a:buFont typeface="Microsoft Sans Serif"/>
              <a:buChar char=""/>
              <a:tabLst>
                <a:tab pos="543560" algn="l"/>
              </a:tabLst>
            </a:pPr>
            <a:r>
              <a:rPr dirty="0" sz="2400">
                <a:latin typeface="Cambria"/>
                <a:cs typeface="Cambria"/>
              </a:rPr>
              <a:t>Giải</a:t>
            </a:r>
            <a:r>
              <a:rPr dirty="0" sz="2400" spc="18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thích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rõ</a:t>
            </a:r>
            <a:r>
              <a:rPr dirty="0" sz="2400" spc="19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ràng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tại</a:t>
            </a:r>
            <a:r>
              <a:rPr dirty="0" sz="2400" spc="19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sao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cần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thực</a:t>
            </a:r>
            <a:r>
              <a:rPr dirty="0" sz="2400" spc="19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hiện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phiếu</a:t>
            </a:r>
            <a:r>
              <a:rPr dirty="0" sz="2400" spc="19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điều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tra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30">
                <a:latin typeface="Cambria"/>
                <a:cs typeface="Cambria"/>
              </a:rPr>
              <a:t>và</a:t>
            </a:r>
            <a:r>
              <a:rPr dirty="0" sz="2400" spc="-5">
                <a:latin typeface="Cambria"/>
                <a:cs typeface="Cambria"/>
              </a:rPr>
              <a:t> tại</a:t>
            </a:r>
            <a:r>
              <a:rPr dirty="0" sz="2400">
                <a:latin typeface="Cambria"/>
                <a:cs typeface="Cambria"/>
              </a:rPr>
              <a:t> sao </a:t>
            </a:r>
            <a:r>
              <a:rPr dirty="0" sz="2400" spc="-10">
                <a:latin typeface="Cambria"/>
                <a:cs typeface="Cambria"/>
              </a:rPr>
              <a:t>người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trả</a:t>
            </a:r>
            <a:r>
              <a:rPr dirty="0" sz="2400" spc="-5">
                <a:latin typeface="Cambria"/>
                <a:cs typeface="Cambria"/>
              </a:rPr>
              <a:t> lời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được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chọn.</a:t>
            </a:r>
            <a:endParaRPr sz="2400">
              <a:latin typeface="Cambria"/>
              <a:cs typeface="Cambria"/>
            </a:endParaRPr>
          </a:p>
          <a:p>
            <a:pPr lvl="1" marL="542925" indent="-257175">
              <a:lnSpc>
                <a:spcPct val="100000"/>
              </a:lnSpc>
              <a:spcBef>
                <a:spcPts val="275"/>
              </a:spcBef>
              <a:buClr>
                <a:srgbClr val="3891A7"/>
              </a:buClr>
              <a:buFont typeface="Microsoft Sans Serif"/>
              <a:buChar char=""/>
              <a:tabLst>
                <a:tab pos="543560" algn="l"/>
              </a:tabLst>
            </a:pPr>
            <a:r>
              <a:rPr dirty="0" sz="2400" spc="-5">
                <a:latin typeface="Cambria"/>
                <a:cs typeface="Cambria"/>
              </a:rPr>
              <a:t>Xác</a:t>
            </a:r>
            <a:r>
              <a:rPr dirty="0" sz="2400">
                <a:latin typeface="Cambria"/>
                <a:cs typeface="Cambria"/>
              </a:rPr>
              <a:t> định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ngày</a:t>
            </a:r>
            <a:r>
              <a:rPr dirty="0" sz="2400" spc="-5">
                <a:latin typeface="Cambria"/>
                <a:cs typeface="Cambria"/>
              </a:rPr>
              <a:t> phiếu </a:t>
            </a:r>
            <a:r>
              <a:rPr dirty="0" sz="2400">
                <a:latin typeface="Cambria"/>
                <a:cs typeface="Cambria"/>
              </a:rPr>
              <a:t>điều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tra</a:t>
            </a:r>
            <a:r>
              <a:rPr dirty="0" sz="2400">
                <a:latin typeface="Cambria"/>
                <a:cs typeface="Cambria"/>
              </a:rPr>
              <a:t> cần</a:t>
            </a:r>
            <a:r>
              <a:rPr dirty="0" sz="2400" spc="-15">
                <a:latin typeface="Cambria"/>
                <a:cs typeface="Cambria"/>
              </a:rPr>
              <a:t> được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thu </a:t>
            </a:r>
            <a:r>
              <a:rPr dirty="0" sz="2400">
                <a:latin typeface="Cambria"/>
                <a:cs typeface="Cambria"/>
              </a:rPr>
              <a:t>hồi</a:t>
            </a:r>
            <a:endParaRPr sz="2400">
              <a:latin typeface="Cambria"/>
              <a:cs typeface="Cambria"/>
            </a:endParaRPr>
          </a:p>
          <a:p>
            <a:pPr lvl="1" marL="542925" marR="6350" indent="-256540">
              <a:lnSpc>
                <a:spcPts val="2590"/>
              </a:lnSpc>
              <a:spcBef>
                <a:spcPts val="640"/>
              </a:spcBef>
              <a:buClr>
                <a:srgbClr val="3891A7"/>
              </a:buClr>
              <a:buFont typeface="Microsoft Sans Serif"/>
              <a:buChar char=""/>
              <a:tabLst>
                <a:tab pos="543560" algn="l"/>
              </a:tabLst>
            </a:pPr>
            <a:r>
              <a:rPr dirty="0" sz="2400">
                <a:latin typeface="Cambria"/>
                <a:cs typeface="Cambria"/>
              </a:rPr>
              <a:t>Cho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1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khích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lệ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để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người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trả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lời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hoàn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tất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phiếu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điều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tra.</a:t>
            </a:r>
            <a:endParaRPr sz="2400">
              <a:latin typeface="Cambria"/>
              <a:cs typeface="Cambria"/>
            </a:endParaRPr>
          </a:p>
          <a:p>
            <a:pPr marL="268605" indent="-256540">
              <a:lnSpc>
                <a:spcPct val="100000"/>
              </a:lnSpc>
              <a:spcBef>
                <a:spcPts val="220"/>
              </a:spcBef>
              <a:buClr>
                <a:srgbClr val="3891A7"/>
              </a:buClr>
              <a:buSzPct val="78571"/>
              <a:buFont typeface="Microsoft Sans Serif"/>
              <a:buChar char=""/>
              <a:tabLst>
                <a:tab pos="269240" algn="l"/>
              </a:tabLst>
            </a:pPr>
            <a:r>
              <a:rPr dirty="0" sz="2800" spc="-5">
                <a:latin typeface="Cambria"/>
                <a:cs typeface="Cambria"/>
              </a:rPr>
              <a:t>Một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số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kỹ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thuật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khác:</a:t>
            </a:r>
            <a:endParaRPr sz="2800">
              <a:latin typeface="Cambria"/>
              <a:cs typeface="Cambria"/>
            </a:endParaRPr>
          </a:p>
          <a:p>
            <a:pPr lvl="1" marL="542925" indent="-257175">
              <a:lnSpc>
                <a:spcPct val="100000"/>
              </a:lnSpc>
              <a:spcBef>
                <a:spcPts val="320"/>
              </a:spcBef>
              <a:buClr>
                <a:srgbClr val="3891A7"/>
              </a:buClr>
              <a:buFont typeface="Microsoft Sans Serif"/>
              <a:buChar char=""/>
              <a:tabLst>
                <a:tab pos="543560" algn="l"/>
              </a:tabLst>
            </a:pPr>
            <a:r>
              <a:rPr dirty="0" sz="2400">
                <a:latin typeface="Cambria"/>
                <a:cs typeface="Cambria"/>
              </a:rPr>
              <a:t>Giao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tận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tay</a:t>
            </a:r>
            <a:r>
              <a:rPr dirty="0" sz="2400" spc="-5">
                <a:latin typeface="Cambria"/>
                <a:cs typeface="Cambria"/>
              </a:rPr>
              <a:t> phiếu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điều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tra</a:t>
            </a:r>
            <a:endParaRPr sz="2400">
              <a:latin typeface="Cambria"/>
              <a:cs typeface="Cambria"/>
            </a:endParaRPr>
          </a:p>
          <a:p>
            <a:pPr lvl="1" marL="542925" marR="5080" indent="-256540">
              <a:lnSpc>
                <a:spcPts val="2590"/>
              </a:lnSpc>
              <a:spcBef>
                <a:spcPts val="640"/>
              </a:spcBef>
              <a:buClr>
                <a:srgbClr val="3891A7"/>
              </a:buClr>
              <a:buFont typeface="Microsoft Sans Serif"/>
              <a:buChar char=""/>
              <a:tabLst>
                <a:tab pos="543560" algn="l"/>
              </a:tabLst>
            </a:pPr>
            <a:r>
              <a:rPr dirty="0" sz="2400">
                <a:latin typeface="Cambria"/>
                <a:cs typeface="Cambria"/>
              </a:rPr>
              <a:t>Gặp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riêng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những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ai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không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trả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lại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phiếu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điều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tra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sau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1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hay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2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tuần</a:t>
            </a:r>
            <a:endParaRPr sz="2400">
              <a:latin typeface="Cambria"/>
              <a:cs typeface="Cambria"/>
            </a:endParaRPr>
          </a:p>
          <a:p>
            <a:pPr lvl="1" marL="542925" indent="-257175">
              <a:lnSpc>
                <a:spcPct val="100000"/>
              </a:lnSpc>
              <a:spcBef>
                <a:spcPts val="280"/>
              </a:spcBef>
              <a:buClr>
                <a:srgbClr val="3891A7"/>
              </a:buClr>
              <a:buFont typeface="Microsoft Sans Serif"/>
              <a:buChar char=""/>
              <a:tabLst>
                <a:tab pos="543560" algn="l"/>
              </a:tabLst>
            </a:pPr>
            <a:r>
              <a:rPr dirty="0" sz="2400" spc="-10">
                <a:latin typeface="Cambria"/>
                <a:cs typeface="Cambria"/>
              </a:rPr>
              <a:t>Cử </a:t>
            </a:r>
            <a:r>
              <a:rPr dirty="0" sz="2400" spc="-5">
                <a:latin typeface="Cambria"/>
                <a:cs typeface="Cambria"/>
              </a:rPr>
              <a:t>giám </a:t>
            </a:r>
            <a:r>
              <a:rPr dirty="0" sz="2400">
                <a:latin typeface="Cambria"/>
                <a:cs typeface="Cambria"/>
              </a:rPr>
              <a:t>sát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viên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cho</a:t>
            </a:r>
            <a:r>
              <a:rPr dirty="0" sz="2400" spc="-5">
                <a:latin typeface="Cambria"/>
                <a:cs typeface="Cambria"/>
              </a:rPr>
              <a:t> từng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nhóm</a:t>
            </a:r>
            <a:r>
              <a:rPr dirty="0" sz="2400" spc="-10">
                <a:latin typeface="Cambria"/>
                <a:cs typeface="Cambria"/>
              </a:rPr>
              <a:t> người </a:t>
            </a:r>
            <a:r>
              <a:rPr dirty="0" sz="2400" spc="-20">
                <a:latin typeface="Cambria"/>
                <a:cs typeface="Cambria"/>
              </a:rPr>
              <a:t>trả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lời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577" y="89153"/>
              <a:ext cx="7114794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5577" y="683513"/>
              <a:ext cx="3498341" cy="110261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100"/>
              </a:spcBef>
            </a:pPr>
            <a:r>
              <a:rPr dirty="0" sz="3900" spc="254" b="0">
                <a:latin typeface="Microsoft Sans Serif"/>
                <a:cs typeface="Microsoft Sans Serif"/>
              </a:rPr>
              <a:t>Ưu</a:t>
            </a:r>
            <a:r>
              <a:rPr dirty="0" sz="3900" spc="25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điểm</a:t>
            </a:r>
            <a:r>
              <a:rPr dirty="0" sz="3900" spc="5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và</a:t>
            </a:r>
            <a:r>
              <a:rPr dirty="0" sz="3900" spc="30" b="0">
                <a:latin typeface="Microsoft Sans Serif"/>
                <a:cs typeface="Microsoft Sans Serif"/>
              </a:rPr>
              <a:t> </a:t>
            </a:r>
            <a:r>
              <a:rPr dirty="0" sz="3900" spc="165" b="0">
                <a:latin typeface="Microsoft Sans Serif"/>
                <a:cs typeface="Microsoft Sans Serif"/>
              </a:rPr>
              <a:t>nhược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điểm</a:t>
            </a:r>
            <a:r>
              <a:rPr dirty="0" sz="3900" spc="4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của </a:t>
            </a:r>
            <a:r>
              <a:rPr dirty="0" sz="3900" spc="-1019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bảng</a:t>
            </a:r>
            <a:r>
              <a:rPr dirty="0" sz="3900" spc="7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câu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spc="-15" b="0">
                <a:latin typeface="Microsoft Sans Serif"/>
                <a:cs typeface="Microsoft Sans Serif"/>
              </a:rPr>
              <a:t>hỏi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46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1145539" y="1397558"/>
            <a:ext cx="7263130" cy="43141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200" spc="-15" b="1" i="1">
                <a:latin typeface="Cambria"/>
                <a:cs typeface="Cambria"/>
              </a:rPr>
              <a:t>Ưu</a:t>
            </a:r>
            <a:r>
              <a:rPr dirty="0" sz="2200" spc="-45" b="1" i="1">
                <a:latin typeface="Cambria"/>
                <a:cs typeface="Cambria"/>
              </a:rPr>
              <a:t> </a:t>
            </a:r>
            <a:r>
              <a:rPr dirty="0" sz="2200" b="1" i="1">
                <a:latin typeface="Cambria"/>
                <a:cs typeface="Cambria"/>
              </a:rPr>
              <a:t>điểm.</a:t>
            </a:r>
            <a:endParaRPr sz="2200">
              <a:latin typeface="Cambria"/>
              <a:cs typeface="Cambria"/>
            </a:endParaRPr>
          </a:p>
          <a:p>
            <a:pPr marL="377190" marR="7810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54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200">
                <a:latin typeface="Cambria"/>
                <a:cs typeface="Cambria"/>
              </a:rPr>
              <a:t>Thu </a:t>
            </a:r>
            <a:r>
              <a:rPr dirty="0" sz="2200" spc="-5">
                <a:latin typeface="Cambria"/>
                <a:cs typeface="Cambria"/>
              </a:rPr>
              <a:t>thập </a:t>
            </a:r>
            <a:r>
              <a:rPr dirty="0" sz="2200" spc="-10">
                <a:latin typeface="Cambria"/>
                <a:cs typeface="Cambria"/>
              </a:rPr>
              <a:t>được </a:t>
            </a:r>
            <a:r>
              <a:rPr dirty="0" sz="2200">
                <a:latin typeface="Cambria"/>
                <a:cs typeface="Cambria"/>
              </a:rPr>
              <a:t>nhiều </a:t>
            </a:r>
            <a:r>
              <a:rPr dirty="0" sz="2200" spc="-5">
                <a:latin typeface="Cambria"/>
                <a:cs typeface="Cambria"/>
              </a:rPr>
              <a:t>thông tin theo </a:t>
            </a:r>
            <a:r>
              <a:rPr dirty="0" sz="2200">
                <a:latin typeface="Cambria"/>
                <a:cs typeface="Cambria"/>
              </a:rPr>
              <a:t>chủ ý củâ </a:t>
            </a:r>
            <a:r>
              <a:rPr dirty="0" sz="2200" spc="-5">
                <a:latin typeface="Cambria"/>
                <a:cs typeface="Cambria"/>
              </a:rPr>
              <a:t>người thiết </a:t>
            </a:r>
            <a:r>
              <a:rPr dirty="0" sz="2200" spc="-470">
                <a:latin typeface="Cambria"/>
                <a:cs typeface="Cambria"/>
              </a:rPr>
              <a:t> </a:t>
            </a:r>
            <a:r>
              <a:rPr dirty="0" sz="2200" spc="-25">
                <a:latin typeface="Cambria"/>
                <a:cs typeface="Cambria"/>
              </a:rPr>
              <a:t>kế</a:t>
            </a:r>
            <a:r>
              <a:rPr dirty="0" sz="2200" spc="-5">
                <a:latin typeface="Cambria"/>
                <a:cs typeface="Cambria"/>
              </a:rPr>
              <a:t> bảng </a:t>
            </a:r>
            <a:r>
              <a:rPr dirty="0" sz="2200">
                <a:latin typeface="Cambria"/>
                <a:cs typeface="Cambria"/>
              </a:rPr>
              <a:t>hỏi</a:t>
            </a:r>
            <a:endParaRPr sz="22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54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200">
                <a:latin typeface="Cambria"/>
                <a:cs typeface="Cambria"/>
              </a:rPr>
              <a:t>Thông</a:t>
            </a:r>
            <a:r>
              <a:rPr dirty="0" sz="2200" spc="-20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tin</a:t>
            </a:r>
            <a:r>
              <a:rPr dirty="0" sz="2200" spc="5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tập</a:t>
            </a:r>
            <a:r>
              <a:rPr dirty="0" sz="2200" spc="5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trung,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có </a:t>
            </a:r>
            <a:r>
              <a:rPr dirty="0" sz="2200" spc="-5">
                <a:latin typeface="Cambria"/>
                <a:cs typeface="Cambria"/>
              </a:rPr>
              <a:t>tính</a:t>
            </a:r>
            <a:r>
              <a:rPr dirty="0" sz="2200">
                <a:latin typeface="Cambria"/>
                <a:cs typeface="Cambria"/>
              </a:rPr>
              <a:t> định </a:t>
            </a:r>
            <a:r>
              <a:rPr dirty="0" sz="2200" spc="-10">
                <a:latin typeface="Cambria"/>
                <a:cs typeface="Cambria"/>
              </a:rPr>
              <a:t>hướng.</a:t>
            </a:r>
            <a:endParaRPr sz="22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54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200">
                <a:latin typeface="Cambria"/>
                <a:cs typeface="Cambria"/>
              </a:rPr>
              <a:t>Dễ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thu thập</a:t>
            </a:r>
            <a:r>
              <a:rPr dirty="0" sz="2200" spc="-15">
                <a:latin typeface="Cambria"/>
                <a:cs typeface="Cambria"/>
              </a:rPr>
              <a:t> </a:t>
            </a:r>
            <a:r>
              <a:rPr dirty="0" sz="2200" spc="-25">
                <a:latin typeface="Cambria"/>
                <a:cs typeface="Cambria"/>
              </a:rPr>
              <a:t>và</a:t>
            </a:r>
            <a:r>
              <a:rPr dirty="0" sz="2200">
                <a:latin typeface="Cambria"/>
                <a:cs typeface="Cambria"/>
              </a:rPr>
              <a:t> </a:t>
            </a:r>
            <a:r>
              <a:rPr dirty="0" sz="2200" spc="-15">
                <a:latin typeface="Cambria"/>
                <a:cs typeface="Cambria"/>
              </a:rPr>
              <a:t>xử </a:t>
            </a:r>
            <a:r>
              <a:rPr dirty="0" sz="2200" spc="-75">
                <a:latin typeface="Cambria"/>
                <a:cs typeface="Cambria"/>
              </a:rPr>
              <a:t>lý.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200" spc="-15" b="1" i="1">
                <a:latin typeface="Cambria"/>
                <a:cs typeface="Cambria"/>
              </a:rPr>
              <a:t>Nhược</a:t>
            </a:r>
            <a:r>
              <a:rPr dirty="0" sz="2200" spc="-50" b="1" i="1">
                <a:latin typeface="Cambria"/>
                <a:cs typeface="Cambria"/>
              </a:rPr>
              <a:t> </a:t>
            </a:r>
            <a:r>
              <a:rPr dirty="0" sz="2200" b="1" i="1">
                <a:latin typeface="Cambria"/>
                <a:cs typeface="Cambria"/>
              </a:rPr>
              <a:t>điểm.</a:t>
            </a:r>
            <a:endParaRPr sz="2200">
              <a:latin typeface="Cambria"/>
              <a:cs typeface="Cambria"/>
            </a:endParaRPr>
          </a:p>
          <a:p>
            <a:pPr marL="377190" marR="5080" indent="-28321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54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200">
                <a:latin typeface="Cambria"/>
                <a:cs typeface="Cambria"/>
              </a:rPr>
              <a:t>Thu</a:t>
            </a:r>
            <a:r>
              <a:rPr dirty="0" sz="2200" spc="-15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thập</a:t>
            </a:r>
            <a:r>
              <a:rPr dirty="0" sz="2200" spc="5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thông tin</a:t>
            </a:r>
            <a:r>
              <a:rPr dirty="0" sz="2200" spc="5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cứng </a:t>
            </a:r>
            <a:r>
              <a:rPr dirty="0" sz="2200">
                <a:latin typeface="Cambria"/>
                <a:cs typeface="Cambria"/>
              </a:rPr>
              <a:t>nhắc</a:t>
            </a:r>
            <a:r>
              <a:rPr dirty="0" sz="2200" spc="1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do </a:t>
            </a:r>
            <a:r>
              <a:rPr dirty="0" sz="2200" spc="-15">
                <a:latin typeface="Cambria"/>
                <a:cs typeface="Cambria"/>
              </a:rPr>
              <a:t>được</a:t>
            </a:r>
            <a:r>
              <a:rPr dirty="0" sz="2200" spc="5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thiết</a:t>
            </a:r>
            <a:r>
              <a:rPr dirty="0" sz="2200" spc="20">
                <a:latin typeface="Cambria"/>
                <a:cs typeface="Cambria"/>
              </a:rPr>
              <a:t> </a:t>
            </a:r>
            <a:r>
              <a:rPr dirty="0" sz="2200" spc="-25">
                <a:latin typeface="Cambria"/>
                <a:cs typeface="Cambria"/>
              </a:rPr>
              <a:t>kế</a:t>
            </a:r>
            <a:r>
              <a:rPr dirty="0" sz="220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trước,</a:t>
            </a:r>
            <a:r>
              <a:rPr dirty="0" sz="2200" spc="5">
                <a:latin typeface="Cambria"/>
                <a:cs typeface="Cambria"/>
              </a:rPr>
              <a:t> </a:t>
            </a:r>
            <a:r>
              <a:rPr dirty="0" sz="2200" spc="-15">
                <a:latin typeface="Cambria"/>
                <a:cs typeface="Cambria"/>
              </a:rPr>
              <a:t>kém </a:t>
            </a:r>
            <a:r>
              <a:rPr dirty="0" sz="2200" spc="-470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linh</a:t>
            </a:r>
            <a:r>
              <a:rPr dirty="0" sz="2200">
                <a:latin typeface="Cambria"/>
                <a:cs typeface="Cambria"/>
              </a:rPr>
              <a:t> </a:t>
            </a:r>
            <a:r>
              <a:rPr dirty="0" sz="2200" spc="5">
                <a:latin typeface="Cambria"/>
                <a:cs typeface="Cambria"/>
              </a:rPr>
              <a:t>hoạt.</a:t>
            </a:r>
            <a:endParaRPr sz="2200">
              <a:latin typeface="Cambria"/>
              <a:cs typeface="Cambria"/>
            </a:endParaRPr>
          </a:p>
          <a:p>
            <a:pPr marL="377190" marR="36385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54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200" spc="-5">
                <a:latin typeface="Cambria"/>
                <a:cs typeface="Cambria"/>
              </a:rPr>
              <a:t>Người lập</a:t>
            </a:r>
            <a:r>
              <a:rPr dirty="0" sz="2200" spc="5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bảng</a:t>
            </a:r>
            <a:r>
              <a:rPr dirty="0" sz="2200" spc="-1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hỏi </a:t>
            </a:r>
            <a:r>
              <a:rPr dirty="0" sz="2200" spc="-5">
                <a:latin typeface="Cambria"/>
                <a:cs typeface="Cambria"/>
              </a:rPr>
              <a:t>phải </a:t>
            </a:r>
            <a:r>
              <a:rPr dirty="0" sz="2200">
                <a:latin typeface="Cambria"/>
                <a:cs typeface="Cambria"/>
              </a:rPr>
              <a:t>có </a:t>
            </a:r>
            <a:r>
              <a:rPr dirty="0" sz="2200" spc="-5">
                <a:latin typeface="Cambria"/>
                <a:cs typeface="Cambria"/>
              </a:rPr>
              <a:t>kinh</a:t>
            </a:r>
            <a:r>
              <a:rPr dirty="0" sz="2200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nghiệm</a:t>
            </a:r>
            <a:r>
              <a:rPr dirty="0" sz="2200">
                <a:latin typeface="Cambria"/>
                <a:cs typeface="Cambria"/>
              </a:rPr>
              <a:t> </a:t>
            </a:r>
            <a:r>
              <a:rPr dirty="0" sz="2200" spc="-25">
                <a:latin typeface="Cambria"/>
                <a:cs typeface="Cambria"/>
              </a:rPr>
              <a:t>và</a:t>
            </a:r>
            <a:r>
              <a:rPr dirty="0" sz="2200" spc="10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kỹ năng </a:t>
            </a:r>
            <a:r>
              <a:rPr dirty="0" sz="2200">
                <a:latin typeface="Cambria"/>
                <a:cs typeface="Cambria"/>
              </a:rPr>
              <a:t>đặt </a:t>
            </a:r>
            <a:r>
              <a:rPr dirty="0" sz="2200" spc="-47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câu hỏi.</a:t>
            </a:r>
            <a:endParaRPr sz="22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545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200" spc="-40">
                <a:latin typeface="Cambria"/>
                <a:cs typeface="Cambria"/>
              </a:rPr>
              <a:t>Trả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lời</a:t>
            </a:r>
            <a:r>
              <a:rPr dirty="0" sz="2200" spc="-5">
                <a:latin typeface="Cambria"/>
                <a:cs typeface="Cambria"/>
              </a:rPr>
              <a:t> thụ </a:t>
            </a:r>
            <a:r>
              <a:rPr dirty="0" sz="2200">
                <a:latin typeface="Cambria"/>
                <a:cs typeface="Cambria"/>
              </a:rPr>
              <a:t>động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dễ điền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không</a:t>
            </a:r>
            <a:r>
              <a:rPr dirty="0" sz="2200" spc="-1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chính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 spc="-15">
                <a:latin typeface="Cambria"/>
                <a:cs typeface="Cambria"/>
              </a:rPr>
              <a:t>xác.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577" y="89153"/>
              <a:ext cx="7029450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5577" y="683513"/>
              <a:ext cx="6109716" cy="110261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100"/>
              </a:spcBef>
            </a:pPr>
            <a:r>
              <a:rPr dirty="0" sz="3900" spc="-5"/>
              <a:t>Những</a:t>
            </a:r>
            <a:r>
              <a:rPr dirty="0" sz="3900" spc="5"/>
              <a:t> </a:t>
            </a:r>
            <a:r>
              <a:rPr dirty="0" sz="3900"/>
              <a:t>lưu ý</a:t>
            </a:r>
            <a:r>
              <a:rPr dirty="0" sz="3900" spc="-10"/>
              <a:t> </a:t>
            </a:r>
            <a:r>
              <a:rPr dirty="0" sz="3900" spc="-5"/>
              <a:t>khi</a:t>
            </a:r>
            <a:r>
              <a:rPr dirty="0" sz="3900" spc="5"/>
              <a:t> </a:t>
            </a:r>
            <a:r>
              <a:rPr dirty="0" sz="3900" spc="-5"/>
              <a:t>thực</a:t>
            </a:r>
            <a:r>
              <a:rPr dirty="0" sz="3900" spc="5"/>
              <a:t> </a:t>
            </a:r>
            <a:r>
              <a:rPr dirty="0" sz="3900"/>
              <a:t>hiện </a:t>
            </a:r>
            <a:r>
              <a:rPr dirty="0" sz="3900" spc="-1070"/>
              <a:t> </a:t>
            </a:r>
            <a:r>
              <a:rPr dirty="0" sz="3900"/>
              <a:t>phương</a:t>
            </a:r>
            <a:r>
              <a:rPr dirty="0" sz="3900" spc="20"/>
              <a:t> </a:t>
            </a:r>
            <a:r>
              <a:rPr dirty="0" sz="3900"/>
              <a:t>pháp</a:t>
            </a:r>
            <a:r>
              <a:rPr dirty="0" sz="3900" spc="20"/>
              <a:t> </a:t>
            </a:r>
            <a:r>
              <a:rPr dirty="0" sz="3900"/>
              <a:t>bảng</a:t>
            </a:r>
            <a:r>
              <a:rPr dirty="0" sz="3900" spc="10"/>
              <a:t> </a:t>
            </a:r>
            <a:r>
              <a:rPr dirty="0" sz="3900"/>
              <a:t>hỏi</a:t>
            </a:r>
            <a:endParaRPr sz="39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46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1227836" y="1852167"/>
            <a:ext cx="6859905" cy="289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275" marR="5080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5">
                <a:latin typeface="Cambria"/>
                <a:cs typeface="Cambria"/>
              </a:rPr>
              <a:t>Bắt </a:t>
            </a:r>
            <a:r>
              <a:rPr dirty="0" sz="2800">
                <a:latin typeface="Cambria"/>
                <a:cs typeface="Cambria"/>
              </a:rPr>
              <a:t>đầu </a:t>
            </a:r>
            <a:r>
              <a:rPr dirty="0" sz="2800" spc="-5">
                <a:latin typeface="Cambria"/>
                <a:cs typeface="Cambria"/>
              </a:rPr>
              <a:t>bằng những </a:t>
            </a:r>
            <a:r>
              <a:rPr dirty="0" sz="2800">
                <a:latin typeface="Cambria"/>
                <a:cs typeface="Cambria"/>
              </a:rPr>
              <a:t>câu hỏi </a:t>
            </a:r>
            <a:r>
              <a:rPr dirty="0" sz="2800" spc="-5">
                <a:latin typeface="Cambria"/>
                <a:cs typeface="Cambria"/>
              </a:rPr>
              <a:t>thú </a:t>
            </a:r>
            <a:r>
              <a:rPr dirty="0" sz="2800">
                <a:latin typeface="Cambria"/>
                <a:cs typeface="Cambria"/>
              </a:rPr>
              <a:t>vị </a:t>
            </a:r>
            <a:r>
              <a:rPr dirty="0" sz="2800" spc="-30">
                <a:latin typeface="Cambria"/>
                <a:cs typeface="Cambria"/>
              </a:rPr>
              <a:t>và </a:t>
            </a:r>
            <a:r>
              <a:rPr dirty="0" sz="2800">
                <a:latin typeface="Cambria"/>
                <a:cs typeface="Cambria"/>
              </a:rPr>
              <a:t>dễ </a:t>
            </a:r>
            <a:r>
              <a:rPr dirty="0" sz="2800" spc="-20">
                <a:latin typeface="Cambria"/>
                <a:cs typeface="Cambria"/>
              </a:rPr>
              <a:t>trả </a:t>
            </a:r>
            <a:r>
              <a:rPr dirty="0" sz="2800" spc="-60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lời</a:t>
            </a:r>
            <a:endParaRPr sz="28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10">
                <a:latin typeface="Cambria"/>
                <a:cs typeface="Cambria"/>
              </a:rPr>
              <a:t>Ngắn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gọn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chính </a:t>
            </a:r>
            <a:r>
              <a:rPr dirty="0" sz="2800" spc="-15">
                <a:latin typeface="Cambria"/>
                <a:cs typeface="Cambria"/>
              </a:rPr>
              <a:t>xác,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tránh</a:t>
            </a:r>
            <a:r>
              <a:rPr dirty="0" sz="2800">
                <a:latin typeface="Cambria"/>
                <a:cs typeface="Cambria"/>
              </a:rPr>
              <a:t> viết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tắt</a:t>
            </a:r>
            <a:endParaRPr sz="28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Cambria"/>
                <a:cs typeface="Cambria"/>
              </a:rPr>
              <a:t>Cách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diễn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đạt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đơn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giản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để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tránh</a:t>
            </a:r>
            <a:r>
              <a:rPr dirty="0" sz="2800">
                <a:latin typeface="Cambria"/>
                <a:cs typeface="Cambria"/>
              </a:rPr>
              <a:t> hiểu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nhầm</a:t>
            </a:r>
            <a:endParaRPr sz="28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30">
                <a:latin typeface="Cambria"/>
                <a:cs typeface="Cambria"/>
              </a:rPr>
              <a:t>Tránh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các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câu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hỏi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đề</a:t>
            </a:r>
            <a:r>
              <a:rPr dirty="0" sz="2800" spc="-3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nghị</a:t>
            </a:r>
            <a:endParaRPr sz="28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Cambria"/>
                <a:cs typeface="Cambria"/>
              </a:rPr>
              <a:t>Chọn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các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câu hỏi</a:t>
            </a:r>
            <a:r>
              <a:rPr dirty="0" sz="2800" spc="-5">
                <a:latin typeface="Cambria"/>
                <a:cs typeface="Cambria"/>
              </a:rPr>
              <a:t> phù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hợp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với</a:t>
            </a:r>
            <a:r>
              <a:rPr dirty="0" sz="2800" spc="-10">
                <a:latin typeface="Cambria"/>
                <a:cs typeface="Cambria"/>
              </a:rPr>
              <a:t> người </a:t>
            </a:r>
            <a:r>
              <a:rPr dirty="0" sz="2800" spc="-20">
                <a:latin typeface="Cambria"/>
                <a:cs typeface="Cambria"/>
              </a:rPr>
              <a:t>trả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lời.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573" y="339852"/>
            <a:ext cx="3757422" cy="12123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306197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5955" algn="l"/>
              </a:tabLst>
            </a:pPr>
            <a:r>
              <a:rPr dirty="0" sz="4300" spc="-5"/>
              <a:t>Mộ</a:t>
            </a:r>
            <a:r>
              <a:rPr dirty="0" sz="4300"/>
              <a:t>t</a:t>
            </a:r>
            <a:r>
              <a:rPr dirty="0" sz="4300" spc="10"/>
              <a:t> </a:t>
            </a:r>
            <a:r>
              <a:rPr dirty="0" sz="4300" spc="-5"/>
              <a:t>s</a:t>
            </a:r>
            <a:r>
              <a:rPr dirty="0" sz="4300"/>
              <a:t>ố</a:t>
            </a:r>
            <a:r>
              <a:rPr dirty="0" sz="4300"/>
              <a:t>	</a:t>
            </a:r>
            <a:r>
              <a:rPr dirty="0" sz="4300" spc="-5"/>
              <a:t>mẫu</a:t>
            </a:r>
            <a:endParaRPr sz="43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1417318"/>
            <a:ext cx="7639050" cy="54406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46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573" y="339852"/>
            <a:ext cx="3757422" cy="12123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306197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5955" algn="l"/>
              </a:tabLst>
            </a:pPr>
            <a:r>
              <a:rPr dirty="0" sz="4300" spc="-5"/>
              <a:t>Mộ</a:t>
            </a:r>
            <a:r>
              <a:rPr dirty="0" sz="4300"/>
              <a:t>t</a:t>
            </a:r>
            <a:r>
              <a:rPr dirty="0" sz="4300" spc="10"/>
              <a:t> </a:t>
            </a:r>
            <a:r>
              <a:rPr dirty="0" sz="4300" spc="-5"/>
              <a:t>s</a:t>
            </a:r>
            <a:r>
              <a:rPr dirty="0" sz="4300"/>
              <a:t>ố</a:t>
            </a:r>
            <a:r>
              <a:rPr dirty="0" sz="4300"/>
              <a:t>	</a:t>
            </a:r>
            <a:r>
              <a:rPr dirty="0" sz="4300" spc="-5"/>
              <a:t>mẫu</a:t>
            </a:r>
            <a:endParaRPr sz="43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2697" y="1295400"/>
            <a:ext cx="8126730" cy="5334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46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" y="0"/>
            <a:ext cx="9143365" cy="6858000"/>
            <a:chOff x="955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578" y="89153"/>
              <a:ext cx="7608570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5578" y="683513"/>
              <a:ext cx="2637282" cy="110261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100"/>
              </a:spcBef>
            </a:pPr>
            <a:r>
              <a:rPr dirty="0" sz="3900" b="0">
                <a:latin typeface="Microsoft Sans Serif"/>
                <a:cs typeface="Microsoft Sans Serif"/>
              </a:rPr>
              <a:t>So</a:t>
            </a:r>
            <a:r>
              <a:rPr dirty="0" sz="3900" spc="4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sánh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75" b="0">
                <a:latin typeface="Microsoft Sans Serif"/>
                <a:cs typeface="Microsoft Sans Serif"/>
              </a:rPr>
              <a:t>giữa</a:t>
            </a:r>
            <a:r>
              <a:rPr dirty="0" sz="3900" spc="5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Questionaries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và </a:t>
            </a:r>
            <a:r>
              <a:rPr dirty="0" sz="3900" spc="-1019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Interview</a:t>
            </a:r>
            <a:endParaRPr sz="39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5400" y="1600200"/>
            <a:ext cx="7469124" cy="4495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46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6497" y="0"/>
            <a:ext cx="8208009" cy="6858000"/>
            <a:chOff x="936497" y="0"/>
            <a:chExt cx="8208009" cy="6858000"/>
          </a:xfrm>
        </p:grpSpPr>
        <p:sp>
          <p:nvSpPr>
            <p:cNvPr id="4" name="object 4"/>
            <p:cNvSpPr/>
            <p:nvPr/>
          </p:nvSpPr>
          <p:spPr>
            <a:xfrm>
              <a:off x="1014221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77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778" y="6858000"/>
                  </a:lnTo>
                  <a:lnTo>
                    <a:pt x="812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497" y="0"/>
              <a:ext cx="145478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221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573" y="339852"/>
              <a:ext cx="3818382" cy="12123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1103" y="339852"/>
              <a:ext cx="902957" cy="12123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94097" y="339852"/>
              <a:ext cx="2937509" cy="121234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5673725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5" b="0">
                <a:latin typeface="Microsoft Sans Serif"/>
                <a:cs typeface="Microsoft Sans Serif"/>
              </a:rPr>
              <a:t>Observation</a:t>
            </a:r>
            <a:r>
              <a:rPr dirty="0" sz="4300" spc="2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-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Quan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sát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9461" y="1420367"/>
            <a:ext cx="7726680" cy="5483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975" marR="17780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08610" algn="l"/>
              </a:tabLst>
            </a:pPr>
            <a:r>
              <a:rPr dirty="0" sz="2800" spc="-5">
                <a:latin typeface="Cambria"/>
                <a:cs typeface="Cambria"/>
              </a:rPr>
              <a:t>Nhằm</a:t>
            </a:r>
            <a:r>
              <a:rPr dirty="0" sz="2800" spc="23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tìm</a:t>
            </a:r>
            <a:r>
              <a:rPr dirty="0" sz="2800" spc="23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kiếm</a:t>
            </a:r>
            <a:r>
              <a:rPr dirty="0" sz="2800" spc="22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điều</a:t>
            </a:r>
            <a:r>
              <a:rPr dirty="0" sz="2800" spc="23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thực</a:t>
            </a:r>
            <a:r>
              <a:rPr dirty="0" sz="2800" spc="24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sự</a:t>
            </a:r>
            <a:r>
              <a:rPr dirty="0" sz="2800" spc="235">
                <a:latin typeface="Cambria"/>
                <a:cs typeface="Cambria"/>
              </a:rPr>
              <a:t> </a:t>
            </a:r>
            <a:r>
              <a:rPr dirty="0" sz="2800" spc="-35">
                <a:latin typeface="Cambria"/>
                <a:cs typeface="Cambria"/>
              </a:rPr>
              <a:t>xảy</a:t>
            </a:r>
            <a:r>
              <a:rPr dirty="0" sz="2800" spc="229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ra,</a:t>
            </a:r>
            <a:r>
              <a:rPr dirty="0" sz="2800" spc="229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không</a:t>
            </a:r>
            <a:r>
              <a:rPr dirty="0" sz="2800" spc="24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phải </a:t>
            </a:r>
            <a:r>
              <a:rPr dirty="0" sz="2800" spc="-60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điều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người </a:t>
            </a:r>
            <a:r>
              <a:rPr dirty="0" sz="2800" spc="-5">
                <a:latin typeface="Cambria"/>
                <a:cs typeface="Cambria"/>
              </a:rPr>
              <a:t>ta nói.</a:t>
            </a:r>
            <a:endParaRPr sz="2800">
              <a:latin typeface="Cambria"/>
              <a:cs typeface="Cambria"/>
            </a:endParaRPr>
          </a:p>
          <a:p>
            <a:pPr marL="3079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08610" algn="l"/>
              </a:tabLst>
            </a:pPr>
            <a:r>
              <a:rPr dirty="0" sz="2800" spc="-5">
                <a:latin typeface="Cambria"/>
                <a:cs typeface="Cambria"/>
              </a:rPr>
              <a:t>Bao</a:t>
            </a:r>
            <a:r>
              <a:rPr dirty="0" sz="2800" spc="-4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gồm:</a:t>
            </a:r>
            <a:endParaRPr sz="2800">
              <a:latin typeface="Cambria"/>
              <a:cs typeface="Cambria"/>
            </a:endParaRPr>
          </a:p>
          <a:p>
            <a:pPr lvl="1" marL="582930" marR="18415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83565" algn="l"/>
              </a:tabLst>
            </a:pPr>
            <a:r>
              <a:rPr dirty="0" sz="2400" spc="-5">
                <a:latin typeface="Cambria"/>
                <a:cs typeface="Cambria"/>
              </a:rPr>
              <a:t>Quan</a:t>
            </a:r>
            <a:r>
              <a:rPr dirty="0" sz="2400" spc="3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sát</a:t>
            </a:r>
            <a:r>
              <a:rPr dirty="0" sz="2400" spc="32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người</a:t>
            </a:r>
            <a:r>
              <a:rPr dirty="0" sz="2400" spc="3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ta</a:t>
            </a:r>
            <a:r>
              <a:rPr dirty="0" sz="2400" spc="33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thực</a:t>
            </a:r>
            <a:r>
              <a:rPr dirty="0" sz="2400" spc="3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hiện</a:t>
            </a:r>
            <a:r>
              <a:rPr dirty="0" sz="2400" spc="32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xử</a:t>
            </a:r>
            <a:r>
              <a:rPr dirty="0" sz="2400" spc="33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lý</a:t>
            </a:r>
            <a:r>
              <a:rPr dirty="0" sz="2400" spc="3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công</a:t>
            </a:r>
            <a:r>
              <a:rPr dirty="0" sz="2400" spc="3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việc</a:t>
            </a:r>
            <a:r>
              <a:rPr dirty="0" sz="2400" spc="3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như</a:t>
            </a:r>
            <a:r>
              <a:rPr dirty="0" sz="2400" spc="32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thế </a:t>
            </a:r>
            <a:r>
              <a:rPr dirty="0" sz="2400" spc="-509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nào </a:t>
            </a:r>
            <a:r>
              <a:rPr dirty="0" sz="2400" spc="-30">
                <a:latin typeface="Cambria"/>
                <a:cs typeface="Cambria"/>
              </a:rPr>
              <a:t>và</a:t>
            </a:r>
            <a:r>
              <a:rPr dirty="0" sz="2400">
                <a:latin typeface="Cambria"/>
                <a:cs typeface="Cambria"/>
              </a:rPr>
              <a:t> điều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gì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35">
                <a:latin typeface="Cambria"/>
                <a:cs typeface="Cambria"/>
              </a:rPr>
              <a:t>xảy</a:t>
            </a:r>
            <a:r>
              <a:rPr dirty="0" sz="2400" spc="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ra.</a:t>
            </a:r>
            <a:endParaRPr sz="2400">
              <a:latin typeface="Cambria"/>
              <a:cs typeface="Cambria"/>
            </a:endParaRPr>
          </a:p>
          <a:p>
            <a:pPr algn="just" marL="829310" marR="17780" indent="-228600">
              <a:lnSpc>
                <a:spcPct val="90000"/>
              </a:lnSpc>
              <a:spcBef>
                <a:spcPts val="490"/>
              </a:spcBef>
            </a:pPr>
            <a:r>
              <a:rPr dirty="0" sz="2000" spc="-465">
                <a:solidFill>
                  <a:srgbClr val="FDB809"/>
                </a:solidFill>
                <a:latin typeface="Segoe UI Symbol"/>
                <a:cs typeface="Segoe UI Symbol"/>
              </a:rPr>
              <a:t>🞄</a:t>
            </a:r>
            <a:r>
              <a:rPr dirty="0" sz="2000" spc="525">
                <a:solidFill>
                  <a:srgbClr val="FDB809"/>
                </a:solidFill>
                <a:latin typeface="Segoe UI Symbol"/>
                <a:cs typeface="Segoe UI Symbol"/>
              </a:rPr>
              <a:t> </a:t>
            </a:r>
            <a:r>
              <a:rPr dirty="0" sz="2000" spc="-5" b="1">
                <a:latin typeface="Cambria"/>
                <a:cs typeface="Cambria"/>
              </a:rPr>
              <a:t>Quan sát </a:t>
            </a:r>
            <a:r>
              <a:rPr dirty="0" sz="2000" spc="-10" b="1">
                <a:latin typeface="Cambria"/>
                <a:cs typeface="Cambria"/>
              </a:rPr>
              <a:t>thụ </a:t>
            </a:r>
            <a:r>
              <a:rPr dirty="0" sz="2000" b="1">
                <a:latin typeface="Cambria"/>
                <a:cs typeface="Cambria"/>
              </a:rPr>
              <a:t>động: </a:t>
            </a:r>
            <a:r>
              <a:rPr dirty="0" sz="2000" spc="80">
                <a:latin typeface="Microsoft Sans Serif"/>
                <a:cs typeface="Microsoft Sans Serif"/>
              </a:rPr>
              <a:t>Người </a:t>
            </a:r>
            <a:r>
              <a:rPr dirty="0" sz="2000" spc="-10">
                <a:latin typeface="Microsoft Sans Serif"/>
                <a:cs typeface="Microsoft Sans Serif"/>
              </a:rPr>
              <a:t>quan </a:t>
            </a:r>
            <a:r>
              <a:rPr dirty="0" sz="2000" spc="-5">
                <a:latin typeface="Microsoft Sans Serif"/>
                <a:cs typeface="Microsoft Sans Serif"/>
              </a:rPr>
              <a:t>sát </a:t>
            </a:r>
            <a:r>
              <a:rPr dirty="0" sz="2000" spc="-10">
                <a:latin typeface="Microsoft Sans Serif"/>
                <a:cs typeface="Microsoft Sans Serif"/>
              </a:rPr>
              <a:t>ngồi </a:t>
            </a:r>
            <a:r>
              <a:rPr dirty="0" sz="2000" spc="-5">
                <a:latin typeface="Microsoft Sans Serif"/>
                <a:cs typeface="Microsoft Sans Serif"/>
              </a:rPr>
              <a:t>tại chỗ và </a:t>
            </a:r>
            <a:r>
              <a:rPr dirty="0" sz="2000" spc="-10">
                <a:latin typeface="Microsoft Sans Serif"/>
                <a:cs typeface="Microsoft Sans Serif"/>
              </a:rPr>
              <a:t>ghi </a:t>
            </a:r>
            <a:r>
              <a:rPr dirty="0" sz="2000" spc="-5">
                <a:latin typeface="Microsoft Sans Serif"/>
                <a:cs typeface="Microsoft Sans Serif"/>
              </a:rPr>
              <a:t>chép 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5">
                <a:latin typeface="Microsoft Sans Serif"/>
                <a:cs typeface="Microsoft Sans Serif"/>
              </a:rPr>
              <a:t>lại </a:t>
            </a:r>
            <a:r>
              <a:rPr dirty="0" sz="2000" spc="-5">
                <a:latin typeface="Microsoft Sans Serif"/>
                <a:cs typeface="Microsoft Sans Serif"/>
              </a:rPr>
              <a:t>các hoạt động, các </a:t>
            </a:r>
            <a:r>
              <a:rPr dirty="0" sz="2000" spc="100">
                <a:latin typeface="Microsoft Sans Serif"/>
                <a:cs typeface="Microsoft Sans Serif"/>
              </a:rPr>
              <a:t>bước </a:t>
            </a:r>
            <a:r>
              <a:rPr dirty="0" sz="2000" spc="105">
                <a:latin typeface="Microsoft Sans Serif"/>
                <a:cs typeface="Microsoft Sans Serif"/>
              </a:rPr>
              <a:t>xử </a:t>
            </a:r>
            <a:r>
              <a:rPr dirty="0" sz="2000" spc="-10">
                <a:latin typeface="Microsoft Sans Serif"/>
                <a:cs typeface="Microsoft Sans Serif"/>
              </a:rPr>
              <a:t>lý </a:t>
            </a:r>
            <a:r>
              <a:rPr dirty="0" sz="2000" spc="-5">
                <a:latin typeface="Microsoft Sans Serif"/>
                <a:cs typeface="Microsoft Sans Serif"/>
              </a:rPr>
              <a:t>công việc. Các băng video 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đôi</a:t>
            </a:r>
            <a:r>
              <a:rPr dirty="0" sz="2000" spc="-5">
                <a:latin typeface="Microsoft Sans Serif"/>
                <a:cs typeface="Microsoft Sans Serif"/>
              </a:rPr>
              <a:t> khi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có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thể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100">
                <a:latin typeface="Microsoft Sans Serif"/>
                <a:cs typeface="Microsoft Sans Serif"/>
              </a:rPr>
              <a:t>được </a:t>
            </a:r>
            <a:r>
              <a:rPr dirty="0" sz="2000" spc="-10">
                <a:latin typeface="Microsoft Sans Serif"/>
                <a:cs typeface="Microsoft Sans Serif"/>
              </a:rPr>
              <a:t>dùng.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Ghi</a:t>
            </a:r>
            <a:r>
              <a:rPr dirty="0" sz="2000" spc="-5">
                <a:latin typeface="Microsoft Sans Serif"/>
                <a:cs typeface="Microsoft Sans Serif"/>
              </a:rPr>
              <a:t> chép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hoặc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băng</a:t>
            </a:r>
            <a:r>
              <a:rPr dirty="0" sz="2000" spc="5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thu</a:t>
            </a:r>
            <a:r>
              <a:rPr dirty="0" sz="2000" spc="520">
                <a:latin typeface="Microsoft Sans Serif"/>
                <a:cs typeface="Microsoft Sans Serif"/>
              </a:rPr>
              <a:t> </a:t>
            </a:r>
            <a:r>
              <a:rPr dirty="0" sz="2000" spc="20">
                <a:latin typeface="Microsoft Sans Serif"/>
                <a:cs typeface="Microsoft Sans Serif"/>
              </a:rPr>
              <a:t>hình </a:t>
            </a:r>
            <a:r>
              <a:rPr dirty="0" sz="2000" spc="-520">
                <a:latin typeface="Microsoft Sans Serif"/>
                <a:cs typeface="Microsoft Sans Serif"/>
              </a:rPr>
              <a:t> </a:t>
            </a:r>
            <a:r>
              <a:rPr dirty="0" sz="2000" spc="100">
                <a:latin typeface="Microsoft Sans Serif"/>
                <a:cs typeface="Microsoft Sans Serif"/>
              </a:rPr>
              <a:t>được </a:t>
            </a:r>
            <a:r>
              <a:rPr dirty="0" sz="2000" spc="-5">
                <a:latin typeface="Microsoft Sans Serif"/>
                <a:cs typeface="Microsoft Sans Serif"/>
              </a:rPr>
              <a:t>phân </a:t>
            </a:r>
            <a:r>
              <a:rPr dirty="0" sz="2000" spc="20">
                <a:latin typeface="Microsoft Sans Serif"/>
                <a:cs typeface="Microsoft Sans Serif"/>
              </a:rPr>
              <a:t>tích </a:t>
            </a:r>
            <a:r>
              <a:rPr dirty="0" sz="2000" spc="-5">
                <a:latin typeface="Microsoft Sans Serif"/>
                <a:cs typeface="Microsoft Sans Serif"/>
              </a:rPr>
              <a:t>các </a:t>
            </a:r>
            <a:r>
              <a:rPr dirty="0" sz="2000" spc="110">
                <a:latin typeface="Microsoft Sans Serif"/>
                <a:cs typeface="Microsoft Sans Serif"/>
              </a:rPr>
              <a:t>sự </a:t>
            </a:r>
            <a:r>
              <a:rPr dirty="0" sz="2000" spc="-10">
                <a:latin typeface="Microsoft Sans Serif"/>
                <a:cs typeface="Microsoft Sans Serif"/>
              </a:rPr>
              <a:t>hiện, </a:t>
            </a:r>
            <a:r>
              <a:rPr dirty="0" sz="2000" spc="-5">
                <a:latin typeface="Microsoft Sans Serif"/>
                <a:cs typeface="Microsoft Sans Serif"/>
              </a:rPr>
              <a:t>các hoạt động công việc </a:t>
            </a:r>
            <a:r>
              <a:rPr dirty="0" sz="2000" spc="-10">
                <a:latin typeface="Microsoft Sans Serif"/>
                <a:cs typeface="Microsoft Sans Serif"/>
              </a:rPr>
              <a:t>hoặc </a:t>
            </a:r>
            <a:r>
              <a:rPr dirty="0" sz="2000" spc="-5">
                <a:latin typeface="Microsoft Sans Serif"/>
                <a:cs typeface="Microsoft Sans Serif"/>
              </a:rPr>
              <a:t> thông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tin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về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công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việc.</a:t>
            </a:r>
            <a:endParaRPr sz="2000">
              <a:latin typeface="Microsoft Sans Serif"/>
              <a:cs typeface="Microsoft Sans Serif"/>
            </a:endParaRPr>
          </a:p>
          <a:p>
            <a:pPr algn="just" marL="829310" marR="24130" indent="-228600">
              <a:lnSpc>
                <a:spcPts val="2160"/>
              </a:lnSpc>
              <a:spcBef>
                <a:spcPts val="515"/>
              </a:spcBef>
            </a:pPr>
            <a:r>
              <a:rPr dirty="0" sz="2000" spc="-465">
                <a:solidFill>
                  <a:srgbClr val="FDB809"/>
                </a:solidFill>
                <a:latin typeface="Segoe UI Symbol"/>
                <a:cs typeface="Segoe UI Symbol"/>
              </a:rPr>
              <a:t>🞄</a:t>
            </a:r>
            <a:r>
              <a:rPr dirty="0" sz="2000" spc="-459">
                <a:solidFill>
                  <a:srgbClr val="FDB809"/>
                </a:solidFill>
                <a:latin typeface="Segoe UI Symbol"/>
                <a:cs typeface="Segoe UI Symbol"/>
              </a:rPr>
              <a:t> </a:t>
            </a:r>
            <a:r>
              <a:rPr dirty="0" sz="2000" spc="-5" b="1">
                <a:latin typeface="Cambria"/>
                <a:cs typeface="Cambria"/>
              </a:rPr>
              <a:t>Quan sát chủ động: </a:t>
            </a:r>
            <a:r>
              <a:rPr dirty="0" sz="2000" spc="-5">
                <a:latin typeface="Cambria"/>
                <a:cs typeface="Cambria"/>
              </a:rPr>
              <a:t>Tham gia </a:t>
            </a:r>
            <a:r>
              <a:rPr dirty="0" sz="2000" spc="-10">
                <a:latin typeface="Cambria"/>
                <a:cs typeface="Cambria"/>
              </a:rPr>
              <a:t>trực </a:t>
            </a:r>
            <a:r>
              <a:rPr dirty="0" sz="2000" spc="-5">
                <a:latin typeface="Cambria"/>
                <a:cs typeface="Cambria"/>
              </a:rPr>
              <a:t>tiếp </a:t>
            </a:r>
            <a:r>
              <a:rPr dirty="0" sz="2000" spc="-20">
                <a:latin typeface="Cambria"/>
                <a:cs typeface="Cambria"/>
              </a:rPr>
              <a:t>vào </a:t>
            </a:r>
            <a:r>
              <a:rPr dirty="0" sz="2000" spc="-5">
                <a:latin typeface="Cambria"/>
                <a:cs typeface="Cambria"/>
              </a:rPr>
              <a:t>các hoạt động </a:t>
            </a:r>
            <a:r>
              <a:rPr dirty="0" sz="2000" spc="-20">
                <a:latin typeface="Cambria"/>
                <a:cs typeface="Cambria"/>
              </a:rPr>
              <a:t>xử </a:t>
            </a:r>
            <a:r>
              <a:rPr dirty="0" sz="2000" spc="-50">
                <a:latin typeface="Cambria"/>
                <a:cs typeface="Cambria"/>
              </a:rPr>
              <a:t>lý 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thương</a:t>
            </a:r>
            <a:r>
              <a:rPr dirty="0" sz="2000" spc="-5">
                <a:latin typeface="Cambria"/>
                <a:cs typeface="Cambria"/>
              </a:rPr>
              <a:t> mại.</a:t>
            </a:r>
            <a:endParaRPr sz="2000">
              <a:latin typeface="Cambria"/>
              <a:cs typeface="Cambria"/>
            </a:endParaRPr>
          </a:p>
          <a:p>
            <a:pPr lvl="1" marL="582930" indent="-237490">
              <a:lnSpc>
                <a:spcPct val="100000"/>
              </a:lnSpc>
              <a:spcBef>
                <a:spcPts val="555"/>
              </a:spcBef>
              <a:buClr>
                <a:srgbClr val="3891A7"/>
              </a:buClr>
              <a:buFont typeface="Verdana"/>
              <a:buChar char="◦"/>
              <a:tabLst>
                <a:tab pos="583565" algn="l"/>
              </a:tabLst>
            </a:pPr>
            <a:r>
              <a:rPr dirty="0" sz="2400">
                <a:latin typeface="Cambria"/>
                <a:cs typeface="Cambria"/>
              </a:rPr>
              <a:t>Đi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theo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một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xử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lý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từ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đầu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đến</a:t>
            </a:r>
            <a:r>
              <a:rPr dirty="0" sz="2400" spc="-5">
                <a:latin typeface="Cambria"/>
                <a:cs typeface="Cambria"/>
              </a:rPr>
              <a:t> cuối.</a:t>
            </a:r>
            <a:endParaRPr sz="2400">
              <a:latin typeface="Cambria"/>
              <a:cs typeface="Cambria"/>
            </a:endParaRPr>
          </a:p>
          <a:p>
            <a:pPr lvl="1" marL="582930" marR="1905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83565" algn="l"/>
              </a:tabLst>
            </a:pPr>
            <a:r>
              <a:rPr dirty="0" sz="2400">
                <a:latin typeface="Cambria"/>
                <a:cs typeface="Cambria"/>
              </a:rPr>
              <a:t>Đạt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được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các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dữ</a:t>
            </a:r>
            <a:r>
              <a:rPr dirty="0" sz="2400" spc="15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liệu</a:t>
            </a:r>
            <a:r>
              <a:rPr dirty="0" sz="2400" spc="1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định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lượng</a:t>
            </a:r>
            <a:r>
              <a:rPr dirty="0" sz="2400" spc="1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để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làm</a:t>
            </a:r>
            <a:r>
              <a:rPr dirty="0" sz="2400" spc="15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cơ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sở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cho</a:t>
            </a:r>
            <a:r>
              <a:rPr dirty="0" sz="2400" spc="1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các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cải</a:t>
            </a:r>
            <a:r>
              <a:rPr dirty="0" sz="2400" spc="-5">
                <a:latin typeface="Cambria"/>
                <a:cs typeface="Cambria"/>
              </a:rPr>
              <a:t> tiến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được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cung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cấp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bởi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hệ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355">
                <a:latin typeface="Cambria"/>
                <a:cs typeface="Cambria"/>
              </a:rPr>
              <a:t>thố</a:t>
            </a:r>
            <a:r>
              <a:rPr dirty="0" baseline="46296" sz="1800" spc="-532">
                <a:solidFill>
                  <a:srgbClr val="B5A787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55">
                <a:latin typeface="Cambria"/>
                <a:cs typeface="Cambria"/>
              </a:rPr>
              <a:t>n</a:t>
            </a:r>
            <a:r>
              <a:rPr dirty="0" baseline="46296" sz="1800" spc="-532">
                <a:solidFill>
                  <a:srgbClr val="B5A787"/>
                </a:solidFill>
                <a:latin typeface="Microsoft Sans Serif"/>
                <a:cs typeface="Microsoft Sans Serif"/>
              </a:rPr>
              <a:t>rần</a:t>
            </a:r>
            <a:r>
              <a:rPr dirty="0" sz="2400" spc="-355">
                <a:latin typeface="Cambria"/>
                <a:cs typeface="Cambria"/>
              </a:rPr>
              <a:t>g</a:t>
            </a:r>
            <a:r>
              <a:rPr dirty="0" baseline="46296" sz="1800" spc="-532">
                <a:solidFill>
                  <a:srgbClr val="B5A787"/>
                </a:solidFill>
                <a:latin typeface="Microsoft Sans Serif"/>
                <a:cs typeface="Microsoft Sans Serif"/>
              </a:rPr>
              <a:t>Th</a:t>
            </a:r>
            <a:r>
              <a:rPr dirty="0" sz="2400" spc="-355">
                <a:latin typeface="Cambria"/>
                <a:cs typeface="Cambria"/>
              </a:rPr>
              <a:t>m</a:t>
            </a:r>
            <a:r>
              <a:rPr dirty="0" baseline="46296" sz="1800" spc="-532">
                <a:solidFill>
                  <a:srgbClr val="B5A787"/>
                </a:solidFill>
                <a:latin typeface="Microsoft Sans Serif"/>
                <a:cs typeface="Microsoft Sans Serif"/>
              </a:rPr>
              <a:t>ị</a:t>
            </a:r>
            <a:r>
              <a:rPr dirty="0" baseline="46296" sz="1800" spc="15">
                <a:solidFill>
                  <a:srgbClr val="B5A787"/>
                </a:solidFill>
                <a:latin typeface="Microsoft Sans Serif"/>
                <a:cs typeface="Microsoft Sans Serif"/>
              </a:rPr>
              <a:t> </a:t>
            </a:r>
            <a:r>
              <a:rPr dirty="0" baseline="46296" sz="1800" spc="-547">
                <a:solidFill>
                  <a:srgbClr val="B5A787"/>
                </a:solidFill>
                <a:latin typeface="Microsoft Sans Serif"/>
                <a:cs typeface="Microsoft Sans Serif"/>
              </a:rPr>
              <a:t>Ki</a:t>
            </a:r>
            <a:r>
              <a:rPr dirty="0" sz="2400" spc="-365">
                <a:latin typeface="Cambria"/>
                <a:cs typeface="Cambria"/>
              </a:rPr>
              <a:t>ớ</a:t>
            </a:r>
            <a:r>
              <a:rPr dirty="0" baseline="46296" sz="1800" spc="-547">
                <a:solidFill>
                  <a:srgbClr val="B5A787"/>
                </a:solidFill>
                <a:latin typeface="Microsoft Sans Serif"/>
                <a:cs typeface="Microsoft Sans Serif"/>
              </a:rPr>
              <a:t>m</a:t>
            </a:r>
            <a:r>
              <a:rPr dirty="0" baseline="46296" sz="1800" spc="15">
                <a:solidFill>
                  <a:srgbClr val="B5A787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40">
                <a:latin typeface="Cambria"/>
                <a:cs typeface="Cambria"/>
              </a:rPr>
              <a:t>i</a:t>
            </a:r>
            <a:r>
              <a:rPr dirty="0" baseline="46296" sz="1800" spc="-359">
                <a:solidFill>
                  <a:srgbClr val="B5A787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240">
                <a:latin typeface="Cambria"/>
                <a:cs typeface="Cambria"/>
              </a:rPr>
              <a:t>.</a:t>
            </a:r>
            <a:r>
              <a:rPr dirty="0" baseline="46296" sz="1800" spc="-359">
                <a:solidFill>
                  <a:srgbClr val="B5A787"/>
                </a:solidFill>
                <a:latin typeface="Microsoft Sans Serif"/>
                <a:cs typeface="Microsoft Sans Serif"/>
              </a:rPr>
              <a:t>hi</a:t>
            </a:r>
            <a:endParaRPr baseline="46296"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45473" y="6536435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B5A787"/>
                </a:solidFill>
                <a:latin typeface="Microsoft Sans Serif"/>
                <a:cs typeface="Microsoft Sans Serif"/>
              </a:rPr>
              <a:t>59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478" y="208775"/>
              <a:ext cx="2055876" cy="10180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1531" y="208775"/>
              <a:ext cx="1395983" cy="10180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7455" y="208775"/>
              <a:ext cx="1344168" cy="10180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0801" y="208775"/>
              <a:ext cx="1089672" cy="10180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478" y="757415"/>
              <a:ext cx="4214622" cy="101804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69339" y="333501"/>
            <a:ext cx="386334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solidFill>
                  <a:srgbClr val="AF0F5C"/>
                </a:solidFill>
                <a:latin typeface="Microsoft Sans Serif"/>
                <a:cs typeface="Microsoft Sans Serif"/>
              </a:rPr>
              <a:t>Nghiên</a:t>
            </a:r>
            <a:r>
              <a:rPr dirty="0" sz="3600" spc="10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135" b="0">
                <a:solidFill>
                  <a:srgbClr val="AF0F5C"/>
                </a:solidFill>
                <a:latin typeface="Microsoft Sans Serif"/>
                <a:cs typeface="Microsoft Sans Serif"/>
              </a:rPr>
              <a:t>cứu</a:t>
            </a:r>
            <a:r>
              <a:rPr dirty="0" sz="3600" spc="15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3600" b="0">
                <a:solidFill>
                  <a:srgbClr val="AF0F5C"/>
                </a:solidFill>
                <a:latin typeface="Microsoft Sans Serif"/>
                <a:cs typeface="Microsoft Sans Serif"/>
              </a:rPr>
              <a:t>khả</a:t>
            </a:r>
            <a:r>
              <a:rPr dirty="0" sz="3600" spc="10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-10" b="0">
                <a:solidFill>
                  <a:srgbClr val="AF0F5C"/>
                </a:solidFill>
                <a:latin typeface="Microsoft Sans Serif"/>
                <a:cs typeface="Microsoft Sans Serif"/>
              </a:rPr>
              <a:t>thi </a:t>
            </a:r>
            <a:r>
              <a:rPr dirty="0" sz="3600" spc="-940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-10" b="0">
                <a:solidFill>
                  <a:srgbClr val="AF0F5C"/>
                </a:solidFill>
                <a:latin typeface="Microsoft Sans Serif"/>
                <a:cs typeface="Microsoft Sans Serif"/>
              </a:rPr>
              <a:t>Feasibility</a:t>
            </a:r>
            <a:r>
              <a:rPr dirty="0" sz="3600" spc="15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solidFill>
                  <a:srgbClr val="AF0F5C"/>
                </a:solidFill>
                <a:latin typeface="Microsoft Sans Serif"/>
                <a:cs typeface="Microsoft Sans Serif"/>
              </a:rPr>
              <a:t>studies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3838" y="1786381"/>
            <a:ext cx="7593965" cy="2738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9554" marR="6985" indent="-23749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Font typeface="Verdana"/>
              <a:buChar char="◦"/>
              <a:tabLst>
                <a:tab pos="250190" algn="l"/>
                <a:tab pos="827405" algn="l"/>
                <a:tab pos="1799589" algn="l"/>
                <a:tab pos="2296795" algn="l"/>
                <a:tab pos="3171190" algn="l"/>
                <a:tab pos="3867785" algn="l"/>
                <a:tab pos="4543425" algn="l"/>
                <a:tab pos="5178425" algn="l"/>
                <a:tab pos="5952490" algn="l"/>
                <a:tab pos="6647815" algn="l"/>
                <a:tab pos="7303134" algn="l"/>
              </a:tabLst>
            </a:pP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Hệ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thống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ó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đóng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góp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ch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á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mục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ti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ê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củ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tổ 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chức</a:t>
            </a:r>
            <a:r>
              <a:rPr dirty="0" sz="2800" spc="-2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hay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không?</a:t>
            </a:r>
            <a:endParaRPr sz="2800">
              <a:latin typeface="Times New Roman"/>
              <a:cs typeface="Times New Roman"/>
            </a:endParaRPr>
          </a:p>
          <a:p>
            <a:pPr marL="249554" marR="5715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250190" algn="l"/>
                <a:tab pos="807085" algn="l"/>
                <a:tab pos="1759585" algn="l"/>
                <a:tab pos="2238375" algn="l"/>
                <a:tab pos="2814955" algn="l"/>
                <a:tab pos="3672204" algn="l"/>
                <a:tab pos="4427220" algn="l"/>
                <a:tab pos="5220970" algn="l"/>
                <a:tab pos="6055360" algn="l"/>
                <a:tab pos="6889115" algn="l"/>
              </a:tabLst>
            </a:pP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Hệ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thống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ó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thể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đ</a:t>
            </a:r>
            <a:r>
              <a:rPr dirty="0" sz="2800" spc="-10">
                <a:solidFill>
                  <a:srgbClr val="001F5F"/>
                </a:solidFill>
                <a:latin typeface="Times New Roman"/>
                <a:cs typeface="Times New Roman"/>
              </a:rPr>
              <a:t>ư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ợc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phát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tri</a:t>
            </a:r>
            <a:r>
              <a:rPr dirty="0" sz="2800" spc="-10">
                <a:solidFill>
                  <a:srgbClr val="001F5F"/>
                </a:solidFill>
                <a:latin typeface="Times New Roman"/>
                <a:cs typeface="Times New Roman"/>
              </a:rPr>
              <a:t>ể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bằng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ô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ng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nghệ 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hiện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hành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và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trong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phạm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vi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ngân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sách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hay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không?</a:t>
            </a:r>
            <a:endParaRPr sz="2800">
              <a:latin typeface="Times New Roman"/>
              <a:cs typeface="Times New Roman"/>
            </a:endParaRPr>
          </a:p>
          <a:p>
            <a:pPr marL="249554" marR="508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250190" algn="l"/>
                <a:tab pos="810895" algn="l"/>
                <a:tab pos="1767205" algn="l"/>
                <a:tab pos="2249170" algn="l"/>
                <a:tab pos="2829560" algn="l"/>
                <a:tab pos="3690620" algn="l"/>
                <a:tab pos="4370070" algn="l"/>
                <a:tab pos="5059680" algn="l"/>
                <a:tab pos="5669915" algn="l"/>
                <a:tab pos="6288405" algn="l"/>
                <a:tab pos="6770370" algn="l"/>
              </a:tabLst>
            </a:pP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ệ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thố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ó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thể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đ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ư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ợc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tí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hợp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ớ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ác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ệ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dirty="0" sz="2800" spc="-1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ống 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khác</a:t>
            </a:r>
            <a:r>
              <a:rPr dirty="0" sz="2800" spc="-2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đang</a:t>
            </a:r>
            <a:r>
              <a:rPr dirty="0" sz="2800" spc="-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3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sử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dụng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hay</a:t>
            </a: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không?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6497" y="0"/>
            <a:ext cx="8208009" cy="6858000"/>
            <a:chOff x="936497" y="0"/>
            <a:chExt cx="8208009" cy="6858000"/>
          </a:xfrm>
        </p:grpSpPr>
        <p:sp>
          <p:nvSpPr>
            <p:cNvPr id="4" name="object 4"/>
            <p:cNvSpPr/>
            <p:nvPr/>
          </p:nvSpPr>
          <p:spPr>
            <a:xfrm>
              <a:off x="1014221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77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778" y="6858000"/>
                  </a:lnTo>
                  <a:lnTo>
                    <a:pt x="812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497" y="0"/>
              <a:ext cx="145478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221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573" y="339852"/>
              <a:ext cx="3818382" cy="12123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1103" y="339852"/>
              <a:ext cx="902957" cy="12123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94097" y="339852"/>
              <a:ext cx="2937509" cy="121234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5673725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5" b="0">
                <a:latin typeface="Microsoft Sans Serif"/>
                <a:cs typeface="Microsoft Sans Serif"/>
              </a:rPr>
              <a:t>Observation</a:t>
            </a:r>
            <a:r>
              <a:rPr dirty="0" sz="4300" spc="2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-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Quan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sát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1293367" y="1418745"/>
            <a:ext cx="5855970" cy="270002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400" spc="-5" b="1">
                <a:latin typeface="Cambria"/>
                <a:cs typeface="Cambria"/>
              </a:rPr>
              <a:t>Các</a:t>
            </a:r>
            <a:r>
              <a:rPr dirty="0" sz="2400" spc="-20" b="1">
                <a:latin typeface="Cambria"/>
                <a:cs typeface="Cambria"/>
              </a:rPr>
              <a:t> </a:t>
            </a:r>
            <a:r>
              <a:rPr dirty="0" sz="2400" spc="-15" b="1">
                <a:latin typeface="Cambria"/>
                <a:cs typeface="Cambria"/>
              </a:rPr>
              <a:t>kỹ </a:t>
            </a:r>
            <a:r>
              <a:rPr dirty="0" sz="2400" spc="-5" b="1">
                <a:latin typeface="Cambria"/>
                <a:cs typeface="Cambria"/>
              </a:rPr>
              <a:t>thuật</a:t>
            </a:r>
            <a:r>
              <a:rPr dirty="0" sz="2400" spc="-20" b="1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thực </a:t>
            </a:r>
            <a:r>
              <a:rPr dirty="0" sz="2400" b="1">
                <a:latin typeface="Cambria"/>
                <a:cs typeface="Cambria"/>
              </a:rPr>
              <a:t>hiện</a:t>
            </a:r>
            <a:endParaRPr sz="24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58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377825" algn="l"/>
              </a:tabLst>
            </a:pPr>
            <a:r>
              <a:rPr dirty="0" sz="3200" spc="-5">
                <a:latin typeface="Cambria"/>
                <a:cs typeface="Cambria"/>
              </a:rPr>
              <a:t>Xác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định mục</a:t>
            </a:r>
            <a:r>
              <a:rPr dirty="0" sz="3200" spc="-2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đích quân</a:t>
            </a:r>
            <a:r>
              <a:rPr dirty="0" sz="3200" spc="-25">
                <a:latin typeface="Cambria"/>
                <a:cs typeface="Cambria"/>
              </a:rPr>
              <a:t> </a:t>
            </a:r>
            <a:r>
              <a:rPr dirty="0" sz="3200" spc="10">
                <a:latin typeface="Cambria"/>
                <a:cs typeface="Cambria"/>
              </a:rPr>
              <a:t>sát.</a:t>
            </a:r>
            <a:endParaRPr sz="32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377825" algn="l"/>
              </a:tabLst>
            </a:pPr>
            <a:r>
              <a:rPr dirty="0" sz="3200" spc="-5">
                <a:latin typeface="Cambria"/>
                <a:cs typeface="Cambria"/>
              </a:rPr>
              <a:t>Lựâ chọn đối </a:t>
            </a:r>
            <a:r>
              <a:rPr dirty="0" sz="3200" spc="-15">
                <a:latin typeface="Cambria"/>
                <a:cs typeface="Cambria"/>
              </a:rPr>
              <a:t>tượng</a:t>
            </a:r>
            <a:r>
              <a:rPr dirty="0" sz="3200" spc="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quân </a:t>
            </a:r>
            <a:r>
              <a:rPr dirty="0" sz="3200" spc="5">
                <a:latin typeface="Cambria"/>
                <a:cs typeface="Cambria"/>
              </a:rPr>
              <a:t>sát.</a:t>
            </a:r>
            <a:endParaRPr sz="32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377825" algn="l"/>
              </a:tabLst>
            </a:pPr>
            <a:r>
              <a:rPr dirty="0" sz="3200" spc="-85">
                <a:latin typeface="Cambria"/>
                <a:cs typeface="Cambria"/>
              </a:rPr>
              <a:t>Tổ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chức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40">
                <a:latin typeface="Cambria"/>
                <a:cs typeface="Cambria"/>
              </a:rPr>
              <a:t>và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hướng</a:t>
            </a:r>
            <a:r>
              <a:rPr dirty="0" sz="3200" spc="-5">
                <a:latin typeface="Cambria"/>
                <a:cs typeface="Cambria"/>
              </a:rPr>
              <a:t> dẫn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quân </a:t>
            </a:r>
            <a:r>
              <a:rPr dirty="0" sz="3200" spc="5">
                <a:latin typeface="Cambria"/>
                <a:cs typeface="Cambria"/>
              </a:rPr>
              <a:t>sát.</a:t>
            </a:r>
            <a:endParaRPr sz="32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377825" algn="l"/>
              </a:tabLst>
            </a:pPr>
            <a:r>
              <a:rPr dirty="0" sz="3200" spc="-5">
                <a:latin typeface="Cambria"/>
                <a:cs typeface="Cambria"/>
              </a:rPr>
              <a:t>Báo cáo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30">
                <a:latin typeface="Cambria"/>
                <a:cs typeface="Cambria"/>
              </a:rPr>
              <a:t>kết</a:t>
            </a:r>
            <a:r>
              <a:rPr dirty="0" sz="3200" spc="-5">
                <a:latin typeface="Cambria"/>
                <a:cs typeface="Cambria"/>
              </a:rPr>
              <a:t> quả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quân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sát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6497" y="0"/>
            <a:ext cx="8208009" cy="6858000"/>
            <a:chOff x="936497" y="0"/>
            <a:chExt cx="8208009" cy="6858000"/>
          </a:xfrm>
        </p:grpSpPr>
        <p:sp>
          <p:nvSpPr>
            <p:cNvPr id="4" name="object 4"/>
            <p:cNvSpPr/>
            <p:nvPr/>
          </p:nvSpPr>
          <p:spPr>
            <a:xfrm>
              <a:off x="1014221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77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778" y="6858000"/>
                  </a:lnTo>
                  <a:lnTo>
                    <a:pt x="812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497" y="0"/>
              <a:ext cx="145478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221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573" y="339852"/>
              <a:ext cx="3818382" cy="12123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1103" y="339852"/>
              <a:ext cx="902957" cy="12123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94097" y="339852"/>
              <a:ext cx="2937509" cy="121234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5673725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5" b="0">
                <a:latin typeface="Microsoft Sans Serif"/>
                <a:cs typeface="Microsoft Sans Serif"/>
              </a:rPr>
              <a:t>Observation</a:t>
            </a:r>
            <a:r>
              <a:rPr dirty="0" sz="4300" spc="2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-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Quan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sát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1293367" y="1399159"/>
            <a:ext cx="7345680" cy="473075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400" spc="-10" b="1">
                <a:latin typeface="Cambria"/>
                <a:cs typeface="Cambria"/>
              </a:rPr>
              <a:t>Ưu/</a:t>
            </a:r>
            <a:r>
              <a:rPr dirty="0" sz="2400" spc="-30" b="1">
                <a:latin typeface="Cambria"/>
                <a:cs typeface="Cambria"/>
              </a:rPr>
              <a:t> </a:t>
            </a:r>
            <a:r>
              <a:rPr dirty="0" sz="2400" spc="-15" b="1">
                <a:latin typeface="Cambria"/>
                <a:cs typeface="Cambria"/>
              </a:rPr>
              <a:t>nhược</a:t>
            </a:r>
            <a:r>
              <a:rPr dirty="0" sz="2400" spc="-20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điểm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00" spc="-15" b="1" i="1">
                <a:latin typeface="Cambria"/>
                <a:cs typeface="Cambria"/>
              </a:rPr>
              <a:t>Ưu</a:t>
            </a:r>
            <a:r>
              <a:rPr dirty="0" sz="2000" spc="-35" b="1" i="1">
                <a:latin typeface="Cambria"/>
                <a:cs typeface="Cambria"/>
              </a:rPr>
              <a:t> </a:t>
            </a:r>
            <a:r>
              <a:rPr dirty="0" sz="2000" spc="-5" b="1" i="1">
                <a:latin typeface="Cambria"/>
                <a:cs typeface="Cambria"/>
              </a:rPr>
              <a:t>điểm:</a:t>
            </a:r>
            <a:endParaRPr sz="20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>
                <a:latin typeface="Cambria"/>
                <a:cs typeface="Cambria"/>
              </a:rPr>
              <a:t>Dễ</a:t>
            </a:r>
            <a:r>
              <a:rPr dirty="0" sz="2400" spc="-10">
                <a:latin typeface="Cambria"/>
                <a:cs typeface="Cambria"/>
              </a:rPr>
              <a:t> thực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hiện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đối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với </a:t>
            </a:r>
            <a:r>
              <a:rPr dirty="0" sz="2400" spc="-10">
                <a:latin typeface="Cambria"/>
                <a:cs typeface="Cambria"/>
              </a:rPr>
              <a:t>người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quân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sát</a:t>
            </a:r>
            <a:endParaRPr sz="24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>
                <a:latin typeface="Cambria"/>
                <a:cs typeface="Cambria"/>
              </a:rPr>
              <a:t>Theo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dõi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trực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tiếp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hoạt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động củâ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hệ </a:t>
            </a:r>
            <a:r>
              <a:rPr dirty="0" sz="2400" spc="-5">
                <a:latin typeface="Cambria"/>
                <a:cs typeface="Cambria"/>
              </a:rPr>
              <a:t>thống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thực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tế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15" b="1" i="1">
                <a:latin typeface="Cambria"/>
                <a:cs typeface="Cambria"/>
              </a:rPr>
              <a:t>Nhược</a:t>
            </a:r>
            <a:r>
              <a:rPr dirty="0" sz="2400" spc="-45" b="1" i="1">
                <a:latin typeface="Cambria"/>
                <a:cs typeface="Cambria"/>
              </a:rPr>
              <a:t> </a:t>
            </a:r>
            <a:r>
              <a:rPr dirty="0" sz="2400" spc="-5" b="1" i="1">
                <a:latin typeface="Cambria"/>
                <a:cs typeface="Cambria"/>
              </a:rPr>
              <a:t>điểm:</a:t>
            </a:r>
            <a:endParaRPr sz="24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 spc="-20">
                <a:latin typeface="Cambria"/>
                <a:cs typeface="Cambria"/>
              </a:rPr>
              <a:t>Kết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quả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mâng tính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chủ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quân.</a:t>
            </a:r>
            <a:endParaRPr sz="2400">
              <a:latin typeface="Cambria"/>
              <a:cs typeface="Cambria"/>
            </a:endParaRPr>
          </a:p>
          <a:p>
            <a:pPr marL="377190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 spc="-40">
                <a:latin typeface="Cambria"/>
                <a:cs typeface="Cambria"/>
              </a:rPr>
              <a:t>Tâm </a:t>
            </a:r>
            <a:r>
              <a:rPr dirty="0" sz="2400" spc="-25">
                <a:latin typeface="Cambria"/>
                <a:cs typeface="Cambria"/>
              </a:rPr>
              <a:t>lý </a:t>
            </a:r>
            <a:r>
              <a:rPr dirty="0" sz="2400">
                <a:latin typeface="Cambria"/>
                <a:cs typeface="Cambria"/>
              </a:rPr>
              <a:t>củâ </a:t>
            </a:r>
            <a:r>
              <a:rPr dirty="0" sz="2400" spc="-10">
                <a:latin typeface="Cambria"/>
                <a:cs typeface="Cambria"/>
              </a:rPr>
              <a:t>người </a:t>
            </a:r>
            <a:r>
              <a:rPr dirty="0" sz="2400" spc="-5">
                <a:latin typeface="Cambria"/>
                <a:cs typeface="Cambria"/>
              </a:rPr>
              <a:t>bị </a:t>
            </a:r>
            <a:r>
              <a:rPr dirty="0" sz="2400">
                <a:latin typeface="Cambria"/>
                <a:cs typeface="Cambria"/>
              </a:rPr>
              <a:t>quân sát có </a:t>
            </a:r>
            <a:r>
              <a:rPr dirty="0" sz="2400" spc="-5">
                <a:latin typeface="Cambria"/>
                <a:cs typeface="Cambria"/>
              </a:rPr>
              <a:t>những phản ứng nhất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định</a:t>
            </a:r>
            <a:endParaRPr sz="24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 spc="-5">
                <a:latin typeface="Cambria"/>
                <a:cs typeface="Cambria"/>
              </a:rPr>
              <a:t>Sự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bị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động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củâ</a:t>
            </a:r>
            <a:r>
              <a:rPr dirty="0" sz="2400" spc="-10">
                <a:latin typeface="Cambria"/>
                <a:cs typeface="Cambria"/>
              </a:rPr>
              <a:t> phương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pháp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quân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sát.</a:t>
            </a:r>
            <a:endParaRPr sz="24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 spc="-40">
                <a:latin typeface="Cambria"/>
                <a:cs typeface="Cambria"/>
              </a:rPr>
              <a:t>Tốn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kém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thời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giân</a:t>
            </a:r>
            <a:endParaRPr sz="24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 spc="-5">
                <a:latin typeface="Cambria"/>
                <a:cs typeface="Cambria"/>
              </a:rPr>
              <a:t>Thông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bề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ngoài,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hạn </a:t>
            </a:r>
            <a:r>
              <a:rPr dirty="0" sz="2400" spc="-5">
                <a:latin typeface="Cambria"/>
                <a:cs typeface="Cambria"/>
              </a:rPr>
              <a:t>chế không </a:t>
            </a:r>
            <a:r>
              <a:rPr dirty="0" sz="2400" spc="-20">
                <a:latin typeface="Cambria"/>
                <a:cs typeface="Cambria"/>
              </a:rPr>
              <a:t>đầy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đủ.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09550" y="0"/>
            <a:ext cx="8934450" cy="6858000"/>
            <a:chOff x="209550" y="0"/>
            <a:chExt cx="8934450" cy="6858000"/>
          </a:xfrm>
        </p:grpSpPr>
        <p:sp>
          <p:nvSpPr>
            <p:cNvPr id="4" name="object 4"/>
            <p:cNvSpPr/>
            <p:nvPr/>
          </p:nvSpPr>
          <p:spPr>
            <a:xfrm>
              <a:off x="1014222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77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778" y="6858000"/>
                  </a:lnTo>
                  <a:lnTo>
                    <a:pt x="812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498" y="0"/>
              <a:ext cx="145478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222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550" y="25895"/>
              <a:ext cx="4949952" cy="10180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2950" y="25895"/>
              <a:ext cx="1980438" cy="10180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1803" y="25895"/>
              <a:ext cx="1395983" cy="10180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67728" y="25895"/>
              <a:ext cx="1089672" cy="10180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77328" y="25895"/>
              <a:ext cx="1318259" cy="10180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9550" y="574535"/>
              <a:ext cx="1089672" cy="10180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9150" y="574535"/>
              <a:ext cx="1318260" cy="10180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7350" y="574535"/>
              <a:ext cx="1115580" cy="10180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92095" y="574535"/>
              <a:ext cx="1751837" cy="10180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62350" y="574535"/>
              <a:ext cx="1624584" cy="10180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05350" y="574535"/>
              <a:ext cx="1623060" cy="10180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48350" y="574535"/>
              <a:ext cx="1848611" cy="10180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16902" y="574535"/>
              <a:ext cx="1040117" cy="101804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02666" y="151384"/>
            <a:ext cx="810514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Microsoft Sans Serif"/>
                <a:cs typeface="Microsoft Sans Serif"/>
              </a:rPr>
              <a:t>Background</a:t>
            </a:r>
            <a:r>
              <a:rPr dirty="0" sz="3600" spc="10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reading:</a:t>
            </a:r>
            <a:r>
              <a:rPr dirty="0" sz="3600" spc="25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nghiên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135" b="0">
                <a:latin typeface="Microsoft Sans Serif"/>
                <a:cs typeface="Microsoft Sans Serif"/>
              </a:rPr>
              <a:t>cứu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-10" b="0">
                <a:latin typeface="Microsoft Sans Serif"/>
                <a:cs typeface="Microsoft Sans Serif"/>
              </a:rPr>
              <a:t>tài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-20" b="0">
                <a:latin typeface="Microsoft Sans Serif"/>
                <a:cs typeface="Microsoft Sans Serif"/>
              </a:rPr>
              <a:t>liệu </a:t>
            </a:r>
            <a:r>
              <a:rPr dirty="0" sz="3600" spc="-940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và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b="0">
                <a:latin typeface="Microsoft Sans Serif"/>
                <a:cs typeface="Microsoft Sans Serif"/>
              </a:rPr>
              <a:t>các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b="0">
                <a:latin typeface="Microsoft Sans Serif"/>
                <a:cs typeface="Microsoft Sans Serif"/>
              </a:rPr>
              <a:t>hệ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b="0">
                <a:latin typeface="Microsoft Sans Serif"/>
                <a:cs typeface="Microsoft Sans Serif"/>
              </a:rPr>
              <a:t>thống</a:t>
            </a:r>
            <a:r>
              <a:rPr dirty="0" sz="3600" spc="25" b="0">
                <a:latin typeface="Microsoft Sans Serif"/>
                <a:cs typeface="Microsoft Sans Serif"/>
              </a:rPr>
              <a:t> </a:t>
            </a:r>
            <a:r>
              <a:rPr dirty="0" sz="3600" b="0">
                <a:latin typeface="Microsoft Sans Serif"/>
                <a:cs typeface="Microsoft Sans Serif"/>
              </a:rPr>
              <a:t>phần</a:t>
            </a:r>
            <a:r>
              <a:rPr dirty="0" sz="3600" spc="20" b="0">
                <a:latin typeface="Microsoft Sans Serif"/>
                <a:cs typeface="Microsoft Sans Serif"/>
              </a:rPr>
              <a:t> </a:t>
            </a:r>
            <a:r>
              <a:rPr dirty="0" sz="3600" b="0">
                <a:latin typeface="Microsoft Sans Serif"/>
                <a:cs typeface="Microsoft Sans Serif"/>
              </a:rPr>
              <a:t>mềm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150" b="0">
                <a:latin typeface="Microsoft Sans Serif"/>
                <a:cs typeface="Microsoft Sans Serif"/>
              </a:rPr>
              <a:t>tương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200" b="0">
                <a:latin typeface="Microsoft Sans Serif"/>
                <a:cs typeface="Microsoft Sans Serif"/>
              </a:rPr>
              <a:t>tự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60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1246886" y="1440942"/>
            <a:ext cx="6744334" cy="4539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275" marR="5080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Cambria"/>
                <a:cs typeface="Cambria"/>
              </a:rPr>
              <a:t>Nhằm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tìm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hiểu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30">
                <a:latin typeface="Cambria"/>
                <a:cs typeface="Cambria"/>
              </a:rPr>
              <a:t>về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tổ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chức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30">
                <a:latin typeface="Cambria"/>
                <a:cs typeface="Cambria"/>
              </a:rPr>
              <a:t>và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mục tiêu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kinh </a:t>
            </a:r>
            <a:r>
              <a:rPr dirty="0" sz="2800" spc="-60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doânh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củâ nó.</a:t>
            </a:r>
            <a:endParaRPr sz="28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5">
                <a:latin typeface="Cambria"/>
                <a:cs typeface="Cambria"/>
              </a:rPr>
              <a:t>Bâo</a:t>
            </a:r>
            <a:r>
              <a:rPr dirty="0" sz="2800" spc="-3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gồm:</a:t>
            </a:r>
            <a:endParaRPr sz="28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40">
                <a:latin typeface="Cambria"/>
                <a:cs typeface="Cambria"/>
              </a:rPr>
              <a:t>Tài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liệu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củâ</a:t>
            </a:r>
            <a:r>
              <a:rPr dirty="0" sz="2400" spc="-15">
                <a:latin typeface="Cambria"/>
                <a:cs typeface="Cambria"/>
              </a:rPr>
              <a:t> tổ</a:t>
            </a:r>
            <a:r>
              <a:rPr dirty="0" sz="2400" spc="-10">
                <a:latin typeface="Cambria"/>
                <a:cs typeface="Cambria"/>
              </a:rPr>
              <a:t> chức</a:t>
            </a:r>
            <a:endParaRPr sz="2400">
              <a:latin typeface="Cambria"/>
              <a:cs typeface="Cambria"/>
            </a:endParaRPr>
          </a:p>
          <a:p>
            <a:pPr marL="816610" marR="26670" indent="-228600">
              <a:lnSpc>
                <a:spcPts val="2160"/>
              </a:lnSpc>
              <a:spcBef>
                <a:spcPts val="525"/>
              </a:spcBef>
              <a:tabLst>
                <a:tab pos="816610" algn="l"/>
              </a:tabLst>
            </a:pPr>
            <a:r>
              <a:rPr dirty="0" sz="2000" spc="-465">
                <a:solidFill>
                  <a:srgbClr val="FDB809"/>
                </a:solidFill>
                <a:latin typeface="Segoe UI Symbol"/>
                <a:cs typeface="Segoe UI Symbol"/>
              </a:rPr>
              <a:t>🞄	</a:t>
            </a:r>
            <a:r>
              <a:rPr dirty="0" sz="2000" spc="-5">
                <a:latin typeface="Cambria"/>
                <a:cs typeface="Cambria"/>
              </a:rPr>
              <a:t>Các biểu mẫu </a:t>
            </a:r>
            <a:r>
              <a:rPr dirty="0" sz="2000" spc="-10">
                <a:latin typeface="Cambria"/>
                <a:cs typeface="Cambria"/>
              </a:rPr>
              <a:t>thương </a:t>
            </a:r>
            <a:r>
              <a:rPr dirty="0" sz="2000" spc="-5">
                <a:latin typeface="Cambria"/>
                <a:cs typeface="Cambria"/>
              </a:rPr>
              <a:t>mại, các </a:t>
            </a:r>
            <a:r>
              <a:rPr dirty="0" sz="2000">
                <a:latin typeface="Cambria"/>
                <a:cs typeface="Cambria"/>
              </a:rPr>
              <a:t>thủ </a:t>
            </a:r>
            <a:r>
              <a:rPr dirty="0" sz="2000" spc="-5">
                <a:latin typeface="Cambria"/>
                <a:cs typeface="Cambria"/>
              </a:rPr>
              <a:t>tục làm việc, miêu </a:t>
            </a:r>
            <a:r>
              <a:rPr dirty="0" sz="2000" spc="-10">
                <a:latin typeface="Cambria"/>
                <a:cs typeface="Cambria"/>
              </a:rPr>
              <a:t>tả </a:t>
            </a:r>
            <a:r>
              <a:rPr dirty="0" sz="2000" spc="-43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công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việc, các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kế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hoạch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thương</a:t>
            </a:r>
            <a:r>
              <a:rPr dirty="0" sz="2000" spc="-5">
                <a:latin typeface="Cambria"/>
                <a:cs typeface="Cambria"/>
              </a:rPr>
              <a:t> mại, các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hướng</a:t>
            </a:r>
            <a:r>
              <a:rPr dirty="0" sz="2000" spc="-5">
                <a:latin typeface="Cambria"/>
                <a:cs typeface="Cambria"/>
              </a:rPr>
              <a:t> dẫn 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(mânuâls),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các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biểu đồ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15">
                <a:latin typeface="Cambria"/>
                <a:cs typeface="Cambria"/>
              </a:rPr>
              <a:t>tổ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chức</a:t>
            </a:r>
            <a:r>
              <a:rPr dirty="0" sz="2000" spc="2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…</a:t>
            </a:r>
            <a:endParaRPr sz="20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55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40">
                <a:latin typeface="Cambria"/>
                <a:cs typeface="Cambria"/>
              </a:rPr>
              <a:t>Tài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liệu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củâ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hệ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thống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đâng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tồn </a:t>
            </a:r>
            <a:r>
              <a:rPr dirty="0" sz="2400" spc="-5">
                <a:latin typeface="Cambria"/>
                <a:cs typeface="Cambria"/>
              </a:rPr>
              <a:t>tại</a:t>
            </a:r>
            <a:endParaRPr sz="2400">
              <a:latin typeface="Cambria"/>
              <a:cs typeface="Cambria"/>
            </a:endParaRPr>
          </a:p>
          <a:p>
            <a:pPr marL="816610" marR="114300" indent="-228600">
              <a:lnSpc>
                <a:spcPts val="2160"/>
              </a:lnSpc>
              <a:spcBef>
                <a:spcPts val="525"/>
              </a:spcBef>
              <a:tabLst>
                <a:tab pos="816610" algn="l"/>
              </a:tabLst>
            </a:pPr>
            <a:r>
              <a:rPr dirty="0" sz="2000" spc="-465">
                <a:solidFill>
                  <a:srgbClr val="FDB809"/>
                </a:solidFill>
                <a:latin typeface="Segoe UI Symbol"/>
                <a:cs typeface="Segoe UI Symbol"/>
              </a:rPr>
              <a:t>🞄	</a:t>
            </a:r>
            <a:r>
              <a:rPr dirty="0" sz="2000" spc="-5">
                <a:latin typeface="Cambria"/>
                <a:cs typeface="Cambria"/>
              </a:rPr>
              <a:t>Các biểu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mẫu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(forms)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và</a:t>
            </a:r>
            <a:r>
              <a:rPr dirty="0" sz="2000" spc="-5">
                <a:latin typeface="Cambria"/>
                <a:cs typeface="Cambria"/>
              </a:rPr>
              <a:t> các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báo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cáo (reports),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tài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liệu </a:t>
            </a:r>
            <a:r>
              <a:rPr dirty="0" sz="2000" spc="-42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người </a:t>
            </a:r>
            <a:r>
              <a:rPr dirty="0" sz="2000" spc="-5">
                <a:latin typeface="Cambria"/>
                <a:cs typeface="Cambria"/>
              </a:rPr>
              <a:t>dùng,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tài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liệu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phân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tích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và</a:t>
            </a:r>
            <a:r>
              <a:rPr dirty="0" sz="2000" spc="-5">
                <a:latin typeface="Cambria"/>
                <a:cs typeface="Cambria"/>
              </a:rPr>
              <a:t> thiết</a:t>
            </a:r>
            <a:r>
              <a:rPr dirty="0" sz="2000" spc="-25">
                <a:latin typeface="Cambria"/>
                <a:cs typeface="Cambria"/>
              </a:rPr>
              <a:t> kế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hệ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thống,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…</a:t>
            </a:r>
            <a:endParaRPr sz="20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55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Cambria"/>
                <a:cs typeface="Cambria"/>
              </a:rPr>
              <a:t>Các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yêu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cầu </a:t>
            </a:r>
            <a:r>
              <a:rPr dirty="0" sz="2400" spc="-25">
                <a:latin typeface="Cambria"/>
                <a:cs typeface="Cambria"/>
              </a:rPr>
              <a:t>về</a:t>
            </a:r>
            <a:r>
              <a:rPr dirty="0" sz="2400" spc="-5">
                <a:latin typeface="Cambria"/>
                <a:cs typeface="Cambria"/>
              </a:rPr>
              <a:t> tri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thức</a:t>
            </a:r>
            <a:r>
              <a:rPr dirty="0" sz="2400">
                <a:latin typeface="Cambria"/>
                <a:cs typeface="Cambria"/>
              </a:rPr>
              <a:t> củâ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lĩnh</a:t>
            </a:r>
            <a:r>
              <a:rPr dirty="0" sz="2400" spc="-10">
                <a:latin typeface="Cambria"/>
                <a:cs typeface="Cambria"/>
              </a:rPr>
              <a:t> vực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liên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quân</a:t>
            </a:r>
            <a:endParaRPr sz="2400">
              <a:latin typeface="Cambria"/>
              <a:cs typeface="Cambria"/>
            </a:endParaRPr>
          </a:p>
          <a:p>
            <a:pPr marL="588010">
              <a:lnSpc>
                <a:spcPct val="100000"/>
              </a:lnSpc>
              <a:spcBef>
                <a:spcPts val="250"/>
              </a:spcBef>
              <a:tabLst>
                <a:tab pos="816610" algn="l"/>
              </a:tabLst>
            </a:pPr>
            <a:r>
              <a:rPr dirty="0" sz="2000" spc="-465">
                <a:solidFill>
                  <a:srgbClr val="FDB809"/>
                </a:solidFill>
                <a:latin typeface="Segoe UI Symbol"/>
                <a:cs typeface="Segoe UI Symbol"/>
              </a:rPr>
              <a:t>🞄	</a:t>
            </a:r>
            <a:r>
              <a:rPr dirty="0" sz="2000" spc="-60">
                <a:latin typeface="Cambria"/>
                <a:cs typeface="Cambria"/>
              </a:rPr>
              <a:t>Tạp</a:t>
            </a:r>
            <a:r>
              <a:rPr dirty="0" sz="2000" spc="-5">
                <a:latin typeface="Cambria"/>
                <a:cs typeface="Cambria"/>
              </a:rPr>
              <a:t> chí</a:t>
            </a:r>
            <a:r>
              <a:rPr dirty="0" sz="2000" spc="-10">
                <a:latin typeface="Cambria"/>
                <a:cs typeface="Cambria"/>
              </a:rPr>
              <a:t> thương </a:t>
            </a:r>
            <a:r>
              <a:rPr dirty="0" sz="2000" spc="-5">
                <a:latin typeface="Cambria"/>
                <a:cs typeface="Cambria"/>
              </a:rPr>
              <a:t>mại,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sách thâm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khảo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3077" y="0"/>
            <a:ext cx="8901430" cy="6858000"/>
            <a:chOff x="243077" y="0"/>
            <a:chExt cx="8901430" cy="6858000"/>
          </a:xfrm>
        </p:grpSpPr>
        <p:sp>
          <p:nvSpPr>
            <p:cNvPr id="4" name="object 4"/>
            <p:cNvSpPr/>
            <p:nvPr/>
          </p:nvSpPr>
          <p:spPr>
            <a:xfrm>
              <a:off x="1014222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77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778" y="6858000"/>
                  </a:lnTo>
                  <a:lnTo>
                    <a:pt x="812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497" y="0"/>
              <a:ext cx="145478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222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077" y="146304"/>
              <a:ext cx="4949952" cy="10180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6477" y="146304"/>
              <a:ext cx="1980437" cy="10180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5331" y="146304"/>
              <a:ext cx="1395984" cy="10180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1256" y="146304"/>
              <a:ext cx="1089672" cy="10180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10856" y="146304"/>
              <a:ext cx="1318259" cy="10180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077" y="694944"/>
              <a:ext cx="1089672" cy="10180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2677" y="694944"/>
              <a:ext cx="1318260" cy="10180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90877" y="694944"/>
              <a:ext cx="1115580" cy="10180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25623" y="694944"/>
              <a:ext cx="1751838" cy="10180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95877" y="694944"/>
              <a:ext cx="1624584" cy="101803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38877" y="694944"/>
              <a:ext cx="1623060" cy="10180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81877" y="694944"/>
              <a:ext cx="1848612" cy="10180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50430" y="694944"/>
              <a:ext cx="1040117" cy="101803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2" rIns="0" bIns="0" rtlCol="0" vert="horz">
            <a:spAutoFit/>
          </a:bodyPr>
          <a:lstStyle/>
          <a:p>
            <a:pPr marL="109855" marR="508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Microsoft Sans Serif"/>
                <a:cs typeface="Microsoft Sans Serif"/>
              </a:rPr>
              <a:t>Background</a:t>
            </a:r>
            <a:r>
              <a:rPr dirty="0" sz="3600" spc="10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reading:</a:t>
            </a:r>
            <a:r>
              <a:rPr dirty="0" sz="3600" spc="25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nghiên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135" b="0">
                <a:latin typeface="Microsoft Sans Serif"/>
                <a:cs typeface="Microsoft Sans Serif"/>
              </a:rPr>
              <a:t>cứu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-10" b="0">
                <a:latin typeface="Microsoft Sans Serif"/>
                <a:cs typeface="Microsoft Sans Serif"/>
              </a:rPr>
              <a:t>tài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-20" b="0">
                <a:latin typeface="Microsoft Sans Serif"/>
                <a:cs typeface="Microsoft Sans Serif"/>
              </a:rPr>
              <a:t>liệu </a:t>
            </a:r>
            <a:r>
              <a:rPr dirty="0" sz="3600" spc="-940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và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b="0">
                <a:latin typeface="Microsoft Sans Serif"/>
                <a:cs typeface="Microsoft Sans Serif"/>
              </a:rPr>
              <a:t>các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b="0">
                <a:latin typeface="Microsoft Sans Serif"/>
                <a:cs typeface="Microsoft Sans Serif"/>
              </a:rPr>
              <a:t>hệ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b="0">
                <a:latin typeface="Microsoft Sans Serif"/>
                <a:cs typeface="Microsoft Sans Serif"/>
              </a:rPr>
              <a:t>thống</a:t>
            </a:r>
            <a:r>
              <a:rPr dirty="0" sz="3600" spc="25" b="0">
                <a:latin typeface="Microsoft Sans Serif"/>
                <a:cs typeface="Microsoft Sans Serif"/>
              </a:rPr>
              <a:t> </a:t>
            </a:r>
            <a:r>
              <a:rPr dirty="0" sz="3600" b="0">
                <a:latin typeface="Microsoft Sans Serif"/>
                <a:cs typeface="Microsoft Sans Serif"/>
              </a:rPr>
              <a:t>phần</a:t>
            </a:r>
            <a:r>
              <a:rPr dirty="0" sz="3600" spc="20" b="0">
                <a:latin typeface="Microsoft Sans Serif"/>
                <a:cs typeface="Microsoft Sans Serif"/>
              </a:rPr>
              <a:t> </a:t>
            </a:r>
            <a:r>
              <a:rPr dirty="0" sz="3600" b="0">
                <a:latin typeface="Microsoft Sans Serif"/>
                <a:cs typeface="Microsoft Sans Serif"/>
              </a:rPr>
              <a:t>mềm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150" b="0">
                <a:latin typeface="Microsoft Sans Serif"/>
                <a:cs typeface="Microsoft Sans Serif"/>
              </a:rPr>
              <a:t>tương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200" b="0">
                <a:latin typeface="Microsoft Sans Serif"/>
                <a:cs typeface="Microsoft Sans Serif"/>
              </a:rPr>
              <a:t>tự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60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1193291" y="1550035"/>
            <a:ext cx="7110095" cy="410273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400" spc="-15" b="1">
                <a:latin typeface="Cambria"/>
                <a:cs typeface="Cambria"/>
              </a:rPr>
              <a:t>Ưu</a:t>
            </a:r>
            <a:r>
              <a:rPr dirty="0" sz="2400" spc="-10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diếm/</a:t>
            </a:r>
            <a:r>
              <a:rPr dirty="0" sz="2400" spc="-10" b="1">
                <a:latin typeface="Cambria"/>
                <a:cs typeface="Cambria"/>
              </a:rPr>
              <a:t> </a:t>
            </a:r>
            <a:r>
              <a:rPr dirty="0" sz="2400" spc="-15" b="1">
                <a:latin typeface="Cambria"/>
                <a:cs typeface="Cambria"/>
              </a:rPr>
              <a:t>nhược</a:t>
            </a:r>
            <a:r>
              <a:rPr dirty="0" sz="2400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điểm</a:t>
            </a:r>
            <a:r>
              <a:rPr dirty="0" sz="2400" spc="-10" b="1">
                <a:latin typeface="Cambria"/>
                <a:cs typeface="Cambria"/>
              </a:rPr>
              <a:t> </a:t>
            </a:r>
            <a:r>
              <a:rPr dirty="0" sz="2400" b="1">
                <a:latin typeface="Cambria"/>
                <a:cs typeface="Cambria"/>
              </a:rPr>
              <a:t>của</a:t>
            </a:r>
            <a:r>
              <a:rPr dirty="0" sz="2400" spc="-5" b="1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phương pháp.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00" spc="-15" b="1" i="1">
                <a:latin typeface="Cambria"/>
                <a:cs typeface="Cambria"/>
              </a:rPr>
              <a:t>Ưu</a:t>
            </a:r>
            <a:r>
              <a:rPr dirty="0" sz="2000" spc="-35" b="1" i="1">
                <a:latin typeface="Cambria"/>
                <a:cs typeface="Cambria"/>
              </a:rPr>
              <a:t> </a:t>
            </a:r>
            <a:r>
              <a:rPr dirty="0" sz="2000" spc="-5" b="1" i="1">
                <a:latin typeface="Cambria"/>
                <a:cs typeface="Cambria"/>
              </a:rPr>
              <a:t>điểm</a:t>
            </a:r>
            <a:endParaRPr sz="20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 spc="15">
                <a:latin typeface="Cambria"/>
                <a:cs typeface="Cambria"/>
              </a:rPr>
              <a:t>Tìm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được</a:t>
            </a:r>
            <a:r>
              <a:rPr dirty="0" sz="2400">
                <a:latin typeface="Cambria"/>
                <a:cs typeface="Cambria"/>
              </a:rPr>
              <a:t> các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vấn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đề còn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tồn</a:t>
            </a:r>
            <a:r>
              <a:rPr dirty="0" sz="2400" spc="-5">
                <a:latin typeface="Cambria"/>
                <a:cs typeface="Cambria"/>
              </a:rPr>
              <a:t> tại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trong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hệ</a:t>
            </a:r>
            <a:r>
              <a:rPr dirty="0" sz="2400" spc="-5">
                <a:latin typeface="Cambria"/>
                <a:cs typeface="Cambria"/>
              </a:rPr>
              <a:t> thống</a:t>
            </a:r>
            <a:endParaRPr sz="2400">
              <a:latin typeface="Cambria"/>
              <a:cs typeface="Cambria"/>
            </a:endParaRPr>
          </a:p>
          <a:p>
            <a:pPr marL="377190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>
                <a:latin typeface="Cambria"/>
                <a:cs typeface="Cambria"/>
              </a:rPr>
              <a:t>Có </a:t>
            </a:r>
            <a:r>
              <a:rPr dirty="0" sz="2400" spc="-5">
                <a:latin typeface="Cambria"/>
                <a:cs typeface="Cambria"/>
              </a:rPr>
              <a:t>cái nhìn </a:t>
            </a:r>
            <a:r>
              <a:rPr dirty="0" sz="2400" spc="-10">
                <a:latin typeface="Cambria"/>
                <a:cs typeface="Cambria"/>
              </a:rPr>
              <a:t>tổng </a:t>
            </a:r>
            <a:r>
              <a:rPr dirty="0" sz="2400">
                <a:latin typeface="Cambria"/>
                <a:cs typeface="Cambria"/>
              </a:rPr>
              <a:t>quân </a:t>
            </a:r>
            <a:r>
              <a:rPr dirty="0" sz="2400" spc="-25">
                <a:latin typeface="Cambria"/>
                <a:cs typeface="Cambria"/>
              </a:rPr>
              <a:t>về </a:t>
            </a:r>
            <a:r>
              <a:rPr dirty="0" sz="2400">
                <a:latin typeface="Cambria"/>
                <a:cs typeface="Cambria"/>
              </a:rPr>
              <a:t>các </a:t>
            </a:r>
            <a:r>
              <a:rPr dirty="0" sz="2400" spc="-10">
                <a:latin typeface="Cambria"/>
                <a:cs typeface="Cambria"/>
              </a:rPr>
              <a:t>chức </a:t>
            </a:r>
            <a:r>
              <a:rPr dirty="0" sz="2400" spc="-5">
                <a:latin typeface="Cambria"/>
                <a:cs typeface="Cambria"/>
              </a:rPr>
              <a:t>năng mà </a:t>
            </a:r>
            <a:r>
              <a:rPr dirty="0" sz="2400">
                <a:latin typeface="Cambria"/>
                <a:cs typeface="Cambria"/>
              </a:rPr>
              <a:t>hệ </a:t>
            </a:r>
            <a:r>
              <a:rPr dirty="0" sz="2400" spc="-5">
                <a:latin typeface="Cambria"/>
                <a:cs typeface="Cambria"/>
              </a:rPr>
              <a:t>thống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cần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phải </a:t>
            </a:r>
            <a:r>
              <a:rPr dirty="0" sz="2400">
                <a:latin typeface="Cambria"/>
                <a:cs typeface="Cambria"/>
              </a:rPr>
              <a:t>có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800" spc="-15" b="1" i="1">
                <a:latin typeface="Cambria"/>
                <a:cs typeface="Cambria"/>
              </a:rPr>
              <a:t>Nhược</a:t>
            </a:r>
            <a:r>
              <a:rPr dirty="0" sz="1800" spc="-55" b="1" i="1">
                <a:latin typeface="Cambria"/>
                <a:cs typeface="Cambria"/>
              </a:rPr>
              <a:t> </a:t>
            </a:r>
            <a:r>
              <a:rPr dirty="0" sz="1800" b="1" i="1">
                <a:latin typeface="Cambria"/>
                <a:cs typeface="Cambria"/>
              </a:rPr>
              <a:t>điểm.</a:t>
            </a:r>
            <a:endParaRPr sz="1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585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>
                <a:latin typeface="Cambria"/>
                <a:cs typeface="Cambria"/>
              </a:rPr>
              <a:t>Thiếu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tài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liệu</a:t>
            </a:r>
            <a:endParaRPr sz="24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 spc="-40">
                <a:latin typeface="Cambria"/>
                <a:cs typeface="Cambria"/>
              </a:rPr>
              <a:t>Tài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liệu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hết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hạn</a:t>
            </a:r>
            <a:endParaRPr sz="2400">
              <a:latin typeface="Cambria"/>
              <a:cs typeface="Cambria"/>
            </a:endParaRPr>
          </a:p>
          <a:p>
            <a:pPr marL="377190" marR="1079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377190" algn="l"/>
                <a:tab pos="377825" algn="l"/>
              </a:tabLst>
            </a:pPr>
            <a:r>
              <a:rPr dirty="0" sz="2400">
                <a:latin typeface="Cambria"/>
                <a:cs typeface="Cambria"/>
              </a:rPr>
              <a:t>Các </a:t>
            </a:r>
            <a:r>
              <a:rPr dirty="0" sz="2400" spc="-5">
                <a:latin typeface="Cambria"/>
                <a:cs typeface="Cambria"/>
              </a:rPr>
              <a:t>tài liệu là nguồn cung </a:t>
            </a:r>
            <a:r>
              <a:rPr dirty="0" sz="2400">
                <a:latin typeface="Cambria"/>
                <a:cs typeface="Cambria"/>
              </a:rPr>
              <a:t>cấp </a:t>
            </a:r>
            <a:r>
              <a:rPr dirty="0" sz="2400" spc="-5">
                <a:latin typeface="Cambria"/>
                <a:cs typeface="Cambria"/>
              </a:rPr>
              <a:t>thông tin không </a:t>
            </a:r>
            <a:r>
              <a:rPr dirty="0" sz="2400">
                <a:latin typeface="Cambria"/>
                <a:cs typeface="Cambria"/>
              </a:rPr>
              <a:t>đúng,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trùng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lặp.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1014222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77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778" y="6858000"/>
                  </a:lnTo>
                  <a:lnTo>
                    <a:pt x="812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497" y="0"/>
              <a:ext cx="145478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222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46304"/>
              <a:ext cx="1357883" cy="10180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824" y="146304"/>
              <a:ext cx="2230374" cy="10180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7376" y="146304"/>
              <a:ext cx="1624584" cy="10180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0376" y="146304"/>
              <a:ext cx="1471422" cy="10180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0976" y="146304"/>
              <a:ext cx="1216926" cy="10180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97829" y="146304"/>
              <a:ext cx="1115580" cy="10180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2576" y="146304"/>
              <a:ext cx="1497329" cy="10180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49083" y="146304"/>
              <a:ext cx="1471422" cy="101803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694944"/>
              <a:ext cx="1282445" cy="10180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1623" y="694944"/>
              <a:ext cx="1344168" cy="1018031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31140" y="272034"/>
            <a:ext cx="810133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Microsoft Sans Serif"/>
                <a:cs typeface="Microsoft Sans Serif"/>
              </a:rPr>
              <a:t>Các</a:t>
            </a:r>
            <a:r>
              <a:rPr dirty="0" sz="3600" spc="40" b="0">
                <a:latin typeface="Microsoft Sans Serif"/>
                <a:cs typeface="Microsoft Sans Serif"/>
              </a:rPr>
              <a:t> </a:t>
            </a:r>
            <a:r>
              <a:rPr dirty="0" sz="3600" spc="120" b="0">
                <a:latin typeface="Microsoft Sans Serif"/>
                <a:cs typeface="Microsoft Sans Serif"/>
              </a:rPr>
              <a:t>phương</a:t>
            </a:r>
            <a:r>
              <a:rPr dirty="0" sz="3600" spc="45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pháp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-10" b="0">
                <a:latin typeface="Microsoft Sans Serif"/>
                <a:cs typeface="Microsoft Sans Serif"/>
              </a:rPr>
              <a:t>hiện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-10" b="0">
                <a:latin typeface="Microsoft Sans Serif"/>
                <a:cs typeface="Microsoft Sans Serif"/>
              </a:rPr>
              <a:t>đại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b="0">
                <a:latin typeface="Microsoft Sans Serif"/>
                <a:cs typeface="Microsoft Sans Serif"/>
              </a:rPr>
              <a:t>để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phát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-15" b="0">
                <a:latin typeface="Microsoft Sans Serif"/>
                <a:cs typeface="Microsoft Sans Serif"/>
              </a:rPr>
              <a:t>hiện </a:t>
            </a:r>
            <a:r>
              <a:rPr dirty="0" sz="3600" spc="-940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yêu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b="0">
                <a:latin typeface="Microsoft Sans Serif"/>
                <a:cs typeface="Microsoft Sans Serif"/>
              </a:rPr>
              <a:t>cầu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0188" y="1528317"/>
            <a:ext cx="6757670" cy="5210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675" marR="30480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21310" algn="l"/>
              </a:tabLst>
            </a:pPr>
            <a:r>
              <a:rPr dirty="0" sz="2800" spc="-20">
                <a:latin typeface="Cambria"/>
                <a:cs typeface="Cambria"/>
              </a:rPr>
              <a:t>Được </a:t>
            </a:r>
            <a:r>
              <a:rPr dirty="0" sz="2800">
                <a:latin typeface="Cambria"/>
                <a:cs typeface="Cambria"/>
              </a:rPr>
              <a:t>sử dụng </a:t>
            </a:r>
            <a:r>
              <a:rPr dirty="0" sz="2800" spc="-5">
                <a:latin typeface="Cambria"/>
                <a:cs typeface="Cambria"/>
              </a:rPr>
              <a:t>khi </a:t>
            </a:r>
            <a:r>
              <a:rPr dirty="0" sz="2800">
                <a:latin typeface="Cambria"/>
                <a:cs typeface="Cambria"/>
              </a:rPr>
              <a:t>rủi </a:t>
            </a:r>
            <a:r>
              <a:rPr dirty="0" sz="2800" spc="-25">
                <a:latin typeface="Cambria"/>
                <a:cs typeface="Cambria"/>
              </a:rPr>
              <a:t>ro </a:t>
            </a:r>
            <a:r>
              <a:rPr dirty="0" sz="2800">
                <a:latin typeface="Cambria"/>
                <a:cs typeface="Cambria"/>
              </a:rPr>
              <a:t>củâ dự </a:t>
            </a:r>
            <a:r>
              <a:rPr dirty="0" sz="2800" spc="-5">
                <a:latin typeface="Cambria"/>
                <a:cs typeface="Cambria"/>
              </a:rPr>
              <a:t>án </a:t>
            </a:r>
            <a:r>
              <a:rPr dirty="0" sz="2800">
                <a:latin typeface="Cambria"/>
                <a:cs typeface="Cambria"/>
              </a:rPr>
              <a:t>câo, các </a:t>
            </a:r>
            <a:r>
              <a:rPr dirty="0" sz="2800" spc="-60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nhân</a:t>
            </a:r>
            <a:r>
              <a:rPr dirty="0" sz="2800" spc="-15">
                <a:latin typeface="Cambria"/>
                <a:cs typeface="Cambria"/>
              </a:rPr>
              <a:t> tố</a:t>
            </a:r>
            <a:r>
              <a:rPr dirty="0" sz="2800">
                <a:latin typeface="Cambria"/>
                <a:cs typeface="Cambria"/>
              </a:rPr>
              <a:t> rủi </a:t>
            </a:r>
            <a:r>
              <a:rPr dirty="0" sz="2800" spc="-25">
                <a:latin typeface="Cambria"/>
                <a:cs typeface="Cambria"/>
              </a:rPr>
              <a:t>ro</a:t>
            </a:r>
            <a:r>
              <a:rPr dirty="0" sz="2800" spc="-5">
                <a:latin typeface="Cambria"/>
                <a:cs typeface="Cambria"/>
              </a:rPr>
              <a:t> bâo gồm:</a:t>
            </a:r>
            <a:endParaRPr sz="2800">
              <a:latin typeface="Cambria"/>
              <a:cs typeface="Cambria"/>
            </a:endParaRPr>
          </a:p>
          <a:p>
            <a:pPr lvl="1" marL="59563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96265" algn="l"/>
              </a:tabLst>
            </a:pPr>
            <a:r>
              <a:rPr dirty="0" sz="2400" spc="-5">
                <a:latin typeface="Cambria"/>
                <a:cs typeface="Cambria"/>
              </a:rPr>
              <a:t>Mục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tiêu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không</a:t>
            </a:r>
            <a:r>
              <a:rPr dirty="0" sz="2400" spc="-20">
                <a:latin typeface="Cambria"/>
                <a:cs typeface="Cambria"/>
              </a:rPr>
              <a:t> rõ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ràng</a:t>
            </a:r>
            <a:endParaRPr sz="2400">
              <a:latin typeface="Cambria"/>
              <a:cs typeface="Cambria"/>
            </a:endParaRPr>
          </a:p>
          <a:p>
            <a:pPr lvl="1" marL="5956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96265" algn="l"/>
              </a:tabLst>
            </a:pPr>
            <a:r>
              <a:rPr dirty="0" sz="2400">
                <a:latin typeface="Cambria"/>
                <a:cs typeface="Cambria"/>
              </a:rPr>
              <a:t>Các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thủ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tục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làm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việc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không </a:t>
            </a:r>
            <a:r>
              <a:rPr dirty="0" sz="2400" spc="-15">
                <a:latin typeface="Cambria"/>
                <a:cs typeface="Cambria"/>
              </a:rPr>
              <a:t>được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tài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liệu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hóâ</a:t>
            </a:r>
            <a:endParaRPr sz="2400">
              <a:latin typeface="Cambria"/>
              <a:cs typeface="Cambria"/>
            </a:endParaRPr>
          </a:p>
          <a:p>
            <a:pPr lvl="1" marL="5956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96265" algn="l"/>
              </a:tabLst>
            </a:pPr>
            <a:r>
              <a:rPr dirty="0" sz="2400">
                <a:latin typeface="Cambria"/>
                <a:cs typeface="Cambria"/>
              </a:rPr>
              <a:t>Các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yêu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cầu</a:t>
            </a:r>
            <a:r>
              <a:rPr dirty="0" sz="2400" spc="-5">
                <a:latin typeface="Cambria"/>
                <a:cs typeface="Cambria"/>
              </a:rPr>
              <a:t> không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ổn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định</a:t>
            </a:r>
            <a:endParaRPr sz="2400">
              <a:latin typeface="Cambria"/>
              <a:cs typeface="Cambria"/>
            </a:endParaRPr>
          </a:p>
          <a:p>
            <a:pPr lvl="1" marL="5956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96265" algn="l"/>
              </a:tabLst>
            </a:pPr>
            <a:r>
              <a:rPr dirty="0" sz="2400" spc="-10">
                <a:latin typeface="Cambria"/>
                <a:cs typeface="Cambria"/>
              </a:rPr>
              <a:t>Người </a:t>
            </a:r>
            <a:r>
              <a:rPr dirty="0" sz="2400" spc="-5">
                <a:latin typeface="Cambria"/>
                <a:cs typeface="Cambria"/>
              </a:rPr>
              <a:t>phát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triển không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có</a:t>
            </a:r>
            <a:r>
              <a:rPr dirty="0" sz="2400" spc="-5">
                <a:latin typeface="Cambria"/>
                <a:cs typeface="Cambria"/>
              </a:rPr>
              <a:t> kinh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nghiệm.</a:t>
            </a:r>
            <a:endParaRPr sz="2400">
              <a:latin typeface="Cambria"/>
              <a:cs typeface="Cambria"/>
            </a:endParaRPr>
          </a:p>
          <a:p>
            <a:pPr lvl="1" marL="595630" indent="-23749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Font typeface="Verdana"/>
              <a:buChar char="◦"/>
              <a:tabLst>
                <a:tab pos="596265" algn="l"/>
              </a:tabLst>
            </a:pPr>
            <a:r>
              <a:rPr dirty="0" sz="2400" spc="-5">
                <a:latin typeface="Cambria"/>
                <a:cs typeface="Cambria"/>
              </a:rPr>
              <a:t>Sư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hợp</a:t>
            </a:r>
            <a:r>
              <a:rPr dirty="0" sz="2400" spc="-5">
                <a:latin typeface="Cambria"/>
                <a:cs typeface="Cambria"/>
              </a:rPr>
              <a:t> tác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củâs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người </a:t>
            </a:r>
            <a:r>
              <a:rPr dirty="0" sz="2400">
                <a:latin typeface="Cambria"/>
                <a:cs typeface="Cambria"/>
              </a:rPr>
              <a:t>dùng</a:t>
            </a:r>
            <a:r>
              <a:rPr dirty="0" sz="2400" spc="-5">
                <a:latin typeface="Cambria"/>
                <a:cs typeface="Cambria"/>
              </a:rPr>
              <a:t> không </a:t>
            </a:r>
            <a:r>
              <a:rPr dirty="0" sz="2400" spc="-20">
                <a:latin typeface="Cambria"/>
                <a:cs typeface="Cambria"/>
              </a:rPr>
              <a:t>đầy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đủ.</a:t>
            </a:r>
            <a:endParaRPr sz="2400">
              <a:latin typeface="Cambria"/>
              <a:cs typeface="Cambria"/>
            </a:endParaRPr>
          </a:p>
          <a:p>
            <a:pPr marL="320675" indent="-28321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21310" algn="l"/>
              </a:tabLst>
            </a:pPr>
            <a:r>
              <a:rPr dirty="0" sz="2800">
                <a:latin typeface="Cambria"/>
                <a:cs typeface="Cambria"/>
              </a:rPr>
              <a:t>Các</a:t>
            </a:r>
            <a:r>
              <a:rPr dirty="0" sz="2800" spc="-3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phương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pháp:</a:t>
            </a:r>
            <a:endParaRPr sz="2800">
              <a:latin typeface="Cambria"/>
              <a:cs typeface="Cambria"/>
            </a:endParaRPr>
          </a:p>
          <a:p>
            <a:pPr lvl="1" marL="59563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96265" algn="l"/>
              </a:tabLst>
            </a:pPr>
            <a:r>
              <a:rPr dirty="0" sz="2400">
                <a:latin typeface="Cambria"/>
                <a:cs typeface="Cambria"/>
              </a:rPr>
              <a:t>Conduct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Requirements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Workshops</a:t>
            </a:r>
            <a:endParaRPr sz="2400">
              <a:latin typeface="Cambria"/>
              <a:cs typeface="Cambria"/>
            </a:endParaRPr>
          </a:p>
          <a:p>
            <a:pPr marL="613410">
              <a:lnSpc>
                <a:spcPct val="100000"/>
              </a:lnSpc>
              <a:spcBef>
                <a:spcPts val="489"/>
              </a:spcBef>
              <a:tabLst>
                <a:tab pos="841375" algn="l"/>
              </a:tabLst>
            </a:pPr>
            <a:r>
              <a:rPr dirty="0" sz="2000" spc="-465">
                <a:solidFill>
                  <a:srgbClr val="FDB809"/>
                </a:solidFill>
                <a:latin typeface="Segoe UI Symbol"/>
                <a:cs typeface="Segoe UI Symbol"/>
              </a:rPr>
              <a:t>🞄	</a:t>
            </a:r>
            <a:r>
              <a:rPr dirty="0" sz="2000" spc="-5">
                <a:latin typeface="Cambria"/>
                <a:cs typeface="Cambria"/>
              </a:rPr>
              <a:t>Hội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thảo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phát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hiện</a:t>
            </a:r>
            <a:r>
              <a:rPr dirty="0" sz="2000" spc="-20">
                <a:latin typeface="Cambria"/>
                <a:cs typeface="Cambria"/>
              </a:rPr>
              <a:t> yêu</a:t>
            </a:r>
            <a:r>
              <a:rPr dirty="0" sz="2000" spc="-5">
                <a:latin typeface="Cambria"/>
                <a:cs typeface="Cambria"/>
              </a:rPr>
              <a:t> cầu</a:t>
            </a:r>
            <a:endParaRPr sz="2000">
              <a:latin typeface="Cambria"/>
              <a:cs typeface="Cambria"/>
            </a:endParaRPr>
          </a:p>
          <a:p>
            <a:pPr lvl="1" marL="595630" indent="-23749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Font typeface="Verdana"/>
              <a:buChar char="◦"/>
              <a:tabLst>
                <a:tab pos="596265" algn="l"/>
              </a:tabLst>
            </a:pPr>
            <a:r>
              <a:rPr dirty="0" sz="2400" spc="-10">
                <a:latin typeface="Cambria"/>
                <a:cs typeface="Cambria"/>
              </a:rPr>
              <a:t>Prototyping</a:t>
            </a:r>
            <a:endParaRPr sz="2400">
              <a:latin typeface="Cambria"/>
              <a:cs typeface="Cambria"/>
            </a:endParaRPr>
          </a:p>
          <a:p>
            <a:pPr marL="613410">
              <a:lnSpc>
                <a:spcPct val="100000"/>
              </a:lnSpc>
              <a:spcBef>
                <a:spcPts val="489"/>
              </a:spcBef>
              <a:tabLst>
                <a:tab pos="841375" algn="l"/>
              </a:tabLst>
            </a:pPr>
            <a:r>
              <a:rPr dirty="0" sz="2000" spc="-465">
                <a:solidFill>
                  <a:srgbClr val="FDB809"/>
                </a:solidFill>
                <a:latin typeface="Segoe UI Symbol"/>
                <a:cs typeface="Segoe UI Symbol"/>
              </a:rPr>
              <a:t>🞄	</a:t>
            </a:r>
            <a:r>
              <a:rPr dirty="0" sz="2000" spc="-5">
                <a:latin typeface="Cambria"/>
                <a:cs typeface="Cambria"/>
              </a:rPr>
              <a:t>Một</a:t>
            </a:r>
            <a:r>
              <a:rPr dirty="0" sz="2000" spc="3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GUI,</a:t>
            </a:r>
            <a:r>
              <a:rPr dirty="0" sz="2000" spc="5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mà</a:t>
            </a:r>
            <a:r>
              <a:rPr dirty="0" sz="2000" spc="4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mô</a:t>
            </a:r>
            <a:r>
              <a:rPr dirty="0" sz="2000" spc="4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phỏng</a:t>
            </a:r>
            <a:r>
              <a:rPr dirty="0" sz="2000" spc="3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ứng</a:t>
            </a:r>
            <a:r>
              <a:rPr dirty="0" sz="2000" spc="40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xử</a:t>
            </a:r>
            <a:r>
              <a:rPr dirty="0" sz="2000" spc="4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hệ</a:t>
            </a:r>
            <a:r>
              <a:rPr dirty="0" sz="2000" spc="35">
                <a:latin typeface="Cambria"/>
                <a:cs typeface="Cambria"/>
              </a:rPr>
              <a:t> </a:t>
            </a:r>
            <a:r>
              <a:rPr dirty="0" sz="2000" spc="-365">
                <a:latin typeface="Cambria"/>
                <a:cs typeface="Cambria"/>
              </a:rPr>
              <a:t>t</a:t>
            </a:r>
            <a:r>
              <a:rPr dirty="0" baseline="-9259" sz="1800" spc="-547">
                <a:solidFill>
                  <a:srgbClr val="B5A787"/>
                </a:solidFill>
                <a:latin typeface="Microsoft Sans Serif"/>
                <a:cs typeface="Microsoft Sans Serif"/>
              </a:rPr>
              <a:t>T</a:t>
            </a:r>
            <a:r>
              <a:rPr dirty="0" sz="2000" spc="-365">
                <a:latin typeface="Cambria"/>
                <a:cs typeface="Cambria"/>
              </a:rPr>
              <a:t>h</a:t>
            </a:r>
            <a:r>
              <a:rPr dirty="0" baseline="-9259" sz="1800" spc="-547">
                <a:solidFill>
                  <a:srgbClr val="B5A787"/>
                </a:solidFill>
                <a:latin typeface="Microsoft Sans Serif"/>
                <a:cs typeface="Microsoft Sans Serif"/>
              </a:rPr>
              <a:t>rầ</a:t>
            </a:r>
            <a:r>
              <a:rPr dirty="0" sz="2000" spc="-365">
                <a:latin typeface="Cambria"/>
                <a:cs typeface="Cambria"/>
              </a:rPr>
              <a:t>ố</a:t>
            </a:r>
            <a:r>
              <a:rPr dirty="0" baseline="-9259" sz="1800" spc="-547">
                <a:solidFill>
                  <a:srgbClr val="B5A787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365">
                <a:latin typeface="Cambria"/>
                <a:cs typeface="Cambria"/>
              </a:rPr>
              <a:t>n</a:t>
            </a:r>
            <a:r>
              <a:rPr dirty="0" baseline="-9259" sz="1800" spc="-547">
                <a:solidFill>
                  <a:srgbClr val="B5A787"/>
                </a:solidFill>
                <a:latin typeface="Microsoft Sans Serif"/>
                <a:cs typeface="Microsoft Sans Serif"/>
              </a:rPr>
              <a:t>Th</a:t>
            </a:r>
            <a:r>
              <a:rPr dirty="0" sz="2000" spc="-365">
                <a:latin typeface="Cambria"/>
                <a:cs typeface="Cambria"/>
              </a:rPr>
              <a:t>g</a:t>
            </a:r>
            <a:r>
              <a:rPr dirty="0" baseline="-9259" sz="1800" spc="-547">
                <a:solidFill>
                  <a:srgbClr val="B5A787"/>
                </a:solidFill>
                <a:latin typeface="Microsoft Sans Serif"/>
                <a:cs typeface="Microsoft Sans Serif"/>
              </a:rPr>
              <a:t>ị</a:t>
            </a:r>
            <a:r>
              <a:rPr dirty="0" baseline="-9259" sz="1800" spc="60">
                <a:solidFill>
                  <a:srgbClr val="B5A787"/>
                </a:solidFill>
                <a:latin typeface="Microsoft Sans Serif"/>
                <a:cs typeface="Microsoft Sans Serif"/>
              </a:rPr>
              <a:t> </a:t>
            </a:r>
            <a:r>
              <a:rPr dirty="0" baseline="-9259" sz="1800" spc="-7">
                <a:solidFill>
                  <a:srgbClr val="B5A787"/>
                </a:solidFill>
                <a:latin typeface="Microsoft Sans Serif"/>
                <a:cs typeface="Microsoft Sans Serif"/>
              </a:rPr>
              <a:t>Kim</a:t>
            </a:r>
            <a:r>
              <a:rPr dirty="0" baseline="-9259" sz="1800" spc="67">
                <a:solidFill>
                  <a:srgbClr val="B5A787"/>
                </a:solidFill>
                <a:latin typeface="Microsoft Sans Serif"/>
                <a:cs typeface="Microsoft Sans Serif"/>
              </a:rPr>
              <a:t> </a:t>
            </a:r>
            <a:r>
              <a:rPr dirty="0" baseline="-9259" sz="1800" spc="-15">
                <a:solidFill>
                  <a:srgbClr val="B5A787"/>
                </a:solidFill>
                <a:latin typeface="Microsoft Sans Serif"/>
                <a:cs typeface="Microsoft Sans Serif"/>
              </a:rPr>
              <a:t>Chi</a:t>
            </a:r>
            <a:endParaRPr baseline="-9259" sz="18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45473" y="6536435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B5A787"/>
                </a:solidFill>
                <a:latin typeface="Microsoft Sans Serif"/>
                <a:cs typeface="Microsoft Sans Serif"/>
              </a:rPr>
              <a:t>64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931" y="386334"/>
            <a:ext cx="8641080" cy="11026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22732"/>
            <a:ext cx="800925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50" b="0">
                <a:latin typeface="Microsoft Sans Serif"/>
                <a:cs typeface="Microsoft Sans Serif"/>
              </a:rPr>
              <a:t>Technique: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Requirements</a:t>
            </a:r>
            <a:r>
              <a:rPr dirty="0" sz="3900" spc="75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Workshop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5267" y="1428496"/>
            <a:ext cx="7230745" cy="459803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268605" marR="6350" indent="-256540">
              <a:lnSpc>
                <a:spcPts val="3020"/>
              </a:lnSpc>
              <a:spcBef>
                <a:spcPts val="484"/>
              </a:spcBef>
              <a:buClr>
                <a:srgbClr val="3891A7"/>
              </a:buClr>
              <a:buSzPct val="78571"/>
              <a:buFont typeface="Microsoft Sans Serif"/>
              <a:buChar char=""/>
              <a:tabLst>
                <a:tab pos="269240" algn="l"/>
              </a:tabLst>
            </a:pPr>
            <a:r>
              <a:rPr dirty="0" sz="2800" spc="-120">
                <a:latin typeface="Cambria"/>
                <a:cs typeface="Cambria"/>
              </a:rPr>
              <a:t>Có</a:t>
            </a:r>
            <a:r>
              <a:rPr dirty="0" sz="2800" spc="-114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thể </a:t>
            </a:r>
            <a:r>
              <a:rPr dirty="0" sz="2800" spc="-100">
                <a:latin typeface="Cambria"/>
                <a:cs typeface="Cambria"/>
              </a:rPr>
              <a:t>lầ</a:t>
            </a:r>
            <a:r>
              <a:rPr dirty="0" sz="2800" spc="4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kỹ </a:t>
            </a:r>
            <a:r>
              <a:rPr dirty="0" sz="2800" spc="-55">
                <a:latin typeface="Cambria"/>
                <a:cs typeface="Cambria"/>
              </a:rPr>
              <a:t>thuậ^ </a:t>
            </a:r>
            <a:r>
              <a:rPr dirty="0" sz="2800">
                <a:latin typeface="Cambria"/>
                <a:cs typeface="Cambria"/>
              </a:rPr>
              <a:t>t </a:t>
            </a:r>
            <a:r>
              <a:rPr dirty="0" sz="2800" spc="-5">
                <a:latin typeface="Cambria"/>
                <a:cs typeface="Cambria"/>
              </a:rPr>
              <a:t>năng </a:t>
            </a:r>
            <a:r>
              <a:rPr dirty="0" sz="2800" spc="-90">
                <a:latin typeface="Cambria"/>
                <a:cs typeface="Cambria"/>
              </a:rPr>
              <a:t>đo^̣ </a:t>
            </a:r>
            <a:r>
              <a:rPr dirty="0" sz="2800" spc="-5">
                <a:latin typeface="Cambria"/>
                <a:cs typeface="Cambria"/>
              </a:rPr>
              <a:t>ng </a:t>
            </a:r>
            <a:r>
              <a:rPr dirty="0" sz="2800" spc="-65">
                <a:latin typeface="Cambria"/>
                <a:cs typeface="Cambria"/>
              </a:rPr>
              <a:t>nhất </a:t>
            </a:r>
            <a:r>
              <a:rPr dirty="0" sz="2800" spc="-5">
                <a:latin typeface="Cambria"/>
                <a:cs typeface="Cambria"/>
              </a:rPr>
              <a:t>để thu 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215">
                <a:latin typeface="Cambria"/>
                <a:cs typeface="Cambria"/>
              </a:rPr>
              <a:t>thậ^</a:t>
            </a:r>
            <a:r>
              <a:rPr dirty="0" sz="2800" spc="-3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p </a:t>
            </a:r>
            <a:r>
              <a:rPr dirty="0" sz="2800" spc="-20">
                <a:latin typeface="Cambria"/>
                <a:cs typeface="Cambria"/>
              </a:rPr>
              <a:t>yêu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60">
                <a:latin typeface="Cambria"/>
                <a:cs typeface="Cambria"/>
              </a:rPr>
              <a:t>cầu.</a:t>
            </a:r>
            <a:endParaRPr sz="2800">
              <a:latin typeface="Cambria"/>
              <a:cs typeface="Cambria"/>
            </a:endParaRPr>
          </a:p>
          <a:p>
            <a:pPr algn="just" marL="268605" marR="5715" indent="-256540">
              <a:lnSpc>
                <a:spcPts val="3020"/>
              </a:lnSpc>
              <a:spcBef>
                <a:spcPts val="610"/>
              </a:spcBef>
              <a:buClr>
                <a:srgbClr val="3891A7"/>
              </a:buClr>
              <a:buSzPct val="78571"/>
              <a:buFont typeface="Microsoft Sans Serif"/>
              <a:buChar char=""/>
              <a:tabLst>
                <a:tab pos="269240" algn="l"/>
              </a:tabLst>
            </a:pPr>
            <a:r>
              <a:rPr dirty="0" sz="2800" spc="-135">
                <a:latin typeface="Cambria"/>
                <a:cs typeface="Cambria"/>
              </a:rPr>
              <a:t>Tậ^ </a:t>
            </a:r>
            <a:r>
              <a:rPr dirty="0" sz="2800">
                <a:latin typeface="Cambria"/>
                <a:cs typeface="Cambria"/>
              </a:rPr>
              <a:t>p </a:t>
            </a:r>
            <a:r>
              <a:rPr dirty="0" sz="2800" spc="-345">
                <a:latin typeface="Cambria"/>
                <a:cs typeface="Cambria"/>
              </a:rPr>
              <a:t>hợp</a:t>
            </a:r>
            <a:r>
              <a:rPr dirty="0" sz="2800" spc="-70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tất </a:t>
            </a:r>
            <a:r>
              <a:rPr dirty="0" sz="2800" spc="-105">
                <a:latin typeface="Cambria"/>
                <a:cs typeface="Cambria"/>
              </a:rPr>
              <a:t>cẩ </a:t>
            </a:r>
            <a:r>
              <a:rPr dirty="0" sz="2800" spc="-75">
                <a:latin typeface="Cambria"/>
                <a:cs typeface="Cambria"/>
              </a:rPr>
              <a:t>cấc </a:t>
            </a:r>
            <a:r>
              <a:rPr dirty="0" sz="2800" spc="-5">
                <a:latin typeface="Cambria"/>
                <a:cs typeface="Cambria"/>
              </a:rPr>
              <a:t>stakeholder </a:t>
            </a:r>
            <a:r>
              <a:rPr dirty="0" sz="2800">
                <a:latin typeface="Cambria"/>
                <a:cs typeface="Cambria"/>
              </a:rPr>
              <a:t>chính </a:t>
            </a:r>
            <a:r>
              <a:rPr dirty="0" sz="2800" spc="-80">
                <a:latin typeface="Cambria"/>
                <a:cs typeface="Cambria"/>
              </a:rPr>
              <a:t>cùng </a:t>
            </a:r>
            <a:r>
              <a:rPr dirty="0" sz="2800" spc="-265">
                <a:latin typeface="Cambria"/>
                <a:cs typeface="Cambria"/>
              </a:rPr>
              <a:t>với </a:t>
            </a:r>
            <a:r>
              <a:rPr dirty="0" sz="2800" spc="-26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nhau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trong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1 </a:t>
            </a:r>
            <a:r>
              <a:rPr dirty="0" sz="2800" spc="-5">
                <a:latin typeface="Cambria"/>
                <a:cs typeface="Cambria"/>
              </a:rPr>
              <a:t>giai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5">
                <a:latin typeface="Cambria"/>
                <a:cs typeface="Cambria"/>
              </a:rPr>
              <a:t>đoận,</a:t>
            </a:r>
            <a:r>
              <a:rPr dirty="0" sz="2800" spc="505">
                <a:latin typeface="Cambria"/>
                <a:cs typeface="Cambria"/>
              </a:rPr>
              <a:t> </a:t>
            </a:r>
            <a:r>
              <a:rPr dirty="0" sz="2800" spc="-25">
                <a:latin typeface="Cambria"/>
                <a:cs typeface="Cambria"/>
              </a:rPr>
              <a:t>tuy</a:t>
            </a:r>
            <a:r>
              <a:rPr dirty="0" sz="2800" spc="565">
                <a:latin typeface="Cambria"/>
                <a:cs typeface="Cambria"/>
              </a:rPr>
              <a:t> </a:t>
            </a:r>
            <a:r>
              <a:rPr dirty="0" sz="2800" spc="-70">
                <a:latin typeface="Cambria"/>
                <a:cs typeface="Cambria"/>
              </a:rPr>
              <a:t>ngấn</a:t>
            </a:r>
            <a:r>
              <a:rPr dirty="0" sz="2800" spc="47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nhưng</a:t>
            </a:r>
            <a:r>
              <a:rPr dirty="0" sz="2800" spc="610">
                <a:latin typeface="Cambria"/>
                <a:cs typeface="Cambria"/>
              </a:rPr>
              <a:t> </a:t>
            </a:r>
            <a:r>
              <a:rPr dirty="0" sz="2800" spc="-90">
                <a:latin typeface="Cambria"/>
                <a:cs typeface="Cambria"/>
              </a:rPr>
              <a:t>rất </a:t>
            </a:r>
            <a:r>
              <a:rPr dirty="0" sz="2800" spc="-85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tậ^</a:t>
            </a:r>
            <a:r>
              <a:rPr dirty="0" sz="2800" spc="-3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p</a:t>
            </a:r>
            <a:r>
              <a:rPr dirty="0" sz="2800" spc="-5">
                <a:latin typeface="Cambria"/>
                <a:cs typeface="Cambria"/>
              </a:rPr>
              <a:t> trung.</a:t>
            </a:r>
            <a:endParaRPr sz="2800">
              <a:latin typeface="Cambria"/>
              <a:cs typeface="Cambria"/>
            </a:endParaRPr>
          </a:p>
          <a:p>
            <a:pPr algn="just" marL="268605" marR="5080" indent="-256540">
              <a:lnSpc>
                <a:spcPct val="90000"/>
              </a:lnSpc>
              <a:spcBef>
                <a:spcPts val="560"/>
              </a:spcBef>
              <a:buClr>
                <a:srgbClr val="3891A7"/>
              </a:buClr>
              <a:buSzPct val="80357"/>
              <a:buFont typeface="Microsoft Sans Serif"/>
              <a:buChar char=""/>
              <a:tabLst>
                <a:tab pos="269240" algn="l"/>
              </a:tabLst>
            </a:pPr>
            <a:r>
              <a:rPr dirty="0" sz="2800">
                <a:latin typeface="Cambria"/>
                <a:cs typeface="Cambria"/>
              </a:rPr>
              <a:t>Sử </a:t>
            </a:r>
            <a:r>
              <a:rPr dirty="0" sz="2800" spc="-80">
                <a:latin typeface="Cambria"/>
                <a:cs typeface="Cambria"/>
              </a:rPr>
              <a:t>dụng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người </a:t>
            </a:r>
            <a:r>
              <a:rPr dirty="0" sz="2800" spc="-20">
                <a:latin typeface="Cambria"/>
                <a:cs typeface="Cambria"/>
              </a:rPr>
              <a:t>trợ </a:t>
            </a:r>
            <a:r>
              <a:rPr dirty="0" sz="2800" spc="-5">
                <a:latin typeface="Cambria"/>
                <a:cs typeface="Cambria"/>
              </a:rPr>
              <a:t>giúp </a:t>
            </a:r>
            <a:r>
              <a:rPr dirty="0" sz="2800" spc="-10">
                <a:latin typeface="Cambria"/>
                <a:cs typeface="Cambria"/>
              </a:rPr>
              <a:t>(facilitator) </a:t>
            </a:r>
            <a:r>
              <a:rPr dirty="0" sz="2800" spc="-120">
                <a:latin typeface="Cambria"/>
                <a:cs typeface="Cambria"/>
              </a:rPr>
              <a:t>có</a:t>
            </a:r>
            <a:r>
              <a:rPr dirty="0" sz="2800" spc="-114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kinh 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45">
                <a:latin typeface="Cambria"/>
                <a:cs typeface="Cambria"/>
              </a:rPr>
              <a:t>nghie^̣ </a:t>
            </a:r>
            <a:r>
              <a:rPr dirty="0" sz="2800">
                <a:latin typeface="Cambria"/>
                <a:cs typeface="Cambria"/>
              </a:rPr>
              <a:t>m </a:t>
            </a:r>
            <a:r>
              <a:rPr dirty="0" sz="2800" spc="-5">
                <a:latin typeface="Cambria"/>
                <a:cs typeface="Cambria"/>
              </a:rPr>
              <a:t>từ bên </a:t>
            </a:r>
            <a:r>
              <a:rPr dirty="0" sz="2800" spc="-50">
                <a:latin typeface="Cambria"/>
                <a:cs typeface="Cambria"/>
              </a:rPr>
              <a:t>ngoầi</a:t>
            </a:r>
            <a:r>
              <a:rPr dirty="0" sz="2800" spc="515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trong</a:t>
            </a:r>
            <a:r>
              <a:rPr dirty="0" sz="2800" spc="585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quẩn</a:t>
            </a:r>
            <a:r>
              <a:rPr dirty="0" sz="2800" spc="484">
                <a:latin typeface="Cambria"/>
                <a:cs typeface="Cambria"/>
              </a:rPr>
              <a:t> </a:t>
            </a:r>
            <a:r>
              <a:rPr dirty="0" sz="2800" spc="-25">
                <a:latin typeface="Cambria"/>
                <a:cs typeface="Cambria"/>
              </a:rPr>
              <a:t>lý </a:t>
            </a:r>
            <a:r>
              <a:rPr dirty="0" sz="2800" spc="-20">
                <a:latin typeface="Cambria"/>
                <a:cs typeface="Cambria"/>
              </a:rPr>
              <a:t>yêu </a:t>
            </a:r>
            <a:r>
              <a:rPr dirty="0" sz="2800" spc="-75">
                <a:latin typeface="Cambria"/>
                <a:cs typeface="Cambria"/>
              </a:rPr>
              <a:t>cầu </a:t>
            </a:r>
            <a:r>
              <a:rPr dirty="0" sz="2800" spc="-70">
                <a:latin typeface="Cambria"/>
                <a:cs typeface="Cambria"/>
              </a:rPr>
              <a:t> </a:t>
            </a:r>
            <a:r>
              <a:rPr dirty="0" sz="2800" spc="-100">
                <a:latin typeface="Cambria"/>
                <a:cs typeface="Cambria"/>
              </a:rPr>
              <a:t>c</a:t>
            </a:r>
            <a:r>
              <a:rPr dirty="0" sz="2800" spc="-445">
                <a:latin typeface="Cambria"/>
                <a:cs typeface="Cambria"/>
              </a:rPr>
              <a:t>o</a:t>
            </a:r>
            <a:r>
              <a:rPr dirty="0" sz="2800" spc="-445">
                <a:latin typeface="Cambria"/>
                <a:cs typeface="Cambria"/>
              </a:rPr>
              <a:t>́</a:t>
            </a:r>
            <a:r>
              <a:rPr dirty="0" sz="2800" spc="-35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thể</a:t>
            </a:r>
            <a:r>
              <a:rPr dirty="0" sz="2800">
                <a:latin typeface="Cambria"/>
                <a:cs typeface="Cambria"/>
              </a:rPr>
              <a:t>   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b</a:t>
            </a:r>
            <a:r>
              <a:rPr dirty="0" sz="2800" spc="-300">
                <a:latin typeface="Cambria"/>
                <a:cs typeface="Cambria"/>
              </a:rPr>
              <a:t>â</a:t>
            </a:r>
            <a:r>
              <a:rPr dirty="0" sz="2800" spc="-5">
                <a:latin typeface="Cambria"/>
                <a:cs typeface="Cambria"/>
              </a:rPr>
              <a:t>̉</a:t>
            </a:r>
            <a:r>
              <a:rPr dirty="0" sz="2800">
                <a:latin typeface="Cambria"/>
                <a:cs typeface="Cambria"/>
              </a:rPr>
              <a:t>o</a:t>
            </a:r>
            <a:r>
              <a:rPr dirty="0" sz="2800">
                <a:latin typeface="Cambria"/>
                <a:cs typeface="Cambria"/>
              </a:rPr>
              <a:t>   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đ</a:t>
            </a:r>
            <a:r>
              <a:rPr dirty="0" sz="2800" spc="-300">
                <a:latin typeface="Cambria"/>
                <a:cs typeface="Cambria"/>
              </a:rPr>
              <a:t>â</a:t>
            </a:r>
            <a:r>
              <a:rPr dirty="0" sz="2800" spc="-10">
                <a:latin typeface="Cambria"/>
                <a:cs typeface="Cambria"/>
              </a:rPr>
              <a:t>̉</a:t>
            </a:r>
            <a:r>
              <a:rPr dirty="0" sz="2800">
                <a:latin typeface="Cambria"/>
                <a:cs typeface="Cambria"/>
              </a:rPr>
              <a:t>m</a:t>
            </a:r>
            <a:r>
              <a:rPr dirty="0" sz="2800">
                <a:latin typeface="Cambria"/>
                <a:cs typeface="Cambria"/>
              </a:rPr>
              <a:t>   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cho</a:t>
            </a:r>
            <a:r>
              <a:rPr dirty="0" sz="2800">
                <a:latin typeface="Cambria"/>
                <a:cs typeface="Cambria"/>
              </a:rPr>
              <a:t>   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s</a:t>
            </a:r>
            <a:r>
              <a:rPr dirty="0" sz="2800" spc="5">
                <a:latin typeface="Cambria"/>
                <a:cs typeface="Cambria"/>
              </a:rPr>
              <a:t>ư</a:t>
            </a:r>
            <a:r>
              <a:rPr dirty="0" sz="2800">
                <a:latin typeface="Cambria"/>
                <a:cs typeface="Cambria"/>
              </a:rPr>
              <a:t>̣</a:t>
            </a:r>
            <a:r>
              <a:rPr dirty="0" sz="2800">
                <a:latin typeface="Cambria"/>
                <a:cs typeface="Cambria"/>
              </a:rPr>
              <a:t>   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</a:t>
            </a:r>
            <a:r>
              <a:rPr dirty="0" sz="2800">
                <a:latin typeface="Cambria"/>
                <a:cs typeface="Cambria"/>
              </a:rPr>
              <a:t>h</a:t>
            </a:r>
            <a:r>
              <a:rPr dirty="0" sz="2800" spc="-300">
                <a:latin typeface="Cambria"/>
                <a:cs typeface="Cambria"/>
              </a:rPr>
              <a:t>â</a:t>
            </a:r>
            <a:r>
              <a:rPr dirty="0" sz="2800" spc="-10">
                <a:latin typeface="Cambria"/>
                <a:cs typeface="Cambria"/>
              </a:rPr>
              <a:t>̀</a:t>
            </a:r>
            <a:r>
              <a:rPr dirty="0" sz="2800">
                <a:latin typeface="Cambria"/>
                <a:cs typeface="Cambria"/>
              </a:rPr>
              <a:t>nh</a:t>
            </a:r>
            <a:r>
              <a:rPr dirty="0" sz="2800">
                <a:latin typeface="Cambria"/>
                <a:cs typeface="Cambria"/>
              </a:rPr>
              <a:t>   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công </a:t>
            </a:r>
            <a:r>
              <a:rPr dirty="0" sz="2800">
                <a:latin typeface="Cambria"/>
                <a:cs typeface="Cambria"/>
              </a:rPr>
              <a:t>   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270">
                <a:latin typeface="Cambria"/>
                <a:cs typeface="Cambria"/>
              </a:rPr>
              <a:t>của</a:t>
            </a:r>
            <a:r>
              <a:rPr dirty="0" sz="2800" spc="1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workshop.</a:t>
            </a:r>
            <a:endParaRPr sz="2800">
              <a:latin typeface="Cambria"/>
              <a:cs typeface="Cambria"/>
            </a:endParaRPr>
          </a:p>
          <a:p>
            <a:pPr algn="just" marL="12700" marR="2715895">
              <a:lnSpc>
                <a:spcPts val="3620"/>
              </a:lnSpc>
              <a:spcBef>
                <a:spcPts val="110"/>
              </a:spcBef>
              <a:buClr>
                <a:srgbClr val="3891A7"/>
              </a:buClr>
              <a:buSzPct val="78571"/>
              <a:buFont typeface="Microsoft Sans Serif"/>
              <a:buChar char=""/>
              <a:tabLst>
                <a:tab pos="269240" algn="l"/>
              </a:tabLst>
            </a:pPr>
            <a:r>
              <a:rPr dirty="0" sz="2800" spc="-10">
                <a:solidFill>
                  <a:srgbClr val="FF0000"/>
                </a:solidFill>
                <a:latin typeface="Cambria"/>
                <a:cs typeface="Cambria"/>
              </a:rPr>
              <a:t>Brainstorming </a:t>
            </a:r>
            <a:r>
              <a:rPr dirty="0" sz="2800" spc="-100">
                <a:solidFill>
                  <a:srgbClr val="FF0000"/>
                </a:solidFill>
                <a:latin typeface="Cambria"/>
                <a:cs typeface="Cambria"/>
              </a:rPr>
              <a:t>lầ </a:t>
            </a:r>
            <a:r>
              <a:rPr dirty="0" sz="2800" spc="-60">
                <a:solidFill>
                  <a:srgbClr val="FF0000"/>
                </a:solidFill>
                <a:latin typeface="Cambria"/>
                <a:cs typeface="Cambria"/>
              </a:rPr>
              <a:t>phần </a:t>
            </a:r>
            <a:r>
              <a:rPr dirty="0" sz="2800">
                <a:solidFill>
                  <a:srgbClr val="FF0000"/>
                </a:solidFill>
                <a:latin typeface="Cambria"/>
                <a:cs typeface="Cambria"/>
              </a:rPr>
              <a:t>quan </a:t>
            </a:r>
            <a:r>
              <a:rPr dirty="0" sz="2800" spc="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spc="-235">
                <a:solidFill>
                  <a:srgbClr val="FF0000"/>
                </a:solidFill>
                <a:latin typeface="Cambria"/>
                <a:cs typeface="Cambria"/>
              </a:rPr>
              <a:t>trọng</a:t>
            </a:r>
            <a:r>
              <a:rPr dirty="0" sz="2800" spc="114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spc="-60">
                <a:solidFill>
                  <a:srgbClr val="FF0000"/>
                </a:solidFill>
                <a:latin typeface="Cambria"/>
                <a:cs typeface="Cambria"/>
              </a:rPr>
              <a:t>nhất</a:t>
            </a:r>
            <a:r>
              <a:rPr dirty="0" sz="2800" spc="12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spc="-270">
                <a:solidFill>
                  <a:srgbClr val="FF0000"/>
                </a:solidFill>
                <a:latin typeface="Cambria"/>
                <a:cs typeface="Cambria"/>
              </a:rPr>
              <a:t>của</a:t>
            </a:r>
            <a:r>
              <a:rPr dirty="0" sz="2800" spc="-229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mbria"/>
                <a:cs typeface="Cambria"/>
              </a:rPr>
              <a:t>workshop.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400" y="5153405"/>
            <a:ext cx="2057400" cy="14668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127" y="294131"/>
            <a:ext cx="7277861" cy="12123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139" y="444245"/>
            <a:ext cx="6583680" cy="6813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00" spc="-5" b="0">
                <a:latin typeface="Microsoft Sans Serif"/>
                <a:cs typeface="Microsoft Sans Serif"/>
              </a:rPr>
              <a:t>Preparing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for</a:t>
            </a:r>
            <a:r>
              <a:rPr dirty="0" sz="4300" spc="4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the</a:t>
            </a:r>
            <a:r>
              <a:rPr dirty="0" sz="4300" spc="45" b="0">
                <a:latin typeface="Microsoft Sans Serif"/>
                <a:cs typeface="Microsoft Sans Serif"/>
              </a:rPr>
              <a:t> </a:t>
            </a:r>
            <a:r>
              <a:rPr dirty="0" sz="4300" spc="-5" b="0">
                <a:latin typeface="Microsoft Sans Serif"/>
                <a:cs typeface="Microsoft Sans Serif"/>
              </a:rPr>
              <a:t>workshop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9913" y="1499311"/>
            <a:ext cx="7764780" cy="412559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385"/>
              </a:spcBef>
              <a:buClr>
                <a:srgbClr val="3891A7"/>
              </a:buClr>
              <a:buSzPct val="7884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600" spc="-5">
                <a:latin typeface="Cambria"/>
                <a:cs typeface="Cambria"/>
              </a:rPr>
              <a:t>B</a:t>
            </a:r>
            <a:r>
              <a:rPr dirty="0" sz="2600" spc="-285">
                <a:latin typeface="Cambria"/>
                <a:cs typeface="Cambria"/>
              </a:rPr>
              <a:t>â</a:t>
            </a:r>
            <a:r>
              <a:rPr dirty="0" sz="2600" spc="-5">
                <a:latin typeface="Cambria"/>
                <a:cs typeface="Cambria"/>
              </a:rPr>
              <a:t>̉</a:t>
            </a:r>
            <a:r>
              <a:rPr dirty="0" sz="2600" spc="-5">
                <a:latin typeface="Cambria"/>
                <a:cs typeface="Cambria"/>
              </a:rPr>
              <a:t>o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đ</a:t>
            </a:r>
            <a:r>
              <a:rPr dirty="0" sz="2600" spc="-285">
                <a:latin typeface="Cambria"/>
                <a:cs typeface="Cambria"/>
              </a:rPr>
              <a:t>â</a:t>
            </a:r>
            <a:r>
              <a:rPr dirty="0" sz="2600" spc="-5">
                <a:latin typeface="Cambria"/>
                <a:cs typeface="Cambria"/>
              </a:rPr>
              <a:t>̉</a:t>
            </a:r>
            <a:r>
              <a:rPr dirty="0" sz="2600" spc="-5">
                <a:latin typeface="Cambria"/>
                <a:cs typeface="Cambria"/>
              </a:rPr>
              <a:t>m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c</a:t>
            </a:r>
            <a:r>
              <a:rPr dirty="0" sz="2600" spc="-335">
                <a:latin typeface="Cambria"/>
                <a:cs typeface="Cambria"/>
              </a:rPr>
              <a:t>o</a:t>
            </a:r>
            <a:r>
              <a:rPr dirty="0" sz="2600">
                <a:latin typeface="Cambria"/>
                <a:cs typeface="Cambria"/>
              </a:rPr>
              <a:t>́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s</a:t>
            </a:r>
            <a:r>
              <a:rPr dirty="0" sz="2600" spc="-590">
                <a:latin typeface="Cambria"/>
                <a:cs typeface="Cambria"/>
              </a:rPr>
              <a:t>ư</a:t>
            </a:r>
            <a:r>
              <a:rPr dirty="0" sz="2600">
                <a:latin typeface="Cambria"/>
                <a:cs typeface="Cambria"/>
              </a:rPr>
              <a:t>̣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tha</a:t>
            </a:r>
            <a:r>
              <a:rPr dirty="0" sz="2600" spc="-5">
                <a:latin typeface="Cambria"/>
                <a:cs typeface="Cambria"/>
              </a:rPr>
              <a:t>m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gi</a:t>
            </a:r>
            <a:r>
              <a:rPr dirty="0" sz="2600" spc="-5">
                <a:latin typeface="Cambria"/>
                <a:cs typeface="Cambria"/>
              </a:rPr>
              <a:t>a</a:t>
            </a:r>
            <a:r>
              <a:rPr dirty="0" sz="2600" spc="3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c</a:t>
            </a:r>
            <a:r>
              <a:rPr dirty="0" sz="2600" spc="-360">
                <a:latin typeface="Cambria"/>
                <a:cs typeface="Cambria"/>
              </a:rPr>
              <a:t>u</a:t>
            </a:r>
            <a:r>
              <a:rPr dirty="0" sz="2600" spc="-5">
                <a:latin typeface="Cambria"/>
                <a:cs typeface="Cambria"/>
              </a:rPr>
              <a:t>̉</a:t>
            </a:r>
            <a:r>
              <a:rPr dirty="0" sz="2600" spc="-5">
                <a:latin typeface="Cambria"/>
                <a:cs typeface="Cambria"/>
              </a:rPr>
              <a:t>a</a:t>
            </a:r>
            <a:r>
              <a:rPr dirty="0" sz="2600" spc="1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c</a:t>
            </a:r>
            <a:r>
              <a:rPr dirty="0" sz="2600" spc="-285">
                <a:latin typeface="Cambria"/>
                <a:cs typeface="Cambria"/>
              </a:rPr>
              <a:t>â</a:t>
            </a:r>
            <a:r>
              <a:rPr dirty="0" sz="2600" spc="-5">
                <a:latin typeface="Cambria"/>
                <a:cs typeface="Cambria"/>
              </a:rPr>
              <a:t>́</a:t>
            </a:r>
            <a:r>
              <a:rPr dirty="0" sz="2600" spc="-5">
                <a:latin typeface="Cambria"/>
                <a:cs typeface="Cambria"/>
              </a:rPr>
              <a:t>c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sta</a:t>
            </a:r>
            <a:r>
              <a:rPr dirty="0" sz="2600" spc="-50">
                <a:latin typeface="Cambria"/>
                <a:cs typeface="Cambria"/>
              </a:rPr>
              <a:t>k</a:t>
            </a:r>
            <a:r>
              <a:rPr dirty="0" sz="2600" spc="-5">
                <a:latin typeface="Cambria"/>
                <a:cs typeface="Cambria"/>
              </a:rPr>
              <a:t>eholder</a:t>
            </a:r>
            <a:r>
              <a:rPr dirty="0" sz="2600" spc="-2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ph</a:t>
            </a:r>
            <a:r>
              <a:rPr dirty="0" sz="2600" spc="-360">
                <a:latin typeface="Cambria"/>
                <a:cs typeface="Cambria"/>
              </a:rPr>
              <a:t>u</a:t>
            </a:r>
            <a:r>
              <a:rPr dirty="0" sz="2600">
                <a:latin typeface="Cambria"/>
                <a:cs typeface="Cambria"/>
              </a:rPr>
              <a:t>̀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h</a:t>
            </a:r>
            <a:r>
              <a:rPr dirty="0" sz="2600" spc="-560">
                <a:latin typeface="Cambria"/>
                <a:cs typeface="Cambria"/>
              </a:rPr>
              <a:t>ơ</a:t>
            </a:r>
            <a:r>
              <a:rPr dirty="0" sz="2600" spc="-5">
                <a:latin typeface="Cambria"/>
                <a:cs typeface="Cambria"/>
              </a:rPr>
              <a:t>̣</a:t>
            </a:r>
            <a:r>
              <a:rPr dirty="0" sz="2600" spc="-5">
                <a:latin typeface="Cambria"/>
                <a:cs typeface="Cambria"/>
              </a:rPr>
              <a:t>p</a:t>
            </a:r>
            <a:endParaRPr sz="26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290"/>
              </a:spcBef>
              <a:buClr>
                <a:srgbClr val="3891A7"/>
              </a:buClr>
              <a:buSzPct val="7884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600" spc="-5">
                <a:latin typeface="Cambria"/>
                <a:cs typeface="Cambria"/>
              </a:rPr>
              <a:t>Công</a:t>
            </a:r>
            <a:r>
              <a:rPr dirty="0" sz="2600" spc="-1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t</a:t>
            </a:r>
            <a:r>
              <a:rPr dirty="0" sz="2600" spc="-285">
                <a:latin typeface="Cambria"/>
                <a:cs typeface="Cambria"/>
              </a:rPr>
              <a:t>â</a:t>
            </a:r>
            <a:r>
              <a:rPr dirty="0" sz="2600" spc="-5">
                <a:latin typeface="Cambria"/>
                <a:cs typeface="Cambria"/>
              </a:rPr>
              <a:t>́</a:t>
            </a:r>
            <a:r>
              <a:rPr dirty="0" sz="2600" spc="-5">
                <a:latin typeface="Cambria"/>
                <a:cs typeface="Cambria"/>
              </a:rPr>
              <a:t>c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h</a:t>
            </a:r>
            <a:r>
              <a:rPr dirty="0" sz="2600" spc="-300">
                <a:latin typeface="Cambria"/>
                <a:cs typeface="Cambria"/>
              </a:rPr>
              <a:t>â</a:t>
            </a:r>
            <a:r>
              <a:rPr dirty="0" sz="2600" spc="10">
                <a:latin typeface="Cambria"/>
                <a:cs typeface="Cambria"/>
              </a:rPr>
              <a:t>̣</a:t>
            </a:r>
            <a:r>
              <a:rPr dirty="0" sz="2600" spc="-5">
                <a:latin typeface="Cambria"/>
                <a:cs typeface="Cambria"/>
              </a:rPr>
              <a:t>^</a:t>
            </a:r>
            <a:r>
              <a:rPr dirty="0" sz="2600" spc="-30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u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c</a:t>
            </a:r>
            <a:r>
              <a:rPr dirty="0" sz="2600" spc="-285">
                <a:latin typeface="Cambria"/>
                <a:cs typeface="Cambria"/>
              </a:rPr>
              <a:t>â</a:t>
            </a:r>
            <a:r>
              <a:rPr dirty="0" sz="2600" spc="-5">
                <a:latin typeface="Cambria"/>
                <a:cs typeface="Cambria"/>
              </a:rPr>
              <a:t>̀</a:t>
            </a:r>
            <a:r>
              <a:rPr dirty="0" sz="2600" spc="-5">
                <a:latin typeface="Cambria"/>
                <a:cs typeface="Cambria"/>
              </a:rPr>
              <a:t>n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(Logi</a:t>
            </a:r>
            <a:r>
              <a:rPr dirty="0" sz="2600" spc="-15">
                <a:latin typeface="Cambria"/>
                <a:cs typeface="Cambria"/>
              </a:rPr>
              <a:t>s</a:t>
            </a:r>
            <a:r>
              <a:rPr dirty="0" sz="2600" spc="-10">
                <a:latin typeface="Cambria"/>
                <a:cs typeface="Cambria"/>
              </a:rPr>
              <a:t>tics)</a:t>
            </a:r>
            <a:endParaRPr sz="2600">
              <a:latin typeface="Cambria"/>
              <a:cs typeface="Cambria"/>
            </a:endParaRPr>
          </a:p>
          <a:p>
            <a:pPr lvl="1" marL="570230" marR="5080" indent="-237490">
              <a:lnSpc>
                <a:spcPct val="89900"/>
              </a:lnSpc>
              <a:spcBef>
                <a:spcPts val="58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600" spc="-114">
                <a:latin typeface="Cambria"/>
                <a:cs typeface="Cambria"/>
              </a:rPr>
              <a:t>Có</a:t>
            </a:r>
            <a:r>
              <a:rPr dirty="0" sz="2600" spc="60">
                <a:latin typeface="Cambria"/>
                <a:cs typeface="Cambria"/>
              </a:rPr>
              <a:t> </a:t>
            </a:r>
            <a:r>
              <a:rPr dirty="0" sz="2600" spc="-114">
                <a:latin typeface="Cambria"/>
                <a:cs typeface="Cambria"/>
              </a:rPr>
              <a:t>vầ</a:t>
            </a:r>
            <a:r>
              <a:rPr dirty="0" sz="2600" spc="70">
                <a:latin typeface="Cambria"/>
                <a:cs typeface="Cambria"/>
              </a:rPr>
              <a:t> </a:t>
            </a:r>
            <a:r>
              <a:rPr dirty="0" sz="2600" spc="-180">
                <a:latin typeface="Cambria"/>
                <a:cs typeface="Cambria"/>
              </a:rPr>
              <a:t>trấnh</a:t>
            </a:r>
            <a:r>
              <a:rPr dirty="0" sz="2600" spc="75">
                <a:latin typeface="Cambria"/>
                <a:cs typeface="Cambria"/>
              </a:rPr>
              <a:t> </a:t>
            </a:r>
            <a:r>
              <a:rPr dirty="0" sz="2600" spc="-65">
                <a:latin typeface="Cambria"/>
                <a:cs typeface="Cambria"/>
              </a:rPr>
              <a:t>luậ^</a:t>
            </a:r>
            <a:r>
              <a:rPr dirty="0" sz="2600" spc="-27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t</a:t>
            </a:r>
            <a:r>
              <a:rPr dirty="0" sz="2600" spc="70">
                <a:solidFill>
                  <a:srgbClr val="8DC664"/>
                </a:solidFill>
                <a:latin typeface="Cambria"/>
                <a:cs typeface="Cambria"/>
              </a:rPr>
              <a:t> </a:t>
            </a:r>
            <a:r>
              <a:rPr dirty="0" u="heavy" sz="2600" spc="-10">
                <a:solidFill>
                  <a:srgbClr val="8DC664"/>
                </a:solidFill>
                <a:uFill>
                  <a:solidFill>
                    <a:srgbClr val="8DC664"/>
                  </a:solidFill>
                </a:uFill>
                <a:latin typeface="Cambria"/>
                <a:cs typeface="Cambria"/>
              </a:rPr>
              <a:t>Murphy’s</a:t>
            </a:r>
            <a:r>
              <a:rPr dirty="0" u="heavy" sz="2600" spc="100">
                <a:solidFill>
                  <a:srgbClr val="8DC664"/>
                </a:solidFill>
                <a:uFill>
                  <a:solidFill>
                    <a:srgbClr val="8DC664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2600" spc="-15">
                <a:solidFill>
                  <a:srgbClr val="8DC664"/>
                </a:solidFill>
                <a:uFill>
                  <a:solidFill>
                    <a:srgbClr val="8DC664"/>
                  </a:solidFill>
                </a:uFill>
                <a:latin typeface="Cambria"/>
                <a:cs typeface="Cambria"/>
              </a:rPr>
              <a:t>law</a:t>
            </a:r>
            <a:r>
              <a:rPr dirty="0" sz="2600" spc="155">
                <a:solidFill>
                  <a:srgbClr val="8DC664"/>
                </a:solidFill>
                <a:latin typeface="Cambria"/>
                <a:cs typeface="Cambria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("Nếu</a:t>
            </a:r>
            <a:r>
              <a:rPr dirty="0" sz="2600" spc="7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một</a:t>
            </a:r>
            <a:r>
              <a:rPr dirty="0" sz="2600" spc="8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việc</a:t>
            </a:r>
            <a:r>
              <a:rPr dirty="0" sz="2600" spc="7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có</a:t>
            </a:r>
            <a:r>
              <a:rPr dirty="0" sz="2600" spc="85">
                <a:latin typeface="Times New Roman"/>
                <a:cs typeface="Times New Roman"/>
              </a:rPr>
              <a:t> </a:t>
            </a:r>
            <a:r>
              <a:rPr dirty="0" sz="2600" spc="-170">
                <a:latin typeface="Times New Roman"/>
                <a:cs typeface="Times New Roman"/>
              </a:rPr>
              <a:t>thể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diễn </a:t>
            </a:r>
            <a:r>
              <a:rPr dirty="0" sz="2600" spc="-5">
                <a:latin typeface="Times New Roman"/>
                <a:cs typeface="Times New Roman"/>
              </a:rPr>
              <a:t>tiến </a:t>
            </a:r>
            <a:r>
              <a:rPr dirty="0" sz="2600">
                <a:latin typeface="Times New Roman"/>
                <a:cs typeface="Times New Roman"/>
              </a:rPr>
              <a:t>xấu, nó </a:t>
            </a:r>
            <a:r>
              <a:rPr dirty="0" sz="2600" spc="-5">
                <a:latin typeface="Times New Roman"/>
                <a:cs typeface="Times New Roman"/>
              </a:rPr>
              <a:t>sẽ </a:t>
            </a:r>
            <a:r>
              <a:rPr dirty="0" sz="2600">
                <a:latin typeface="Times New Roman"/>
                <a:cs typeface="Times New Roman"/>
              </a:rPr>
              <a:t>diễn </a:t>
            </a:r>
            <a:r>
              <a:rPr dirty="0" sz="2600" spc="-5">
                <a:latin typeface="Times New Roman"/>
                <a:cs typeface="Times New Roman"/>
              </a:rPr>
              <a:t>tiến </a:t>
            </a:r>
            <a:r>
              <a:rPr dirty="0" sz="2600">
                <a:latin typeface="Times New Roman"/>
                <a:cs typeface="Times New Roman"/>
              </a:rPr>
              <a:t>đúng như thế" </a:t>
            </a:r>
            <a:r>
              <a:rPr dirty="0" sz="2600" spc="-5">
                <a:latin typeface="Times New Roman"/>
                <a:cs typeface="Times New Roman"/>
              </a:rPr>
              <a:t>(tiếng 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Anh:</a:t>
            </a:r>
            <a:r>
              <a:rPr dirty="0" sz="2600" spc="-5" i="1">
                <a:latin typeface="Times New Roman"/>
                <a:cs typeface="Times New Roman"/>
              </a:rPr>
              <a:t>Anything</a:t>
            </a:r>
            <a:r>
              <a:rPr dirty="0" sz="2600" i="1">
                <a:latin typeface="Times New Roman"/>
                <a:cs typeface="Times New Roman"/>
              </a:rPr>
              <a:t> that </a:t>
            </a:r>
            <a:r>
              <a:rPr dirty="0" sz="2600" spc="-5" i="1">
                <a:latin typeface="Times New Roman"/>
                <a:cs typeface="Times New Roman"/>
              </a:rPr>
              <a:t>can</a:t>
            </a:r>
            <a:r>
              <a:rPr dirty="0" sz="2600" spc="5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go</a:t>
            </a:r>
            <a:r>
              <a:rPr dirty="0" sz="2600" i="1">
                <a:latin typeface="Times New Roman"/>
                <a:cs typeface="Times New Roman"/>
              </a:rPr>
              <a:t> </a:t>
            </a:r>
            <a:r>
              <a:rPr dirty="0" sz="2600" spc="-20" i="1">
                <a:latin typeface="Times New Roman"/>
                <a:cs typeface="Times New Roman"/>
              </a:rPr>
              <a:t>wrong,</a:t>
            </a:r>
            <a:r>
              <a:rPr dirty="0" sz="2600" spc="-5" i="1">
                <a:latin typeface="Times New Roman"/>
                <a:cs typeface="Times New Roman"/>
              </a:rPr>
              <a:t> will</a:t>
            </a:r>
            <a:r>
              <a:rPr dirty="0" sz="2600" spc="5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go </a:t>
            </a:r>
            <a:r>
              <a:rPr dirty="0" sz="2600" spc="-15" i="1">
                <a:latin typeface="Times New Roman"/>
                <a:cs typeface="Times New Roman"/>
              </a:rPr>
              <a:t>wrong.</a:t>
            </a:r>
            <a:r>
              <a:rPr dirty="0" sz="2600" spc="-15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lvl="1" marL="570230" marR="544195" indent="-237490">
              <a:lnSpc>
                <a:spcPts val="2810"/>
              </a:lnSpc>
              <a:spcBef>
                <a:spcPts val="66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600" spc="-5">
                <a:latin typeface="Cambria"/>
                <a:cs typeface="Cambria"/>
              </a:rPr>
              <a:t>Bao </a:t>
            </a:r>
            <a:r>
              <a:rPr dirty="0" sz="2600" spc="-355">
                <a:latin typeface="Cambria"/>
                <a:cs typeface="Cambria"/>
              </a:rPr>
              <a:t>gòm</a:t>
            </a:r>
            <a:r>
              <a:rPr dirty="0" sz="2600" spc="-350">
                <a:latin typeface="Cambria"/>
                <a:cs typeface="Cambria"/>
              </a:rPr>
              <a:t> </a:t>
            </a:r>
            <a:r>
              <a:rPr dirty="0" sz="2600" spc="-95">
                <a:latin typeface="Cambria"/>
                <a:cs typeface="Cambria"/>
              </a:rPr>
              <a:t>cẩ</a:t>
            </a:r>
            <a:r>
              <a:rPr dirty="0" sz="2600" spc="-9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du </a:t>
            </a:r>
            <a:r>
              <a:rPr dirty="0" sz="2600">
                <a:latin typeface="Cambria"/>
                <a:cs typeface="Cambria"/>
              </a:rPr>
              <a:t>lịch, </a:t>
            </a:r>
            <a:r>
              <a:rPr dirty="0" sz="2600" spc="-60">
                <a:latin typeface="Cambria"/>
                <a:cs typeface="Cambria"/>
              </a:rPr>
              <a:t>giẩi</a:t>
            </a:r>
            <a:r>
              <a:rPr dirty="0" sz="2600" spc="-5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trí </a:t>
            </a:r>
            <a:r>
              <a:rPr dirty="0" sz="2600" spc="-114">
                <a:latin typeface="Cambria"/>
                <a:cs typeface="Cambria"/>
              </a:rPr>
              <a:t>vầ</a:t>
            </a:r>
            <a:r>
              <a:rPr dirty="0" sz="2600" spc="-11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ăn </a:t>
            </a:r>
            <a:r>
              <a:rPr dirty="0" sz="2600" spc="-65">
                <a:latin typeface="Cambria"/>
                <a:cs typeface="Cambria"/>
              </a:rPr>
              <a:t>nhẹ</a:t>
            </a:r>
            <a:r>
              <a:rPr dirty="0" sz="2600" spc="-60">
                <a:latin typeface="Cambria"/>
                <a:cs typeface="Cambria"/>
              </a:rPr>
              <a:t> </a:t>
            </a:r>
            <a:r>
              <a:rPr dirty="0" sz="2600" spc="-140">
                <a:latin typeface="Cambria"/>
                <a:cs typeface="Cambria"/>
              </a:rPr>
              <a:t>buỏi</a:t>
            </a:r>
            <a:r>
              <a:rPr dirty="0" sz="2600" spc="-135">
                <a:latin typeface="Cambria"/>
                <a:cs typeface="Cambria"/>
              </a:rPr>
              <a:t> </a:t>
            </a:r>
            <a:r>
              <a:rPr dirty="0" sz="2600" spc="-165">
                <a:latin typeface="Cambria"/>
                <a:cs typeface="Cambria"/>
              </a:rPr>
              <a:t>chièu </a:t>
            </a:r>
            <a:r>
              <a:rPr dirty="0" sz="2600" spc="-16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(“afternoon</a:t>
            </a:r>
            <a:r>
              <a:rPr dirty="0" sz="2600" spc="-20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sugar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filled</a:t>
            </a:r>
            <a:r>
              <a:rPr dirty="0" sz="2600">
                <a:latin typeface="Cambria"/>
                <a:cs typeface="Cambria"/>
              </a:rPr>
              <a:t> </a:t>
            </a:r>
            <a:r>
              <a:rPr dirty="0" sz="2600" spc="-30">
                <a:latin typeface="Cambria"/>
                <a:cs typeface="Cambria"/>
              </a:rPr>
              <a:t>snacks.”)</a:t>
            </a:r>
            <a:endParaRPr sz="26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244"/>
              </a:spcBef>
              <a:buClr>
                <a:srgbClr val="3891A7"/>
              </a:buClr>
              <a:buSzPct val="7884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600" spc="-125">
                <a:latin typeface="Cambria"/>
                <a:cs typeface="Cambria"/>
              </a:rPr>
              <a:t>Tầi</a:t>
            </a:r>
            <a:r>
              <a:rPr dirty="0" sz="2600" spc="45">
                <a:latin typeface="Cambria"/>
                <a:cs typeface="Cambria"/>
              </a:rPr>
              <a:t> </a:t>
            </a:r>
            <a:r>
              <a:rPr dirty="0" sz="2600" spc="-55">
                <a:latin typeface="Cambria"/>
                <a:cs typeface="Cambria"/>
              </a:rPr>
              <a:t>lie^̣</a:t>
            </a:r>
            <a:r>
              <a:rPr dirty="0" sz="2600" spc="-31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u</a:t>
            </a:r>
            <a:r>
              <a:rPr dirty="0" sz="2600" spc="35">
                <a:latin typeface="Cambria"/>
                <a:cs typeface="Cambria"/>
              </a:rPr>
              <a:t> </a:t>
            </a:r>
            <a:r>
              <a:rPr dirty="0" sz="2600" spc="-75">
                <a:latin typeface="Cambria"/>
                <a:cs typeface="Cambria"/>
              </a:rPr>
              <a:t>đầu</a:t>
            </a:r>
            <a:r>
              <a:rPr dirty="0" sz="2600" spc="45">
                <a:latin typeface="Cambria"/>
                <a:cs typeface="Cambria"/>
              </a:rPr>
              <a:t> </a:t>
            </a:r>
            <a:r>
              <a:rPr dirty="0" sz="2600" spc="-140">
                <a:latin typeface="Cambria"/>
                <a:cs typeface="Cambria"/>
              </a:rPr>
              <a:t>buỏi</a:t>
            </a:r>
            <a:r>
              <a:rPr dirty="0" sz="2600" spc="45">
                <a:latin typeface="Cambria"/>
                <a:cs typeface="Cambria"/>
              </a:rPr>
              <a:t> </a:t>
            </a:r>
            <a:r>
              <a:rPr dirty="0" sz="2600" spc="-85">
                <a:latin typeface="Cambria"/>
                <a:cs typeface="Cambria"/>
              </a:rPr>
              <a:t>ho^̣</a:t>
            </a:r>
            <a:r>
              <a:rPr dirty="0" sz="2600" spc="-22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i</a:t>
            </a:r>
            <a:r>
              <a:rPr dirty="0" sz="2600" spc="35">
                <a:latin typeface="Cambria"/>
                <a:cs typeface="Cambria"/>
              </a:rPr>
              <a:t> </a:t>
            </a:r>
            <a:r>
              <a:rPr dirty="0" sz="2600" spc="-60">
                <a:latin typeface="Cambria"/>
                <a:cs typeface="Cambria"/>
              </a:rPr>
              <a:t>thẩo</a:t>
            </a:r>
            <a:r>
              <a:rPr dirty="0" sz="2600" spc="40">
                <a:latin typeface="Cambria"/>
                <a:cs typeface="Cambria"/>
              </a:rPr>
              <a:t> </a:t>
            </a:r>
            <a:r>
              <a:rPr dirty="0" sz="2600" spc="-20">
                <a:latin typeface="Cambria"/>
                <a:cs typeface="Cambria"/>
              </a:rPr>
              <a:t>(Warm-up</a:t>
            </a:r>
            <a:r>
              <a:rPr dirty="0" sz="2600" spc="55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materials)</a:t>
            </a:r>
            <a:endParaRPr sz="26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28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600" spc="-5">
                <a:latin typeface="Cambria"/>
                <a:cs typeface="Cambria"/>
              </a:rPr>
              <a:t>Thông</a:t>
            </a:r>
            <a:r>
              <a:rPr dirty="0" sz="2600" spc="4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tin</a:t>
            </a:r>
            <a:r>
              <a:rPr dirty="0" sz="2600" spc="45">
                <a:latin typeface="Cambria"/>
                <a:cs typeface="Cambria"/>
              </a:rPr>
              <a:t> </a:t>
            </a:r>
            <a:r>
              <a:rPr dirty="0" sz="2600" spc="-90">
                <a:latin typeface="Cambria"/>
                <a:cs typeface="Cambria"/>
              </a:rPr>
              <a:t>của</a:t>
            </a:r>
            <a:r>
              <a:rPr dirty="0" sz="2600" spc="60">
                <a:latin typeface="Cambria"/>
                <a:cs typeface="Cambria"/>
              </a:rPr>
              <a:t> </a:t>
            </a:r>
            <a:r>
              <a:rPr dirty="0" sz="2600" spc="-140">
                <a:latin typeface="Cambria"/>
                <a:cs typeface="Cambria"/>
              </a:rPr>
              <a:t>buỏi</a:t>
            </a:r>
            <a:r>
              <a:rPr dirty="0" sz="2600" spc="50">
                <a:latin typeface="Cambria"/>
                <a:cs typeface="Cambria"/>
              </a:rPr>
              <a:t> </a:t>
            </a:r>
            <a:r>
              <a:rPr dirty="0" sz="2600" spc="-85">
                <a:latin typeface="Cambria"/>
                <a:cs typeface="Cambria"/>
              </a:rPr>
              <a:t>ho^̣</a:t>
            </a:r>
            <a:r>
              <a:rPr dirty="0" sz="2600" spc="-220">
                <a:latin typeface="Cambria"/>
                <a:cs typeface="Cambria"/>
              </a:rPr>
              <a:t> </a:t>
            </a:r>
            <a:r>
              <a:rPr dirty="0" sz="2600" spc="-5">
                <a:latin typeface="Cambria"/>
                <a:cs typeface="Cambria"/>
              </a:rPr>
              <a:t>i</a:t>
            </a:r>
            <a:r>
              <a:rPr dirty="0" sz="2600" spc="45">
                <a:latin typeface="Cambria"/>
                <a:cs typeface="Cambria"/>
              </a:rPr>
              <a:t> </a:t>
            </a:r>
            <a:r>
              <a:rPr dirty="0" sz="2600" spc="-60">
                <a:latin typeface="Cambria"/>
                <a:cs typeface="Cambria"/>
              </a:rPr>
              <a:t>thẩo</a:t>
            </a:r>
            <a:endParaRPr sz="26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29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600" spc="-10">
                <a:latin typeface="Cambria"/>
                <a:cs typeface="Cambria"/>
              </a:rPr>
              <a:t>Out-of-box</a:t>
            </a:r>
            <a:r>
              <a:rPr dirty="0" sz="2600" spc="-5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thinking</a:t>
            </a:r>
            <a:r>
              <a:rPr dirty="0" sz="2600" spc="5">
                <a:latin typeface="Cambria"/>
                <a:cs typeface="Cambria"/>
              </a:rPr>
              <a:t> </a:t>
            </a:r>
            <a:r>
              <a:rPr dirty="0" sz="2600" spc="-15">
                <a:latin typeface="Cambria"/>
                <a:cs typeface="Cambria"/>
              </a:rPr>
              <a:t>preparation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7927" y="522731"/>
              <a:ext cx="2128266" cy="12123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5456" y="522731"/>
              <a:ext cx="842035" cy="12123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6613" y="522731"/>
              <a:ext cx="1024902" cy="12123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0651" y="522731"/>
              <a:ext cx="994397" cy="12123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5086" y="522731"/>
              <a:ext cx="3170682" cy="121234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97939" y="672845"/>
            <a:ext cx="4883785" cy="6813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00" spc="-35" b="0">
                <a:latin typeface="Microsoft Sans Serif"/>
                <a:cs typeface="Microsoft Sans Serif"/>
              </a:rPr>
              <a:t>Trong</a:t>
            </a:r>
            <a:r>
              <a:rPr dirty="0" sz="4300" spc="15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lúc</a:t>
            </a:r>
            <a:r>
              <a:rPr dirty="0" sz="4300" spc="15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Workshop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7836" y="1548891"/>
            <a:ext cx="7258684" cy="3104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5275" marR="5080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Microsoft Sans Serif"/>
              <a:buChar char="•"/>
              <a:tabLst>
                <a:tab pos="295910" algn="l"/>
              </a:tabLst>
            </a:pPr>
            <a:r>
              <a:rPr dirty="0" sz="2400" spc="-75">
                <a:latin typeface="Cambria"/>
                <a:cs typeface="Cambria"/>
              </a:rPr>
              <a:t>Đẻ</a:t>
            </a:r>
            <a:r>
              <a:rPr dirty="0" sz="2400" spc="375">
                <a:latin typeface="Cambria"/>
                <a:cs typeface="Cambria"/>
              </a:rPr>
              <a:t> </a:t>
            </a:r>
            <a:r>
              <a:rPr dirty="0" sz="2400" spc="-75">
                <a:latin typeface="Cambria"/>
                <a:cs typeface="Cambria"/>
              </a:rPr>
              <a:t>dẽ</a:t>
            </a:r>
            <a:r>
              <a:rPr dirty="0" sz="2400" spc="380">
                <a:latin typeface="Cambria"/>
                <a:cs typeface="Cambria"/>
              </a:rPr>
              <a:t> </a:t>
            </a:r>
            <a:r>
              <a:rPr dirty="0" sz="2400" spc="-55">
                <a:latin typeface="Cambria"/>
                <a:cs typeface="Cambria"/>
              </a:rPr>
              <a:t>dầng</a:t>
            </a:r>
            <a:r>
              <a:rPr dirty="0" sz="2400" spc="4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giao</a:t>
            </a:r>
            <a:r>
              <a:rPr dirty="0" sz="2400" spc="515">
                <a:latin typeface="Cambria"/>
                <a:cs typeface="Cambria"/>
              </a:rPr>
              <a:t> </a:t>
            </a:r>
            <a:r>
              <a:rPr dirty="0" sz="2400" spc="-45">
                <a:latin typeface="Cambria"/>
                <a:cs typeface="Cambria"/>
              </a:rPr>
              <a:t>tiép,</a:t>
            </a:r>
            <a:r>
              <a:rPr dirty="0" sz="2400" spc="44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nên</a:t>
            </a:r>
            <a:r>
              <a:rPr dirty="0" sz="2400" spc="520">
                <a:latin typeface="Cambria"/>
                <a:cs typeface="Cambria"/>
              </a:rPr>
              <a:t> </a:t>
            </a:r>
            <a:r>
              <a:rPr dirty="0" sz="2400" spc="-180">
                <a:latin typeface="Cambria"/>
                <a:cs typeface="Cambria"/>
              </a:rPr>
              <a:t>sử</a:t>
            </a:r>
            <a:r>
              <a:rPr dirty="0" sz="2400" spc="165">
                <a:latin typeface="Cambria"/>
                <a:cs typeface="Cambria"/>
              </a:rPr>
              <a:t> </a:t>
            </a:r>
            <a:r>
              <a:rPr dirty="0" sz="2400" spc="-70">
                <a:latin typeface="Cambria"/>
                <a:cs typeface="Cambria"/>
              </a:rPr>
              <a:t>dụng</a:t>
            </a:r>
            <a:r>
              <a:rPr dirty="0" sz="2400" spc="390">
                <a:latin typeface="Cambria"/>
                <a:cs typeface="Cambria"/>
              </a:rPr>
              <a:t> </a:t>
            </a:r>
            <a:r>
              <a:rPr dirty="0" sz="2400" spc="-185">
                <a:latin typeface="Cambria"/>
                <a:cs typeface="Cambria"/>
              </a:rPr>
              <a:t>từ</a:t>
            </a:r>
            <a:r>
              <a:rPr dirty="0" sz="2400" spc="160">
                <a:latin typeface="Cambria"/>
                <a:cs typeface="Cambria"/>
              </a:rPr>
              <a:t> </a:t>
            </a:r>
            <a:r>
              <a:rPr dirty="0" sz="2400" spc="-140">
                <a:latin typeface="Cambria"/>
                <a:cs typeface="Cambria"/>
              </a:rPr>
              <a:t>ngữ</a:t>
            </a:r>
            <a:r>
              <a:rPr dirty="0" sz="2400" spc="250">
                <a:latin typeface="Cambria"/>
                <a:cs typeface="Cambria"/>
              </a:rPr>
              <a:t> </a:t>
            </a:r>
            <a:r>
              <a:rPr dirty="0" sz="2400" spc="-85">
                <a:latin typeface="Cambria"/>
                <a:cs typeface="Cambria"/>
              </a:rPr>
              <a:t>của</a:t>
            </a:r>
            <a:r>
              <a:rPr dirty="0" sz="2400" spc="355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mièn 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 spc="-140">
                <a:latin typeface="Cambria"/>
                <a:cs typeface="Cambria"/>
              </a:rPr>
              <a:t>ứng</a:t>
            </a:r>
            <a:r>
              <a:rPr dirty="0" sz="2400" spc="245">
                <a:latin typeface="Cambria"/>
                <a:cs typeface="Cambria"/>
              </a:rPr>
              <a:t> </a:t>
            </a:r>
            <a:r>
              <a:rPr dirty="0" sz="2400" spc="-70">
                <a:latin typeface="Cambria"/>
                <a:cs typeface="Cambria"/>
              </a:rPr>
              <a:t>dụng</a:t>
            </a:r>
            <a:r>
              <a:rPr dirty="0" sz="2400" spc="39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thay</a:t>
            </a:r>
            <a:r>
              <a:rPr dirty="0" sz="2400" spc="49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vì </a:t>
            </a:r>
            <a:r>
              <a:rPr dirty="0" sz="2400" spc="-65">
                <a:latin typeface="Cambria"/>
                <a:cs typeface="Cambria"/>
              </a:rPr>
              <a:t>bất</a:t>
            </a:r>
            <a:r>
              <a:rPr dirty="0" sz="2400" spc="395">
                <a:latin typeface="Cambria"/>
                <a:cs typeface="Cambria"/>
              </a:rPr>
              <a:t> </a:t>
            </a:r>
            <a:r>
              <a:rPr dirty="0" sz="2400" spc="-175">
                <a:latin typeface="Cambria"/>
                <a:cs typeface="Cambria"/>
              </a:rPr>
              <a:t>khấch</a:t>
            </a:r>
            <a:r>
              <a:rPr dirty="0" sz="2400" spc="180">
                <a:latin typeface="Cambria"/>
                <a:cs typeface="Cambria"/>
              </a:rPr>
              <a:t> </a:t>
            </a:r>
            <a:r>
              <a:rPr dirty="0" sz="2400" spc="-190">
                <a:latin typeface="Cambria"/>
                <a:cs typeface="Cambria"/>
              </a:rPr>
              <a:t>hầng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hiẻu</a:t>
            </a:r>
            <a:r>
              <a:rPr dirty="0" sz="2400" spc="425">
                <a:latin typeface="Cambria"/>
                <a:cs typeface="Cambria"/>
              </a:rPr>
              <a:t> </a:t>
            </a:r>
            <a:r>
              <a:rPr dirty="0" sz="2400" spc="-200">
                <a:latin typeface="Cambria"/>
                <a:cs typeface="Cambria"/>
              </a:rPr>
              <a:t>cấc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thuậ^ </a:t>
            </a:r>
            <a:r>
              <a:rPr dirty="0" sz="2400">
                <a:latin typeface="Cambria"/>
                <a:cs typeface="Cambria"/>
              </a:rPr>
              <a:t>t </a:t>
            </a:r>
            <a:r>
              <a:rPr dirty="0" sz="2400" spc="-275">
                <a:latin typeface="Cambria"/>
                <a:cs typeface="Cambria"/>
              </a:rPr>
              <a:t>ngữ </a:t>
            </a:r>
            <a:r>
              <a:rPr dirty="0" sz="2400" spc="-270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mấy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tính.</a:t>
            </a:r>
            <a:endParaRPr sz="2400">
              <a:latin typeface="Cambria"/>
              <a:cs typeface="Cambria"/>
            </a:endParaRPr>
          </a:p>
          <a:p>
            <a:pPr algn="just" marL="295275" marR="635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Microsoft Sans Serif"/>
              <a:buChar char="•"/>
              <a:tabLst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Nên đưâ </a:t>
            </a:r>
            <a:r>
              <a:rPr dirty="0" sz="2400" spc="-200">
                <a:latin typeface="Cambria"/>
                <a:cs typeface="Cambria"/>
              </a:rPr>
              <a:t>cấc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thuậ^ </a:t>
            </a:r>
            <a:r>
              <a:rPr dirty="0" sz="2400">
                <a:latin typeface="Cambria"/>
                <a:cs typeface="Cambria"/>
              </a:rPr>
              <a:t>t </a:t>
            </a:r>
            <a:r>
              <a:rPr dirty="0" sz="2400" spc="-140">
                <a:latin typeface="Cambria"/>
                <a:cs typeface="Cambria"/>
              </a:rPr>
              <a:t>ngữ</a:t>
            </a:r>
            <a:r>
              <a:rPr dirty="0" sz="2400" spc="250">
                <a:latin typeface="Cambria"/>
                <a:cs typeface="Cambria"/>
              </a:rPr>
              <a:t> </a:t>
            </a:r>
            <a:r>
              <a:rPr dirty="0" sz="2400" spc="-40">
                <a:latin typeface="Cambria"/>
                <a:cs typeface="Cambria"/>
              </a:rPr>
              <a:t>nghie^̣ </a:t>
            </a:r>
            <a:r>
              <a:rPr dirty="0" sz="2400">
                <a:latin typeface="Cambria"/>
                <a:cs typeface="Cambria"/>
              </a:rPr>
              <a:t>p </a:t>
            </a:r>
            <a:r>
              <a:rPr dirty="0" sz="2400" spc="-110">
                <a:latin typeface="Cambria"/>
                <a:cs typeface="Cambria"/>
              </a:rPr>
              <a:t>vụ</a:t>
            </a:r>
            <a:r>
              <a:rPr dirty="0" sz="2400" spc="310">
                <a:latin typeface="Cambria"/>
                <a:cs typeface="Cambria"/>
              </a:rPr>
              <a:t> </a:t>
            </a:r>
            <a:r>
              <a:rPr dirty="0" sz="2400" spc="-240">
                <a:latin typeface="Cambria"/>
                <a:cs typeface="Cambria"/>
              </a:rPr>
              <a:t>vầo</a:t>
            </a:r>
            <a:r>
              <a:rPr dirty="0" sz="2400" spc="3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danh sách </a:t>
            </a:r>
            <a:r>
              <a:rPr dirty="0" sz="2400" spc="-409">
                <a:latin typeface="Cambria"/>
                <a:cs typeface="Cambria"/>
              </a:rPr>
              <a:t>các </a:t>
            </a:r>
            <a:r>
              <a:rPr dirty="0" sz="2400" spc="-40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từ khó (glossary) </a:t>
            </a:r>
            <a:r>
              <a:rPr dirty="0" sz="2400" spc="-75">
                <a:latin typeface="Cambria"/>
                <a:cs typeface="Cambria"/>
              </a:rPr>
              <a:t>đẻ</a:t>
            </a:r>
            <a:r>
              <a:rPr dirty="0" sz="2400" spc="375">
                <a:latin typeface="Cambria"/>
                <a:cs typeface="Cambria"/>
              </a:rPr>
              <a:t> </a:t>
            </a:r>
            <a:r>
              <a:rPr dirty="0" sz="2400" spc="-200">
                <a:latin typeface="Cambria"/>
                <a:cs typeface="Cambria"/>
              </a:rPr>
              <a:t>cấc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-195">
                <a:latin typeface="Cambria"/>
                <a:cs typeface="Cambria"/>
              </a:rPr>
              <a:t>thầnh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viên </a:t>
            </a:r>
            <a:r>
              <a:rPr dirty="0" sz="2400" spc="-70">
                <a:latin typeface="Cambria"/>
                <a:cs typeface="Cambria"/>
              </a:rPr>
              <a:t>cùng</a:t>
            </a:r>
            <a:r>
              <a:rPr dirty="0" sz="2400" spc="385">
                <a:latin typeface="Cambria"/>
                <a:cs typeface="Cambria"/>
              </a:rPr>
              <a:t> </a:t>
            </a:r>
            <a:r>
              <a:rPr dirty="0" sz="2400" spc="-70">
                <a:latin typeface="Cambria"/>
                <a:cs typeface="Cambria"/>
              </a:rPr>
              <a:t>dùng</a:t>
            </a:r>
            <a:r>
              <a:rPr dirty="0" sz="2400" spc="39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chung 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cấc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định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nghĩa</a:t>
            </a:r>
            <a:endParaRPr sz="2400">
              <a:latin typeface="Cambria"/>
              <a:cs typeface="Cambria"/>
            </a:endParaRPr>
          </a:p>
          <a:p>
            <a:pPr algn="just" marL="295275" marR="698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Microsoft Sans Serif"/>
              <a:buChar char="•"/>
              <a:tabLst>
                <a:tab pos="295910" algn="l"/>
              </a:tabLst>
            </a:pPr>
            <a:r>
              <a:rPr dirty="0" sz="2400" spc="-5">
                <a:latin typeface="Cambria"/>
                <a:cs typeface="Cambria"/>
              </a:rPr>
              <a:t>Customer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nên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hiẻu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 spc="-85">
                <a:latin typeface="Cambria"/>
                <a:cs typeface="Cambria"/>
              </a:rPr>
              <a:t>lầ</a:t>
            </a:r>
            <a:r>
              <a:rPr dirty="0" sz="2400" spc="-80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vie^̣ </a:t>
            </a:r>
            <a:r>
              <a:rPr dirty="0" sz="2400">
                <a:latin typeface="Cambria"/>
                <a:cs typeface="Cambria"/>
              </a:rPr>
              <a:t>c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180">
                <a:latin typeface="Cambria"/>
                <a:cs typeface="Cambria"/>
              </a:rPr>
              <a:t>thẩo</a:t>
            </a:r>
            <a:r>
              <a:rPr dirty="0" sz="2400" spc="-175">
                <a:latin typeface="Cambria"/>
                <a:cs typeface="Cambria"/>
              </a:rPr>
              <a:t> </a:t>
            </a:r>
            <a:r>
              <a:rPr dirty="0" sz="2400" spc="-55">
                <a:latin typeface="Cambria"/>
                <a:cs typeface="Cambria"/>
              </a:rPr>
              <a:t>luậ^ </a:t>
            </a:r>
            <a:r>
              <a:rPr dirty="0" sz="2400">
                <a:latin typeface="Cambria"/>
                <a:cs typeface="Cambria"/>
              </a:rPr>
              <a:t>n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95">
                <a:latin typeface="Cambria"/>
                <a:cs typeface="Cambria"/>
              </a:rPr>
              <a:t>vè</a:t>
            </a:r>
            <a:r>
              <a:rPr dirty="0" sz="2400" spc="-90">
                <a:latin typeface="Cambria"/>
                <a:cs typeface="Cambria"/>
              </a:rPr>
              <a:t> </a:t>
            </a:r>
            <a:r>
              <a:rPr dirty="0" sz="2400" spc="-215">
                <a:latin typeface="Cambria"/>
                <a:cs typeface="Cambria"/>
              </a:rPr>
              <a:t>chức</a:t>
            </a:r>
            <a:r>
              <a:rPr dirty="0" sz="2400" spc="-210">
                <a:latin typeface="Cambria"/>
                <a:cs typeface="Cambria"/>
              </a:rPr>
              <a:t> </a:t>
            </a:r>
            <a:r>
              <a:rPr dirty="0" sz="2400" spc="-275">
                <a:latin typeface="Cambria"/>
                <a:cs typeface="Cambria"/>
              </a:rPr>
              <a:t>năng </a:t>
            </a:r>
            <a:r>
              <a:rPr dirty="0" sz="2400" spc="-27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</a:t>
            </a:r>
            <a:r>
              <a:rPr dirty="0" sz="2400">
                <a:latin typeface="Cambria"/>
                <a:cs typeface="Cambria"/>
              </a:rPr>
              <a:t>hông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</a:t>
            </a:r>
            <a:r>
              <a:rPr dirty="0" sz="2400" spc="-254">
                <a:latin typeface="Cambria"/>
                <a:cs typeface="Cambria"/>
              </a:rPr>
              <a:t>â</a:t>
            </a:r>
            <a:r>
              <a:rPr dirty="0" sz="2400" spc="-5">
                <a:latin typeface="Cambria"/>
                <a:cs typeface="Cambria"/>
              </a:rPr>
              <a:t>̉</a:t>
            </a:r>
            <a:r>
              <a:rPr dirty="0" sz="2400">
                <a:latin typeface="Cambria"/>
                <a:cs typeface="Cambria"/>
              </a:rPr>
              <a:t>n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</a:t>
            </a:r>
            <a:r>
              <a:rPr dirty="0" sz="2400" spc="-254">
                <a:latin typeface="Cambria"/>
                <a:cs typeface="Cambria"/>
              </a:rPr>
              <a:t>â</a:t>
            </a:r>
            <a:r>
              <a:rPr dirty="0" sz="2400">
                <a:latin typeface="Cambria"/>
                <a:cs typeface="Cambria"/>
              </a:rPr>
              <a:t>̀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1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nh</a:t>
            </a:r>
            <a:r>
              <a:rPr dirty="0" sz="2400">
                <a:latin typeface="Cambria"/>
                <a:cs typeface="Cambria"/>
              </a:rPr>
              <a:t>i</a:t>
            </a:r>
            <a:r>
              <a:rPr dirty="0" sz="2400" spc="-229">
                <a:latin typeface="Cambria"/>
                <a:cs typeface="Cambria"/>
              </a:rPr>
              <a:t>e</a:t>
            </a:r>
            <a:r>
              <a:rPr dirty="0" sz="2400">
                <a:latin typeface="Cambria"/>
                <a:cs typeface="Cambria"/>
              </a:rPr>
              <a:t>^̣</a:t>
            </a:r>
            <a:r>
              <a:rPr dirty="0" sz="2400" spc="-30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m v</a:t>
            </a:r>
            <a:r>
              <a:rPr dirty="0" sz="2400" spc="-330">
                <a:latin typeface="Cambria"/>
                <a:cs typeface="Cambria"/>
              </a:rPr>
              <a:t>u</a:t>
            </a:r>
            <a:r>
              <a:rPr dirty="0" sz="2400">
                <a:latin typeface="Cambria"/>
                <a:cs typeface="Cambria"/>
              </a:rPr>
              <a:t>̣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</a:t>
            </a:r>
            <a:r>
              <a:rPr dirty="0" sz="2400">
                <a:latin typeface="Cambria"/>
                <a:cs typeface="Cambria"/>
              </a:rPr>
              <a:t>h</a:t>
            </a:r>
            <a:r>
              <a:rPr dirty="0" sz="2400" spc="-254">
                <a:latin typeface="Cambria"/>
                <a:cs typeface="Cambria"/>
              </a:rPr>
              <a:t>â</a:t>
            </a:r>
            <a:r>
              <a:rPr dirty="0" sz="2400" spc="-5">
                <a:latin typeface="Cambria"/>
                <a:cs typeface="Cambria"/>
              </a:rPr>
              <a:t>̉</a:t>
            </a:r>
            <a:r>
              <a:rPr dirty="0" sz="2400">
                <a:latin typeface="Cambria"/>
                <a:cs typeface="Cambria"/>
              </a:rPr>
              <a:t>i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</a:t>
            </a:r>
            <a:r>
              <a:rPr dirty="0" sz="2400" spc="-305">
                <a:latin typeface="Cambria"/>
                <a:cs typeface="Cambria"/>
              </a:rPr>
              <a:t>o</a:t>
            </a:r>
            <a:r>
              <a:rPr dirty="0" sz="2400">
                <a:latin typeface="Cambria"/>
                <a:cs typeface="Cambria"/>
              </a:rPr>
              <a:t>́ </a:t>
            </a:r>
            <a:r>
              <a:rPr dirty="0" sz="2400" spc="-5">
                <a:latin typeface="Cambria"/>
                <a:cs typeface="Cambria"/>
              </a:rPr>
              <a:t>t</a:t>
            </a:r>
            <a:r>
              <a:rPr dirty="0" sz="2400" spc="-45">
                <a:latin typeface="Cambria"/>
                <a:cs typeface="Cambria"/>
              </a:rPr>
              <a:t>r</a:t>
            </a:r>
            <a:r>
              <a:rPr dirty="0" sz="2400">
                <a:latin typeface="Cambria"/>
                <a:cs typeface="Cambria"/>
              </a:rPr>
              <a:t>ong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</a:t>
            </a:r>
            <a:r>
              <a:rPr dirty="0" sz="2400" spc="-254">
                <a:latin typeface="Cambria"/>
                <a:cs typeface="Cambria"/>
              </a:rPr>
              <a:t>â</a:t>
            </a:r>
            <a:r>
              <a:rPr dirty="0" sz="2400" spc="-5">
                <a:latin typeface="Cambria"/>
                <a:cs typeface="Cambria"/>
              </a:rPr>
              <a:t>̉</a:t>
            </a:r>
            <a:r>
              <a:rPr dirty="0" sz="2400">
                <a:latin typeface="Cambria"/>
                <a:cs typeface="Cambria"/>
              </a:rPr>
              <a:t>n </a:t>
            </a:r>
            <a:r>
              <a:rPr dirty="0" sz="2400" spc="-5">
                <a:latin typeface="Cambria"/>
                <a:cs typeface="Cambria"/>
              </a:rPr>
              <a:t>p</a:t>
            </a:r>
            <a:r>
              <a:rPr dirty="0" sz="2400">
                <a:latin typeface="Cambria"/>
                <a:cs typeface="Cambria"/>
              </a:rPr>
              <a:t>h</a:t>
            </a:r>
            <a:r>
              <a:rPr dirty="0" sz="2400" spc="-254">
                <a:latin typeface="Cambria"/>
                <a:cs typeface="Cambria"/>
              </a:rPr>
              <a:t>â</a:t>
            </a:r>
            <a:r>
              <a:rPr dirty="0" sz="2400" spc="-5">
                <a:latin typeface="Cambria"/>
                <a:cs typeface="Cambria"/>
              </a:rPr>
              <a:t>̉</a:t>
            </a:r>
            <a:r>
              <a:rPr dirty="0" sz="2400">
                <a:latin typeface="Cambria"/>
                <a:cs typeface="Cambria"/>
              </a:rPr>
              <a:t>m.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573" y="339852"/>
              <a:ext cx="2278379" cy="12123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1101" y="339852"/>
              <a:ext cx="842035" cy="12123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2260" y="339852"/>
              <a:ext cx="1024902" cy="12123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6297" y="339852"/>
              <a:ext cx="3482340" cy="121234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477139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35" b="0">
                <a:latin typeface="Microsoft Sans Serif"/>
                <a:cs typeface="Microsoft Sans Serif"/>
              </a:rPr>
              <a:t>Trong</a:t>
            </a:r>
            <a:r>
              <a:rPr dirty="0" sz="4300" spc="5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lúc</a:t>
            </a:r>
            <a:r>
              <a:rPr dirty="0" sz="4300" spc="1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workshop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1917" y="1321054"/>
            <a:ext cx="7639050" cy="4370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545"/>
              <a:buFont typeface="Microsoft Sans Serif"/>
              <a:buChar char="•"/>
              <a:tabLst>
                <a:tab pos="269240" algn="l"/>
              </a:tabLst>
            </a:pPr>
            <a:r>
              <a:rPr dirty="0" sz="2200" spc="-120">
                <a:latin typeface="Cambria"/>
                <a:cs typeface="Cambria"/>
              </a:rPr>
              <a:t>Kỹ</a:t>
            </a:r>
            <a:r>
              <a:rPr dirty="0" sz="2200" spc="-114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năng</a:t>
            </a:r>
            <a:r>
              <a:rPr dirty="0" sz="2200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để</a:t>
            </a:r>
            <a:r>
              <a:rPr dirty="0" sz="2200">
                <a:latin typeface="Cambria"/>
                <a:cs typeface="Cambria"/>
              </a:rPr>
              <a:t> </a:t>
            </a:r>
            <a:r>
              <a:rPr dirty="0" sz="2200" spc="-60">
                <a:latin typeface="Cambria"/>
                <a:cs typeface="Cambria"/>
              </a:rPr>
              <a:t>dẫn</a:t>
            </a:r>
            <a:r>
              <a:rPr dirty="0" sz="2200" spc="360">
                <a:latin typeface="Cambria"/>
                <a:cs typeface="Cambria"/>
              </a:rPr>
              <a:t> </a:t>
            </a:r>
            <a:r>
              <a:rPr dirty="0" sz="2200" spc="-60">
                <a:latin typeface="Cambria"/>
                <a:cs typeface="Cambria"/>
              </a:rPr>
              <a:t>dất</a:t>
            </a:r>
            <a:r>
              <a:rPr dirty="0" sz="2200" spc="365">
                <a:latin typeface="Cambria"/>
                <a:cs typeface="Cambria"/>
              </a:rPr>
              <a:t> </a:t>
            </a:r>
            <a:r>
              <a:rPr dirty="0" sz="2200" spc="-185">
                <a:latin typeface="Cambria"/>
                <a:cs typeface="Cambria"/>
              </a:rPr>
              <a:t>cấc</a:t>
            </a:r>
            <a:r>
              <a:rPr dirty="0" sz="2200" spc="114">
                <a:latin typeface="Cambria"/>
                <a:cs typeface="Cambria"/>
              </a:rPr>
              <a:t> </a:t>
            </a:r>
            <a:r>
              <a:rPr dirty="0" sz="2200" spc="-60">
                <a:latin typeface="Cambria"/>
                <a:cs typeface="Cambria"/>
              </a:rPr>
              <a:t>cuo^̣ </a:t>
            </a:r>
            <a:r>
              <a:rPr dirty="0" sz="2200">
                <a:latin typeface="Cambria"/>
                <a:cs typeface="Cambria"/>
              </a:rPr>
              <a:t>c</a:t>
            </a:r>
            <a:r>
              <a:rPr dirty="0" sz="2200" spc="484">
                <a:latin typeface="Cambria"/>
                <a:cs typeface="Cambria"/>
              </a:rPr>
              <a:t> </a:t>
            </a:r>
            <a:r>
              <a:rPr dirty="0" sz="2200" spc="-50">
                <a:latin typeface="Cambria"/>
                <a:cs typeface="Cambria"/>
              </a:rPr>
              <a:t>thẩo</a:t>
            </a:r>
            <a:r>
              <a:rPr dirty="0" sz="2200" spc="385">
                <a:latin typeface="Cambria"/>
                <a:cs typeface="Cambria"/>
              </a:rPr>
              <a:t> </a:t>
            </a:r>
            <a:r>
              <a:rPr dirty="0" sz="2200" spc="-55">
                <a:latin typeface="Cambria"/>
                <a:cs typeface="Cambria"/>
              </a:rPr>
              <a:t>luậ^ </a:t>
            </a:r>
            <a:r>
              <a:rPr dirty="0" sz="2200">
                <a:latin typeface="Cambria"/>
                <a:cs typeface="Cambria"/>
              </a:rPr>
              <a:t>n</a:t>
            </a:r>
            <a:r>
              <a:rPr dirty="0" sz="2200" spc="484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phân</a:t>
            </a:r>
            <a:r>
              <a:rPr dirty="0" sz="2200" spc="475">
                <a:latin typeface="Cambria"/>
                <a:cs typeface="Cambria"/>
              </a:rPr>
              <a:t> </a:t>
            </a:r>
            <a:r>
              <a:rPr dirty="0" sz="2200" spc="-100">
                <a:latin typeface="Cambria"/>
                <a:cs typeface="Cambria"/>
              </a:rPr>
              <a:t>tích</a:t>
            </a:r>
            <a:r>
              <a:rPr dirty="0" sz="2200" spc="285">
                <a:latin typeface="Cambria"/>
                <a:cs typeface="Cambria"/>
              </a:rPr>
              <a:t> </a:t>
            </a:r>
            <a:r>
              <a:rPr dirty="0" sz="2200" spc="-15">
                <a:latin typeface="Cambria"/>
                <a:cs typeface="Cambria"/>
              </a:rPr>
              <a:t>yêu</a:t>
            </a:r>
            <a:r>
              <a:rPr dirty="0" sz="2200" spc="455">
                <a:latin typeface="Cambria"/>
                <a:cs typeface="Cambria"/>
              </a:rPr>
              <a:t> </a:t>
            </a:r>
            <a:r>
              <a:rPr dirty="0" sz="2200" spc="-215">
                <a:latin typeface="Cambria"/>
                <a:cs typeface="Cambria"/>
              </a:rPr>
              <a:t>cầu </a:t>
            </a:r>
            <a:r>
              <a:rPr dirty="0" sz="2200" spc="-210">
                <a:latin typeface="Cambria"/>
                <a:cs typeface="Cambria"/>
              </a:rPr>
              <a:t> </a:t>
            </a:r>
            <a:r>
              <a:rPr dirty="0" sz="2200" spc="-170">
                <a:latin typeface="Cambria"/>
                <a:cs typeface="Cambria"/>
              </a:rPr>
              <a:t>phẩi </a:t>
            </a:r>
            <a:r>
              <a:rPr dirty="0" sz="2200" spc="-95">
                <a:latin typeface="Cambria"/>
                <a:cs typeface="Cambria"/>
              </a:rPr>
              <a:t>có</a:t>
            </a:r>
            <a:r>
              <a:rPr dirty="0" sz="2200" spc="-90">
                <a:latin typeface="Cambria"/>
                <a:cs typeface="Cambria"/>
              </a:rPr>
              <a:t> </a:t>
            </a:r>
            <a:r>
              <a:rPr dirty="0" sz="2200" spc="-100">
                <a:latin typeface="Cambria"/>
                <a:cs typeface="Cambria"/>
              </a:rPr>
              <a:t>được</a:t>
            </a:r>
            <a:r>
              <a:rPr dirty="0" sz="2200" spc="-9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từ </a:t>
            </a:r>
            <a:r>
              <a:rPr dirty="0" sz="2200" spc="-5">
                <a:latin typeface="Cambria"/>
                <a:cs typeface="Cambria"/>
              </a:rPr>
              <a:t>kinh </a:t>
            </a:r>
            <a:r>
              <a:rPr dirty="0" sz="2200" spc="-35">
                <a:latin typeface="Cambria"/>
                <a:cs typeface="Cambria"/>
              </a:rPr>
              <a:t>nghie^̣ </a:t>
            </a:r>
            <a:r>
              <a:rPr dirty="0" sz="2200" spc="-5">
                <a:latin typeface="Cambria"/>
                <a:cs typeface="Cambria"/>
              </a:rPr>
              <a:t>m, </a:t>
            </a:r>
            <a:r>
              <a:rPr dirty="0" sz="2200" spc="-65">
                <a:latin typeface="Cambria"/>
                <a:cs typeface="Cambria"/>
              </a:rPr>
              <a:t>tậ^ </a:t>
            </a:r>
            <a:r>
              <a:rPr dirty="0" sz="2200">
                <a:latin typeface="Cambria"/>
                <a:cs typeface="Cambria"/>
              </a:rPr>
              <a:t>p </a:t>
            </a:r>
            <a:r>
              <a:rPr dirty="0" sz="2200" spc="-50">
                <a:latin typeface="Cambria"/>
                <a:cs typeface="Cambria"/>
              </a:rPr>
              <a:t>huấn </a:t>
            </a:r>
            <a:r>
              <a:rPr dirty="0" sz="2200" spc="-155">
                <a:latin typeface="Cambria"/>
                <a:cs typeface="Cambria"/>
              </a:rPr>
              <a:t>phỏng</a:t>
            </a:r>
            <a:r>
              <a:rPr dirty="0" sz="2200" spc="170">
                <a:latin typeface="Cambria"/>
                <a:cs typeface="Cambria"/>
              </a:rPr>
              <a:t> </a:t>
            </a:r>
            <a:r>
              <a:rPr dirty="0" sz="2200" spc="-60">
                <a:latin typeface="Cambria"/>
                <a:cs typeface="Cambria"/>
              </a:rPr>
              <a:t>vấn, </a:t>
            </a:r>
            <a:r>
              <a:rPr dirty="0" sz="2200">
                <a:latin typeface="Cambria"/>
                <a:cs typeface="Cambria"/>
              </a:rPr>
              <a:t>hỗ </a:t>
            </a:r>
            <a:r>
              <a:rPr dirty="0" sz="2200" spc="-15">
                <a:latin typeface="Cambria"/>
                <a:cs typeface="Cambria"/>
              </a:rPr>
              <a:t>trợ 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 spc="-50">
                <a:latin typeface="Cambria"/>
                <a:cs typeface="Cambria"/>
              </a:rPr>
              <a:t>nhóm,</a:t>
            </a:r>
            <a:r>
              <a:rPr dirty="0" sz="2200">
                <a:latin typeface="Cambria"/>
                <a:cs typeface="Cambria"/>
              </a:rPr>
              <a:t> </a:t>
            </a:r>
            <a:r>
              <a:rPr dirty="0" sz="2200" spc="-110">
                <a:latin typeface="Cambria"/>
                <a:cs typeface="Cambria"/>
              </a:rPr>
              <a:t>giẩi</a:t>
            </a:r>
            <a:r>
              <a:rPr dirty="0" sz="2200" spc="10">
                <a:latin typeface="Cambria"/>
                <a:cs typeface="Cambria"/>
              </a:rPr>
              <a:t> </a:t>
            </a:r>
            <a:r>
              <a:rPr dirty="0" sz="2200" spc="-50">
                <a:latin typeface="Cambria"/>
                <a:cs typeface="Cambria"/>
              </a:rPr>
              <a:t>quyét</a:t>
            </a:r>
            <a:r>
              <a:rPr dirty="0" sz="2200" spc="-5">
                <a:latin typeface="Cambria"/>
                <a:cs typeface="Cambria"/>
              </a:rPr>
              <a:t> </a:t>
            </a:r>
            <a:r>
              <a:rPr dirty="0" sz="2200" spc="-15">
                <a:latin typeface="Cambria"/>
                <a:cs typeface="Cambria"/>
              </a:rPr>
              <a:t>xung</a:t>
            </a:r>
            <a:r>
              <a:rPr dirty="0" sz="2200">
                <a:latin typeface="Cambria"/>
                <a:cs typeface="Cambria"/>
              </a:rPr>
              <a:t> </a:t>
            </a:r>
            <a:r>
              <a:rPr dirty="0" sz="2200" spc="-70">
                <a:latin typeface="Cambria"/>
                <a:cs typeface="Cambria"/>
              </a:rPr>
              <a:t>đo^̣</a:t>
            </a:r>
            <a:r>
              <a:rPr dirty="0" sz="2200" spc="-210">
                <a:latin typeface="Cambria"/>
                <a:cs typeface="Cambria"/>
              </a:rPr>
              <a:t> </a:t>
            </a:r>
            <a:r>
              <a:rPr dirty="0" sz="2200" spc="10">
                <a:latin typeface="Cambria"/>
                <a:cs typeface="Cambria"/>
              </a:rPr>
              <a:t>t,</a:t>
            </a:r>
            <a:r>
              <a:rPr dirty="0" sz="2200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..</a:t>
            </a:r>
            <a:endParaRPr sz="2200">
              <a:latin typeface="Cambria"/>
              <a:cs typeface="Cambria"/>
            </a:endParaRPr>
          </a:p>
          <a:p>
            <a:pPr algn="just" marL="268605" marR="5080" indent="-25654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545"/>
              <a:buFont typeface="Microsoft Sans Serif"/>
              <a:buChar char="•"/>
              <a:tabLst>
                <a:tab pos="269240" algn="l"/>
              </a:tabLst>
            </a:pPr>
            <a:r>
              <a:rPr dirty="0" sz="2200" spc="-85">
                <a:latin typeface="Cambria"/>
                <a:cs typeface="Cambria"/>
              </a:rPr>
              <a:t>Người</a:t>
            </a:r>
            <a:r>
              <a:rPr dirty="0" sz="2200" spc="310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phân tích </a:t>
            </a:r>
            <a:r>
              <a:rPr dirty="0" sz="2200" spc="-50">
                <a:latin typeface="Cambria"/>
                <a:cs typeface="Cambria"/>
              </a:rPr>
              <a:t>phẩi khẩo </a:t>
            </a:r>
            <a:r>
              <a:rPr dirty="0" sz="2200" spc="-60">
                <a:latin typeface="Cambria"/>
                <a:cs typeface="Cambria"/>
              </a:rPr>
              <a:t>sất cẩn </a:t>
            </a:r>
            <a:r>
              <a:rPr dirty="0" sz="2200" spc="-50">
                <a:latin typeface="Cambria"/>
                <a:cs typeface="Cambria"/>
              </a:rPr>
              <a:t>thậ^ </a:t>
            </a:r>
            <a:r>
              <a:rPr dirty="0" sz="2200">
                <a:latin typeface="Cambria"/>
                <a:cs typeface="Cambria"/>
              </a:rPr>
              <a:t>n </a:t>
            </a:r>
            <a:r>
              <a:rPr dirty="0" sz="2200" spc="-5">
                <a:latin typeface="Cambria"/>
                <a:cs typeface="Cambria"/>
              </a:rPr>
              <a:t>nhu </a:t>
            </a:r>
            <a:r>
              <a:rPr dirty="0" sz="2200" spc="-215">
                <a:latin typeface="Cambria"/>
                <a:cs typeface="Cambria"/>
              </a:rPr>
              <a:t>cầu</a:t>
            </a:r>
            <a:r>
              <a:rPr dirty="0" sz="2200" spc="55">
                <a:latin typeface="Cambria"/>
                <a:cs typeface="Cambria"/>
              </a:rPr>
              <a:t> </a:t>
            </a:r>
            <a:r>
              <a:rPr dirty="0" sz="2200" spc="-200">
                <a:latin typeface="Cambria"/>
                <a:cs typeface="Cambria"/>
              </a:rPr>
              <a:t>thực</a:t>
            </a:r>
            <a:r>
              <a:rPr dirty="0" sz="2200" spc="8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sự </a:t>
            </a:r>
            <a:r>
              <a:rPr dirty="0" sz="2200" spc="-75">
                <a:latin typeface="Cambria"/>
                <a:cs typeface="Cambria"/>
              </a:rPr>
              <a:t>của </a:t>
            </a:r>
            <a:r>
              <a:rPr dirty="0" sz="2200" spc="-70">
                <a:latin typeface="Cambria"/>
                <a:cs typeface="Cambria"/>
              </a:rPr>
              <a:t> </a:t>
            </a:r>
            <a:r>
              <a:rPr dirty="0" sz="2200" spc="-165">
                <a:latin typeface="Cambria"/>
                <a:cs typeface="Cambria"/>
              </a:rPr>
              <a:t>khấch</a:t>
            </a:r>
            <a:r>
              <a:rPr dirty="0" sz="2200" spc="10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từ</a:t>
            </a:r>
            <a:r>
              <a:rPr dirty="0" sz="2200" spc="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1</a:t>
            </a:r>
            <a:r>
              <a:rPr dirty="0" sz="2200" spc="15">
                <a:latin typeface="Cambria"/>
                <a:cs typeface="Cambria"/>
              </a:rPr>
              <a:t> </a:t>
            </a:r>
            <a:r>
              <a:rPr dirty="0" sz="2200" spc="-50">
                <a:latin typeface="Cambria"/>
                <a:cs typeface="Cambria"/>
              </a:rPr>
              <a:t>loật</a:t>
            </a:r>
            <a:r>
              <a:rPr dirty="0" sz="2200" spc="20">
                <a:latin typeface="Cambria"/>
                <a:cs typeface="Cambria"/>
              </a:rPr>
              <a:t> </a:t>
            </a:r>
            <a:r>
              <a:rPr dirty="0" sz="2200" spc="-60">
                <a:latin typeface="Cambria"/>
                <a:cs typeface="Cambria"/>
              </a:rPr>
              <a:t>cấc</a:t>
            </a:r>
            <a:r>
              <a:rPr dirty="0" sz="2200" spc="20">
                <a:latin typeface="Cambria"/>
                <a:cs typeface="Cambria"/>
              </a:rPr>
              <a:t> </a:t>
            </a:r>
            <a:r>
              <a:rPr dirty="0" sz="2200" spc="-15">
                <a:latin typeface="Cambria"/>
                <a:cs typeface="Cambria"/>
              </a:rPr>
              <a:t>yêu</a:t>
            </a:r>
            <a:r>
              <a:rPr dirty="0" sz="2200" spc="20">
                <a:latin typeface="Cambria"/>
                <a:cs typeface="Cambria"/>
              </a:rPr>
              <a:t> </a:t>
            </a:r>
            <a:r>
              <a:rPr dirty="0" sz="2200" spc="-60">
                <a:latin typeface="Cambria"/>
                <a:cs typeface="Cambria"/>
              </a:rPr>
              <a:t>cầu</a:t>
            </a:r>
            <a:r>
              <a:rPr dirty="0" sz="2200" spc="20">
                <a:latin typeface="Cambria"/>
                <a:cs typeface="Cambria"/>
              </a:rPr>
              <a:t> </a:t>
            </a:r>
            <a:r>
              <a:rPr dirty="0" sz="2200" spc="-85">
                <a:latin typeface="Cambria"/>
                <a:cs typeface="Cambria"/>
              </a:rPr>
              <a:t>mầ</a:t>
            </a:r>
            <a:r>
              <a:rPr dirty="0" sz="2200" spc="5">
                <a:latin typeface="Cambria"/>
                <a:cs typeface="Cambria"/>
              </a:rPr>
              <a:t> </a:t>
            </a:r>
            <a:r>
              <a:rPr dirty="0" sz="2200" spc="-40">
                <a:latin typeface="Cambria"/>
                <a:cs typeface="Cambria"/>
              </a:rPr>
              <a:t>khấch</a:t>
            </a:r>
            <a:r>
              <a:rPr dirty="0" sz="2200" spc="15">
                <a:latin typeface="Cambria"/>
                <a:cs typeface="Cambria"/>
              </a:rPr>
              <a:t> </a:t>
            </a:r>
            <a:r>
              <a:rPr dirty="0" sz="2200" spc="-50">
                <a:latin typeface="Cambria"/>
                <a:cs typeface="Cambria"/>
              </a:rPr>
              <a:t>hầng</a:t>
            </a:r>
            <a:r>
              <a:rPr dirty="0" sz="2200" spc="5">
                <a:latin typeface="Cambria"/>
                <a:cs typeface="Cambria"/>
              </a:rPr>
              <a:t> </a:t>
            </a:r>
            <a:r>
              <a:rPr dirty="0" sz="2200" spc="-5">
                <a:latin typeface="Cambria"/>
                <a:cs typeface="Cambria"/>
              </a:rPr>
              <a:t>đề</a:t>
            </a:r>
            <a:r>
              <a:rPr dirty="0" sz="2200" spc="25">
                <a:latin typeface="Cambria"/>
                <a:cs typeface="Cambria"/>
              </a:rPr>
              <a:t> </a:t>
            </a:r>
            <a:r>
              <a:rPr dirty="0" sz="2200" spc="-15">
                <a:latin typeface="Cambria"/>
                <a:cs typeface="Cambria"/>
              </a:rPr>
              <a:t>ra.</a:t>
            </a:r>
            <a:endParaRPr sz="2200">
              <a:latin typeface="Cambria"/>
              <a:cs typeface="Cambria"/>
            </a:endParaRPr>
          </a:p>
          <a:p>
            <a:pPr algn="just" lvl="1" marL="524510" indent="-238760">
              <a:lnSpc>
                <a:spcPct val="100000"/>
              </a:lnSpc>
              <a:spcBef>
                <a:spcPts val="300"/>
              </a:spcBef>
              <a:buClr>
                <a:srgbClr val="3891A7"/>
              </a:buClr>
              <a:buFont typeface="Microsoft Sans Serif"/>
              <a:buChar char="–"/>
              <a:tabLst>
                <a:tab pos="525145" algn="l"/>
              </a:tabLst>
            </a:pPr>
            <a:r>
              <a:rPr dirty="0" sz="2000" spc="-135">
                <a:latin typeface="Cambria"/>
                <a:cs typeface="Cambria"/>
              </a:rPr>
              <a:t>Hỏi</a:t>
            </a:r>
            <a:r>
              <a:rPr dirty="0" sz="2000" spc="155">
                <a:latin typeface="Cambria"/>
                <a:cs typeface="Cambria"/>
              </a:rPr>
              <a:t> </a:t>
            </a:r>
            <a:r>
              <a:rPr dirty="0" sz="2000" spc="-15">
                <a:latin typeface="Cambria"/>
                <a:cs typeface="Cambria"/>
              </a:rPr>
              <a:t>"why"</a:t>
            </a:r>
            <a:r>
              <a:rPr dirty="0" sz="2000" spc="170">
                <a:latin typeface="Cambria"/>
                <a:cs typeface="Cambria"/>
              </a:rPr>
              <a:t> </a:t>
            </a:r>
            <a:r>
              <a:rPr dirty="0" sz="2000" spc="-35">
                <a:latin typeface="Cambria"/>
                <a:cs typeface="Cambria"/>
              </a:rPr>
              <a:t>nhièu</a:t>
            </a:r>
            <a:r>
              <a:rPr dirty="0" sz="2000" spc="145">
                <a:latin typeface="Cambria"/>
                <a:cs typeface="Cambria"/>
              </a:rPr>
              <a:t> </a:t>
            </a:r>
            <a:r>
              <a:rPr dirty="0" sz="2000" spc="-195">
                <a:latin typeface="Cambria"/>
                <a:cs typeface="Cambria"/>
              </a:rPr>
              <a:t>lần</a:t>
            </a:r>
            <a:endParaRPr sz="2000">
              <a:latin typeface="Cambria"/>
              <a:cs typeface="Cambria"/>
            </a:endParaRPr>
          </a:p>
          <a:p>
            <a:pPr algn="just" lvl="1" marL="524510" marR="5715" indent="-238125">
              <a:lnSpc>
                <a:spcPct val="100000"/>
              </a:lnSpc>
              <a:spcBef>
                <a:spcPts val="300"/>
              </a:spcBef>
              <a:buClr>
                <a:srgbClr val="3891A7"/>
              </a:buClr>
              <a:buFont typeface="Microsoft Sans Serif"/>
              <a:buChar char="–"/>
              <a:tabLst>
                <a:tab pos="525145" algn="l"/>
              </a:tabLst>
            </a:pPr>
            <a:r>
              <a:rPr dirty="0" sz="2000" spc="-135">
                <a:latin typeface="Cambria"/>
                <a:cs typeface="Cambria"/>
              </a:rPr>
              <a:t>Hỏi </a:t>
            </a:r>
            <a:r>
              <a:rPr dirty="0" sz="2000" spc="-55">
                <a:latin typeface="Cambria"/>
                <a:cs typeface="Cambria"/>
              </a:rPr>
              <a:t>cấc </a:t>
            </a:r>
            <a:r>
              <a:rPr dirty="0" sz="2000" spc="-5">
                <a:latin typeface="Cambria"/>
                <a:cs typeface="Cambria"/>
              </a:rPr>
              <a:t>câu </a:t>
            </a:r>
            <a:r>
              <a:rPr dirty="0" sz="2000" spc="-140">
                <a:latin typeface="Cambria"/>
                <a:cs typeface="Cambria"/>
              </a:rPr>
              <a:t>hỏi</a:t>
            </a:r>
            <a:r>
              <a:rPr dirty="0" sz="2000" spc="16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mở (open-ended question) để </a:t>
            </a:r>
            <a:r>
              <a:rPr dirty="0" sz="2000" spc="-60">
                <a:latin typeface="Cambria"/>
                <a:cs typeface="Cambria"/>
              </a:rPr>
              <a:t>giúp </a:t>
            </a:r>
            <a:r>
              <a:rPr dirty="0" sz="2000" spc="-155">
                <a:latin typeface="Cambria"/>
                <a:cs typeface="Cambria"/>
              </a:rPr>
              <a:t>hiẻu</a:t>
            </a:r>
            <a:r>
              <a:rPr dirty="0" sz="2000" spc="130">
                <a:latin typeface="Cambria"/>
                <a:cs typeface="Cambria"/>
              </a:rPr>
              <a:t> </a:t>
            </a:r>
            <a:r>
              <a:rPr dirty="0" sz="2000" spc="-95">
                <a:latin typeface="Cambria"/>
                <a:cs typeface="Cambria"/>
              </a:rPr>
              <a:t>được </a:t>
            </a:r>
            <a:r>
              <a:rPr dirty="0" sz="2000" spc="-15">
                <a:latin typeface="Cambria"/>
                <a:cs typeface="Cambria"/>
              </a:rPr>
              <a:t>quy 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 spc="-100">
                <a:latin typeface="Cambria"/>
                <a:cs typeface="Cambria"/>
              </a:rPr>
              <a:t>trình</a:t>
            </a:r>
            <a:r>
              <a:rPr dirty="0" sz="2000" spc="-95">
                <a:latin typeface="Cambria"/>
                <a:cs typeface="Cambria"/>
              </a:rPr>
              <a:t> </a:t>
            </a:r>
            <a:r>
              <a:rPr dirty="0" sz="2000" spc="-35">
                <a:latin typeface="Cambria"/>
                <a:cs typeface="Cambria"/>
              </a:rPr>
              <a:t>nghie^̣ </a:t>
            </a:r>
            <a:r>
              <a:rPr dirty="0" sz="2000">
                <a:latin typeface="Cambria"/>
                <a:cs typeface="Cambria"/>
              </a:rPr>
              <a:t>p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95">
                <a:latin typeface="Cambria"/>
                <a:cs typeface="Cambria"/>
              </a:rPr>
              <a:t>vụ</a:t>
            </a:r>
            <a:r>
              <a:rPr dirty="0" sz="2000" spc="-90">
                <a:latin typeface="Cambria"/>
                <a:cs typeface="Cambria"/>
              </a:rPr>
              <a:t> </a:t>
            </a:r>
            <a:r>
              <a:rPr dirty="0" sz="2000" spc="-40">
                <a:latin typeface="Cambria"/>
                <a:cs typeface="Cambria"/>
              </a:rPr>
              <a:t>hie^̣ </a:t>
            </a:r>
            <a:r>
              <a:rPr dirty="0" sz="2000">
                <a:latin typeface="Cambria"/>
                <a:cs typeface="Cambria"/>
              </a:rPr>
              <a:t>n</a:t>
            </a:r>
            <a:r>
              <a:rPr dirty="0" sz="2000" spc="440">
                <a:latin typeface="Cambria"/>
                <a:cs typeface="Cambria"/>
              </a:rPr>
              <a:t> </a:t>
            </a:r>
            <a:r>
              <a:rPr dirty="0" sz="2000" spc="-45">
                <a:latin typeface="Cambria"/>
                <a:cs typeface="Cambria"/>
              </a:rPr>
              <a:t>hầnh</a:t>
            </a:r>
            <a:r>
              <a:rPr dirty="0" sz="2000" spc="350">
                <a:latin typeface="Cambria"/>
                <a:cs typeface="Cambria"/>
              </a:rPr>
              <a:t> </a:t>
            </a:r>
            <a:r>
              <a:rPr dirty="0" sz="2000" spc="-70">
                <a:latin typeface="Cambria"/>
                <a:cs typeface="Cambria"/>
              </a:rPr>
              <a:t>của</a:t>
            </a:r>
            <a:r>
              <a:rPr dirty="0" sz="2000" spc="300">
                <a:latin typeface="Cambria"/>
                <a:cs typeface="Cambria"/>
              </a:rPr>
              <a:t> </a:t>
            </a:r>
            <a:r>
              <a:rPr dirty="0" sz="2000" spc="-125">
                <a:latin typeface="Cambria"/>
                <a:cs typeface="Cambria"/>
              </a:rPr>
              <a:t>người</a:t>
            </a:r>
            <a:r>
              <a:rPr dirty="0" sz="2000" spc="190">
                <a:latin typeface="Cambria"/>
                <a:cs typeface="Cambria"/>
              </a:rPr>
              <a:t> </a:t>
            </a:r>
            <a:r>
              <a:rPr dirty="0" sz="2000" spc="-60">
                <a:latin typeface="Cambria"/>
                <a:cs typeface="Cambria"/>
              </a:rPr>
              <a:t>dùng</a:t>
            </a:r>
            <a:r>
              <a:rPr dirty="0" sz="2000" spc="320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và</a:t>
            </a:r>
            <a:r>
              <a:rPr dirty="0" sz="2000" spc="4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để</a:t>
            </a:r>
            <a:r>
              <a:rPr dirty="0" sz="2000" spc="430">
                <a:latin typeface="Cambria"/>
                <a:cs typeface="Cambria"/>
              </a:rPr>
              <a:t> </a:t>
            </a:r>
            <a:r>
              <a:rPr dirty="0" sz="2000" spc="-150">
                <a:latin typeface="Cambria"/>
                <a:cs typeface="Cambria"/>
              </a:rPr>
              <a:t>thấy</a:t>
            </a:r>
            <a:r>
              <a:rPr dirty="0" sz="2000" spc="14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hệ</a:t>
            </a:r>
            <a:r>
              <a:rPr dirty="0" sz="2000" spc="430">
                <a:latin typeface="Cambria"/>
                <a:cs typeface="Cambria"/>
              </a:rPr>
              <a:t> </a:t>
            </a:r>
            <a:r>
              <a:rPr dirty="0" sz="2000" spc="-170">
                <a:latin typeface="Cambria"/>
                <a:cs typeface="Cambria"/>
              </a:rPr>
              <a:t>thóng </a:t>
            </a:r>
            <a:r>
              <a:rPr dirty="0" sz="2000" spc="-165">
                <a:latin typeface="Cambria"/>
                <a:cs typeface="Cambria"/>
              </a:rPr>
              <a:t> </a:t>
            </a:r>
            <a:r>
              <a:rPr dirty="0" sz="2000" spc="-180">
                <a:latin typeface="Cambria"/>
                <a:cs typeface="Cambria"/>
              </a:rPr>
              <a:t>mới</a:t>
            </a:r>
            <a:r>
              <a:rPr dirty="0" sz="2000" spc="10">
                <a:latin typeface="Cambria"/>
                <a:cs typeface="Cambria"/>
              </a:rPr>
              <a:t> </a:t>
            </a:r>
            <a:r>
              <a:rPr dirty="0" sz="2000" spc="-90">
                <a:latin typeface="Cambria"/>
                <a:cs typeface="Cambria"/>
              </a:rPr>
              <a:t>có</a:t>
            </a:r>
            <a:r>
              <a:rPr dirty="0" sz="2000" spc="2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thễ</a:t>
            </a:r>
            <a:r>
              <a:rPr dirty="0" sz="2000" spc="20">
                <a:latin typeface="Cambria"/>
                <a:cs typeface="Cambria"/>
              </a:rPr>
              <a:t> </a:t>
            </a:r>
            <a:r>
              <a:rPr dirty="0" sz="2000" spc="-125">
                <a:latin typeface="Cambria"/>
                <a:cs typeface="Cambria"/>
              </a:rPr>
              <a:t>cẩi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35">
                <a:latin typeface="Cambria"/>
                <a:cs typeface="Cambria"/>
              </a:rPr>
              <a:t>thie^̣</a:t>
            </a:r>
            <a:r>
              <a:rPr dirty="0" sz="2000" spc="-24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n</a:t>
            </a:r>
            <a:r>
              <a:rPr dirty="0" sz="2000">
                <a:latin typeface="Cambria"/>
                <a:cs typeface="Cambria"/>
              </a:rPr>
              <a:t> </a:t>
            </a:r>
            <a:r>
              <a:rPr dirty="0" sz="2000" spc="-40">
                <a:latin typeface="Cambria"/>
                <a:cs typeface="Cambria"/>
              </a:rPr>
              <a:t>vie^̣</a:t>
            </a:r>
            <a:r>
              <a:rPr dirty="0" sz="2000" spc="-24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</a:t>
            </a:r>
            <a:r>
              <a:rPr dirty="0" sz="2000" spc="20">
                <a:latin typeface="Cambria"/>
                <a:cs typeface="Cambria"/>
              </a:rPr>
              <a:t> </a:t>
            </a:r>
            <a:r>
              <a:rPr dirty="0" sz="2000" spc="-95">
                <a:latin typeface="Cambria"/>
                <a:cs typeface="Cambria"/>
              </a:rPr>
              <a:t>thực</a:t>
            </a:r>
            <a:r>
              <a:rPr dirty="0" sz="2000" spc="2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thi</a:t>
            </a:r>
            <a:r>
              <a:rPr dirty="0" sz="2000" spc="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như</a:t>
            </a:r>
            <a:r>
              <a:rPr dirty="0" sz="2000" spc="1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thế</a:t>
            </a:r>
            <a:r>
              <a:rPr dirty="0" sz="2000" spc="20">
                <a:latin typeface="Cambria"/>
                <a:cs typeface="Cambria"/>
              </a:rPr>
              <a:t> </a:t>
            </a:r>
            <a:r>
              <a:rPr dirty="0" sz="2000" spc="-145">
                <a:latin typeface="Cambria"/>
                <a:cs typeface="Cambria"/>
              </a:rPr>
              <a:t>nầo.</a:t>
            </a:r>
            <a:endParaRPr sz="2000">
              <a:latin typeface="Cambria"/>
              <a:cs typeface="Cambria"/>
            </a:endParaRPr>
          </a:p>
          <a:p>
            <a:pPr algn="just" lvl="1" marL="524510" marR="5715" indent="-238125">
              <a:lnSpc>
                <a:spcPct val="100000"/>
              </a:lnSpc>
              <a:spcBef>
                <a:spcPts val="305"/>
              </a:spcBef>
              <a:buClr>
                <a:srgbClr val="3891A7"/>
              </a:buClr>
              <a:buFont typeface="Microsoft Sans Serif"/>
              <a:buChar char="–"/>
              <a:tabLst>
                <a:tab pos="525145" algn="l"/>
              </a:tabLst>
            </a:pPr>
            <a:r>
              <a:rPr dirty="0" sz="2000" spc="-40">
                <a:latin typeface="Cambria"/>
                <a:cs typeface="Cambria"/>
              </a:rPr>
              <a:t>Đièu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tra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tìm </a:t>
            </a:r>
            <a:r>
              <a:rPr dirty="0" sz="2000" spc="-40">
                <a:latin typeface="Cambria"/>
                <a:cs typeface="Cambria"/>
              </a:rPr>
              <a:t>hiẻu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(Inquire) </a:t>
            </a:r>
            <a:r>
              <a:rPr dirty="0" sz="2000" spc="-80">
                <a:latin typeface="Cambria"/>
                <a:cs typeface="Cambria"/>
              </a:rPr>
              <a:t>những</a:t>
            </a:r>
            <a:r>
              <a:rPr dirty="0" sz="2000" spc="280">
                <a:latin typeface="Cambria"/>
                <a:cs typeface="Cambria"/>
              </a:rPr>
              <a:t> </a:t>
            </a:r>
            <a:r>
              <a:rPr dirty="0" sz="2000" spc="-15">
                <a:latin typeface="Cambria"/>
                <a:cs typeface="Cambria"/>
              </a:rPr>
              <a:t>thay </a:t>
            </a:r>
            <a:r>
              <a:rPr dirty="0" sz="2000" spc="-135">
                <a:latin typeface="Cambria"/>
                <a:cs typeface="Cambria"/>
              </a:rPr>
              <a:t>đỏi</a:t>
            </a:r>
            <a:r>
              <a:rPr dirty="0" sz="2000" spc="170">
                <a:latin typeface="Cambria"/>
                <a:cs typeface="Cambria"/>
              </a:rPr>
              <a:t> </a:t>
            </a:r>
            <a:r>
              <a:rPr dirty="0" sz="2000" spc="-190">
                <a:latin typeface="Cambria"/>
                <a:cs typeface="Cambria"/>
              </a:rPr>
              <a:t>xẩy</a:t>
            </a:r>
            <a:r>
              <a:rPr dirty="0" sz="2000" spc="60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ra</a:t>
            </a:r>
            <a:r>
              <a:rPr dirty="0" sz="2000" spc="4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cho </a:t>
            </a:r>
            <a:r>
              <a:rPr dirty="0" sz="2000" spc="-80">
                <a:latin typeface="Cambria"/>
                <a:cs typeface="Cambria"/>
              </a:rPr>
              <a:t>người</a:t>
            </a:r>
            <a:r>
              <a:rPr dirty="0" sz="2000" spc="280">
                <a:latin typeface="Cambria"/>
                <a:cs typeface="Cambria"/>
              </a:rPr>
              <a:t> </a:t>
            </a:r>
            <a:r>
              <a:rPr dirty="0" sz="2000" spc="-65">
                <a:latin typeface="Cambria"/>
                <a:cs typeface="Cambria"/>
              </a:rPr>
              <a:t>dùng </a:t>
            </a:r>
            <a:r>
              <a:rPr dirty="0" sz="2000" spc="-6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khi</a:t>
            </a:r>
            <a:r>
              <a:rPr dirty="0" sz="2000" spc="2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hệ</a:t>
            </a:r>
            <a:r>
              <a:rPr dirty="0" sz="2000" spc="35">
                <a:latin typeface="Cambria"/>
                <a:cs typeface="Cambria"/>
              </a:rPr>
              <a:t> </a:t>
            </a:r>
            <a:r>
              <a:rPr dirty="0" sz="2000" spc="-165">
                <a:latin typeface="Cambria"/>
                <a:cs typeface="Cambria"/>
              </a:rPr>
              <a:t>thóng</a:t>
            </a:r>
            <a:r>
              <a:rPr dirty="0" sz="2000" spc="25">
                <a:latin typeface="Cambria"/>
                <a:cs typeface="Cambria"/>
              </a:rPr>
              <a:t> </a:t>
            </a:r>
            <a:r>
              <a:rPr dirty="0" sz="2000" spc="-180">
                <a:latin typeface="Cambria"/>
                <a:cs typeface="Cambria"/>
              </a:rPr>
              <a:t>mới</a:t>
            </a:r>
            <a:r>
              <a:rPr dirty="0" sz="2000" spc="25">
                <a:latin typeface="Cambria"/>
                <a:cs typeface="Cambria"/>
              </a:rPr>
              <a:t> </a:t>
            </a:r>
            <a:r>
              <a:rPr dirty="0" sz="2000" spc="-180">
                <a:latin typeface="Cambria"/>
                <a:cs typeface="Cambria"/>
              </a:rPr>
              <a:t>được</a:t>
            </a:r>
            <a:r>
              <a:rPr dirty="0" sz="2000" spc="5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đưâ</a:t>
            </a:r>
            <a:r>
              <a:rPr dirty="0" sz="2000" spc="40">
                <a:latin typeface="Cambria"/>
                <a:cs typeface="Cambria"/>
              </a:rPr>
              <a:t> </a:t>
            </a:r>
            <a:r>
              <a:rPr dirty="0" sz="2000" spc="-200">
                <a:latin typeface="Cambria"/>
                <a:cs typeface="Cambria"/>
              </a:rPr>
              <a:t>vầo</a:t>
            </a:r>
            <a:r>
              <a:rPr dirty="0" sz="2000" spc="35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sử</a:t>
            </a:r>
            <a:r>
              <a:rPr dirty="0" sz="2000" spc="50">
                <a:latin typeface="Cambria"/>
                <a:cs typeface="Cambria"/>
              </a:rPr>
              <a:t> </a:t>
            </a:r>
            <a:r>
              <a:rPr dirty="0" sz="2000" spc="-155">
                <a:latin typeface="Cambria"/>
                <a:cs typeface="Cambria"/>
              </a:rPr>
              <a:t>dụng.</a:t>
            </a:r>
            <a:endParaRPr sz="2000">
              <a:latin typeface="Cambria"/>
              <a:cs typeface="Cambria"/>
            </a:endParaRPr>
          </a:p>
          <a:p>
            <a:pPr algn="just" lvl="1" marL="524510" marR="5715" indent="-238125">
              <a:lnSpc>
                <a:spcPct val="100000"/>
              </a:lnSpc>
              <a:spcBef>
                <a:spcPts val="300"/>
              </a:spcBef>
              <a:buClr>
                <a:srgbClr val="3891A7"/>
              </a:buClr>
              <a:buFont typeface="Microsoft Sans Serif"/>
              <a:buChar char="–"/>
              <a:tabLst>
                <a:tab pos="525145" algn="l"/>
              </a:tabLst>
            </a:pPr>
            <a:r>
              <a:rPr dirty="0" sz="2000" spc="-5">
                <a:latin typeface="Cambria"/>
                <a:cs typeface="Cambria"/>
              </a:rPr>
              <a:t>Thử </a:t>
            </a:r>
            <a:r>
              <a:rPr dirty="0" sz="2000" spc="-195">
                <a:latin typeface="Cambria"/>
                <a:cs typeface="Cambria"/>
              </a:rPr>
              <a:t>đóng</a:t>
            </a:r>
            <a:r>
              <a:rPr dirty="0" sz="2000" spc="-190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vai </a:t>
            </a:r>
            <a:r>
              <a:rPr dirty="0" sz="2000" spc="-10">
                <a:latin typeface="Cambria"/>
                <a:cs typeface="Cambria"/>
              </a:rPr>
              <a:t>trò </a:t>
            </a:r>
            <a:r>
              <a:rPr dirty="0" sz="2000" spc="-125">
                <a:latin typeface="Cambria"/>
                <a:cs typeface="Cambria"/>
              </a:rPr>
              <a:t>người</a:t>
            </a:r>
            <a:r>
              <a:rPr dirty="0" sz="2000" spc="-120">
                <a:latin typeface="Cambria"/>
                <a:cs typeface="Cambria"/>
              </a:rPr>
              <a:t> </a:t>
            </a:r>
            <a:r>
              <a:rPr dirty="0" sz="2000" spc="-60">
                <a:latin typeface="Cambria"/>
                <a:cs typeface="Cambria"/>
              </a:rPr>
              <a:t>tậ^ </a:t>
            </a:r>
            <a:r>
              <a:rPr dirty="0" sz="2000" spc="-5">
                <a:latin typeface="Cambria"/>
                <a:cs typeface="Cambria"/>
              </a:rPr>
              <a:t>p </a:t>
            </a:r>
            <a:r>
              <a:rPr dirty="0" sz="2000">
                <a:latin typeface="Cambria"/>
                <a:cs typeface="Cambria"/>
              </a:rPr>
              <a:t>sự </a:t>
            </a:r>
            <a:r>
              <a:rPr dirty="0" sz="2000" spc="-5">
                <a:latin typeface="Cambria"/>
                <a:cs typeface="Cambria"/>
              </a:rPr>
              <a:t>(apprentice) </a:t>
            </a:r>
            <a:r>
              <a:rPr dirty="0" sz="2000" spc="-175">
                <a:latin typeface="Cambria"/>
                <a:cs typeface="Cambria"/>
              </a:rPr>
              <a:t>học</a:t>
            </a:r>
            <a:r>
              <a:rPr dirty="0" sz="2000" spc="-170">
                <a:latin typeface="Cambria"/>
                <a:cs typeface="Cambria"/>
              </a:rPr>
              <a:t> </a:t>
            </a:r>
            <a:r>
              <a:rPr dirty="0" sz="2000" spc="-135">
                <a:latin typeface="Cambria"/>
                <a:cs typeface="Cambria"/>
              </a:rPr>
              <a:t>hỏi</a:t>
            </a:r>
            <a:r>
              <a:rPr dirty="0" sz="2000" spc="-13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từ </a:t>
            </a:r>
            <a:r>
              <a:rPr dirty="0" sz="2000" spc="-125">
                <a:latin typeface="Cambria"/>
                <a:cs typeface="Cambria"/>
              </a:rPr>
              <a:t>người</a:t>
            </a:r>
            <a:r>
              <a:rPr dirty="0" sz="2000" spc="-120">
                <a:latin typeface="Cambria"/>
                <a:cs typeface="Cambria"/>
              </a:rPr>
              <a:t> </a:t>
            </a:r>
            <a:r>
              <a:rPr dirty="0" sz="2000" spc="-204">
                <a:latin typeface="Cambria"/>
                <a:cs typeface="Cambria"/>
              </a:rPr>
              <a:t>dùng </a:t>
            </a:r>
            <a:r>
              <a:rPr dirty="0" sz="2000" spc="-20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chính.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0" y="304800"/>
              <a:ext cx="1142999" cy="11300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428" y="175260"/>
              <a:ext cx="1474470" cy="11026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5054" y="175260"/>
              <a:ext cx="959383" cy="11026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7568" y="175260"/>
              <a:ext cx="931951" cy="11026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92096" y="175260"/>
              <a:ext cx="904519" cy="11026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39746" y="175260"/>
              <a:ext cx="931951" cy="11026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4828" y="175260"/>
              <a:ext cx="5426964" cy="110261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75689" y="311149"/>
            <a:ext cx="6852284" cy="6203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105" b="0">
                <a:latin typeface="Microsoft Sans Serif"/>
                <a:cs typeface="Microsoft Sans Serif"/>
              </a:rPr>
              <a:t>Vai</a:t>
            </a:r>
            <a:r>
              <a:rPr dirty="0" sz="3900" spc="3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trò</a:t>
            </a:r>
            <a:r>
              <a:rPr dirty="0" sz="3900" spc="4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của</a:t>
            </a:r>
            <a:r>
              <a:rPr dirty="0" sz="3900" spc="5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requirement</a:t>
            </a:r>
            <a:r>
              <a:rPr dirty="0" sz="3900" spc="7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analyst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4505" y="1356106"/>
            <a:ext cx="7232015" cy="4128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8605" marR="5080" indent="-256540">
              <a:lnSpc>
                <a:spcPct val="12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Microsoft Sans Serif"/>
              <a:buChar char="•"/>
              <a:tabLst>
                <a:tab pos="269240" algn="l"/>
              </a:tabLst>
            </a:pPr>
            <a:r>
              <a:rPr dirty="0" sz="2400" spc="-150">
                <a:latin typeface="Cambria"/>
                <a:cs typeface="Cambria"/>
              </a:rPr>
              <a:t>Người</a:t>
            </a:r>
            <a:r>
              <a:rPr dirty="0" sz="2400" spc="-14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phân</a:t>
            </a:r>
            <a:r>
              <a:rPr dirty="0" sz="2400">
                <a:latin typeface="Cambria"/>
                <a:cs typeface="Cambria"/>
              </a:rPr>
              <a:t> tích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yêu</a:t>
            </a:r>
            <a:r>
              <a:rPr dirty="0" sz="2400" spc="490">
                <a:latin typeface="Cambria"/>
                <a:cs typeface="Cambria"/>
              </a:rPr>
              <a:t> </a:t>
            </a:r>
            <a:r>
              <a:rPr dirty="0" sz="2400" spc="-229">
                <a:latin typeface="Cambria"/>
                <a:cs typeface="Cambria"/>
              </a:rPr>
              <a:t>cầu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(Requirements</a:t>
            </a:r>
            <a:r>
              <a:rPr dirty="0" sz="2400" spc="509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analyst) 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</a:t>
            </a:r>
            <a:r>
              <a:rPr dirty="0" sz="2400" spc="-25">
                <a:latin typeface="Cambria"/>
                <a:cs typeface="Cambria"/>
              </a:rPr>
              <a:t>ư</a:t>
            </a:r>
            <a:r>
              <a:rPr dirty="0" sz="2400" spc="-515">
                <a:latin typeface="Cambria"/>
                <a:cs typeface="Cambria"/>
              </a:rPr>
              <a:t>ơ</a:t>
            </a:r>
            <a:r>
              <a:rPr dirty="0" sz="2400">
                <a:latin typeface="Cambria"/>
                <a:cs typeface="Cambria"/>
              </a:rPr>
              <a:t>̀</a:t>
            </a:r>
            <a:r>
              <a:rPr dirty="0" sz="2400" spc="-5">
                <a:latin typeface="Cambria"/>
                <a:cs typeface="Cambria"/>
              </a:rPr>
              <a:t>n</a:t>
            </a:r>
            <a:r>
              <a:rPr dirty="0" sz="2400">
                <a:latin typeface="Cambria"/>
                <a:cs typeface="Cambria"/>
              </a:rPr>
              <a:t>g </a:t>
            </a:r>
            <a:r>
              <a:rPr dirty="0" sz="2400" spc="-5">
                <a:latin typeface="Cambria"/>
                <a:cs typeface="Cambria"/>
              </a:rPr>
              <a:t>tha</a:t>
            </a:r>
            <a:r>
              <a:rPr dirty="0" sz="2400">
                <a:latin typeface="Cambria"/>
                <a:cs typeface="Cambria"/>
              </a:rPr>
              <a:t>m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gi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5">
                <a:latin typeface="Cambria"/>
                <a:cs typeface="Cambria"/>
              </a:rPr>
              <a:t> c</a:t>
            </a:r>
            <a:r>
              <a:rPr dirty="0" sz="2400" spc="-254">
                <a:latin typeface="Cambria"/>
                <a:cs typeface="Cambria"/>
              </a:rPr>
              <a:t>â</a:t>
            </a:r>
            <a:r>
              <a:rPr dirty="0" sz="2400" spc="-5">
                <a:latin typeface="Cambria"/>
                <a:cs typeface="Cambria"/>
              </a:rPr>
              <a:t>́</a:t>
            </a:r>
            <a:r>
              <a:rPr dirty="0" sz="2400">
                <a:latin typeface="Cambria"/>
                <a:cs typeface="Cambria"/>
              </a:rPr>
              <a:t>c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</a:t>
            </a:r>
            <a:r>
              <a:rPr dirty="0" sz="2400" spc="-305">
                <a:latin typeface="Cambria"/>
                <a:cs typeface="Cambria"/>
              </a:rPr>
              <a:t>o</a:t>
            </a:r>
            <a:r>
              <a:rPr dirty="0" sz="2400">
                <a:latin typeface="Cambria"/>
                <a:cs typeface="Cambria"/>
              </a:rPr>
              <a:t>^̣</a:t>
            </a:r>
            <a:r>
              <a:rPr dirty="0" sz="2400" spc="-229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</a:t>
            </a:r>
            <a:r>
              <a:rPr dirty="0" sz="2400">
                <a:latin typeface="Cambria"/>
                <a:cs typeface="Cambria"/>
              </a:rPr>
              <a:t>h</a:t>
            </a:r>
            <a:r>
              <a:rPr dirty="0" sz="2400" spc="-254">
                <a:latin typeface="Cambria"/>
                <a:cs typeface="Cambria"/>
              </a:rPr>
              <a:t>â</a:t>
            </a:r>
            <a:r>
              <a:rPr dirty="0" sz="2400" spc="-5">
                <a:latin typeface="Cambria"/>
                <a:cs typeface="Cambria"/>
              </a:rPr>
              <a:t>̉</a:t>
            </a:r>
            <a:r>
              <a:rPr dirty="0" sz="2400">
                <a:latin typeface="Cambria"/>
                <a:cs typeface="Cambria"/>
              </a:rPr>
              <a:t>o </a:t>
            </a:r>
            <a:r>
              <a:rPr dirty="0" sz="2400" spc="-5">
                <a:latin typeface="Cambria"/>
                <a:cs typeface="Cambria"/>
              </a:rPr>
              <a:t>phâ</a:t>
            </a:r>
            <a:r>
              <a:rPr dirty="0" sz="2400">
                <a:latin typeface="Cambria"/>
                <a:cs typeface="Cambria"/>
              </a:rPr>
              <a:t>n </a:t>
            </a:r>
            <a:r>
              <a:rPr dirty="0" sz="2400" spc="-5">
                <a:latin typeface="Cambria"/>
                <a:cs typeface="Cambria"/>
              </a:rPr>
              <a:t>t</a:t>
            </a:r>
            <a:r>
              <a:rPr dirty="0" sz="2400" spc="5">
                <a:latin typeface="Cambria"/>
                <a:cs typeface="Cambria"/>
              </a:rPr>
              <a:t>i</a:t>
            </a:r>
            <a:r>
              <a:rPr dirty="0" sz="2400" spc="-10">
                <a:latin typeface="Cambria"/>
                <a:cs typeface="Cambria"/>
              </a:rPr>
              <a:t>́</a:t>
            </a:r>
            <a:r>
              <a:rPr dirty="0" sz="2400" spc="-5">
                <a:latin typeface="Cambria"/>
                <a:cs typeface="Cambria"/>
              </a:rPr>
              <a:t>c</a:t>
            </a:r>
            <a:r>
              <a:rPr dirty="0" sz="2400">
                <a:latin typeface="Cambria"/>
                <a:cs typeface="Cambria"/>
              </a:rPr>
              <a:t>h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y</a:t>
            </a:r>
            <a:r>
              <a:rPr dirty="0" sz="2400">
                <a:latin typeface="Cambria"/>
                <a:cs typeface="Cambria"/>
              </a:rPr>
              <a:t>êu</a:t>
            </a:r>
            <a:r>
              <a:rPr dirty="0" sz="2400" spc="-5">
                <a:latin typeface="Cambria"/>
                <a:cs typeface="Cambria"/>
              </a:rPr>
              <a:t> c</a:t>
            </a:r>
            <a:r>
              <a:rPr dirty="0" sz="2400" spc="-254">
                <a:latin typeface="Cambria"/>
                <a:cs typeface="Cambria"/>
              </a:rPr>
              <a:t>â</a:t>
            </a:r>
            <a:r>
              <a:rPr dirty="0" sz="2400" spc="-5">
                <a:latin typeface="Cambria"/>
                <a:cs typeface="Cambria"/>
              </a:rPr>
              <a:t>̀</a:t>
            </a:r>
            <a:r>
              <a:rPr dirty="0" sz="2400">
                <a:latin typeface="Cambria"/>
                <a:cs typeface="Cambria"/>
              </a:rPr>
              <a:t>u.</a:t>
            </a:r>
            <a:endParaRPr sz="2400">
              <a:latin typeface="Cambria"/>
              <a:cs typeface="Cambria"/>
            </a:endParaRPr>
          </a:p>
          <a:p>
            <a:pPr algn="just" marL="268605" marR="5715" indent="-256540">
              <a:lnSpc>
                <a:spcPct val="12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Microsoft Sans Serif"/>
              <a:buChar char="•"/>
              <a:tabLst>
                <a:tab pos="269240" algn="l"/>
              </a:tabLst>
            </a:pPr>
            <a:r>
              <a:rPr dirty="0" sz="2400" spc="-15">
                <a:latin typeface="Cambria"/>
                <a:cs typeface="Cambria"/>
              </a:rPr>
              <a:t>Facilitator </a:t>
            </a:r>
            <a:r>
              <a:rPr dirty="0" sz="2400" spc="-65">
                <a:latin typeface="Cambria"/>
                <a:cs typeface="Cambria"/>
              </a:rPr>
              <a:t>đóng </a:t>
            </a:r>
            <a:r>
              <a:rPr dirty="0" sz="2400" spc="-20">
                <a:latin typeface="Cambria"/>
                <a:cs typeface="Cambria"/>
              </a:rPr>
              <a:t>vai </a:t>
            </a:r>
            <a:r>
              <a:rPr dirty="0" sz="2400" spc="-90">
                <a:latin typeface="Cambria"/>
                <a:cs typeface="Cambria"/>
              </a:rPr>
              <a:t>trò </a:t>
            </a:r>
            <a:r>
              <a:rPr dirty="0" sz="2400" spc="-5">
                <a:latin typeface="Cambria"/>
                <a:cs typeface="Cambria"/>
              </a:rPr>
              <a:t>chính </a:t>
            </a:r>
            <a:r>
              <a:rPr dirty="0" sz="2400" spc="-15">
                <a:latin typeface="Cambria"/>
                <a:cs typeface="Cambria"/>
              </a:rPr>
              <a:t>trong </a:t>
            </a:r>
            <a:r>
              <a:rPr dirty="0" sz="2400" spc="-50">
                <a:latin typeface="Cambria"/>
                <a:cs typeface="Cambria"/>
              </a:rPr>
              <a:t>vie^̣ </a:t>
            </a:r>
            <a:r>
              <a:rPr dirty="0" sz="2400">
                <a:latin typeface="Cambria"/>
                <a:cs typeface="Cambria"/>
              </a:rPr>
              <a:t>c </a:t>
            </a:r>
            <a:r>
              <a:rPr dirty="0" sz="2400" spc="-5">
                <a:latin typeface="Cambria"/>
                <a:cs typeface="Cambria"/>
              </a:rPr>
              <a:t>lên </a:t>
            </a:r>
            <a:r>
              <a:rPr dirty="0" sz="2400" spc="-95">
                <a:latin typeface="Cambria"/>
                <a:cs typeface="Cambria"/>
              </a:rPr>
              <a:t>ké </a:t>
            </a:r>
            <a:r>
              <a:rPr dirty="0" sz="2400" spc="-160">
                <a:latin typeface="Cambria"/>
                <a:cs typeface="Cambria"/>
              </a:rPr>
              <a:t>hoậch </a:t>
            </a:r>
            <a:r>
              <a:rPr dirty="0" sz="2400" spc="-155">
                <a:latin typeface="Cambria"/>
                <a:cs typeface="Cambria"/>
              </a:rPr>
              <a:t> </a:t>
            </a:r>
            <a:r>
              <a:rPr dirty="0" sz="2400" spc="-75">
                <a:latin typeface="Cambria"/>
                <a:cs typeface="Cambria"/>
              </a:rPr>
              <a:t>ho^̣ </a:t>
            </a:r>
            <a:r>
              <a:rPr dirty="0" sz="2400">
                <a:latin typeface="Cambria"/>
                <a:cs typeface="Cambria"/>
              </a:rPr>
              <a:t>i</a:t>
            </a:r>
            <a:r>
              <a:rPr dirty="0" sz="2400" spc="525">
                <a:latin typeface="Cambria"/>
                <a:cs typeface="Cambria"/>
              </a:rPr>
              <a:t> </a:t>
            </a:r>
            <a:r>
              <a:rPr dirty="0" sz="2400" spc="-45">
                <a:latin typeface="Cambria"/>
                <a:cs typeface="Cambria"/>
              </a:rPr>
              <a:t>thẩo,</a:t>
            </a:r>
            <a:r>
              <a:rPr dirty="0" sz="2400" spc="440">
                <a:latin typeface="Cambria"/>
                <a:cs typeface="Cambria"/>
              </a:rPr>
              <a:t> </a:t>
            </a:r>
            <a:r>
              <a:rPr dirty="0" sz="2400" spc="-200">
                <a:latin typeface="Cambria"/>
                <a:cs typeface="Cambria"/>
              </a:rPr>
              <a:t>chọn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-150">
                <a:latin typeface="Cambria"/>
                <a:cs typeface="Cambria"/>
              </a:rPr>
              <a:t>người</a:t>
            </a:r>
            <a:r>
              <a:rPr dirty="0" sz="2400" spc="60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tham</a:t>
            </a:r>
            <a:r>
              <a:rPr dirty="0" sz="2400" spc="520">
                <a:latin typeface="Cambria"/>
                <a:cs typeface="Cambria"/>
              </a:rPr>
              <a:t> </a:t>
            </a:r>
            <a:r>
              <a:rPr dirty="0" sz="2400" spc="-200">
                <a:latin typeface="Cambria"/>
                <a:cs typeface="Cambria"/>
              </a:rPr>
              <a:t>dự,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-235">
                <a:latin typeface="Cambria"/>
                <a:cs typeface="Cambria"/>
              </a:rPr>
              <a:t>dẫn</a:t>
            </a:r>
            <a:r>
              <a:rPr dirty="0" sz="2400" spc="55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 </a:t>
            </a:r>
            <a:r>
              <a:rPr dirty="0" sz="2400" spc="-165">
                <a:latin typeface="Cambria"/>
                <a:cs typeface="Cambria"/>
              </a:rPr>
              <a:t>dất</a:t>
            </a:r>
            <a:r>
              <a:rPr dirty="0" sz="2400" spc="565">
                <a:latin typeface="Cambria"/>
                <a:cs typeface="Cambria"/>
              </a:rPr>
              <a:t> </a:t>
            </a:r>
            <a:r>
              <a:rPr dirty="0" sz="2400" spc="-150">
                <a:latin typeface="Cambria"/>
                <a:cs typeface="Cambria"/>
              </a:rPr>
              <a:t>người</a:t>
            </a:r>
            <a:r>
              <a:rPr dirty="0" sz="2400" spc="60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tham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80">
                <a:latin typeface="Cambria"/>
                <a:cs typeface="Cambria"/>
              </a:rPr>
              <a:t>dự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đẻ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-70">
                <a:latin typeface="Cambria"/>
                <a:cs typeface="Cambria"/>
              </a:rPr>
              <a:t>két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 spc="-175">
                <a:latin typeface="Cambria"/>
                <a:cs typeface="Cambria"/>
              </a:rPr>
              <a:t>thúc</a:t>
            </a:r>
            <a:r>
              <a:rPr dirty="0" sz="2400" spc="25">
                <a:latin typeface="Cambria"/>
                <a:cs typeface="Cambria"/>
              </a:rPr>
              <a:t> </a:t>
            </a:r>
            <a:r>
              <a:rPr dirty="0" sz="2400" spc="-160">
                <a:latin typeface="Cambria"/>
                <a:cs typeface="Cambria"/>
              </a:rPr>
              <a:t>thầnh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công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ho^̣</a:t>
            </a:r>
            <a:r>
              <a:rPr dirty="0" sz="2400" spc="-2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 spc="-45">
                <a:latin typeface="Cambria"/>
                <a:cs typeface="Cambria"/>
              </a:rPr>
              <a:t>thẩo.</a:t>
            </a:r>
            <a:endParaRPr sz="2400">
              <a:latin typeface="Cambria"/>
              <a:cs typeface="Cambria"/>
            </a:endParaRPr>
          </a:p>
          <a:p>
            <a:pPr algn="just" marL="268605" marR="5080" indent="-256540">
              <a:lnSpc>
                <a:spcPct val="12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Microsoft Sans Serif"/>
              <a:buChar char="•"/>
              <a:tabLst>
                <a:tab pos="269240" algn="l"/>
              </a:tabLst>
            </a:pPr>
            <a:r>
              <a:rPr dirty="0" sz="2400" spc="-5">
                <a:latin typeface="Cambria"/>
                <a:cs typeface="Cambria"/>
              </a:rPr>
              <a:t>Khi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75">
                <a:latin typeface="Cambria"/>
                <a:cs typeface="Cambria"/>
              </a:rPr>
              <a:t>đo^̣ </a:t>
            </a:r>
            <a:r>
              <a:rPr dirty="0" sz="2400">
                <a:latin typeface="Cambria"/>
                <a:cs typeface="Cambria"/>
              </a:rPr>
              <a:t>i</a:t>
            </a:r>
            <a:r>
              <a:rPr dirty="0" sz="2400" spc="525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bất</a:t>
            </a:r>
            <a:r>
              <a:rPr dirty="0" sz="2400" spc="400">
                <a:latin typeface="Cambria"/>
                <a:cs typeface="Cambria"/>
              </a:rPr>
              <a:t> </a:t>
            </a:r>
            <a:r>
              <a:rPr dirty="0" sz="2400" spc="-229">
                <a:latin typeface="Cambria"/>
                <a:cs typeface="Cambria"/>
              </a:rPr>
              <a:t>đầu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-200">
                <a:latin typeface="Cambria"/>
                <a:cs typeface="Cambria"/>
              </a:rPr>
              <a:t>cấc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phương</a:t>
            </a:r>
            <a:r>
              <a:rPr dirty="0" sz="2400" spc="509">
                <a:latin typeface="Cambria"/>
                <a:cs typeface="Cambria"/>
              </a:rPr>
              <a:t> </a:t>
            </a:r>
            <a:r>
              <a:rPr dirty="0" sz="2400" spc="-185">
                <a:latin typeface="Cambria"/>
                <a:cs typeface="Cambria"/>
              </a:rPr>
              <a:t>phấp</a:t>
            </a:r>
            <a:r>
              <a:rPr dirty="0" sz="2400" spc="160">
                <a:latin typeface="Cambria"/>
                <a:cs typeface="Cambria"/>
              </a:rPr>
              <a:t> </a:t>
            </a:r>
            <a:r>
              <a:rPr dirty="0" sz="2400" spc="-215">
                <a:latin typeface="Cambria"/>
                <a:cs typeface="Cambria"/>
              </a:rPr>
              <a:t>mới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 spc="-75">
                <a:latin typeface="Cambria"/>
                <a:cs typeface="Cambria"/>
              </a:rPr>
              <a:t>đẻ</a:t>
            </a:r>
            <a:r>
              <a:rPr dirty="0" sz="2400" spc="3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phân</a:t>
            </a:r>
            <a:r>
              <a:rPr dirty="0" sz="2400" spc="5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tích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yêu</a:t>
            </a:r>
            <a:r>
              <a:rPr dirty="0" sz="2400" spc="495">
                <a:latin typeface="Cambria"/>
                <a:cs typeface="Cambria"/>
              </a:rPr>
              <a:t> </a:t>
            </a:r>
            <a:r>
              <a:rPr dirty="0" sz="2400" spc="-235">
                <a:latin typeface="Cambria"/>
                <a:cs typeface="Cambria"/>
              </a:rPr>
              <a:t>cầu</a:t>
            </a:r>
            <a:r>
              <a:rPr dirty="0" sz="2400" spc="55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nên</a:t>
            </a:r>
            <a:r>
              <a:rPr dirty="0" sz="2400" spc="520">
                <a:latin typeface="Cambria"/>
                <a:cs typeface="Cambria"/>
              </a:rPr>
              <a:t> </a:t>
            </a:r>
            <a:r>
              <a:rPr dirty="0" sz="2400" spc="-105">
                <a:latin typeface="Cambria"/>
                <a:cs typeface="Cambria"/>
              </a:rPr>
              <a:t>có</a:t>
            </a:r>
            <a:r>
              <a:rPr dirty="0" sz="2400" spc="740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mo^̣ </a:t>
            </a:r>
            <a:r>
              <a:rPr dirty="0" sz="2400">
                <a:latin typeface="Cambria"/>
                <a:cs typeface="Cambria"/>
              </a:rPr>
              <a:t>t</a:t>
            </a:r>
            <a:r>
              <a:rPr dirty="0" sz="2400" spc="53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facilitator</a:t>
            </a:r>
            <a:r>
              <a:rPr dirty="0" sz="2400" spc="505">
                <a:latin typeface="Cambria"/>
                <a:cs typeface="Cambria"/>
              </a:rPr>
              <a:t> </a:t>
            </a:r>
            <a:r>
              <a:rPr dirty="0" sz="2400" spc="-105">
                <a:latin typeface="Cambria"/>
                <a:cs typeface="Cambria"/>
              </a:rPr>
              <a:t>ngoầi</a:t>
            </a:r>
            <a:r>
              <a:rPr dirty="0" sz="2400" spc="74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đo^̣ </a:t>
            </a:r>
            <a:r>
              <a:rPr dirty="0" sz="2400">
                <a:latin typeface="Cambria"/>
                <a:cs typeface="Cambria"/>
              </a:rPr>
              <a:t>i</a:t>
            </a:r>
            <a:r>
              <a:rPr dirty="0" sz="2400" spc="530">
                <a:latin typeface="Cambria"/>
                <a:cs typeface="Cambria"/>
              </a:rPr>
              <a:t> </a:t>
            </a:r>
            <a:r>
              <a:rPr dirty="0" sz="2400" spc="-95">
                <a:latin typeface="Cambria"/>
                <a:cs typeface="Cambria"/>
              </a:rPr>
              <a:t>hướng </a:t>
            </a:r>
            <a:r>
              <a:rPr dirty="0" sz="2400" spc="-90">
                <a:latin typeface="Cambria"/>
                <a:cs typeface="Cambria"/>
              </a:rPr>
              <a:t> </a:t>
            </a:r>
            <a:r>
              <a:rPr dirty="0" sz="2400" spc="-254">
                <a:latin typeface="Cambria"/>
                <a:cs typeface="Cambria"/>
              </a:rPr>
              <a:t>dẫn</a:t>
            </a:r>
            <a:r>
              <a:rPr dirty="0" sz="2400" spc="25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cấc</a:t>
            </a:r>
            <a:r>
              <a:rPr dirty="0" sz="2400" spc="39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workshop</a:t>
            </a:r>
            <a:r>
              <a:rPr dirty="0" sz="2400" spc="509">
                <a:latin typeface="Cambria"/>
                <a:cs typeface="Cambria"/>
              </a:rPr>
              <a:t> </a:t>
            </a:r>
            <a:r>
              <a:rPr dirty="0" sz="2400" spc="-170">
                <a:latin typeface="Cambria"/>
                <a:cs typeface="Cambria"/>
              </a:rPr>
              <a:t>khởi</a:t>
            </a:r>
            <a:r>
              <a:rPr dirty="0" sz="2400" spc="190">
                <a:latin typeface="Cambria"/>
                <a:cs typeface="Cambria"/>
              </a:rPr>
              <a:t> </a:t>
            </a:r>
            <a:r>
              <a:rPr dirty="0" sz="2400" spc="-175">
                <a:latin typeface="Cambria"/>
                <a:cs typeface="Cambria"/>
              </a:rPr>
              <a:t>đầu,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135">
                <a:latin typeface="Cambria"/>
                <a:cs typeface="Cambria"/>
              </a:rPr>
              <a:t>nhờ</a:t>
            </a:r>
            <a:r>
              <a:rPr dirty="0" sz="2400" spc="260">
                <a:latin typeface="Cambria"/>
                <a:cs typeface="Cambria"/>
              </a:rPr>
              <a:t> </a:t>
            </a:r>
            <a:r>
              <a:rPr dirty="0" sz="2400" spc="-105">
                <a:latin typeface="Cambria"/>
                <a:cs typeface="Cambria"/>
              </a:rPr>
              <a:t>đó</a:t>
            </a:r>
            <a:r>
              <a:rPr dirty="0" sz="2400" spc="320">
                <a:latin typeface="Cambria"/>
                <a:cs typeface="Cambria"/>
              </a:rPr>
              <a:t> </a:t>
            </a:r>
            <a:r>
              <a:rPr dirty="0" sz="2400" spc="-200">
                <a:latin typeface="Cambria"/>
                <a:cs typeface="Cambria"/>
              </a:rPr>
              <a:t>cấc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analyst</a:t>
            </a:r>
            <a:r>
              <a:rPr dirty="0" sz="2400" spc="500">
                <a:latin typeface="Cambria"/>
                <a:cs typeface="Cambria"/>
              </a:rPr>
              <a:t> </a:t>
            </a:r>
            <a:r>
              <a:rPr dirty="0" sz="2400" spc="-105">
                <a:latin typeface="Cambria"/>
                <a:cs typeface="Cambria"/>
              </a:rPr>
              <a:t>có</a:t>
            </a:r>
            <a:r>
              <a:rPr dirty="0" sz="2400" spc="320">
                <a:latin typeface="Cambria"/>
                <a:cs typeface="Cambria"/>
              </a:rPr>
              <a:t> </a:t>
            </a:r>
            <a:r>
              <a:rPr dirty="0" sz="2400" spc="-60">
                <a:latin typeface="Cambria"/>
                <a:cs typeface="Cambria"/>
              </a:rPr>
              <a:t>thẻ 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 spc="-245">
                <a:latin typeface="Cambria"/>
                <a:cs typeface="Cambria"/>
              </a:rPr>
              <a:t>góp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 spc="-55">
                <a:latin typeface="Cambria"/>
                <a:cs typeface="Cambria"/>
              </a:rPr>
              <a:t>phần</a:t>
            </a:r>
            <a:r>
              <a:rPr dirty="0" sz="2400" spc="25">
                <a:latin typeface="Cambria"/>
                <a:cs typeface="Cambria"/>
              </a:rPr>
              <a:t> </a:t>
            </a:r>
            <a:r>
              <a:rPr dirty="0" sz="2400" spc="-40">
                <a:latin typeface="Cambria"/>
                <a:cs typeface="Cambria"/>
              </a:rPr>
              <a:t>nhièu</a:t>
            </a:r>
            <a:r>
              <a:rPr dirty="0" sz="2400" spc="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hơn</a:t>
            </a:r>
            <a:r>
              <a:rPr dirty="0" sz="2400" spc="1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vầo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cấc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cuo^̣</a:t>
            </a:r>
            <a:r>
              <a:rPr dirty="0" sz="2400" spc="-2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 spc="-55">
                <a:latin typeface="Cambria"/>
                <a:cs typeface="Cambria"/>
              </a:rPr>
              <a:t>thẩo</a:t>
            </a:r>
            <a:r>
              <a:rPr dirty="0" sz="2400" spc="25">
                <a:latin typeface="Cambria"/>
                <a:cs typeface="Cambria"/>
              </a:rPr>
              <a:t> </a:t>
            </a:r>
            <a:r>
              <a:rPr dirty="0" sz="2400" spc="-55">
                <a:latin typeface="Cambria"/>
                <a:cs typeface="Cambria"/>
              </a:rPr>
              <a:t>luậ^</a:t>
            </a:r>
            <a:r>
              <a:rPr dirty="0" sz="2400" spc="-26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7927" y="201929"/>
              <a:ext cx="1997964" cy="12123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5153" y="201929"/>
              <a:ext cx="1753362" cy="12123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9301" y="201929"/>
              <a:ext cx="2358390" cy="12123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8478" y="201929"/>
              <a:ext cx="1662683" cy="12123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41948" y="201929"/>
              <a:ext cx="1601724" cy="12123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74457" y="201929"/>
              <a:ext cx="1297686" cy="121234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97939" y="352551"/>
            <a:ext cx="712978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120" b="0">
                <a:solidFill>
                  <a:srgbClr val="AF0F5C"/>
                </a:solidFill>
                <a:latin typeface="Microsoft Sans Serif"/>
                <a:cs typeface="Microsoft Sans Serif"/>
              </a:rPr>
              <a:t>Thực</a:t>
            </a:r>
            <a:r>
              <a:rPr dirty="0" sz="4300" spc="30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solidFill>
                  <a:srgbClr val="AF0F5C"/>
                </a:solidFill>
                <a:latin typeface="Microsoft Sans Serif"/>
                <a:cs typeface="Microsoft Sans Serif"/>
              </a:rPr>
              <a:t>hiện</a:t>
            </a:r>
            <a:r>
              <a:rPr dirty="0" sz="4300" spc="40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solidFill>
                  <a:srgbClr val="AF0F5C"/>
                </a:solidFill>
                <a:latin typeface="Microsoft Sans Serif"/>
                <a:cs typeface="Microsoft Sans Serif"/>
              </a:rPr>
              <a:t>nghiên</a:t>
            </a:r>
            <a:r>
              <a:rPr dirty="0" sz="4300" spc="40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300" spc="160" b="0">
                <a:solidFill>
                  <a:srgbClr val="AF0F5C"/>
                </a:solidFill>
                <a:latin typeface="Microsoft Sans Serif"/>
                <a:cs typeface="Microsoft Sans Serif"/>
              </a:rPr>
              <a:t>cứu</a:t>
            </a:r>
            <a:r>
              <a:rPr dirty="0" sz="4300" spc="30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300" b="0">
                <a:solidFill>
                  <a:srgbClr val="AF0F5C"/>
                </a:solidFill>
                <a:latin typeface="Microsoft Sans Serif"/>
                <a:cs typeface="Microsoft Sans Serif"/>
              </a:rPr>
              <a:t>khả</a:t>
            </a:r>
            <a:r>
              <a:rPr dirty="0" sz="4300" spc="35" b="0">
                <a:solidFill>
                  <a:srgbClr val="AF0F5C"/>
                </a:solidFill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solidFill>
                  <a:srgbClr val="AF0F5C"/>
                </a:solidFill>
                <a:latin typeface="Microsoft Sans Serif"/>
                <a:cs typeface="Microsoft Sans Serif"/>
              </a:rPr>
              <a:t>thi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2736" y="1240282"/>
            <a:ext cx="7886700" cy="5514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7975" marR="441959" indent="-28321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308610" algn="l"/>
              </a:tabLst>
            </a:pPr>
            <a:r>
              <a:rPr dirty="0" sz="3200" spc="-5">
                <a:latin typeface="Times New Roman"/>
                <a:cs typeface="Times New Roman"/>
              </a:rPr>
              <a:t>Dựa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trên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đánh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giá </a:t>
            </a:r>
            <a:r>
              <a:rPr dirty="0" sz="3200">
                <a:latin typeface="Times New Roman"/>
                <a:cs typeface="Times New Roman"/>
              </a:rPr>
              <a:t>thông</a:t>
            </a:r>
            <a:r>
              <a:rPr dirty="0" sz="3200" spc="-5">
                <a:latin typeface="Times New Roman"/>
                <a:cs typeface="Times New Roman"/>
              </a:rPr>
              <a:t> tin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(cái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gì cần),</a:t>
            </a:r>
            <a:r>
              <a:rPr dirty="0" sz="3200">
                <a:latin typeface="Times New Roman"/>
                <a:cs typeface="Times New Roman"/>
              </a:rPr>
              <a:t> thu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thập </a:t>
            </a:r>
            <a:r>
              <a:rPr dirty="0" sz="3200">
                <a:latin typeface="Times New Roman"/>
                <a:cs typeface="Times New Roman"/>
              </a:rPr>
              <a:t>thông</a:t>
            </a:r>
            <a:r>
              <a:rPr dirty="0" sz="3200" spc="-5">
                <a:latin typeface="Times New Roman"/>
                <a:cs typeface="Times New Roman"/>
              </a:rPr>
              <a:t> tin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và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viết </a:t>
            </a:r>
            <a:r>
              <a:rPr dirty="0" sz="3200">
                <a:latin typeface="Times New Roman"/>
                <a:cs typeface="Times New Roman"/>
              </a:rPr>
              <a:t>báo cáo.</a:t>
            </a:r>
            <a:endParaRPr sz="3200">
              <a:latin typeface="Times New Roman"/>
              <a:cs typeface="Times New Roman"/>
            </a:endParaRPr>
          </a:p>
          <a:p>
            <a:pPr marL="3079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308610" algn="l"/>
              </a:tabLst>
            </a:pPr>
            <a:r>
              <a:rPr dirty="0" sz="3200" spc="-5">
                <a:latin typeface="Times New Roman"/>
                <a:cs typeface="Times New Roman"/>
              </a:rPr>
              <a:t>Các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câu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hỏi dành</a:t>
            </a:r>
            <a:r>
              <a:rPr dirty="0" sz="3200">
                <a:latin typeface="Times New Roman"/>
                <a:cs typeface="Times New Roman"/>
              </a:rPr>
              <a:t> cho</a:t>
            </a:r>
            <a:r>
              <a:rPr dirty="0" sz="3200" spc="-5">
                <a:latin typeface="Times New Roman"/>
                <a:cs typeface="Times New Roman"/>
              </a:rPr>
              <a:t> nhân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viên của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tổ</a:t>
            </a:r>
            <a:r>
              <a:rPr dirty="0" sz="3200">
                <a:latin typeface="Times New Roman"/>
                <a:cs typeface="Times New Roman"/>
              </a:rPr>
              <a:t> chức</a:t>
            </a:r>
            <a:endParaRPr sz="3200">
              <a:latin typeface="Times New Roman"/>
              <a:cs typeface="Times New Roman"/>
            </a:endParaRPr>
          </a:p>
          <a:p>
            <a:pPr lvl="1" marL="582930" indent="-237490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Font typeface="Verdana"/>
              <a:buChar char="◦"/>
              <a:tabLst>
                <a:tab pos="583565" algn="l"/>
              </a:tabLst>
            </a:pP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Nếu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hệ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thống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không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cài</a:t>
            </a:r>
            <a:r>
              <a:rPr dirty="0" sz="2800" spc="-2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đặt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thì</a:t>
            </a: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 sao?</a:t>
            </a:r>
            <a:endParaRPr sz="2800">
              <a:latin typeface="Times New Roman"/>
              <a:cs typeface="Times New Roman"/>
            </a:endParaRPr>
          </a:p>
          <a:p>
            <a:pPr lvl="1" marL="582930" indent="-23749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Font typeface="Verdana"/>
              <a:buChar char="◦"/>
              <a:tabLst>
                <a:tab pos="583565" algn="l"/>
              </a:tabLst>
            </a:pP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Quy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trình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hiện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hành</a:t>
            </a:r>
            <a:r>
              <a:rPr dirty="0" sz="2800" spc="-2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có</a:t>
            </a:r>
            <a:r>
              <a:rPr dirty="0" sz="2800" spc="-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những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vấn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đề</a:t>
            </a: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gì?</a:t>
            </a:r>
            <a:endParaRPr sz="2800">
              <a:latin typeface="Times New Roman"/>
              <a:cs typeface="Times New Roman"/>
            </a:endParaRPr>
          </a:p>
          <a:p>
            <a:pPr lvl="1" marL="582930" marR="19177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83565" algn="l"/>
              </a:tabLst>
            </a:pP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Hệ</a:t>
            </a:r>
            <a:r>
              <a:rPr dirty="0" sz="2800" spc="-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thống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đề</a:t>
            </a: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xuất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sẽ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giúp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được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gì</a:t>
            </a: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và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như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thế </a:t>
            </a:r>
            <a:r>
              <a:rPr dirty="0" sz="2800" spc="-68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nào?</a:t>
            </a:r>
            <a:endParaRPr sz="2800">
              <a:latin typeface="Times New Roman"/>
              <a:cs typeface="Times New Roman"/>
            </a:endParaRPr>
          </a:p>
          <a:p>
            <a:pPr lvl="1" marL="5829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83565" algn="l"/>
              </a:tabLst>
            </a:pP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Khi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tích</a:t>
            </a:r>
            <a:r>
              <a:rPr dirty="0" sz="2800" spc="-2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hợp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sẽ</a:t>
            </a:r>
            <a:r>
              <a:rPr dirty="0" sz="2800" spc="-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gặp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những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rắc</a:t>
            </a: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rối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nào?</a:t>
            </a:r>
            <a:endParaRPr sz="2800">
              <a:latin typeface="Times New Roman"/>
              <a:cs typeface="Times New Roman"/>
            </a:endParaRPr>
          </a:p>
          <a:p>
            <a:pPr lvl="1" marL="5829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83565" algn="l"/>
              </a:tabLst>
            </a:pP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Có</a:t>
            </a: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cần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công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nghệ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mới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hay</a:t>
            </a:r>
            <a:r>
              <a:rPr dirty="0" sz="2800" spc="-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không?</a:t>
            </a:r>
            <a:r>
              <a:rPr dirty="0" sz="2800" spc="-3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Cần</a:t>
            </a: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kĩ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năng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gì?</a:t>
            </a:r>
            <a:endParaRPr sz="2800">
              <a:latin typeface="Times New Roman"/>
              <a:cs typeface="Times New Roman"/>
            </a:endParaRPr>
          </a:p>
          <a:p>
            <a:pPr lvl="1" marL="5829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83565" algn="l"/>
              </a:tabLst>
            </a:pP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Hệ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thống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mới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cần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hỗ trợ</a:t>
            </a:r>
            <a:r>
              <a:rPr dirty="0" sz="2800" spc="-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những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tiện</a:t>
            </a:r>
            <a:r>
              <a:rPr dirty="0" sz="2800" spc="-2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ích nào?</a:t>
            </a:r>
            <a:endParaRPr sz="2800">
              <a:latin typeface="Times New Roman"/>
              <a:cs typeface="Times New Roman"/>
            </a:endParaRPr>
          </a:p>
          <a:p>
            <a:pPr lvl="1" marL="5829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83565" algn="l"/>
              </a:tabLst>
            </a:pP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ệ</a:t>
            </a:r>
            <a:r>
              <a:rPr dirty="0" sz="2800" spc="-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thố</a:t>
            </a:r>
            <a:r>
              <a:rPr dirty="0" sz="2800" spc="5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dirty="0" sz="2800" spc="-1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dirty="0" sz="2800" spc="5">
                <a:solidFill>
                  <a:srgbClr val="001F5F"/>
                </a:solidFill>
                <a:latin typeface="Times New Roman"/>
                <a:cs typeface="Times New Roman"/>
              </a:rPr>
              <a:t>ồ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các</a:t>
            </a:r>
            <a:r>
              <a:rPr dirty="0" sz="2800" spc="-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dirty="0" sz="2800" spc="-20">
                <a:solidFill>
                  <a:srgbClr val="001F5F"/>
                </a:solidFill>
                <a:latin typeface="Times New Roman"/>
                <a:cs typeface="Times New Roman"/>
              </a:rPr>
              <a:t>h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ức</a:t>
            </a:r>
            <a:r>
              <a:rPr dirty="0" sz="2800" spc="-25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nă</a:t>
            </a:r>
            <a:r>
              <a:rPr dirty="0" sz="2800" spc="-615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dirty="0" baseline="-11574" sz="1800" spc="-97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dirty="0" sz="2800" spc="-1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1F5F"/>
                </a:solidFill>
                <a:latin typeface="Times New Roman"/>
                <a:cs typeface="Times New Roman"/>
              </a:rPr>
              <a:t>gì?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573" y="339852"/>
              <a:ext cx="3513582" cy="12123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6304" y="339852"/>
              <a:ext cx="3087624" cy="121234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518668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10" b="0">
                <a:latin typeface="Microsoft Sans Serif"/>
                <a:cs typeface="Microsoft Sans Serif"/>
              </a:rPr>
              <a:t>Role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of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the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solidFill>
                  <a:srgbClr val="007400"/>
                </a:solidFill>
                <a:latin typeface="Microsoft Sans Serif"/>
                <a:cs typeface="Microsoft Sans Serif"/>
              </a:rPr>
              <a:t>Facilitator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2867" y="1359915"/>
            <a:ext cx="7920355" cy="454596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68605" marR="417830" indent="-256540">
              <a:lnSpc>
                <a:spcPts val="2590"/>
              </a:lnSpc>
              <a:spcBef>
                <a:spcPts val="425"/>
              </a:spcBef>
              <a:buClr>
                <a:srgbClr val="3891A7"/>
              </a:buClr>
              <a:buSzPct val="79166"/>
              <a:buFont typeface="Microsoft Sans Serif"/>
              <a:buChar char=""/>
              <a:tabLst>
                <a:tab pos="269240" algn="l"/>
              </a:tabLst>
            </a:pPr>
            <a:r>
              <a:rPr dirty="0" sz="2400" spc="-65">
                <a:latin typeface="Cambria"/>
                <a:cs typeface="Cambria"/>
              </a:rPr>
              <a:t>Xấc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 spc="-70">
                <a:latin typeface="Cambria"/>
                <a:cs typeface="Cambria"/>
              </a:rPr>
              <a:t>lậ^ </a:t>
            </a:r>
            <a:r>
              <a:rPr dirty="0" sz="2400">
                <a:latin typeface="Cambria"/>
                <a:cs typeface="Cambria"/>
              </a:rPr>
              <a:t>p 1 </a:t>
            </a:r>
            <a:r>
              <a:rPr dirty="0" sz="2400" spc="-5">
                <a:latin typeface="Cambria"/>
                <a:cs typeface="Cambria"/>
              </a:rPr>
              <a:t>phong </a:t>
            </a:r>
            <a:r>
              <a:rPr dirty="0" sz="2400" spc="-160">
                <a:latin typeface="Cambria"/>
                <a:cs typeface="Cambria"/>
              </a:rPr>
              <a:t>cấch</a:t>
            </a:r>
            <a:r>
              <a:rPr dirty="0" sz="2400" spc="-15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chuyên</a:t>
            </a:r>
            <a:r>
              <a:rPr dirty="0" sz="2400" spc="484">
                <a:latin typeface="Cambria"/>
                <a:cs typeface="Cambria"/>
              </a:rPr>
              <a:t> </a:t>
            </a:r>
            <a:r>
              <a:rPr dirty="0" sz="2400" spc="-40">
                <a:latin typeface="Cambria"/>
                <a:cs typeface="Cambria"/>
              </a:rPr>
              <a:t>nghie^̣ </a:t>
            </a:r>
            <a:r>
              <a:rPr dirty="0" sz="2400">
                <a:latin typeface="Cambria"/>
                <a:cs typeface="Cambria"/>
              </a:rPr>
              <a:t>p </a:t>
            </a:r>
            <a:r>
              <a:rPr dirty="0" sz="2400" spc="-20">
                <a:latin typeface="Cambria"/>
                <a:cs typeface="Cambria"/>
              </a:rPr>
              <a:t>và</a:t>
            </a:r>
            <a:r>
              <a:rPr dirty="0" sz="2400" spc="490">
                <a:latin typeface="Cambria"/>
                <a:cs typeface="Cambria"/>
              </a:rPr>
              <a:t> </a:t>
            </a:r>
            <a:r>
              <a:rPr dirty="0" sz="2400" spc="-215">
                <a:latin typeface="Cambria"/>
                <a:cs typeface="Cambria"/>
              </a:rPr>
              <a:t>mục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tiêu</a:t>
            </a:r>
            <a:r>
              <a:rPr dirty="0" sz="2400" spc="51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rõ 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320">
                <a:latin typeface="Cambria"/>
                <a:cs typeface="Cambria"/>
              </a:rPr>
              <a:t>rầng</a:t>
            </a:r>
            <a:r>
              <a:rPr dirty="0" sz="2400" spc="-20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cho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cuo^̣</a:t>
            </a:r>
            <a:r>
              <a:rPr dirty="0" sz="2400" spc="-2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</a:t>
            </a:r>
            <a:r>
              <a:rPr dirty="0" sz="2400" spc="1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họp</a:t>
            </a:r>
            <a:endParaRPr sz="2400">
              <a:latin typeface="Cambria"/>
              <a:cs typeface="Cambria"/>
            </a:endParaRPr>
          </a:p>
          <a:p>
            <a:pPr marL="268605" indent="-256540">
              <a:lnSpc>
                <a:spcPct val="100000"/>
              </a:lnSpc>
              <a:spcBef>
                <a:spcPts val="280"/>
              </a:spcBef>
              <a:buClr>
                <a:srgbClr val="3891A7"/>
              </a:buClr>
              <a:buSzPct val="79166"/>
              <a:buFont typeface="Microsoft Sans Serif"/>
              <a:buChar char=""/>
              <a:tabLst>
                <a:tab pos="269240" algn="l"/>
              </a:tabLst>
            </a:pPr>
            <a:r>
              <a:rPr dirty="0" sz="2400" spc="-65">
                <a:latin typeface="Cambria"/>
                <a:cs typeface="Cambria"/>
              </a:rPr>
              <a:t>Bất</a:t>
            </a:r>
            <a:r>
              <a:rPr dirty="0" sz="2400" spc="45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đầu</a:t>
            </a:r>
            <a:r>
              <a:rPr dirty="0" sz="2400" spc="5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và</a:t>
            </a:r>
            <a:r>
              <a:rPr dirty="0" sz="2400" spc="45">
                <a:latin typeface="Cambria"/>
                <a:cs typeface="Cambria"/>
              </a:rPr>
              <a:t> </a:t>
            </a:r>
            <a:r>
              <a:rPr dirty="0" sz="2400" spc="-70">
                <a:latin typeface="Cambria"/>
                <a:cs typeface="Cambria"/>
              </a:rPr>
              <a:t>két</a:t>
            </a:r>
            <a:r>
              <a:rPr dirty="0" sz="2400" spc="45">
                <a:latin typeface="Cambria"/>
                <a:cs typeface="Cambria"/>
              </a:rPr>
              <a:t> </a:t>
            </a:r>
            <a:r>
              <a:rPr dirty="0" sz="2400" spc="-175">
                <a:latin typeface="Cambria"/>
                <a:cs typeface="Cambria"/>
              </a:rPr>
              <a:t>thúc</a:t>
            </a:r>
            <a:r>
              <a:rPr dirty="0" sz="2400" spc="50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cuo^̣</a:t>
            </a:r>
            <a:r>
              <a:rPr dirty="0" sz="2400" spc="-20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</a:t>
            </a:r>
            <a:r>
              <a:rPr dirty="0" sz="2400" spc="5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họp</a:t>
            </a:r>
            <a:r>
              <a:rPr dirty="0" sz="2400" spc="50">
                <a:latin typeface="Cambria"/>
                <a:cs typeface="Cambria"/>
              </a:rPr>
              <a:t> </a:t>
            </a:r>
            <a:r>
              <a:rPr dirty="0" sz="2400" spc="-70">
                <a:latin typeface="Cambria"/>
                <a:cs typeface="Cambria"/>
              </a:rPr>
              <a:t>đúng</a:t>
            </a:r>
            <a:r>
              <a:rPr dirty="0" sz="2400" spc="5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giơ</a:t>
            </a:r>
            <a:endParaRPr sz="2400">
              <a:latin typeface="Cambria"/>
              <a:cs typeface="Cambria"/>
            </a:endParaRPr>
          </a:p>
          <a:p>
            <a:pPr marL="268605" indent="-256540">
              <a:lnSpc>
                <a:spcPct val="100000"/>
              </a:lnSpc>
              <a:spcBef>
                <a:spcPts val="310"/>
              </a:spcBef>
              <a:buClr>
                <a:srgbClr val="3891A7"/>
              </a:buClr>
              <a:buSzPct val="79166"/>
              <a:buFont typeface="Microsoft Sans Serif"/>
              <a:buChar char=""/>
              <a:tabLst>
                <a:tab pos="269240" algn="l"/>
              </a:tabLst>
            </a:pPr>
            <a:r>
              <a:rPr dirty="0" sz="2400" spc="-65">
                <a:latin typeface="Cambria"/>
                <a:cs typeface="Cambria"/>
              </a:rPr>
              <a:t>Xấc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-70">
                <a:latin typeface="Cambria"/>
                <a:cs typeface="Cambria"/>
              </a:rPr>
              <a:t>lậ^</a:t>
            </a:r>
            <a:r>
              <a:rPr dirty="0" sz="2400" spc="-2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và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-55">
                <a:latin typeface="Cambria"/>
                <a:cs typeface="Cambria"/>
              </a:rPr>
              <a:t>nhấn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-190">
                <a:latin typeface="Cambria"/>
                <a:cs typeface="Cambria"/>
              </a:rPr>
              <a:t>mậnh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cấc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quy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tấc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-235">
                <a:latin typeface="Cambria"/>
                <a:cs typeface="Cambria"/>
              </a:rPr>
              <a:t>của</a:t>
            </a:r>
            <a:r>
              <a:rPr dirty="0" sz="2400" spc="-190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cuo^̣</a:t>
            </a:r>
            <a:r>
              <a:rPr dirty="0" sz="2400" spc="-1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họp.</a:t>
            </a:r>
            <a:endParaRPr sz="2400">
              <a:latin typeface="Cambria"/>
              <a:cs typeface="Cambria"/>
            </a:endParaRPr>
          </a:p>
          <a:p>
            <a:pPr marL="268605" indent="-256540">
              <a:lnSpc>
                <a:spcPct val="100000"/>
              </a:lnSpc>
              <a:spcBef>
                <a:spcPts val="310"/>
              </a:spcBef>
              <a:buClr>
                <a:srgbClr val="3891A7"/>
              </a:buClr>
              <a:buSzPct val="79166"/>
              <a:buFont typeface="Microsoft Sans Serif"/>
              <a:buChar char=""/>
              <a:tabLst>
                <a:tab pos="269240" algn="l"/>
              </a:tabLst>
            </a:pPr>
            <a:r>
              <a:rPr dirty="0" sz="2400" spc="-175">
                <a:latin typeface="Cambria"/>
                <a:cs typeface="Cambria"/>
              </a:rPr>
              <a:t>Giới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-40">
                <a:latin typeface="Cambria"/>
                <a:cs typeface="Cambria"/>
              </a:rPr>
              <a:t>thie^̣</a:t>
            </a:r>
            <a:r>
              <a:rPr dirty="0" sz="2400" spc="-2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u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-215">
                <a:latin typeface="Cambria"/>
                <a:cs typeface="Cambria"/>
              </a:rPr>
              <a:t>mục</a:t>
            </a:r>
            <a:r>
              <a:rPr dirty="0" sz="2400" spc="-18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tiêu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và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lịch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trình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-235">
                <a:latin typeface="Cambria"/>
                <a:cs typeface="Cambria"/>
              </a:rPr>
              <a:t>của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cuo^̣</a:t>
            </a:r>
            <a:r>
              <a:rPr dirty="0" sz="2400" spc="-16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họp</a:t>
            </a:r>
            <a:endParaRPr sz="2400">
              <a:latin typeface="Cambria"/>
              <a:cs typeface="Cambria"/>
            </a:endParaRPr>
          </a:p>
          <a:p>
            <a:pPr marL="268605" marR="345440" indent="-256540">
              <a:lnSpc>
                <a:spcPts val="2590"/>
              </a:lnSpc>
              <a:spcBef>
                <a:spcPts val="640"/>
              </a:spcBef>
              <a:buClr>
                <a:srgbClr val="3891A7"/>
              </a:buClr>
              <a:buSzPct val="79166"/>
              <a:buFont typeface="Microsoft Sans Serif"/>
              <a:buChar char=""/>
              <a:tabLst>
                <a:tab pos="269240" algn="l"/>
              </a:tabLst>
            </a:pPr>
            <a:r>
              <a:rPr dirty="0" sz="2400">
                <a:latin typeface="Cambria"/>
                <a:cs typeface="Cambria"/>
              </a:rPr>
              <a:t>Điều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 spc="-190">
                <a:latin typeface="Cambria"/>
                <a:cs typeface="Cambria"/>
              </a:rPr>
              <a:t>hầnh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cuo^̣</a:t>
            </a:r>
            <a:r>
              <a:rPr dirty="0" sz="2400" spc="-18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họp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và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giữ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cho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mọi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-150">
                <a:latin typeface="Cambria"/>
                <a:cs typeface="Cambria"/>
              </a:rPr>
              <a:t>người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luôn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quan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tâm </a:t>
            </a:r>
            <a:r>
              <a:rPr dirty="0" sz="2400" spc="-509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theo </a:t>
            </a:r>
            <a:r>
              <a:rPr dirty="0" sz="2400" spc="-80">
                <a:latin typeface="Cambria"/>
                <a:cs typeface="Cambria"/>
              </a:rPr>
              <a:t>dõi</a:t>
            </a:r>
            <a:endParaRPr sz="2400">
              <a:latin typeface="Cambria"/>
              <a:cs typeface="Cambria"/>
            </a:endParaRPr>
          </a:p>
          <a:p>
            <a:pPr marL="268605" marR="5080" indent="-256540">
              <a:lnSpc>
                <a:spcPts val="2590"/>
              </a:lnSpc>
              <a:spcBef>
                <a:spcPts val="610"/>
              </a:spcBef>
              <a:buClr>
                <a:srgbClr val="3891A7"/>
              </a:buClr>
              <a:buSzPct val="79166"/>
              <a:buFont typeface="Microsoft Sans Serif"/>
              <a:buChar char=""/>
              <a:tabLst>
                <a:tab pos="269240" algn="l"/>
              </a:tabLst>
            </a:pPr>
            <a:r>
              <a:rPr dirty="0" sz="2400" spc="-114">
                <a:latin typeface="Cambria"/>
                <a:cs typeface="Cambria"/>
              </a:rPr>
              <a:t>Tậo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đièu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kie^̣</a:t>
            </a:r>
            <a:r>
              <a:rPr dirty="0" sz="2400" spc="-2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khi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cần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biẻu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-125">
                <a:latin typeface="Cambria"/>
                <a:cs typeface="Cambria"/>
              </a:rPr>
              <a:t>quyét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 spc="-55">
                <a:latin typeface="Cambria"/>
                <a:cs typeface="Cambria"/>
              </a:rPr>
              <a:t>nhất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trí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nhưng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-165">
                <a:latin typeface="Cambria"/>
                <a:cs typeface="Cambria"/>
              </a:rPr>
              <a:t>trấnh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tham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gia </a:t>
            </a:r>
            <a:r>
              <a:rPr dirty="0" sz="2400" spc="-65">
                <a:latin typeface="Cambria"/>
                <a:cs typeface="Cambria"/>
              </a:rPr>
              <a:t>vầo.</a:t>
            </a:r>
            <a:endParaRPr sz="2400">
              <a:latin typeface="Cambria"/>
              <a:cs typeface="Cambria"/>
            </a:endParaRPr>
          </a:p>
          <a:p>
            <a:pPr marL="268605" marR="513715" indent="-256540">
              <a:lnSpc>
                <a:spcPts val="259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Microsoft Sans Serif"/>
              <a:buChar char=""/>
              <a:tabLst>
                <a:tab pos="269240" algn="l"/>
              </a:tabLst>
            </a:pPr>
            <a:r>
              <a:rPr dirty="0" sz="2400" spc="-65">
                <a:latin typeface="Cambria"/>
                <a:cs typeface="Cambria"/>
              </a:rPr>
              <a:t>Bẩo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đẩm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mọi</a:t>
            </a:r>
            <a:r>
              <a:rPr dirty="0" sz="2400" spc="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stakeholder</a:t>
            </a:r>
            <a:r>
              <a:rPr dirty="0" sz="2400" spc="25">
                <a:latin typeface="Cambria"/>
                <a:cs typeface="Cambria"/>
              </a:rPr>
              <a:t> </a:t>
            </a:r>
            <a:r>
              <a:rPr dirty="0" sz="2400" spc="-60">
                <a:latin typeface="Cambria"/>
                <a:cs typeface="Cambria"/>
              </a:rPr>
              <a:t>đèu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 spc="-105">
                <a:latin typeface="Cambria"/>
                <a:cs typeface="Cambria"/>
              </a:rPr>
              <a:t>có</a:t>
            </a:r>
            <a:r>
              <a:rPr dirty="0" sz="2400" spc="15">
                <a:latin typeface="Cambria"/>
                <a:cs typeface="Cambria"/>
              </a:rPr>
              <a:t> </a:t>
            </a:r>
            <a:r>
              <a:rPr dirty="0" sz="2400" spc="-55">
                <a:latin typeface="Cambria"/>
                <a:cs typeface="Cambria"/>
              </a:rPr>
              <a:t>quyèn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5">
                <a:latin typeface="Cambria"/>
                <a:cs typeface="Cambria"/>
              </a:rPr>
              <a:t>phất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biẻu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góp</a:t>
            </a:r>
            <a:r>
              <a:rPr dirty="0" sz="2400" spc="15">
                <a:latin typeface="Cambria"/>
                <a:cs typeface="Cambria"/>
              </a:rPr>
              <a:t> </a:t>
            </a:r>
            <a:r>
              <a:rPr dirty="0" sz="2400" spc="-220">
                <a:latin typeface="Cambria"/>
                <a:cs typeface="Cambria"/>
              </a:rPr>
              <a:t>ý </a:t>
            </a:r>
            <a:r>
              <a:rPr dirty="0" sz="2400" spc="-2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trong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cuo^̣</a:t>
            </a:r>
            <a:r>
              <a:rPr dirty="0" sz="2400" spc="-229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họp</a:t>
            </a:r>
            <a:endParaRPr sz="2400">
              <a:latin typeface="Cambria"/>
              <a:cs typeface="Cambria"/>
            </a:endParaRPr>
          </a:p>
          <a:p>
            <a:pPr marL="268605" indent="-256540">
              <a:lnSpc>
                <a:spcPct val="100000"/>
              </a:lnSpc>
              <a:spcBef>
                <a:spcPts val="280"/>
              </a:spcBef>
              <a:buClr>
                <a:srgbClr val="3891A7"/>
              </a:buClr>
              <a:buSzPct val="79166"/>
              <a:buFont typeface="Microsoft Sans Serif"/>
              <a:buChar char=""/>
              <a:tabLst>
                <a:tab pos="269240" algn="l"/>
              </a:tabLst>
            </a:pPr>
            <a:r>
              <a:rPr dirty="0" sz="2400" spc="-250">
                <a:latin typeface="Cambria"/>
                <a:cs typeface="Cambria"/>
              </a:rPr>
              <a:t>Kiẻm</a:t>
            </a:r>
            <a:r>
              <a:rPr dirty="0" sz="2400" spc="-130">
                <a:latin typeface="Cambria"/>
                <a:cs typeface="Cambria"/>
              </a:rPr>
              <a:t> </a:t>
            </a:r>
            <a:r>
              <a:rPr dirty="0" sz="2400" spc="-55">
                <a:latin typeface="Cambria"/>
                <a:cs typeface="Cambria"/>
              </a:rPr>
              <a:t>soất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cấc</a:t>
            </a:r>
            <a:r>
              <a:rPr dirty="0" sz="2400" spc="160">
                <a:latin typeface="Cambria"/>
                <a:cs typeface="Cambria"/>
              </a:rPr>
              <a:t> </a:t>
            </a:r>
            <a:r>
              <a:rPr dirty="0" sz="2400" spc="-190">
                <a:latin typeface="Cambria"/>
                <a:cs typeface="Cambria"/>
              </a:rPr>
              <a:t>hầnh</a:t>
            </a:r>
            <a:r>
              <a:rPr dirty="0" sz="2400" spc="1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vi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gây</a:t>
            </a:r>
            <a:r>
              <a:rPr dirty="0" sz="2400" spc="145">
                <a:latin typeface="Cambria"/>
                <a:cs typeface="Cambria"/>
              </a:rPr>
              <a:t> </a:t>
            </a:r>
            <a:r>
              <a:rPr dirty="0" sz="2400" spc="-90">
                <a:latin typeface="Cambria"/>
                <a:cs typeface="Cambria"/>
              </a:rPr>
              <a:t>rói</a:t>
            </a:r>
            <a:r>
              <a:rPr dirty="0" sz="2400" spc="14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và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không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phù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-105">
                <a:latin typeface="Cambria"/>
                <a:cs typeface="Cambria"/>
              </a:rPr>
              <a:t>hợp.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573" y="339852"/>
            <a:ext cx="5172456" cy="12123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448183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10" b="0">
                <a:latin typeface="Microsoft Sans Serif"/>
                <a:cs typeface="Microsoft Sans Serif"/>
              </a:rPr>
              <a:t>Workshop</a:t>
            </a:r>
            <a:r>
              <a:rPr dirty="0" sz="4300" spc="-26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Agenda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836" y="1394967"/>
            <a:ext cx="7258684" cy="359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5275" marR="5080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20">
                <a:latin typeface="Cambria"/>
                <a:cs typeface="Cambria"/>
              </a:rPr>
              <a:t>Xây </a:t>
            </a:r>
            <a:r>
              <a:rPr dirty="0" sz="2800" spc="-130">
                <a:latin typeface="Cambria"/>
                <a:cs typeface="Cambria"/>
              </a:rPr>
              <a:t>dựng</a:t>
            </a:r>
            <a:r>
              <a:rPr dirty="0" sz="2800" spc="35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lịch </a:t>
            </a:r>
            <a:r>
              <a:rPr dirty="0" sz="2800" spc="-5">
                <a:latin typeface="Cambria"/>
                <a:cs typeface="Cambria"/>
              </a:rPr>
              <a:t>trình (agenda) </a:t>
            </a:r>
            <a:r>
              <a:rPr dirty="0" sz="2800" spc="-110">
                <a:latin typeface="Cambria"/>
                <a:cs typeface="Cambria"/>
              </a:rPr>
              <a:t>trước</a:t>
            </a:r>
            <a:r>
              <a:rPr dirty="0" sz="2800" spc="39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cho </a:t>
            </a:r>
            <a:r>
              <a:rPr dirty="0" sz="2800" spc="-150">
                <a:latin typeface="Cambria"/>
                <a:cs typeface="Cambria"/>
              </a:rPr>
              <a:t>buỏi </a:t>
            </a:r>
            <a:r>
              <a:rPr dirty="0" sz="2800" spc="-145">
                <a:latin typeface="Cambria"/>
                <a:cs typeface="Cambria"/>
              </a:rPr>
              <a:t> </a:t>
            </a:r>
            <a:r>
              <a:rPr dirty="0" sz="2800" spc="-90">
                <a:latin typeface="Cambria"/>
                <a:cs typeface="Cambria"/>
              </a:rPr>
              <a:t>ho^̣ </a:t>
            </a:r>
            <a:r>
              <a:rPr dirty="0" sz="2800">
                <a:latin typeface="Cambria"/>
                <a:cs typeface="Cambria"/>
              </a:rPr>
              <a:t>i </a:t>
            </a:r>
            <a:r>
              <a:rPr dirty="0" sz="2800" spc="-65">
                <a:latin typeface="Cambria"/>
                <a:cs typeface="Cambria"/>
              </a:rPr>
              <a:t>thẩo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 spc="-125">
                <a:latin typeface="Cambria"/>
                <a:cs typeface="Cambria"/>
              </a:rPr>
              <a:t>vầ</a:t>
            </a:r>
            <a:r>
              <a:rPr dirty="0" sz="2800" spc="-1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công </a:t>
            </a:r>
            <a:r>
              <a:rPr dirty="0" sz="2800" spc="-120">
                <a:latin typeface="Cambria"/>
                <a:cs typeface="Cambria"/>
              </a:rPr>
              <a:t>bó</a:t>
            </a:r>
            <a:r>
              <a:rPr dirty="0" sz="2800" spc="-114">
                <a:latin typeface="Cambria"/>
                <a:cs typeface="Cambria"/>
              </a:rPr>
              <a:t> </a:t>
            </a:r>
            <a:r>
              <a:rPr dirty="0" sz="2800" spc="-120">
                <a:latin typeface="Cambria"/>
                <a:cs typeface="Cambria"/>
              </a:rPr>
              <a:t>nó</a:t>
            </a:r>
            <a:r>
              <a:rPr dirty="0" sz="2800" spc="-114">
                <a:latin typeface="Cambria"/>
                <a:cs typeface="Cambria"/>
              </a:rPr>
              <a:t> </a:t>
            </a:r>
            <a:r>
              <a:rPr dirty="0" sz="2800" spc="-275">
                <a:latin typeface="Cambria"/>
                <a:cs typeface="Cambria"/>
              </a:rPr>
              <a:t>cùng</a:t>
            </a:r>
            <a:r>
              <a:rPr dirty="0" sz="2800" spc="-270">
                <a:latin typeface="Cambria"/>
                <a:cs typeface="Cambria"/>
              </a:rPr>
              <a:t> </a:t>
            </a:r>
            <a:r>
              <a:rPr dirty="0" sz="2800" spc="-165">
                <a:latin typeface="Cambria"/>
                <a:cs typeface="Cambria"/>
              </a:rPr>
              <a:t>với</a:t>
            </a:r>
            <a:r>
              <a:rPr dirty="0" sz="2800" spc="-160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cấc</a:t>
            </a:r>
            <a:r>
              <a:rPr dirty="0" sz="2800" spc="-70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tầi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 spc="-55">
                <a:latin typeface="Cambria"/>
                <a:cs typeface="Cambria"/>
              </a:rPr>
              <a:t>lie^̣ </a:t>
            </a:r>
            <a:r>
              <a:rPr dirty="0" sz="2800" spc="-200">
                <a:latin typeface="Cambria"/>
                <a:cs typeface="Cambria"/>
              </a:rPr>
              <a:t>u </a:t>
            </a:r>
            <a:r>
              <a:rPr dirty="0" sz="2800" spc="-195">
                <a:latin typeface="Cambria"/>
                <a:cs typeface="Cambria"/>
              </a:rPr>
              <a:t> </a:t>
            </a:r>
            <a:r>
              <a:rPr dirty="0" sz="2800" spc="-50">
                <a:latin typeface="Cambria"/>
                <a:cs typeface="Cambria"/>
              </a:rPr>
              <a:t>chuẩn</a:t>
            </a:r>
            <a:r>
              <a:rPr dirty="0" sz="2800" spc="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bị</a:t>
            </a:r>
            <a:r>
              <a:rPr dirty="0" sz="2800" spc="10">
                <a:latin typeface="Cambria"/>
                <a:cs typeface="Cambria"/>
              </a:rPr>
              <a:t> </a:t>
            </a:r>
            <a:r>
              <a:rPr dirty="0" sz="2800" spc="-210">
                <a:latin typeface="Cambria"/>
                <a:cs typeface="Cambria"/>
              </a:rPr>
              <a:t>trước</a:t>
            </a:r>
            <a:r>
              <a:rPr dirty="0" sz="2800" spc="30">
                <a:latin typeface="Cambria"/>
                <a:cs typeface="Cambria"/>
              </a:rPr>
              <a:t> </a:t>
            </a:r>
            <a:r>
              <a:rPr dirty="0" sz="2800" spc="-270">
                <a:latin typeface="Cambria"/>
                <a:cs typeface="Cambria"/>
              </a:rPr>
              <a:t>của</a:t>
            </a:r>
            <a:r>
              <a:rPr dirty="0" sz="2800" spc="2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workshop.</a:t>
            </a:r>
            <a:endParaRPr sz="2800">
              <a:latin typeface="Cambria"/>
              <a:cs typeface="Cambria"/>
            </a:endParaRPr>
          </a:p>
          <a:p>
            <a:pPr algn="just" marL="295275" marR="571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160">
                <a:latin typeface="Cambria"/>
                <a:cs typeface="Cambria"/>
              </a:rPr>
              <a:t>Giữ</a:t>
            </a:r>
            <a:r>
              <a:rPr dirty="0" sz="2800" spc="295">
                <a:latin typeface="Cambria"/>
                <a:cs typeface="Cambria"/>
              </a:rPr>
              <a:t> </a:t>
            </a:r>
            <a:r>
              <a:rPr dirty="0" sz="2800" spc="-380">
                <a:latin typeface="Cambria"/>
                <a:cs typeface="Cambria"/>
              </a:rPr>
              <a:t>ỏn</a:t>
            </a:r>
            <a:r>
              <a:rPr dirty="0" sz="2800" spc="33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định cho </a:t>
            </a:r>
            <a:r>
              <a:rPr dirty="0" sz="2800" spc="-150">
                <a:latin typeface="Cambria"/>
                <a:cs typeface="Cambria"/>
              </a:rPr>
              <a:t>buỏi</a:t>
            </a:r>
            <a:r>
              <a:rPr dirty="0" sz="2800" spc="315">
                <a:latin typeface="Cambria"/>
                <a:cs typeface="Cambria"/>
              </a:rPr>
              <a:t> </a:t>
            </a:r>
            <a:r>
              <a:rPr dirty="0" sz="2800" spc="-90">
                <a:latin typeface="Cambria"/>
                <a:cs typeface="Cambria"/>
              </a:rPr>
              <a:t>ho^̣ </a:t>
            </a:r>
            <a:r>
              <a:rPr dirty="0" sz="2800">
                <a:latin typeface="Cambria"/>
                <a:cs typeface="Cambria"/>
              </a:rPr>
              <a:t>i </a:t>
            </a:r>
            <a:r>
              <a:rPr dirty="0" sz="2800" spc="-65">
                <a:latin typeface="Cambria"/>
                <a:cs typeface="Cambria"/>
              </a:rPr>
              <a:t>thẩo</a:t>
            </a:r>
            <a:r>
              <a:rPr dirty="0" sz="2800" spc="484">
                <a:latin typeface="Cambria"/>
                <a:cs typeface="Cambria"/>
              </a:rPr>
              <a:t> </a:t>
            </a:r>
            <a:r>
              <a:rPr dirty="0" sz="2800" spc="-90">
                <a:latin typeface="Cambria"/>
                <a:cs typeface="Cambria"/>
              </a:rPr>
              <a:t>rất</a:t>
            </a:r>
            <a:r>
              <a:rPr dirty="0" sz="2800" spc="44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quan </a:t>
            </a:r>
            <a:r>
              <a:rPr dirty="0" sz="2800" spc="-185">
                <a:latin typeface="Cambria"/>
                <a:cs typeface="Cambria"/>
              </a:rPr>
              <a:t>trọng, </a:t>
            </a:r>
            <a:r>
              <a:rPr dirty="0" sz="2800" spc="-180">
                <a:latin typeface="Cambria"/>
                <a:cs typeface="Cambria"/>
              </a:rPr>
              <a:t> </a:t>
            </a:r>
            <a:r>
              <a:rPr dirty="0" sz="2800" spc="-120">
                <a:latin typeface="Cambria"/>
                <a:cs typeface="Cambria"/>
              </a:rPr>
              <a:t>có</a:t>
            </a:r>
            <a:r>
              <a:rPr dirty="0" sz="2800" spc="-114">
                <a:latin typeface="Cambria"/>
                <a:cs typeface="Cambria"/>
              </a:rPr>
              <a:t> </a:t>
            </a:r>
            <a:r>
              <a:rPr dirty="0" sz="2800" spc="-70">
                <a:latin typeface="Cambria"/>
                <a:cs typeface="Cambria"/>
              </a:rPr>
              <a:t>gấng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theo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275">
                <a:latin typeface="Cambria"/>
                <a:cs typeface="Cambria"/>
              </a:rPr>
              <a:t>đúng</a:t>
            </a:r>
            <a:r>
              <a:rPr dirty="0" sz="2800" spc="-27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lịch</a:t>
            </a:r>
            <a:r>
              <a:rPr dirty="0" sz="2800" spc="6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trình,</a:t>
            </a:r>
            <a:r>
              <a:rPr dirty="0" sz="2800" spc="60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nhưng</a:t>
            </a:r>
            <a:r>
              <a:rPr dirty="0" sz="2800" spc="605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cũng 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không</a:t>
            </a:r>
            <a:r>
              <a:rPr dirty="0" sz="2800" spc="29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nên</a:t>
            </a:r>
            <a:r>
              <a:rPr dirty="0" sz="2800" spc="29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tuân</a:t>
            </a:r>
            <a:r>
              <a:rPr dirty="0" sz="2800" spc="3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theo</a:t>
            </a:r>
            <a:r>
              <a:rPr dirty="0" sz="2800" spc="285">
                <a:latin typeface="Cambria"/>
                <a:cs typeface="Cambria"/>
              </a:rPr>
              <a:t> </a:t>
            </a:r>
            <a:r>
              <a:rPr dirty="0" sz="2800" spc="-120">
                <a:latin typeface="Cambria"/>
                <a:cs typeface="Cambria"/>
              </a:rPr>
              <a:t>nó</a:t>
            </a:r>
            <a:r>
              <a:rPr dirty="0" sz="2800" spc="300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quấ</a:t>
            </a:r>
            <a:r>
              <a:rPr dirty="0" sz="2800" spc="295">
                <a:latin typeface="Cambria"/>
                <a:cs typeface="Cambria"/>
              </a:rPr>
              <a:t> </a:t>
            </a:r>
            <a:r>
              <a:rPr dirty="0" sz="2800" spc="-130">
                <a:latin typeface="Cambria"/>
                <a:cs typeface="Cambria"/>
              </a:rPr>
              <a:t>cứng</a:t>
            </a:r>
            <a:r>
              <a:rPr dirty="0" sz="2800" spc="295">
                <a:latin typeface="Cambria"/>
                <a:cs typeface="Cambria"/>
              </a:rPr>
              <a:t> </a:t>
            </a:r>
            <a:r>
              <a:rPr dirty="0" sz="2800" spc="-55">
                <a:latin typeface="Cambria"/>
                <a:cs typeface="Cambria"/>
              </a:rPr>
              <a:t>nhấc,</a:t>
            </a:r>
            <a:r>
              <a:rPr dirty="0" sz="2800" spc="295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nhất 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 spc="-100">
                <a:latin typeface="Cambria"/>
                <a:cs typeface="Cambria"/>
              </a:rPr>
              <a:t>lầ</a:t>
            </a:r>
            <a:r>
              <a:rPr dirty="0" sz="2800">
                <a:latin typeface="Cambria"/>
                <a:cs typeface="Cambria"/>
              </a:rPr>
              <a:t> khi đâng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120">
                <a:latin typeface="Cambria"/>
                <a:cs typeface="Cambria"/>
              </a:rPr>
              <a:t>có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thẩo</a:t>
            </a:r>
            <a:r>
              <a:rPr dirty="0" sz="2800" spc="10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luậ^</a:t>
            </a:r>
            <a:r>
              <a:rPr dirty="0" sz="2800" spc="-3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 sôi </a:t>
            </a:r>
            <a:r>
              <a:rPr dirty="0" sz="2800" spc="-165">
                <a:latin typeface="Cambria"/>
                <a:cs typeface="Cambria"/>
              </a:rPr>
              <a:t>nỏi.</a:t>
            </a:r>
            <a:endParaRPr sz="2800">
              <a:latin typeface="Cambria"/>
              <a:cs typeface="Cambria"/>
            </a:endParaRPr>
          </a:p>
          <a:p>
            <a:pPr algn="just" marL="295275" indent="-28321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5">
                <a:latin typeface="Cambria"/>
                <a:cs typeface="Cambria"/>
              </a:rPr>
              <a:t>Đ</a:t>
            </a:r>
            <a:r>
              <a:rPr dirty="0" sz="2800" spc="-315">
                <a:latin typeface="Cambria"/>
                <a:cs typeface="Cambria"/>
              </a:rPr>
              <a:t>â</a:t>
            </a:r>
            <a:r>
              <a:rPr dirty="0" sz="2800" spc="10">
                <a:latin typeface="Cambria"/>
                <a:cs typeface="Cambria"/>
              </a:rPr>
              <a:t>̣</a:t>
            </a:r>
            <a:r>
              <a:rPr dirty="0" sz="2800">
                <a:latin typeface="Cambria"/>
                <a:cs typeface="Cambria"/>
              </a:rPr>
              <a:t>˘</a:t>
            </a:r>
            <a:r>
              <a:rPr dirty="0" sz="2800" spc="-3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ă</a:t>
            </a:r>
            <a:r>
              <a:rPr dirty="0" sz="2800">
                <a:latin typeface="Cambria"/>
                <a:cs typeface="Cambria"/>
              </a:rPr>
              <a:t>n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trư</a:t>
            </a:r>
            <a:r>
              <a:rPr dirty="0" sz="2800">
                <a:latin typeface="Cambria"/>
                <a:cs typeface="Cambria"/>
              </a:rPr>
              <a:t>â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(</a:t>
            </a:r>
            <a:r>
              <a:rPr dirty="0" sz="2800" i="1">
                <a:latin typeface="Cambria"/>
                <a:cs typeface="Cambria"/>
              </a:rPr>
              <a:t>lig</a:t>
            </a:r>
            <a:r>
              <a:rPr dirty="0" sz="2800" spc="5" i="1">
                <a:latin typeface="Cambria"/>
                <a:cs typeface="Cambria"/>
              </a:rPr>
              <a:t>h</a:t>
            </a:r>
            <a:r>
              <a:rPr dirty="0" sz="2800" i="1">
                <a:latin typeface="Cambria"/>
                <a:cs typeface="Cambria"/>
              </a:rPr>
              <a:t>t</a:t>
            </a:r>
            <a:r>
              <a:rPr dirty="0" sz="2800" spc="-5" i="1">
                <a:latin typeface="Cambria"/>
                <a:cs typeface="Cambria"/>
              </a:rPr>
              <a:t> </a:t>
            </a:r>
            <a:r>
              <a:rPr dirty="0" sz="2800" spc="-35">
                <a:latin typeface="Cambria"/>
                <a:cs typeface="Cambria"/>
              </a:rPr>
              <a:t>w</a:t>
            </a:r>
            <a:r>
              <a:rPr dirty="0" sz="2800">
                <a:latin typeface="Cambria"/>
                <a:cs typeface="Cambria"/>
              </a:rPr>
              <a:t>o</a:t>
            </a:r>
            <a:r>
              <a:rPr dirty="0" sz="2800" spc="-15">
                <a:latin typeface="Cambria"/>
                <a:cs typeface="Cambria"/>
              </a:rPr>
              <a:t>r</a:t>
            </a:r>
            <a:r>
              <a:rPr dirty="0" sz="2800" spc="-5">
                <a:latin typeface="Cambria"/>
                <a:cs typeface="Cambria"/>
              </a:rPr>
              <a:t>kin</a:t>
            </a:r>
            <a:r>
              <a:rPr dirty="0" sz="2800">
                <a:latin typeface="Cambria"/>
                <a:cs typeface="Cambria"/>
              </a:rPr>
              <a:t>g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lunch</a:t>
            </a:r>
            <a:r>
              <a:rPr dirty="0" sz="2800" spc="10">
                <a:latin typeface="Cambria"/>
                <a:cs typeface="Cambria"/>
              </a:rPr>
              <a:t>)</a:t>
            </a:r>
            <a:r>
              <a:rPr dirty="0" sz="2800">
                <a:latin typeface="Cambria"/>
                <a:cs typeface="Cambria"/>
              </a:rPr>
              <a:t>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573" y="339852"/>
            <a:ext cx="6265164" cy="12123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557530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5" b="0">
                <a:latin typeface="Microsoft Sans Serif"/>
                <a:cs typeface="Microsoft Sans Serif"/>
              </a:rPr>
              <a:t>Running</a:t>
            </a:r>
            <a:r>
              <a:rPr dirty="0" sz="4300" spc="1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the</a:t>
            </a:r>
            <a:r>
              <a:rPr dirty="0" sz="4300" spc="2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Workshop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5436" y="1153619"/>
            <a:ext cx="7809865" cy="503745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7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15">
                <a:latin typeface="Cambria"/>
                <a:cs typeface="Cambria"/>
              </a:rPr>
              <a:t>Cư</a:t>
            </a:r>
            <a:r>
              <a:rPr dirty="0" sz="3200" spc="35">
                <a:latin typeface="Cambria"/>
                <a:cs typeface="Cambria"/>
              </a:rPr>
              <a:t> </a:t>
            </a:r>
            <a:r>
              <a:rPr dirty="0" sz="3200" spc="-260">
                <a:latin typeface="Cambria"/>
                <a:cs typeface="Cambria"/>
              </a:rPr>
              <a:t>xử</a:t>
            </a:r>
            <a:r>
              <a:rPr dirty="0" sz="3200" spc="3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lịch</a:t>
            </a:r>
            <a:r>
              <a:rPr dirty="0" sz="3200" spc="30">
                <a:latin typeface="Cambria"/>
                <a:cs typeface="Cambria"/>
              </a:rPr>
              <a:t> </a:t>
            </a:r>
            <a:r>
              <a:rPr dirty="0" sz="3200" spc="-55">
                <a:latin typeface="Cambria"/>
                <a:cs typeface="Cambria"/>
              </a:rPr>
              <a:t>thie^̣</a:t>
            </a:r>
            <a:r>
              <a:rPr dirty="0" sz="3200" spc="-39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p</a:t>
            </a:r>
            <a:r>
              <a:rPr dirty="0" sz="3200" spc="35">
                <a:latin typeface="Cambria"/>
                <a:cs typeface="Cambria"/>
              </a:rPr>
              <a:t> </a:t>
            </a:r>
            <a:r>
              <a:rPr dirty="0" sz="3200" spc="-140">
                <a:latin typeface="Cambria"/>
                <a:cs typeface="Cambria"/>
              </a:rPr>
              <a:t>vầ</a:t>
            </a:r>
            <a:r>
              <a:rPr dirty="0" sz="3200" spc="2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vui</a:t>
            </a:r>
            <a:r>
              <a:rPr dirty="0" sz="3200" spc="25">
                <a:latin typeface="Cambria"/>
                <a:cs typeface="Cambria"/>
              </a:rPr>
              <a:t> </a:t>
            </a:r>
            <a:r>
              <a:rPr dirty="0" sz="3200" spc="-225">
                <a:latin typeface="Cambria"/>
                <a:cs typeface="Cambria"/>
              </a:rPr>
              <a:t>vẻ</a:t>
            </a:r>
            <a:endParaRPr sz="32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 spc="-5">
                <a:latin typeface="Cambria"/>
                <a:cs typeface="Cambria"/>
              </a:rPr>
              <a:t>Không</a:t>
            </a:r>
            <a:r>
              <a:rPr dirty="0" sz="2800" spc="1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nên</a:t>
            </a:r>
            <a:r>
              <a:rPr dirty="0" sz="2800" spc="9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“attack”</a:t>
            </a:r>
            <a:r>
              <a:rPr dirty="0" sz="2800" spc="95">
                <a:latin typeface="Cambria"/>
                <a:cs typeface="Cambria"/>
              </a:rPr>
              <a:t> </a:t>
            </a:r>
            <a:r>
              <a:rPr dirty="0" sz="2800" spc="-185">
                <a:latin typeface="Cambria"/>
                <a:cs typeface="Cambria"/>
              </a:rPr>
              <a:t>thầnh</a:t>
            </a:r>
            <a:r>
              <a:rPr dirty="0" sz="2800" spc="1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viên</a:t>
            </a:r>
            <a:r>
              <a:rPr dirty="0" sz="2800" spc="100">
                <a:latin typeface="Cambria"/>
                <a:cs typeface="Cambria"/>
              </a:rPr>
              <a:t> </a:t>
            </a:r>
            <a:r>
              <a:rPr dirty="0" sz="2800" spc="-50">
                <a:latin typeface="Cambria"/>
                <a:cs typeface="Cambria"/>
              </a:rPr>
              <a:t>khấc.</a:t>
            </a:r>
            <a:endParaRPr sz="28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 spc="-5">
                <a:latin typeface="Cambria"/>
                <a:cs typeface="Cambria"/>
              </a:rPr>
              <a:t>Không</a:t>
            </a:r>
            <a:r>
              <a:rPr dirty="0" sz="2800" spc="30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nên</a:t>
            </a:r>
            <a:r>
              <a:rPr dirty="0" sz="2800" spc="285">
                <a:latin typeface="Cambria"/>
                <a:cs typeface="Cambria"/>
              </a:rPr>
              <a:t> </a:t>
            </a:r>
            <a:r>
              <a:rPr dirty="0" sz="2800" spc="-210">
                <a:latin typeface="Cambria"/>
                <a:cs typeface="Cambria"/>
              </a:rPr>
              <a:t>diẽn</a:t>
            </a:r>
            <a:r>
              <a:rPr dirty="0" sz="2800" spc="275">
                <a:latin typeface="Cambria"/>
                <a:cs typeface="Cambria"/>
              </a:rPr>
              <a:t> </a:t>
            </a:r>
            <a:r>
              <a:rPr dirty="0" sz="2800" spc="-125">
                <a:latin typeface="Cambria"/>
                <a:cs typeface="Cambria"/>
              </a:rPr>
              <a:t>thuyét</a:t>
            </a:r>
            <a:r>
              <a:rPr dirty="0" sz="2800" spc="305">
                <a:latin typeface="Cambria"/>
                <a:cs typeface="Cambria"/>
              </a:rPr>
              <a:t> </a:t>
            </a:r>
            <a:r>
              <a:rPr dirty="0" sz="2800" spc="-175">
                <a:latin typeface="Cambria"/>
                <a:cs typeface="Cambria"/>
              </a:rPr>
              <a:t>nhièu</a:t>
            </a:r>
            <a:r>
              <a:rPr dirty="0" sz="2800" spc="285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quấ.</a:t>
            </a:r>
            <a:endParaRPr sz="28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 spc="-5">
                <a:latin typeface="Cambria"/>
                <a:cs typeface="Cambria"/>
              </a:rPr>
              <a:t>Đ</a:t>
            </a:r>
            <a:r>
              <a:rPr dirty="0" sz="2800" spc="-635">
                <a:latin typeface="Cambria"/>
                <a:cs typeface="Cambria"/>
              </a:rPr>
              <a:t>ư</a:t>
            </a:r>
            <a:r>
              <a:rPr dirty="0" sz="2800">
                <a:latin typeface="Cambria"/>
                <a:cs typeface="Cambria"/>
              </a:rPr>
              <a:t>̀</a:t>
            </a:r>
            <a:r>
              <a:rPr dirty="0" sz="2800" spc="-5">
                <a:latin typeface="Cambria"/>
                <a:cs typeface="Cambria"/>
              </a:rPr>
              <a:t>n</a:t>
            </a:r>
            <a:r>
              <a:rPr dirty="0" sz="2800">
                <a:latin typeface="Cambria"/>
                <a:cs typeface="Cambria"/>
              </a:rPr>
              <a:t>g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qu</a:t>
            </a:r>
            <a:r>
              <a:rPr dirty="0" sz="2800" spc="-50">
                <a:latin typeface="Cambria"/>
                <a:cs typeface="Cambria"/>
              </a:rPr>
              <a:t>a</a:t>
            </a:r>
            <a:r>
              <a:rPr dirty="0" sz="2800">
                <a:latin typeface="Cambria"/>
                <a:cs typeface="Cambria"/>
              </a:rPr>
              <a:t>y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</a:t>
            </a:r>
            <a:r>
              <a:rPr dirty="0" sz="2800" spc="-315">
                <a:latin typeface="Cambria"/>
                <a:cs typeface="Cambria"/>
              </a:rPr>
              <a:t>â</a:t>
            </a:r>
            <a:r>
              <a:rPr dirty="0" sz="2800" spc="-5">
                <a:latin typeface="Cambria"/>
                <a:cs typeface="Cambria"/>
              </a:rPr>
              <a:t>̣</a:t>
            </a:r>
            <a:r>
              <a:rPr dirty="0" sz="2800">
                <a:latin typeface="Cambria"/>
                <a:cs typeface="Cambria"/>
              </a:rPr>
              <a:t>i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mu</a:t>
            </a:r>
            <a:r>
              <a:rPr dirty="0" sz="2800" spc="-355">
                <a:latin typeface="Cambria"/>
                <a:cs typeface="Cambria"/>
              </a:rPr>
              <a:t>o</a:t>
            </a:r>
            <a:r>
              <a:rPr dirty="0" sz="2800">
                <a:latin typeface="Cambria"/>
                <a:cs typeface="Cambria"/>
              </a:rPr>
              <a:t>^̣</a:t>
            </a:r>
            <a:r>
              <a:rPr dirty="0" sz="2800" spc="-2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sau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kh</a:t>
            </a:r>
            <a:r>
              <a:rPr dirty="0" sz="2800">
                <a:latin typeface="Cambria"/>
                <a:cs typeface="Cambria"/>
              </a:rPr>
              <a:t>i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gi</a:t>
            </a:r>
            <a:r>
              <a:rPr dirty="0" sz="2800" spc="-300">
                <a:latin typeface="Cambria"/>
                <a:cs typeface="Cambria"/>
              </a:rPr>
              <a:t>â</a:t>
            </a:r>
            <a:r>
              <a:rPr dirty="0" sz="2800" spc="-5">
                <a:latin typeface="Cambria"/>
                <a:cs typeface="Cambria"/>
              </a:rPr>
              <a:t>̉</a:t>
            </a:r>
            <a:r>
              <a:rPr dirty="0" sz="2800">
                <a:latin typeface="Cambria"/>
                <a:cs typeface="Cambria"/>
              </a:rPr>
              <a:t>i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lao</a:t>
            </a:r>
            <a:endParaRPr sz="28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80">
                <a:latin typeface="Cambria"/>
                <a:cs typeface="Cambria"/>
              </a:rPr>
              <a:t>Thẻ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75">
                <a:latin typeface="Cambria"/>
                <a:cs typeface="Cambria"/>
              </a:rPr>
              <a:t>phật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30">
                <a:latin typeface="Cambria"/>
                <a:cs typeface="Cambria"/>
              </a:rPr>
              <a:t>(Workshop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tickets)</a:t>
            </a:r>
            <a:endParaRPr sz="3200">
              <a:latin typeface="Cambria"/>
              <a:cs typeface="Cambria"/>
            </a:endParaRPr>
          </a:p>
          <a:p>
            <a:pPr lvl="1" marL="570230" marR="5080" indent="-237490">
              <a:lnSpc>
                <a:spcPct val="100000"/>
              </a:lnSpc>
              <a:spcBef>
                <a:spcPts val="61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 spc="-75">
                <a:latin typeface="Cambria"/>
                <a:cs typeface="Cambria"/>
              </a:rPr>
              <a:t>Cấp</a:t>
            </a:r>
            <a:r>
              <a:rPr dirty="0" sz="2800" spc="4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cho</a:t>
            </a:r>
            <a:r>
              <a:rPr dirty="0" sz="2800" spc="40">
                <a:latin typeface="Cambria"/>
                <a:cs typeface="Cambria"/>
              </a:rPr>
              <a:t> </a:t>
            </a:r>
            <a:r>
              <a:rPr dirty="0" sz="2800" spc="-190">
                <a:latin typeface="Cambria"/>
                <a:cs typeface="Cambria"/>
              </a:rPr>
              <a:t>mõi</a:t>
            </a:r>
            <a:r>
              <a:rPr dirty="0" sz="2800" spc="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stakeholder</a:t>
            </a:r>
            <a:r>
              <a:rPr dirty="0" sz="2800" spc="15">
                <a:latin typeface="Cambria"/>
                <a:cs typeface="Cambria"/>
              </a:rPr>
              <a:t> </a:t>
            </a:r>
            <a:r>
              <a:rPr dirty="0" sz="2800" spc="-90">
                <a:latin typeface="Cambria"/>
                <a:cs typeface="Cambria"/>
              </a:rPr>
              <a:t>mo^̣</a:t>
            </a:r>
            <a:r>
              <a:rPr dirty="0" sz="2800" spc="-24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</a:t>
            </a:r>
            <a:r>
              <a:rPr dirty="0" sz="2800" spc="3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trong</a:t>
            </a:r>
            <a:r>
              <a:rPr dirty="0" sz="2800" spc="4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3</a:t>
            </a:r>
            <a:r>
              <a:rPr dirty="0" sz="2800" spc="35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loậi</a:t>
            </a:r>
            <a:r>
              <a:rPr dirty="0" sz="2800" spc="40">
                <a:latin typeface="Cambria"/>
                <a:cs typeface="Cambria"/>
              </a:rPr>
              <a:t> </a:t>
            </a:r>
            <a:r>
              <a:rPr dirty="0" sz="2800" spc="-135">
                <a:latin typeface="Cambria"/>
                <a:cs typeface="Cambria"/>
              </a:rPr>
              <a:t>thẻ </a:t>
            </a:r>
            <a:r>
              <a:rPr dirty="0" sz="2800" spc="-13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ph</a:t>
            </a:r>
            <a:r>
              <a:rPr dirty="0" sz="2800" spc="-315">
                <a:latin typeface="Cambria"/>
                <a:cs typeface="Cambria"/>
              </a:rPr>
              <a:t>â</a:t>
            </a:r>
            <a:r>
              <a:rPr dirty="0" sz="2800" spc="-5">
                <a:latin typeface="Cambria"/>
                <a:cs typeface="Cambria"/>
              </a:rPr>
              <a:t>̣</a:t>
            </a:r>
            <a:r>
              <a:rPr dirty="0" sz="2800">
                <a:latin typeface="Cambria"/>
                <a:cs typeface="Cambria"/>
              </a:rPr>
              <a:t>t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sa</a:t>
            </a:r>
            <a:r>
              <a:rPr dirty="0" sz="2800" spc="-5">
                <a:latin typeface="Cambria"/>
                <a:cs typeface="Cambria"/>
              </a:rPr>
              <a:t>u</a:t>
            </a:r>
            <a:r>
              <a:rPr dirty="0" sz="2800">
                <a:latin typeface="Cambria"/>
                <a:cs typeface="Cambria"/>
              </a:rPr>
              <a:t>: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đi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mu</a:t>
            </a:r>
            <a:r>
              <a:rPr dirty="0" sz="2800" spc="-355">
                <a:latin typeface="Cambria"/>
                <a:cs typeface="Cambria"/>
              </a:rPr>
              <a:t>o</a:t>
            </a:r>
            <a:r>
              <a:rPr dirty="0" sz="2800">
                <a:latin typeface="Cambria"/>
                <a:cs typeface="Cambria"/>
              </a:rPr>
              <a:t>^̣</a:t>
            </a:r>
            <a:r>
              <a:rPr dirty="0" sz="2800" spc="-2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n,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gia</a:t>
            </a:r>
            <a:r>
              <a:rPr dirty="0" sz="2800">
                <a:latin typeface="Cambria"/>
                <a:cs typeface="Cambria"/>
              </a:rPr>
              <a:t>n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</a:t>
            </a:r>
            <a:r>
              <a:rPr dirty="0" sz="2800" spc="-310">
                <a:latin typeface="Cambria"/>
                <a:cs typeface="Cambria"/>
              </a:rPr>
              <a:t>â</a:t>
            </a:r>
            <a:r>
              <a:rPr dirty="0" sz="2800" spc="10">
                <a:latin typeface="Cambria"/>
                <a:cs typeface="Cambria"/>
              </a:rPr>
              <a:t>̣</a:t>
            </a:r>
            <a:r>
              <a:rPr dirty="0" sz="2800">
                <a:latin typeface="Cambria"/>
                <a:cs typeface="Cambria"/>
              </a:rPr>
              <a:t>^</a:t>
            </a:r>
            <a:r>
              <a:rPr dirty="0" sz="2800" spc="-3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(“</a:t>
            </a:r>
            <a:r>
              <a:rPr dirty="0" sz="2800">
                <a:latin typeface="Cambria"/>
                <a:cs typeface="Cambria"/>
              </a:rPr>
              <a:t>cheap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shot</a:t>
            </a:r>
            <a:r>
              <a:rPr dirty="0" sz="2800" spc="-5">
                <a:latin typeface="Cambria"/>
                <a:cs typeface="Cambria"/>
              </a:rPr>
              <a:t>”</a:t>
            </a:r>
            <a:r>
              <a:rPr dirty="0" sz="2800">
                <a:latin typeface="Cambria"/>
                <a:cs typeface="Cambria"/>
              </a:rPr>
              <a:t>)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, 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455">
                <a:latin typeface="Cambria"/>
                <a:cs typeface="Cambria"/>
              </a:rPr>
              <a:t>phất</a:t>
            </a:r>
            <a:r>
              <a:rPr dirty="0" sz="2800" spc="-295">
                <a:latin typeface="Cambria"/>
                <a:cs typeface="Cambria"/>
              </a:rPr>
              <a:t> </a:t>
            </a:r>
            <a:r>
              <a:rPr dirty="0" sz="2800" spc="-210">
                <a:latin typeface="Cambria"/>
                <a:cs typeface="Cambria"/>
              </a:rPr>
              <a:t>biẻu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dầi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dòng</a:t>
            </a:r>
            <a:r>
              <a:rPr dirty="0" sz="2800" spc="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(“soap</a:t>
            </a:r>
            <a:r>
              <a:rPr dirty="0" sz="2800" spc="15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box”)</a:t>
            </a:r>
            <a:endParaRPr sz="28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800" spc="-15">
                <a:latin typeface="Cambria"/>
                <a:cs typeface="Cambria"/>
              </a:rPr>
              <a:t>Facilitator</a:t>
            </a:r>
            <a:r>
              <a:rPr dirty="0" sz="2800" spc="75">
                <a:latin typeface="Cambria"/>
                <a:cs typeface="Cambria"/>
              </a:rPr>
              <a:t> </a:t>
            </a:r>
            <a:r>
              <a:rPr dirty="0" sz="2800" spc="-275">
                <a:latin typeface="Cambria"/>
                <a:cs typeface="Cambria"/>
              </a:rPr>
              <a:t>cũng</a:t>
            </a:r>
            <a:r>
              <a:rPr dirty="0" sz="2800" spc="-220">
                <a:latin typeface="Cambria"/>
                <a:cs typeface="Cambria"/>
              </a:rPr>
              <a:t> </a:t>
            </a:r>
            <a:r>
              <a:rPr dirty="0" sz="2800" spc="-120">
                <a:latin typeface="Cambria"/>
                <a:cs typeface="Cambria"/>
              </a:rPr>
              <a:t>có</a:t>
            </a:r>
            <a:r>
              <a:rPr dirty="0" sz="2800" spc="110">
                <a:latin typeface="Cambria"/>
                <a:cs typeface="Cambria"/>
              </a:rPr>
              <a:t> </a:t>
            </a:r>
            <a:r>
              <a:rPr dirty="0" sz="2800" spc="-70">
                <a:latin typeface="Cambria"/>
                <a:cs typeface="Cambria"/>
              </a:rPr>
              <a:t>thẻ</a:t>
            </a:r>
            <a:r>
              <a:rPr dirty="0" sz="2800" spc="1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bị</a:t>
            </a:r>
            <a:r>
              <a:rPr dirty="0" sz="2800" spc="85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nhậ^</a:t>
            </a:r>
            <a:r>
              <a:rPr dirty="0" sz="2800" spc="-2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</a:t>
            </a:r>
            <a:r>
              <a:rPr dirty="0" sz="2800" spc="105">
                <a:latin typeface="Cambria"/>
                <a:cs typeface="Cambria"/>
              </a:rPr>
              <a:t> </a:t>
            </a:r>
            <a:r>
              <a:rPr dirty="0" sz="2800" spc="-70">
                <a:latin typeface="Cambria"/>
                <a:cs typeface="Cambria"/>
              </a:rPr>
              <a:t>thẻ</a:t>
            </a:r>
            <a:r>
              <a:rPr dirty="0" sz="2800" spc="100">
                <a:latin typeface="Cambria"/>
                <a:cs typeface="Cambria"/>
              </a:rPr>
              <a:t> </a:t>
            </a:r>
            <a:r>
              <a:rPr dirty="0" sz="2800" spc="-40">
                <a:latin typeface="Cambria"/>
                <a:cs typeface="Cambria"/>
              </a:rPr>
              <a:t>phật.</a:t>
            </a:r>
            <a:endParaRPr sz="2800">
              <a:latin typeface="Cambria"/>
              <a:cs typeface="Cambria"/>
            </a:endParaRPr>
          </a:p>
          <a:p>
            <a:pPr marL="333375">
              <a:lnSpc>
                <a:spcPct val="100000"/>
              </a:lnSpc>
              <a:spcBef>
                <a:spcPts val="600"/>
              </a:spcBef>
            </a:pPr>
            <a:r>
              <a:rPr dirty="0" sz="2800">
                <a:solidFill>
                  <a:srgbClr val="3891A7"/>
                </a:solidFill>
                <a:latin typeface="Verdana"/>
                <a:cs typeface="Verdana"/>
              </a:rPr>
              <a:t>◦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0723" y="146304"/>
            <a:ext cx="5729478" cy="10180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3839" y="272034"/>
            <a:ext cx="50260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0">
                <a:latin typeface="Microsoft Sans Serif"/>
                <a:cs typeface="Microsoft Sans Serif"/>
              </a:rPr>
              <a:t>Workshop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Problems</a:t>
            </a:r>
            <a:r>
              <a:rPr dirty="0" sz="3600" spc="25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and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0724" y="694944"/>
            <a:ext cx="5052822" cy="10180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13839" y="820673"/>
            <a:ext cx="44748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562213"/>
                </a:solidFill>
                <a:latin typeface="Microsoft Sans Serif"/>
                <a:cs typeface="Microsoft Sans Serif"/>
              </a:rPr>
              <a:t>Suggestions</a:t>
            </a:r>
            <a:r>
              <a:rPr dirty="0" sz="3600" spc="-10">
                <a:solidFill>
                  <a:srgbClr val="562213"/>
                </a:solidFill>
                <a:latin typeface="Microsoft Sans Serif"/>
                <a:cs typeface="Microsoft Sans Serif"/>
              </a:rPr>
              <a:t> </a:t>
            </a:r>
            <a:r>
              <a:rPr dirty="0" sz="3600">
                <a:solidFill>
                  <a:srgbClr val="562213"/>
                </a:solidFill>
                <a:latin typeface="Microsoft Sans Serif"/>
                <a:cs typeface="Microsoft Sans Serif"/>
              </a:rPr>
              <a:t>(đề</a:t>
            </a:r>
            <a:r>
              <a:rPr dirty="0" sz="3600" spc="20">
                <a:solidFill>
                  <a:srgbClr val="562213"/>
                </a:solidFill>
                <a:latin typeface="Microsoft Sans Serif"/>
                <a:cs typeface="Microsoft Sans Serif"/>
              </a:rPr>
              <a:t> </a:t>
            </a:r>
            <a:r>
              <a:rPr dirty="0" sz="3600" spc="-10">
                <a:solidFill>
                  <a:srgbClr val="562213"/>
                </a:solidFill>
                <a:latin typeface="Microsoft Sans Serif"/>
                <a:cs typeface="Microsoft Sans Serif"/>
              </a:rPr>
              <a:t>nghị)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1467" y="1333245"/>
            <a:ext cx="2211705" cy="77533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190625">
              <a:lnSpc>
                <a:spcPct val="100000"/>
              </a:lnSpc>
              <a:spcBef>
                <a:spcPts val="890"/>
              </a:spcBef>
            </a:pPr>
            <a:r>
              <a:rPr dirty="0" sz="1800" spc="-10" b="1">
                <a:solidFill>
                  <a:srgbClr val="C00000"/>
                </a:solidFill>
                <a:latin typeface="Cambria"/>
                <a:cs typeface="Cambria"/>
              </a:rPr>
              <a:t>Problems</a:t>
            </a:r>
            <a:endParaRPr sz="1800">
              <a:latin typeface="Cambria"/>
              <a:cs typeface="Cambria"/>
            </a:endParaRPr>
          </a:p>
          <a:p>
            <a:pPr marL="268605" indent="-256540">
              <a:lnSpc>
                <a:spcPct val="100000"/>
              </a:lnSpc>
              <a:spcBef>
                <a:spcPts val="795"/>
              </a:spcBef>
              <a:buClr>
                <a:srgbClr val="3891A7"/>
              </a:buClr>
              <a:buSzPct val="80555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dirty="0" sz="1800" spc="-40">
                <a:solidFill>
                  <a:srgbClr val="007400"/>
                </a:solidFill>
                <a:latin typeface="Cambria"/>
                <a:cs typeface="Cambria"/>
              </a:rPr>
              <a:t>Quẩn</a:t>
            </a:r>
            <a:r>
              <a:rPr dirty="0" sz="1800" spc="3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70">
                <a:solidFill>
                  <a:srgbClr val="007400"/>
                </a:solidFill>
                <a:latin typeface="Cambria"/>
                <a:cs typeface="Cambria"/>
              </a:rPr>
              <a:t>lý</a:t>
            </a:r>
            <a:r>
              <a:rPr dirty="0" sz="1800" spc="3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130">
                <a:solidFill>
                  <a:srgbClr val="007400"/>
                </a:solidFill>
                <a:latin typeface="Cambria"/>
                <a:cs typeface="Cambria"/>
              </a:rPr>
              <a:t>thời</a:t>
            </a:r>
            <a:r>
              <a:rPr dirty="0" sz="1800" spc="2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07400"/>
                </a:solidFill>
                <a:latin typeface="Cambria"/>
                <a:cs typeface="Cambria"/>
              </a:rPr>
              <a:t>gian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5788" y="2121153"/>
            <a:ext cx="2989580" cy="1380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0190" marR="5080" indent="-238125">
              <a:lnSpc>
                <a:spcPct val="120000"/>
              </a:lnSpc>
              <a:spcBef>
                <a:spcPts val="100"/>
              </a:spcBef>
              <a:buClr>
                <a:srgbClr val="3891A7"/>
              </a:buClr>
              <a:buFont typeface="Verdana"/>
              <a:buChar char="◦"/>
              <a:tabLst>
                <a:tab pos="250190" algn="l"/>
                <a:tab pos="250825" algn="l"/>
              </a:tabLst>
            </a:pPr>
            <a:r>
              <a:rPr dirty="0" sz="1800" spc="-60">
                <a:solidFill>
                  <a:srgbClr val="007400"/>
                </a:solidFill>
                <a:latin typeface="Cambria"/>
                <a:cs typeface="Cambria"/>
              </a:rPr>
              <a:t>Khó</a:t>
            </a:r>
            <a:r>
              <a:rPr dirty="0" sz="1800" spc="-20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50">
                <a:solidFill>
                  <a:srgbClr val="007400"/>
                </a:solidFill>
                <a:latin typeface="Cambria"/>
                <a:cs typeface="Cambria"/>
              </a:rPr>
              <a:t>bất</a:t>
            </a:r>
            <a:r>
              <a:rPr dirty="0" sz="1800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50">
                <a:solidFill>
                  <a:srgbClr val="007400"/>
                </a:solidFill>
                <a:latin typeface="Cambria"/>
                <a:cs typeface="Cambria"/>
              </a:rPr>
              <a:t>đầu</a:t>
            </a:r>
            <a:r>
              <a:rPr dirty="0" sz="1800" spc="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55">
                <a:solidFill>
                  <a:srgbClr val="007400"/>
                </a:solidFill>
                <a:latin typeface="Cambria"/>
                <a:cs typeface="Cambria"/>
              </a:rPr>
              <a:t>lậi</a:t>
            </a:r>
            <a:r>
              <a:rPr dirty="0" sz="1800" spc="-10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07400"/>
                </a:solidFill>
                <a:latin typeface="Cambria"/>
                <a:cs typeface="Cambria"/>
              </a:rPr>
              <a:t>sau</a:t>
            </a:r>
            <a:r>
              <a:rPr dirty="0" sz="1800" spc="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07400"/>
                </a:solidFill>
                <a:latin typeface="Cambria"/>
                <a:cs typeface="Cambria"/>
              </a:rPr>
              <a:t>nghỉ</a:t>
            </a:r>
            <a:r>
              <a:rPr dirty="0" sz="1800" spc="-20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45">
                <a:solidFill>
                  <a:srgbClr val="007400"/>
                </a:solidFill>
                <a:latin typeface="Cambria"/>
                <a:cs typeface="Cambria"/>
              </a:rPr>
              <a:t>giẩi </a:t>
            </a:r>
            <a:r>
              <a:rPr dirty="0" sz="1800" spc="-40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07400"/>
                </a:solidFill>
                <a:latin typeface="Cambria"/>
                <a:cs typeface="Cambria"/>
              </a:rPr>
              <a:t>lao</a:t>
            </a:r>
            <a:r>
              <a:rPr dirty="0" sz="1800" spc="-10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80">
                <a:solidFill>
                  <a:srgbClr val="007400"/>
                </a:solidFill>
                <a:latin typeface="Cambria"/>
                <a:cs typeface="Cambria"/>
              </a:rPr>
              <a:t>vầ</a:t>
            </a:r>
            <a:r>
              <a:rPr dirty="0" sz="1800" spc="-1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07400"/>
                </a:solidFill>
                <a:latin typeface="Cambria"/>
                <a:cs typeface="Cambria"/>
              </a:rPr>
              <a:t>ăn trưâ.</a:t>
            </a:r>
            <a:endParaRPr sz="1800">
              <a:latin typeface="Cambria"/>
              <a:cs typeface="Cambria"/>
            </a:endParaRPr>
          </a:p>
          <a:p>
            <a:pPr marL="250190" marR="288290" indent="-238125">
              <a:lnSpc>
                <a:spcPct val="120000"/>
              </a:lnSpc>
              <a:spcBef>
                <a:spcPts val="300"/>
              </a:spcBef>
              <a:buClr>
                <a:srgbClr val="3891A7"/>
              </a:buClr>
              <a:buFont typeface="Verdana"/>
              <a:buChar char="◦"/>
              <a:tabLst>
                <a:tab pos="250190" algn="l"/>
                <a:tab pos="250825" algn="l"/>
              </a:tabLst>
            </a:pPr>
            <a:r>
              <a:rPr dirty="0" sz="1800" spc="-5">
                <a:solidFill>
                  <a:srgbClr val="007400"/>
                </a:solidFill>
                <a:latin typeface="Cambria"/>
                <a:cs typeface="Cambria"/>
              </a:rPr>
              <a:t>Stakeholders</a:t>
            </a:r>
            <a:r>
              <a:rPr dirty="0" sz="1800">
                <a:solidFill>
                  <a:srgbClr val="007400"/>
                </a:solidFill>
                <a:latin typeface="Cambria"/>
                <a:cs typeface="Cambria"/>
              </a:rPr>
              <a:t> quan</a:t>
            </a:r>
            <a:r>
              <a:rPr dirty="0" sz="1800" spc="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150">
                <a:solidFill>
                  <a:srgbClr val="007400"/>
                </a:solidFill>
                <a:latin typeface="Cambria"/>
                <a:cs typeface="Cambria"/>
              </a:rPr>
              <a:t>trọng </a:t>
            </a:r>
            <a:r>
              <a:rPr dirty="0" sz="1800" spc="-38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07400"/>
                </a:solidFill>
                <a:latin typeface="Cambria"/>
                <a:cs typeface="Cambria"/>
              </a:rPr>
              <a:t>t</a:t>
            </a:r>
            <a:r>
              <a:rPr dirty="0" sz="1800">
                <a:solidFill>
                  <a:srgbClr val="007400"/>
                </a:solidFill>
                <a:latin typeface="Cambria"/>
                <a:cs typeface="Cambria"/>
              </a:rPr>
              <a:t>h</a:t>
            </a:r>
            <a:r>
              <a:rPr dirty="0" sz="1800" spc="-15">
                <a:solidFill>
                  <a:srgbClr val="007400"/>
                </a:solidFill>
                <a:latin typeface="Cambria"/>
                <a:cs typeface="Cambria"/>
              </a:rPr>
              <a:t>ư</a:t>
            </a:r>
            <a:r>
              <a:rPr dirty="0" sz="1800" spc="-390">
                <a:solidFill>
                  <a:srgbClr val="007400"/>
                </a:solidFill>
                <a:latin typeface="Cambria"/>
                <a:cs typeface="Cambria"/>
              </a:rPr>
              <a:t>ơ</a:t>
            </a:r>
            <a:r>
              <a:rPr dirty="0" sz="1800">
                <a:solidFill>
                  <a:srgbClr val="007400"/>
                </a:solidFill>
                <a:latin typeface="Cambria"/>
                <a:cs typeface="Cambria"/>
              </a:rPr>
              <a:t>̀</a:t>
            </a:r>
            <a:r>
              <a:rPr dirty="0" sz="1800" spc="-5">
                <a:solidFill>
                  <a:srgbClr val="007400"/>
                </a:solidFill>
                <a:latin typeface="Cambria"/>
                <a:cs typeface="Cambria"/>
              </a:rPr>
              <a:t>n</a:t>
            </a:r>
            <a:r>
              <a:rPr dirty="0" sz="1800">
                <a:solidFill>
                  <a:srgbClr val="007400"/>
                </a:solidFill>
                <a:latin typeface="Cambria"/>
                <a:cs typeface="Cambria"/>
              </a:rPr>
              <a:t>g</a:t>
            </a:r>
            <a:r>
              <a:rPr dirty="0" sz="1800" spc="-2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07400"/>
                </a:solidFill>
                <a:latin typeface="Cambria"/>
                <a:cs typeface="Cambria"/>
              </a:rPr>
              <a:t>qu</a:t>
            </a:r>
            <a:r>
              <a:rPr dirty="0" sz="1800" spc="-40">
                <a:solidFill>
                  <a:srgbClr val="007400"/>
                </a:solidFill>
                <a:latin typeface="Cambria"/>
                <a:cs typeface="Cambria"/>
              </a:rPr>
              <a:t>a</a:t>
            </a:r>
            <a:r>
              <a:rPr dirty="0" sz="1800">
                <a:solidFill>
                  <a:srgbClr val="007400"/>
                </a:solidFill>
                <a:latin typeface="Cambria"/>
                <a:cs typeface="Cambria"/>
              </a:rPr>
              <a:t>y</a:t>
            </a:r>
            <a:r>
              <a:rPr dirty="0" sz="1800" spc="10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07400"/>
                </a:solidFill>
                <a:latin typeface="Cambria"/>
                <a:cs typeface="Cambria"/>
              </a:rPr>
              <a:t>l</a:t>
            </a:r>
            <a:r>
              <a:rPr dirty="0" sz="1800" spc="-204">
                <a:solidFill>
                  <a:srgbClr val="007400"/>
                </a:solidFill>
                <a:latin typeface="Cambria"/>
                <a:cs typeface="Cambria"/>
              </a:rPr>
              <a:t>â</a:t>
            </a:r>
            <a:r>
              <a:rPr dirty="0" sz="1800" spc="-5">
                <a:solidFill>
                  <a:srgbClr val="007400"/>
                </a:solidFill>
                <a:latin typeface="Cambria"/>
                <a:cs typeface="Cambria"/>
              </a:rPr>
              <a:t>̣</a:t>
            </a:r>
            <a:r>
              <a:rPr dirty="0" sz="1800">
                <a:solidFill>
                  <a:srgbClr val="007400"/>
                </a:solidFill>
                <a:latin typeface="Cambria"/>
                <a:cs typeface="Cambria"/>
              </a:rPr>
              <a:t>i</a:t>
            </a:r>
            <a:r>
              <a:rPr dirty="0" sz="1800" spc="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07400"/>
                </a:solidFill>
                <a:latin typeface="Cambria"/>
                <a:cs typeface="Cambria"/>
              </a:rPr>
              <a:t>mu</a:t>
            </a:r>
            <a:r>
              <a:rPr dirty="0" sz="1800" spc="-225">
                <a:solidFill>
                  <a:srgbClr val="007400"/>
                </a:solidFill>
                <a:latin typeface="Cambria"/>
                <a:cs typeface="Cambria"/>
              </a:rPr>
              <a:t>o</a:t>
            </a:r>
            <a:r>
              <a:rPr dirty="0" sz="1800">
                <a:solidFill>
                  <a:srgbClr val="007400"/>
                </a:solidFill>
                <a:latin typeface="Cambria"/>
                <a:cs typeface="Cambria"/>
              </a:rPr>
              <a:t>^̣</a:t>
            </a:r>
            <a:r>
              <a:rPr dirty="0" sz="1800" spc="-17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07400"/>
                </a:solidFill>
                <a:latin typeface="Cambria"/>
                <a:cs typeface="Cambria"/>
              </a:rPr>
              <a:t>n.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1467" y="3475735"/>
            <a:ext cx="3277235" cy="230632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135"/>
              </a:spcBef>
              <a:buClr>
                <a:srgbClr val="3891A7"/>
              </a:buClr>
              <a:buSzPct val="80555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dirty="0" sz="1800" spc="-120">
                <a:solidFill>
                  <a:srgbClr val="1F3E7D"/>
                </a:solidFill>
                <a:latin typeface="Cambria"/>
                <a:cs typeface="Cambria"/>
              </a:rPr>
              <a:t>Giầnh</a:t>
            </a:r>
            <a:r>
              <a:rPr dirty="0" sz="1800" spc="55">
                <a:solidFill>
                  <a:srgbClr val="1F3E7D"/>
                </a:solidFill>
                <a:latin typeface="Cambria"/>
                <a:cs typeface="Cambria"/>
              </a:rPr>
              <a:t> </a:t>
            </a:r>
            <a:r>
              <a:rPr dirty="0" sz="1800" spc="-45">
                <a:solidFill>
                  <a:srgbClr val="1F3E7D"/>
                </a:solidFill>
                <a:latin typeface="Cambria"/>
                <a:cs typeface="Cambria"/>
              </a:rPr>
              <a:t>quyèn</a:t>
            </a:r>
            <a:r>
              <a:rPr dirty="0" sz="1800" spc="80">
                <a:solidFill>
                  <a:srgbClr val="1F3E7D"/>
                </a:solidFill>
                <a:latin typeface="Cambria"/>
                <a:cs typeface="Cambria"/>
              </a:rPr>
              <a:t> </a:t>
            </a:r>
            <a:r>
              <a:rPr dirty="0" sz="1800" spc="-40">
                <a:solidFill>
                  <a:srgbClr val="1F3E7D"/>
                </a:solidFill>
                <a:latin typeface="Cambria"/>
                <a:cs typeface="Cambria"/>
              </a:rPr>
              <a:t>phất</a:t>
            </a:r>
            <a:r>
              <a:rPr dirty="0" sz="1800" spc="65">
                <a:solidFill>
                  <a:srgbClr val="1F3E7D"/>
                </a:solidFill>
                <a:latin typeface="Cambria"/>
                <a:cs typeface="Cambria"/>
              </a:rPr>
              <a:t> </a:t>
            </a:r>
            <a:r>
              <a:rPr dirty="0" sz="1800" spc="-40">
                <a:solidFill>
                  <a:srgbClr val="1F3E7D"/>
                </a:solidFill>
                <a:latin typeface="Cambria"/>
                <a:cs typeface="Cambria"/>
              </a:rPr>
              <a:t>biẻu</a:t>
            </a:r>
            <a:r>
              <a:rPr dirty="0" sz="1800" spc="85">
                <a:solidFill>
                  <a:srgbClr val="1F3E7D"/>
                </a:solidFill>
                <a:latin typeface="Cambria"/>
                <a:cs typeface="Cambria"/>
              </a:rPr>
              <a:t> </a:t>
            </a:r>
            <a:r>
              <a:rPr dirty="0" sz="1800" spc="-50">
                <a:solidFill>
                  <a:srgbClr val="1F3E7D"/>
                </a:solidFill>
                <a:latin typeface="Cambria"/>
                <a:cs typeface="Cambria"/>
              </a:rPr>
              <a:t>quấ</a:t>
            </a:r>
            <a:r>
              <a:rPr dirty="0" sz="1800" spc="75">
                <a:solidFill>
                  <a:srgbClr val="1F3E7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1F3E7D"/>
                </a:solidFill>
                <a:latin typeface="Cambria"/>
                <a:cs typeface="Cambria"/>
              </a:rPr>
              <a:t>lâu,</a:t>
            </a:r>
            <a:endParaRPr sz="1800">
              <a:latin typeface="Cambria"/>
              <a:cs typeface="Cambria"/>
            </a:endParaRPr>
          </a:p>
          <a:p>
            <a:pPr marL="268605" indent="-256540">
              <a:lnSpc>
                <a:spcPct val="100000"/>
              </a:lnSpc>
              <a:spcBef>
                <a:spcPts val="1030"/>
              </a:spcBef>
              <a:buClr>
                <a:srgbClr val="3891A7"/>
              </a:buClr>
              <a:buSzPct val="80555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dirty="0" sz="1800">
                <a:solidFill>
                  <a:srgbClr val="660066"/>
                </a:solidFill>
                <a:latin typeface="Cambria"/>
                <a:cs typeface="Cambria"/>
              </a:rPr>
              <a:t>T</a:t>
            </a:r>
            <a:r>
              <a:rPr dirty="0" sz="1800" spc="5">
                <a:solidFill>
                  <a:srgbClr val="660066"/>
                </a:solidFill>
                <a:latin typeface="Cambria"/>
                <a:cs typeface="Cambria"/>
              </a:rPr>
              <a:t>h</a:t>
            </a:r>
            <a:r>
              <a:rPr dirty="0" sz="1800">
                <a:solidFill>
                  <a:srgbClr val="660066"/>
                </a:solidFill>
                <a:latin typeface="Cambria"/>
                <a:cs typeface="Cambria"/>
              </a:rPr>
              <a:t>iếu</a:t>
            </a:r>
            <a:r>
              <a:rPr dirty="0" sz="1800" spc="-15">
                <a:solidFill>
                  <a:srgbClr val="660066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660066"/>
                </a:solidFill>
                <a:latin typeface="Cambria"/>
                <a:cs typeface="Cambria"/>
              </a:rPr>
              <a:t>d</a:t>
            </a:r>
            <a:r>
              <a:rPr dirty="0" sz="1800" spc="-405">
                <a:solidFill>
                  <a:srgbClr val="660066"/>
                </a:solidFill>
                <a:latin typeface="Cambria"/>
                <a:cs typeface="Cambria"/>
              </a:rPr>
              <a:t>ư</a:t>
            </a:r>
            <a:r>
              <a:rPr dirty="0" sz="1800">
                <a:solidFill>
                  <a:srgbClr val="660066"/>
                </a:solidFill>
                <a:latin typeface="Cambria"/>
                <a:cs typeface="Cambria"/>
              </a:rPr>
              <a:t>̃</a:t>
            </a:r>
            <a:r>
              <a:rPr dirty="0" sz="1800" spc="10">
                <a:solidFill>
                  <a:srgbClr val="660066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660066"/>
                </a:solidFill>
                <a:latin typeface="Cambria"/>
                <a:cs typeface="Cambria"/>
              </a:rPr>
              <a:t>li</a:t>
            </a:r>
            <a:r>
              <a:rPr dirty="0" sz="1800" spc="-175">
                <a:solidFill>
                  <a:srgbClr val="660066"/>
                </a:solidFill>
                <a:latin typeface="Cambria"/>
                <a:cs typeface="Cambria"/>
              </a:rPr>
              <a:t>e</a:t>
            </a:r>
            <a:r>
              <a:rPr dirty="0" sz="1800">
                <a:solidFill>
                  <a:srgbClr val="660066"/>
                </a:solidFill>
                <a:latin typeface="Cambria"/>
                <a:cs typeface="Cambria"/>
              </a:rPr>
              <a:t>^̣</a:t>
            </a:r>
            <a:r>
              <a:rPr dirty="0" sz="1800" spc="-229">
                <a:solidFill>
                  <a:srgbClr val="660066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660066"/>
                </a:solidFill>
                <a:latin typeface="Cambria"/>
                <a:cs typeface="Cambria"/>
              </a:rPr>
              <a:t>u</a:t>
            </a:r>
            <a:r>
              <a:rPr dirty="0" sz="1800" spc="10">
                <a:solidFill>
                  <a:srgbClr val="660066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660066"/>
                </a:solidFill>
                <a:latin typeface="Cambria"/>
                <a:cs typeface="Cambria"/>
              </a:rPr>
              <a:t>t</a:t>
            </a:r>
            <a:r>
              <a:rPr dirty="0" sz="1800" spc="-405">
                <a:solidFill>
                  <a:srgbClr val="660066"/>
                </a:solidFill>
                <a:latin typeface="Cambria"/>
                <a:cs typeface="Cambria"/>
              </a:rPr>
              <a:t>ư</a:t>
            </a:r>
            <a:r>
              <a:rPr dirty="0" sz="1800">
                <a:solidFill>
                  <a:srgbClr val="660066"/>
                </a:solidFill>
                <a:latin typeface="Cambria"/>
                <a:cs typeface="Cambria"/>
              </a:rPr>
              <a:t>̀</a:t>
            </a:r>
            <a:r>
              <a:rPr dirty="0" sz="1800" spc="5">
                <a:solidFill>
                  <a:srgbClr val="660066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660066"/>
                </a:solidFill>
                <a:latin typeface="Cambria"/>
                <a:cs typeface="Cambria"/>
              </a:rPr>
              <a:t>sta</a:t>
            </a:r>
            <a:r>
              <a:rPr dirty="0" sz="1800" spc="-30">
                <a:solidFill>
                  <a:srgbClr val="660066"/>
                </a:solidFill>
                <a:latin typeface="Cambria"/>
                <a:cs typeface="Cambria"/>
              </a:rPr>
              <a:t>k</a:t>
            </a:r>
            <a:r>
              <a:rPr dirty="0" sz="1800">
                <a:solidFill>
                  <a:srgbClr val="660066"/>
                </a:solidFill>
                <a:latin typeface="Cambria"/>
                <a:cs typeface="Cambria"/>
              </a:rPr>
              <a:t>ehol</a:t>
            </a:r>
            <a:r>
              <a:rPr dirty="0" sz="1800" spc="-10">
                <a:solidFill>
                  <a:srgbClr val="660066"/>
                </a:solidFill>
                <a:latin typeface="Cambria"/>
                <a:cs typeface="Cambria"/>
              </a:rPr>
              <a:t>d</a:t>
            </a:r>
            <a:r>
              <a:rPr dirty="0" sz="1800">
                <a:solidFill>
                  <a:srgbClr val="660066"/>
                </a:solidFill>
                <a:latin typeface="Cambria"/>
                <a:cs typeface="Cambria"/>
              </a:rPr>
              <a:t>ers</a:t>
            </a:r>
            <a:endParaRPr sz="1800">
              <a:latin typeface="Cambria"/>
              <a:cs typeface="Cambria"/>
            </a:endParaRPr>
          </a:p>
          <a:p>
            <a:pPr marL="268605" marR="127635" indent="-256540">
              <a:lnSpc>
                <a:spcPct val="12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dirty="0" sz="1800" spc="-40">
                <a:solidFill>
                  <a:srgbClr val="800000"/>
                </a:solidFill>
                <a:latin typeface="Cambria"/>
                <a:cs typeface="Cambria"/>
              </a:rPr>
              <a:t>Phất</a:t>
            </a:r>
            <a:r>
              <a:rPr dirty="0" sz="1800" spc="80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r>
              <a:rPr dirty="0" sz="1800" spc="-40">
                <a:solidFill>
                  <a:srgbClr val="800000"/>
                </a:solidFill>
                <a:latin typeface="Cambria"/>
                <a:cs typeface="Cambria"/>
              </a:rPr>
              <a:t>biẻu</a:t>
            </a:r>
            <a:r>
              <a:rPr dirty="0" sz="1800" spc="95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Cambria"/>
                <a:cs typeface="Cambria"/>
              </a:rPr>
              <a:t>tiêu</a:t>
            </a:r>
            <a:r>
              <a:rPr dirty="0" sz="1800" spc="100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r>
              <a:rPr dirty="0" sz="1800" spc="-85">
                <a:solidFill>
                  <a:srgbClr val="800000"/>
                </a:solidFill>
                <a:latin typeface="Cambria"/>
                <a:cs typeface="Cambria"/>
              </a:rPr>
              <a:t>cực,</a:t>
            </a:r>
            <a:r>
              <a:rPr dirty="0" sz="1800" spc="85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r>
              <a:rPr dirty="0" sz="1800" spc="-145">
                <a:solidFill>
                  <a:srgbClr val="800000"/>
                </a:solidFill>
                <a:latin typeface="Cambria"/>
                <a:cs typeface="Cambria"/>
              </a:rPr>
              <a:t>hầnh</a:t>
            </a:r>
            <a:r>
              <a:rPr dirty="0" sz="1800" spc="55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r>
              <a:rPr dirty="0" sz="1800" spc="-60">
                <a:solidFill>
                  <a:srgbClr val="800000"/>
                </a:solidFill>
                <a:latin typeface="Cambria"/>
                <a:cs typeface="Cambria"/>
              </a:rPr>
              <a:t>đo^̣</a:t>
            </a:r>
            <a:r>
              <a:rPr dirty="0" sz="1800" spc="-125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Cambria"/>
                <a:cs typeface="Cambria"/>
              </a:rPr>
              <a:t>ng </a:t>
            </a:r>
            <a:r>
              <a:rPr dirty="0" sz="1800" spc="-385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r>
              <a:rPr dirty="0" sz="1800" spc="-60">
                <a:solidFill>
                  <a:srgbClr val="800000"/>
                </a:solidFill>
                <a:latin typeface="Cambria"/>
                <a:cs typeface="Cambria"/>
              </a:rPr>
              <a:t>nhỏ</a:t>
            </a:r>
            <a:r>
              <a:rPr dirty="0" sz="1800" spc="-10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Cambria"/>
                <a:cs typeface="Cambria"/>
              </a:rPr>
              <a:t>nhen,</a:t>
            </a:r>
            <a:r>
              <a:rPr dirty="0" sz="1800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r>
              <a:rPr dirty="0" sz="1800" spc="-25">
                <a:solidFill>
                  <a:srgbClr val="800000"/>
                </a:solidFill>
                <a:latin typeface="Cambria"/>
                <a:cs typeface="Cambria"/>
              </a:rPr>
              <a:t>gây</a:t>
            </a:r>
            <a:r>
              <a:rPr dirty="0" sz="1800" spc="15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r>
              <a:rPr dirty="0" sz="1800" spc="-155">
                <a:solidFill>
                  <a:srgbClr val="800000"/>
                </a:solidFill>
                <a:latin typeface="Cambria"/>
                <a:cs typeface="Cambria"/>
              </a:rPr>
              <a:t>gõ</a:t>
            </a:r>
            <a:endParaRPr sz="1800">
              <a:latin typeface="Cambria"/>
              <a:cs typeface="Cambria"/>
            </a:endParaRPr>
          </a:p>
          <a:p>
            <a:pPr marL="268605" marR="76200" indent="-256540">
              <a:lnSpc>
                <a:spcPct val="12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dirty="0" sz="1800" spc="-45">
                <a:latin typeface="Cambria"/>
                <a:cs typeface="Cambria"/>
              </a:rPr>
              <a:t>Me^̣</a:t>
            </a:r>
            <a:r>
              <a:rPr dirty="0" sz="1800" spc="-2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t</a:t>
            </a:r>
            <a:r>
              <a:rPr dirty="0" sz="1800" spc="45">
                <a:latin typeface="Cambria"/>
                <a:cs typeface="Cambria"/>
              </a:rPr>
              <a:t> </a:t>
            </a:r>
            <a:r>
              <a:rPr dirty="0" sz="1800" spc="-60">
                <a:latin typeface="Cambria"/>
                <a:cs typeface="Cambria"/>
              </a:rPr>
              <a:t>mỏi</a:t>
            </a:r>
            <a:r>
              <a:rPr dirty="0" sz="1800" spc="55">
                <a:latin typeface="Cambria"/>
                <a:cs typeface="Cambria"/>
              </a:rPr>
              <a:t> </a:t>
            </a:r>
            <a:r>
              <a:rPr dirty="0" sz="1800" spc="-30">
                <a:latin typeface="Cambria"/>
                <a:cs typeface="Cambria"/>
              </a:rPr>
              <a:t>thiéu</a:t>
            </a:r>
            <a:r>
              <a:rPr dirty="0" sz="1800" spc="4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sinh</a:t>
            </a:r>
            <a:r>
              <a:rPr dirty="0" sz="1800" spc="40">
                <a:latin typeface="Cambria"/>
                <a:cs typeface="Cambria"/>
              </a:rPr>
              <a:t> </a:t>
            </a:r>
            <a:r>
              <a:rPr dirty="0" sz="1800" spc="-204">
                <a:latin typeface="Cambria"/>
                <a:cs typeface="Cambria"/>
              </a:rPr>
              <a:t>lực</a:t>
            </a:r>
            <a:r>
              <a:rPr dirty="0" sz="1800" spc="-14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sau</a:t>
            </a:r>
            <a:r>
              <a:rPr dirty="0" sz="1800" spc="60">
                <a:latin typeface="Cambria"/>
                <a:cs typeface="Cambria"/>
              </a:rPr>
              <a:t> </a:t>
            </a:r>
            <a:r>
              <a:rPr dirty="0" sz="1800" spc="-65">
                <a:latin typeface="Cambria"/>
                <a:cs typeface="Cambria"/>
              </a:rPr>
              <a:t>khi </a:t>
            </a:r>
            <a:r>
              <a:rPr dirty="0" sz="1800" spc="-38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ăn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trưâ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5691" y="1281429"/>
            <a:ext cx="1271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00000"/>
                </a:solidFill>
                <a:latin typeface="Cambria"/>
                <a:cs typeface="Cambria"/>
              </a:rPr>
              <a:t>Suggestions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7273" y="1601470"/>
            <a:ext cx="3321685" cy="4939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13335" indent="-256540">
              <a:lnSpc>
                <a:spcPct val="120000"/>
              </a:lnSpc>
              <a:spcBef>
                <a:spcPts val="100"/>
              </a:spcBef>
              <a:buClr>
                <a:srgbClr val="3891A7"/>
              </a:buClr>
              <a:buSzPct val="80555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dirty="0" sz="1800" spc="-15">
                <a:solidFill>
                  <a:srgbClr val="007400"/>
                </a:solidFill>
                <a:latin typeface="Cambria"/>
                <a:cs typeface="Cambria"/>
              </a:rPr>
              <a:t>Facilitator</a:t>
            </a:r>
            <a:r>
              <a:rPr dirty="0" sz="1800" spc="2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40">
                <a:solidFill>
                  <a:srgbClr val="007400"/>
                </a:solidFill>
                <a:latin typeface="Cambria"/>
                <a:cs typeface="Cambria"/>
              </a:rPr>
              <a:t>phẩi</a:t>
            </a:r>
            <a:r>
              <a:rPr dirty="0" sz="1800" spc="10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07400"/>
                </a:solidFill>
                <a:latin typeface="Cambria"/>
                <a:cs typeface="Cambria"/>
              </a:rPr>
              <a:t>theo</a:t>
            </a:r>
            <a:r>
              <a:rPr dirty="0" sz="1800" spc="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60">
                <a:solidFill>
                  <a:srgbClr val="007400"/>
                </a:solidFill>
                <a:latin typeface="Cambria"/>
                <a:cs typeface="Cambria"/>
              </a:rPr>
              <a:t>dõi</a:t>
            </a:r>
            <a:r>
              <a:rPr dirty="0" sz="1800" spc="20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130">
                <a:solidFill>
                  <a:srgbClr val="007400"/>
                </a:solidFill>
                <a:latin typeface="Cambria"/>
                <a:cs typeface="Cambria"/>
              </a:rPr>
              <a:t>thời </a:t>
            </a:r>
            <a:r>
              <a:rPr dirty="0" sz="1800" spc="-12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07400"/>
                </a:solidFill>
                <a:latin typeface="Cambria"/>
                <a:cs typeface="Cambria"/>
              </a:rPr>
              <a:t>gian</a:t>
            </a:r>
            <a:r>
              <a:rPr dirty="0" sz="1800" spc="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07400"/>
                </a:solidFill>
                <a:latin typeface="Cambria"/>
                <a:cs typeface="Cambria"/>
              </a:rPr>
              <a:t>nghỉ</a:t>
            </a:r>
            <a:r>
              <a:rPr dirty="0" sz="1800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45">
                <a:solidFill>
                  <a:srgbClr val="007400"/>
                </a:solidFill>
                <a:latin typeface="Cambria"/>
                <a:cs typeface="Cambria"/>
              </a:rPr>
              <a:t>giẩi</a:t>
            </a:r>
            <a:r>
              <a:rPr dirty="0" sz="1800" spc="1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07400"/>
                </a:solidFill>
                <a:latin typeface="Cambria"/>
                <a:cs typeface="Cambria"/>
              </a:rPr>
              <a:t>lao</a:t>
            </a:r>
            <a:r>
              <a:rPr dirty="0" sz="1800" spc="10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80">
                <a:solidFill>
                  <a:srgbClr val="007400"/>
                </a:solidFill>
                <a:latin typeface="Cambria"/>
                <a:cs typeface="Cambria"/>
              </a:rPr>
              <a:t>vầ</a:t>
            </a:r>
            <a:r>
              <a:rPr dirty="0" sz="1800" spc="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07400"/>
                </a:solidFill>
                <a:latin typeface="Cambria"/>
                <a:cs typeface="Cambria"/>
              </a:rPr>
              <a:t>phạt</a:t>
            </a:r>
            <a:r>
              <a:rPr dirty="0" sz="1800" spc="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50">
                <a:solidFill>
                  <a:srgbClr val="007400"/>
                </a:solidFill>
                <a:latin typeface="Cambria"/>
                <a:cs typeface="Cambria"/>
              </a:rPr>
              <a:t>bất</a:t>
            </a:r>
            <a:r>
              <a:rPr dirty="0" sz="1800" spc="1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114">
                <a:solidFill>
                  <a:srgbClr val="007400"/>
                </a:solidFill>
                <a:latin typeface="Cambria"/>
                <a:cs typeface="Cambria"/>
              </a:rPr>
              <a:t>kỳ </a:t>
            </a:r>
            <a:r>
              <a:rPr dirty="0" sz="1800" spc="-110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07400"/>
                </a:solidFill>
                <a:latin typeface="Cambria"/>
                <a:cs typeface="Cambria"/>
              </a:rPr>
              <a:t>a</a:t>
            </a:r>
            <a:r>
              <a:rPr dirty="0" sz="1800">
                <a:solidFill>
                  <a:srgbClr val="007400"/>
                </a:solidFill>
                <a:latin typeface="Cambria"/>
                <a:cs typeface="Cambria"/>
              </a:rPr>
              <a:t>i </a:t>
            </a:r>
            <a:r>
              <a:rPr dirty="0" sz="1800" spc="-5">
                <a:solidFill>
                  <a:srgbClr val="007400"/>
                </a:solidFill>
                <a:latin typeface="Cambria"/>
                <a:cs typeface="Cambria"/>
              </a:rPr>
              <a:t>đ</a:t>
            </a:r>
            <a:r>
              <a:rPr dirty="0" sz="1800" spc="-170">
                <a:solidFill>
                  <a:srgbClr val="007400"/>
                </a:solidFill>
                <a:latin typeface="Cambria"/>
                <a:cs typeface="Cambria"/>
              </a:rPr>
              <a:t>e</a:t>
            </a:r>
            <a:r>
              <a:rPr dirty="0" sz="1800" spc="-5">
                <a:solidFill>
                  <a:srgbClr val="007400"/>
                </a:solidFill>
                <a:latin typeface="Cambria"/>
                <a:cs typeface="Cambria"/>
              </a:rPr>
              <a:t>́</a:t>
            </a:r>
            <a:r>
              <a:rPr dirty="0" sz="1800">
                <a:solidFill>
                  <a:srgbClr val="007400"/>
                </a:solidFill>
                <a:latin typeface="Cambria"/>
                <a:cs typeface="Cambria"/>
              </a:rPr>
              <a:t>n mu</a:t>
            </a:r>
            <a:r>
              <a:rPr dirty="0" sz="1800" spc="-225">
                <a:solidFill>
                  <a:srgbClr val="007400"/>
                </a:solidFill>
                <a:latin typeface="Cambria"/>
                <a:cs typeface="Cambria"/>
              </a:rPr>
              <a:t>o</a:t>
            </a:r>
            <a:r>
              <a:rPr dirty="0" sz="1800">
                <a:solidFill>
                  <a:srgbClr val="007400"/>
                </a:solidFill>
                <a:latin typeface="Cambria"/>
                <a:cs typeface="Cambria"/>
              </a:rPr>
              <a:t>^̣</a:t>
            </a:r>
            <a:r>
              <a:rPr dirty="0" sz="1800" spc="-175">
                <a:solidFill>
                  <a:srgbClr val="007400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07400"/>
                </a:solidFill>
                <a:latin typeface="Cambria"/>
                <a:cs typeface="Cambria"/>
              </a:rPr>
              <a:t>n,</a:t>
            </a:r>
            <a:endParaRPr sz="1800">
              <a:latin typeface="Cambria"/>
              <a:cs typeface="Cambria"/>
            </a:endParaRPr>
          </a:p>
          <a:p>
            <a:pPr marL="268605" marR="198120" indent="-256540">
              <a:lnSpc>
                <a:spcPct val="12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dirty="0" sz="1800" spc="-60">
                <a:solidFill>
                  <a:srgbClr val="1F3E7D"/>
                </a:solidFill>
                <a:latin typeface="Cambria"/>
                <a:cs typeface="Cambria"/>
              </a:rPr>
              <a:t>Mõi</a:t>
            </a:r>
            <a:r>
              <a:rPr dirty="0" sz="1800" spc="-55">
                <a:solidFill>
                  <a:srgbClr val="1F3E7D"/>
                </a:solidFill>
                <a:latin typeface="Cambria"/>
                <a:cs typeface="Cambria"/>
              </a:rPr>
              <a:t> </a:t>
            </a:r>
            <a:r>
              <a:rPr dirty="0" sz="1800" spc="-114">
                <a:solidFill>
                  <a:srgbClr val="1F3E7D"/>
                </a:solidFill>
                <a:latin typeface="Cambria"/>
                <a:cs typeface="Cambria"/>
              </a:rPr>
              <a:t>người</a:t>
            </a:r>
            <a:r>
              <a:rPr dirty="0" sz="1800" spc="-110">
                <a:solidFill>
                  <a:srgbClr val="1F3E7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1F3E7D"/>
                </a:solidFill>
                <a:latin typeface="Cambria"/>
                <a:cs typeface="Cambria"/>
              </a:rPr>
              <a:t>chỉ </a:t>
            </a:r>
            <a:r>
              <a:rPr dirty="0" sz="1800" spc="-165">
                <a:solidFill>
                  <a:srgbClr val="1F3E7D"/>
                </a:solidFill>
                <a:latin typeface="Cambria"/>
                <a:cs typeface="Cambria"/>
              </a:rPr>
              <a:t>được</a:t>
            </a:r>
            <a:r>
              <a:rPr dirty="0" sz="1800" spc="-160">
                <a:solidFill>
                  <a:srgbClr val="1F3E7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1F3E7D"/>
                </a:solidFill>
                <a:latin typeface="Cambria"/>
                <a:cs typeface="Cambria"/>
              </a:rPr>
              <a:t>5 </a:t>
            </a:r>
            <a:r>
              <a:rPr dirty="0" sz="1800" spc="-110">
                <a:solidFill>
                  <a:srgbClr val="1F3E7D"/>
                </a:solidFill>
                <a:latin typeface="Cambria"/>
                <a:cs typeface="Cambria"/>
              </a:rPr>
              <a:t>phút</a:t>
            </a:r>
            <a:r>
              <a:rPr dirty="0" sz="1800" spc="-105">
                <a:solidFill>
                  <a:srgbClr val="1F3E7D"/>
                </a:solidFill>
                <a:latin typeface="Cambria"/>
                <a:cs typeface="Cambria"/>
              </a:rPr>
              <a:t> </a:t>
            </a:r>
            <a:r>
              <a:rPr dirty="0" sz="1800" spc="-114">
                <a:solidFill>
                  <a:srgbClr val="1F3E7D"/>
                </a:solidFill>
                <a:latin typeface="Cambria"/>
                <a:cs typeface="Cambria"/>
              </a:rPr>
              <a:t>đẻ </a:t>
            </a:r>
            <a:r>
              <a:rPr dirty="0" sz="1800" spc="-110">
                <a:solidFill>
                  <a:srgbClr val="1F3E7D"/>
                </a:solidFill>
                <a:latin typeface="Cambria"/>
                <a:cs typeface="Cambria"/>
              </a:rPr>
              <a:t> </a:t>
            </a:r>
            <a:r>
              <a:rPr dirty="0" sz="1800" spc="-40">
                <a:solidFill>
                  <a:srgbClr val="1F3E7D"/>
                </a:solidFill>
                <a:latin typeface="Cambria"/>
                <a:cs typeface="Cambria"/>
              </a:rPr>
              <a:t>phất</a:t>
            </a:r>
            <a:r>
              <a:rPr dirty="0" sz="1800" spc="-10">
                <a:solidFill>
                  <a:srgbClr val="1F3E7D"/>
                </a:solidFill>
                <a:latin typeface="Cambria"/>
                <a:cs typeface="Cambria"/>
              </a:rPr>
              <a:t> </a:t>
            </a:r>
            <a:r>
              <a:rPr dirty="0" sz="1800" spc="-30">
                <a:solidFill>
                  <a:srgbClr val="1F3E7D"/>
                </a:solidFill>
                <a:latin typeface="Cambria"/>
                <a:cs typeface="Cambria"/>
              </a:rPr>
              <a:t>biẻu.</a:t>
            </a:r>
            <a:endParaRPr sz="1800">
              <a:latin typeface="Cambria"/>
              <a:cs typeface="Cambria"/>
            </a:endParaRPr>
          </a:p>
          <a:p>
            <a:pPr marL="268605" marR="269240" indent="-256540">
              <a:lnSpc>
                <a:spcPct val="12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dirty="0" sz="1800" spc="-15">
                <a:solidFill>
                  <a:srgbClr val="660066"/>
                </a:solidFill>
                <a:latin typeface="Cambria"/>
                <a:cs typeface="Cambria"/>
              </a:rPr>
              <a:t>Facilitator</a:t>
            </a:r>
            <a:r>
              <a:rPr dirty="0" sz="1800" spc="-10">
                <a:solidFill>
                  <a:srgbClr val="660066"/>
                </a:solidFill>
                <a:latin typeface="Cambria"/>
                <a:cs typeface="Cambria"/>
              </a:rPr>
              <a:t> </a:t>
            </a:r>
            <a:r>
              <a:rPr dirty="0" sz="1800" spc="-110">
                <a:solidFill>
                  <a:srgbClr val="660066"/>
                </a:solidFill>
                <a:latin typeface="Cambria"/>
                <a:cs typeface="Cambria"/>
              </a:rPr>
              <a:t>khuyén</a:t>
            </a:r>
            <a:r>
              <a:rPr dirty="0" sz="1800" spc="-105">
                <a:solidFill>
                  <a:srgbClr val="660066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660066"/>
                </a:solidFill>
                <a:latin typeface="Cambria"/>
                <a:cs typeface="Cambria"/>
              </a:rPr>
              <a:t>khích </a:t>
            </a:r>
            <a:r>
              <a:rPr dirty="0" sz="1800" spc="-60">
                <a:solidFill>
                  <a:srgbClr val="660066"/>
                </a:solidFill>
                <a:latin typeface="Cambria"/>
                <a:cs typeface="Cambria"/>
              </a:rPr>
              <a:t>mọi </a:t>
            </a:r>
            <a:r>
              <a:rPr dirty="0" sz="1800" spc="-55">
                <a:solidFill>
                  <a:srgbClr val="660066"/>
                </a:solidFill>
                <a:latin typeface="Cambria"/>
                <a:cs typeface="Cambria"/>
              </a:rPr>
              <a:t> </a:t>
            </a:r>
            <a:r>
              <a:rPr dirty="0" sz="1800" spc="-114">
                <a:solidFill>
                  <a:srgbClr val="660066"/>
                </a:solidFill>
                <a:latin typeface="Cambria"/>
                <a:cs typeface="Cambria"/>
              </a:rPr>
              <a:t>người</a:t>
            </a:r>
            <a:r>
              <a:rPr dirty="0" sz="1800" spc="165">
                <a:solidFill>
                  <a:srgbClr val="660066"/>
                </a:solidFill>
                <a:latin typeface="Cambria"/>
                <a:cs typeface="Cambria"/>
              </a:rPr>
              <a:t> </a:t>
            </a:r>
            <a:r>
              <a:rPr dirty="0" sz="1800" spc="-140">
                <a:solidFill>
                  <a:srgbClr val="660066"/>
                </a:solidFill>
                <a:latin typeface="Cambria"/>
                <a:cs typeface="Cambria"/>
              </a:rPr>
              <a:t>sử</a:t>
            </a:r>
            <a:r>
              <a:rPr dirty="0" sz="1800" spc="114">
                <a:solidFill>
                  <a:srgbClr val="660066"/>
                </a:solidFill>
                <a:latin typeface="Cambria"/>
                <a:cs typeface="Cambria"/>
              </a:rPr>
              <a:t> </a:t>
            </a:r>
            <a:r>
              <a:rPr dirty="0" sz="1800" spc="-55">
                <a:solidFill>
                  <a:srgbClr val="660066"/>
                </a:solidFill>
                <a:latin typeface="Cambria"/>
                <a:cs typeface="Cambria"/>
              </a:rPr>
              <a:t>dụng</a:t>
            </a:r>
            <a:r>
              <a:rPr dirty="0" sz="1800" spc="285">
                <a:solidFill>
                  <a:srgbClr val="660066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660066"/>
                </a:solidFill>
                <a:latin typeface="Cambria"/>
                <a:cs typeface="Cambria"/>
              </a:rPr>
              <a:t>5 </a:t>
            </a:r>
            <a:r>
              <a:rPr dirty="0" sz="1800" spc="-114">
                <a:solidFill>
                  <a:srgbClr val="660066"/>
                </a:solidFill>
                <a:latin typeface="Cambria"/>
                <a:cs typeface="Cambria"/>
              </a:rPr>
              <a:t>phút</a:t>
            </a:r>
            <a:r>
              <a:rPr dirty="0" sz="1800" spc="170">
                <a:solidFill>
                  <a:srgbClr val="660066"/>
                </a:solidFill>
                <a:latin typeface="Cambria"/>
                <a:cs typeface="Cambria"/>
              </a:rPr>
              <a:t> </a:t>
            </a:r>
            <a:r>
              <a:rPr dirty="0" sz="1800" spc="-165">
                <a:solidFill>
                  <a:srgbClr val="660066"/>
                </a:solidFill>
                <a:latin typeface="Cambria"/>
                <a:cs typeface="Cambria"/>
              </a:rPr>
              <a:t>được </a:t>
            </a:r>
            <a:r>
              <a:rPr dirty="0" sz="1800" spc="-160">
                <a:solidFill>
                  <a:srgbClr val="660066"/>
                </a:solidFill>
                <a:latin typeface="Cambria"/>
                <a:cs typeface="Cambria"/>
              </a:rPr>
              <a:t> </a:t>
            </a:r>
            <a:r>
              <a:rPr dirty="0" sz="1800" spc="-40">
                <a:solidFill>
                  <a:srgbClr val="660066"/>
                </a:solidFill>
                <a:latin typeface="Cambria"/>
                <a:cs typeface="Cambria"/>
              </a:rPr>
              <a:t>phất biẻu</a:t>
            </a:r>
            <a:r>
              <a:rPr dirty="0" sz="1800" spc="-35">
                <a:solidFill>
                  <a:srgbClr val="660066"/>
                </a:solidFill>
                <a:latin typeface="Cambria"/>
                <a:cs typeface="Cambria"/>
              </a:rPr>
              <a:t> </a:t>
            </a:r>
            <a:r>
              <a:rPr dirty="0" sz="1800" spc="-80">
                <a:solidFill>
                  <a:srgbClr val="660066"/>
                </a:solidFill>
                <a:latin typeface="Cambria"/>
                <a:cs typeface="Cambria"/>
              </a:rPr>
              <a:t>vầ</a:t>
            </a:r>
            <a:r>
              <a:rPr dirty="0" sz="1800" spc="-75">
                <a:solidFill>
                  <a:srgbClr val="660066"/>
                </a:solidFill>
                <a:latin typeface="Cambria"/>
                <a:cs typeface="Cambria"/>
              </a:rPr>
              <a:t> </a:t>
            </a:r>
            <a:r>
              <a:rPr dirty="0" sz="1800" spc="-65">
                <a:solidFill>
                  <a:srgbClr val="660066"/>
                </a:solidFill>
                <a:latin typeface="Cambria"/>
                <a:cs typeface="Cambria"/>
              </a:rPr>
              <a:t>ủng</a:t>
            </a:r>
            <a:r>
              <a:rPr dirty="0" sz="1800" spc="-60">
                <a:solidFill>
                  <a:srgbClr val="660066"/>
                </a:solidFill>
                <a:latin typeface="Cambria"/>
                <a:cs typeface="Cambria"/>
              </a:rPr>
              <a:t> ho^̣</a:t>
            </a:r>
            <a:r>
              <a:rPr dirty="0" sz="1800" spc="-55">
                <a:solidFill>
                  <a:srgbClr val="660066"/>
                </a:solidFill>
                <a:latin typeface="Cambria"/>
                <a:cs typeface="Cambria"/>
              </a:rPr>
              <a:t> </a:t>
            </a:r>
            <a:r>
              <a:rPr dirty="0" sz="1800" spc="-50">
                <a:solidFill>
                  <a:srgbClr val="660066"/>
                </a:solidFill>
                <a:latin typeface="Cambria"/>
                <a:cs typeface="Cambria"/>
              </a:rPr>
              <a:t>cấc </a:t>
            </a:r>
            <a:r>
              <a:rPr dirty="0" sz="1800" spc="-170">
                <a:solidFill>
                  <a:srgbClr val="660066"/>
                </a:solidFill>
                <a:latin typeface="Cambria"/>
                <a:cs typeface="Cambria"/>
              </a:rPr>
              <a:t>sấng </a:t>
            </a:r>
            <a:r>
              <a:rPr dirty="0" sz="1800" spc="-385">
                <a:solidFill>
                  <a:srgbClr val="660066"/>
                </a:solidFill>
                <a:latin typeface="Cambria"/>
                <a:cs typeface="Cambria"/>
              </a:rPr>
              <a:t> </a:t>
            </a:r>
            <a:r>
              <a:rPr dirty="0" sz="1800" spc="-110">
                <a:solidFill>
                  <a:srgbClr val="660066"/>
                </a:solidFill>
                <a:latin typeface="Cambria"/>
                <a:cs typeface="Cambria"/>
              </a:rPr>
              <a:t>kién.</a:t>
            </a:r>
            <a:endParaRPr sz="1800">
              <a:latin typeface="Cambria"/>
              <a:cs typeface="Cambria"/>
            </a:endParaRPr>
          </a:p>
          <a:p>
            <a:pPr marL="268605" marR="334645" indent="-256540">
              <a:lnSpc>
                <a:spcPct val="12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dirty="0" sz="1800" spc="-55">
                <a:solidFill>
                  <a:srgbClr val="800000"/>
                </a:solidFill>
                <a:latin typeface="Cambria"/>
                <a:cs typeface="Cambria"/>
              </a:rPr>
              <a:t>Dùng</a:t>
            </a:r>
            <a:r>
              <a:rPr dirty="0" sz="1800" spc="-10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r>
              <a:rPr dirty="0" sz="1800" spc="-70">
                <a:solidFill>
                  <a:srgbClr val="800000"/>
                </a:solidFill>
                <a:latin typeface="Cambria"/>
                <a:cs typeface="Cambria"/>
              </a:rPr>
              <a:t>vé</a:t>
            </a:r>
            <a:r>
              <a:rPr dirty="0" sz="1800" spc="-5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r>
              <a:rPr dirty="0" sz="1800" spc="-45">
                <a:solidFill>
                  <a:srgbClr val="800000"/>
                </a:solidFill>
                <a:latin typeface="Cambria"/>
                <a:cs typeface="Cambria"/>
              </a:rPr>
              <a:t>phật</a:t>
            </a:r>
            <a:r>
              <a:rPr dirty="0" sz="1800" spc="-10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800000"/>
                </a:solidFill>
                <a:latin typeface="Cambria"/>
                <a:cs typeface="Cambria"/>
              </a:rPr>
              <a:t>(“Cheap</a:t>
            </a:r>
            <a:r>
              <a:rPr dirty="0" sz="1800" spc="-25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Cambria"/>
                <a:cs typeface="Cambria"/>
              </a:rPr>
              <a:t>Shot </a:t>
            </a:r>
            <a:r>
              <a:rPr dirty="0" sz="1800">
                <a:solidFill>
                  <a:srgbClr val="800000"/>
                </a:solidFill>
                <a:latin typeface="Cambria"/>
                <a:cs typeface="Cambria"/>
              </a:rPr>
              <a:t> Tic</a:t>
            </a:r>
            <a:r>
              <a:rPr dirty="0" sz="1800" spc="-35">
                <a:solidFill>
                  <a:srgbClr val="800000"/>
                </a:solidFill>
                <a:latin typeface="Cambria"/>
                <a:cs typeface="Cambria"/>
              </a:rPr>
              <a:t>k</a:t>
            </a:r>
            <a:r>
              <a:rPr dirty="0" sz="1800">
                <a:solidFill>
                  <a:srgbClr val="800000"/>
                </a:solidFill>
                <a:latin typeface="Cambria"/>
                <a:cs typeface="Cambria"/>
              </a:rPr>
              <a:t>et</a:t>
            </a:r>
            <a:r>
              <a:rPr dirty="0" sz="1800" spc="-5">
                <a:solidFill>
                  <a:srgbClr val="800000"/>
                </a:solidFill>
                <a:latin typeface="Cambria"/>
                <a:cs typeface="Cambria"/>
              </a:rPr>
              <a:t>s</a:t>
            </a:r>
            <a:r>
              <a:rPr dirty="0" sz="1800">
                <a:solidFill>
                  <a:srgbClr val="800000"/>
                </a:solidFill>
                <a:latin typeface="Cambria"/>
                <a:cs typeface="Cambria"/>
              </a:rPr>
              <a:t>”) </a:t>
            </a:r>
            <a:r>
              <a:rPr dirty="0" sz="1800" spc="-40">
                <a:solidFill>
                  <a:srgbClr val="800000"/>
                </a:solidFill>
                <a:latin typeface="Cambria"/>
                <a:cs typeface="Cambria"/>
              </a:rPr>
              <a:t>v</a:t>
            </a:r>
            <a:r>
              <a:rPr dirty="0" sz="1800" spc="-195">
                <a:solidFill>
                  <a:srgbClr val="800000"/>
                </a:solidFill>
                <a:latin typeface="Cambria"/>
                <a:cs typeface="Cambria"/>
              </a:rPr>
              <a:t>â</a:t>
            </a:r>
            <a:r>
              <a:rPr dirty="0" sz="1800">
                <a:solidFill>
                  <a:srgbClr val="800000"/>
                </a:solidFill>
                <a:latin typeface="Cambria"/>
                <a:cs typeface="Cambria"/>
              </a:rPr>
              <a:t>̀</a:t>
            </a:r>
            <a:r>
              <a:rPr dirty="0" sz="1800" spc="-10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Cambria"/>
                <a:cs typeface="Cambria"/>
              </a:rPr>
              <a:t>b</a:t>
            </a:r>
            <a:r>
              <a:rPr dirty="0" sz="1800">
                <a:solidFill>
                  <a:srgbClr val="800000"/>
                </a:solidFill>
                <a:latin typeface="Cambria"/>
                <a:cs typeface="Cambria"/>
              </a:rPr>
              <a:t>u</a:t>
            </a:r>
            <a:r>
              <a:rPr dirty="0" sz="1800" spc="-225">
                <a:solidFill>
                  <a:srgbClr val="800000"/>
                </a:solidFill>
                <a:latin typeface="Cambria"/>
                <a:cs typeface="Cambria"/>
              </a:rPr>
              <a:t>o</a:t>
            </a:r>
            <a:r>
              <a:rPr dirty="0" sz="1800">
                <a:solidFill>
                  <a:srgbClr val="800000"/>
                </a:solidFill>
                <a:latin typeface="Cambria"/>
                <a:cs typeface="Cambria"/>
              </a:rPr>
              <a:t>^̣</a:t>
            </a:r>
            <a:r>
              <a:rPr dirty="0" sz="1800" spc="-175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800000"/>
                </a:solidFill>
                <a:latin typeface="Cambria"/>
                <a:cs typeface="Cambria"/>
              </a:rPr>
              <a:t>c</a:t>
            </a:r>
            <a:r>
              <a:rPr dirty="0" sz="1800" spc="-5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800000"/>
                </a:solidFill>
                <a:latin typeface="Cambria"/>
                <a:cs typeface="Cambria"/>
              </a:rPr>
              <a:t>t</a:t>
            </a:r>
            <a:r>
              <a:rPr dirty="0" sz="1800" spc="-35">
                <a:solidFill>
                  <a:srgbClr val="800000"/>
                </a:solidFill>
                <a:latin typeface="Cambria"/>
                <a:cs typeface="Cambria"/>
              </a:rPr>
              <a:t>r</a:t>
            </a:r>
            <a:r>
              <a:rPr dirty="0" sz="1800" spc="-195">
                <a:solidFill>
                  <a:srgbClr val="800000"/>
                </a:solidFill>
                <a:latin typeface="Cambria"/>
                <a:cs typeface="Cambria"/>
              </a:rPr>
              <a:t>â</a:t>
            </a:r>
            <a:r>
              <a:rPr dirty="0" sz="1800">
                <a:solidFill>
                  <a:srgbClr val="800000"/>
                </a:solidFill>
                <a:latin typeface="Cambria"/>
                <a:cs typeface="Cambria"/>
              </a:rPr>
              <a:t>̉ chi </a:t>
            </a:r>
            <a:r>
              <a:rPr dirty="0" sz="1800" spc="-10">
                <a:solidFill>
                  <a:srgbClr val="800000"/>
                </a:solidFill>
                <a:latin typeface="Cambria"/>
                <a:cs typeface="Cambria"/>
              </a:rPr>
              <a:t> </a:t>
            </a:r>
            <a:r>
              <a:rPr dirty="0" sz="1800" spc="-114">
                <a:solidFill>
                  <a:srgbClr val="800000"/>
                </a:solidFill>
                <a:latin typeface="Cambria"/>
                <a:cs typeface="Cambria"/>
              </a:rPr>
              <a:t>phí</a:t>
            </a:r>
            <a:endParaRPr sz="1800">
              <a:latin typeface="Cambria"/>
              <a:cs typeface="Cambria"/>
            </a:endParaRPr>
          </a:p>
          <a:p>
            <a:pPr algn="just" marL="268605" marR="167640" indent="-256540">
              <a:lnSpc>
                <a:spcPct val="120000"/>
              </a:lnSpc>
              <a:spcBef>
                <a:spcPts val="600"/>
              </a:spcBef>
              <a:buClr>
                <a:srgbClr val="3891A7"/>
              </a:buClr>
              <a:buSzPct val="80555"/>
              <a:buFont typeface="Microsoft Sans Serif"/>
              <a:buChar char=""/>
              <a:tabLst>
                <a:tab pos="269240" algn="l"/>
              </a:tabLst>
            </a:pPr>
            <a:r>
              <a:rPr dirty="0" sz="1800" spc="-5">
                <a:latin typeface="Cambria"/>
                <a:cs typeface="Cambria"/>
              </a:rPr>
              <a:t>Nên </a:t>
            </a:r>
            <a:r>
              <a:rPr dirty="0" sz="1800" spc="-85">
                <a:latin typeface="Cambria"/>
                <a:cs typeface="Cambria"/>
              </a:rPr>
              <a:t>tỏ </a:t>
            </a:r>
            <a:r>
              <a:rPr dirty="0" sz="1800" spc="-165">
                <a:latin typeface="Cambria"/>
                <a:cs typeface="Cambria"/>
              </a:rPr>
              <a:t>chức </a:t>
            </a:r>
            <a:r>
              <a:rPr dirty="0" sz="1800" spc="-5">
                <a:latin typeface="Cambria"/>
                <a:cs typeface="Cambria"/>
              </a:rPr>
              <a:t>ăn </a:t>
            </a:r>
            <a:r>
              <a:rPr dirty="0" sz="1800" spc="-45">
                <a:latin typeface="Cambria"/>
                <a:cs typeface="Cambria"/>
              </a:rPr>
              <a:t>nhẹ </a:t>
            </a:r>
            <a:r>
              <a:rPr dirty="0" sz="1800" spc="-50">
                <a:latin typeface="Cambria"/>
                <a:cs typeface="Cambria"/>
              </a:rPr>
              <a:t>buỏi </a:t>
            </a:r>
            <a:r>
              <a:rPr dirty="0" sz="1800" spc="-5">
                <a:latin typeface="Cambria"/>
                <a:cs typeface="Cambria"/>
              </a:rPr>
              <a:t>trưâ, </a:t>
            </a:r>
            <a:r>
              <a:rPr dirty="0" sz="1800">
                <a:latin typeface="Cambria"/>
                <a:cs typeface="Cambria"/>
              </a:rPr>
              <a:t> </a:t>
            </a:r>
            <a:r>
              <a:rPr dirty="0" sz="1800" spc="-45">
                <a:latin typeface="Cambria"/>
                <a:cs typeface="Cambria"/>
              </a:rPr>
              <a:t>giẩi </a:t>
            </a:r>
            <a:r>
              <a:rPr dirty="0" sz="1800" spc="-5">
                <a:latin typeface="Cambria"/>
                <a:cs typeface="Cambria"/>
              </a:rPr>
              <a:t>lao </a:t>
            </a:r>
            <a:r>
              <a:rPr dirty="0" sz="1800" spc="-50">
                <a:latin typeface="Cambria"/>
                <a:cs typeface="Cambria"/>
              </a:rPr>
              <a:t>buỏi </a:t>
            </a:r>
            <a:r>
              <a:rPr dirty="0" sz="1800" spc="-90">
                <a:latin typeface="Cambria"/>
                <a:cs typeface="Cambria"/>
              </a:rPr>
              <a:t>chièu, </a:t>
            </a:r>
            <a:r>
              <a:rPr dirty="0" sz="1800" spc="-50">
                <a:latin typeface="Cambria"/>
                <a:cs typeface="Cambria"/>
              </a:rPr>
              <a:t>sấp </a:t>
            </a:r>
            <a:r>
              <a:rPr dirty="0" sz="1800" spc="-55">
                <a:latin typeface="Cambria"/>
                <a:cs typeface="Cambria"/>
              </a:rPr>
              <a:t>xép lậi </a:t>
            </a:r>
            <a:r>
              <a:rPr dirty="0" sz="1800" spc="-50">
                <a:latin typeface="Cambria"/>
                <a:cs typeface="Cambria"/>
              </a:rPr>
              <a:t> </a:t>
            </a:r>
            <a:r>
              <a:rPr dirty="0" sz="1800" spc="-60">
                <a:latin typeface="Cambria"/>
                <a:cs typeface="Cambria"/>
              </a:rPr>
              <a:t>chõ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-50">
                <a:latin typeface="Cambria"/>
                <a:cs typeface="Cambria"/>
              </a:rPr>
              <a:t>ngòi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32" y="386334"/>
            <a:ext cx="8649462" cy="11026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522732"/>
            <a:ext cx="801814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45" b="0">
                <a:latin typeface="Microsoft Sans Serif"/>
                <a:cs typeface="Microsoft Sans Serif"/>
              </a:rPr>
              <a:t>Techniques: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Brainstorming</a:t>
            </a:r>
            <a:r>
              <a:rPr dirty="0" sz="3900" spc="6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Sessions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138" y="1396491"/>
            <a:ext cx="7352030" cy="4857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5275" marR="5080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910" algn="l"/>
              </a:tabLst>
            </a:pPr>
            <a:r>
              <a:rPr dirty="0" sz="2400" spc="-10">
                <a:latin typeface="Cambria"/>
                <a:cs typeface="Cambria"/>
              </a:rPr>
              <a:t>BrainStorming </a:t>
            </a:r>
            <a:r>
              <a:rPr dirty="0" sz="2400">
                <a:latin typeface="Cambria"/>
                <a:cs typeface="Cambria"/>
              </a:rPr>
              <a:t>là kỹ </a:t>
            </a:r>
            <a:r>
              <a:rPr dirty="0" sz="2400" spc="-5">
                <a:latin typeface="Cambria"/>
                <a:cs typeface="Cambria"/>
              </a:rPr>
              <a:t>thuật </a:t>
            </a:r>
            <a:r>
              <a:rPr dirty="0" sz="2400">
                <a:latin typeface="Cambria"/>
                <a:cs typeface="Cambria"/>
              </a:rPr>
              <a:t>sáng </a:t>
            </a:r>
            <a:r>
              <a:rPr dirty="0" sz="2400" spc="-5">
                <a:latin typeface="Cambria"/>
                <a:cs typeface="Cambria"/>
              </a:rPr>
              <a:t>tạo </a:t>
            </a:r>
            <a:r>
              <a:rPr dirty="0" sz="2400">
                <a:latin typeface="Cambria"/>
                <a:cs typeface="Cambria"/>
              </a:rPr>
              <a:t>hỗ </a:t>
            </a:r>
            <a:r>
              <a:rPr dirty="0" sz="2400" spc="-20">
                <a:latin typeface="Cambria"/>
                <a:cs typeface="Cambria"/>
              </a:rPr>
              <a:t>trợ </a:t>
            </a:r>
            <a:r>
              <a:rPr dirty="0" sz="2400">
                <a:latin typeface="Cambria"/>
                <a:cs typeface="Cambria"/>
              </a:rPr>
              <a:t>việc </a:t>
            </a:r>
            <a:r>
              <a:rPr dirty="0" sz="2400" spc="-5">
                <a:latin typeface="Cambria"/>
                <a:cs typeface="Cambria"/>
              </a:rPr>
              <a:t>tìm </a:t>
            </a:r>
            <a:r>
              <a:rPr dirty="0" sz="2400">
                <a:latin typeface="Cambria"/>
                <a:cs typeface="Cambria"/>
              </a:rPr>
              <a:t>ý 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tưởng.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Việc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sử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dụng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Brainstorming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cho</a:t>
            </a:r>
            <a:r>
              <a:rPr dirty="0" sz="2400" spc="52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phép</a:t>
            </a:r>
            <a:r>
              <a:rPr dirty="0" sz="2400" spc="5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tìm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được</a:t>
            </a:r>
            <a:r>
              <a:rPr dirty="0" sz="2400" spc="-5">
                <a:latin typeface="Cambria"/>
                <a:cs typeface="Cambria"/>
              </a:rPr>
              <a:t> nhiều </a:t>
            </a:r>
            <a:r>
              <a:rPr dirty="0" sz="2400">
                <a:latin typeface="Cambria"/>
                <a:cs typeface="Cambria"/>
              </a:rPr>
              <a:t>ý </a:t>
            </a:r>
            <a:r>
              <a:rPr dirty="0" sz="2400" spc="-10">
                <a:latin typeface="Cambria"/>
                <a:cs typeface="Cambria"/>
              </a:rPr>
              <a:t>tưởng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đặc sắc </a:t>
            </a:r>
            <a:r>
              <a:rPr dirty="0" sz="2400" spc="-5">
                <a:latin typeface="Cambria"/>
                <a:cs typeface="Cambria"/>
              </a:rPr>
              <a:t>nhất </a:t>
            </a:r>
            <a:r>
              <a:rPr dirty="0" sz="2400" spc="-10">
                <a:latin typeface="Cambria"/>
                <a:cs typeface="Cambria"/>
              </a:rPr>
              <a:t>trong</a:t>
            </a:r>
            <a:r>
              <a:rPr dirty="0" sz="2400" spc="50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thời gian ít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nhất nhờ </a:t>
            </a:r>
            <a:r>
              <a:rPr dirty="0" sz="2400" spc="-20">
                <a:latin typeface="Cambria"/>
                <a:cs typeface="Cambria"/>
              </a:rPr>
              <a:t>vào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việc không bị </a:t>
            </a:r>
            <a:r>
              <a:rPr dirty="0" sz="2400" spc="-5">
                <a:latin typeface="Cambria"/>
                <a:cs typeface="Cambria"/>
              </a:rPr>
              <a:t>phán </a:t>
            </a:r>
            <a:r>
              <a:rPr dirty="0" sz="2400" spc="-20">
                <a:latin typeface="Cambria"/>
                <a:cs typeface="Cambria"/>
              </a:rPr>
              <a:t>xét</a:t>
            </a:r>
            <a:r>
              <a:rPr dirty="0" sz="2400" spc="484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hay</a:t>
            </a:r>
            <a:r>
              <a:rPr dirty="0" sz="2400" spc="49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đánh </a:t>
            </a:r>
            <a:r>
              <a:rPr dirty="0" sz="2400" spc="-5">
                <a:latin typeface="Cambria"/>
                <a:cs typeface="Cambria"/>
              </a:rPr>
              <a:t>giá. </a:t>
            </a:r>
            <a:r>
              <a:rPr dirty="0" sz="2400">
                <a:latin typeface="Cambria"/>
                <a:cs typeface="Cambria"/>
              </a:rPr>
              <a:t> Việc </a:t>
            </a:r>
            <a:r>
              <a:rPr dirty="0" sz="2400" spc="-5">
                <a:latin typeface="Cambria"/>
                <a:cs typeface="Cambria"/>
              </a:rPr>
              <a:t>nhận </a:t>
            </a:r>
            <a:r>
              <a:rPr dirty="0" sz="2400" spc="-20">
                <a:latin typeface="Cambria"/>
                <a:cs typeface="Cambria"/>
              </a:rPr>
              <a:t>xét hay </a:t>
            </a:r>
            <a:r>
              <a:rPr dirty="0" sz="2400">
                <a:latin typeface="Cambria"/>
                <a:cs typeface="Cambria"/>
              </a:rPr>
              <a:t>đánh </a:t>
            </a:r>
            <a:r>
              <a:rPr dirty="0" sz="2400" spc="-5">
                <a:latin typeface="Cambria"/>
                <a:cs typeface="Cambria"/>
              </a:rPr>
              <a:t>giá </a:t>
            </a:r>
            <a:r>
              <a:rPr dirty="0" sz="2400">
                <a:latin typeface="Cambria"/>
                <a:cs typeface="Cambria"/>
              </a:rPr>
              <a:t>sẽ chỉ </a:t>
            </a:r>
            <a:r>
              <a:rPr dirty="0" sz="2400" spc="-15">
                <a:latin typeface="Cambria"/>
                <a:cs typeface="Cambria"/>
              </a:rPr>
              <a:t>được </a:t>
            </a:r>
            <a:r>
              <a:rPr dirty="0" sz="2400" spc="-10">
                <a:latin typeface="Cambria"/>
                <a:cs typeface="Cambria"/>
              </a:rPr>
              <a:t>thực </a:t>
            </a:r>
            <a:r>
              <a:rPr dirty="0" sz="2400">
                <a:latin typeface="Cambria"/>
                <a:cs typeface="Cambria"/>
              </a:rPr>
              <a:t>hiện sau 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khi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đã </a:t>
            </a:r>
            <a:r>
              <a:rPr dirty="0" sz="2400" spc="-5">
                <a:latin typeface="Cambria"/>
                <a:cs typeface="Cambria"/>
              </a:rPr>
              <a:t>thu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thập</a:t>
            </a:r>
            <a:r>
              <a:rPr dirty="0" sz="2400">
                <a:latin typeface="Cambria"/>
                <a:cs typeface="Cambria"/>
              </a:rPr>
              <a:t> đủ </a:t>
            </a:r>
            <a:r>
              <a:rPr dirty="0" sz="2400" spc="-5">
                <a:latin typeface="Cambria"/>
                <a:cs typeface="Cambria"/>
              </a:rPr>
              <a:t>nhiều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ý </a:t>
            </a:r>
            <a:r>
              <a:rPr dirty="0" sz="2400" spc="-10">
                <a:latin typeface="Cambria"/>
                <a:cs typeface="Cambria"/>
              </a:rPr>
              <a:t>tưởng.</a:t>
            </a:r>
            <a:endParaRPr sz="2400">
              <a:latin typeface="Cambria"/>
              <a:cs typeface="Cambria"/>
            </a:endParaRPr>
          </a:p>
          <a:p>
            <a:pPr algn="just" marL="295275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910" algn="l"/>
              </a:tabLst>
            </a:pPr>
            <a:r>
              <a:rPr dirty="0" sz="2400" spc="-10">
                <a:latin typeface="Cambria"/>
                <a:cs typeface="Cambria"/>
              </a:rPr>
              <a:t>Brainstorming </a:t>
            </a:r>
            <a:r>
              <a:rPr dirty="0" sz="2400" spc="-5">
                <a:latin typeface="Cambria"/>
                <a:cs typeface="Cambria"/>
              </a:rPr>
              <a:t>giúp </a:t>
            </a:r>
            <a:r>
              <a:rPr dirty="0" sz="2400">
                <a:latin typeface="Cambria"/>
                <a:cs typeface="Cambria"/>
              </a:rPr>
              <a:t>cho cá </a:t>
            </a:r>
            <a:r>
              <a:rPr dirty="0" sz="2400" spc="-5">
                <a:latin typeface="Cambria"/>
                <a:cs typeface="Cambria"/>
              </a:rPr>
              <a:t>nhân </a:t>
            </a:r>
            <a:r>
              <a:rPr dirty="0" sz="2400">
                <a:latin typeface="Cambria"/>
                <a:cs typeface="Cambria"/>
              </a:rPr>
              <a:t>hoặc </a:t>
            </a:r>
            <a:r>
              <a:rPr dirty="0" sz="2400" spc="-5">
                <a:latin typeface="Cambria"/>
                <a:cs typeface="Cambria"/>
              </a:rPr>
              <a:t>tập thể có thể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duy </a:t>
            </a:r>
            <a:r>
              <a:rPr dirty="0" sz="2400" spc="-5">
                <a:latin typeface="Cambria"/>
                <a:cs typeface="Cambria"/>
              </a:rPr>
              <a:t>trì luồng </a:t>
            </a:r>
            <a:r>
              <a:rPr dirty="0" sz="2400" spc="-20">
                <a:latin typeface="Cambria"/>
                <a:cs typeface="Cambria"/>
              </a:rPr>
              <a:t>suy </a:t>
            </a:r>
            <a:r>
              <a:rPr dirty="0" sz="2400" spc="-5">
                <a:latin typeface="Cambria"/>
                <a:cs typeface="Cambria"/>
              </a:rPr>
              <a:t>nghĩ, tư </a:t>
            </a:r>
            <a:r>
              <a:rPr dirty="0" sz="2400" spc="-20">
                <a:latin typeface="Cambria"/>
                <a:cs typeface="Cambria"/>
              </a:rPr>
              <a:t>duy </a:t>
            </a:r>
            <a:r>
              <a:rPr dirty="0" sz="2400" spc="-5">
                <a:latin typeface="Cambria"/>
                <a:cs typeface="Cambria"/>
              </a:rPr>
              <a:t>một </a:t>
            </a:r>
            <a:r>
              <a:rPr dirty="0" sz="2400">
                <a:latin typeface="Cambria"/>
                <a:cs typeface="Cambria"/>
              </a:rPr>
              <a:t>cách </a:t>
            </a:r>
            <a:r>
              <a:rPr dirty="0" sz="2400" spc="-5">
                <a:latin typeface="Cambria"/>
                <a:cs typeface="Cambria"/>
              </a:rPr>
              <a:t>liên tục </a:t>
            </a:r>
            <a:r>
              <a:rPr dirty="0" sz="2400" spc="-25">
                <a:latin typeface="Cambria"/>
                <a:cs typeface="Cambria"/>
              </a:rPr>
              <a:t>và </a:t>
            </a:r>
            <a:r>
              <a:rPr dirty="0" sz="2400">
                <a:latin typeface="Cambria"/>
                <a:cs typeface="Cambria"/>
              </a:rPr>
              <a:t>ý 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tưởng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này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có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thể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là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gợi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ý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cho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những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người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kia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nghĩ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 spc="-45">
                <a:latin typeface="Cambria"/>
                <a:cs typeface="Cambria"/>
              </a:rPr>
              <a:t>ra </a:t>
            </a:r>
            <a:r>
              <a:rPr dirty="0" sz="2400" spc="-5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ý </a:t>
            </a:r>
            <a:r>
              <a:rPr dirty="0" sz="2400" spc="-5">
                <a:latin typeface="Cambria"/>
                <a:cs typeface="Cambria"/>
              </a:rPr>
              <a:t>mới. Giai </a:t>
            </a:r>
            <a:r>
              <a:rPr dirty="0" sz="2400">
                <a:latin typeface="Cambria"/>
                <a:cs typeface="Cambria"/>
              </a:rPr>
              <a:t>đoạn </a:t>
            </a:r>
            <a:r>
              <a:rPr dirty="0" sz="2400" spc="-5">
                <a:latin typeface="Cambria"/>
                <a:cs typeface="Cambria"/>
              </a:rPr>
              <a:t>tìm </a:t>
            </a:r>
            <a:r>
              <a:rPr dirty="0" sz="2400">
                <a:latin typeface="Cambria"/>
                <a:cs typeface="Cambria"/>
              </a:rPr>
              <a:t>ý </a:t>
            </a:r>
            <a:r>
              <a:rPr dirty="0" sz="2400" spc="-10">
                <a:latin typeface="Cambria"/>
                <a:cs typeface="Cambria"/>
              </a:rPr>
              <a:t>tưởng </a:t>
            </a:r>
            <a:r>
              <a:rPr dirty="0" sz="2400" spc="-20">
                <a:latin typeface="Cambria"/>
                <a:cs typeface="Cambria"/>
              </a:rPr>
              <a:t>kết </a:t>
            </a:r>
            <a:r>
              <a:rPr dirty="0" sz="2400" spc="-5">
                <a:latin typeface="Cambria"/>
                <a:cs typeface="Cambria"/>
              </a:rPr>
              <a:t>thúc khi </a:t>
            </a:r>
            <a:r>
              <a:rPr dirty="0" sz="2400">
                <a:latin typeface="Cambria"/>
                <a:cs typeface="Cambria"/>
              </a:rPr>
              <a:t>số </a:t>
            </a:r>
            <a:r>
              <a:rPr dirty="0" sz="2400" spc="-10">
                <a:latin typeface="Cambria"/>
                <a:cs typeface="Cambria"/>
              </a:rPr>
              <a:t>lượng </a:t>
            </a:r>
            <a:r>
              <a:rPr dirty="0" sz="2400">
                <a:latin typeface="Cambria"/>
                <a:cs typeface="Cambria"/>
              </a:rPr>
              <a:t>ý 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tưởng tương </a:t>
            </a:r>
            <a:r>
              <a:rPr dirty="0" sz="2400">
                <a:latin typeface="Cambria"/>
                <a:cs typeface="Cambria"/>
              </a:rPr>
              <a:t>đối </a:t>
            </a:r>
            <a:r>
              <a:rPr dirty="0" sz="2400" spc="-5">
                <a:latin typeface="Cambria"/>
                <a:cs typeface="Cambria"/>
              </a:rPr>
              <a:t>nhiều thì mới </a:t>
            </a:r>
            <a:r>
              <a:rPr dirty="0" sz="2400" spc="-20">
                <a:latin typeface="Cambria"/>
                <a:cs typeface="Cambria"/>
              </a:rPr>
              <a:t>chuyển </a:t>
            </a:r>
            <a:r>
              <a:rPr dirty="0" sz="2400">
                <a:latin typeface="Cambria"/>
                <a:cs typeface="Cambria"/>
              </a:rPr>
              <a:t>sang </a:t>
            </a:r>
            <a:r>
              <a:rPr dirty="0" sz="2400" spc="-5">
                <a:latin typeface="Cambria"/>
                <a:cs typeface="Cambria"/>
              </a:rPr>
              <a:t>giai </a:t>
            </a:r>
            <a:r>
              <a:rPr dirty="0" sz="2400">
                <a:latin typeface="Cambria"/>
                <a:cs typeface="Cambria"/>
              </a:rPr>
              <a:t>đoạn 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đánh </a:t>
            </a:r>
            <a:r>
              <a:rPr dirty="0" sz="2400" spc="-5">
                <a:latin typeface="Cambria"/>
                <a:cs typeface="Cambria"/>
              </a:rPr>
              <a:t>giá </a:t>
            </a:r>
            <a:r>
              <a:rPr dirty="0" sz="2400">
                <a:latin typeface="Cambria"/>
                <a:cs typeface="Cambria"/>
              </a:rPr>
              <a:t>các ý </a:t>
            </a:r>
            <a:r>
              <a:rPr dirty="0" sz="2400" spc="-10">
                <a:latin typeface="Cambria"/>
                <a:cs typeface="Cambria"/>
              </a:rPr>
              <a:t>tưởng </a:t>
            </a:r>
            <a:r>
              <a:rPr dirty="0" sz="2400">
                <a:latin typeface="Cambria"/>
                <a:cs typeface="Cambria"/>
              </a:rPr>
              <a:t>đã </a:t>
            </a:r>
            <a:r>
              <a:rPr dirty="0" sz="2400" spc="-10">
                <a:latin typeface="Cambria"/>
                <a:cs typeface="Cambria"/>
              </a:rPr>
              <a:t>được </a:t>
            </a:r>
            <a:r>
              <a:rPr dirty="0" sz="2400" spc="-5">
                <a:latin typeface="Cambria"/>
                <a:cs typeface="Cambria"/>
              </a:rPr>
              <a:t>nêu </a:t>
            </a:r>
            <a:r>
              <a:rPr dirty="0" sz="2400" spc="-30">
                <a:latin typeface="Cambria"/>
                <a:cs typeface="Cambria"/>
              </a:rPr>
              <a:t>ra </a:t>
            </a:r>
            <a:r>
              <a:rPr dirty="0" sz="2400">
                <a:latin typeface="Cambria"/>
                <a:cs typeface="Cambria"/>
              </a:rPr>
              <a:t>để đưâ </a:t>
            </a:r>
            <a:r>
              <a:rPr dirty="0" sz="2400" spc="-25">
                <a:latin typeface="Cambria"/>
                <a:cs typeface="Cambria"/>
              </a:rPr>
              <a:t>ra </a:t>
            </a:r>
            <a:r>
              <a:rPr dirty="0" sz="2400" spc="-20">
                <a:latin typeface="Cambria"/>
                <a:cs typeface="Cambria"/>
              </a:rPr>
              <a:t>kết 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luận.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932" y="0"/>
              <a:ext cx="5862828" cy="9928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9932" y="484631"/>
              <a:ext cx="1235214" cy="11026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6212" y="484631"/>
              <a:ext cx="1757934" cy="11026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034" y="484631"/>
              <a:ext cx="1648968" cy="11026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0604" y="484631"/>
              <a:ext cx="1591818" cy="110261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97939" y="26923"/>
            <a:ext cx="5232400" cy="1214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Brainstorming</a:t>
            </a:r>
            <a:r>
              <a:rPr dirty="0" sz="3900" spc="1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Sessions </a:t>
            </a:r>
            <a:r>
              <a:rPr dirty="0" sz="3900" spc="-1019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Kỹ</a:t>
            </a:r>
            <a:r>
              <a:rPr dirty="0" sz="3900" spc="4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thuật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110" b="0">
                <a:latin typeface="Microsoft Sans Serif"/>
                <a:cs typeface="Microsoft Sans Serif"/>
              </a:rPr>
              <a:t>thực</a:t>
            </a:r>
            <a:r>
              <a:rPr dirty="0" sz="3900" spc="40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hiện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7939" y="1547672"/>
            <a:ext cx="7341234" cy="38207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 b="1" i="1">
                <a:latin typeface="Cambria"/>
                <a:cs typeface="Cambria"/>
              </a:rPr>
              <a:t>Nêu</a:t>
            </a:r>
            <a:r>
              <a:rPr dirty="0" sz="2800" spc="-30" b="1" i="1">
                <a:latin typeface="Cambria"/>
                <a:cs typeface="Cambria"/>
              </a:rPr>
              <a:t> </a:t>
            </a:r>
            <a:r>
              <a:rPr dirty="0" sz="2800" b="1" i="1">
                <a:latin typeface="Cambria"/>
                <a:cs typeface="Cambria"/>
              </a:rPr>
              <a:t>ý</a:t>
            </a:r>
            <a:r>
              <a:rPr dirty="0" sz="2800" spc="-35" b="1" i="1">
                <a:latin typeface="Cambria"/>
                <a:cs typeface="Cambria"/>
              </a:rPr>
              <a:t> </a:t>
            </a:r>
            <a:r>
              <a:rPr dirty="0" sz="2800" spc="-10" b="1" i="1">
                <a:latin typeface="Cambria"/>
                <a:cs typeface="Cambria"/>
              </a:rPr>
              <a:t>tưởng</a:t>
            </a:r>
            <a:endParaRPr sz="2800">
              <a:latin typeface="Cambria"/>
              <a:cs typeface="Cambria"/>
            </a:endParaRPr>
          </a:p>
          <a:p>
            <a:pPr marL="377190" marR="635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77825" algn="l"/>
                <a:tab pos="1188085" algn="l"/>
                <a:tab pos="1910080" algn="l"/>
                <a:tab pos="2841625" algn="l"/>
                <a:tab pos="3621404" algn="l"/>
                <a:tab pos="4343400" algn="l"/>
                <a:tab pos="5005705" algn="l"/>
                <a:tab pos="5377815" algn="l"/>
                <a:tab pos="6499860" algn="l"/>
              </a:tabLst>
            </a:pPr>
            <a:r>
              <a:rPr dirty="0" sz="2800">
                <a:latin typeface="Cambria"/>
                <a:cs typeface="Cambria"/>
              </a:rPr>
              <a:t>Hạn</a:t>
            </a:r>
            <a:r>
              <a:rPr dirty="0" sz="2800">
                <a:latin typeface="Cambria"/>
                <a:cs typeface="Cambria"/>
              </a:rPr>
              <a:t>	</a:t>
            </a:r>
            <a:r>
              <a:rPr dirty="0" sz="2800">
                <a:latin typeface="Cambria"/>
                <a:cs typeface="Cambria"/>
              </a:rPr>
              <a:t>chế</a:t>
            </a:r>
            <a:r>
              <a:rPr dirty="0" sz="2800">
                <a:latin typeface="Cambria"/>
                <a:cs typeface="Cambria"/>
              </a:rPr>
              <a:t>	</a:t>
            </a:r>
            <a:r>
              <a:rPr dirty="0" sz="2800" spc="-45">
                <a:latin typeface="Cambria"/>
                <a:cs typeface="Cambria"/>
              </a:rPr>
              <a:t>x</a:t>
            </a:r>
            <a:r>
              <a:rPr dirty="0" sz="2800" spc="-5">
                <a:latin typeface="Cambria"/>
                <a:cs typeface="Cambria"/>
              </a:rPr>
              <a:t>un</a:t>
            </a:r>
            <a:r>
              <a:rPr dirty="0" sz="2800">
                <a:latin typeface="Cambria"/>
                <a:cs typeface="Cambria"/>
              </a:rPr>
              <a:t>g</a:t>
            </a:r>
            <a:r>
              <a:rPr dirty="0" sz="2800">
                <a:latin typeface="Cambria"/>
                <a:cs typeface="Cambria"/>
              </a:rPr>
              <a:t>	</a:t>
            </a:r>
            <a:r>
              <a:rPr dirty="0" sz="2800">
                <a:latin typeface="Cambria"/>
                <a:cs typeface="Cambria"/>
              </a:rPr>
              <a:t>độ</a:t>
            </a:r>
            <a:r>
              <a:rPr dirty="0" sz="2800" spc="30">
                <a:latin typeface="Cambria"/>
                <a:cs typeface="Cambria"/>
              </a:rPr>
              <a:t>t</a:t>
            </a:r>
            <a:r>
              <a:rPr dirty="0" sz="2800">
                <a:latin typeface="Cambria"/>
                <a:cs typeface="Cambria"/>
              </a:rPr>
              <a:t>,</a:t>
            </a:r>
            <a:r>
              <a:rPr dirty="0" sz="2800">
                <a:latin typeface="Cambria"/>
                <a:cs typeface="Cambria"/>
              </a:rPr>
              <a:t>	</a:t>
            </a:r>
            <a:r>
              <a:rPr dirty="0" sz="2800">
                <a:latin typeface="Cambria"/>
                <a:cs typeface="Cambria"/>
              </a:rPr>
              <a:t>chê</a:t>
            </a:r>
            <a:r>
              <a:rPr dirty="0" sz="2800">
                <a:latin typeface="Cambria"/>
                <a:cs typeface="Cambria"/>
              </a:rPr>
              <a:t>	</a:t>
            </a:r>
            <a:r>
              <a:rPr dirty="0" sz="2800" spc="-5">
                <a:latin typeface="Cambria"/>
                <a:cs typeface="Cambria"/>
              </a:rPr>
              <a:t>ba</a:t>
            </a:r>
            <a:r>
              <a:rPr dirty="0" sz="2800">
                <a:latin typeface="Cambria"/>
                <a:cs typeface="Cambria"/>
              </a:rPr>
              <a:t>i</a:t>
            </a:r>
            <a:r>
              <a:rPr dirty="0" sz="2800">
                <a:latin typeface="Cambria"/>
                <a:cs typeface="Cambria"/>
              </a:rPr>
              <a:t>	</a:t>
            </a:r>
            <a:r>
              <a:rPr dirty="0" sz="2800">
                <a:latin typeface="Cambria"/>
                <a:cs typeface="Cambria"/>
              </a:rPr>
              <a:t>ý</a:t>
            </a:r>
            <a:r>
              <a:rPr dirty="0" sz="2800">
                <a:latin typeface="Cambria"/>
                <a:cs typeface="Cambria"/>
              </a:rPr>
              <a:t>	</a:t>
            </a:r>
            <a:r>
              <a:rPr dirty="0" sz="2800" spc="-5">
                <a:latin typeface="Cambria"/>
                <a:cs typeface="Cambria"/>
              </a:rPr>
              <a:t>t</a:t>
            </a:r>
            <a:r>
              <a:rPr dirty="0" sz="2800" spc="-30">
                <a:latin typeface="Cambria"/>
                <a:cs typeface="Cambria"/>
              </a:rPr>
              <a:t>ư</a:t>
            </a:r>
            <a:r>
              <a:rPr dirty="0" sz="2800" spc="-5">
                <a:latin typeface="Cambria"/>
                <a:cs typeface="Cambria"/>
              </a:rPr>
              <a:t>ởn</a:t>
            </a:r>
            <a:r>
              <a:rPr dirty="0" sz="2800">
                <a:latin typeface="Cambria"/>
                <a:cs typeface="Cambria"/>
              </a:rPr>
              <a:t>g</a:t>
            </a:r>
            <a:r>
              <a:rPr dirty="0" sz="2800">
                <a:latin typeface="Cambria"/>
                <a:cs typeface="Cambria"/>
              </a:rPr>
              <a:t>	</a:t>
            </a:r>
            <a:r>
              <a:rPr dirty="0" sz="2800" spc="-5">
                <a:latin typeface="Cambria"/>
                <a:cs typeface="Cambria"/>
              </a:rPr>
              <a:t>t</a:t>
            </a:r>
            <a:r>
              <a:rPr dirty="0" sz="2800" spc="-40">
                <a:latin typeface="Cambria"/>
                <a:cs typeface="Cambria"/>
              </a:rPr>
              <a:t>r</a:t>
            </a:r>
            <a:r>
              <a:rPr dirty="0" sz="2800">
                <a:latin typeface="Cambria"/>
                <a:cs typeface="Cambria"/>
              </a:rPr>
              <a:t>ong  </a:t>
            </a:r>
            <a:r>
              <a:rPr dirty="0" sz="2800">
                <a:latin typeface="Cambria"/>
                <a:cs typeface="Cambria"/>
              </a:rPr>
              <a:t>nhóm</a:t>
            </a:r>
            <a:endParaRPr sz="2800">
              <a:latin typeface="Cambria"/>
              <a:cs typeface="Cambria"/>
            </a:endParaRPr>
          </a:p>
          <a:p>
            <a:pPr marL="377190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77825" algn="l"/>
              </a:tabLst>
            </a:pPr>
            <a:r>
              <a:rPr dirty="0" sz="2800" spc="15">
                <a:latin typeface="Cambria"/>
                <a:cs typeface="Cambria"/>
              </a:rPr>
              <a:t>Tìm</a:t>
            </a:r>
            <a:r>
              <a:rPr dirty="0" sz="2800" spc="26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thật</a:t>
            </a:r>
            <a:r>
              <a:rPr dirty="0" sz="2800" spc="28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nhiều</a:t>
            </a:r>
            <a:r>
              <a:rPr dirty="0" sz="2800" spc="28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ý</a:t>
            </a:r>
            <a:r>
              <a:rPr dirty="0" sz="2800" spc="27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tưởng</a:t>
            </a:r>
            <a:r>
              <a:rPr dirty="0" sz="2800" spc="28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trong</a:t>
            </a:r>
            <a:r>
              <a:rPr dirty="0" sz="2800" spc="28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thời</a:t>
            </a:r>
            <a:r>
              <a:rPr dirty="0" sz="2800" spc="27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gian</a:t>
            </a:r>
            <a:r>
              <a:rPr dirty="0" sz="2800" spc="26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ngắn </a:t>
            </a:r>
            <a:r>
              <a:rPr dirty="0" sz="2800" spc="-6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nhất</a:t>
            </a:r>
            <a:endParaRPr sz="2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77825" algn="l"/>
              </a:tabLst>
            </a:pPr>
            <a:r>
              <a:rPr dirty="0" sz="2800" spc="-20">
                <a:latin typeface="Cambria"/>
                <a:cs typeface="Cambria"/>
              </a:rPr>
              <a:t>Khuyến </a:t>
            </a:r>
            <a:r>
              <a:rPr dirty="0" sz="2800" spc="-5">
                <a:latin typeface="Cambria"/>
                <a:cs typeface="Cambria"/>
              </a:rPr>
              <a:t>khích </a:t>
            </a:r>
            <a:r>
              <a:rPr dirty="0" sz="2800" spc="-15">
                <a:latin typeface="Cambria"/>
                <a:cs typeface="Cambria"/>
              </a:rPr>
              <a:t>tổ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hợp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các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ý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kiến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thành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viên</a:t>
            </a:r>
            <a:endParaRPr sz="2800">
              <a:latin typeface="Cambria"/>
              <a:cs typeface="Cambria"/>
            </a:endParaRPr>
          </a:p>
          <a:p>
            <a:pPr marL="377190" marR="571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77825" algn="l"/>
                <a:tab pos="1136015" algn="l"/>
                <a:tab pos="1461770" algn="l"/>
                <a:tab pos="2534920" algn="l"/>
                <a:tab pos="3287395" algn="l"/>
                <a:tab pos="4025900" algn="l"/>
                <a:tab pos="4808220" algn="l"/>
                <a:tab pos="5133975" algn="l"/>
                <a:tab pos="5807710" algn="l"/>
                <a:tab pos="6442075" algn="l"/>
              </a:tabLst>
            </a:pPr>
            <a:r>
              <a:rPr dirty="0" sz="2800" spc="50">
                <a:latin typeface="Cambria"/>
                <a:cs typeface="Cambria"/>
              </a:rPr>
              <a:t>T</a:t>
            </a:r>
            <a:r>
              <a:rPr dirty="0" sz="2800">
                <a:latin typeface="Cambria"/>
                <a:cs typeface="Cambria"/>
              </a:rPr>
              <a:t>ìm</a:t>
            </a:r>
            <a:r>
              <a:rPr dirty="0" sz="2800">
                <a:latin typeface="Cambria"/>
                <a:cs typeface="Cambria"/>
              </a:rPr>
              <a:t>	</a:t>
            </a:r>
            <a:r>
              <a:rPr dirty="0" sz="2800">
                <a:latin typeface="Cambria"/>
                <a:cs typeface="Cambria"/>
              </a:rPr>
              <a:t>ý</a:t>
            </a:r>
            <a:r>
              <a:rPr dirty="0" sz="2800">
                <a:latin typeface="Cambria"/>
                <a:cs typeface="Cambria"/>
              </a:rPr>
              <a:t>	</a:t>
            </a:r>
            <a:r>
              <a:rPr dirty="0" sz="2800" spc="-5">
                <a:latin typeface="Cambria"/>
                <a:cs typeface="Cambria"/>
              </a:rPr>
              <a:t>t</a:t>
            </a:r>
            <a:r>
              <a:rPr dirty="0" sz="2800" spc="-25">
                <a:latin typeface="Cambria"/>
                <a:cs typeface="Cambria"/>
              </a:rPr>
              <a:t>ư</a:t>
            </a:r>
            <a:r>
              <a:rPr dirty="0" sz="2800" spc="-5">
                <a:latin typeface="Cambria"/>
                <a:cs typeface="Cambria"/>
              </a:rPr>
              <a:t>ởn</a:t>
            </a:r>
            <a:r>
              <a:rPr dirty="0" sz="2800">
                <a:latin typeface="Cambria"/>
                <a:cs typeface="Cambria"/>
              </a:rPr>
              <a:t>g</a:t>
            </a:r>
            <a:r>
              <a:rPr dirty="0" sz="2800">
                <a:latin typeface="Cambria"/>
                <a:cs typeface="Cambria"/>
              </a:rPr>
              <a:t>	</a:t>
            </a:r>
            <a:r>
              <a:rPr dirty="0" sz="2800" spc="-5">
                <a:latin typeface="Cambria"/>
                <a:cs typeface="Cambria"/>
              </a:rPr>
              <a:t>mớ</a:t>
            </a:r>
            <a:r>
              <a:rPr dirty="0" sz="2800">
                <a:latin typeface="Cambria"/>
                <a:cs typeface="Cambria"/>
              </a:rPr>
              <a:t>i</a:t>
            </a:r>
            <a:r>
              <a:rPr dirty="0" sz="2800">
                <a:latin typeface="Cambria"/>
                <a:cs typeface="Cambria"/>
              </a:rPr>
              <a:t>	</a:t>
            </a:r>
            <a:r>
              <a:rPr dirty="0" sz="2800">
                <a:latin typeface="Cambria"/>
                <a:cs typeface="Cambria"/>
              </a:rPr>
              <a:t>dựâ</a:t>
            </a:r>
            <a:r>
              <a:rPr dirty="0" sz="2800">
                <a:latin typeface="Cambria"/>
                <a:cs typeface="Cambria"/>
              </a:rPr>
              <a:t>	</a:t>
            </a:r>
            <a:r>
              <a:rPr dirty="0" sz="2800" spc="-5">
                <a:latin typeface="Cambria"/>
                <a:cs typeface="Cambria"/>
              </a:rPr>
              <a:t>t</a:t>
            </a:r>
            <a:r>
              <a:rPr dirty="0" sz="2800" spc="-45">
                <a:latin typeface="Cambria"/>
                <a:cs typeface="Cambria"/>
              </a:rPr>
              <a:t>r</a:t>
            </a:r>
            <a:r>
              <a:rPr dirty="0" sz="2800">
                <a:latin typeface="Cambria"/>
                <a:cs typeface="Cambria"/>
              </a:rPr>
              <a:t>ên</a:t>
            </a:r>
            <a:r>
              <a:rPr dirty="0" sz="2800">
                <a:latin typeface="Cambria"/>
                <a:cs typeface="Cambria"/>
              </a:rPr>
              <a:t>	</a:t>
            </a:r>
            <a:r>
              <a:rPr dirty="0" sz="2800">
                <a:latin typeface="Cambria"/>
                <a:cs typeface="Cambria"/>
              </a:rPr>
              <a:t>ý</a:t>
            </a:r>
            <a:r>
              <a:rPr dirty="0" sz="2800">
                <a:latin typeface="Cambria"/>
                <a:cs typeface="Cambria"/>
              </a:rPr>
              <a:t>	</a:t>
            </a:r>
            <a:r>
              <a:rPr dirty="0" sz="2800">
                <a:latin typeface="Cambria"/>
                <a:cs typeface="Cambria"/>
              </a:rPr>
              <a:t>củâ</a:t>
            </a:r>
            <a:r>
              <a:rPr dirty="0" sz="2800">
                <a:latin typeface="Cambria"/>
                <a:cs typeface="Cambria"/>
              </a:rPr>
              <a:t>	</a:t>
            </a:r>
            <a:r>
              <a:rPr dirty="0" sz="2800">
                <a:latin typeface="Cambria"/>
                <a:cs typeface="Cambria"/>
              </a:rPr>
              <a:t>các</a:t>
            </a:r>
            <a:r>
              <a:rPr dirty="0" sz="2800">
                <a:latin typeface="Cambria"/>
                <a:cs typeface="Cambria"/>
              </a:rPr>
              <a:t>	</a:t>
            </a:r>
            <a:r>
              <a:rPr dirty="0" sz="2800" spc="-5">
                <a:latin typeface="Cambria"/>
                <a:cs typeface="Cambria"/>
              </a:rPr>
              <a:t>thành  </a:t>
            </a:r>
            <a:r>
              <a:rPr dirty="0" sz="2800">
                <a:latin typeface="Cambria"/>
                <a:cs typeface="Cambria"/>
              </a:rPr>
              <a:t>viên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577" y="89153"/>
              <a:ext cx="5862828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5577" y="683513"/>
              <a:ext cx="4682490" cy="110261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3839" y="225552"/>
            <a:ext cx="5234305" cy="1214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Brainstorming</a:t>
            </a:r>
            <a:r>
              <a:rPr dirty="0" sz="3900" spc="2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Sessions </a:t>
            </a:r>
            <a:r>
              <a:rPr dirty="0" sz="3900" spc="-1019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Kỹ</a:t>
            </a:r>
            <a:r>
              <a:rPr dirty="0" sz="3900" spc="3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thuật</a:t>
            </a:r>
            <a:r>
              <a:rPr dirty="0" sz="3900" spc="70" b="0">
                <a:latin typeface="Microsoft Sans Serif"/>
                <a:cs typeface="Microsoft Sans Serif"/>
              </a:rPr>
              <a:t> </a:t>
            </a:r>
            <a:r>
              <a:rPr dirty="0" sz="3900" spc="110" b="0">
                <a:latin typeface="Microsoft Sans Serif"/>
                <a:cs typeface="Microsoft Sans Serif"/>
              </a:rPr>
              <a:t>thực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-15" b="0">
                <a:latin typeface="Microsoft Sans Serif"/>
                <a:cs typeface="Microsoft Sans Serif"/>
              </a:rPr>
              <a:t>hiện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7939" y="1547672"/>
            <a:ext cx="7274559" cy="33940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 b="1" i="1">
                <a:latin typeface="Cambria"/>
                <a:cs typeface="Cambria"/>
              </a:rPr>
              <a:t>Thâu</a:t>
            </a:r>
            <a:r>
              <a:rPr dirty="0" sz="2800" spc="-20" b="1" i="1">
                <a:latin typeface="Cambria"/>
                <a:cs typeface="Cambria"/>
              </a:rPr>
              <a:t> </a:t>
            </a:r>
            <a:r>
              <a:rPr dirty="0" sz="2800" spc="-10" b="1" i="1">
                <a:latin typeface="Cambria"/>
                <a:cs typeface="Cambria"/>
              </a:rPr>
              <a:t>tóm</a:t>
            </a:r>
            <a:r>
              <a:rPr dirty="0" sz="2800" spc="-30" b="1" i="1">
                <a:latin typeface="Cambria"/>
                <a:cs typeface="Cambria"/>
              </a:rPr>
              <a:t> </a:t>
            </a:r>
            <a:r>
              <a:rPr dirty="0" sz="2800" b="1" i="1">
                <a:latin typeface="Cambria"/>
                <a:cs typeface="Cambria"/>
              </a:rPr>
              <a:t>ý</a:t>
            </a:r>
            <a:r>
              <a:rPr dirty="0" sz="2800" spc="-20" b="1" i="1">
                <a:latin typeface="Cambria"/>
                <a:cs typeface="Cambria"/>
              </a:rPr>
              <a:t> </a:t>
            </a:r>
            <a:r>
              <a:rPr dirty="0" sz="2800" spc="-10" b="1" i="1">
                <a:latin typeface="Cambria"/>
                <a:cs typeface="Cambria"/>
              </a:rPr>
              <a:t>tưởng:</a:t>
            </a:r>
            <a:endParaRPr sz="2800">
              <a:latin typeface="Cambria"/>
              <a:cs typeface="Cambria"/>
            </a:endParaRPr>
          </a:p>
          <a:p>
            <a:pPr marL="377190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77825" algn="l"/>
              </a:tabLst>
            </a:pPr>
            <a:r>
              <a:rPr dirty="0" sz="2800">
                <a:latin typeface="Cambria"/>
                <a:cs typeface="Cambria"/>
              </a:rPr>
              <a:t>Chọn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25">
                <a:latin typeface="Cambria"/>
                <a:cs typeface="Cambria"/>
              </a:rPr>
              <a:t>râ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các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ý </a:t>
            </a:r>
            <a:r>
              <a:rPr dirty="0" sz="2800" spc="-10">
                <a:latin typeface="Cambria"/>
                <a:cs typeface="Cambria"/>
              </a:rPr>
              <a:t>tưởng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khả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thi nhất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theo </a:t>
            </a:r>
            <a:r>
              <a:rPr dirty="0" sz="2800" spc="-20">
                <a:latin typeface="Cambria"/>
                <a:cs typeface="Cambria"/>
              </a:rPr>
              <a:t>yêu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cầu </a:t>
            </a:r>
            <a:r>
              <a:rPr dirty="0" sz="2800" spc="-6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bân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đầu.</a:t>
            </a:r>
            <a:endParaRPr sz="2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77825" algn="l"/>
              </a:tabLst>
            </a:pPr>
            <a:r>
              <a:rPr dirty="0" sz="2800" spc="-5">
                <a:latin typeface="Cambria"/>
                <a:cs typeface="Cambria"/>
              </a:rPr>
              <a:t>Biến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các ý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tưởng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chọn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lọc thành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giải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pháp.</a:t>
            </a:r>
            <a:endParaRPr sz="2800">
              <a:latin typeface="Cambria"/>
              <a:cs typeface="Cambria"/>
            </a:endParaRPr>
          </a:p>
          <a:p>
            <a:pPr marL="377190" marR="3352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357"/>
              <a:buFont typeface="Segoe UI Symbol"/>
              <a:buChar char="⚫"/>
              <a:tabLst>
                <a:tab pos="377825" algn="l"/>
              </a:tabLst>
            </a:pPr>
            <a:r>
              <a:rPr dirty="0" sz="2800">
                <a:latin typeface="Cambria"/>
                <a:cs typeface="Cambria"/>
              </a:rPr>
              <a:t>Chọn các </a:t>
            </a:r>
            <a:r>
              <a:rPr dirty="0" sz="2800" spc="-5">
                <a:latin typeface="Cambria"/>
                <a:cs typeface="Cambria"/>
              </a:rPr>
              <a:t>giải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pháp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khả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thi, </a:t>
            </a:r>
            <a:r>
              <a:rPr dirty="0" sz="2800" spc="-10">
                <a:latin typeface="Cambria"/>
                <a:cs typeface="Cambria"/>
              </a:rPr>
              <a:t>thực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tiễn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35">
                <a:latin typeface="Cambria"/>
                <a:cs typeface="Cambria"/>
              </a:rPr>
              <a:t>và</a:t>
            </a:r>
            <a:r>
              <a:rPr dirty="0" sz="2800" spc="-5">
                <a:latin typeface="Cambria"/>
                <a:cs typeface="Cambria"/>
              </a:rPr>
              <a:t> phù </a:t>
            </a:r>
            <a:r>
              <a:rPr dirty="0" sz="2800" spc="-60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hợp </a:t>
            </a:r>
            <a:r>
              <a:rPr dirty="0" sz="2800" spc="-5">
                <a:latin typeface="Cambria"/>
                <a:cs typeface="Cambria"/>
              </a:rPr>
              <a:t>nhất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với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hoàn cảnh.</a:t>
            </a:r>
            <a:endParaRPr sz="2800">
              <a:latin typeface="Cambria"/>
              <a:cs typeface="Cambria"/>
            </a:endParaRPr>
          </a:p>
          <a:p>
            <a:pPr marL="37719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77825" algn="l"/>
              </a:tabLst>
            </a:pPr>
            <a:r>
              <a:rPr dirty="0" sz="2800">
                <a:latin typeface="Cambria"/>
                <a:cs typeface="Cambria"/>
              </a:rPr>
              <a:t>Công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cụ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điển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hình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thực</a:t>
            </a:r>
            <a:r>
              <a:rPr dirty="0" sz="2800">
                <a:latin typeface="Cambria"/>
                <a:cs typeface="Cambria"/>
              </a:rPr>
              <a:t> hiện</a:t>
            </a:r>
            <a:r>
              <a:rPr dirty="0" sz="2800" spc="-10">
                <a:latin typeface="Cambria"/>
                <a:cs typeface="Cambria"/>
              </a:rPr>
              <a:t> phương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pháp.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" y="0"/>
            <a:ext cx="9143365" cy="6858000"/>
            <a:chOff x="955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578" y="89153"/>
              <a:ext cx="1014247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2956" y="89153"/>
              <a:ext cx="931951" cy="11026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8037" y="89153"/>
              <a:ext cx="1953006" cy="11026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4199" y="89153"/>
              <a:ext cx="1207020" cy="11026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4364" y="89153"/>
              <a:ext cx="932713" cy="11026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0208" y="89153"/>
              <a:ext cx="1074419" cy="11026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7784" y="89153"/>
              <a:ext cx="904519" cy="11026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15434" y="89153"/>
              <a:ext cx="931951" cy="11026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90516" y="89153"/>
              <a:ext cx="4253484" cy="11026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5578" y="683513"/>
              <a:ext cx="2558796" cy="1102614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Các</a:t>
            </a:r>
            <a:r>
              <a:rPr dirty="0" sz="3900" spc="45" b="0">
                <a:latin typeface="Microsoft Sans Serif"/>
                <a:cs typeface="Microsoft Sans Serif"/>
              </a:rPr>
              <a:t> </a:t>
            </a:r>
            <a:r>
              <a:rPr dirty="0" sz="3900" spc="-15" b="0">
                <a:latin typeface="Microsoft Sans Serif"/>
                <a:cs typeface="Microsoft Sans Serif"/>
              </a:rPr>
              <a:t>giai</a:t>
            </a:r>
            <a:r>
              <a:rPr dirty="0" sz="3900" spc="4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đoạn</a:t>
            </a:r>
            <a:r>
              <a:rPr dirty="0" sz="3900" spc="7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của</a:t>
            </a:r>
            <a:r>
              <a:rPr dirty="0" sz="3900" spc="5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Brainstorming </a:t>
            </a:r>
            <a:r>
              <a:rPr dirty="0" sz="3900" spc="-1019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Session</a:t>
            </a:r>
            <a:endParaRPr sz="39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38477" y="1447800"/>
            <a:ext cx="7293102" cy="480060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577" y="89153"/>
              <a:ext cx="1014247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2956" y="89153"/>
              <a:ext cx="931951" cy="11026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8038" y="89153"/>
              <a:ext cx="1953006" cy="11026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4200" y="89153"/>
              <a:ext cx="1207020" cy="11026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4363" y="89153"/>
              <a:ext cx="932713" cy="11026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0207" y="89153"/>
              <a:ext cx="1074419" cy="11026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7784" y="89153"/>
              <a:ext cx="904519" cy="11026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15434" y="89153"/>
              <a:ext cx="931951" cy="11026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90516" y="89153"/>
              <a:ext cx="4253484" cy="11026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5577" y="683513"/>
              <a:ext cx="2558796" cy="1102614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Các</a:t>
            </a:r>
            <a:r>
              <a:rPr dirty="0" sz="3900" spc="45" b="0">
                <a:latin typeface="Microsoft Sans Serif"/>
                <a:cs typeface="Microsoft Sans Serif"/>
              </a:rPr>
              <a:t> </a:t>
            </a:r>
            <a:r>
              <a:rPr dirty="0" sz="3900" spc="-15" b="0">
                <a:latin typeface="Microsoft Sans Serif"/>
                <a:cs typeface="Microsoft Sans Serif"/>
              </a:rPr>
              <a:t>giai</a:t>
            </a:r>
            <a:r>
              <a:rPr dirty="0" sz="3900" spc="4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đoạn</a:t>
            </a:r>
            <a:r>
              <a:rPr dirty="0" sz="3900" spc="7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của</a:t>
            </a:r>
            <a:r>
              <a:rPr dirty="0" sz="3900" spc="5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Brainstorming </a:t>
            </a:r>
            <a:r>
              <a:rPr dirty="0" sz="3900" spc="-1019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Session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4139" y="1701291"/>
            <a:ext cx="7481570" cy="4542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 i="1">
                <a:solidFill>
                  <a:srgbClr val="4F81BC"/>
                </a:solidFill>
                <a:latin typeface="Cambria"/>
                <a:cs typeface="Cambria"/>
              </a:rPr>
              <a:t>Ưu</a:t>
            </a:r>
            <a:r>
              <a:rPr dirty="0" sz="2400" spc="-40" b="1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2400" spc="-5" b="1" i="1">
                <a:solidFill>
                  <a:srgbClr val="4F81BC"/>
                </a:solidFill>
                <a:latin typeface="Cambria"/>
                <a:cs typeface="Cambria"/>
              </a:rPr>
              <a:t>điểm.</a:t>
            </a:r>
            <a:endParaRPr sz="24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dirty="0" sz="2400" spc="-20">
                <a:latin typeface="Cambria"/>
                <a:cs typeface="Cambria"/>
              </a:rPr>
              <a:t>Khuyến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khích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mọi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thành </a:t>
            </a:r>
            <a:r>
              <a:rPr dirty="0" sz="2400">
                <a:latin typeface="Cambria"/>
                <a:cs typeface="Cambria"/>
              </a:rPr>
              <a:t>viên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tham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gia.</a:t>
            </a:r>
            <a:endParaRPr sz="2400">
              <a:latin typeface="Cambria"/>
              <a:cs typeface="Cambria"/>
            </a:endParaRPr>
          </a:p>
          <a:p>
            <a:pPr marL="355600" marR="5715" indent="-343535">
              <a:lnSpc>
                <a:spcPct val="100000"/>
              </a:lnSpc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Cambria"/>
                <a:cs typeface="Cambria"/>
              </a:rPr>
              <a:t>Cho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phép</a:t>
            </a:r>
            <a:r>
              <a:rPr dirty="0" sz="2400" spc="18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các</a:t>
            </a:r>
            <a:r>
              <a:rPr dirty="0" sz="2400" spc="18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thành</a:t>
            </a:r>
            <a:r>
              <a:rPr dirty="0" sz="2400" spc="19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viên</a:t>
            </a:r>
            <a:r>
              <a:rPr dirty="0" sz="2400" spc="18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tranh</a:t>
            </a:r>
            <a:r>
              <a:rPr dirty="0" sz="2400" spc="18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luận</a:t>
            </a:r>
            <a:r>
              <a:rPr dirty="0" sz="2400" spc="18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với</a:t>
            </a:r>
            <a:r>
              <a:rPr dirty="0" sz="2400" spc="18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nhau</a:t>
            </a:r>
            <a:r>
              <a:rPr dirty="0" sz="2400" spc="18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về</a:t>
            </a:r>
            <a:r>
              <a:rPr dirty="0" sz="2400" spc="18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các</a:t>
            </a:r>
            <a:r>
              <a:rPr dirty="0" sz="2400" spc="18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ý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kiến </a:t>
            </a:r>
            <a:r>
              <a:rPr dirty="0" sz="2400">
                <a:latin typeface="Cambria"/>
                <a:cs typeface="Cambria"/>
              </a:rPr>
              <a:t>đề </a:t>
            </a:r>
            <a:r>
              <a:rPr dirty="0" sz="2400" spc="-5">
                <a:latin typeface="Cambria"/>
                <a:cs typeface="Cambria"/>
              </a:rPr>
              <a:t>xuất.</a:t>
            </a:r>
            <a:endParaRPr sz="2400">
              <a:latin typeface="Cambria"/>
              <a:cs typeface="Cambria"/>
            </a:endParaRPr>
          </a:p>
          <a:p>
            <a:pPr marL="355600" marR="5080" indent="-343535">
              <a:lnSpc>
                <a:spcPct val="100000"/>
              </a:lnSpc>
              <a:buFont typeface="Microsoft Sans Serif"/>
              <a:buChar char="•"/>
              <a:tabLst>
                <a:tab pos="355600" algn="l"/>
                <a:tab pos="356235" algn="l"/>
                <a:tab pos="1320165" algn="l"/>
                <a:tab pos="2041525" algn="l"/>
                <a:tab pos="2776220" algn="l"/>
                <a:tab pos="3392170" algn="l"/>
                <a:tab pos="4004945" algn="l"/>
                <a:tab pos="4469765" algn="l"/>
                <a:tab pos="5106035" algn="l"/>
                <a:tab pos="5570855" algn="l"/>
                <a:tab pos="6320790" algn="l"/>
                <a:tab pos="6886575" algn="l"/>
              </a:tabLst>
            </a:pPr>
            <a:r>
              <a:rPr dirty="0" sz="2400">
                <a:latin typeface="Cambria"/>
                <a:cs typeface="Cambria"/>
              </a:rPr>
              <a:t>Ng</a:t>
            </a:r>
            <a:r>
              <a:rPr dirty="0" sz="2400" spc="-20">
                <a:latin typeface="Cambria"/>
                <a:cs typeface="Cambria"/>
              </a:rPr>
              <a:t>ư</a:t>
            </a:r>
            <a:r>
              <a:rPr dirty="0" sz="2400" spc="5">
                <a:latin typeface="Cambria"/>
                <a:cs typeface="Cambria"/>
              </a:rPr>
              <a:t>ờ</a:t>
            </a:r>
            <a:r>
              <a:rPr dirty="0" sz="2400">
                <a:latin typeface="Cambria"/>
                <a:cs typeface="Cambria"/>
              </a:rPr>
              <a:t>i	điều	</a:t>
            </a:r>
            <a:r>
              <a:rPr dirty="0" sz="2400" spc="-5">
                <a:latin typeface="Cambria"/>
                <a:cs typeface="Cambria"/>
              </a:rPr>
              <a:t>phố</a:t>
            </a:r>
            <a:r>
              <a:rPr dirty="0" sz="2400">
                <a:latin typeface="Cambria"/>
                <a:cs typeface="Cambria"/>
              </a:rPr>
              <a:t>i	h</a:t>
            </a:r>
            <a:r>
              <a:rPr dirty="0" sz="2400" spc="-50">
                <a:latin typeface="Cambria"/>
                <a:cs typeface="Cambria"/>
              </a:rPr>
              <a:t>a</a:t>
            </a:r>
            <a:r>
              <a:rPr dirty="0" sz="2400">
                <a:latin typeface="Cambria"/>
                <a:cs typeface="Cambria"/>
              </a:rPr>
              <a:t>y	</a:t>
            </a:r>
            <a:r>
              <a:rPr dirty="0" sz="2400" spc="-5">
                <a:latin typeface="Cambria"/>
                <a:cs typeface="Cambria"/>
              </a:rPr>
              <a:t>th</a:t>
            </a:r>
            <a:r>
              <a:rPr dirty="0" sz="2400">
                <a:latin typeface="Cambria"/>
                <a:cs typeface="Cambria"/>
              </a:rPr>
              <a:t>ư	ký	d</a:t>
            </a:r>
            <a:r>
              <a:rPr dirty="0" sz="2400" spc="-50">
                <a:latin typeface="Cambria"/>
                <a:cs typeface="Cambria"/>
              </a:rPr>
              <a:t>u</a:t>
            </a:r>
            <a:r>
              <a:rPr dirty="0" sz="2400">
                <a:latin typeface="Cambria"/>
                <a:cs typeface="Cambria"/>
              </a:rPr>
              <a:t>y	</a:t>
            </a:r>
            <a:r>
              <a:rPr dirty="0" sz="2400" spc="-5">
                <a:latin typeface="Cambria"/>
                <a:cs typeface="Cambria"/>
              </a:rPr>
              <a:t>tr</a:t>
            </a:r>
            <a:r>
              <a:rPr dirty="0" sz="2400">
                <a:latin typeface="Cambria"/>
                <a:cs typeface="Cambria"/>
              </a:rPr>
              <a:t>ì	cuộc	hội	</a:t>
            </a:r>
            <a:r>
              <a:rPr dirty="0" sz="2400" spc="-5">
                <a:latin typeface="Cambria"/>
                <a:cs typeface="Cambria"/>
              </a:rPr>
              <a:t>thảo  </a:t>
            </a:r>
            <a:r>
              <a:rPr dirty="0" sz="2400" spc="-5">
                <a:latin typeface="Cambria"/>
                <a:cs typeface="Cambria"/>
              </a:rPr>
              <a:t>không bị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gián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đoạn.</a:t>
            </a:r>
            <a:endParaRPr sz="24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Cambria"/>
                <a:cs typeface="Cambria"/>
              </a:rPr>
              <a:t>Diễn</a:t>
            </a:r>
            <a:r>
              <a:rPr dirty="0" sz="2400" spc="-3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ra </a:t>
            </a:r>
            <a:r>
              <a:rPr dirty="0" sz="2400" spc="-5">
                <a:latin typeface="Cambria"/>
                <a:cs typeface="Cambria"/>
              </a:rPr>
              <a:t>nhanh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chóng</a:t>
            </a:r>
            <a:endParaRPr sz="24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Cambria"/>
                <a:cs typeface="Cambria"/>
              </a:rPr>
              <a:t>Đưâ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ra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giải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pháp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khả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thi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cho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vấn</a:t>
            </a:r>
            <a:r>
              <a:rPr dirty="0" sz="2400" spc="-5">
                <a:latin typeface="Cambria"/>
                <a:cs typeface="Cambria"/>
              </a:rPr>
              <a:t> đề.</a:t>
            </a:r>
            <a:endParaRPr sz="24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dirty="0" sz="2400" spc="-20">
                <a:latin typeface="Cambria"/>
                <a:cs typeface="Cambria"/>
              </a:rPr>
              <a:t>Khuyến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khích</a:t>
            </a:r>
            <a:r>
              <a:rPr dirty="0" sz="2400">
                <a:latin typeface="Cambria"/>
                <a:cs typeface="Cambria"/>
              </a:rPr>
              <a:t> ý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tưởng,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suy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nghĩ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sáng</a:t>
            </a:r>
            <a:r>
              <a:rPr dirty="0" sz="2400" spc="-5">
                <a:latin typeface="Cambria"/>
                <a:cs typeface="Cambria"/>
              </a:rPr>
              <a:t> tạo </a:t>
            </a:r>
            <a:r>
              <a:rPr dirty="0" sz="2400">
                <a:latin typeface="Cambria"/>
                <a:cs typeface="Cambria"/>
              </a:rPr>
              <a:t>độc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đáo.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2400" spc="-15" b="1" i="1">
                <a:solidFill>
                  <a:srgbClr val="4F81BC"/>
                </a:solidFill>
                <a:latin typeface="Cambria"/>
                <a:cs typeface="Cambria"/>
              </a:rPr>
              <a:t>Nhược</a:t>
            </a:r>
            <a:r>
              <a:rPr dirty="0" sz="2400" spc="-45" b="1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2400" spc="-5" b="1" i="1">
                <a:solidFill>
                  <a:srgbClr val="4F81BC"/>
                </a:solidFill>
                <a:latin typeface="Cambria"/>
                <a:cs typeface="Cambria"/>
              </a:rPr>
              <a:t>điểm.</a:t>
            </a:r>
            <a:endParaRPr sz="24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Cambria"/>
                <a:cs typeface="Cambria"/>
              </a:rPr>
              <a:t>Phụ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thuộc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vào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ý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tưởng</a:t>
            </a:r>
            <a:endParaRPr sz="2400">
              <a:latin typeface="Cambria"/>
              <a:cs typeface="Cambria"/>
            </a:endParaRPr>
          </a:p>
          <a:p>
            <a:pPr marL="355600" indent="-343535">
              <a:lnSpc>
                <a:spcPct val="100000"/>
              </a:lnSpc>
              <a:buFont typeface="Microsoft Sans Serif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Cambria"/>
                <a:cs typeface="Cambria"/>
              </a:rPr>
              <a:t>Có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thể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không thu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được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kết</a:t>
            </a:r>
            <a:r>
              <a:rPr dirty="0" sz="2400" spc="-5">
                <a:latin typeface="Cambria"/>
                <a:cs typeface="Cambria"/>
              </a:rPr>
              <a:t> quả.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573" y="339852"/>
            <a:ext cx="7626858" cy="12123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694055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75" b="0">
                <a:latin typeface="Microsoft Sans Serif"/>
                <a:cs typeface="Microsoft Sans Serif"/>
              </a:rPr>
              <a:t>Tabular</a:t>
            </a:r>
            <a:r>
              <a:rPr dirty="0" sz="4300" spc="2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Elicitation</a:t>
            </a:r>
            <a:r>
              <a:rPr dirty="0" sz="4300" spc="-50" b="0">
                <a:latin typeface="Microsoft Sans Serif"/>
                <a:cs typeface="Microsoft Sans Serif"/>
              </a:rPr>
              <a:t> </a:t>
            </a:r>
            <a:r>
              <a:rPr dirty="0" sz="4300" spc="-55" b="0">
                <a:latin typeface="Microsoft Sans Serif"/>
                <a:cs typeface="Microsoft Sans Serif"/>
              </a:rPr>
              <a:t>Technique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0236" y="1471167"/>
            <a:ext cx="7152640" cy="2267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275" marR="5080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Microsoft Sans Serif"/>
              <a:buChar char="•"/>
              <a:tabLst>
                <a:tab pos="295275" algn="l"/>
                <a:tab pos="295910" algn="l"/>
              </a:tabLst>
            </a:pPr>
            <a:r>
              <a:rPr dirty="0" sz="2800" spc="-55">
                <a:latin typeface="Cambria"/>
                <a:cs typeface="Cambria"/>
              </a:rPr>
              <a:t>Vie^̣ </a:t>
            </a:r>
            <a:r>
              <a:rPr dirty="0" sz="2800">
                <a:latin typeface="Cambria"/>
                <a:cs typeface="Cambria"/>
              </a:rPr>
              <a:t>c </a:t>
            </a:r>
            <a:r>
              <a:rPr dirty="0" sz="2800" spc="-275">
                <a:latin typeface="Cambria"/>
                <a:cs typeface="Cambria"/>
              </a:rPr>
              <a:t>dùng</a:t>
            </a:r>
            <a:r>
              <a:rPr dirty="0" sz="2800" spc="-270">
                <a:latin typeface="Cambria"/>
                <a:cs typeface="Cambria"/>
              </a:rPr>
              <a:t> </a:t>
            </a:r>
            <a:r>
              <a:rPr dirty="0" sz="2800" spc="-60">
                <a:latin typeface="Cambria"/>
                <a:cs typeface="Cambria"/>
              </a:rPr>
              <a:t>bẩng</a:t>
            </a:r>
            <a:r>
              <a:rPr dirty="0" sz="2800" spc="-55">
                <a:latin typeface="Cambria"/>
                <a:cs typeface="Cambria"/>
              </a:rPr>
              <a:t> </a:t>
            </a:r>
            <a:r>
              <a:rPr dirty="0" sz="2800" spc="-120">
                <a:latin typeface="Cambria"/>
                <a:cs typeface="Cambria"/>
              </a:rPr>
              <a:t>có</a:t>
            </a:r>
            <a:r>
              <a:rPr dirty="0" sz="2800" spc="-114">
                <a:latin typeface="Cambria"/>
                <a:cs typeface="Cambria"/>
              </a:rPr>
              <a:t> </a:t>
            </a:r>
            <a:r>
              <a:rPr dirty="0" sz="2800" spc="-70">
                <a:latin typeface="Cambria"/>
                <a:cs typeface="Cambria"/>
              </a:rPr>
              <a:t>thẻ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 spc="-235">
                <a:latin typeface="Cambria"/>
                <a:cs typeface="Cambria"/>
              </a:rPr>
              <a:t>giúp</a:t>
            </a:r>
            <a:r>
              <a:rPr dirty="0" sz="2800" spc="-229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nấm</a:t>
            </a:r>
            <a:r>
              <a:rPr dirty="0" sz="2800" spc="465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bất</a:t>
            </a:r>
            <a:r>
              <a:rPr dirty="0" sz="2800" spc="465">
                <a:latin typeface="Cambria"/>
                <a:cs typeface="Cambria"/>
              </a:rPr>
              <a:t> </a:t>
            </a:r>
            <a:r>
              <a:rPr dirty="0" sz="2800" spc="-250">
                <a:latin typeface="Cambria"/>
                <a:cs typeface="Cambria"/>
              </a:rPr>
              <a:t>được</a:t>
            </a:r>
            <a:r>
              <a:rPr dirty="0" sz="2800" spc="114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yêu 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cầu</a:t>
            </a:r>
            <a:r>
              <a:rPr dirty="0" sz="2800" spc="130">
                <a:latin typeface="Cambria"/>
                <a:cs typeface="Cambria"/>
              </a:rPr>
              <a:t> </a:t>
            </a:r>
            <a:r>
              <a:rPr dirty="0" sz="2800" spc="-270">
                <a:latin typeface="Cambria"/>
                <a:cs typeface="Cambria"/>
              </a:rPr>
              <a:t>của</a:t>
            </a:r>
            <a:r>
              <a:rPr dirty="0" sz="2800" spc="-2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stakeholder</a:t>
            </a:r>
            <a:r>
              <a:rPr dirty="0" sz="2800" spc="90">
                <a:latin typeface="Cambria"/>
                <a:cs typeface="Cambria"/>
              </a:rPr>
              <a:t> </a:t>
            </a:r>
            <a:r>
              <a:rPr dirty="0" sz="2800" spc="-135">
                <a:latin typeface="Cambria"/>
                <a:cs typeface="Cambria"/>
              </a:rPr>
              <a:t>rõ</a:t>
            </a:r>
            <a:r>
              <a:rPr dirty="0" sz="2800" spc="135">
                <a:latin typeface="Cambria"/>
                <a:cs typeface="Cambria"/>
              </a:rPr>
              <a:t> </a:t>
            </a:r>
            <a:r>
              <a:rPr dirty="0" sz="2800" spc="-270">
                <a:latin typeface="Cambria"/>
                <a:cs typeface="Cambria"/>
              </a:rPr>
              <a:t>rầng</a:t>
            </a:r>
            <a:r>
              <a:rPr dirty="0" sz="2800" spc="-220">
                <a:latin typeface="Cambria"/>
                <a:cs typeface="Cambria"/>
              </a:rPr>
              <a:t> </a:t>
            </a:r>
            <a:r>
              <a:rPr dirty="0" sz="2800" spc="-125">
                <a:latin typeface="Cambria"/>
                <a:cs typeface="Cambria"/>
              </a:rPr>
              <a:t>vầ</a:t>
            </a:r>
            <a:r>
              <a:rPr dirty="0" sz="2800" spc="120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chậ˘</a:t>
            </a:r>
            <a:r>
              <a:rPr dirty="0" sz="2800" spc="-254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</a:t>
            </a:r>
            <a:r>
              <a:rPr dirty="0" sz="2800" spc="130">
                <a:latin typeface="Cambria"/>
                <a:cs typeface="Cambria"/>
              </a:rPr>
              <a:t> </a:t>
            </a:r>
            <a:r>
              <a:rPr dirty="0" sz="2800" spc="-70">
                <a:latin typeface="Cambria"/>
                <a:cs typeface="Cambria"/>
              </a:rPr>
              <a:t>chẽ</a:t>
            </a:r>
            <a:r>
              <a:rPr dirty="0" sz="2800" spc="13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hơn.</a:t>
            </a:r>
            <a:endParaRPr sz="28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Microsoft Sans Serif"/>
              <a:buChar char="•"/>
              <a:tabLst>
                <a:tab pos="295275" algn="l"/>
                <a:tab pos="295910" algn="l"/>
              </a:tabLst>
            </a:pPr>
            <a:r>
              <a:rPr dirty="0" sz="2800" spc="-120">
                <a:latin typeface="Cambria"/>
                <a:cs typeface="Cambria"/>
              </a:rPr>
              <a:t>Có</a:t>
            </a:r>
            <a:r>
              <a:rPr dirty="0" sz="2800" spc="17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2</a:t>
            </a:r>
            <a:r>
              <a:rPr dirty="0" sz="2800" spc="175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loậi</a:t>
            </a:r>
            <a:r>
              <a:rPr dirty="0" sz="2800" spc="155">
                <a:latin typeface="Cambria"/>
                <a:cs typeface="Cambria"/>
              </a:rPr>
              <a:t> </a:t>
            </a:r>
            <a:r>
              <a:rPr dirty="0" sz="2800" spc="-220">
                <a:latin typeface="Cambria"/>
                <a:cs typeface="Cambria"/>
              </a:rPr>
              <a:t>bẩng</a:t>
            </a:r>
            <a:r>
              <a:rPr dirty="0" sz="2800" spc="-210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hay</a:t>
            </a:r>
            <a:r>
              <a:rPr dirty="0" sz="2800" spc="175">
                <a:latin typeface="Cambria"/>
                <a:cs typeface="Cambria"/>
              </a:rPr>
              <a:t> </a:t>
            </a:r>
            <a:r>
              <a:rPr dirty="0" sz="2800" spc="-250">
                <a:latin typeface="Cambria"/>
                <a:cs typeface="Cambria"/>
              </a:rPr>
              <a:t>được</a:t>
            </a:r>
            <a:r>
              <a:rPr dirty="0" sz="2800" spc="155">
                <a:latin typeface="Cambria"/>
                <a:cs typeface="Cambria"/>
              </a:rPr>
              <a:t> </a:t>
            </a:r>
            <a:r>
              <a:rPr dirty="0" sz="2800" spc="-70">
                <a:latin typeface="Cambria"/>
                <a:cs typeface="Cambria"/>
              </a:rPr>
              <a:t>dùng:</a:t>
            </a:r>
            <a:endParaRPr sz="28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Microsoft Sans Serif"/>
              <a:buChar char="–"/>
              <a:tabLst>
                <a:tab pos="570865" algn="l"/>
                <a:tab pos="1821180" algn="l"/>
              </a:tabLst>
            </a:pPr>
            <a:r>
              <a:rPr dirty="0" sz="2400" spc="-5">
                <a:latin typeface="Cambria"/>
                <a:cs typeface="Cambria"/>
              </a:rPr>
              <a:t>Decision	table</a:t>
            </a:r>
            <a:endParaRPr sz="24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Microsoft Sans Serif"/>
              <a:buChar char="–"/>
              <a:tabLst>
                <a:tab pos="570865" algn="l"/>
                <a:tab pos="1356360" algn="l"/>
              </a:tabLst>
            </a:pPr>
            <a:r>
              <a:rPr dirty="0" sz="2400" spc="-10">
                <a:latin typeface="Cambria"/>
                <a:cs typeface="Cambria"/>
              </a:rPr>
              <a:t>State	</a:t>
            </a:r>
            <a:r>
              <a:rPr dirty="0" sz="2400" spc="-5">
                <a:latin typeface="Cambria"/>
                <a:cs typeface="Cambria"/>
              </a:rPr>
              <a:t>table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135" y="195071"/>
              <a:ext cx="5698236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135" y="789431"/>
              <a:ext cx="1949958" cy="11026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1457" y="789431"/>
              <a:ext cx="1482090" cy="11026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88436" y="789431"/>
              <a:ext cx="1454658" cy="11026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26457" y="789431"/>
              <a:ext cx="1454658" cy="110261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05889" y="331469"/>
            <a:ext cx="5066665" cy="1214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Requirement</a:t>
            </a:r>
            <a:r>
              <a:rPr dirty="0" sz="3900" spc="10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elicitation </a:t>
            </a:r>
            <a:r>
              <a:rPr dirty="0" sz="3900" spc="-1019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Khám</a:t>
            </a:r>
            <a:r>
              <a:rPr dirty="0" sz="3900" spc="5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phá</a:t>
            </a:r>
            <a:r>
              <a:rPr dirty="0" sz="3900" spc="7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yêu</a:t>
            </a:r>
            <a:r>
              <a:rPr dirty="0" sz="3900" spc="5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cầu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1151636" y="1792732"/>
            <a:ext cx="7596505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95275" marR="5080" indent="-28321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">
                <a:latin typeface="Cambria"/>
                <a:cs typeface="Cambria"/>
              </a:rPr>
              <a:t>Elicitation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114">
                <a:latin typeface="Cambria"/>
                <a:cs typeface="Cambria"/>
              </a:rPr>
              <a:t>lầ</a:t>
            </a:r>
            <a:r>
              <a:rPr dirty="0" sz="3200" spc="-110">
                <a:latin typeface="Cambria"/>
                <a:cs typeface="Cambria"/>
              </a:rPr>
              <a:t> </a:t>
            </a:r>
            <a:r>
              <a:rPr dirty="0" sz="3200" spc="-90">
                <a:latin typeface="Cambria"/>
                <a:cs typeface="Cambria"/>
              </a:rPr>
              <a:t>quấ</a:t>
            </a:r>
            <a:r>
              <a:rPr dirty="0" sz="3200" spc="52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trình</a:t>
            </a:r>
            <a:r>
              <a:rPr dirty="0" sz="3200" spc="695">
                <a:latin typeface="Cambria"/>
                <a:cs typeface="Cambria"/>
              </a:rPr>
              <a:t> </a:t>
            </a:r>
            <a:r>
              <a:rPr dirty="0" sz="3200" spc="-100">
                <a:latin typeface="Cambria"/>
                <a:cs typeface="Cambria"/>
              </a:rPr>
              <a:t>xấc</a:t>
            </a:r>
            <a:r>
              <a:rPr dirty="0" sz="3200" spc="50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định</a:t>
            </a:r>
            <a:r>
              <a:rPr dirty="0" sz="3200" spc="705">
                <a:latin typeface="Cambria"/>
                <a:cs typeface="Cambria"/>
              </a:rPr>
              <a:t> </a:t>
            </a:r>
            <a:r>
              <a:rPr dirty="0" sz="3200" spc="-25">
                <a:latin typeface="Cambria"/>
                <a:cs typeface="Cambria"/>
              </a:rPr>
              <a:t>yêu</a:t>
            </a:r>
            <a:r>
              <a:rPr dirty="0" sz="3200" spc="655">
                <a:latin typeface="Cambria"/>
                <a:cs typeface="Cambria"/>
              </a:rPr>
              <a:t> </a:t>
            </a:r>
            <a:r>
              <a:rPr dirty="0" sz="3200" spc="-90">
                <a:latin typeface="Cambria"/>
                <a:cs typeface="Cambria"/>
              </a:rPr>
              <a:t>cầu </a:t>
            </a:r>
            <a:r>
              <a:rPr dirty="0" sz="3200" spc="-85">
                <a:latin typeface="Cambria"/>
                <a:cs typeface="Cambria"/>
              </a:rPr>
              <a:t> </a:t>
            </a:r>
            <a:r>
              <a:rPr dirty="0" sz="3200" spc="-140">
                <a:latin typeface="Cambria"/>
                <a:cs typeface="Cambria"/>
              </a:rPr>
              <a:t>vầ</a:t>
            </a:r>
            <a:r>
              <a:rPr dirty="0" sz="3200" spc="985">
                <a:latin typeface="Cambria"/>
                <a:cs typeface="Cambria"/>
              </a:rPr>
              <a:t> </a:t>
            </a:r>
            <a:r>
              <a:rPr dirty="0" sz="3200" spc="-90">
                <a:latin typeface="Cambria"/>
                <a:cs typeface="Cambria"/>
              </a:rPr>
              <a:t>lầm</a:t>
            </a:r>
            <a:r>
              <a:rPr dirty="0" sz="3200" spc="1140">
                <a:latin typeface="Cambria"/>
                <a:cs typeface="Cambria"/>
              </a:rPr>
              <a:t> </a:t>
            </a:r>
            <a:r>
              <a:rPr dirty="0" sz="3200" spc="-340">
                <a:latin typeface="Cambria"/>
                <a:cs typeface="Cambria"/>
              </a:rPr>
              <a:t>giẩm</a:t>
            </a:r>
            <a:r>
              <a:rPr dirty="0" sz="3200" spc="395">
                <a:latin typeface="Cambria"/>
                <a:cs typeface="Cambria"/>
              </a:rPr>
              <a:t> </a:t>
            </a:r>
            <a:r>
              <a:rPr dirty="0" sz="3200" spc="-250">
                <a:latin typeface="Cambria"/>
                <a:cs typeface="Cambria"/>
              </a:rPr>
              <a:t>sự</a:t>
            </a:r>
            <a:r>
              <a:rPr dirty="0" sz="3200" spc="660">
                <a:latin typeface="Cambria"/>
                <a:cs typeface="Cambria"/>
              </a:rPr>
              <a:t> </a:t>
            </a:r>
            <a:r>
              <a:rPr dirty="0" sz="3200" spc="-75">
                <a:latin typeface="Cambria"/>
                <a:cs typeface="Cambria"/>
              </a:rPr>
              <a:t>khấc</a:t>
            </a:r>
            <a:r>
              <a:rPr dirty="0" sz="3200" spc="555">
                <a:latin typeface="Cambria"/>
                <a:cs typeface="Cambria"/>
              </a:rPr>
              <a:t> </a:t>
            </a:r>
            <a:r>
              <a:rPr dirty="0" sz="3200" spc="-65">
                <a:latin typeface="Cambria"/>
                <a:cs typeface="Cambria"/>
              </a:rPr>
              <a:t>bie^̣ </a:t>
            </a:r>
            <a:r>
              <a:rPr dirty="0" sz="3200" spc="-5">
                <a:latin typeface="Cambria"/>
                <a:cs typeface="Cambria"/>
              </a:rPr>
              <a:t>t</a:t>
            </a:r>
            <a:r>
              <a:rPr dirty="0" sz="3200" spc="695">
                <a:latin typeface="Cambria"/>
                <a:cs typeface="Cambria"/>
              </a:rPr>
              <a:t> </a:t>
            </a:r>
            <a:r>
              <a:rPr dirty="0" sz="3200" spc="-150">
                <a:latin typeface="Cambria"/>
                <a:cs typeface="Cambria"/>
              </a:rPr>
              <a:t>giữa</a:t>
            </a:r>
            <a:r>
              <a:rPr dirty="0" sz="3200" spc="960">
                <a:latin typeface="Cambria"/>
                <a:cs typeface="Cambria"/>
              </a:rPr>
              <a:t> </a:t>
            </a:r>
            <a:r>
              <a:rPr dirty="0" sz="3200" spc="-265">
                <a:latin typeface="Cambria"/>
                <a:cs typeface="Cambria"/>
              </a:rPr>
              <a:t>cấc</a:t>
            </a:r>
            <a:r>
              <a:rPr dirty="0" sz="3200" spc="615">
                <a:latin typeface="Cambria"/>
                <a:cs typeface="Cambria"/>
              </a:rPr>
              <a:t> </a:t>
            </a:r>
            <a:r>
              <a:rPr dirty="0" sz="3200" spc="-350">
                <a:latin typeface="Cambria"/>
                <a:cs typeface="Cambria"/>
              </a:rPr>
              <a:t>nhóm </a:t>
            </a:r>
            <a:r>
              <a:rPr dirty="0" sz="3200" spc="-345">
                <a:latin typeface="Cambria"/>
                <a:cs typeface="Cambria"/>
              </a:rPr>
              <a:t> </a:t>
            </a:r>
            <a:r>
              <a:rPr dirty="0" sz="3200" spc="-140">
                <a:latin typeface="Cambria"/>
                <a:cs typeface="Cambria"/>
              </a:rPr>
              <a:t>có </a:t>
            </a:r>
            <a:r>
              <a:rPr dirty="0" sz="3200" spc="-5">
                <a:latin typeface="Cambria"/>
                <a:cs typeface="Cambria"/>
              </a:rPr>
              <a:t>liên quan </a:t>
            </a:r>
            <a:r>
              <a:rPr dirty="0" sz="3200" spc="-105">
                <a:latin typeface="Cambria"/>
                <a:cs typeface="Cambria"/>
              </a:rPr>
              <a:t>đẻ </a:t>
            </a:r>
            <a:r>
              <a:rPr dirty="0" sz="3200" spc="-114">
                <a:latin typeface="Cambria"/>
                <a:cs typeface="Cambria"/>
              </a:rPr>
              <a:t>rút </a:t>
            </a:r>
            <a:r>
              <a:rPr dirty="0" sz="3200" spc="-30">
                <a:latin typeface="Cambria"/>
                <a:cs typeface="Cambria"/>
              </a:rPr>
              <a:t>ra </a:t>
            </a:r>
            <a:r>
              <a:rPr dirty="0" sz="3200" spc="-265">
                <a:latin typeface="Cambria"/>
                <a:cs typeface="Cambria"/>
              </a:rPr>
              <a:t>cấc </a:t>
            </a:r>
            <a:r>
              <a:rPr dirty="0" sz="3200" spc="-25">
                <a:latin typeface="Cambria"/>
                <a:cs typeface="Cambria"/>
              </a:rPr>
              <a:t>yêu </a:t>
            </a:r>
            <a:r>
              <a:rPr dirty="0" sz="3200" spc="-90">
                <a:latin typeface="Cambria"/>
                <a:cs typeface="Cambria"/>
              </a:rPr>
              <a:t>cầu đấp </a:t>
            </a:r>
            <a:r>
              <a:rPr dirty="0" sz="3200" spc="-185">
                <a:latin typeface="Cambria"/>
                <a:cs typeface="Cambria"/>
              </a:rPr>
              <a:t>ứng </a:t>
            </a:r>
            <a:r>
              <a:rPr dirty="0" sz="3200" spc="-180">
                <a:latin typeface="Cambria"/>
                <a:cs typeface="Cambria"/>
              </a:rPr>
              <a:t> </a:t>
            </a:r>
            <a:r>
              <a:rPr dirty="0" sz="3200" spc="-145">
                <a:latin typeface="Cambria"/>
                <a:cs typeface="Cambria"/>
              </a:rPr>
              <a:t>được</a:t>
            </a:r>
            <a:r>
              <a:rPr dirty="0" sz="3200" spc="409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nhu </a:t>
            </a:r>
            <a:r>
              <a:rPr dirty="0" sz="3200" spc="-310">
                <a:latin typeface="Cambria"/>
                <a:cs typeface="Cambria"/>
              </a:rPr>
              <a:t>cầu</a:t>
            </a:r>
            <a:r>
              <a:rPr dirty="0" sz="3200" spc="85">
                <a:latin typeface="Cambria"/>
                <a:cs typeface="Cambria"/>
              </a:rPr>
              <a:t> </a:t>
            </a:r>
            <a:r>
              <a:rPr dirty="0" sz="3200" spc="-114">
                <a:latin typeface="Cambria"/>
                <a:cs typeface="Cambria"/>
              </a:rPr>
              <a:t>của </a:t>
            </a:r>
            <a:r>
              <a:rPr dirty="0" sz="3200" spc="-150">
                <a:latin typeface="Cambria"/>
                <a:cs typeface="Cambria"/>
              </a:rPr>
              <a:t>tỏ</a:t>
            </a:r>
            <a:r>
              <a:rPr dirty="0" sz="3200" spc="405">
                <a:latin typeface="Cambria"/>
                <a:cs typeface="Cambria"/>
              </a:rPr>
              <a:t> </a:t>
            </a:r>
            <a:r>
              <a:rPr dirty="0" sz="3200" spc="-150">
                <a:latin typeface="Cambria"/>
                <a:cs typeface="Cambria"/>
              </a:rPr>
              <a:t>chức</a:t>
            </a:r>
            <a:r>
              <a:rPr dirty="0" sz="3200" spc="405">
                <a:latin typeface="Cambria"/>
                <a:cs typeface="Cambria"/>
              </a:rPr>
              <a:t> </a:t>
            </a:r>
            <a:r>
              <a:rPr dirty="0" sz="3200" spc="-25">
                <a:latin typeface="Cambria"/>
                <a:cs typeface="Cambria"/>
              </a:rPr>
              <a:t>hay </a:t>
            </a:r>
            <a:r>
              <a:rPr dirty="0" sz="3200" spc="-245">
                <a:latin typeface="Cambria"/>
                <a:cs typeface="Cambria"/>
              </a:rPr>
              <a:t>dự</a:t>
            </a:r>
            <a:r>
              <a:rPr dirty="0" sz="3200" spc="215">
                <a:latin typeface="Cambria"/>
                <a:cs typeface="Cambria"/>
              </a:rPr>
              <a:t> </a:t>
            </a:r>
            <a:r>
              <a:rPr dirty="0" sz="3200" spc="-120">
                <a:latin typeface="Cambria"/>
                <a:cs typeface="Cambria"/>
              </a:rPr>
              <a:t>ấn </a:t>
            </a:r>
            <a:r>
              <a:rPr dirty="0" sz="3200" spc="-10">
                <a:latin typeface="Cambria"/>
                <a:cs typeface="Cambria"/>
              </a:rPr>
              <a:t>trong 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kh</a:t>
            </a:r>
            <a:r>
              <a:rPr dirty="0" sz="3200" spc="-5">
                <a:latin typeface="Cambria"/>
                <a:cs typeface="Cambria"/>
              </a:rPr>
              <a:t>i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70">
                <a:latin typeface="Cambria"/>
                <a:cs typeface="Cambria"/>
              </a:rPr>
              <a:t>v</a:t>
            </a:r>
            <a:r>
              <a:rPr dirty="0" sz="3200" spc="-350">
                <a:latin typeface="Cambria"/>
                <a:cs typeface="Cambria"/>
              </a:rPr>
              <a:t>â</a:t>
            </a:r>
            <a:r>
              <a:rPr dirty="0" sz="3200" spc="-5">
                <a:latin typeface="Cambria"/>
                <a:cs typeface="Cambria"/>
              </a:rPr>
              <a:t>̃</a:t>
            </a:r>
            <a:r>
              <a:rPr dirty="0" sz="3200" spc="-5">
                <a:latin typeface="Cambria"/>
                <a:cs typeface="Cambria"/>
              </a:rPr>
              <a:t>n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gi</a:t>
            </a:r>
            <a:r>
              <a:rPr dirty="0" sz="3200" spc="-730">
                <a:latin typeface="Cambria"/>
                <a:cs typeface="Cambria"/>
              </a:rPr>
              <a:t>ư</a:t>
            </a:r>
            <a:r>
              <a:rPr dirty="0" sz="3200">
                <a:latin typeface="Cambria"/>
                <a:cs typeface="Cambria"/>
              </a:rPr>
              <a:t>̃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đ</a:t>
            </a:r>
            <a:r>
              <a:rPr dirty="0" sz="3200" spc="-40">
                <a:latin typeface="Cambria"/>
                <a:cs typeface="Cambria"/>
              </a:rPr>
              <a:t>ư</a:t>
            </a:r>
            <a:r>
              <a:rPr dirty="0" sz="3200" spc="-695">
                <a:latin typeface="Cambria"/>
                <a:cs typeface="Cambria"/>
              </a:rPr>
              <a:t>ơ</a:t>
            </a:r>
            <a:r>
              <a:rPr dirty="0" sz="3200" spc="-5">
                <a:latin typeface="Cambria"/>
                <a:cs typeface="Cambria"/>
              </a:rPr>
              <a:t>̣</a:t>
            </a:r>
            <a:r>
              <a:rPr dirty="0" sz="3200" spc="-5">
                <a:latin typeface="Cambria"/>
                <a:cs typeface="Cambria"/>
              </a:rPr>
              <a:t>c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c</a:t>
            </a:r>
            <a:r>
              <a:rPr dirty="0" sz="3200" spc="-350">
                <a:latin typeface="Cambria"/>
                <a:cs typeface="Cambria"/>
              </a:rPr>
              <a:t>â</a:t>
            </a:r>
            <a:r>
              <a:rPr dirty="0" sz="3200" spc="-5">
                <a:latin typeface="Cambria"/>
                <a:cs typeface="Cambria"/>
              </a:rPr>
              <a:t>́</a:t>
            </a:r>
            <a:r>
              <a:rPr dirty="0" sz="3200" spc="-5">
                <a:latin typeface="Cambria"/>
                <a:cs typeface="Cambria"/>
              </a:rPr>
              <a:t>c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65">
                <a:latin typeface="Cambria"/>
                <a:cs typeface="Cambria"/>
              </a:rPr>
              <a:t>r</a:t>
            </a:r>
            <a:r>
              <a:rPr dirty="0" sz="3200" spc="-350">
                <a:latin typeface="Cambria"/>
                <a:cs typeface="Cambria"/>
              </a:rPr>
              <a:t>â</a:t>
            </a:r>
            <a:r>
              <a:rPr dirty="0" sz="3200">
                <a:latin typeface="Cambria"/>
                <a:cs typeface="Cambria"/>
              </a:rPr>
              <a:t>̀</a:t>
            </a:r>
            <a:r>
              <a:rPr dirty="0" sz="3200" spc="-10">
                <a:latin typeface="Cambria"/>
                <a:cs typeface="Cambria"/>
              </a:rPr>
              <a:t>n</a:t>
            </a:r>
            <a:r>
              <a:rPr dirty="0" sz="3200" spc="-5">
                <a:latin typeface="Cambria"/>
                <a:cs typeface="Cambria"/>
              </a:rPr>
              <a:t>g</a:t>
            </a:r>
            <a:r>
              <a:rPr dirty="0" sz="3200" spc="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b</a:t>
            </a:r>
            <a:r>
              <a:rPr dirty="0" sz="3200" spc="-10">
                <a:latin typeface="Cambria"/>
                <a:cs typeface="Cambria"/>
              </a:rPr>
              <a:t>u</a:t>
            </a:r>
            <a:r>
              <a:rPr dirty="0" sz="3200" spc="-409">
                <a:latin typeface="Cambria"/>
                <a:cs typeface="Cambria"/>
              </a:rPr>
              <a:t>o</a:t>
            </a:r>
            <a:r>
              <a:rPr dirty="0" sz="3200" spc="-5">
                <a:latin typeface="Cambria"/>
                <a:cs typeface="Cambria"/>
              </a:rPr>
              <a:t>^̣</a:t>
            </a:r>
            <a:r>
              <a:rPr dirty="0" sz="3200" spc="-30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c</a:t>
            </a:r>
            <a:r>
              <a:rPr dirty="0" sz="3200" spc="-5">
                <a:latin typeface="Cambria"/>
                <a:cs typeface="Cambria"/>
              </a:rPr>
              <a:t>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573" y="339852"/>
            <a:ext cx="4149090" cy="12123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345821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10" b="0">
                <a:latin typeface="Microsoft Sans Serif"/>
                <a:cs typeface="Microsoft Sans Serif"/>
              </a:rPr>
              <a:t>Decision</a:t>
            </a:r>
            <a:r>
              <a:rPr dirty="0" sz="4300" spc="-5" b="0">
                <a:latin typeface="Microsoft Sans Serif"/>
                <a:cs typeface="Microsoft Sans Serif"/>
              </a:rPr>
              <a:t> table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2915" marR="33020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Microsoft Sans Serif"/>
              <a:buChar char="•"/>
              <a:tabLst>
                <a:tab pos="463550" algn="l"/>
                <a:tab pos="464184" algn="l"/>
                <a:tab pos="4599305" algn="l"/>
              </a:tabLst>
            </a:pPr>
            <a:r>
              <a:rPr dirty="0" spc="-65"/>
              <a:t>Bẩng</a:t>
            </a:r>
            <a:r>
              <a:rPr dirty="0" spc="80"/>
              <a:t> </a:t>
            </a:r>
            <a:r>
              <a:rPr dirty="0" spc="-145"/>
              <a:t>quyét</a:t>
            </a:r>
            <a:r>
              <a:rPr dirty="0" spc="90"/>
              <a:t> </a:t>
            </a:r>
            <a:r>
              <a:rPr dirty="0"/>
              <a:t>định</a:t>
            </a:r>
            <a:r>
              <a:rPr dirty="0" spc="75"/>
              <a:t> </a:t>
            </a:r>
            <a:r>
              <a:rPr dirty="0"/>
              <a:t>(Decision	</a:t>
            </a:r>
            <a:r>
              <a:rPr dirty="0" spc="-5"/>
              <a:t>table)</a:t>
            </a:r>
            <a:r>
              <a:rPr dirty="0"/>
              <a:t> </a:t>
            </a:r>
            <a:r>
              <a:rPr dirty="0" spc="-5"/>
              <a:t>thông</a:t>
            </a:r>
            <a:r>
              <a:rPr dirty="0"/>
              <a:t> </a:t>
            </a:r>
            <a:r>
              <a:rPr dirty="0" spc="-275"/>
              <a:t>dụng </a:t>
            </a:r>
            <a:r>
              <a:rPr dirty="0" spc="-605"/>
              <a:t> </a:t>
            </a:r>
            <a:r>
              <a:rPr dirty="0" spc="-5"/>
              <a:t>nhất</a:t>
            </a:r>
            <a:r>
              <a:rPr dirty="0" spc="-10"/>
              <a:t> </a:t>
            </a:r>
            <a:r>
              <a:rPr dirty="0" spc="-5"/>
              <a:t>khi:</a:t>
            </a:r>
          </a:p>
          <a:p>
            <a:pPr lvl="1" marL="737870" marR="329565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Microsoft Sans Serif"/>
              <a:buChar char="–"/>
              <a:tabLst>
                <a:tab pos="739140" algn="l"/>
              </a:tabLst>
            </a:pPr>
            <a:r>
              <a:rPr dirty="0" sz="2400" spc="-114">
                <a:latin typeface="Cambria"/>
                <a:cs typeface="Cambria"/>
              </a:rPr>
              <a:t>Tậ^</a:t>
            </a:r>
            <a:r>
              <a:rPr dirty="0" sz="2400" spc="-2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cấc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đièu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kie^̣</a:t>
            </a:r>
            <a:r>
              <a:rPr dirty="0" sz="2400" spc="-27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</a:t>
            </a:r>
            <a:r>
              <a:rPr dirty="0" sz="2400" spc="60">
                <a:latin typeface="Cambria"/>
                <a:cs typeface="Cambria"/>
              </a:rPr>
              <a:t> </a:t>
            </a:r>
            <a:r>
              <a:rPr dirty="0" sz="2400" spc="-85">
                <a:latin typeface="Cambria"/>
                <a:cs typeface="Cambria"/>
              </a:rPr>
              <a:t>lầ</a:t>
            </a:r>
            <a:r>
              <a:rPr dirty="0" sz="2400" spc="60">
                <a:latin typeface="Cambria"/>
                <a:cs typeface="Cambria"/>
              </a:rPr>
              <a:t> </a:t>
            </a:r>
            <a:r>
              <a:rPr dirty="0" sz="2400" spc="-225">
                <a:latin typeface="Cambria"/>
                <a:cs typeface="Cambria"/>
              </a:rPr>
              <a:t>rời</a:t>
            </a:r>
            <a:r>
              <a:rPr dirty="0" sz="2400" spc="60">
                <a:latin typeface="Cambria"/>
                <a:cs typeface="Cambria"/>
              </a:rPr>
              <a:t> </a:t>
            </a:r>
            <a:r>
              <a:rPr dirty="0" sz="2400" spc="-65">
                <a:latin typeface="Cambria"/>
                <a:cs typeface="Cambria"/>
              </a:rPr>
              <a:t>rậc,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 spc="-105">
                <a:latin typeface="Cambria"/>
                <a:cs typeface="Cambria"/>
              </a:rPr>
              <a:t>có</a:t>
            </a:r>
            <a:r>
              <a:rPr dirty="0" sz="2400" spc="65">
                <a:latin typeface="Cambria"/>
                <a:cs typeface="Cambria"/>
              </a:rPr>
              <a:t> </a:t>
            </a:r>
            <a:r>
              <a:rPr dirty="0" sz="2400" spc="-60">
                <a:latin typeface="Cambria"/>
                <a:cs typeface="Cambria"/>
              </a:rPr>
              <a:t>thẻ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-215">
                <a:latin typeface="Cambria"/>
                <a:cs typeface="Cambria"/>
              </a:rPr>
              <a:t>được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 spc="-75">
                <a:latin typeface="Cambria"/>
                <a:cs typeface="Cambria"/>
              </a:rPr>
              <a:t>xấc</a:t>
            </a:r>
            <a:r>
              <a:rPr dirty="0" sz="2400" spc="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định </a:t>
            </a:r>
            <a:r>
              <a:rPr dirty="0" sz="2400" spc="-509">
                <a:latin typeface="Cambria"/>
                <a:cs typeface="Cambria"/>
              </a:rPr>
              <a:t> </a:t>
            </a:r>
            <a:r>
              <a:rPr dirty="0" sz="2400" spc="-190">
                <a:latin typeface="Cambria"/>
                <a:cs typeface="Cambria"/>
              </a:rPr>
              <a:t>bầng</a:t>
            </a:r>
            <a:r>
              <a:rPr dirty="0" sz="2400" spc="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“yes”</a:t>
            </a:r>
            <a:r>
              <a:rPr dirty="0" sz="2400" spc="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hay</a:t>
            </a:r>
            <a:r>
              <a:rPr dirty="0" sz="2400" spc="15">
                <a:latin typeface="Cambria"/>
                <a:cs typeface="Cambria"/>
              </a:rPr>
              <a:t> </a:t>
            </a:r>
            <a:r>
              <a:rPr dirty="0" sz="2400" spc="-45">
                <a:latin typeface="Cambria"/>
                <a:cs typeface="Cambria"/>
              </a:rPr>
              <a:t>“no,”</a:t>
            </a:r>
            <a:endParaRPr sz="2400">
              <a:latin typeface="Cambria"/>
              <a:cs typeface="Cambria"/>
            </a:endParaRPr>
          </a:p>
          <a:p>
            <a:pPr lvl="1" marL="73787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Microsoft Sans Serif"/>
              <a:buChar char="–"/>
              <a:tabLst>
                <a:tab pos="739140" algn="l"/>
              </a:tabLst>
            </a:pPr>
            <a:r>
              <a:rPr dirty="0" sz="2400" spc="-190">
                <a:latin typeface="Cambria"/>
                <a:cs typeface="Cambria"/>
              </a:rPr>
              <a:t>Hầnh</a:t>
            </a:r>
            <a:r>
              <a:rPr dirty="0" sz="2400" spc="-18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đo^̣ </a:t>
            </a:r>
            <a:r>
              <a:rPr dirty="0" sz="2400" spc="-5">
                <a:latin typeface="Cambria"/>
                <a:cs typeface="Cambria"/>
              </a:rPr>
              <a:t>ng </a:t>
            </a:r>
            <a:r>
              <a:rPr dirty="0" sz="2400" spc="-80">
                <a:latin typeface="Cambria"/>
                <a:cs typeface="Cambria"/>
              </a:rPr>
              <a:t>sẽ</a:t>
            </a:r>
            <a:r>
              <a:rPr dirty="0" sz="2400" spc="-75">
                <a:latin typeface="Cambria"/>
                <a:cs typeface="Cambria"/>
              </a:rPr>
              <a:t> </a:t>
            </a:r>
            <a:r>
              <a:rPr dirty="0" sz="2400" spc="-110">
                <a:latin typeface="Cambria"/>
                <a:cs typeface="Cambria"/>
              </a:rPr>
              <a:t>thực</a:t>
            </a:r>
            <a:r>
              <a:rPr dirty="0" sz="2400" spc="305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hie^̣ </a:t>
            </a:r>
            <a:r>
              <a:rPr dirty="0" sz="2400">
                <a:latin typeface="Cambria"/>
                <a:cs typeface="Cambria"/>
              </a:rPr>
              <a:t>n </a:t>
            </a:r>
            <a:r>
              <a:rPr dirty="0" sz="2400" spc="-5">
                <a:latin typeface="Cambria"/>
                <a:cs typeface="Cambria"/>
              </a:rPr>
              <a:t>khi </a:t>
            </a:r>
            <a:r>
              <a:rPr dirty="0" sz="2400" spc="-65">
                <a:latin typeface="Cambria"/>
                <a:cs typeface="Cambria"/>
              </a:rPr>
              <a:t>cấc</a:t>
            </a:r>
            <a:r>
              <a:rPr dirty="0" sz="2400" spc="400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đièu</a:t>
            </a:r>
            <a:r>
              <a:rPr dirty="0" sz="2400" spc="430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kie^̣ </a:t>
            </a:r>
            <a:r>
              <a:rPr dirty="0" sz="2400">
                <a:latin typeface="Cambria"/>
                <a:cs typeface="Cambria"/>
              </a:rPr>
              <a:t>n </a:t>
            </a:r>
            <a:r>
              <a:rPr dirty="0" sz="2400" spc="-65">
                <a:latin typeface="Cambria"/>
                <a:cs typeface="Cambria"/>
              </a:rPr>
              <a:t>thỏa 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 spc="-400">
                <a:latin typeface="Cambria"/>
                <a:cs typeface="Cambria"/>
              </a:rPr>
              <a:t>mẫn</a:t>
            </a:r>
            <a:endParaRPr sz="2400">
              <a:latin typeface="Cambria"/>
              <a:cs typeface="Cambria"/>
            </a:endParaRPr>
          </a:p>
          <a:p>
            <a:pPr lvl="1" marL="737870" marR="476884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Microsoft Sans Serif"/>
              <a:buChar char="–"/>
              <a:tabLst>
                <a:tab pos="739140" algn="l"/>
              </a:tabLst>
            </a:pPr>
            <a:r>
              <a:rPr dirty="0" sz="2400" spc="-114">
                <a:latin typeface="Cambria"/>
                <a:cs typeface="Cambria"/>
              </a:rPr>
              <a:t>Tậ^ </a:t>
            </a:r>
            <a:r>
              <a:rPr dirty="0" sz="2400">
                <a:latin typeface="Cambria"/>
                <a:cs typeface="Cambria"/>
              </a:rPr>
              <a:t>p </a:t>
            </a:r>
            <a:r>
              <a:rPr dirty="0" sz="2400" spc="-65">
                <a:latin typeface="Cambria"/>
                <a:cs typeface="Cambria"/>
              </a:rPr>
              <a:t>cấc</a:t>
            </a:r>
            <a:r>
              <a:rPr dirty="0" sz="2400" spc="39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rule </a:t>
            </a:r>
            <a:r>
              <a:rPr dirty="0" sz="2400" spc="-5">
                <a:latin typeface="Cambria"/>
                <a:cs typeface="Cambria"/>
              </a:rPr>
              <a:t>khi </a:t>
            </a:r>
            <a:r>
              <a:rPr dirty="0" sz="2400" spc="-70">
                <a:latin typeface="Cambria"/>
                <a:cs typeface="Cambria"/>
              </a:rPr>
              <a:t>tậ^ </a:t>
            </a:r>
            <a:r>
              <a:rPr dirty="0" sz="2400">
                <a:latin typeface="Cambria"/>
                <a:cs typeface="Cambria"/>
              </a:rPr>
              <a:t>p </a:t>
            </a:r>
            <a:r>
              <a:rPr dirty="0" sz="2400" spc="-65">
                <a:latin typeface="Cambria"/>
                <a:cs typeface="Cambria"/>
              </a:rPr>
              <a:t>cấc</a:t>
            </a:r>
            <a:r>
              <a:rPr dirty="0" sz="2400" spc="400">
                <a:latin typeface="Cambria"/>
                <a:cs typeface="Cambria"/>
              </a:rPr>
              <a:t> </a:t>
            </a:r>
            <a:r>
              <a:rPr dirty="0" sz="2400" spc="-180">
                <a:latin typeface="Cambria"/>
                <a:cs typeface="Cambria"/>
              </a:rPr>
              <a:t>đièu</a:t>
            </a:r>
            <a:r>
              <a:rPr dirty="0" sz="2400" spc="17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kiện </a:t>
            </a:r>
            <a:r>
              <a:rPr dirty="0" sz="2400" spc="-85">
                <a:latin typeface="Cambria"/>
                <a:cs typeface="Cambria"/>
              </a:rPr>
              <a:t>lầ</a:t>
            </a:r>
            <a:r>
              <a:rPr dirty="0" sz="2400" spc="35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duy </a:t>
            </a:r>
            <a:r>
              <a:rPr dirty="0" sz="2400" spc="-55">
                <a:latin typeface="Cambria"/>
                <a:cs typeface="Cambria"/>
              </a:rPr>
              <a:t>nhất </a:t>
            </a:r>
            <a:r>
              <a:rPr dirty="0" sz="2400" spc="-509">
                <a:latin typeface="Cambria"/>
                <a:cs typeface="Cambria"/>
              </a:rPr>
              <a:t> </a:t>
            </a:r>
            <a:r>
              <a:rPr dirty="0" sz="2400" spc="-409">
                <a:latin typeface="Cambria"/>
                <a:cs typeface="Cambria"/>
              </a:rPr>
              <a:t>vầ</a:t>
            </a:r>
            <a:r>
              <a:rPr dirty="0" sz="2400" spc="-33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tương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-310">
                <a:latin typeface="Cambria"/>
                <a:cs typeface="Cambria"/>
              </a:rPr>
              <a:t>ứng</a:t>
            </a:r>
            <a:r>
              <a:rPr dirty="0" sz="2400" spc="-140">
                <a:latin typeface="Cambria"/>
                <a:cs typeface="Cambria"/>
              </a:rPr>
              <a:t> </a:t>
            </a:r>
            <a:r>
              <a:rPr dirty="0" sz="2400" spc="-225">
                <a:latin typeface="Cambria"/>
                <a:cs typeface="Cambria"/>
              </a:rPr>
              <a:t>với</a:t>
            </a:r>
            <a:r>
              <a:rPr dirty="0" sz="2400" spc="5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mõi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rule</a:t>
            </a:r>
            <a:r>
              <a:rPr dirty="0" sz="2400" spc="55">
                <a:latin typeface="Cambria"/>
                <a:cs typeface="Cambria"/>
              </a:rPr>
              <a:t> </a:t>
            </a:r>
            <a:r>
              <a:rPr dirty="0" sz="2400" spc="-85">
                <a:latin typeface="Cambria"/>
                <a:cs typeface="Cambria"/>
              </a:rPr>
              <a:t>lầ</a:t>
            </a:r>
            <a:r>
              <a:rPr dirty="0" sz="2400" spc="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1</a:t>
            </a:r>
            <a:r>
              <a:rPr dirty="0" sz="2400" spc="60">
                <a:latin typeface="Cambria"/>
                <a:cs typeface="Cambria"/>
              </a:rPr>
              <a:t> </a:t>
            </a:r>
            <a:r>
              <a:rPr dirty="0" sz="2400" spc="-190">
                <a:latin typeface="Cambria"/>
                <a:cs typeface="Cambria"/>
              </a:rPr>
              <a:t>hầnh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đo^̣</a:t>
            </a:r>
            <a:r>
              <a:rPr dirty="0" sz="2400" spc="-19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ng.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573" y="339852"/>
            <a:ext cx="4149090" cy="12123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345821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10" b="0">
                <a:latin typeface="Microsoft Sans Serif"/>
                <a:cs typeface="Microsoft Sans Serif"/>
              </a:rPr>
              <a:t>Decision</a:t>
            </a:r>
            <a:r>
              <a:rPr dirty="0" sz="4300" spc="-5" b="0">
                <a:latin typeface="Microsoft Sans Serif"/>
                <a:cs typeface="Microsoft Sans Serif"/>
              </a:rPr>
              <a:t> table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036" y="1471167"/>
            <a:ext cx="7258684" cy="3089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5275" marR="5715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190">
                <a:latin typeface="Cambria"/>
                <a:cs typeface="Cambria"/>
              </a:rPr>
              <a:t>Mõi</a:t>
            </a:r>
            <a:r>
              <a:rPr dirty="0" sz="2800" spc="240">
                <a:latin typeface="Cambria"/>
                <a:cs typeface="Cambria"/>
              </a:rPr>
              <a:t> </a:t>
            </a:r>
            <a:r>
              <a:rPr dirty="0" sz="2800" spc="-60">
                <a:latin typeface="Cambria"/>
                <a:cs typeface="Cambria"/>
              </a:rPr>
              <a:t>hầng</a:t>
            </a:r>
            <a:r>
              <a:rPr dirty="0" sz="2800" spc="105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biểu</a:t>
            </a:r>
            <a:r>
              <a:rPr dirty="0" sz="2800" spc="1220">
                <a:latin typeface="Cambria"/>
                <a:cs typeface="Cambria"/>
              </a:rPr>
              <a:t> </a:t>
            </a:r>
            <a:r>
              <a:rPr dirty="0" sz="2800" spc="-60">
                <a:latin typeface="Cambria"/>
                <a:cs typeface="Cambria"/>
              </a:rPr>
              <a:t>diẽn</a:t>
            </a:r>
            <a:r>
              <a:rPr dirty="0" sz="2800" spc="1050">
                <a:latin typeface="Cambria"/>
                <a:cs typeface="Cambria"/>
              </a:rPr>
              <a:t> </a:t>
            </a:r>
            <a:r>
              <a:rPr dirty="0" sz="2800" spc="-90">
                <a:latin typeface="Cambria"/>
                <a:cs typeface="Cambria"/>
              </a:rPr>
              <a:t>mo^̣ </a:t>
            </a:r>
            <a:r>
              <a:rPr dirty="0" sz="2800">
                <a:latin typeface="Cambria"/>
                <a:cs typeface="Cambria"/>
              </a:rPr>
              <a:t>t   condition,</a:t>
            </a:r>
            <a:r>
              <a:rPr dirty="0" sz="2800" spc="620">
                <a:latin typeface="Cambria"/>
                <a:cs typeface="Cambria"/>
              </a:rPr>
              <a:t> </a:t>
            </a:r>
            <a:r>
              <a:rPr dirty="0" sz="2800" spc="-90">
                <a:latin typeface="Cambria"/>
                <a:cs typeface="Cambria"/>
              </a:rPr>
              <a:t>mõi </a:t>
            </a:r>
            <a:r>
              <a:rPr dirty="0" sz="2800" spc="-85">
                <a:latin typeface="Cambria"/>
                <a:cs typeface="Cambria"/>
              </a:rPr>
              <a:t> </a:t>
            </a:r>
            <a:r>
              <a:rPr dirty="0" sz="2800" spc="-150">
                <a:latin typeface="Cambria"/>
                <a:cs typeface="Cambria"/>
              </a:rPr>
              <a:t>co^̣ </a:t>
            </a:r>
            <a:r>
              <a:rPr dirty="0" sz="2800">
                <a:latin typeface="Cambria"/>
                <a:cs typeface="Cambria"/>
              </a:rPr>
              <a:t>t </a:t>
            </a:r>
            <a:r>
              <a:rPr dirty="0" sz="2800" spc="-55">
                <a:latin typeface="Cambria"/>
                <a:cs typeface="Cambria"/>
              </a:rPr>
              <a:t>biẻu</a:t>
            </a:r>
            <a:r>
              <a:rPr dirty="0" sz="2800" spc="505">
                <a:latin typeface="Cambria"/>
                <a:cs typeface="Cambria"/>
              </a:rPr>
              <a:t> </a:t>
            </a:r>
            <a:r>
              <a:rPr dirty="0" sz="2800" spc="-60">
                <a:latin typeface="Cambria"/>
                <a:cs typeface="Cambria"/>
              </a:rPr>
              <a:t>diẽn</a:t>
            </a:r>
            <a:r>
              <a:rPr dirty="0" sz="2800" spc="49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1</a:t>
            </a:r>
            <a:r>
              <a:rPr dirty="0" sz="2800" spc="6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rule,</a:t>
            </a:r>
            <a:r>
              <a:rPr dirty="0" sz="2800" spc="6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i.e,.</a:t>
            </a:r>
            <a:r>
              <a:rPr dirty="0" sz="2800" spc="605">
                <a:latin typeface="Cambria"/>
                <a:cs typeface="Cambria"/>
              </a:rPr>
              <a:t> </a:t>
            </a:r>
            <a:r>
              <a:rPr dirty="0" sz="2800" spc="-90">
                <a:latin typeface="Cambria"/>
                <a:cs typeface="Cambria"/>
              </a:rPr>
              <a:t>Mo^̣ </a:t>
            </a:r>
            <a:r>
              <a:rPr dirty="0" sz="2800">
                <a:latin typeface="Cambria"/>
                <a:cs typeface="Cambria"/>
              </a:rPr>
              <a:t>t</a:t>
            </a:r>
            <a:r>
              <a:rPr dirty="0" sz="2800" spc="615">
                <a:latin typeface="Cambria"/>
                <a:cs typeface="Cambria"/>
              </a:rPr>
              <a:t> </a:t>
            </a:r>
            <a:r>
              <a:rPr dirty="0" sz="2800" spc="-55">
                <a:latin typeface="Cambria"/>
                <a:cs typeface="Cambria"/>
              </a:rPr>
              <a:t>đièu</a:t>
            </a:r>
            <a:r>
              <a:rPr dirty="0" sz="2800" spc="509">
                <a:latin typeface="Cambria"/>
                <a:cs typeface="Cambria"/>
              </a:rPr>
              <a:t> </a:t>
            </a:r>
            <a:r>
              <a:rPr dirty="0" sz="2800" spc="-60">
                <a:latin typeface="Cambria"/>
                <a:cs typeface="Cambria"/>
              </a:rPr>
              <a:t>kie^̣ </a:t>
            </a:r>
            <a:r>
              <a:rPr dirty="0" sz="2800">
                <a:latin typeface="Cambria"/>
                <a:cs typeface="Cambria"/>
              </a:rPr>
              <a:t>n 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125">
                <a:latin typeface="Cambria"/>
                <a:cs typeface="Cambria"/>
              </a:rPr>
              <a:t>vầ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1</a:t>
            </a:r>
            <a:r>
              <a:rPr dirty="0" sz="2800" spc="450">
                <a:latin typeface="Cambria"/>
                <a:cs typeface="Cambria"/>
              </a:rPr>
              <a:t> </a:t>
            </a:r>
            <a:r>
              <a:rPr dirty="0" sz="2800" spc="-85">
                <a:latin typeface="Cambria"/>
                <a:cs typeface="Cambria"/>
              </a:rPr>
              <a:t>tậ^</a:t>
            </a:r>
            <a:r>
              <a:rPr dirty="0" sz="2800" spc="-3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p</a:t>
            </a:r>
            <a:r>
              <a:rPr dirty="0" sz="2800" spc="30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cấc</a:t>
            </a:r>
            <a:r>
              <a:rPr dirty="0" sz="2800" spc="25">
                <a:latin typeface="Cambria"/>
                <a:cs typeface="Cambria"/>
              </a:rPr>
              <a:t> </a:t>
            </a:r>
            <a:r>
              <a:rPr dirty="0" sz="2800" spc="-60">
                <a:latin typeface="Cambria"/>
                <a:cs typeface="Cambria"/>
              </a:rPr>
              <a:t>hầnh</a:t>
            </a:r>
            <a:r>
              <a:rPr dirty="0" sz="2800" spc="20">
                <a:latin typeface="Cambria"/>
                <a:cs typeface="Cambria"/>
              </a:rPr>
              <a:t> </a:t>
            </a:r>
            <a:r>
              <a:rPr dirty="0" sz="2800" spc="-90">
                <a:latin typeface="Cambria"/>
                <a:cs typeface="Cambria"/>
              </a:rPr>
              <a:t>đo^̣</a:t>
            </a:r>
            <a:r>
              <a:rPr dirty="0" sz="2800" spc="-24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ng</a:t>
            </a:r>
            <a:r>
              <a:rPr dirty="0" sz="2800" spc="2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tương</a:t>
            </a:r>
            <a:r>
              <a:rPr dirty="0" sz="2800" spc="30">
                <a:latin typeface="Cambria"/>
                <a:cs typeface="Cambria"/>
              </a:rPr>
              <a:t> </a:t>
            </a:r>
            <a:r>
              <a:rPr dirty="0" sz="2800" spc="-305">
                <a:latin typeface="Cambria"/>
                <a:cs typeface="Cambria"/>
              </a:rPr>
              <a:t>ứng.</a:t>
            </a:r>
            <a:endParaRPr sz="2800">
              <a:latin typeface="Cambria"/>
              <a:cs typeface="Cambria"/>
            </a:endParaRPr>
          </a:p>
          <a:p>
            <a:pPr algn="just" marL="295275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Cambria"/>
                <a:cs typeface="Cambria"/>
              </a:rPr>
              <a:t>Khi </a:t>
            </a:r>
            <a:r>
              <a:rPr dirty="0" sz="2800" spc="-75">
                <a:latin typeface="Cambria"/>
                <a:cs typeface="Cambria"/>
              </a:rPr>
              <a:t>cần</a:t>
            </a:r>
            <a:r>
              <a:rPr dirty="0" sz="2800" spc="-7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phân tích </a:t>
            </a:r>
            <a:r>
              <a:rPr dirty="0" sz="2800" spc="-75">
                <a:latin typeface="Cambria"/>
                <a:cs typeface="Cambria"/>
              </a:rPr>
              <a:t>bẩn</a:t>
            </a:r>
            <a:r>
              <a:rPr dirty="0" sz="2800" spc="465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phấc</a:t>
            </a:r>
            <a:r>
              <a:rPr dirty="0" sz="2800" spc="484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thẩo</a:t>
            </a:r>
            <a:r>
              <a:rPr dirty="0" sz="2800" spc="484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cấc</a:t>
            </a:r>
            <a:r>
              <a:rPr dirty="0" sz="2800" spc="459">
                <a:latin typeface="Cambria"/>
                <a:cs typeface="Cambria"/>
              </a:rPr>
              <a:t> </a:t>
            </a:r>
            <a:r>
              <a:rPr dirty="0" sz="2800" spc="-25">
                <a:latin typeface="Cambria"/>
                <a:cs typeface="Cambria"/>
              </a:rPr>
              <a:t>yêu</a:t>
            </a:r>
            <a:r>
              <a:rPr dirty="0" sz="2800" spc="565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cầu 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 spc="-254">
                <a:latin typeface="Cambria"/>
                <a:cs typeface="Cambria"/>
              </a:rPr>
              <a:t>lúc</a:t>
            </a:r>
            <a:r>
              <a:rPr dirty="0" sz="2800" spc="-250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đầu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 spc="-270">
                <a:latin typeface="Cambria"/>
                <a:cs typeface="Cambria"/>
              </a:rPr>
              <a:t>của</a:t>
            </a:r>
            <a:r>
              <a:rPr dirty="0" sz="2800" spc="8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stakeholder</a:t>
            </a:r>
            <a:r>
              <a:rPr dirty="0" sz="2800" spc="-5">
                <a:latin typeface="Cambria"/>
                <a:cs typeface="Cambria"/>
              </a:rPr>
              <a:t> thì</a:t>
            </a:r>
            <a:r>
              <a:rPr dirty="0" sz="2800" spc="605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bẩng</a:t>
            </a:r>
            <a:r>
              <a:rPr dirty="0" sz="2800" spc="484">
                <a:latin typeface="Cambria"/>
                <a:cs typeface="Cambria"/>
              </a:rPr>
              <a:t> </a:t>
            </a:r>
            <a:r>
              <a:rPr dirty="0" sz="2800" spc="-145">
                <a:latin typeface="Cambria"/>
                <a:cs typeface="Cambria"/>
              </a:rPr>
              <a:t>quyét</a:t>
            </a:r>
            <a:r>
              <a:rPr dirty="0" sz="2800" spc="3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định 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130">
                <a:latin typeface="Cambria"/>
                <a:cs typeface="Cambria"/>
              </a:rPr>
              <a:t>được</a:t>
            </a:r>
            <a:r>
              <a:rPr dirty="0" sz="2800" spc="-125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dùng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 spc="-90">
                <a:latin typeface="Cambria"/>
                <a:cs typeface="Cambria"/>
              </a:rPr>
              <a:t>rất</a:t>
            </a:r>
            <a:r>
              <a:rPr dirty="0" sz="2800" spc="-85">
                <a:latin typeface="Cambria"/>
                <a:cs typeface="Cambria"/>
              </a:rPr>
              <a:t> </a:t>
            </a:r>
            <a:r>
              <a:rPr dirty="0" sz="2800" spc="-55">
                <a:latin typeface="Cambria"/>
                <a:cs typeface="Cambria"/>
              </a:rPr>
              <a:t>hie^̣ </a:t>
            </a:r>
            <a:r>
              <a:rPr dirty="0" sz="2800">
                <a:latin typeface="Cambria"/>
                <a:cs typeface="Cambria"/>
              </a:rPr>
              <a:t>u </a:t>
            </a:r>
            <a:r>
              <a:rPr dirty="0" sz="2800" spc="-75">
                <a:latin typeface="Cambria"/>
                <a:cs typeface="Cambria"/>
              </a:rPr>
              <a:t>quẩ</a:t>
            </a:r>
            <a:r>
              <a:rPr dirty="0" sz="2800" spc="465">
                <a:latin typeface="Cambria"/>
                <a:cs typeface="Cambria"/>
              </a:rPr>
              <a:t> </a:t>
            </a:r>
            <a:r>
              <a:rPr dirty="0" sz="2800" spc="-95">
                <a:latin typeface="Cambria"/>
                <a:cs typeface="Cambria"/>
              </a:rPr>
              <a:t>đẻ</a:t>
            </a:r>
            <a:r>
              <a:rPr dirty="0" sz="2800" spc="425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nấm</a:t>
            </a:r>
            <a:r>
              <a:rPr dirty="0" sz="2800" spc="455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bất</a:t>
            </a:r>
            <a:r>
              <a:rPr dirty="0" sz="2800" spc="459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cấc</a:t>
            </a:r>
            <a:r>
              <a:rPr dirty="0" sz="2800" spc="455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quy 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tấc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40">
                <a:latin typeface="Cambria"/>
                <a:cs typeface="Cambria"/>
              </a:rPr>
              <a:t>nghie^̣</a:t>
            </a:r>
            <a:r>
              <a:rPr dirty="0" sz="2800" spc="-35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p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170">
                <a:latin typeface="Cambria"/>
                <a:cs typeface="Cambria"/>
              </a:rPr>
              <a:t>vụ.</a:t>
            </a:r>
            <a:r>
              <a:rPr dirty="0" sz="2800" spc="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(business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rule)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573" y="339852"/>
              <a:ext cx="1085075" cy="12123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7809" y="339852"/>
              <a:ext cx="872490" cy="12123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847" y="339852"/>
              <a:ext cx="1024902" cy="12123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5885" y="339852"/>
              <a:ext cx="1024902" cy="12123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0800" y="339852"/>
              <a:ext cx="1024902" cy="12123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4838" y="339852"/>
              <a:ext cx="1024902" cy="12123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8875" y="339852"/>
              <a:ext cx="1479803" cy="12123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57828" y="339852"/>
              <a:ext cx="1600962" cy="121234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37937" y="339852"/>
              <a:ext cx="1024153" cy="121234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41213" y="339852"/>
              <a:ext cx="1023391" cy="121234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43728" y="339852"/>
              <a:ext cx="1024902" cy="121234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47766" y="339852"/>
              <a:ext cx="842035" cy="121234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68924" y="339852"/>
              <a:ext cx="1328166" cy="1212342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5339715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105" b="0">
                <a:latin typeface="Microsoft Sans Serif"/>
                <a:cs typeface="Microsoft Sans Serif"/>
              </a:rPr>
              <a:t>Ví</a:t>
            </a:r>
            <a:r>
              <a:rPr dirty="0" sz="4300" spc="4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dụ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bảng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spc="-5" b="0">
                <a:latin typeface="Microsoft Sans Serif"/>
                <a:cs typeface="Microsoft Sans Serif"/>
              </a:rPr>
              <a:t>quyết</a:t>
            </a:r>
            <a:r>
              <a:rPr dirty="0" sz="4300" spc="25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định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136650" y="1670050"/>
          <a:ext cx="7562850" cy="4279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8890"/>
                <a:gridCol w="829944"/>
                <a:gridCol w="1448435"/>
                <a:gridCol w="1448435"/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2000" spc="-1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Age</a:t>
                      </a:r>
                      <a:r>
                        <a:rPr dirty="0" sz="20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 18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.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.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Age</a:t>
                      </a: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&gt; =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18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.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20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Memebership</a:t>
                      </a:r>
                      <a:r>
                        <a:rPr dirty="0" sz="20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20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6</a:t>
                      </a:r>
                      <a:r>
                        <a:rPr dirty="0" sz="20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months</a:t>
                      </a:r>
                      <a:r>
                        <a:rPr dirty="0" sz="20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?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.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.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dirty="0" sz="20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Memebership</a:t>
                      </a:r>
                      <a:r>
                        <a:rPr dirty="0" sz="2000" spc="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dirty="0" sz="20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dirty="0" sz="20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months</a:t>
                      </a:r>
                      <a:r>
                        <a:rPr dirty="0" sz="20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?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.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.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Grant</a:t>
                      </a:r>
                      <a:r>
                        <a:rPr dirty="0" sz="20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Membership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.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X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X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Deny Membership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X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.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.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Charge</a:t>
                      </a:r>
                      <a:r>
                        <a:rPr dirty="0" sz="20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Membership</a:t>
                      </a:r>
                      <a:r>
                        <a:rPr dirty="0" sz="20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Rs.</a:t>
                      </a:r>
                      <a:r>
                        <a:rPr dirty="0" sz="20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500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.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X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.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Charge</a:t>
                      </a:r>
                      <a:r>
                        <a:rPr dirty="0" sz="2000" spc="1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Membership</a:t>
                      </a:r>
                      <a:r>
                        <a:rPr dirty="0" sz="2000" spc="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5">
                          <a:latin typeface="Microsoft Sans Serif"/>
                          <a:cs typeface="Microsoft Sans Serif"/>
                        </a:rPr>
                        <a:t>Rs.</a:t>
                      </a:r>
                      <a:r>
                        <a:rPr dirty="0" sz="20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2000" spc="-10">
                          <a:latin typeface="Microsoft Sans Serif"/>
                          <a:cs typeface="Microsoft Sans Serif"/>
                        </a:rPr>
                        <a:t>1000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.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.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dirty="0" sz="2000">
                          <a:latin typeface="Microsoft Sans Serif"/>
                          <a:cs typeface="Microsoft Sans Serif"/>
                        </a:rPr>
                        <a:t>X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0731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573" y="339852"/>
              <a:ext cx="1085075" cy="12123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7809" y="339852"/>
              <a:ext cx="872490" cy="12123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847" y="339852"/>
              <a:ext cx="1024902" cy="12123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5885" y="339852"/>
              <a:ext cx="1024902" cy="12123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0800" y="339852"/>
              <a:ext cx="1024902" cy="12123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4838" y="339852"/>
              <a:ext cx="1024902" cy="12123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8875" y="339852"/>
              <a:ext cx="1479803" cy="12123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57828" y="339852"/>
              <a:ext cx="1600962" cy="121234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37937" y="339852"/>
              <a:ext cx="1024153" cy="121234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41213" y="339852"/>
              <a:ext cx="1023391" cy="121234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43728" y="339852"/>
              <a:ext cx="1024902" cy="121234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47766" y="339852"/>
              <a:ext cx="842035" cy="121234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68924" y="339852"/>
              <a:ext cx="1328166" cy="1212342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5339715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105" b="0">
                <a:latin typeface="Microsoft Sans Serif"/>
                <a:cs typeface="Microsoft Sans Serif"/>
              </a:rPr>
              <a:t>Ví</a:t>
            </a:r>
            <a:r>
              <a:rPr dirty="0" sz="4300" spc="4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dụ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bảng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spc="-5" b="0">
                <a:latin typeface="Microsoft Sans Serif"/>
                <a:cs typeface="Microsoft Sans Serif"/>
              </a:rPr>
              <a:t>quyết</a:t>
            </a:r>
            <a:r>
              <a:rPr dirty="0" sz="4300" spc="25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định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0339" y="1320291"/>
            <a:ext cx="6929755" cy="441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C00000"/>
                </a:solidFill>
                <a:latin typeface="Microsoft Sans Serif"/>
                <a:cs typeface="Microsoft Sans Serif"/>
              </a:rPr>
              <a:t>Bài</a:t>
            </a:r>
            <a:r>
              <a:rPr dirty="0" sz="2400" spc="19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Microsoft Sans Serif"/>
                <a:cs typeface="Microsoft Sans Serif"/>
              </a:rPr>
              <a:t>tập:</a:t>
            </a:r>
            <a:r>
              <a:rPr dirty="0" sz="2400" spc="195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C00000"/>
                </a:solidFill>
                <a:latin typeface="Microsoft Sans Serif"/>
                <a:cs typeface="Microsoft Sans Serif"/>
              </a:rPr>
              <a:t>Bảng</a:t>
            </a:r>
            <a:r>
              <a:rPr dirty="0" sz="2400" spc="19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Microsoft Sans Serif"/>
                <a:cs typeface="Microsoft Sans Serif"/>
              </a:rPr>
              <a:t>quyết</a:t>
            </a:r>
            <a:r>
              <a:rPr dirty="0" sz="2400" spc="195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Microsoft Sans Serif"/>
                <a:cs typeface="Microsoft Sans Serif"/>
              </a:rPr>
              <a:t>định</a:t>
            </a:r>
            <a:r>
              <a:rPr dirty="0" sz="2400" spc="195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C00000"/>
                </a:solidFill>
                <a:latin typeface="Microsoft Sans Serif"/>
                <a:cs typeface="Microsoft Sans Serif"/>
              </a:rPr>
              <a:t>-</a:t>
            </a:r>
            <a:r>
              <a:rPr dirty="0" sz="2400" spc="195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Microsoft Sans Serif"/>
                <a:cs typeface="Microsoft Sans Serif"/>
              </a:rPr>
              <a:t>Decision</a:t>
            </a:r>
            <a:r>
              <a:rPr dirty="0" sz="2400" spc="19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Microsoft Sans Serif"/>
                <a:cs typeface="Microsoft Sans Serif"/>
              </a:rPr>
              <a:t>table</a:t>
            </a:r>
            <a:r>
              <a:rPr dirty="0" sz="2400" spc="195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Microsoft Sans Serif"/>
                <a:cs typeface="Microsoft Sans Serif"/>
              </a:rPr>
              <a:t>exercise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Microsoft Sans Serif"/>
              <a:cs typeface="Microsoft Sans Serif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400" spc="-5">
                <a:latin typeface="Microsoft Sans Serif"/>
                <a:cs typeface="Microsoft Sans Serif"/>
              </a:rPr>
              <a:t>Nếu</a:t>
            </a:r>
            <a:r>
              <a:rPr dirty="0" sz="2400">
                <a:latin typeface="Microsoft Sans Serif"/>
                <a:cs typeface="Microsoft Sans Serif"/>
              </a:rPr>
              <a:t> bạn </a:t>
            </a:r>
            <a:r>
              <a:rPr dirty="0" sz="2400" spc="-5">
                <a:latin typeface="Microsoft Sans Serif"/>
                <a:cs typeface="Microsoft Sans Serif"/>
              </a:rPr>
              <a:t>có</a:t>
            </a:r>
            <a:r>
              <a:rPr dirty="0" sz="2400">
                <a:latin typeface="Microsoft Sans Serif"/>
                <a:cs typeface="Microsoft Sans Serif"/>
              </a:rPr>
              <a:t> thẻ </a:t>
            </a:r>
            <a:r>
              <a:rPr dirty="0" sz="2400" spc="100">
                <a:latin typeface="Microsoft Sans Serif"/>
                <a:cs typeface="Microsoft Sans Serif"/>
              </a:rPr>
              <a:t>đường </a:t>
            </a:r>
            <a:r>
              <a:rPr dirty="0" sz="2400">
                <a:latin typeface="Microsoft Sans Serif"/>
                <a:cs typeface="Microsoft Sans Serif"/>
              </a:rPr>
              <a:t>sắt </a:t>
            </a:r>
            <a:r>
              <a:rPr dirty="0" sz="2400" spc="-5">
                <a:latin typeface="Microsoft Sans Serif"/>
                <a:cs typeface="Microsoft Sans Serif"/>
              </a:rPr>
              <a:t>"over</a:t>
            </a:r>
            <a:r>
              <a:rPr dirty="0" sz="2400" spc="6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60s" </a:t>
            </a:r>
            <a:r>
              <a:rPr dirty="0" sz="2400" spc="40">
                <a:latin typeface="Microsoft Sans Serif"/>
                <a:cs typeface="Microsoft Sans Serif"/>
              </a:rPr>
              <a:t>thì </a:t>
            </a:r>
            <a:r>
              <a:rPr dirty="0" sz="2400" spc="120">
                <a:latin typeface="Microsoft Sans Serif"/>
                <a:cs typeface="Microsoft Sans Serif"/>
              </a:rPr>
              <a:t>được </a:t>
            </a:r>
            <a:r>
              <a:rPr dirty="0" sz="2400" spc="1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giảm giá </a:t>
            </a:r>
            <a:r>
              <a:rPr dirty="0" sz="2400" spc="-5">
                <a:latin typeface="Microsoft Sans Serif"/>
                <a:cs typeface="Microsoft Sans Serif"/>
              </a:rPr>
              <a:t>34% </a:t>
            </a:r>
            <a:r>
              <a:rPr dirty="0" sz="2400">
                <a:latin typeface="Microsoft Sans Serif"/>
                <a:cs typeface="Microsoft Sans Serif"/>
              </a:rPr>
              <a:t>trên tất cả </a:t>
            </a:r>
            <a:r>
              <a:rPr dirty="0" sz="2400" spc="-5">
                <a:latin typeface="Microsoft Sans Serif"/>
                <a:cs typeface="Microsoft Sans Serif"/>
              </a:rPr>
              <a:t>các vé bạn mua. Nếu </a:t>
            </a:r>
            <a:r>
              <a:rPr dirty="0" sz="2400">
                <a:latin typeface="Microsoft Sans Serif"/>
                <a:cs typeface="Microsoft Sans Serif"/>
              </a:rPr>
              <a:t>bạn 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đi </a:t>
            </a:r>
            <a:r>
              <a:rPr dirty="0" sz="2400" spc="-5">
                <a:latin typeface="Microsoft Sans Serif"/>
                <a:cs typeface="Microsoft Sans Serif"/>
              </a:rPr>
              <a:t>cùng </a:t>
            </a:r>
            <a:r>
              <a:rPr dirty="0" sz="2400" spc="75">
                <a:latin typeface="Microsoft Sans Serif"/>
                <a:cs typeface="Microsoft Sans Serif"/>
              </a:rPr>
              <a:t>với </a:t>
            </a:r>
            <a:r>
              <a:rPr dirty="0" sz="2400" spc="-5">
                <a:latin typeface="Microsoft Sans Serif"/>
                <a:cs typeface="Microsoft Sans Serif"/>
              </a:rPr>
              <a:t>trẻ em </a:t>
            </a:r>
            <a:r>
              <a:rPr dirty="0" sz="2400" spc="80">
                <a:latin typeface="Microsoft Sans Serif"/>
                <a:cs typeface="Microsoft Sans Serif"/>
              </a:rPr>
              <a:t>(dưới1 </a:t>
            </a:r>
            <a:r>
              <a:rPr dirty="0" sz="2400" spc="-5">
                <a:latin typeface="Microsoft Sans Serif"/>
                <a:cs typeface="Microsoft Sans Serif"/>
              </a:rPr>
              <a:t>6 tuổi), </a:t>
            </a:r>
            <a:r>
              <a:rPr dirty="0" sz="2400" spc="40">
                <a:latin typeface="Microsoft Sans Serif"/>
                <a:cs typeface="Microsoft Sans Serif"/>
              </a:rPr>
              <a:t>thì </a:t>
            </a:r>
            <a:r>
              <a:rPr dirty="0" sz="2400" spc="-5">
                <a:latin typeface="Microsoft Sans Serif"/>
                <a:cs typeface="Microsoft Sans Serif"/>
              </a:rPr>
              <a:t>bạn </a:t>
            </a:r>
            <a:r>
              <a:rPr dirty="0" sz="2400">
                <a:latin typeface="Microsoft Sans Serif"/>
                <a:cs typeface="Microsoft Sans Serif"/>
              </a:rPr>
              <a:t>sẽ </a:t>
            </a:r>
            <a:r>
              <a:rPr dirty="0" sz="2400" spc="125">
                <a:latin typeface="Microsoft Sans Serif"/>
                <a:cs typeface="Microsoft Sans Serif"/>
              </a:rPr>
              <a:t>được </a:t>
            </a:r>
            <a:r>
              <a:rPr dirty="0" sz="2400" spc="1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giảm </a:t>
            </a:r>
            <a:r>
              <a:rPr dirty="0" sz="2400" spc="-5">
                <a:latin typeface="Microsoft Sans Serif"/>
                <a:cs typeface="Microsoft Sans Serif"/>
              </a:rPr>
              <a:t>50% </a:t>
            </a:r>
            <a:r>
              <a:rPr dirty="0" sz="2400">
                <a:latin typeface="Microsoft Sans Serif"/>
                <a:cs typeface="Microsoft Sans Serif"/>
              </a:rPr>
              <a:t>nếu bạn </a:t>
            </a:r>
            <a:r>
              <a:rPr dirty="0" sz="2400" spc="-5">
                <a:latin typeface="Microsoft Sans Serif"/>
                <a:cs typeface="Microsoft Sans Serif"/>
              </a:rPr>
              <a:t>có </a:t>
            </a:r>
            <a:r>
              <a:rPr dirty="0" sz="2400">
                <a:latin typeface="Microsoft Sans Serif"/>
                <a:cs typeface="Microsoft Sans Serif"/>
              </a:rPr>
              <a:t>thẻ </a:t>
            </a:r>
            <a:r>
              <a:rPr dirty="0" sz="2400" spc="-5">
                <a:latin typeface="Microsoft Sans Serif"/>
                <a:cs typeface="Microsoft Sans Serif"/>
              </a:rPr>
              <a:t>"family </a:t>
            </a:r>
            <a:r>
              <a:rPr dirty="0" sz="2400" spc="-10">
                <a:latin typeface="Microsoft Sans Serif"/>
                <a:cs typeface="Microsoft Sans Serif"/>
              </a:rPr>
              <a:t>rail </a:t>
            </a:r>
            <a:r>
              <a:rPr dirty="0" sz="2400">
                <a:latin typeface="Microsoft Sans Serif"/>
                <a:cs typeface="Microsoft Sans Serif"/>
              </a:rPr>
              <a:t>card", </a:t>
            </a:r>
            <a:r>
              <a:rPr dirty="0" sz="2400" spc="100">
                <a:latin typeface="Microsoft Sans Serif"/>
                <a:cs typeface="Microsoft Sans Serif"/>
              </a:rPr>
              <a:t>ngược </a:t>
            </a:r>
            <a:r>
              <a:rPr dirty="0" sz="2400" spc="105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lại </a:t>
            </a:r>
            <a:r>
              <a:rPr dirty="0" sz="2400">
                <a:latin typeface="Microsoft Sans Serif"/>
                <a:cs typeface="Microsoft Sans Serif"/>
              </a:rPr>
              <a:t>bạn </a:t>
            </a:r>
            <a:r>
              <a:rPr dirty="0" sz="2400" spc="-5">
                <a:latin typeface="Microsoft Sans Serif"/>
                <a:cs typeface="Microsoft Sans Serif"/>
              </a:rPr>
              <a:t>sẽ </a:t>
            </a:r>
            <a:r>
              <a:rPr dirty="0" sz="2400" spc="125">
                <a:latin typeface="Microsoft Sans Serif"/>
                <a:cs typeface="Microsoft Sans Serif"/>
              </a:rPr>
              <a:t>được </a:t>
            </a:r>
            <a:r>
              <a:rPr dirty="0" sz="2400" spc="-10">
                <a:latin typeface="Microsoft Sans Serif"/>
                <a:cs typeface="Microsoft Sans Serif"/>
              </a:rPr>
              <a:t>giảm </a:t>
            </a:r>
            <a:r>
              <a:rPr dirty="0" sz="2400" spc="-5">
                <a:latin typeface="Microsoft Sans Serif"/>
                <a:cs typeface="Microsoft Sans Serif"/>
              </a:rPr>
              <a:t>10%. </a:t>
            </a:r>
            <a:r>
              <a:rPr dirty="0" sz="2400">
                <a:latin typeface="Microsoft Sans Serif"/>
                <a:cs typeface="Microsoft Sans Serif"/>
              </a:rPr>
              <a:t>Bạn </a:t>
            </a:r>
            <a:r>
              <a:rPr dirty="0" sz="2400" spc="-5">
                <a:latin typeface="Microsoft Sans Serif"/>
                <a:cs typeface="Microsoft Sans Serif"/>
              </a:rPr>
              <a:t>chỉ </a:t>
            </a:r>
            <a:r>
              <a:rPr dirty="0" sz="2400" spc="125">
                <a:latin typeface="Microsoft Sans Serif"/>
                <a:cs typeface="Microsoft Sans Serif"/>
              </a:rPr>
              <a:t>được </a:t>
            </a:r>
            <a:r>
              <a:rPr dirty="0" sz="2400" spc="130">
                <a:latin typeface="Microsoft Sans Serif"/>
                <a:cs typeface="Microsoft Sans Serif"/>
              </a:rPr>
              <a:t>sử </a:t>
            </a:r>
            <a:r>
              <a:rPr dirty="0" sz="2400">
                <a:latin typeface="Microsoft Sans Serif"/>
                <a:cs typeface="Microsoft Sans Serif"/>
              </a:rPr>
              <a:t>dụng 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1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5">
                <a:latin typeface="Microsoft Sans Serif"/>
                <a:cs typeface="Microsoft Sans Serif"/>
              </a:rPr>
              <a:t>loại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thẻ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95">
                <a:latin typeface="Microsoft Sans Serif"/>
                <a:cs typeface="Microsoft Sans Serif"/>
              </a:rPr>
              <a:t>đường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sắt.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Microsoft Sans Serif"/>
              <a:cs typeface="Microsoft Sans Serif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400" spc="-5" i="1">
                <a:latin typeface="Arial"/>
                <a:cs typeface="Arial"/>
              </a:rPr>
              <a:t>Hãy</a:t>
            </a:r>
            <a:r>
              <a:rPr dirty="0" sz="2400" spc="405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viết</a:t>
            </a:r>
            <a:r>
              <a:rPr dirty="0" sz="2400" spc="39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bảng</a:t>
            </a:r>
            <a:r>
              <a:rPr dirty="0" sz="2400" spc="40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quyết</a:t>
            </a:r>
            <a:r>
              <a:rPr dirty="0" sz="2400" spc="40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định</a:t>
            </a:r>
            <a:r>
              <a:rPr dirty="0" sz="2400" spc="40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liệt</a:t>
            </a:r>
            <a:r>
              <a:rPr dirty="0" sz="2400" spc="40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kê</a:t>
            </a:r>
            <a:r>
              <a:rPr dirty="0" sz="2400" spc="405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toàn</a:t>
            </a:r>
            <a:r>
              <a:rPr dirty="0" sz="2400" spc="40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bộ</a:t>
            </a:r>
            <a:r>
              <a:rPr dirty="0" sz="2400" spc="39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các</a:t>
            </a:r>
            <a:r>
              <a:rPr dirty="0" sz="2400" spc="40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kết </a:t>
            </a:r>
            <a:r>
              <a:rPr dirty="0" sz="2400" spc="-655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hợp loại</a:t>
            </a:r>
            <a:r>
              <a:rPr dirty="0" sz="2400" spc="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thẻ</a:t>
            </a:r>
            <a:r>
              <a:rPr dirty="0" sz="2400" spc="-5" i="1">
                <a:latin typeface="Arial"/>
                <a:cs typeface="Arial"/>
              </a:rPr>
              <a:t> và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kết</a:t>
            </a:r>
            <a:r>
              <a:rPr dirty="0" sz="2400" spc="-5" i="1">
                <a:latin typeface="Arial"/>
                <a:cs typeface="Arial"/>
              </a:rPr>
              <a:t> quả</a:t>
            </a:r>
            <a:r>
              <a:rPr dirty="0" sz="2400" spc="5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giảm</a:t>
            </a:r>
            <a:r>
              <a:rPr dirty="0" sz="240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giá.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" y="0"/>
            <a:ext cx="9143365" cy="6858000"/>
            <a:chOff x="955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573" y="339852"/>
              <a:ext cx="1085075" cy="12123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7809" y="339852"/>
              <a:ext cx="872490" cy="12123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1847" y="339852"/>
              <a:ext cx="1024902" cy="12123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5886" y="339852"/>
              <a:ext cx="1024902" cy="12123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0799" y="339852"/>
              <a:ext cx="1024902" cy="12123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4837" y="339852"/>
              <a:ext cx="1024902" cy="12123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8875" y="339852"/>
              <a:ext cx="1479803" cy="12123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57828" y="339852"/>
              <a:ext cx="1600962" cy="121234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37937" y="339852"/>
              <a:ext cx="1024153" cy="121234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41214" y="339852"/>
              <a:ext cx="1023391" cy="121234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43728" y="339852"/>
              <a:ext cx="1024902" cy="121234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47766" y="339852"/>
              <a:ext cx="842035" cy="121234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68923" y="339852"/>
              <a:ext cx="1328166" cy="1212342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5339715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105" b="0">
                <a:latin typeface="Microsoft Sans Serif"/>
                <a:cs typeface="Microsoft Sans Serif"/>
              </a:rPr>
              <a:t>Ví</a:t>
            </a:r>
            <a:r>
              <a:rPr dirty="0" sz="4300" spc="4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dụ</a:t>
            </a:r>
            <a:r>
              <a:rPr dirty="0" sz="4300" spc="3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bảng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spc="-5" b="0">
                <a:latin typeface="Microsoft Sans Serif"/>
                <a:cs typeface="Microsoft Sans Serif"/>
              </a:rPr>
              <a:t>quyết</a:t>
            </a:r>
            <a:r>
              <a:rPr dirty="0" sz="4300" spc="25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định</a:t>
            </a:r>
            <a:endParaRPr sz="4300">
              <a:latin typeface="Microsoft Sans Serif"/>
              <a:cs typeface="Microsoft Sans Serif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90600" y="1447800"/>
            <a:ext cx="8153400" cy="327660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573" y="339852"/>
            <a:ext cx="3757422" cy="12123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291211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b="0">
                <a:latin typeface="Microsoft Sans Serif"/>
                <a:cs typeface="Microsoft Sans Serif"/>
              </a:rPr>
              <a:t>State</a:t>
            </a:r>
            <a:r>
              <a:rPr dirty="0" sz="4300" spc="-30" b="0">
                <a:latin typeface="Microsoft Sans Serif"/>
                <a:cs typeface="Microsoft Sans Serif"/>
              </a:rPr>
              <a:t> </a:t>
            </a:r>
            <a:r>
              <a:rPr dirty="0" sz="4300" spc="-5" b="0">
                <a:latin typeface="Microsoft Sans Serif"/>
                <a:cs typeface="Microsoft Sans Serif"/>
              </a:rPr>
              <a:t>tables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5267" y="1354582"/>
            <a:ext cx="7231380" cy="429323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just" marL="268605" marR="5080" indent="-256540">
              <a:lnSpc>
                <a:spcPts val="2920"/>
              </a:lnSpc>
              <a:spcBef>
                <a:spcPts val="459"/>
              </a:spcBef>
              <a:buClr>
                <a:srgbClr val="3891A7"/>
              </a:buClr>
              <a:buSzPct val="79629"/>
              <a:buFont typeface="Microsoft Sans Serif"/>
              <a:buChar char="•"/>
              <a:tabLst>
                <a:tab pos="269240" algn="l"/>
              </a:tabLst>
            </a:pPr>
            <a:r>
              <a:rPr dirty="0" sz="2700" spc="-125">
                <a:latin typeface="Cambria"/>
                <a:cs typeface="Cambria"/>
              </a:rPr>
              <a:t>Được</a:t>
            </a:r>
            <a:r>
              <a:rPr dirty="0" sz="2700" spc="-120">
                <a:latin typeface="Cambria"/>
                <a:cs typeface="Cambria"/>
              </a:rPr>
              <a:t> </a:t>
            </a:r>
            <a:r>
              <a:rPr dirty="0" sz="2700" spc="-75">
                <a:latin typeface="Cambria"/>
                <a:cs typeface="Cambria"/>
              </a:rPr>
              <a:t>dùng</a:t>
            </a:r>
            <a:r>
              <a:rPr dirty="0" sz="2700" spc="440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khi</a:t>
            </a:r>
            <a:r>
              <a:rPr dirty="0" sz="2700" spc="585">
                <a:latin typeface="Cambria"/>
                <a:cs typeface="Cambria"/>
              </a:rPr>
              <a:t> </a:t>
            </a:r>
            <a:r>
              <a:rPr dirty="0" sz="2700" spc="-180">
                <a:latin typeface="Cambria"/>
                <a:cs typeface="Cambria"/>
              </a:rPr>
              <a:t>đói</a:t>
            </a:r>
            <a:r>
              <a:rPr dirty="0" sz="2700" spc="235">
                <a:latin typeface="Cambria"/>
                <a:cs typeface="Cambria"/>
              </a:rPr>
              <a:t> </a:t>
            </a:r>
            <a:r>
              <a:rPr dirty="0" sz="2700" spc="-105">
                <a:latin typeface="Cambria"/>
                <a:cs typeface="Cambria"/>
              </a:rPr>
              <a:t>tượng</a:t>
            </a:r>
            <a:r>
              <a:rPr dirty="0" sz="2700" spc="385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đâng</a:t>
            </a:r>
            <a:r>
              <a:rPr dirty="0" sz="2700" spc="595">
                <a:latin typeface="Cambria"/>
                <a:cs typeface="Cambria"/>
              </a:rPr>
              <a:t> </a:t>
            </a:r>
            <a:r>
              <a:rPr dirty="0" sz="2700" spc="-60">
                <a:latin typeface="Cambria"/>
                <a:cs typeface="Cambria"/>
              </a:rPr>
              <a:t>khẩo</a:t>
            </a:r>
            <a:r>
              <a:rPr dirty="0" sz="2700" spc="475">
                <a:latin typeface="Cambria"/>
                <a:cs typeface="Cambria"/>
              </a:rPr>
              <a:t> </a:t>
            </a:r>
            <a:r>
              <a:rPr dirty="0" sz="2700" spc="-75">
                <a:latin typeface="Cambria"/>
                <a:cs typeface="Cambria"/>
              </a:rPr>
              <a:t>sất</a:t>
            </a:r>
            <a:r>
              <a:rPr dirty="0" sz="2700" spc="445">
                <a:latin typeface="Cambria"/>
                <a:cs typeface="Cambria"/>
              </a:rPr>
              <a:t> </a:t>
            </a:r>
            <a:r>
              <a:rPr dirty="0" sz="2700" spc="-120">
                <a:latin typeface="Cambria"/>
                <a:cs typeface="Cambria"/>
              </a:rPr>
              <a:t>có</a:t>
            </a:r>
            <a:r>
              <a:rPr dirty="0" sz="2700" spc="355">
                <a:latin typeface="Cambria"/>
                <a:cs typeface="Cambria"/>
              </a:rPr>
              <a:t> </a:t>
            </a:r>
            <a:r>
              <a:rPr dirty="0" sz="2700" spc="-10">
                <a:latin typeface="Cambria"/>
                <a:cs typeface="Cambria"/>
              </a:rPr>
              <a:t>thể </a:t>
            </a:r>
            <a:r>
              <a:rPr dirty="0" sz="2700" spc="-5">
                <a:latin typeface="Cambria"/>
                <a:cs typeface="Cambria"/>
              </a:rPr>
              <a:t> </a:t>
            </a:r>
            <a:r>
              <a:rPr dirty="0" sz="2700" spc="-114">
                <a:latin typeface="Cambria"/>
                <a:cs typeface="Cambria"/>
              </a:rPr>
              <a:t>có</a:t>
            </a:r>
            <a:r>
              <a:rPr dirty="0" sz="2700" spc="360">
                <a:latin typeface="Cambria"/>
                <a:cs typeface="Cambria"/>
              </a:rPr>
              <a:t> </a:t>
            </a:r>
            <a:r>
              <a:rPr dirty="0" sz="2700" spc="-75">
                <a:latin typeface="Cambria"/>
                <a:cs typeface="Cambria"/>
              </a:rPr>
              <a:t>cấc</a:t>
            </a:r>
            <a:r>
              <a:rPr dirty="0" sz="2700" spc="445">
                <a:latin typeface="Cambria"/>
                <a:cs typeface="Cambria"/>
              </a:rPr>
              <a:t> </a:t>
            </a:r>
            <a:r>
              <a:rPr dirty="0" sz="2700" spc="-60">
                <a:latin typeface="Cambria"/>
                <a:cs typeface="Cambria"/>
              </a:rPr>
              <a:t>trậng</a:t>
            </a:r>
            <a:r>
              <a:rPr dirty="0" sz="2700" spc="475">
                <a:latin typeface="Cambria"/>
                <a:cs typeface="Cambria"/>
              </a:rPr>
              <a:t> </a:t>
            </a:r>
            <a:r>
              <a:rPr dirty="0" sz="2700" spc="-60">
                <a:latin typeface="Cambria"/>
                <a:cs typeface="Cambria"/>
              </a:rPr>
              <a:t>thấi</a:t>
            </a:r>
            <a:r>
              <a:rPr dirty="0" sz="2700" spc="475">
                <a:latin typeface="Cambria"/>
                <a:cs typeface="Cambria"/>
              </a:rPr>
              <a:t> </a:t>
            </a:r>
            <a:r>
              <a:rPr dirty="0" sz="2700" spc="-60">
                <a:latin typeface="Cambria"/>
                <a:cs typeface="Cambria"/>
              </a:rPr>
              <a:t>khấc</a:t>
            </a:r>
            <a:r>
              <a:rPr dirty="0" sz="2700" spc="475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nhau</a:t>
            </a:r>
            <a:r>
              <a:rPr dirty="0" sz="2700" spc="585">
                <a:latin typeface="Cambria"/>
                <a:cs typeface="Cambria"/>
              </a:rPr>
              <a:t> </a:t>
            </a:r>
            <a:r>
              <a:rPr dirty="0" sz="2700" spc="-290">
                <a:latin typeface="Cambria"/>
                <a:cs typeface="Cambria"/>
              </a:rPr>
              <a:t>ở</a:t>
            </a:r>
            <a:r>
              <a:rPr dirty="0" sz="2700" spc="320">
                <a:latin typeface="Cambria"/>
                <a:cs typeface="Cambria"/>
              </a:rPr>
              <a:t> </a:t>
            </a:r>
            <a:r>
              <a:rPr dirty="0" sz="2700" spc="-75">
                <a:latin typeface="Cambria"/>
                <a:cs typeface="Cambria"/>
              </a:rPr>
              <a:t>cấc</a:t>
            </a:r>
            <a:r>
              <a:rPr dirty="0" sz="2700" spc="445">
                <a:latin typeface="Cambria"/>
                <a:cs typeface="Cambria"/>
              </a:rPr>
              <a:t> </a:t>
            </a:r>
            <a:r>
              <a:rPr dirty="0" sz="2700" spc="-120">
                <a:latin typeface="Cambria"/>
                <a:cs typeface="Cambria"/>
              </a:rPr>
              <a:t>thời</a:t>
            </a:r>
            <a:r>
              <a:rPr dirty="0" sz="2700" spc="355">
                <a:latin typeface="Cambria"/>
                <a:cs typeface="Cambria"/>
              </a:rPr>
              <a:t> </a:t>
            </a:r>
            <a:r>
              <a:rPr dirty="0" sz="2700" spc="-55">
                <a:latin typeface="Cambria"/>
                <a:cs typeface="Cambria"/>
              </a:rPr>
              <a:t>điẻm </a:t>
            </a:r>
            <a:r>
              <a:rPr dirty="0" sz="2700" spc="-50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k</a:t>
            </a:r>
            <a:r>
              <a:rPr dirty="0" sz="2700" spc="-10">
                <a:latin typeface="Cambria"/>
                <a:cs typeface="Cambria"/>
              </a:rPr>
              <a:t>h</a:t>
            </a:r>
            <a:r>
              <a:rPr dirty="0" sz="2700" spc="-290">
                <a:latin typeface="Cambria"/>
                <a:cs typeface="Cambria"/>
              </a:rPr>
              <a:t>â</a:t>
            </a:r>
            <a:r>
              <a:rPr dirty="0" sz="2700" spc="-5">
                <a:latin typeface="Cambria"/>
                <a:cs typeface="Cambria"/>
              </a:rPr>
              <a:t>́</a:t>
            </a:r>
            <a:r>
              <a:rPr dirty="0" sz="2700">
                <a:latin typeface="Cambria"/>
                <a:cs typeface="Cambria"/>
              </a:rPr>
              <a:t>c </a:t>
            </a:r>
            <a:r>
              <a:rPr dirty="0" sz="2700" spc="-110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nha</a:t>
            </a:r>
            <a:r>
              <a:rPr dirty="0" sz="2700">
                <a:latin typeface="Cambria"/>
                <a:cs typeface="Cambria"/>
              </a:rPr>
              <a:t>u </a:t>
            </a:r>
            <a:r>
              <a:rPr dirty="0" sz="2700" spc="-110">
                <a:latin typeface="Cambria"/>
                <a:cs typeface="Cambria"/>
              </a:rPr>
              <a:t> </a:t>
            </a:r>
            <a:r>
              <a:rPr dirty="0" sz="2700" spc="-60">
                <a:latin typeface="Cambria"/>
                <a:cs typeface="Cambria"/>
              </a:rPr>
              <a:t>v</a:t>
            </a:r>
            <a:r>
              <a:rPr dirty="0" sz="2700" spc="-5">
                <a:latin typeface="Cambria"/>
                <a:cs typeface="Cambria"/>
              </a:rPr>
              <a:t>a</a:t>
            </a:r>
            <a:r>
              <a:rPr dirty="0" sz="2700">
                <a:latin typeface="Cambria"/>
                <a:cs typeface="Cambria"/>
              </a:rPr>
              <a:t>̀ </a:t>
            </a:r>
            <a:r>
              <a:rPr dirty="0" sz="2700" spc="-105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c</a:t>
            </a:r>
            <a:r>
              <a:rPr dirty="0" sz="2700" spc="-290">
                <a:latin typeface="Cambria"/>
                <a:cs typeface="Cambria"/>
              </a:rPr>
              <a:t>â</a:t>
            </a:r>
            <a:r>
              <a:rPr dirty="0" sz="2700" spc="-5">
                <a:latin typeface="Cambria"/>
                <a:cs typeface="Cambria"/>
              </a:rPr>
              <a:t>́</a:t>
            </a:r>
            <a:r>
              <a:rPr dirty="0" sz="2700">
                <a:latin typeface="Cambria"/>
                <a:cs typeface="Cambria"/>
              </a:rPr>
              <a:t>c </a:t>
            </a:r>
            <a:r>
              <a:rPr dirty="0" sz="2700" spc="-110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sự </a:t>
            </a:r>
            <a:r>
              <a:rPr dirty="0" sz="2700" spc="-105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k</a:t>
            </a:r>
            <a:r>
              <a:rPr dirty="0" sz="2700" spc="-5">
                <a:latin typeface="Cambria"/>
                <a:cs typeface="Cambria"/>
              </a:rPr>
              <a:t>i</a:t>
            </a:r>
            <a:r>
              <a:rPr dirty="0" sz="2700" spc="-260">
                <a:latin typeface="Cambria"/>
                <a:cs typeface="Cambria"/>
              </a:rPr>
              <a:t>e</a:t>
            </a:r>
            <a:r>
              <a:rPr dirty="0" sz="2700">
                <a:latin typeface="Cambria"/>
                <a:cs typeface="Cambria"/>
              </a:rPr>
              <a:t>^̣</a:t>
            </a:r>
            <a:r>
              <a:rPr dirty="0" sz="2700" spc="-345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n </a:t>
            </a:r>
            <a:r>
              <a:rPr dirty="0" sz="2700" spc="-105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đ</a:t>
            </a:r>
            <a:r>
              <a:rPr dirty="0" sz="2700" spc="5">
                <a:latin typeface="Cambria"/>
                <a:cs typeface="Cambria"/>
              </a:rPr>
              <a:t>ơ</a:t>
            </a:r>
            <a:r>
              <a:rPr dirty="0" sz="2700">
                <a:latin typeface="Cambria"/>
                <a:cs typeface="Cambria"/>
              </a:rPr>
              <a:t>n </a:t>
            </a:r>
            <a:r>
              <a:rPr dirty="0" sz="2700" spc="-105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g</a:t>
            </a:r>
            <a:r>
              <a:rPr dirty="0" sz="2700" spc="-5">
                <a:latin typeface="Cambria"/>
                <a:cs typeface="Cambria"/>
              </a:rPr>
              <a:t>i</a:t>
            </a:r>
            <a:r>
              <a:rPr dirty="0" sz="2700" spc="-290">
                <a:latin typeface="Cambria"/>
                <a:cs typeface="Cambria"/>
              </a:rPr>
              <a:t>â</a:t>
            </a:r>
            <a:r>
              <a:rPr dirty="0" sz="2700" spc="-5">
                <a:latin typeface="Cambria"/>
                <a:cs typeface="Cambria"/>
              </a:rPr>
              <a:t>̉</a:t>
            </a:r>
            <a:r>
              <a:rPr dirty="0" sz="2700">
                <a:latin typeface="Cambria"/>
                <a:cs typeface="Cambria"/>
              </a:rPr>
              <a:t>n </a:t>
            </a:r>
            <a:r>
              <a:rPr dirty="0" sz="2700" spc="-100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như</a:t>
            </a:r>
            <a:r>
              <a:rPr dirty="0" sz="2700" spc="10">
                <a:latin typeface="Cambria"/>
                <a:cs typeface="Cambria"/>
              </a:rPr>
              <a:t>n</a:t>
            </a:r>
            <a:r>
              <a:rPr dirty="0" sz="2700">
                <a:latin typeface="Cambria"/>
                <a:cs typeface="Cambria"/>
              </a:rPr>
              <a:t>g </a:t>
            </a:r>
            <a:r>
              <a:rPr dirty="0" sz="2700" spc="-105">
                <a:latin typeface="Cambria"/>
                <a:cs typeface="Cambria"/>
              </a:rPr>
              <a:t> </a:t>
            </a:r>
            <a:r>
              <a:rPr dirty="0" sz="2700" spc="-325">
                <a:latin typeface="Cambria"/>
                <a:cs typeface="Cambria"/>
              </a:rPr>
              <a:t>r</a:t>
            </a:r>
            <a:r>
              <a:rPr dirty="0" sz="2700" spc="-285">
                <a:latin typeface="Cambria"/>
                <a:cs typeface="Cambria"/>
              </a:rPr>
              <a:t>o </a:t>
            </a:r>
            <a:r>
              <a:rPr dirty="0" sz="2700">
                <a:latin typeface="Cambria"/>
                <a:cs typeface="Cambria"/>
              </a:rPr>
              <a:t> </a:t>
            </a:r>
            <a:r>
              <a:rPr dirty="0" sz="2700" spc="-70">
                <a:latin typeface="Cambria"/>
                <a:cs typeface="Cambria"/>
              </a:rPr>
              <a:t>rầng </a:t>
            </a:r>
            <a:r>
              <a:rPr dirty="0" sz="2700" spc="-120">
                <a:latin typeface="Cambria"/>
                <a:cs typeface="Cambria"/>
              </a:rPr>
              <a:t>có </a:t>
            </a:r>
            <a:r>
              <a:rPr dirty="0" sz="2700" spc="-5">
                <a:latin typeface="Cambria"/>
                <a:cs typeface="Cambria"/>
              </a:rPr>
              <a:t>thể kích </a:t>
            </a:r>
            <a:r>
              <a:rPr dirty="0" sz="2700" spc="-120">
                <a:latin typeface="Cambria"/>
                <a:cs typeface="Cambria"/>
              </a:rPr>
              <a:t>khởi </a:t>
            </a:r>
            <a:r>
              <a:rPr dirty="0" sz="2700" spc="-55">
                <a:latin typeface="Cambria"/>
                <a:cs typeface="Cambria"/>
              </a:rPr>
              <a:t>vie^̣ </a:t>
            </a:r>
            <a:r>
              <a:rPr dirty="0" sz="2700">
                <a:latin typeface="Cambria"/>
                <a:cs typeface="Cambria"/>
              </a:rPr>
              <a:t>c </a:t>
            </a:r>
            <a:r>
              <a:rPr dirty="0" sz="2700" spc="-90">
                <a:latin typeface="Cambria"/>
                <a:cs typeface="Cambria"/>
              </a:rPr>
              <a:t>đỏi </a:t>
            </a:r>
            <a:r>
              <a:rPr dirty="0" sz="2700">
                <a:latin typeface="Cambria"/>
                <a:cs typeface="Cambria"/>
              </a:rPr>
              <a:t>từ </a:t>
            </a:r>
            <a:r>
              <a:rPr dirty="0" sz="2700" spc="-60">
                <a:latin typeface="Cambria"/>
                <a:cs typeface="Cambria"/>
              </a:rPr>
              <a:t>trậng thấi </a:t>
            </a:r>
            <a:r>
              <a:rPr dirty="0" sz="2700" spc="-245">
                <a:latin typeface="Cambria"/>
                <a:cs typeface="Cambria"/>
              </a:rPr>
              <a:t>nầy </a:t>
            </a:r>
            <a:r>
              <a:rPr dirty="0" sz="2700" spc="-240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sang</a:t>
            </a:r>
            <a:r>
              <a:rPr dirty="0" sz="2700" spc="15">
                <a:latin typeface="Cambria"/>
                <a:cs typeface="Cambria"/>
              </a:rPr>
              <a:t> </a:t>
            </a:r>
            <a:r>
              <a:rPr dirty="0" sz="2700" spc="-65">
                <a:latin typeface="Cambria"/>
                <a:cs typeface="Cambria"/>
              </a:rPr>
              <a:t>trậng</a:t>
            </a:r>
            <a:r>
              <a:rPr dirty="0" sz="2700" spc="20">
                <a:latin typeface="Cambria"/>
                <a:cs typeface="Cambria"/>
              </a:rPr>
              <a:t> </a:t>
            </a:r>
            <a:r>
              <a:rPr dirty="0" sz="2700" spc="-135">
                <a:latin typeface="Cambria"/>
                <a:cs typeface="Cambria"/>
              </a:rPr>
              <a:t>thấi</a:t>
            </a:r>
            <a:r>
              <a:rPr dirty="0" sz="2700" spc="-5">
                <a:latin typeface="Cambria"/>
                <a:cs typeface="Cambria"/>
              </a:rPr>
              <a:t> </a:t>
            </a:r>
            <a:r>
              <a:rPr dirty="0" sz="2700" spc="-50">
                <a:latin typeface="Cambria"/>
                <a:cs typeface="Cambria"/>
              </a:rPr>
              <a:t>khấc.</a:t>
            </a:r>
            <a:endParaRPr sz="2700">
              <a:latin typeface="Cambria"/>
              <a:cs typeface="Cambria"/>
            </a:endParaRPr>
          </a:p>
          <a:p>
            <a:pPr algn="just" marL="268605" marR="5715" indent="-256540">
              <a:lnSpc>
                <a:spcPct val="90000"/>
              </a:lnSpc>
              <a:spcBef>
                <a:spcPts val="545"/>
              </a:spcBef>
              <a:buClr>
                <a:srgbClr val="3891A7"/>
              </a:buClr>
              <a:buSzPct val="79629"/>
              <a:buFont typeface="Microsoft Sans Serif"/>
              <a:buChar char="•"/>
              <a:tabLst>
                <a:tab pos="269240" algn="l"/>
              </a:tabLst>
            </a:pPr>
            <a:r>
              <a:rPr dirty="0" sz="2700" spc="-5">
                <a:latin typeface="Cambria"/>
                <a:cs typeface="Cambria"/>
              </a:rPr>
              <a:t>Sta</a:t>
            </a:r>
            <a:r>
              <a:rPr dirty="0" sz="2700" spc="-25">
                <a:latin typeface="Cambria"/>
                <a:cs typeface="Cambria"/>
              </a:rPr>
              <a:t>t</a:t>
            </a:r>
            <a:r>
              <a:rPr dirty="0" sz="2700">
                <a:latin typeface="Cambria"/>
                <a:cs typeface="Cambria"/>
              </a:rPr>
              <a:t>e </a:t>
            </a:r>
            <a:r>
              <a:rPr dirty="0" sz="2700" spc="-235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machine</a:t>
            </a:r>
            <a:r>
              <a:rPr dirty="0" sz="2700">
                <a:latin typeface="Cambria"/>
                <a:cs typeface="Cambria"/>
              </a:rPr>
              <a:t>: </a:t>
            </a:r>
            <a:r>
              <a:rPr dirty="0" sz="2700" spc="-225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l</a:t>
            </a:r>
            <a:r>
              <a:rPr dirty="0" sz="2700" spc="-290">
                <a:latin typeface="Cambria"/>
                <a:cs typeface="Cambria"/>
              </a:rPr>
              <a:t>â</a:t>
            </a:r>
            <a:r>
              <a:rPr dirty="0" sz="2700">
                <a:latin typeface="Cambria"/>
                <a:cs typeface="Cambria"/>
              </a:rPr>
              <a:t>̀ </a:t>
            </a:r>
            <a:r>
              <a:rPr dirty="0" sz="2700" spc="-225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1 </a:t>
            </a:r>
            <a:r>
              <a:rPr dirty="0" sz="2700" spc="-220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đ</a:t>
            </a:r>
            <a:r>
              <a:rPr dirty="0" sz="2700" spc="-345">
                <a:latin typeface="Cambria"/>
                <a:cs typeface="Cambria"/>
              </a:rPr>
              <a:t>o</a:t>
            </a:r>
            <a:r>
              <a:rPr dirty="0" sz="2700" spc="5">
                <a:latin typeface="Cambria"/>
                <a:cs typeface="Cambria"/>
              </a:rPr>
              <a:t>́</a:t>
            </a:r>
            <a:r>
              <a:rPr dirty="0" sz="2700">
                <a:latin typeface="Cambria"/>
                <a:cs typeface="Cambria"/>
              </a:rPr>
              <a:t>i </a:t>
            </a:r>
            <a:r>
              <a:rPr dirty="0" sz="2700" spc="-225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t</a:t>
            </a:r>
            <a:r>
              <a:rPr dirty="0" sz="2700" spc="-35">
                <a:latin typeface="Cambria"/>
                <a:cs typeface="Cambria"/>
              </a:rPr>
              <a:t>ư</a:t>
            </a:r>
            <a:r>
              <a:rPr dirty="0" sz="2700" spc="-580">
                <a:latin typeface="Cambria"/>
                <a:cs typeface="Cambria"/>
              </a:rPr>
              <a:t>ơ</a:t>
            </a:r>
            <a:r>
              <a:rPr dirty="0" sz="2700" spc="-5">
                <a:latin typeface="Cambria"/>
                <a:cs typeface="Cambria"/>
              </a:rPr>
              <a:t>̣</a:t>
            </a:r>
            <a:r>
              <a:rPr dirty="0" sz="2700" spc="5">
                <a:latin typeface="Cambria"/>
                <a:cs typeface="Cambria"/>
              </a:rPr>
              <a:t>n</a:t>
            </a:r>
            <a:r>
              <a:rPr dirty="0" sz="2700">
                <a:latin typeface="Cambria"/>
                <a:cs typeface="Cambria"/>
              </a:rPr>
              <a:t>g </a:t>
            </a:r>
            <a:r>
              <a:rPr dirty="0" sz="2700" spc="-220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m</a:t>
            </a:r>
            <a:r>
              <a:rPr dirty="0" sz="2700" spc="-290">
                <a:latin typeface="Cambria"/>
                <a:cs typeface="Cambria"/>
              </a:rPr>
              <a:t>â</a:t>
            </a:r>
            <a:r>
              <a:rPr dirty="0" sz="2700">
                <a:latin typeface="Cambria"/>
                <a:cs typeface="Cambria"/>
              </a:rPr>
              <a:t>̀ </a:t>
            </a:r>
            <a:r>
              <a:rPr dirty="0" sz="2700" spc="-225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v</a:t>
            </a:r>
            <a:r>
              <a:rPr dirty="0" sz="2700" spc="-5">
                <a:latin typeface="Cambria"/>
                <a:cs typeface="Cambria"/>
              </a:rPr>
              <a:t>i</a:t>
            </a:r>
            <a:r>
              <a:rPr dirty="0" sz="2700" spc="-260">
                <a:latin typeface="Cambria"/>
                <a:cs typeface="Cambria"/>
              </a:rPr>
              <a:t>e</a:t>
            </a:r>
            <a:r>
              <a:rPr dirty="0" sz="2700">
                <a:latin typeface="Cambria"/>
                <a:cs typeface="Cambria"/>
              </a:rPr>
              <a:t>^̣</a:t>
            </a:r>
            <a:r>
              <a:rPr dirty="0" sz="2700" spc="-345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c </a:t>
            </a:r>
            <a:r>
              <a:rPr dirty="0" sz="2700" spc="-229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ch</a:t>
            </a:r>
            <a:r>
              <a:rPr dirty="0" sz="2700" spc="-60">
                <a:latin typeface="Cambria"/>
                <a:cs typeface="Cambria"/>
              </a:rPr>
              <a:t>uy</a:t>
            </a:r>
            <a:r>
              <a:rPr dirty="0" sz="2700" spc="-260">
                <a:latin typeface="Cambria"/>
                <a:cs typeface="Cambria"/>
              </a:rPr>
              <a:t>e</a:t>
            </a:r>
            <a:r>
              <a:rPr dirty="0" sz="2700" spc="-5">
                <a:latin typeface="Cambria"/>
                <a:cs typeface="Cambria"/>
              </a:rPr>
              <a:t>̉</a:t>
            </a:r>
            <a:r>
              <a:rPr dirty="0" sz="2700">
                <a:latin typeface="Cambria"/>
                <a:cs typeface="Cambria"/>
              </a:rPr>
              <a:t>n  </a:t>
            </a:r>
            <a:r>
              <a:rPr dirty="0" sz="2700" spc="-90">
                <a:latin typeface="Cambria"/>
                <a:cs typeface="Cambria"/>
              </a:rPr>
              <a:t>đỏi</a:t>
            </a:r>
            <a:r>
              <a:rPr dirty="0" sz="2700" spc="-85">
                <a:latin typeface="Cambria"/>
                <a:cs typeface="Cambria"/>
              </a:rPr>
              <a:t> </a:t>
            </a:r>
            <a:r>
              <a:rPr dirty="0" sz="2700" spc="-220">
                <a:latin typeface="Cambria"/>
                <a:cs typeface="Cambria"/>
              </a:rPr>
              <a:t>trậng</a:t>
            </a:r>
            <a:r>
              <a:rPr dirty="0" sz="2700" spc="150">
                <a:latin typeface="Cambria"/>
                <a:cs typeface="Cambria"/>
              </a:rPr>
              <a:t> </a:t>
            </a:r>
            <a:r>
              <a:rPr dirty="0" sz="2700" spc="-60">
                <a:latin typeface="Cambria"/>
                <a:cs typeface="Cambria"/>
              </a:rPr>
              <a:t>thấi </a:t>
            </a:r>
            <a:r>
              <a:rPr dirty="0" sz="2700" spc="-5">
                <a:latin typeface="Cambria"/>
                <a:cs typeface="Cambria"/>
              </a:rPr>
              <a:t>chỉ </a:t>
            </a:r>
            <a:r>
              <a:rPr dirty="0" sz="2700" spc="-320">
                <a:latin typeface="Cambria"/>
                <a:cs typeface="Cambria"/>
              </a:rPr>
              <a:t>dựa</a:t>
            </a:r>
            <a:r>
              <a:rPr dirty="0" sz="2700" spc="229">
                <a:latin typeface="Cambria"/>
                <a:cs typeface="Cambria"/>
              </a:rPr>
              <a:t> </a:t>
            </a:r>
            <a:r>
              <a:rPr dirty="0" sz="2700" spc="-90">
                <a:latin typeface="Cambria"/>
                <a:cs typeface="Cambria"/>
              </a:rPr>
              <a:t>vầo</a:t>
            </a:r>
            <a:r>
              <a:rPr dirty="0" sz="2700" spc="415">
                <a:latin typeface="Cambria"/>
                <a:cs typeface="Cambria"/>
              </a:rPr>
              <a:t> </a:t>
            </a:r>
            <a:r>
              <a:rPr dirty="0" sz="2700" spc="-75">
                <a:latin typeface="Cambria"/>
                <a:cs typeface="Cambria"/>
              </a:rPr>
              <a:t>cấc </a:t>
            </a:r>
            <a:r>
              <a:rPr dirty="0" sz="2700">
                <a:latin typeface="Cambria"/>
                <a:cs typeface="Cambria"/>
              </a:rPr>
              <a:t>sự </a:t>
            </a:r>
            <a:r>
              <a:rPr dirty="0" sz="2700" spc="-55">
                <a:latin typeface="Cambria"/>
                <a:cs typeface="Cambria"/>
              </a:rPr>
              <a:t>kie^̣ </a:t>
            </a:r>
            <a:r>
              <a:rPr dirty="0" sz="2700">
                <a:latin typeface="Cambria"/>
                <a:cs typeface="Cambria"/>
              </a:rPr>
              <a:t>n </a:t>
            </a:r>
            <a:r>
              <a:rPr dirty="0" sz="2700" spc="-160">
                <a:latin typeface="Cambria"/>
                <a:cs typeface="Cambria"/>
              </a:rPr>
              <a:t>rời</a:t>
            </a:r>
            <a:r>
              <a:rPr dirty="0" sz="2700" spc="275">
                <a:latin typeface="Cambria"/>
                <a:cs typeface="Cambria"/>
              </a:rPr>
              <a:t> </a:t>
            </a:r>
            <a:r>
              <a:rPr dirty="0" sz="2700" spc="-90">
                <a:latin typeface="Cambria"/>
                <a:cs typeface="Cambria"/>
              </a:rPr>
              <a:t>rậc</a:t>
            </a:r>
            <a:r>
              <a:rPr dirty="0" sz="2700" spc="415">
                <a:latin typeface="Cambria"/>
                <a:cs typeface="Cambria"/>
              </a:rPr>
              <a:t> </a:t>
            </a:r>
            <a:r>
              <a:rPr dirty="0" sz="2700" spc="-30">
                <a:latin typeface="Cambria"/>
                <a:cs typeface="Cambria"/>
              </a:rPr>
              <a:t>va </a:t>
            </a:r>
            <a:r>
              <a:rPr dirty="0" sz="2700" spc="-25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số</a:t>
            </a:r>
            <a:r>
              <a:rPr dirty="0" sz="2700" spc="80">
                <a:latin typeface="Cambria"/>
                <a:cs typeface="Cambria"/>
              </a:rPr>
              <a:t> </a:t>
            </a:r>
            <a:r>
              <a:rPr dirty="0" sz="2700" spc="-65">
                <a:latin typeface="Cambria"/>
                <a:cs typeface="Cambria"/>
              </a:rPr>
              <a:t>trậng</a:t>
            </a:r>
            <a:r>
              <a:rPr dirty="0" sz="2700" spc="90">
                <a:latin typeface="Cambria"/>
                <a:cs typeface="Cambria"/>
              </a:rPr>
              <a:t> </a:t>
            </a:r>
            <a:r>
              <a:rPr dirty="0" sz="2700" spc="-135">
                <a:latin typeface="Cambria"/>
                <a:cs typeface="Cambria"/>
              </a:rPr>
              <a:t>thấi</a:t>
            </a:r>
            <a:r>
              <a:rPr dirty="0" sz="2700" spc="65">
                <a:latin typeface="Cambria"/>
                <a:cs typeface="Cambria"/>
              </a:rPr>
              <a:t> </a:t>
            </a:r>
            <a:r>
              <a:rPr dirty="0" sz="2700" spc="-260">
                <a:latin typeface="Cambria"/>
                <a:cs typeface="Cambria"/>
              </a:rPr>
              <a:t>của</a:t>
            </a:r>
            <a:r>
              <a:rPr dirty="0" sz="2700" spc="65">
                <a:latin typeface="Cambria"/>
                <a:cs typeface="Cambria"/>
              </a:rPr>
              <a:t> </a:t>
            </a:r>
            <a:r>
              <a:rPr dirty="0" sz="2700" spc="-180">
                <a:latin typeface="Cambria"/>
                <a:cs typeface="Cambria"/>
              </a:rPr>
              <a:t>đói</a:t>
            </a:r>
            <a:r>
              <a:rPr dirty="0" sz="2700" spc="80">
                <a:latin typeface="Cambria"/>
                <a:cs typeface="Cambria"/>
              </a:rPr>
              <a:t> </a:t>
            </a:r>
            <a:r>
              <a:rPr dirty="0" sz="2700" spc="-105">
                <a:latin typeface="Cambria"/>
                <a:cs typeface="Cambria"/>
              </a:rPr>
              <a:t>tượng</a:t>
            </a:r>
            <a:r>
              <a:rPr dirty="0" sz="2700" spc="75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đã</a:t>
            </a:r>
            <a:r>
              <a:rPr dirty="0" sz="2700" spc="65">
                <a:latin typeface="Cambria"/>
                <a:cs typeface="Cambria"/>
              </a:rPr>
              <a:t> </a:t>
            </a:r>
            <a:r>
              <a:rPr dirty="0" sz="2700" spc="-150">
                <a:latin typeface="Cambria"/>
                <a:cs typeface="Cambria"/>
              </a:rPr>
              <a:t>biét</a:t>
            </a:r>
            <a:r>
              <a:rPr dirty="0" sz="2700" spc="70">
                <a:latin typeface="Cambria"/>
                <a:cs typeface="Cambria"/>
              </a:rPr>
              <a:t> </a:t>
            </a:r>
            <a:r>
              <a:rPr dirty="0" sz="2700" spc="-90">
                <a:latin typeface="Cambria"/>
                <a:cs typeface="Cambria"/>
              </a:rPr>
              <a:t>trước.</a:t>
            </a:r>
            <a:endParaRPr sz="2700">
              <a:latin typeface="Cambria"/>
              <a:cs typeface="Cambria"/>
            </a:endParaRPr>
          </a:p>
          <a:p>
            <a:pPr algn="just" marL="268605" marR="5080" indent="-256540">
              <a:lnSpc>
                <a:spcPts val="2920"/>
              </a:lnSpc>
              <a:spcBef>
                <a:spcPts val="640"/>
              </a:spcBef>
              <a:buClr>
                <a:srgbClr val="3891A7"/>
              </a:buClr>
              <a:buSzPct val="79629"/>
              <a:buFont typeface="Microsoft Sans Serif"/>
              <a:buChar char="•"/>
              <a:tabLst>
                <a:tab pos="269240" algn="l"/>
              </a:tabLst>
            </a:pPr>
            <a:r>
              <a:rPr dirty="0" sz="2700" spc="-90">
                <a:latin typeface="Cambria"/>
                <a:cs typeface="Cambria"/>
              </a:rPr>
              <a:t>V</a:t>
            </a:r>
            <a:r>
              <a:rPr dirty="0" sz="2700" spc="-5">
                <a:latin typeface="Cambria"/>
                <a:cs typeface="Cambria"/>
              </a:rPr>
              <a:t>i</a:t>
            </a:r>
            <a:r>
              <a:rPr dirty="0" sz="2700">
                <a:latin typeface="Cambria"/>
                <a:cs typeface="Cambria"/>
              </a:rPr>
              <a:t>́ </a:t>
            </a:r>
            <a:r>
              <a:rPr dirty="0" sz="2700" spc="-155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d</a:t>
            </a:r>
            <a:r>
              <a:rPr dirty="0" sz="2700" spc="-370">
                <a:latin typeface="Cambria"/>
                <a:cs typeface="Cambria"/>
              </a:rPr>
              <a:t>u</a:t>
            </a:r>
            <a:r>
              <a:rPr dirty="0" sz="2700" spc="-5">
                <a:latin typeface="Cambria"/>
                <a:cs typeface="Cambria"/>
              </a:rPr>
              <a:t>̣</a:t>
            </a:r>
            <a:r>
              <a:rPr dirty="0" sz="2700">
                <a:latin typeface="Cambria"/>
                <a:cs typeface="Cambria"/>
              </a:rPr>
              <a:t>: </a:t>
            </a:r>
            <a:r>
              <a:rPr dirty="0" sz="2700" spc="-145">
                <a:latin typeface="Cambria"/>
                <a:cs typeface="Cambria"/>
              </a:rPr>
              <a:t> </a:t>
            </a:r>
            <a:r>
              <a:rPr dirty="0" sz="2700" spc="-10">
                <a:latin typeface="Cambria"/>
                <a:cs typeface="Cambria"/>
              </a:rPr>
              <a:t>b</a:t>
            </a:r>
            <a:r>
              <a:rPr dirty="0" sz="2700" spc="-290">
                <a:latin typeface="Cambria"/>
                <a:cs typeface="Cambria"/>
              </a:rPr>
              <a:t>â</a:t>
            </a:r>
            <a:r>
              <a:rPr dirty="0" sz="2700" spc="-5">
                <a:latin typeface="Cambria"/>
                <a:cs typeface="Cambria"/>
              </a:rPr>
              <a:t>̉</a:t>
            </a:r>
            <a:r>
              <a:rPr dirty="0" sz="2700" spc="5">
                <a:latin typeface="Cambria"/>
                <a:cs typeface="Cambria"/>
              </a:rPr>
              <a:t>n</a:t>
            </a:r>
            <a:r>
              <a:rPr dirty="0" sz="2700">
                <a:latin typeface="Cambria"/>
                <a:cs typeface="Cambria"/>
              </a:rPr>
              <a:t>g </a:t>
            </a:r>
            <a:r>
              <a:rPr dirty="0" sz="2700" spc="-145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ng</a:t>
            </a:r>
            <a:r>
              <a:rPr dirty="0" sz="2700" spc="-25">
                <a:latin typeface="Cambria"/>
                <a:cs typeface="Cambria"/>
              </a:rPr>
              <a:t>ư</a:t>
            </a:r>
            <a:r>
              <a:rPr dirty="0" sz="2700" spc="-580">
                <a:latin typeface="Cambria"/>
                <a:cs typeface="Cambria"/>
              </a:rPr>
              <a:t>ơ</a:t>
            </a:r>
            <a:r>
              <a:rPr dirty="0" sz="2700" spc="-5">
                <a:latin typeface="Cambria"/>
                <a:cs typeface="Cambria"/>
              </a:rPr>
              <a:t>̀</a:t>
            </a:r>
            <a:r>
              <a:rPr dirty="0" sz="2700">
                <a:latin typeface="Cambria"/>
                <a:cs typeface="Cambria"/>
              </a:rPr>
              <a:t>i </a:t>
            </a:r>
            <a:r>
              <a:rPr dirty="0" sz="2700" spc="-150">
                <a:latin typeface="Cambria"/>
                <a:cs typeface="Cambria"/>
              </a:rPr>
              <a:t> </a:t>
            </a:r>
            <a:r>
              <a:rPr dirty="0" sz="2700" spc="5">
                <a:latin typeface="Cambria"/>
                <a:cs typeface="Cambria"/>
              </a:rPr>
              <a:t>n</a:t>
            </a:r>
            <a:r>
              <a:rPr dirty="0" sz="2700" spc="-345">
                <a:latin typeface="Cambria"/>
                <a:cs typeface="Cambria"/>
              </a:rPr>
              <a:t>o</a:t>
            </a:r>
            <a:r>
              <a:rPr dirty="0" sz="2700">
                <a:latin typeface="Cambria"/>
                <a:cs typeface="Cambria"/>
              </a:rPr>
              <a:t>^̣</a:t>
            </a:r>
            <a:r>
              <a:rPr dirty="0" sz="2700" spc="-250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p </a:t>
            </a:r>
            <a:r>
              <a:rPr dirty="0" sz="2700" spc="-155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th</a:t>
            </a:r>
            <a:r>
              <a:rPr dirty="0" sz="2700">
                <a:latin typeface="Cambria"/>
                <a:cs typeface="Cambria"/>
              </a:rPr>
              <a:t>u</a:t>
            </a:r>
            <a:r>
              <a:rPr dirty="0" sz="2700" spc="-5">
                <a:latin typeface="Cambria"/>
                <a:cs typeface="Cambria"/>
              </a:rPr>
              <a:t>ê</a:t>
            </a:r>
            <a:r>
              <a:rPr dirty="0" sz="2700">
                <a:latin typeface="Cambria"/>
                <a:cs typeface="Cambria"/>
              </a:rPr>
              <a:t>́ </a:t>
            </a:r>
            <a:r>
              <a:rPr dirty="0" sz="2700" spc="-155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(taxp</a:t>
            </a:r>
            <a:r>
              <a:rPr dirty="0" sz="2700" spc="-60">
                <a:latin typeface="Cambria"/>
                <a:cs typeface="Cambria"/>
              </a:rPr>
              <a:t>ay</a:t>
            </a:r>
            <a:r>
              <a:rPr dirty="0" sz="2700">
                <a:latin typeface="Cambria"/>
                <a:cs typeface="Cambria"/>
              </a:rPr>
              <a:t>e</a:t>
            </a:r>
            <a:r>
              <a:rPr dirty="0" sz="2700" spc="-15">
                <a:latin typeface="Cambria"/>
                <a:cs typeface="Cambria"/>
              </a:rPr>
              <a:t>r</a:t>
            </a:r>
            <a:r>
              <a:rPr dirty="0" sz="2700">
                <a:latin typeface="Cambria"/>
                <a:cs typeface="Cambria"/>
              </a:rPr>
              <a:t>) </a:t>
            </a:r>
            <a:r>
              <a:rPr dirty="0" sz="2700" spc="-155">
                <a:latin typeface="Cambria"/>
                <a:cs typeface="Cambria"/>
              </a:rPr>
              <a:t> </a:t>
            </a:r>
            <a:r>
              <a:rPr dirty="0" sz="2700" spc="-45">
                <a:latin typeface="Cambria"/>
                <a:cs typeface="Cambria"/>
              </a:rPr>
              <a:t>khô</a:t>
            </a:r>
            <a:r>
              <a:rPr dirty="0" sz="2700" spc="-35">
                <a:latin typeface="Cambria"/>
                <a:cs typeface="Cambria"/>
              </a:rPr>
              <a:t>n</a:t>
            </a:r>
            <a:r>
              <a:rPr dirty="0" sz="2700" spc="-40">
                <a:latin typeface="Cambria"/>
                <a:cs typeface="Cambria"/>
              </a:rPr>
              <a:t>g </a:t>
            </a:r>
            <a:r>
              <a:rPr dirty="0" sz="2700">
                <a:latin typeface="Cambria"/>
                <a:cs typeface="Cambria"/>
              </a:rPr>
              <a:t> </a:t>
            </a:r>
            <a:r>
              <a:rPr dirty="0" sz="2700" spc="-60">
                <a:latin typeface="Cambria"/>
                <a:cs typeface="Cambria"/>
              </a:rPr>
              <a:t>phẩi </a:t>
            </a:r>
            <a:r>
              <a:rPr dirty="0" sz="2700" spc="-100">
                <a:latin typeface="Cambria"/>
                <a:cs typeface="Cambria"/>
              </a:rPr>
              <a:t>lầ </a:t>
            </a:r>
            <a:r>
              <a:rPr dirty="0" sz="2700" spc="-60">
                <a:latin typeface="Cambria"/>
                <a:cs typeface="Cambria"/>
              </a:rPr>
              <a:t>bẩng trậng thấi </a:t>
            </a:r>
            <a:r>
              <a:rPr dirty="0" sz="2700">
                <a:latin typeface="Cambria"/>
                <a:cs typeface="Cambria"/>
              </a:rPr>
              <a:t>vì </a:t>
            </a:r>
            <a:r>
              <a:rPr dirty="0" sz="2700" spc="-5">
                <a:latin typeface="Cambria"/>
                <a:cs typeface="Cambria"/>
              </a:rPr>
              <a:t>chỉ </a:t>
            </a:r>
            <a:r>
              <a:rPr dirty="0" sz="2700" spc="-120">
                <a:latin typeface="Cambria"/>
                <a:cs typeface="Cambria"/>
              </a:rPr>
              <a:t>có </a:t>
            </a:r>
            <a:r>
              <a:rPr dirty="0" sz="2700">
                <a:latin typeface="Cambria"/>
                <a:cs typeface="Cambria"/>
              </a:rPr>
              <a:t>1 </a:t>
            </a:r>
            <a:r>
              <a:rPr dirty="0" sz="2700" spc="-60">
                <a:latin typeface="Cambria"/>
                <a:cs typeface="Cambria"/>
              </a:rPr>
              <a:t>trậng thấi </a:t>
            </a:r>
            <a:r>
              <a:rPr dirty="0" sz="2700" spc="-20">
                <a:latin typeface="Cambria"/>
                <a:cs typeface="Cambria"/>
              </a:rPr>
              <a:t>duy </a:t>
            </a:r>
            <a:r>
              <a:rPr dirty="0" sz="2700" spc="-15">
                <a:latin typeface="Cambria"/>
                <a:cs typeface="Cambria"/>
              </a:rPr>
              <a:t> </a:t>
            </a:r>
            <a:r>
              <a:rPr dirty="0" sz="2700" spc="-155">
                <a:latin typeface="Cambria"/>
                <a:cs typeface="Cambria"/>
              </a:rPr>
              <a:t>nhất</a:t>
            </a:r>
            <a:r>
              <a:rPr dirty="0" sz="2700" spc="30">
                <a:latin typeface="Cambria"/>
                <a:cs typeface="Cambria"/>
              </a:rPr>
              <a:t> </a:t>
            </a:r>
            <a:r>
              <a:rPr dirty="0" sz="2700" spc="-100">
                <a:latin typeface="Cambria"/>
                <a:cs typeface="Cambria"/>
              </a:rPr>
              <a:t>lầ</a:t>
            </a:r>
            <a:r>
              <a:rPr dirty="0" sz="2700" spc="40">
                <a:latin typeface="Cambria"/>
                <a:cs typeface="Cambria"/>
              </a:rPr>
              <a:t> </a:t>
            </a:r>
            <a:r>
              <a:rPr dirty="0" sz="2700" spc="-5">
                <a:latin typeface="Cambria"/>
                <a:cs typeface="Cambria"/>
              </a:rPr>
              <a:t>“about</a:t>
            </a:r>
            <a:r>
              <a:rPr dirty="0" sz="2700" spc="25">
                <a:latin typeface="Cambria"/>
                <a:cs typeface="Cambria"/>
              </a:rPr>
              <a:t> </a:t>
            </a:r>
            <a:r>
              <a:rPr dirty="0" sz="2700" spc="-15">
                <a:latin typeface="Cambria"/>
                <a:cs typeface="Cambria"/>
              </a:rPr>
              <a:t>to</a:t>
            </a:r>
            <a:r>
              <a:rPr dirty="0" sz="2700" spc="40">
                <a:latin typeface="Cambria"/>
                <a:cs typeface="Cambria"/>
              </a:rPr>
              <a:t> </a:t>
            </a:r>
            <a:r>
              <a:rPr dirty="0" sz="2700" spc="-20">
                <a:latin typeface="Cambria"/>
                <a:cs typeface="Cambria"/>
              </a:rPr>
              <a:t>pay</a:t>
            </a:r>
            <a:r>
              <a:rPr dirty="0" sz="2700" spc="35">
                <a:latin typeface="Cambria"/>
                <a:cs typeface="Cambria"/>
              </a:rPr>
              <a:t> </a:t>
            </a:r>
            <a:r>
              <a:rPr dirty="0" sz="2700" spc="-40">
                <a:latin typeface="Cambria"/>
                <a:cs typeface="Cambria"/>
              </a:rPr>
              <a:t>taxes.”</a:t>
            </a:r>
            <a:r>
              <a:rPr dirty="0" sz="2700" spc="20">
                <a:latin typeface="Cambria"/>
                <a:cs typeface="Cambria"/>
              </a:rPr>
              <a:t> </a:t>
            </a:r>
            <a:r>
              <a:rPr dirty="0" sz="2700" spc="-254">
                <a:latin typeface="Cambria"/>
                <a:cs typeface="Cambria"/>
              </a:rPr>
              <a:t>nầo</a:t>
            </a:r>
            <a:r>
              <a:rPr dirty="0" sz="2700" spc="40">
                <a:latin typeface="Cambria"/>
                <a:cs typeface="Cambria"/>
              </a:rPr>
              <a:t> </a:t>
            </a:r>
            <a:r>
              <a:rPr dirty="0" sz="2700">
                <a:latin typeface="Cambria"/>
                <a:cs typeface="Cambria"/>
              </a:rPr>
              <a:t>đo</a:t>
            </a:r>
            <a:endParaRPr sz="2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573" y="339852"/>
            <a:ext cx="3332988" cy="12123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263906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b="0">
                <a:latin typeface="Microsoft Sans Serif"/>
                <a:cs typeface="Microsoft Sans Serif"/>
              </a:rPr>
              <a:t>State</a:t>
            </a:r>
            <a:r>
              <a:rPr dirty="0" sz="4300" spc="-35" b="0">
                <a:latin typeface="Microsoft Sans Serif"/>
                <a:cs typeface="Microsoft Sans Serif"/>
              </a:rPr>
              <a:t> </a:t>
            </a:r>
            <a:r>
              <a:rPr dirty="0" sz="4300" spc="-5" b="0">
                <a:latin typeface="Microsoft Sans Serif"/>
                <a:cs typeface="Microsoft Sans Serif"/>
              </a:rPr>
              <a:t>table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4036" y="1471167"/>
            <a:ext cx="7044055" cy="3013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275" marR="5080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10">
                <a:latin typeface="Cambria"/>
                <a:cs typeface="Cambria"/>
              </a:rPr>
              <a:t>State</a:t>
            </a:r>
            <a:r>
              <a:rPr dirty="0" sz="2800" spc="14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tables</a:t>
            </a:r>
            <a:r>
              <a:rPr dirty="0" sz="2800" spc="13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chỉ</a:t>
            </a:r>
            <a:r>
              <a:rPr dirty="0" sz="2800" spc="160">
                <a:latin typeface="Cambria"/>
                <a:cs typeface="Cambria"/>
              </a:rPr>
              <a:t> </a:t>
            </a:r>
            <a:r>
              <a:rPr dirty="0" sz="2800" spc="-25">
                <a:latin typeface="Cambria"/>
                <a:cs typeface="Cambria"/>
              </a:rPr>
              <a:t>ra</a:t>
            </a:r>
            <a:r>
              <a:rPr dirty="0" sz="2800" spc="155">
                <a:latin typeface="Cambria"/>
                <a:cs typeface="Cambria"/>
              </a:rPr>
              <a:t> </a:t>
            </a:r>
            <a:r>
              <a:rPr dirty="0" sz="2800" spc="-220">
                <a:latin typeface="Cambria"/>
                <a:cs typeface="Cambria"/>
              </a:rPr>
              <a:t>hầnh</a:t>
            </a:r>
            <a:r>
              <a:rPr dirty="0" sz="2800" spc="15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vi</a:t>
            </a:r>
            <a:r>
              <a:rPr dirty="0" sz="2800" spc="160">
                <a:latin typeface="Cambria"/>
                <a:cs typeface="Cambria"/>
              </a:rPr>
              <a:t> </a:t>
            </a:r>
            <a:r>
              <a:rPr dirty="0" sz="2800" spc="-270">
                <a:latin typeface="Cambria"/>
                <a:cs typeface="Cambria"/>
              </a:rPr>
              <a:t>của</a:t>
            </a:r>
            <a:r>
              <a:rPr dirty="0" sz="2800" spc="-19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state</a:t>
            </a:r>
            <a:r>
              <a:rPr dirty="0" sz="2800" spc="13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machine, 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229">
                <a:latin typeface="Cambria"/>
                <a:cs typeface="Cambria"/>
              </a:rPr>
              <a:t>thường</a:t>
            </a:r>
            <a:r>
              <a:rPr dirty="0" sz="2800" spc="-225">
                <a:latin typeface="Cambria"/>
                <a:cs typeface="Cambria"/>
              </a:rPr>
              <a:t> </a:t>
            </a:r>
            <a:r>
              <a:rPr dirty="0" sz="2800" spc="-120">
                <a:latin typeface="Cambria"/>
                <a:cs typeface="Cambria"/>
              </a:rPr>
              <a:t>có</a:t>
            </a:r>
            <a:r>
              <a:rPr dirty="0" sz="2800" spc="-114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1 </a:t>
            </a:r>
            <a:r>
              <a:rPr dirty="0" sz="2800" spc="-65">
                <a:latin typeface="Cambria"/>
                <a:cs typeface="Cambria"/>
              </a:rPr>
              <a:t>trậng thấi </a:t>
            </a:r>
            <a:r>
              <a:rPr dirty="0" sz="2800" spc="-200">
                <a:latin typeface="Cambria"/>
                <a:cs typeface="Cambria"/>
              </a:rPr>
              <a:t>khởi</a:t>
            </a:r>
            <a:r>
              <a:rPr dirty="0" sz="2800" spc="-195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đầu </a:t>
            </a:r>
            <a:r>
              <a:rPr dirty="0" sz="2800" spc="-125">
                <a:latin typeface="Cambria"/>
                <a:cs typeface="Cambria"/>
              </a:rPr>
              <a:t>vầ</a:t>
            </a:r>
            <a:r>
              <a:rPr dirty="0" sz="2800" spc="365">
                <a:latin typeface="Cambria"/>
                <a:cs typeface="Cambria"/>
              </a:rPr>
              <a:t> </a:t>
            </a:r>
            <a:r>
              <a:rPr dirty="0" sz="2800" spc="-90">
                <a:latin typeface="Cambria"/>
                <a:cs typeface="Cambria"/>
              </a:rPr>
              <a:t>mo^̣ </a:t>
            </a:r>
            <a:r>
              <a:rPr dirty="0" sz="2800">
                <a:latin typeface="Cambria"/>
                <a:cs typeface="Cambria"/>
              </a:rPr>
              <a:t>t </a:t>
            </a:r>
            <a:r>
              <a:rPr dirty="0" sz="2800" spc="-80">
                <a:latin typeface="Cambria"/>
                <a:cs typeface="Cambria"/>
              </a:rPr>
              <a:t>tậ^ </a:t>
            </a:r>
            <a:r>
              <a:rPr dirty="0" sz="2800">
                <a:latin typeface="Cambria"/>
                <a:cs typeface="Cambria"/>
              </a:rPr>
              <a:t>p 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cấc</a:t>
            </a:r>
            <a:r>
              <a:rPr dirty="0" sz="2800" spc="75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trậng</a:t>
            </a:r>
            <a:r>
              <a:rPr dirty="0" sz="2800" spc="70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thấi</a:t>
            </a:r>
            <a:r>
              <a:rPr dirty="0" sz="2800" spc="75">
                <a:latin typeface="Cambria"/>
                <a:cs typeface="Cambria"/>
              </a:rPr>
              <a:t> </a:t>
            </a:r>
            <a:r>
              <a:rPr dirty="0" sz="2800" spc="-100">
                <a:latin typeface="Cambria"/>
                <a:cs typeface="Cambria"/>
              </a:rPr>
              <a:t>mầ</a:t>
            </a:r>
            <a:r>
              <a:rPr dirty="0" sz="2800" spc="60">
                <a:latin typeface="Cambria"/>
                <a:cs typeface="Cambria"/>
              </a:rPr>
              <a:t> </a:t>
            </a:r>
            <a:r>
              <a:rPr dirty="0" sz="2800" spc="-190">
                <a:latin typeface="Cambria"/>
                <a:cs typeface="Cambria"/>
              </a:rPr>
              <a:t>đói</a:t>
            </a:r>
            <a:r>
              <a:rPr dirty="0" sz="2800" spc="60">
                <a:latin typeface="Cambria"/>
                <a:cs typeface="Cambria"/>
              </a:rPr>
              <a:t> </a:t>
            </a:r>
            <a:r>
              <a:rPr dirty="0" sz="2800" spc="-270">
                <a:latin typeface="Cambria"/>
                <a:cs typeface="Cambria"/>
              </a:rPr>
              <a:t>tượng</a:t>
            </a:r>
            <a:r>
              <a:rPr dirty="0" sz="2800" spc="75">
                <a:latin typeface="Cambria"/>
                <a:cs typeface="Cambria"/>
              </a:rPr>
              <a:t> </a:t>
            </a:r>
            <a:r>
              <a:rPr dirty="0" sz="2800" spc="-90">
                <a:latin typeface="Cambria"/>
                <a:cs typeface="Cambria"/>
              </a:rPr>
              <a:t>sẽ</a:t>
            </a:r>
            <a:r>
              <a:rPr dirty="0" sz="2800" spc="60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trẩi</a:t>
            </a:r>
            <a:r>
              <a:rPr dirty="0" sz="2800" spc="7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qua</a:t>
            </a:r>
            <a:r>
              <a:rPr dirty="0" sz="2800" spc="80">
                <a:latin typeface="Cambria"/>
                <a:cs typeface="Cambria"/>
              </a:rPr>
              <a:t> </a:t>
            </a:r>
            <a:r>
              <a:rPr dirty="0" sz="2800" spc="-225">
                <a:latin typeface="Cambria"/>
                <a:cs typeface="Cambria"/>
              </a:rPr>
              <a:t>vầ</a:t>
            </a:r>
            <a:endParaRPr sz="2800">
              <a:latin typeface="Cambria"/>
              <a:cs typeface="Cambria"/>
            </a:endParaRPr>
          </a:p>
          <a:p>
            <a:pPr marL="295275" marR="96520">
              <a:lnSpc>
                <a:spcPct val="100000"/>
              </a:lnSpc>
            </a:pPr>
            <a:r>
              <a:rPr dirty="0" sz="2800" spc="-150">
                <a:latin typeface="Cambria"/>
                <a:cs typeface="Cambria"/>
              </a:rPr>
              <a:t>cuói</a:t>
            </a:r>
            <a:r>
              <a:rPr dirty="0" sz="2800" spc="-145">
                <a:latin typeface="Cambria"/>
                <a:cs typeface="Cambria"/>
              </a:rPr>
              <a:t> </a:t>
            </a:r>
            <a:r>
              <a:rPr dirty="0" sz="2800" spc="-275">
                <a:latin typeface="Cambria"/>
                <a:cs typeface="Cambria"/>
              </a:rPr>
              <a:t>cùng</a:t>
            </a:r>
            <a:r>
              <a:rPr dirty="0" sz="2800" spc="-270">
                <a:latin typeface="Cambria"/>
                <a:cs typeface="Cambria"/>
              </a:rPr>
              <a:t> </a:t>
            </a:r>
            <a:r>
              <a:rPr dirty="0" sz="2800" spc="-100">
                <a:latin typeface="Cambria"/>
                <a:cs typeface="Cambria"/>
              </a:rPr>
              <a:t>lầ</a:t>
            </a:r>
            <a:r>
              <a:rPr dirty="0" sz="2800" spc="-95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trậng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thấi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exit </a:t>
            </a:r>
            <a:r>
              <a:rPr dirty="0" sz="2800" spc="-185">
                <a:latin typeface="Cambria"/>
                <a:cs typeface="Cambria"/>
              </a:rPr>
              <a:t>thầnh</a:t>
            </a:r>
            <a:r>
              <a:rPr dirty="0" sz="2800" spc="-18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công </a:t>
            </a:r>
            <a:r>
              <a:rPr dirty="0" sz="2800" spc="-20">
                <a:latin typeface="Cambria"/>
                <a:cs typeface="Cambria"/>
              </a:rPr>
              <a:t>hay </a:t>
            </a:r>
            <a:r>
              <a:rPr dirty="0" sz="2800">
                <a:latin typeface="Cambria"/>
                <a:cs typeface="Cambria"/>
              </a:rPr>
              <a:t>1 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trong</a:t>
            </a:r>
            <a:r>
              <a:rPr dirty="0" sz="2800" spc="70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cấc</a:t>
            </a:r>
            <a:r>
              <a:rPr dirty="0" sz="2800" spc="65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trậng</a:t>
            </a:r>
            <a:r>
              <a:rPr dirty="0" sz="2800" spc="55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thấi</a:t>
            </a:r>
            <a:r>
              <a:rPr dirty="0" sz="2800" spc="60">
                <a:latin typeface="Cambria"/>
                <a:cs typeface="Cambria"/>
              </a:rPr>
              <a:t> </a:t>
            </a:r>
            <a:r>
              <a:rPr dirty="0" sz="2800" spc="-45">
                <a:latin typeface="Cambria"/>
                <a:cs typeface="Cambria"/>
              </a:rPr>
              <a:t>“error”.</a:t>
            </a:r>
            <a:r>
              <a:rPr dirty="0" sz="2800" spc="70">
                <a:latin typeface="Cambria"/>
                <a:cs typeface="Cambria"/>
              </a:rPr>
              <a:t> </a:t>
            </a:r>
            <a:r>
              <a:rPr dirty="0" sz="2800" spc="-190">
                <a:latin typeface="Cambria"/>
                <a:cs typeface="Cambria"/>
              </a:rPr>
              <a:t>Mõi</a:t>
            </a:r>
            <a:r>
              <a:rPr dirty="0" sz="2800" spc="65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lần</a:t>
            </a:r>
            <a:r>
              <a:rPr dirty="0" sz="2800" spc="55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thay</a:t>
            </a:r>
            <a:r>
              <a:rPr dirty="0" sz="2800" spc="70">
                <a:latin typeface="Cambria"/>
                <a:cs typeface="Cambria"/>
              </a:rPr>
              <a:t> </a:t>
            </a:r>
            <a:r>
              <a:rPr dirty="0" sz="2800" spc="-190">
                <a:latin typeface="Cambria"/>
                <a:cs typeface="Cambria"/>
              </a:rPr>
              <a:t>đỏi </a:t>
            </a:r>
            <a:r>
              <a:rPr dirty="0" sz="2800" spc="-185">
                <a:latin typeface="Cambria"/>
                <a:cs typeface="Cambria"/>
              </a:rPr>
              <a:t> </a:t>
            </a:r>
            <a:r>
              <a:rPr dirty="0" sz="2800" spc="-60">
                <a:latin typeface="Cambria"/>
                <a:cs typeface="Cambria"/>
              </a:rPr>
              <a:t>trậng</a:t>
            </a:r>
            <a:r>
              <a:rPr dirty="0" sz="2800" spc="495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thấi</a:t>
            </a:r>
            <a:r>
              <a:rPr dirty="0" sz="2800" spc="484">
                <a:latin typeface="Cambria"/>
                <a:cs typeface="Cambria"/>
              </a:rPr>
              <a:t> </a:t>
            </a:r>
            <a:r>
              <a:rPr dirty="0" sz="2800" spc="-260">
                <a:latin typeface="Cambria"/>
                <a:cs typeface="Cambria"/>
              </a:rPr>
              <a:t>đèu</a:t>
            </a:r>
            <a:r>
              <a:rPr dirty="0" sz="2800" spc="455">
                <a:latin typeface="Cambria"/>
                <a:cs typeface="Cambria"/>
              </a:rPr>
              <a:t> </a:t>
            </a:r>
            <a:r>
              <a:rPr dirty="0" sz="2800" spc="-120">
                <a:latin typeface="Cambria"/>
                <a:cs typeface="Cambria"/>
              </a:rPr>
              <a:t>có</a:t>
            </a:r>
            <a:r>
              <a:rPr dirty="0" sz="2800" spc="37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liên </a:t>
            </a:r>
            <a:r>
              <a:rPr dirty="0" sz="2800">
                <a:latin typeface="Cambria"/>
                <a:cs typeface="Cambria"/>
              </a:rPr>
              <a:t>quan</a:t>
            </a:r>
            <a:r>
              <a:rPr dirty="0" sz="2800" spc="615">
                <a:latin typeface="Cambria"/>
                <a:cs typeface="Cambria"/>
              </a:rPr>
              <a:t> </a:t>
            </a:r>
            <a:r>
              <a:rPr dirty="0" sz="2800" spc="-265">
                <a:latin typeface="Cambria"/>
                <a:cs typeface="Cambria"/>
              </a:rPr>
              <a:t>đén</a:t>
            </a:r>
            <a:r>
              <a:rPr dirty="0" sz="2800" spc="44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1 </a:t>
            </a:r>
            <a:r>
              <a:rPr dirty="0" sz="2800" spc="-20">
                <a:latin typeface="Cambria"/>
                <a:cs typeface="Cambria"/>
              </a:rPr>
              <a:t>hay</a:t>
            </a:r>
            <a:r>
              <a:rPr dirty="0" sz="2800" spc="575">
                <a:latin typeface="Cambria"/>
                <a:cs typeface="Cambria"/>
              </a:rPr>
              <a:t> </a:t>
            </a:r>
            <a:r>
              <a:rPr dirty="0" sz="2800" spc="-175">
                <a:latin typeface="Cambria"/>
                <a:cs typeface="Cambria"/>
              </a:rPr>
              <a:t>nhièu </a:t>
            </a:r>
            <a:r>
              <a:rPr dirty="0" sz="2800" spc="-17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s</a:t>
            </a:r>
            <a:r>
              <a:rPr dirty="0" sz="2800" spc="-635">
                <a:latin typeface="Cambria"/>
                <a:cs typeface="Cambria"/>
              </a:rPr>
              <a:t>ư</a:t>
            </a:r>
            <a:r>
              <a:rPr dirty="0" sz="2800">
                <a:latin typeface="Cambria"/>
                <a:cs typeface="Cambria"/>
              </a:rPr>
              <a:t>̣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ki</a:t>
            </a:r>
            <a:r>
              <a:rPr dirty="0" sz="2800" spc="-265">
                <a:latin typeface="Cambria"/>
                <a:cs typeface="Cambria"/>
              </a:rPr>
              <a:t>e</a:t>
            </a:r>
            <a:r>
              <a:rPr dirty="0" sz="2800">
                <a:latin typeface="Cambria"/>
                <a:cs typeface="Cambria"/>
              </a:rPr>
              <a:t>^̣</a:t>
            </a:r>
            <a:r>
              <a:rPr dirty="0" sz="2800" spc="-35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</a:t>
            </a:r>
            <a:r>
              <a:rPr dirty="0" sz="2800" spc="-3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(</a:t>
            </a:r>
            <a:r>
              <a:rPr dirty="0" sz="2800" spc="-35">
                <a:latin typeface="Cambria"/>
                <a:cs typeface="Cambria"/>
              </a:rPr>
              <a:t>e</a:t>
            </a:r>
            <a:r>
              <a:rPr dirty="0" sz="2800" spc="-60">
                <a:latin typeface="Cambria"/>
                <a:cs typeface="Cambria"/>
              </a:rPr>
              <a:t>v</a:t>
            </a:r>
            <a:r>
              <a:rPr dirty="0" sz="2800">
                <a:latin typeface="Cambria"/>
                <a:cs typeface="Cambria"/>
              </a:rPr>
              <a:t>ent)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" y="0"/>
            <a:ext cx="9143365" cy="6858000"/>
            <a:chOff x="955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28" y="278891"/>
              <a:ext cx="1085075" cy="12123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164" y="278891"/>
              <a:ext cx="872490" cy="12123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201" y="278891"/>
              <a:ext cx="1024902" cy="12123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239" y="278891"/>
              <a:ext cx="1024902" cy="121234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429513"/>
            <a:ext cx="130175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105" b="0">
                <a:latin typeface="Microsoft Sans Serif"/>
                <a:cs typeface="Microsoft Sans Serif"/>
              </a:rPr>
              <a:t>Ví</a:t>
            </a:r>
            <a:r>
              <a:rPr dirty="0" sz="4300" spc="-3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dụ</a:t>
            </a:r>
            <a:endParaRPr sz="43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69897" y="1481327"/>
            <a:ext cx="7429500" cy="47335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937247" y="710184"/>
            <a:ext cx="90614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Microsoft Sans Serif"/>
                <a:cs typeface="Microsoft Sans Serif"/>
              </a:rPr>
              <a:t>Butt</a:t>
            </a:r>
            <a:r>
              <a:rPr dirty="0" sz="2400" spc="-10">
                <a:solidFill>
                  <a:srgbClr val="FF0000"/>
                </a:solidFill>
                <a:latin typeface="Microsoft Sans Serif"/>
                <a:cs typeface="Microsoft Sans Serif"/>
              </a:rPr>
              <a:t>o</a:t>
            </a:r>
            <a:r>
              <a:rPr dirty="0" sz="2400">
                <a:solidFill>
                  <a:srgbClr val="FF0000"/>
                </a:solidFill>
                <a:latin typeface="Microsoft Sans Serif"/>
                <a:cs typeface="Microsoft Sans Serif"/>
              </a:rPr>
              <a:t>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4180" y="984757"/>
            <a:ext cx="4495800" cy="575310"/>
          </a:xfrm>
          <a:custGeom>
            <a:avLst/>
            <a:gdLst/>
            <a:ahLst/>
            <a:cxnLst/>
            <a:rect l="l" t="t" r="r" b="b"/>
            <a:pathLst>
              <a:path w="4495800" h="575310">
                <a:moveTo>
                  <a:pt x="3049143" y="12446"/>
                </a:moveTo>
                <a:lnTo>
                  <a:pt x="3046857" y="0"/>
                </a:lnTo>
                <a:lnTo>
                  <a:pt x="34378" y="527189"/>
                </a:lnTo>
                <a:lnTo>
                  <a:pt x="83820" y="485394"/>
                </a:lnTo>
                <a:lnTo>
                  <a:pt x="86614" y="483108"/>
                </a:lnTo>
                <a:lnTo>
                  <a:pt x="86868" y="479171"/>
                </a:lnTo>
                <a:lnTo>
                  <a:pt x="82423" y="473710"/>
                </a:lnTo>
                <a:lnTo>
                  <a:pt x="78359" y="473456"/>
                </a:lnTo>
                <a:lnTo>
                  <a:pt x="75692" y="475742"/>
                </a:lnTo>
                <a:lnTo>
                  <a:pt x="0" y="539623"/>
                </a:lnTo>
                <a:lnTo>
                  <a:pt x="92964" y="574040"/>
                </a:lnTo>
                <a:lnTo>
                  <a:pt x="96139" y="575310"/>
                </a:lnTo>
                <a:lnTo>
                  <a:pt x="99822" y="573659"/>
                </a:lnTo>
                <a:lnTo>
                  <a:pt x="101092" y="570357"/>
                </a:lnTo>
                <a:lnTo>
                  <a:pt x="102235" y="567055"/>
                </a:lnTo>
                <a:lnTo>
                  <a:pt x="100584" y="563372"/>
                </a:lnTo>
                <a:lnTo>
                  <a:pt x="97282" y="562102"/>
                </a:lnTo>
                <a:lnTo>
                  <a:pt x="47536" y="543687"/>
                </a:lnTo>
                <a:lnTo>
                  <a:pt x="36550" y="539623"/>
                </a:lnTo>
                <a:lnTo>
                  <a:pt x="3049143" y="12446"/>
                </a:lnTo>
                <a:close/>
              </a:path>
              <a:path w="4495800" h="575310">
                <a:moveTo>
                  <a:pt x="3431032" y="164592"/>
                </a:moveTo>
                <a:lnTo>
                  <a:pt x="3426968" y="152654"/>
                </a:lnTo>
                <a:lnTo>
                  <a:pt x="2546820" y="445960"/>
                </a:lnTo>
                <a:lnTo>
                  <a:pt x="2589530" y="397383"/>
                </a:lnTo>
                <a:lnTo>
                  <a:pt x="2591816" y="394716"/>
                </a:lnTo>
                <a:lnTo>
                  <a:pt x="2591562" y="390779"/>
                </a:lnTo>
                <a:lnTo>
                  <a:pt x="2586355" y="386080"/>
                </a:lnTo>
                <a:lnTo>
                  <a:pt x="2582291" y="386334"/>
                </a:lnTo>
                <a:lnTo>
                  <a:pt x="2580005" y="389001"/>
                </a:lnTo>
                <a:lnTo>
                  <a:pt x="2514600" y="463423"/>
                </a:lnTo>
                <a:lnTo>
                  <a:pt x="2611628" y="483743"/>
                </a:lnTo>
                <a:lnTo>
                  <a:pt x="2615057" y="484505"/>
                </a:lnTo>
                <a:lnTo>
                  <a:pt x="2618359" y="482219"/>
                </a:lnTo>
                <a:lnTo>
                  <a:pt x="2619121" y="478790"/>
                </a:lnTo>
                <a:lnTo>
                  <a:pt x="2619756" y="475361"/>
                </a:lnTo>
                <a:lnTo>
                  <a:pt x="2617597" y="472059"/>
                </a:lnTo>
                <a:lnTo>
                  <a:pt x="2614168" y="471297"/>
                </a:lnTo>
                <a:lnTo>
                  <a:pt x="2586190" y="465455"/>
                </a:lnTo>
                <a:lnTo>
                  <a:pt x="2550757" y="458063"/>
                </a:lnTo>
                <a:lnTo>
                  <a:pt x="2528570" y="465455"/>
                </a:lnTo>
                <a:lnTo>
                  <a:pt x="2533891" y="463677"/>
                </a:lnTo>
                <a:lnTo>
                  <a:pt x="2550757" y="458063"/>
                </a:lnTo>
                <a:lnTo>
                  <a:pt x="3431032" y="164592"/>
                </a:lnTo>
                <a:close/>
              </a:path>
              <a:path w="4495800" h="575310">
                <a:moveTo>
                  <a:pt x="4495800" y="539623"/>
                </a:moveTo>
                <a:lnTo>
                  <a:pt x="4494987" y="537972"/>
                </a:lnTo>
                <a:lnTo>
                  <a:pt x="4452239" y="450596"/>
                </a:lnTo>
                <a:lnTo>
                  <a:pt x="4450715" y="447421"/>
                </a:lnTo>
                <a:lnTo>
                  <a:pt x="4446905" y="446151"/>
                </a:lnTo>
                <a:lnTo>
                  <a:pt x="4443857" y="447675"/>
                </a:lnTo>
                <a:lnTo>
                  <a:pt x="4440682" y="449199"/>
                </a:lnTo>
                <a:lnTo>
                  <a:pt x="4439285" y="453009"/>
                </a:lnTo>
                <a:lnTo>
                  <a:pt x="4440936" y="456184"/>
                </a:lnTo>
                <a:lnTo>
                  <a:pt x="4469435" y="514515"/>
                </a:lnTo>
                <a:lnTo>
                  <a:pt x="3813556" y="77089"/>
                </a:lnTo>
                <a:lnTo>
                  <a:pt x="3806444" y="87757"/>
                </a:lnTo>
                <a:lnTo>
                  <a:pt x="4462208" y="524903"/>
                </a:lnTo>
                <a:lnTo>
                  <a:pt x="4397629" y="521081"/>
                </a:lnTo>
                <a:lnTo>
                  <a:pt x="4394200" y="520827"/>
                </a:lnTo>
                <a:lnTo>
                  <a:pt x="4391152" y="523494"/>
                </a:lnTo>
                <a:lnTo>
                  <a:pt x="4390898" y="526923"/>
                </a:lnTo>
                <a:lnTo>
                  <a:pt x="4390771" y="530479"/>
                </a:lnTo>
                <a:lnTo>
                  <a:pt x="4393438" y="533527"/>
                </a:lnTo>
                <a:lnTo>
                  <a:pt x="4396867" y="533654"/>
                </a:lnTo>
                <a:lnTo>
                  <a:pt x="4495800" y="539623"/>
                </a:lnTo>
                <a:close/>
              </a:path>
            </a:pathLst>
          </a:custGeom>
          <a:solidFill>
            <a:srgbClr val="3891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577" y="89153"/>
              <a:ext cx="2611374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0107" y="89153"/>
              <a:ext cx="1207020" cy="11026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0272" y="89153"/>
              <a:ext cx="932713" cy="11026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6116" y="89153"/>
              <a:ext cx="1073658" cy="11026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2930" y="89153"/>
              <a:ext cx="1041679" cy="11026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77740" y="89153"/>
              <a:ext cx="931951" cy="11026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52822" y="89153"/>
              <a:ext cx="3578352" cy="11026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74329" y="89153"/>
              <a:ext cx="821423" cy="11026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5577" y="683513"/>
              <a:ext cx="6217158" cy="110261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100"/>
              </a:spcBef>
            </a:pPr>
            <a:r>
              <a:rPr dirty="0" sz="3900" spc="135" b="0">
                <a:latin typeface="Microsoft Sans Serif"/>
                <a:cs typeface="Microsoft Sans Serif"/>
              </a:rPr>
              <a:t>Phương</a:t>
            </a:r>
            <a:r>
              <a:rPr dirty="0" sz="3900" spc="5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pháp</a:t>
            </a:r>
            <a:r>
              <a:rPr dirty="0" sz="3900" spc="60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điều</a:t>
            </a:r>
            <a:r>
              <a:rPr dirty="0" sz="3900" spc="4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tra</a:t>
            </a:r>
            <a:r>
              <a:rPr dirty="0" sz="3900" spc="45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(survey)- </a:t>
            </a:r>
            <a:r>
              <a:rPr dirty="0" sz="3900" spc="-1019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Ethnographic</a:t>
            </a:r>
            <a:r>
              <a:rPr dirty="0" sz="3900" spc="15" b="0">
                <a:latin typeface="Microsoft Sans Serif"/>
                <a:cs typeface="Microsoft Sans Serif"/>
              </a:rPr>
              <a:t> </a:t>
            </a:r>
            <a:r>
              <a:rPr dirty="0" sz="3900" spc="-45" b="0">
                <a:latin typeface="Microsoft Sans Serif"/>
                <a:cs typeface="Microsoft Sans Serif"/>
              </a:rPr>
              <a:t>Techniques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4036" y="1471167"/>
            <a:ext cx="7258050" cy="444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5275" marR="5080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Microsoft Sans Serif"/>
              <a:buChar char="•"/>
              <a:tabLst>
                <a:tab pos="295910" algn="l"/>
              </a:tabLst>
            </a:pPr>
            <a:r>
              <a:rPr dirty="0" sz="2800">
                <a:latin typeface="Cambria"/>
                <a:cs typeface="Cambria"/>
              </a:rPr>
              <a:t>M</a:t>
            </a:r>
            <a:r>
              <a:rPr dirty="0" sz="2800" spc="-355">
                <a:latin typeface="Cambria"/>
                <a:cs typeface="Cambria"/>
              </a:rPr>
              <a:t>o</a:t>
            </a:r>
            <a:r>
              <a:rPr dirty="0" sz="2800">
                <a:latin typeface="Cambria"/>
                <a:cs typeface="Cambria"/>
              </a:rPr>
              <a:t>^̣</a:t>
            </a:r>
            <a:r>
              <a:rPr dirty="0" sz="2800" spc="-2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29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s</a:t>
            </a:r>
            <a:r>
              <a:rPr dirty="0" sz="2800" spc="-355">
                <a:latin typeface="Cambria"/>
                <a:cs typeface="Cambria"/>
              </a:rPr>
              <a:t>o</a:t>
            </a:r>
            <a:r>
              <a:rPr dirty="0" sz="2800">
                <a:latin typeface="Cambria"/>
                <a:cs typeface="Cambria"/>
              </a:rPr>
              <a:t>́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3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</a:t>
            </a:r>
            <a:r>
              <a:rPr dirty="0" sz="2800" spc="-35">
                <a:latin typeface="Cambria"/>
                <a:cs typeface="Cambria"/>
              </a:rPr>
              <a:t>ư</a:t>
            </a:r>
            <a:r>
              <a:rPr dirty="0" sz="2800" spc="-5">
                <a:latin typeface="Cambria"/>
                <a:cs typeface="Cambria"/>
              </a:rPr>
              <a:t>ơ</a:t>
            </a:r>
            <a:r>
              <a:rPr dirty="0" sz="2800" spc="5">
                <a:latin typeface="Cambria"/>
                <a:cs typeface="Cambria"/>
              </a:rPr>
              <a:t>n</a:t>
            </a:r>
            <a:r>
              <a:rPr dirty="0" sz="2800">
                <a:latin typeface="Cambria"/>
                <a:cs typeface="Cambria"/>
              </a:rPr>
              <a:t>g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29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</a:t>
            </a:r>
            <a:r>
              <a:rPr dirty="0" sz="2800">
                <a:latin typeface="Cambria"/>
                <a:cs typeface="Cambria"/>
              </a:rPr>
              <a:t>h</a:t>
            </a:r>
            <a:r>
              <a:rPr dirty="0" sz="2800" spc="-300">
                <a:latin typeface="Cambria"/>
                <a:cs typeface="Cambria"/>
              </a:rPr>
              <a:t>â</a:t>
            </a:r>
            <a:r>
              <a:rPr dirty="0" sz="2800" spc="-10">
                <a:latin typeface="Cambria"/>
                <a:cs typeface="Cambria"/>
              </a:rPr>
              <a:t>́</a:t>
            </a:r>
            <a:r>
              <a:rPr dirty="0" sz="2800">
                <a:latin typeface="Cambria"/>
                <a:cs typeface="Cambria"/>
              </a:rPr>
              <a:t>p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29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đi</a:t>
            </a:r>
            <a:r>
              <a:rPr dirty="0" sz="2800" spc="-265">
                <a:latin typeface="Cambria"/>
                <a:cs typeface="Cambria"/>
              </a:rPr>
              <a:t>e</a:t>
            </a:r>
            <a:r>
              <a:rPr dirty="0" sz="2800" spc="-5">
                <a:latin typeface="Cambria"/>
                <a:cs typeface="Cambria"/>
              </a:rPr>
              <a:t>̀</a:t>
            </a:r>
            <a:r>
              <a:rPr dirty="0" sz="2800">
                <a:latin typeface="Cambria"/>
                <a:cs typeface="Cambria"/>
              </a:rPr>
              <a:t>u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29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</a:t>
            </a:r>
            <a:r>
              <a:rPr dirty="0" sz="2800" spc="-55">
                <a:latin typeface="Cambria"/>
                <a:cs typeface="Cambria"/>
              </a:rPr>
              <a:t>r</a:t>
            </a:r>
            <a:r>
              <a:rPr dirty="0" sz="2800">
                <a:latin typeface="Cambria"/>
                <a:cs typeface="Cambria"/>
              </a:rPr>
              <a:t>a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3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đ</a:t>
            </a:r>
            <a:r>
              <a:rPr dirty="0" sz="2800" spc="-40">
                <a:latin typeface="Cambria"/>
                <a:cs typeface="Cambria"/>
              </a:rPr>
              <a:t>ư</a:t>
            </a:r>
            <a:r>
              <a:rPr dirty="0" sz="2800" spc="-600">
                <a:latin typeface="Cambria"/>
                <a:cs typeface="Cambria"/>
              </a:rPr>
              <a:t>ơ</a:t>
            </a:r>
            <a:r>
              <a:rPr dirty="0" sz="2800" spc="-5">
                <a:latin typeface="Cambria"/>
                <a:cs typeface="Cambria"/>
              </a:rPr>
              <a:t>̣</a:t>
            </a:r>
            <a:r>
              <a:rPr dirty="0" sz="2800">
                <a:latin typeface="Cambria"/>
                <a:cs typeface="Cambria"/>
              </a:rPr>
              <a:t>c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29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d</a:t>
            </a:r>
            <a:r>
              <a:rPr dirty="0" sz="2800" spc="-385">
                <a:latin typeface="Cambria"/>
                <a:cs typeface="Cambria"/>
              </a:rPr>
              <a:t>u</a:t>
            </a:r>
            <a:r>
              <a:rPr dirty="0" sz="2800" spc="-10">
                <a:latin typeface="Cambria"/>
                <a:cs typeface="Cambria"/>
              </a:rPr>
              <a:t>̀</a:t>
            </a:r>
            <a:r>
              <a:rPr dirty="0" sz="2800">
                <a:latin typeface="Cambria"/>
                <a:cs typeface="Cambria"/>
              </a:rPr>
              <a:t>ng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290">
                <a:latin typeface="Cambria"/>
                <a:cs typeface="Cambria"/>
              </a:rPr>
              <a:t> </a:t>
            </a:r>
            <a:r>
              <a:rPr dirty="0" sz="2800" spc="-55">
                <a:latin typeface="Cambria"/>
                <a:cs typeface="Cambria"/>
              </a:rPr>
              <a:t>r</a:t>
            </a:r>
            <a:r>
              <a:rPr dirty="0" sz="2800" spc="-300">
                <a:latin typeface="Cambria"/>
                <a:cs typeface="Cambria"/>
              </a:rPr>
              <a:t>â</a:t>
            </a:r>
            <a:r>
              <a:rPr dirty="0" sz="2800" spc="-10">
                <a:latin typeface="Cambria"/>
                <a:cs typeface="Cambria"/>
              </a:rPr>
              <a:t>́</a:t>
            </a:r>
            <a:r>
              <a:rPr dirty="0" sz="2800">
                <a:latin typeface="Cambria"/>
                <a:cs typeface="Cambria"/>
              </a:rPr>
              <a:t>t  </a:t>
            </a:r>
            <a:r>
              <a:rPr dirty="0" sz="2800" spc="-45">
                <a:latin typeface="Cambria"/>
                <a:cs typeface="Cambria"/>
              </a:rPr>
              <a:t>nhièu </a:t>
            </a:r>
            <a:r>
              <a:rPr dirty="0" sz="2800" spc="-90">
                <a:latin typeface="Cambria"/>
                <a:cs typeface="Cambria"/>
              </a:rPr>
              <a:t>đẻ </a:t>
            </a:r>
            <a:r>
              <a:rPr dirty="0" sz="2800" spc="-65">
                <a:latin typeface="Cambria"/>
                <a:cs typeface="Cambria"/>
              </a:rPr>
              <a:t>đấnh </a:t>
            </a:r>
            <a:r>
              <a:rPr dirty="0" sz="2800" spc="-80">
                <a:latin typeface="Cambria"/>
                <a:cs typeface="Cambria"/>
              </a:rPr>
              <a:t>giấ </a:t>
            </a:r>
            <a:r>
              <a:rPr dirty="0" sz="2800" spc="-75">
                <a:latin typeface="Cambria"/>
                <a:cs typeface="Cambria"/>
              </a:rPr>
              <a:t>cấc </a:t>
            </a:r>
            <a:r>
              <a:rPr dirty="0" sz="2800" spc="-20">
                <a:latin typeface="Cambria"/>
                <a:cs typeface="Cambria"/>
              </a:rPr>
              <a:t>yêu </a:t>
            </a:r>
            <a:r>
              <a:rPr dirty="0" sz="2800" spc="-80">
                <a:latin typeface="Cambria"/>
                <a:cs typeface="Cambria"/>
              </a:rPr>
              <a:t>cầu </a:t>
            </a:r>
            <a:r>
              <a:rPr dirty="0" sz="2800">
                <a:latin typeface="Cambria"/>
                <a:cs typeface="Cambria"/>
              </a:rPr>
              <a:t>thị </a:t>
            </a:r>
            <a:r>
              <a:rPr dirty="0" sz="2800" spc="-80">
                <a:latin typeface="Cambria"/>
                <a:cs typeface="Cambria"/>
              </a:rPr>
              <a:t>trường, </a:t>
            </a:r>
            <a:r>
              <a:rPr dirty="0" sz="2800" spc="-90">
                <a:latin typeface="Cambria"/>
                <a:cs typeface="Cambria"/>
              </a:rPr>
              <a:t>mói </a:t>
            </a:r>
            <a:r>
              <a:rPr dirty="0" sz="2800" spc="-8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quan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tâm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110">
                <a:latin typeface="Cambria"/>
                <a:cs typeface="Cambria"/>
              </a:rPr>
              <a:t>vè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sẩn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0">
                <a:latin typeface="Cambria"/>
                <a:cs typeface="Cambria"/>
              </a:rPr>
              <a:t>phẩm.</a:t>
            </a:r>
            <a:endParaRPr sz="2800">
              <a:latin typeface="Cambria"/>
              <a:cs typeface="Cambria"/>
            </a:endParaRPr>
          </a:p>
          <a:p>
            <a:pPr algn="just" marL="295275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Microsoft Sans Serif"/>
              <a:buChar char="•"/>
              <a:tabLst>
                <a:tab pos="295910" algn="l"/>
              </a:tabLst>
            </a:pPr>
            <a:r>
              <a:rPr dirty="0" sz="2800">
                <a:latin typeface="Cambria"/>
                <a:cs typeface="Cambria"/>
              </a:rPr>
              <a:t>Khi </a:t>
            </a:r>
            <a:r>
              <a:rPr dirty="0" sz="2800" spc="-120">
                <a:latin typeface="Cambria"/>
                <a:cs typeface="Cambria"/>
              </a:rPr>
              <a:t>só </a:t>
            </a:r>
            <a:r>
              <a:rPr dirty="0" sz="2800" spc="-110">
                <a:latin typeface="Cambria"/>
                <a:cs typeface="Cambria"/>
              </a:rPr>
              <a:t>lượng </a:t>
            </a:r>
            <a:r>
              <a:rPr dirty="0" sz="2800" spc="-50">
                <a:latin typeface="Cambria"/>
                <a:cs typeface="Cambria"/>
              </a:rPr>
              <a:t>khấch </a:t>
            </a:r>
            <a:r>
              <a:rPr dirty="0" sz="2800" spc="-65">
                <a:latin typeface="Cambria"/>
                <a:cs typeface="Cambria"/>
              </a:rPr>
              <a:t>hầng </a:t>
            </a:r>
            <a:r>
              <a:rPr dirty="0" sz="2800" spc="-10">
                <a:latin typeface="Cambria"/>
                <a:cs typeface="Cambria"/>
              </a:rPr>
              <a:t>tương </a:t>
            </a:r>
            <a:r>
              <a:rPr dirty="0" sz="2800">
                <a:latin typeface="Cambria"/>
                <a:cs typeface="Cambria"/>
              </a:rPr>
              <a:t>đối </a:t>
            </a:r>
            <a:r>
              <a:rPr dirty="0" sz="2800" spc="-125">
                <a:latin typeface="Cambria"/>
                <a:cs typeface="Cambria"/>
              </a:rPr>
              <a:t>lớn, </a:t>
            </a:r>
            <a:r>
              <a:rPr dirty="0" sz="2800" spc="-120">
                <a:latin typeface="Cambria"/>
                <a:cs typeface="Cambria"/>
              </a:rPr>
              <a:t>có </a:t>
            </a:r>
            <a:r>
              <a:rPr dirty="0" sz="2800" spc="-135">
                <a:latin typeface="Cambria"/>
                <a:cs typeface="Cambria"/>
              </a:rPr>
              <a:t>thẻ </a:t>
            </a:r>
            <a:r>
              <a:rPr dirty="0" sz="2800" spc="-130">
                <a:latin typeface="Cambria"/>
                <a:cs typeface="Cambria"/>
              </a:rPr>
              <a:t> thực </a:t>
            </a:r>
            <a:r>
              <a:rPr dirty="0" sz="2800" spc="-55">
                <a:latin typeface="Cambria"/>
                <a:cs typeface="Cambria"/>
              </a:rPr>
              <a:t>hie^̣ </a:t>
            </a:r>
            <a:r>
              <a:rPr dirty="0" sz="2800">
                <a:latin typeface="Cambria"/>
                <a:cs typeface="Cambria"/>
              </a:rPr>
              <a:t>n </a:t>
            </a:r>
            <a:r>
              <a:rPr dirty="0" sz="2800" spc="-60">
                <a:latin typeface="Cambria"/>
                <a:cs typeface="Cambria"/>
              </a:rPr>
              <a:t>thóng </a:t>
            </a:r>
            <a:r>
              <a:rPr dirty="0" sz="2800" spc="-35">
                <a:latin typeface="Cambria"/>
                <a:cs typeface="Cambria"/>
              </a:rPr>
              <a:t>kê </a:t>
            </a:r>
            <a:r>
              <a:rPr dirty="0" sz="2800" spc="-15">
                <a:latin typeface="Cambria"/>
                <a:cs typeface="Cambria"/>
              </a:rPr>
              <a:t>trên </a:t>
            </a:r>
            <a:r>
              <a:rPr dirty="0" sz="2800" spc="-200">
                <a:latin typeface="Cambria"/>
                <a:cs typeface="Cambria"/>
              </a:rPr>
              <a:t>két </a:t>
            </a:r>
            <a:r>
              <a:rPr dirty="0" sz="2800" spc="-80">
                <a:latin typeface="Cambria"/>
                <a:cs typeface="Cambria"/>
              </a:rPr>
              <a:t>quẩ </a:t>
            </a:r>
            <a:r>
              <a:rPr dirty="0" sz="2800" spc="-60">
                <a:latin typeface="Cambria"/>
                <a:cs typeface="Cambria"/>
              </a:rPr>
              <a:t>đièu </a:t>
            </a:r>
            <a:r>
              <a:rPr dirty="0" sz="2800" spc="-20">
                <a:latin typeface="Cambria"/>
                <a:cs typeface="Cambria"/>
              </a:rPr>
              <a:t>tra </a:t>
            </a:r>
            <a:r>
              <a:rPr dirty="0" sz="2800" spc="-95">
                <a:latin typeface="Cambria"/>
                <a:cs typeface="Cambria"/>
              </a:rPr>
              <a:t>đè </a:t>
            </a:r>
            <a:r>
              <a:rPr dirty="0" sz="2800" spc="-5">
                <a:latin typeface="Cambria"/>
                <a:cs typeface="Cambria"/>
              </a:rPr>
              <a:t>đo 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105">
                <a:latin typeface="Cambria"/>
                <a:cs typeface="Cambria"/>
              </a:rPr>
              <a:t>lường</a:t>
            </a:r>
            <a:r>
              <a:rPr dirty="0" sz="2800" spc="-100">
                <a:latin typeface="Cambria"/>
                <a:cs typeface="Cambria"/>
              </a:rPr>
              <a:t> </a:t>
            </a:r>
            <a:r>
              <a:rPr dirty="0" sz="2800" spc="-160">
                <a:latin typeface="Cambria"/>
                <a:cs typeface="Cambria"/>
              </a:rPr>
              <a:t>mức</a:t>
            </a:r>
            <a:r>
              <a:rPr dirty="0" sz="2800" spc="295">
                <a:latin typeface="Cambria"/>
                <a:cs typeface="Cambria"/>
              </a:rPr>
              <a:t> </a:t>
            </a:r>
            <a:r>
              <a:rPr dirty="0" sz="2800" spc="-95">
                <a:latin typeface="Cambria"/>
                <a:cs typeface="Cambria"/>
              </a:rPr>
              <a:t>đo^̣</a:t>
            </a:r>
            <a:r>
              <a:rPr dirty="0" sz="2800" spc="4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quan </a:t>
            </a:r>
            <a:r>
              <a:rPr dirty="0" sz="2800" spc="-5">
                <a:latin typeface="Cambria"/>
                <a:cs typeface="Cambria"/>
              </a:rPr>
              <a:t>tâm </a:t>
            </a:r>
            <a:r>
              <a:rPr dirty="0" sz="2800" spc="-100">
                <a:latin typeface="Cambria"/>
                <a:cs typeface="Cambria"/>
              </a:rPr>
              <a:t>của</a:t>
            </a:r>
            <a:r>
              <a:rPr dirty="0" sz="2800" spc="415">
                <a:latin typeface="Cambria"/>
                <a:cs typeface="Cambria"/>
              </a:rPr>
              <a:t> </a:t>
            </a:r>
            <a:r>
              <a:rPr dirty="0" sz="2800" spc="-55">
                <a:latin typeface="Cambria"/>
                <a:cs typeface="Cambria"/>
              </a:rPr>
              <a:t>khấch</a:t>
            </a:r>
            <a:r>
              <a:rPr dirty="0" sz="2800" spc="509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hầng</a:t>
            </a:r>
            <a:r>
              <a:rPr dirty="0" sz="2800" spc="484">
                <a:latin typeface="Cambria"/>
                <a:cs typeface="Cambria"/>
              </a:rPr>
              <a:t> </a:t>
            </a:r>
            <a:r>
              <a:rPr dirty="0" sz="2800" spc="-90">
                <a:latin typeface="Cambria"/>
                <a:cs typeface="Cambria"/>
              </a:rPr>
              <a:t>đói </a:t>
            </a:r>
            <a:r>
              <a:rPr dirty="0" sz="2800" spc="-85">
                <a:latin typeface="Cambria"/>
                <a:cs typeface="Cambria"/>
              </a:rPr>
              <a:t> </a:t>
            </a:r>
            <a:r>
              <a:rPr dirty="0" sz="2800" spc="-265">
                <a:latin typeface="Cambria"/>
                <a:cs typeface="Cambria"/>
              </a:rPr>
              <a:t>với</a:t>
            </a:r>
            <a:r>
              <a:rPr dirty="0" sz="2800" spc="20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cấc</a:t>
            </a:r>
            <a:r>
              <a:rPr dirty="0" sz="2800" spc="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tính</a:t>
            </a:r>
            <a:r>
              <a:rPr dirty="0" sz="2800" spc="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năng</a:t>
            </a:r>
            <a:r>
              <a:rPr dirty="0" sz="2800" spc="15">
                <a:latin typeface="Cambria"/>
                <a:cs typeface="Cambria"/>
              </a:rPr>
              <a:t> </a:t>
            </a:r>
            <a:r>
              <a:rPr dirty="0" sz="2800" spc="-270">
                <a:latin typeface="Cambria"/>
                <a:cs typeface="Cambria"/>
              </a:rPr>
              <a:t>của</a:t>
            </a:r>
            <a:r>
              <a:rPr dirty="0" sz="2800" spc="25">
                <a:latin typeface="Cambria"/>
                <a:cs typeface="Cambria"/>
              </a:rPr>
              <a:t> </a:t>
            </a:r>
            <a:r>
              <a:rPr dirty="0" sz="2800" spc="-75">
                <a:latin typeface="Cambria"/>
                <a:cs typeface="Cambria"/>
              </a:rPr>
              <a:t>sẩn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50">
                <a:latin typeface="Cambria"/>
                <a:cs typeface="Cambria"/>
              </a:rPr>
              <a:t>phẩm.</a:t>
            </a:r>
            <a:endParaRPr sz="2800">
              <a:latin typeface="Cambria"/>
              <a:cs typeface="Cambria"/>
            </a:endParaRPr>
          </a:p>
          <a:p>
            <a:pPr algn="just" marL="295275" marR="5080" indent="-28321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8571"/>
              <a:buFont typeface="Microsoft Sans Serif"/>
              <a:buChar char="•"/>
              <a:tabLst>
                <a:tab pos="295910" algn="l"/>
              </a:tabLst>
            </a:pPr>
            <a:r>
              <a:rPr dirty="0" sz="2800">
                <a:latin typeface="Cambria"/>
                <a:cs typeface="Cambria"/>
              </a:rPr>
              <a:t>M</a:t>
            </a:r>
            <a:r>
              <a:rPr dirty="0" sz="2800" spc="-355">
                <a:latin typeface="Cambria"/>
                <a:cs typeface="Cambria"/>
              </a:rPr>
              <a:t>o</a:t>
            </a:r>
            <a:r>
              <a:rPr dirty="0" sz="2800">
                <a:latin typeface="Cambria"/>
                <a:cs typeface="Cambria"/>
              </a:rPr>
              <a:t>^̣</a:t>
            </a:r>
            <a:r>
              <a:rPr dirty="0" sz="2800" spc="-2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</a:t>
            </a:r>
            <a:r>
              <a:rPr dirty="0" sz="2800" spc="-45">
                <a:latin typeface="Cambria"/>
                <a:cs typeface="Cambria"/>
              </a:rPr>
              <a:t>r</a:t>
            </a:r>
            <a:r>
              <a:rPr dirty="0" sz="2800">
                <a:latin typeface="Cambria"/>
                <a:cs typeface="Cambria"/>
              </a:rPr>
              <a:t>o</a:t>
            </a:r>
            <a:r>
              <a:rPr dirty="0" sz="2800" spc="5">
                <a:latin typeface="Cambria"/>
                <a:cs typeface="Cambria"/>
              </a:rPr>
              <a:t>n</a:t>
            </a:r>
            <a:r>
              <a:rPr dirty="0" sz="2800">
                <a:latin typeface="Cambria"/>
                <a:cs typeface="Cambria"/>
              </a:rPr>
              <a:t>g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</a:t>
            </a:r>
            <a:r>
              <a:rPr dirty="0" sz="2800" spc="-300">
                <a:latin typeface="Cambria"/>
                <a:cs typeface="Cambria"/>
              </a:rPr>
              <a:t>â</a:t>
            </a:r>
            <a:r>
              <a:rPr dirty="0" sz="2800" spc="-10">
                <a:latin typeface="Cambria"/>
                <a:cs typeface="Cambria"/>
              </a:rPr>
              <a:t>́</a:t>
            </a:r>
            <a:r>
              <a:rPr dirty="0" sz="2800">
                <a:latin typeface="Cambria"/>
                <a:cs typeface="Cambria"/>
              </a:rPr>
              <a:t>c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</a:t>
            </a:r>
            <a:r>
              <a:rPr dirty="0" sz="2800" spc="-30">
                <a:latin typeface="Cambria"/>
                <a:cs typeface="Cambria"/>
              </a:rPr>
              <a:t>ư</a:t>
            </a:r>
            <a:r>
              <a:rPr dirty="0" sz="2800" spc="-5">
                <a:latin typeface="Cambria"/>
                <a:cs typeface="Cambria"/>
              </a:rPr>
              <a:t>ơn</a:t>
            </a:r>
            <a:r>
              <a:rPr dirty="0" sz="2800">
                <a:latin typeface="Cambria"/>
                <a:cs typeface="Cambria"/>
              </a:rPr>
              <a:t>g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ph</a:t>
            </a:r>
            <a:r>
              <a:rPr dirty="0" sz="2800" spc="-300">
                <a:latin typeface="Cambria"/>
                <a:cs typeface="Cambria"/>
              </a:rPr>
              <a:t>â</a:t>
            </a:r>
            <a:r>
              <a:rPr dirty="0" sz="2800" spc="-10">
                <a:latin typeface="Cambria"/>
                <a:cs typeface="Cambria"/>
              </a:rPr>
              <a:t>́</a:t>
            </a:r>
            <a:r>
              <a:rPr dirty="0" sz="2800">
                <a:latin typeface="Cambria"/>
                <a:cs typeface="Cambria"/>
              </a:rPr>
              <a:t>p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đ</a:t>
            </a:r>
            <a:r>
              <a:rPr dirty="0" sz="2800" spc="-5">
                <a:latin typeface="Cambria"/>
                <a:cs typeface="Cambria"/>
              </a:rPr>
              <a:t>i</a:t>
            </a:r>
            <a:r>
              <a:rPr dirty="0" sz="2800" spc="-265">
                <a:latin typeface="Cambria"/>
                <a:cs typeface="Cambria"/>
              </a:rPr>
              <a:t>e</a:t>
            </a:r>
            <a:r>
              <a:rPr dirty="0" sz="2800" spc="-5">
                <a:latin typeface="Cambria"/>
                <a:cs typeface="Cambria"/>
              </a:rPr>
              <a:t>̀</a:t>
            </a:r>
            <a:r>
              <a:rPr dirty="0" sz="2800">
                <a:latin typeface="Cambria"/>
                <a:cs typeface="Cambria"/>
              </a:rPr>
              <a:t>u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</a:t>
            </a:r>
            <a:r>
              <a:rPr dirty="0" sz="2800" spc="-55">
                <a:latin typeface="Cambria"/>
                <a:cs typeface="Cambria"/>
              </a:rPr>
              <a:t>r</a:t>
            </a:r>
            <a:r>
              <a:rPr dirty="0" sz="2800">
                <a:latin typeface="Cambria"/>
                <a:cs typeface="Cambria"/>
              </a:rPr>
              <a:t>a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135">
                <a:latin typeface="Cambria"/>
                <a:cs typeface="Cambria"/>
              </a:rPr>
              <a:t>thôn</a:t>
            </a:r>
            <a:r>
              <a:rPr dirty="0" sz="2800" spc="-135">
                <a:latin typeface="Cambria"/>
                <a:cs typeface="Cambria"/>
              </a:rPr>
              <a:t>g 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275">
                <a:latin typeface="Cambria"/>
                <a:cs typeface="Cambria"/>
              </a:rPr>
              <a:t>dụng</a:t>
            </a:r>
            <a:r>
              <a:rPr dirty="0" sz="2800" spc="-270">
                <a:latin typeface="Cambria"/>
                <a:cs typeface="Cambria"/>
              </a:rPr>
              <a:t> </a:t>
            </a:r>
            <a:r>
              <a:rPr dirty="0" sz="2800" spc="-65">
                <a:latin typeface="Cambria"/>
                <a:cs typeface="Cambria"/>
              </a:rPr>
              <a:t>nhất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 spc="-95">
                <a:latin typeface="Cambria"/>
                <a:cs typeface="Cambria"/>
              </a:rPr>
              <a:t>đẻ</a:t>
            </a:r>
            <a:r>
              <a:rPr dirty="0" sz="2800" spc="-9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phân</a:t>
            </a:r>
            <a:r>
              <a:rPr dirty="0" sz="2800" spc="60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tích</a:t>
            </a:r>
            <a:r>
              <a:rPr dirty="0" sz="2800" spc="615">
                <a:latin typeface="Cambria"/>
                <a:cs typeface="Cambria"/>
              </a:rPr>
              <a:t> </a:t>
            </a:r>
            <a:r>
              <a:rPr dirty="0" sz="2800" spc="-190">
                <a:latin typeface="Cambria"/>
                <a:cs typeface="Cambria"/>
              </a:rPr>
              <a:t>mói</a:t>
            </a:r>
            <a:r>
              <a:rPr dirty="0" sz="2800" spc="24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quan</a:t>
            </a:r>
            <a:r>
              <a:rPr dirty="0" sz="2800" spc="6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tâm</a:t>
            </a:r>
            <a:r>
              <a:rPr dirty="0" sz="2800" spc="610">
                <a:latin typeface="Cambria"/>
                <a:cs typeface="Cambria"/>
              </a:rPr>
              <a:t> </a:t>
            </a:r>
            <a:r>
              <a:rPr dirty="0" sz="2800" spc="-100">
                <a:latin typeface="Cambria"/>
                <a:cs typeface="Cambria"/>
              </a:rPr>
              <a:t>của </a:t>
            </a:r>
            <a:r>
              <a:rPr dirty="0" sz="2800" spc="-95">
                <a:latin typeface="Cambria"/>
                <a:cs typeface="Cambria"/>
              </a:rPr>
              <a:t> </a:t>
            </a:r>
            <a:r>
              <a:rPr dirty="0" sz="2800" spc="-50">
                <a:latin typeface="Cambria"/>
                <a:cs typeface="Cambria"/>
              </a:rPr>
              <a:t>khấch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60">
                <a:latin typeface="Cambria"/>
                <a:cs typeface="Cambria"/>
              </a:rPr>
              <a:t>hầng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100">
                <a:latin typeface="Cambria"/>
                <a:cs typeface="Cambria"/>
              </a:rPr>
              <a:t>lầ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Kano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modeling.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573" y="339852"/>
              <a:ext cx="2871978" cy="12123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4699" y="339852"/>
              <a:ext cx="1328165" cy="12123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013" y="339852"/>
              <a:ext cx="1024153" cy="12123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5290" y="339852"/>
              <a:ext cx="4918710" cy="121234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718312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150" b="0">
                <a:latin typeface="Microsoft Sans Serif"/>
                <a:cs typeface="Microsoft Sans Serif"/>
              </a:rPr>
              <a:t>Phương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spc="-5" b="0">
                <a:latin typeface="Microsoft Sans Serif"/>
                <a:cs typeface="Microsoft Sans Serif"/>
              </a:rPr>
              <a:t>pháp</a:t>
            </a:r>
            <a:r>
              <a:rPr dirty="0" sz="4300" spc="4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Kano</a:t>
            </a:r>
            <a:r>
              <a:rPr dirty="0" sz="4300" spc="4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modeling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5436" y="1318006"/>
            <a:ext cx="7879715" cy="2510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5275" marR="5080" indent="-28321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10">
                <a:latin typeface="Cambria"/>
                <a:cs typeface="Cambria"/>
              </a:rPr>
              <a:t>Cung</a:t>
            </a:r>
            <a:r>
              <a:rPr dirty="0" sz="3200" spc="190">
                <a:latin typeface="Cambria"/>
                <a:cs typeface="Cambria"/>
              </a:rPr>
              <a:t> </a:t>
            </a:r>
            <a:r>
              <a:rPr dirty="0" sz="3200" spc="-90">
                <a:latin typeface="Cambria"/>
                <a:cs typeface="Cambria"/>
              </a:rPr>
              <a:t>cấp</a:t>
            </a:r>
            <a:r>
              <a:rPr dirty="0" sz="3200" spc="18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ba</a:t>
            </a:r>
            <a:r>
              <a:rPr dirty="0" sz="3200" spc="180">
                <a:latin typeface="Cambria"/>
                <a:cs typeface="Cambria"/>
              </a:rPr>
              <a:t> </a:t>
            </a:r>
            <a:r>
              <a:rPr dirty="0" sz="3200" spc="-245">
                <a:latin typeface="Cambria"/>
                <a:cs typeface="Cambria"/>
              </a:rPr>
              <a:t>bién</a:t>
            </a:r>
            <a:r>
              <a:rPr dirty="0" sz="3200" spc="185">
                <a:latin typeface="Cambria"/>
                <a:cs typeface="Cambria"/>
              </a:rPr>
              <a:t> </a:t>
            </a:r>
            <a:r>
              <a:rPr dirty="0" sz="3200" spc="-105">
                <a:latin typeface="Cambria"/>
                <a:cs typeface="Cambria"/>
              </a:rPr>
              <a:t>đẻ</a:t>
            </a:r>
            <a:r>
              <a:rPr dirty="0" sz="3200" spc="18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đo</a:t>
            </a:r>
            <a:r>
              <a:rPr dirty="0" sz="3200" spc="170">
                <a:latin typeface="Cambria"/>
                <a:cs typeface="Cambria"/>
              </a:rPr>
              <a:t> </a:t>
            </a:r>
            <a:r>
              <a:rPr dirty="0" sz="3200" spc="-275">
                <a:latin typeface="Cambria"/>
                <a:cs typeface="Cambria"/>
              </a:rPr>
              <a:t>lường</a:t>
            </a:r>
            <a:r>
              <a:rPr dirty="0" sz="3200" spc="-225">
                <a:latin typeface="Cambria"/>
                <a:cs typeface="Cambria"/>
              </a:rPr>
              <a:t> </a:t>
            </a:r>
            <a:r>
              <a:rPr dirty="0" sz="3200" spc="-215">
                <a:latin typeface="Cambria"/>
                <a:cs typeface="Cambria"/>
              </a:rPr>
              <a:t>mói</a:t>
            </a:r>
            <a:r>
              <a:rPr dirty="0" sz="3200" spc="18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quan</a:t>
            </a:r>
            <a:r>
              <a:rPr dirty="0" sz="3200" spc="18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tâm 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114">
                <a:latin typeface="Cambria"/>
                <a:cs typeface="Cambria"/>
              </a:rPr>
              <a:t>của</a:t>
            </a:r>
            <a:r>
              <a:rPr dirty="0" sz="3200" spc="10">
                <a:latin typeface="Cambria"/>
                <a:cs typeface="Cambria"/>
              </a:rPr>
              <a:t> </a:t>
            </a:r>
            <a:r>
              <a:rPr dirty="0" sz="3200" spc="-60">
                <a:latin typeface="Cambria"/>
                <a:cs typeface="Cambria"/>
              </a:rPr>
              <a:t>khấch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240">
                <a:latin typeface="Cambria"/>
                <a:cs typeface="Cambria"/>
              </a:rPr>
              <a:t>hầng:</a:t>
            </a:r>
            <a:endParaRPr sz="32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Microsoft Sans Serif"/>
              <a:buChar char="•"/>
              <a:tabLst>
                <a:tab pos="570865" algn="l"/>
              </a:tabLst>
            </a:pPr>
            <a:r>
              <a:rPr dirty="0" sz="2800" spc="-5">
                <a:latin typeface="Cambria"/>
                <a:cs typeface="Cambria"/>
              </a:rPr>
              <a:t>One-dimensional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quality</a:t>
            </a:r>
            <a:endParaRPr sz="28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Microsoft Sans Serif"/>
              <a:buChar char="•"/>
              <a:tabLst>
                <a:tab pos="570865" algn="l"/>
              </a:tabLst>
            </a:pPr>
            <a:r>
              <a:rPr dirty="0" sz="2800" spc="-5">
                <a:latin typeface="Cambria"/>
                <a:cs typeface="Cambria"/>
              </a:rPr>
              <a:t>Expected</a:t>
            </a:r>
            <a:r>
              <a:rPr dirty="0" sz="2800" spc="-5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quality</a:t>
            </a:r>
            <a:endParaRPr sz="28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Microsoft Sans Serif"/>
              <a:buChar char="•"/>
              <a:tabLst>
                <a:tab pos="570865" algn="l"/>
                <a:tab pos="2215515" algn="l"/>
              </a:tabLst>
            </a:pPr>
            <a:r>
              <a:rPr dirty="0" sz="2800" spc="-25">
                <a:latin typeface="Cambria"/>
                <a:cs typeface="Cambria"/>
              </a:rPr>
              <a:t>Attractive	</a:t>
            </a:r>
            <a:r>
              <a:rPr dirty="0" sz="2800" spc="-30">
                <a:latin typeface="Cambria"/>
                <a:cs typeface="Cambria"/>
              </a:rPr>
              <a:t>quality.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577" y="89153"/>
              <a:ext cx="5698236" cy="11026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5577" y="683513"/>
              <a:ext cx="1949958" cy="11026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8900" y="683513"/>
              <a:ext cx="1482089" cy="11026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5878" y="683513"/>
              <a:ext cx="1454658" cy="11026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33899" y="683513"/>
              <a:ext cx="1454658" cy="110261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13839" y="225552"/>
            <a:ext cx="5069205" cy="1214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900" spc="-5" b="0">
                <a:latin typeface="Microsoft Sans Serif"/>
                <a:cs typeface="Microsoft Sans Serif"/>
              </a:rPr>
              <a:t>Requirement</a:t>
            </a:r>
            <a:r>
              <a:rPr dirty="0" sz="3900" spc="35" b="0">
                <a:latin typeface="Microsoft Sans Serif"/>
                <a:cs typeface="Microsoft Sans Serif"/>
              </a:rPr>
              <a:t> </a:t>
            </a:r>
            <a:r>
              <a:rPr dirty="0" sz="3900" spc="-10" b="0">
                <a:latin typeface="Microsoft Sans Serif"/>
                <a:cs typeface="Microsoft Sans Serif"/>
              </a:rPr>
              <a:t>elicitation </a:t>
            </a:r>
            <a:r>
              <a:rPr dirty="0" sz="3900" spc="-102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Khám</a:t>
            </a:r>
            <a:r>
              <a:rPr dirty="0" sz="3900" spc="55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phá</a:t>
            </a:r>
            <a:r>
              <a:rPr dirty="0" sz="3900" spc="70" b="0">
                <a:latin typeface="Microsoft Sans Serif"/>
                <a:cs typeface="Microsoft Sans Serif"/>
              </a:rPr>
              <a:t> </a:t>
            </a:r>
            <a:r>
              <a:rPr dirty="0" sz="3900" spc="-5" b="0">
                <a:latin typeface="Microsoft Sans Serif"/>
                <a:cs typeface="Microsoft Sans Serif"/>
              </a:rPr>
              <a:t>yêu</a:t>
            </a:r>
            <a:r>
              <a:rPr dirty="0" sz="3900" spc="50" b="0">
                <a:latin typeface="Microsoft Sans Serif"/>
                <a:cs typeface="Microsoft Sans Serif"/>
              </a:rPr>
              <a:t> </a:t>
            </a:r>
            <a:r>
              <a:rPr dirty="0" sz="3900" b="0">
                <a:latin typeface="Microsoft Sans Serif"/>
                <a:cs typeface="Microsoft Sans Serif"/>
              </a:rPr>
              <a:t>cầu</a:t>
            </a:r>
            <a:endParaRPr sz="39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983488" y="1437930"/>
            <a:ext cx="7708265" cy="465963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81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-5" b="1">
                <a:latin typeface="Cambria"/>
                <a:cs typeface="Cambria"/>
              </a:rPr>
              <a:t>Mục</a:t>
            </a:r>
            <a:r>
              <a:rPr dirty="0" sz="2800" spc="-40" b="1">
                <a:latin typeface="Cambria"/>
                <a:cs typeface="Cambria"/>
              </a:rPr>
              <a:t> </a:t>
            </a:r>
            <a:r>
              <a:rPr dirty="0" sz="2800" spc="-5" b="1">
                <a:latin typeface="Cambria"/>
                <a:cs typeface="Cambria"/>
              </a:rPr>
              <a:t>đích:</a:t>
            </a:r>
            <a:endParaRPr sz="2800">
              <a:latin typeface="Cambria"/>
              <a:cs typeface="Cambria"/>
            </a:endParaRPr>
          </a:p>
          <a:p>
            <a:pPr lvl="1" marL="570230" marR="219710" indent="-237490">
              <a:lnSpc>
                <a:spcPct val="100000"/>
              </a:lnSpc>
              <a:spcBef>
                <a:spcPts val="61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Cambria"/>
                <a:cs typeface="Cambria"/>
              </a:rPr>
              <a:t>Tiếp cận </a:t>
            </a:r>
            <a:r>
              <a:rPr dirty="0" sz="2400" spc="-15">
                <a:latin typeface="Cambria"/>
                <a:cs typeface="Cambria"/>
              </a:rPr>
              <a:t>với </a:t>
            </a:r>
            <a:r>
              <a:rPr dirty="0" sz="2400" spc="-5">
                <a:latin typeface="Cambria"/>
                <a:cs typeface="Cambria"/>
              </a:rPr>
              <a:t>nghiệp </a:t>
            </a:r>
            <a:r>
              <a:rPr dirty="0" sz="2400">
                <a:latin typeface="Cambria"/>
                <a:cs typeface="Cambria"/>
              </a:rPr>
              <a:t>vụ, </a:t>
            </a:r>
            <a:r>
              <a:rPr dirty="0" sz="2400" spc="-20">
                <a:latin typeface="Cambria"/>
                <a:cs typeface="Cambria"/>
              </a:rPr>
              <a:t>chuyên </a:t>
            </a:r>
            <a:r>
              <a:rPr dirty="0" sz="2400" spc="-5">
                <a:latin typeface="Cambria"/>
                <a:cs typeface="Cambria"/>
              </a:rPr>
              <a:t>môn, môi </a:t>
            </a:r>
            <a:r>
              <a:rPr dirty="0" sz="2400" spc="-10">
                <a:latin typeface="Cambria"/>
                <a:cs typeface="Cambria"/>
              </a:rPr>
              <a:t>trường </a:t>
            </a:r>
            <a:r>
              <a:rPr dirty="0" sz="2400">
                <a:latin typeface="Cambria"/>
                <a:cs typeface="Cambria"/>
              </a:rPr>
              <a:t>hoạt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động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củâ hệ </a:t>
            </a:r>
            <a:r>
              <a:rPr dirty="0" sz="2400" spc="-5">
                <a:latin typeface="Cambria"/>
                <a:cs typeface="Cambria"/>
              </a:rPr>
              <a:t>thống.</a:t>
            </a:r>
            <a:endParaRPr sz="2400">
              <a:latin typeface="Cambria"/>
              <a:cs typeface="Cambria"/>
            </a:endParaRPr>
          </a:p>
          <a:p>
            <a:pPr lvl="1" marL="570230" marR="508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15">
                <a:latin typeface="Cambria"/>
                <a:cs typeface="Cambria"/>
              </a:rPr>
              <a:t>Tìm </a:t>
            </a:r>
            <a:r>
              <a:rPr dirty="0" sz="2400">
                <a:latin typeface="Cambria"/>
                <a:cs typeface="Cambria"/>
              </a:rPr>
              <a:t>hiểu </a:t>
            </a:r>
            <a:r>
              <a:rPr dirty="0" sz="2400" spc="-5">
                <a:latin typeface="Cambria"/>
                <a:cs typeface="Cambria"/>
              </a:rPr>
              <a:t>các </a:t>
            </a:r>
            <a:r>
              <a:rPr dirty="0" sz="2400" spc="-10">
                <a:latin typeface="Cambria"/>
                <a:cs typeface="Cambria"/>
              </a:rPr>
              <a:t>chức </a:t>
            </a:r>
            <a:r>
              <a:rPr dirty="0" sz="2400" spc="-5">
                <a:latin typeface="Cambria"/>
                <a:cs typeface="Cambria"/>
              </a:rPr>
              <a:t>năng, nhiệm </a:t>
            </a:r>
            <a:r>
              <a:rPr dirty="0" sz="2400">
                <a:latin typeface="Cambria"/>
                <a:cs typeface="Cambria"/>
              </a:rPr>
              <a:t>vụ </a:t>
            </a:r>
            <a:r>
              <a:rPr dirty="0" sz="2400" spc="-30">
                <a:latin typeface="Cambria"/>
                <a:cs typeface="Cambria"/>
              </a:rPr>
              <a:t>và </a:t>
            </a:r>
            <a:r>
              <a:rPr dirty="0" sz="2400">
                <a:latin typeface="Cambria"/>
                <a:cs typeface="Cambria"/>
              </a:rPr>
              <a:t>các hoạt động củâ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hệ</a:t>
            </a:r>
            <a:r>
              <a:rPr dirty="0" sz="2400" spc="-5">
                <a:latin typeface="Cambria"/>
                <a:cs typeface="Cambria"/>
              </a:rPr>
              <a:t> thống</a:t>
            </a:r>
            <a:endParaRPr sz="2400">
              <a:latin typeface="Cambria"/>
              <a:cs typeface="Cambria"/>
            </a:endParaRPr>
          </a:p>
          <a:p>
            <a:pPr lvl="1" marL="570230" marR="221615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Cambria"/>
                <a:cs typeface="Cambria"/>
              </a:rPr>
              <a:t>Chỉ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râ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những </a:t>
            </a:r>
            <a:r>
              <a:rPr dirty="0" sz="2400">
                <a:latin typeface="Cambria"/>
                <a:cs typeface="Cambria"/>
              </a:rPr>
              <a:t>chỗ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hợp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lý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cần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được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30">
                <a:latin typeface="Cambria"/>
                <a:cs typeface="Cambria"/>
              </a:rPr>
              <a:t>kế</a:t>
            </a:r>
            <a:r>
              <a:rPr dirty="0" sz="2400" spc="-5">
                <a:latin typeface="Cambria"/>
                <a:cs typeface="Cambria"/>
              </a:rPr>
              <a:t> thừâ,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những </a:t>
            </a:r>
            <a:r>
              <a:rPr dirty="0" sz="2400">
                <a:latin typeface="Cambria"/>
                <a:cs typeface="Cambria"/>
              </a:rPr>
              <a:t>chỗ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bất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hợp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lý</a:t>
            </a:r>
            <a:r>
              <a:rPr dirty="0" sz="2400" spc="-5">
                <a:latin typeface="Cambria"/>
                <a:cs typeface="Cambria"/>
              </a:rPr>
              <a:t> cần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khắc phục.</a:t>
            </a:r>
            <a:endParaRPr sz="2400">
              <a:latin typeface="Cambria"/>
              <a:cs typeface="Cambria"/>
            </a:endParaRPr>
          </a:p>
          <a:p>
            <a:pPr lvl="1" marL="570230" marR="122555" indent="-23749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>
                <a:latin typeface="Cambria"/>
                <a:cs typeface="Cambria"/>
              </a:rPr>
              <a:t>Nhận diện các cá </a:t>
            </a:r>
            <a:r>
              <a:rPr dirty="0" sz="2400" spc="-5">
                <a:latin typeface="Cambria"/>
                <a:cs typeface="Cambria"/>
              </a:rPr>
              <a:t>nhân liên </a:t>
            </a:r>
            <a:r>
              <a:rPr dirty="0" sz="2400">
                <a:latin typeface="Cambria"/>
                <a:cs typeface="Cambria"/>
              </a:rPr>
              <a:t>quân </a:t>
            </a:r>
            <a:r>
              <a:rPr dirty="0" sz="2400" spc="-5">
                <a:latin typeface="Cambria"/>
                <a:cs typeface="Cambria"/>
              </a:rPr>
              <a:t>(stâkeholders) </a:t>
            </a:r>
            <a:r>
              <a:rPr dirty="0" sz="2400" spc="-10">
                <a:latin typeface="Cambria"/>
                <a:cs typeface="Cambria"/>
              </a:rPr>
              <a:t>tới </a:t>
            </a:r>
            <a:r>
              <a:rPr dirty="0" sz="2400">
                <a:latin typeface="Cambria"/>
                <a:cs typeface="Cambria"/>
              </a:rPr>
              <a:t>dự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án</a:t>
            </a:r>
            <a:endParaRPr sz="24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40">
                <a:latin typeface="Cambria"/>
                <a:cs typeface="Cambria"/>
              </a:rPr>
              <a:t>Tập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hợp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các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yêu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cầu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mà</a:t>
            </a:r>
            <a:r>
              <a:rPr dirty="0" sz="2400">
                <a:latin typeface="Cambria"/>
                <a:cs typeface="Cambria"/>
              </a:rPr>
              <a:t> hệ</a:t>
            </a:r>
            <a:r>
              <a:rPr dirty="0" sz="2400" spc="-5">
                <a:latin typeface="Cambria"/>
                <a:cs typeface="Cambria"/>
              </a:rPr>
              <a:t> thông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phải</a:t>
            </a:r>
            <a:r>
              <a:rPr dirty="0" sz="2400" spc="-10">
                <a:latin typeface="Cambria"/>
                <a:cs typeface="Cambria"/>
              </a:rPr>
              <a:t> thực</a:t>
            </a:r>
            <a:r>
              <a:rPr dirty="0" sz="2400">
                <a:latin typeface="Cambria"/>
                <a:cs typeface="Cambria"/>
              </a:rPr>
              <a:t> hiện.</a:t>
            </a:r>
            <a:endParaRPr sz="2400">
              <a:latin typeface="Cambria"/>
              <a:cs typeface="Cambria"/>
            </a:endParaRPr>
          </a:p>
          <a:p>
            <a:pPr lvl="1" marL="570230" indent="-23749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dirty="0" sz="2400" spc="-5">
                <a:latin typeface="Cambria"/>
                <a:cs typeface="Cambria"/>
              </a:rPr>
              <a:t>Sắp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thứ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tự ưu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tiên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các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yêu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cầu.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573" y="339852"/>
              <a:ext cx="2871978" cy="12123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4699" y="339852"/>
              <a:ext cx="1328165" cy="12123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013" y="339852"/>
              <a:ext cx="1024153" cy="12123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5290" y="339852"/>
              <a:ext cx="4918710" cy="121234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718312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150" b="0">
                <a:latin typeface="Microsoft Sans Serif"/>
                <a:cs typeface="Microsoft Sans Serif"/>
              </a:rPr>
              <a:t>Phương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spc="-5" b="0">
                <a:latin typeface="Microsoft Sans Serif"/>
                <a:cs typeface="Microsoft Sans Serif"/>
              </a:rPr>
              <a:t>pháp</a:t>
            </a:r>
            <a:r>
              <a:rPr dirty="0" sz="4300" spc="4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Kano</a:t>
            </a:r>
            <a:r>
              <a:rPr dirty="0" sz="4300" spc="4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modeling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6988" y="1318006"/>
            <a:ext cx="7774940" cy="2951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5275" marR="5080" indent="-28321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  <a:tab pos="4304665" algn="l"/>
                <a:tab pos="6608445" algn="l"/>
              </a:tabLst>
            </a:pPr>
            <a:r>
              <a:rPr dirty="0" sz="3200" spc="-5">
                <a:solidFill>
                  <a:srgbClr val="FF0000"/>
                </a:solidFill>
                <a:latin typeface="Cambria"/>
                <a:cs typeface="Cambria"/>
              </a:rPr>
              <a:t>One-dimensional</a:t>
            </a:r>
            <a:r>
              <a:rPr dirty="0" sz="3200" spc="4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20">
                <a:latin typeface="Cambria"/>
                <a:cs typeface="Cambria"/>
              </a:rPr>
              <a:t>(hay	</a:t>
            </a:r>
            <a:r>
              <a:rPr dirty="0" sz="3200" spc="-5">
                <a:latin typeface="Cambria"/>
                <a:cs typeface="Cambria"/>
              </a:rPr>
              <a:t>linear quality) </a:t>
            </a:r>
            <a:r>
              <a:rPr dirty="0" sz="3200" spc="-150">
                <a:latin typeface="Cambria"/>
                <a:cs typeface="Cambria"/>
              </a:rPr>
              <a:t>được </a:t>
            </a:r>
            <a:r>
              <a:rPr dirty="0" sz="3200" spc="-145">
                <a:latin typeface="Cambria"/>
                <a:cs typeface="Cambria"/>
              </a:rPr>
              <a:t> </a:t>
            </a:r>
            <a:r>
              <a:rPr dirty="0" sz="3200" spc="-120">
                <a:latin typeface="Cambria"/>
                <a:cs typeface="Cambria"/>
              </a:rPr>
              <a:t>ấp</a:t>
            </a:r>
            <a:r>
              <a:rPr dirty="0" sz="3200" spc="-114">
                <a:latin typeface="Cambria"/>
                <a:cs typeface="Cambria"/>
              </a:rPr>
              <a:t> </a:t>
            </a:r>
            <a:r>
              <a:rPr dirty="0" sz="3200" spc="-270">
                <a:latin typeface="Cambria"/>
                <a:cs typeface="Cambria"/>
              </a:rPr>
              <a:t>dụng</a:t>
            </a:r>
            <a:r>
              <a:rPr dirty="0" sz="3200" spc="-265">
                <a:latin typeface="Cambria"/>
                <a:cs typeface="Cambria"/>
              </a:rPr>
              <a:t> </a:t>
            </a:r>
            <a:r>
              <a:rPr dirty="0" sz="3200" spc="-350">
                <a:latin typeface="Cambria"/>
                <a:cs typeface="Cambria"/>
              </a:rPr>
              <a:t>ở</a:t>
            </a:r>
            <a:r>
              <a:rPr dirty="0" sz="3200" spc="-34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sản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phẩm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có</a:t>
            </a:r>
            <a:r>
              <a:rPr dirty="0" sz="3200" spc="69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giá</a:t>
            </a:r>
            <a:r>
              <a:rPr dirty="0" sz="3200" spc="69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trị</a:t>
            </a:r>
            <a:r>
              <a:rPr dirty="0" sz="3200" spc="69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tăng</a:t>
            </a:r>
            <a:r>
              <a:rPr dirty="0" sz="3200" spc="695">
                <a:latin typeface="Cambria"/>
                <a:cs typeface="Cambria"/>
              </a:rPr>
              <a:t> </a:t>
            </a:r>
            <a:r>
              <a:rPr dirty="0" sz="3200" spc="-225">
                <a:latin typeface="Cambria"/>
                <a:cs typeface="Cambria"/>
              </a:rPr>
              <a:t>tuyén </a:t>
            </a:r>
            <a:r>
              <a:rPr dirty="0" sz="3200" spc="-22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tính</a:t>
            </a:r>
            <a:r>
              <a:rPr dirty="0" sz="3200" spc="125">
                <a:latin typeface="Cambria"/>
                <a:cs typeface="Cambria"/>
              </a:rPr>
              <a:t> </a:t>
            </a:r>
            <a:r>
              <a:rPr dirty="0" sz="3200" spc="-275">
                <a:latin typeface="Cambria"/>
                <a:cs typeface="Cambria"/>
              </a:rPr>
              <a:t>cùng</a:t>
            </a:r>
            <a:r>
              <a:rPr dirty="0" sz="3200" spc="130">
                <a:latin typeface="Cambria"/>
                <a:cs typeface="Cambria"/>
              </a:rPr>
              <a:t> </a:t>
            </a:r>
            <a:r>
              <a:rPr dirty="0" sz="3200" spc="-190">
                <a:latin typeface="Cambria"/>
                <a:cs typeface="Cambria"/>
              </a:rPr>
              <a:t>với</a:t>
            </a:r>
            <a:r>
              <a:rPr dirty="0" sz="3200" spc="1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1</a:t>
            </a:r>
            <a:r>
              <a:rPr dirty="0" sz="3200" spc="120">
                <a:latin typeface="Cambria"/>
                <a:cs typeface="Cambria"/>
              </a:rPr>
              <a:t> </a:t>
            </a:r>
            <a:r>
              <a:rPr dirty="0" sz="3200" spc="-140">
                <a:latin typeface="Cambria"/>
                <a:cs typeface="Cambria"/>
              </a:rPr>
              <a:t>só</a:t>
            </a:r>
            <a:r>
              <a:rPr dirty="0" sz="3200" spc="114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tính</a:t>
            </a:r>
            <a:r>
              <a:rPr dirty="0" sz="3200" spc="12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năng</a:t>
            </a:r>
            <a:r>
              <a:rPr dirty="0" sz="3200" spc="13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nào</a:t>
            </a:r>
            <a:r>
              <a:rPr dirty="0" sz="3200" spc="135">
                <a:latin typeface="Cambria"/>
                <a:cs typeface="Cambria"/>
              </a:rPr>
              <a:t> </a:t>
            </a:r>
            <a:r>
              <a:rPr dirty="0" sz="3200" spc="-185">
                <a:latin typeface="Cambria"/>
                <a:cs typeface="Cambria"/>
              </a:rPr>
              <a:t>đó.	</a:t>
            </a:r>
            <a:r>
              <a:rPr dirty="0" sz="3200" spc="-40">
                <a:latin typeface="Cambria"/>
                <a:cs typeface="Cambria"/>
              </a:rPr>
              <a:t>Ví</a:t>
            </a:r>
            <a:r>
              <a:rPr dirty="0" sz="3200" spc="65">
                <a:latin typeface="Cambria"/>
                <a:cs typeface="Cambria"/>
              </a:rPr>
              <a:t> </a:t>
            </a:r>
            <a:r>
              <a:rPr dirty="0" sz="3200" spc="-295">
                <a:latin typeface="Cambria"/>
                <a:cs typeface="Cambria"/>
              </a:rPr>
              <a:t>dụ </a:t>
            </a:r>
            <a:r>
              <a:rPr dirty="0" sz="3200" spc="-29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tính </a:t>
            </a:r>
            <a:r>
              <a:rPr dirty="0" sz="3200" spc="-175">
                <a:latin typeface="Cambria"/>
                <a:cs typeface="Cambria"/>
              </a:rPr>
              <a:t>tiét</a:t>
            </a:r>
            <a:r>
              <a:rPr dirty="0" sz="3200" spc="-170">
                <a:latin typeface="Cambria"/>
                <a:cs typeface="Cambria"/>
              </a:rPr>
              <a:t> </a:t>
            </a:r>
            <a:r>
              <a:rPr dirty="0" sz="3200" spc="-65">
                <a:latin typeface="Cambria"/>
                <a:cs typeface="Cambria"/>
              </a:rPr>
              <a:t>kie^̣ </a:t>
            </a:r>
            <a:r>
              <a:rPr dirty="0" sz="3200" spc="-5">
                <a:latin typeface="Cambria"/>
                <a:cs typeface="Cambria"/>
              </a:rPr>
              <a:t>m </a:t>
            </a:r>
            <a:r>
              <a:rPr dirty="0" sz="3200" spc="-65">
                <a:latin typeface="Cambria"/>
                <a:cs typeface="Cambria"/>
              </a:rPr>
              <a:t>đie^̣ </a:t>
            </a:r>
            <a:r>
              <a:rPr dirty="0" sz="3200" spc="-5">
                <a:latin typeface="Cambria"/>
                <a:cs typeface="Cambria"/>
              </a:rPr>
              <a:t>n năng </a:t>
            </a:r>
            <a:r>
              <a:rPr dirty="0" sz="3200" spc="-114">
                <a:latin typeface="Cambria"/>
                <a:cs typeface="Cambria"/>
              </a:rPr>
              <a:t>của</a:t>
            </a:r>
            <a:r>
              <a:rPr dirty="0" sz="3200" spc="-110">
                <a:latin typeface="Cambria"/>
                <a:cs typeface="Cambria"/>
              </a:rPr>
              <a:t> </a:t>
            </a:r>
            <a:r>
              <a:rPr dirty="0" sz="3200" spc="-150">
                <a:latin typeface="Cambria"/>
                <a:cs typeface="Cambria"/>
              </a:rPr>
              <a:t>tủ</a:t>
            </a:r>
            <a:r>
              <a:rPr dirty="0" sz="3200" spc="-145">
                <a:latin typeface="Cambria"/>
                <a:cs typeface="Cambria"/>
              </a:rPr>
              <a:t> </a:t>
            </a:r>
            <a:r>
              <a:rPr dirty="0" sz="3200" spc="-265">
                <a:latin typeface="Cambria"/>
                <a:cs typeface="Cambria"/>
              </a:rPr>
              <a:t>lậnh,</a:t>
            </a:r>
            <a:r>
              <a:rPr dirty="0" sz="3200" spc="-260">
                <a:latin typeface="Cambria"/>
                <a:cs typeface="Cambria"/>
              </a:rPr>
              <a:t> </a:t>
            </a:r>
            <a:r>
              <a:rPr dirty="0" sz="3200" spc="-300">
                <a:latin typeface="Cambria"/>
                <a:cs typeface="Cambria"/>
              </a:rPr>
              <a:t>néu </a:t>
            </a:r>
            <a:r>
              <a:rPr dirty="0" sz="3200" spc="-29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tính</a:t>
            </a:r>
            <a:r>
              <a:rPr dirty="0" sz="3200" spc="6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năng</a:t>
            </a:r>
            <a:r>
              <a:rPr dirty="0" sz="3200" spc="90">
                <a:latin typeface="Cambria"/>
                <a:cs typeface="Cambria"/>
              </a:rPr>
              <a:t> </a:t>
            </a:r>
            <a:r>
              <a:rPr dirty="0" sz="3200" spc="-90">
                <a:latin typeface="Cambria"/>
                <a:cs typeface="Cambria"/>
              </a:rPr>
              <a:t>nầy</a:t>
            </a:r>
            <a:r>
              <a:rPr dirty="0" sz="3200" spc="75">
                <a:latin typeface="Cambria"/>
                <a:cs typeface="Cambria"/>
              </a:rPr>
              <a:t> </a:t>
            </a:r>
            <a:r>
              <a:rPr dirty="0" sz="3200" spc="-254">
                <a:latin typeface="Cambria"/>
                <a:cs typeface="Cambria"/>
              </a:rPr>
              <a:t>cầng</a:t>
            </a:r>
            <a:r>
              <a:rPr dirty="0" sz="3200" spc="85">
                <a:latin typeface="Cambria"/>
                <a:cs typeface="Cambria"/>
              </a:rPr>
              <a:t> </a:t>
            </a:r>
            <a:r>
              <a:rPr dirty="0" sz="3200" spc="-65">
                <a:latin typeface="Cambria"/>
                <a:cs typeface="Cambria"/>
              </a:rPr>
              <a:t>hie^̣</a:t>
            </a:r>
            <a:r>
              <a:rPr dirty="0" sz="3200" spc="-37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u</a:t>
            </a:r>
            <a:r>
              <a:rPr dirty="0" sz="3200" spc="55">
                <a:latin typeface="Cambria"/>
                <a:cs typeface="Cambria"/>
              </a:rPr>
              <a:t> </a:t>
            </a:r>
            <a:r>
              <a:rPr dirty="0" sz="3200" spc="-90">
                <a:latin typeface="Cambria"/>
                <a:cs typeface="Cambria"/>
              </a:rPr>
              <a:t>quẩ</a:t>
            </a:r>
            <a:r>
              <a:rPr dirty="0" sz="3200" spc="7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thì</a:t>
            </a:r>
            <a:r>
              <a:rPr dirty="0" sz="3200" spc="60">
                <a:latin typeface="Cambria"/>
                <a:cs typeface="Cambria"/>
              </a:rPr>
              <a:t> </a:t>
            </a:r>
            <a:r>
              <a:rPr dirty="0" sz="3200" spc="-90">
                <a:latin typeface="Cambria"/>
                <a:cs typeface="Cambria"/>
              </a:rPr>
              <a:t>khẩ</a:t>
            </a:r>
            <a:r>
              <a:rPr dirty="0" sz="3200" spc="5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năng 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60">
                <a:latin typeface="Cambria"/>
                <a:cs typeface="Cambria"/>
              </a:rPr>
              <a:t>khấch</a:t>
            </a:r>
            <a:r>
              <a:rPr dirty="0" sz="3200" spc="50">
                <a:latin typeface="Cambria"/>
                <a:cs typeface="Cambria"/>
              </a:rPr>
              <a:t> </a:t>
            </a:r>
            <a:r>
              <a:rPr dirty="0" sz="3200" spc="-254">
                <a:latin typeface="Cambria"/>
                <a:cs typeface="Cambria"/>
              </a:rPr>
              <a:t>hầng</a:t>
            </a:r>
            <a:r>
              <a:rPr dirty="0" sz="3200" spc="75">
                <a:latin typeface="Cambria"/>
                <a:cs typeface="Cambria"/>
              </a:rPr>
              <a:t> </a:t>
            </a:r>
            <a:r>
              <a:rPr dirty="0" sz="3200" spc="-95">
                <a:latin typeface="Cambria"/>
                <a:cs typeface="Cambria"/>
              </a:rPr>
              <a:t>đậ˘</a:t>
            </a:r>
            <a:r>
              <a:rPr dirty="0" sz="3200" spc="-33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</a:t>
            </a:r>
            <a:r>
              <a:rPr dirty="0" sz="3200" spc="6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mua</a:t>
            </a:r>
            <a:r>
              <a:rPr dirty="0" sz="3200" spc="60">
                <a:latin typeface="Cambria"/>
                <a:cs typeface="Cambria"/>
              </a:rPr>
              <a:t> </a:t>
            </a:r>
            <a:r>
              <a:rPr dirty="0" sz="3200" spc="-254">
                <a:latin typeface="Cambria"/>
                <a:cs typeface="Cambria"/>
              </a:rPr>
              <a:t>cầng</a:t>
            </a:r>
            <a:r>
              <a:rPr dirty="0" sz="3200" spc="75">
                <a:latin typeface="Cambria"/>
                <a:cs typeface="Cambria"/>
              </a:rPr>
              <a:t> </a:t>
            </a:r>
            <a:r>
              <a:rPr dirty="0" sz="3200" spc="-50">
                <a:latin typeface="Cambria"/>
                <a:cs typeface="Cambria"/>
              </a:rPr>
              <a:t>nhièu.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573" y="339852"/>
              <a:ext cx="2871978" cy="12123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4699" y="339852"/>
              <a:ext cx="1328165" cy="12123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013" y="339852"/>
              <a:ext cx="1024153" cy="12123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5290" y="339852"/>
              <a:ext cx="4918710" cy="121234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718312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150" b="0">
                <a:latin typeface="Microsoft Sans Serif"/>
                <a:cs typeface="Microsoft Sans Serif"/>
              </a:rPr>
              <a:t>Phương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spc="-5" b="0">
                <a:latin typeface="Microsoft Sans Serif"/>
                <a:cs typeface="Microsoft Sans Serif"/>
              </a:rPr>
              <a:t>pháp</a:t>
            </a:r>
            <a:r>
              <a:rPr dirty="0" sz="4300" spc="4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Kano</a:t>
            </a:r>
            <a:r>
              <a:rPr dirty="0" sz="4300" spc="4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modeling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5088" y="1318006"/>
            <a:ext cx="7600950" cy="497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95275" marR="7620" indent="-28321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10">
                <a:solidFill>
                  <a:srgbClr val="FF0000"/>
                </a:solidFill>
                <a:latin typeface="Cambria"/>
                <a:cs typeface="Cambria"/>
              </a:rPr>
              <a:t>Expected</a:t>
            </a:r>
            <a:r>
              <a:rPr dirty="0" sz="3200" spc="96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Cambria"/>
                <a:cs typeface="Cambria"/>
              </a:rPr>
              <a:t>quality</a:t>
            </a:r>
            <a:r>
              <a:rPr dirty="0" sz="3200" spc="95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3200" spc="-114">
                <a:latin typeface="Cambria"/>
                <a:cs typeface="Cambria"/>
              </a:rPr>
              <a:t>lầ</a:t>
            </a:r>
            <a:r>
              <a:rPr dirty="0" sz="3200" spc="95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tính</a:t>
            </a:r>
            <a:r>
              <a:rPr dirty="0" sz="3200" spc="95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năng</a:t>
            </a:r>
            <a:r>
              <a:rPr dirty="0" sz="3200" spc="960">
                <a:latin typeface="Cambria"/>
                <a:cs typeface="Cambria"/>
              </a:rPr>
              <a:t> </a:t>
            </a:r>
            <a:r>
              <a:rPr dirty="0" sz="3200" spc="-90">
                <a:latin typeface="Cambria"/>
                <a:cs typeface="Cambria"/>
              </a:rPr>
              <a:t>bất</a:t>
            </a:r>
            <a:r>
              <a:rPr dirty="0" sz="3200" spc="955">
                <a:latin typeface="Cambria"/>
                <a:cs typeface="Cambria"/>
              </a:rPr>
              <a:t> </a:t>
            </a:r>
            <a:r>
              <a:rPr dirty="0" sz="3200" spc="-85">
                <a:latin typeface="Cambria"/>
                <a:cs typeface="Cambria"/>
              </a:rPr>
              <a:t>buo^̣ </a:t>
            </a:r>
            <a:r>
              <a:rPr dirty="0" sz="3200" spc="-690">
                <a:latin typeface="Cambria"/>
                <a:cs typeface="Cambria"/>
              </a:rPr>
              <a:t> </a:t>
            </a:r>
            <a:r>
              <a:rPr dirty="0" sz="3200" spc="-815">
                <a:latin typeface="Cambria"/>
                <a:cs typeface="Cambria"/>
              </a:rPr>
              <a:t>c</a:t>
            </a:r>
            <a:r>
              <a:rPr dirty="0" sz="3200" spc="170">
                <a:latin typeface="Cambria"/>
                <a:cs typeface="Cambria"/>
              </a:rPr>
              <a:t> </a:t>
            </a:r>
            <a:r>
              <a:rPr dirty="0" sz="3200" spc="-75">
                <a:latin typeface="Cambria"/>
                <a:cs typeface="Cambria"/>
              </a:rPr>
              <a:t>phẩi </a:t>
            </a:r>
            <a:r>
              <a:rPr dirty="0" sz="3200" spc="-140">
                <a:latin typeface="Cambria"/>
                <a:cs typeface="Cambria"/>
              </a:rPr>
              <a:t>có</a:t>
            </a:r>
            <a:r>
              <a:rPr dirty="0" sz="3200" spc="-135">
                <a:latin typeface="Cambria"/>
                <a:cs typeface="Cambria"/>
              </a:rPr>
              <a:t> </a:t>
            </a:r>
            <a:r>
              <a:rPr dirty="0" sz="3200" spc="-215">
                <a:latin typeface="Cambria"/>
                <a:cs typeface="Cambria"/>
              </a:rPr>
              <a:t>đói</a:t>
            </a:r>
            <a:r>
              <a:rPr dirty="0" sz="3200" spc="275">
                <a:latin typeface="Cambria"/>
                <a:cs typeface="Cambria"/>
              </a:rPr>
              <a:t> </a:t>
            </a:r>
            <a:r>
              <a:rPr dirty="0" sz="3200" spc="-190">
                <a:latin typeface="Cambria"/>
                <a:cs typeface="Cambria"/>
              </a:rPr>
              <a:t>với</a:t>
            </a:r>
            <a:r>
              <a:rPr dirty="0" sz="3200" spc="325">
                <a:latin typeface="Cambria"/>
                <a:cs typeface="Cambria"/>
              </a:rPr>
              <a:t> </a:t>
            </a:r>
            <a:r>
              <a:rPr dirty="0" sz="3200" spc="-315">
                <a:latin typeface="Cambria"/>
                <a:cs typeface="Cambria"/>
              </a:rPr>
              <a:t>sẩn</a:t>
            </a:r>
            <a:r>
              <a:rPr dirty="0" sz="3200" spc="75">
                <a:latin typeface="Cambria"/>
                <a:cs typeface="Cambria"/>
              </a:rPr>
              <a:t> </a:t>
            </a:r>
            <a:r>
              <a:rPr dirty="0" sz="3200" spc="-75">
                <a:latin typeface="Cambria"/>
                <a:cs typeface="Cambria"/>
              </a:rPr>
              <a:t>phẩm </a:t>
            </a:r>
            <a:r>
              <a:rPr dirty="0" sz="3200" spc="-90">
                <a:latin typeface="Cambria"/>
                <a:cs typeface="Cambria"/>
              </a:rPr>
              <a:t>nầo</a:t>
            </a:r>
            <a:r>
              <a:rPr dirty="0" sz="3200" spc="525">
                <a:latin typeface="Cambria"/>
                <a:cs typeface="Cambria"/>
              </a:rPr>
              <a:t> </a:t>
            </a:r>
            <a:r>
              <a:rPr dirty="0" sz="3200" spc="-260">
                <a:latin typeface="Cambria"/>
                <a:cs typeface="Cambria"/>
              </a:rPr>
              <a:t>thầnh</a:t>
            </a:r>
            <a:r>
              <a:rPr dirty="0" sz="3200" spc="18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công 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20">
                <a:latin typeface="Cambria"/>
                <a:cs typeface="Cambria"/>
              </a:rPr>
              <a:t>trên</a:t>
            </a:r>
            <a:r>
              <a:rPr dirty="0" sz="3200" spc="1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thị</a:t>
            </a:r>
            <a:r>
              <a:rPr dirty="0" sz="3200" spc="-10">
                <a:latin typeface="Cambria"/>
                <a:cs typeface="Cambria"/>
              </a:rPr>
              <a:t> </a:t>
            </a:r>
            <a:r>
              <a:rPr dirty="0" sz="3200" spc="-95">
                <a:latin typeface="Cambria"/>
                <a:cs typeface="Cambria"/>
              </a:rPr>
              <a:t>trường.</a:t>
            </a:r>
            <a:endParaRPr sz="3200">
              <a:latin typeface="Cambria"/>
              <a:cs typeface="Cambria"/>
            </a:endParaRPr>
          </a:p>
          <a:p>
            <a:pPr algn="just" marL="295275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032"/>
              <a:buFont typeface="Segoe UI Symbol"/>
              <a:buChar char="⚫"/>
              <a:tabLst>
                <a:tab pos="295910" algn="l"/>
              </a:tabLst>
            </a:pPr>
            <a:r>
              <a:rPr dirty="0" sz="3100" spc="-25">
                <a:solidFill>
                  <a:srgbClr val="FF0000"/>
                </a:solidFill>
                <a:latin typeface="Cambria"/>
                <a:cs typeface="Cambria"/>
              </a:rPr>
              <a:t>Attractive </a:t>
            </a:r>
            <a:r>
              <a:rPr dirty="0" sz="3100">
                <a:solidFill>
                  <a:srgbClr val="FF0000"/>
                </a:solidFill>
                <a:latin typeface="Cambria"/>
                <a:cs typeface="Cambria"/>
              </a:rPr>
              <a:t>quality </a:t>
            </a:r>
            <a:r>
              <a:rPr dirty="0" sz="3200" spc="-120">
                <a:latin typeface="Cambria"/>
                <a:cs typeface="Cambria"/>
              </a:rPr>
              <a:t>lầ </a:t>
            </a:r>
            <a:r>
              <a:rPr dirty="0" sz="3200" spc="-5">
                <a:latin typeface="Cambria"/>
                <a:cs typeface="Cambria"/>
              </a:rPr>
              <a:t>tính năng </a:t>
            </a:r>
            <a:r>
              <a:rPr dirty="0" sz="3200" spc="-10">
                <a:latin typeface="Cambria"/>
                <a:cs typeface="Cambria"/>
              </a:rPr>
              <a:t>không </a:t>
            </a:r>
            <a:r>
              <a:rPr dirty="0" sz="3200" spc="-150">
                <a:latin typeface="Cambria"/>
                <a:cs typeface="Cambria"/>
              </a:rPr>
              <a:t>được </a:t>
            </a:r>
            <a:r>
              <a:rPr dirty="0" sz="3200" spc="-14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mong</a:t>
            </a:r>
            <a:r>
              <a:rPr dirty="0" sz="3200" spc="690">
                <a:latin typeface="Cambria"/>
                <a:cs typeface="Cambria"/>
              </a:rPr>
              <a:t> </a:t>
            </a:r>
            <a:r>
              <a:rPr dirty="0" sz="3200" spc="-175">
                <a:latin typeface="Cambria"/>
                <a:cs typeface="Cambria"/>
              </a:rPr>
              <a:t>đợi</a:t>
            </a:r>
            <a:r>
              <a:rPr dirty="0" sz="3200" spc="35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nhưng</a:t>
            </a:r>
            <a:r>
              <a:rPr dirty="0" sz="3200" spc="695">
                <a:latin typeface="Cambria"/>
                <a:cs typeface="Cambria"/>
              </a:rPr>
              <a:t> </a:t>
            </a:r>
            <a:r>
              <a:rPr dirty="0" sz="3200" spc="-135">
                <a:latin typeface="Cambria"/>
                <a:cs typeface="Cambria"/>
              </a:rPr>
              <a:t>bỏ</a:t>
            </a:r>
            <a:r>
              <a:rPr dirty="0" sz="3200" spc="434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sung</a:t>
            </a:r>
            <a:r>
              <a:rPr dirty="0" sz="3200" spc="705">
                <a:latin typeface="Cambria"/>
                <a:cs typeface="Cambria"/>
              </a:rPr>
              <a:t> </a:t>
            </a:r>
            <a:r>
              <a:rPr dirty="0" sz="3200" spc="-315">
                <a:latin typeface="Cambria"/>
                <a:cs typeface="Cambria"/>
              </a:rPr>
              <a:t>vầo</a:t>
            </a:r>
            <a:r>
              <a:rPr dirty="0" sz="3200" spc="465">
                <a:latin typeface="Cambria"/>
                <a:cs typeface="Cambria"/>
              </a:rPr>
              <a:t> </a:t>
            </a:r>
            <a:r>
              <a:rPr dirty="0" sz="3200" spc="-95">
                <a:latin typeface="Cambria"/>
                <a:cs typeface="Cambria"/>
              </a:rPr>
              <a:t>yéu</a:t>
            </a:r>
            <a:r>
              <a:rPr dirty="0" sz="3200" spc="515">
                <a:latin typeface="Cambria"/>
                <a:cs typeface="Cambria"/>
              </a:rPr>
              <a:t> </a:t>
            </a:r>
            <a:r>
              <a:rPr dirty="0" sz="3200" spc="-150">
                <a:latin typeface="Cambria"/>
                <a:cs typeface="Cambria"/>
              </a:rPr>
              <a:t>tó</a:t>
            </a:r>
            <a:r>
              <a:rPr dirty="0" sz="3200" spc="40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tâm 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125">
                <a:latin typeface="Cambria"/>
                <a:cs typeface="Cambria"/>
              </a:rPr>
              <a:t>lý</a:t>
            </a:r>
            <a:r>
              <a:rPr dirty="0" sz="3200" spc="450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(emotional   </a:t>
            </a:r>
            <a:r>
              <a:rPr dirty="0" sz="3200" spc="-5">
                <a:latin typeface="Cambria"/>
                <a:cs typeface="Cambria"/>
              </a:rPr>
              <a:t>appeal)</a:t>
            </a:r>
            <a:r>
              <a:rPr dirty="0" sz="3200" spc="695">
                <a:latin typeface="Cambria"/>
                <a:cs typeface="Cambria"/>
              </a:rPr>
              <a:t> </a:t>
            </a:r>
            <a:r>
              <a:rPr dirty="0" sz="3200" spc="-114">
                <a:latin typeface="Cambria"/>
                <a:cs typeface="Cambria"/>
              </a:rPr>
              <a:t>của</a:t>
            </a:r>
            <a:r>
              <a:rPr dirty="0" sz="3200" spc="475">
                <a:latin typeface="Cambria"/>
                <a:cs typeface="Cambria"/>
              </a:rPr>
              <a:t> </a:t>
            </a:r>
            <a:r>
              <a:rPr dirty="0" sz="3200" spc="-90">
                <a:latin typeface="Cambria"/>
                <a:cs typeface="Cambria"/>
              </a:rPr>
              <a:t>sẩn</a:t>
            </a:r>
            <a:r>
              <a:rPr dirty="0" sz="3200" spc="525">
                <a:latin typeface="Cambria"/>
                <a:cs typeface="Cambria"/>
              </a:rPr>
              <a:t> </a:t>
            </a:r>
            <a:r>
              <a:rPr dirty="0" sz="3200" spc="-65">
                <a:latin typeface="Cambria"/>
                <a:cs typeface="Cambria"/>
              </a:rPr>
              <a:t>phẩm.</a:t>
            </a:r>
            <a:r>
              <a:rPr dirty="0" sz="3200" spc="575">
                <a:latin typeface="Cambria"/>
                <a:cs typeface="Cambria"/>
              </a:rPr>
              <a:t> </a:t>
            </a:r>
            <a:r>
              <a:rPr dirty="0" sz="3200" spc="-40">
                <a:latin typeface="Cambria"/>
                <a:cs typeface="Cambria"/>
              </a:rPr>
              <a:t>Ví </a:t>
            </a:r>
            <a:r>
              <a:rPr dirty="0" sz="3200" spc="-35">
                <a:latin typeface="Cambria"/>
                <a:cs typeface="Cambria"/>
              </a:rPr>
              <a:t> </a:t>
            </a:r>
            <a:r>
              <a:rPr dirty="0" sz="3200" spc="-150">
                <a:latin typeface="Cambria"/>
                <a:cs typeface="Cambria"/>
              </a:rPr>
              <a:t>dụ</a:t>
            </a:r>
            <a:r>
              <a:rPr dirty="0" sz="3200" spc="-14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camera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trong</a:t>
            </a:r>
            <a:r>
              <a:rPr dirty="0" sz="3200" spc="67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mobile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114">
                <a:latin typeface="Cambria"/>
                <a:cs typeface="Cambria"/>
              </a:rPr>
              <a:t>lầ</a:t>
            </a:r>
            <a:r>
              <a:rPr dirty="0" sz="3200" spc="475">
                <a:latin typeface="Cambria"/>
                <a:cs typeface="Cambria"/>
              </a:rPr>
              <a:t> </a:t>
            </a:r>
            <a:r>
              <a:rPr dirty="0" sz="3200" spc="-20">
                <a:latin typeface="Cambria"/>
                <a:cs typeface="Cambria"/>
              </a:rPr>
              <a:t>attractive </a:t>
            </a:r>
            <a:r>
              <a:rPr dirty="0" sz="3200" spc="-1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quality</a:t>
            </a:r>
            <a:r>
              <a:rPr dirty="0" sz="3200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trong </a:t>
            </a:r>
            <a:r>
              <a:rPr dirty="0" sz="3200" spc="-204">
                <a:latin typeface="Cambria"/>
                <a:cs typeface="Cambria"/>
              </a:rPr>
              <a:t>nhièu </a:t>
            </a:r>
            <a:r>
              <a:rPr dirty="0" sz="3200" spc="-5">
                <a:latin typeface="Cambria"/>
                <a:cs typeface="Cambria"/>
              </a:rPr>
              <a:t>năm </a:t>
            </a:r>
            <a:r>
              <a:rPr dirty="0" sz="3200" spc="-125">
                <a:latin typeface="Cambria"/>
                <a:cs typeface="Cambria"/>
              </a:rPr>
              <a:t>trước </a:t>
            </a:r>
            <a:r>
              <a:rPr dirty="0" sz="3200" spc="-5">
                <a:latin typeface="Cambria"/>
                <a:cs typeface="Cambria"/>
              </a:rPr>
              <a:t>nhưng </a:t>
            </a:r>
            <a:r>
              <a:rPr dirty="0" sz="3200" spc="-25">
                <a:latin typeface="Cambria"/>
                <a:cs typeface="Cambria"/>
              </a:rPr>
              <a:t>bây </a:t>
            </a:r>
            <a:r>
              <a:rPr dirty="0" sz="3200" spc="-20">
                <a:latin typeface="Cambria"/>
                <a:cs typeface="Cambria"/>
              </a:rPr>
              <a:t> </a:t>
            </a:r>
            <a:r>
              <a:rPr dirty="0" sz="3200" spc="-175">
                <a:latin typeface="Cambria"/>
                <a:cs typeface="Cambria"/>
              </a:rPr>
              <a:t>giờ</a:t>
            </a:r>
            <a:r>
              <a:rPr dirty="0" sz="3200" spc="-170">
                <a:latin typeface="Cambria"/>
                <a:cs typeface="Cambria"/>
              </a:rPr>
              <a:t> </a:t>
            </a:r>
            <a:r>
              <a:rPr dirty="0" sz="3200" spc="-120">
                <a:latin typeface="Cambria"/>
                <a:cs typeface="Cambria"/>
              </a:rPr>
              <a:t>lầ</a:t>
            </a:r>
            <a:r>
              <a:rPr dirty="0" sz="3200" spc="-114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expected</a:t>
            </a:r>
            <a:r>
              <a:rPr dirty="0" sz="3200" spc="67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quality </a:t>
            </a:r>
            <a:r>
              <a:rPr dirty="0" sz="3200" spc="-15">
                <a:latin typeface="Cambria"/>
                <a:cs typeface="Cambria"/>
              </a:rPr>
              <a:t>trong</a:t>
            </a:r>
            <a:r>
              <a:rPr dirty="0" sz="3200" spc="675">
                <a:latin typeface="Cambria"/>
                <a:cs typeface="Cambria"/>
              </a:rPr>
              <a:t> </a:t>
            </a:r>
            <a:r>
              <a:rPr dirty="0" sz="3200" spc="-90">
                <a:latin typeface="Cambria"/>
                <a:cs typeface="Cambria"/>
              </a:rPr>
              <a:t>hầu</a:t>
            </a:r>
            <a:r>
              <a:rPr dirty="0" sz="3200" spc="525">
                <a:latin typeface="Cambria"/>
                <a:cs typeface="Cambria"/>
              </a:rPr>
              <a:t> </a:t>
            </a:r>
            <a:r>
              <a:rPr dirty="0" sz="3200" spc="-215">
                <a:latin typeface="Cambria"/>
                <a:cs typeface="Cambria"/>
              </a:rPr>
              <a:t>hét</a:t>
            </a:r>
            <a:r>
              <a:rPr dirty="0" sz="3200" spc="275">
                <a:latin typeface="Cambria"/>
                <a:cs typeface="Cambria"/>
              </a:rPr>
              <a:t> </a:t>
            </a:r>
            <a:r>
              <a:rPr dirty="0" sz="3200" spc="-90">
                <a:latin typeface="Cambria"/>
                <a:cs typeface="Cambria"/>
              </a:rPr>
              <a:t>cấc </a:t>
            </a:r>
            <a:r>
              <a:rPr dirty="0" sz="3200" spc="-8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thị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235">
                <a:latin typeface="Cambria"/>
                <a:cs typeface="Cambria"/>
              </a:rPr>
              <a:t>trường.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573" y="339852"/>
              <a:ext cx="2871978" cy="12123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4699" y="339852"/>
              <a:ext cx="1328165" cy="12123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2013" y="339852"/>
              <a:ext cx="1024153" cy="12123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5290" y="339852"/>
              <a:ext cx="4918710" cy="121234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718312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150" b="0">
                <a:latin typeface="Microsoft Sans Serif"/>
                <a:cs typeface="Microsoft Sans Serif"/>
              </a:rPr>
              <a:t>Phương</a:t>
            </a:r>
            <a:r>
              <a:rPr dirty="0" sz="4300" spc="35" b="0">
                <a:latin typeface="Microsoft Sans Serif"/>
                <a:cs typeface="Microsoft Sans Serif"/>
              </a:rPr>
              <a:t> </a:t>
            </a:r>
            <a:r>
              <a:rPr dirty="0" sz="4300" spc="-5" b="0">
                <a:latin typeface="Microsoft Sans Serif"/>
                <a:cs typeface="Microsoft Sans Serif"/>
              </a:rPr>
              <a:t>pháp</a:t>
            </a:r>
            <a:r>
              <a:rPr dirty="0" sz="4300" spc="4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Kano</a:t>
            </a:r>
            <a:r>
              <a:rPr dirty="0" sz="4300" spc="40" b="0">
                <a:latin typeface="Microsoft Sans Serif"/>
                <a:cs typeface="Microsoft Sans Serif"/>
              </a:rPr>
              <a:t> </a:t>
            </a:r>
            <a:r>
              <a:rPr dirty="0" sz="4300" spc="-10" b="0">
                <a:latin typeface="Microsoft Sans Serif"/>
                <a:cs typeface="Microsoft Sans Serif"/>
              </a:rPr>
              <a:t>modeling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4036" y="1470406"/>
            <a:ext cx="7259955" cy="4490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95275" marR="5080" indent="-28321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105">
                <a:latin typeface="Cambria"/>
                <a:cs typeface="Cambria"/>
              </a:rPr>
              <a:t>Mo^̣ </a:t>
            </a:r>
            <a:r>
              <a:rPr dirty="0" sz="3200" spc="-5">
                <a:latin typeface="Cambria"/>
                <a:cs typeface="Cambria"/>
              </a:rPr>
              <a:t>t đo </a:t>
            </a:r>
            <a:r>
              <a:rPr dirty="0" sz="3200" spc="-125">
                <a:latin typeface="Cambria"/>
                <a:cs typeface="Cambria"/>
              </a:rPr>
              <a:t>lường </a:t>
            </a:r>
            <a:r>
              <a:rPr dirty="0" sz="3200" spc="-75">
                <a:latin typeface="Cambria"/>
                <a:cs typeface="Cambria"/>
              </a:rPr>
              <a:t>khấc </a:t>
            </a:r>
            <a:r>
              <a:rPr dirty="0" sz="3200" spc="-114">
                <a:latin typeface="Cambria"/>
                <a:cs typeface="Cambria"/>
              </a:rPr>
              <a:t>lầ </a:t>
            </a:r>
            <a:r>
              <a:rPr dirty="0" sz="3200" spc="-25">
                <a:latin typeface="Cambria"/>
                <a:cs typeface="Cambria"/>
              </a:rPr>
              <a:t>yêu </a:t>
            </a:r>
            <a:r>
              <a:rPr dirty="0" sz="3200" spc="-150">
                <a:latin typeface="Cambria"/>
                <a:cs typeface="Cambria"/>
              </a:rPr>
              <a:t>tó </a:t>
            </a:r>
            <a:r>
              <a:rPr dirty="0" sz="3200" spc="-30">
                <a:latin typeface="Cambria"/>
                <a:cs typeface="Cambria"/>
              </a:rPr>
              <a:t>văn </a:t>
            </a:r>
            <a:r>
              <a:rPr dirty="0" sz="3200" spc="-85">
                <a:latin typeface="Cambria"/>
                <a:cs typeface="Cambria"/>
              </a:rPr>
              <a:t>hóa. </a:t>
            </a:r>
            <a:r>
              <a:rPr dirty="0" sz="3200" spc="-35">
                <a:latin typeface="Cambria"/>
                <a:cs typeface="Cambria"/>
              </a:rPr>
              <a:t>Ví </a:t>
            </a:r>
            <a:r>
              <a:rPr dirty="0" sz="3200" spc="-30">
                <a:latin typeface="Cambria"/>
                <a:cs typeface="Cambria"/>
              </a:rPr>
              <a:t> </a:t>
            </a:r>
            <a:r>
              <a:rPr dirty="0" sz="3200" spc="-114">
                <a:latin typeface="Cambria"/>
                <a:cs typeface="Cambria"/>
              </a:rPr>
              <a:t>dụ,</a:t>
            </a:r>
            <a:r>
              <a:rPr dirty="0" sz="3200" spc="470">
                <a:latin typeface="Cambria"/>
                <a:cs typeface="Cambria"/>
              </a:rPr>
              <a:t> </a:t>
            </a:r>
            <a:r>
              <a:rPr dirty="0" sz="3200" spc="-350">
                <a:latin typeface="Cambria"/>
                <a:cs typeface="Cambria"/>
              </a:rPr>
              <a:t>ở</a:t>
            </a:r>
            <a:r>
              <a:rPr dirty="0" sz="3200" spc="10">
                <a:latin typeface="Cambria"/>
                <a:cs typeface="Cambria"/>
              </a:rPr>
              <a:t> </a:t>
            </a:r>
            <a:r>
              <a:rPr dirty="0" sz="3200" spc="-105">
                <a:latin typeface="Cambria"/>
                <a:cs typeface="Cambria"/>
              </a:rPr>
              <a:t>Mỹ</a:t>
            </a:r>
            <a:r>
              <a:rPr dirty="0" sz="3200" spc="495">
                <a:latin typeface="Cambria"/>
                <a:cs typeface="Cambria"/>
              </a:rPr>
              <a:t> </a:t>
            </a:r>
            <a:r>
              <a:rPr dirty="0" sz="3200" spc="-90">
                <a:latin typeface="Cambria"/>
                <a:cs typeface="Cambria"/>
              </a:rPr>
              <a:t>hầu</a:t>
            </a:r>
            <a:r>
              <a:rPr dirty="0" sz="3200" spc="525">
                <a:latin typeface="Cambria"/>
                <a:cs typeface="Cambria"/>
              </a:rPr>
              <a:t> </a:t>
            </a:r>
            <a:r>
              <a:rPr dirty="0" sz="3200" spc="-215">
                <a:latin typeface="Cambria"/>
                <a:cs typeface="Cambria"/>
              </a:rPr>
              <a:t>hét</a:t>
            </a:r>
            <a:r>
              <a:rPr dirty="0" sz="3200" spc="275">
                <a:latin typeface="Cambria"/>
                <a:cs typeface="Cambria"/>
              </a:rPr>
              <a:t> </a:t>
            </a:r>
            <a:r>
              <a:rPr dirty="0" sz="3200" spc="-265">
                <a:latin typeface="Cambria"/>
                <a:cs typeface="Cambria"/>
              </a:rPr>
              <a:t>cấc</a:t>
            </a:r>
            <a:r>
              <a:rPr dirty="0" sz="3200" spc="615">
                <a:latin typeface="Cambria"/>
                <a:cs typeface="Cambria"/>
              </a:rPr>
              <a:t> </a:t>
            </a:r>
            <a:r>
              <a:rPr dirty="0" sz="3200" spc="-60">
                <a:latin typeface="Cambria"/>
                <a:cs typeface="Cambria"/>
              </a:rPr>
              <a:t>khấch</a:t>
            </a:r>
            <a:r>
              <a:rPr dirty="0" sz="3200" spc="585">
                <a:latin typeface="Cambria"/>
                <a:cs typeface="Cambria"/>
              </a:rPr>
              <a:t> </a:t>
            </a:r>
            <a:r>
              <a:rPr dirty="0" sz="3200" spc="-75">
                <a:latin typeface="Cambria"/>
                <a:cs typeface="Cambria"/>
              </a:rPr>
              <a:t>hầng</a:t>
            </a:r>
            <a:r>
              <a:rPr dirty="0" sz="3200" spc="555">
                <a:latin typeface="Cambria"/>
                <a:cs typeface="Cambria"/>
              </a:rPr>
              <a:t> </a:t>
            </a:r>
            <a:r>
              <a:rPr dirty="0" sz="3200" spc="-300">
                <a:latin typeface="Cambria"/>
                <a:cs typeface="Cambria"/>
              </a:rPr>
              <a:t>đèu </a:t>
            </a:r>
            <a:r>
              <a:rPr dirty="0" sz="3200" spc="-29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mu</a:t>
            </a:r>
            <a:r>
              <a:rPr dirty="0" sz="3200" spc="-409">
                <a:latin typeface="Cambria"/>
                <a:cs typeface="Cambria"/>
              </a:rPr>
              <a:t>o</a:t>
            </a:r>
            <a:r>
              <a:rPr dirty="0" sz="3200" spc="5">
                <a:latin typeface="Cambria"/>
                <a:cs typeface="Cambria"/>
              </a:rPr>
              <a:t>́</a:t>
            </a:r>
            <a:r>
              <a:rPr dirty="0" sz="3200" spc="-5">
                <a:latin typeface="Cambria"/>
                <a:cs typeface="Cambria"/>
              </a:rPr>
              <a:t>n</a:t>
            </a:r>
            <a:r>
              <a:rPr dirty="0" sz="3200" spc="20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mu</a:t>
            </a:r>
            <a:r>
              <a:rPr dirty="0" sz="3200" spc="-5">
                <a:latin typeface="Cambria"/>
                <a:cs typeface="Cambria"/>
              </a:rPr>
              <a:t>a</a:t>
            </a:r>
            <a:r>
              <a:rPr dirty="0" sz="3200" spc="204">
                <a:latin typeface="Cambria"/>
                <a:cs typeface="Cambria"/>
              </a:rPr>
              <a:t> </a:t>
            </a:r>
            <a:r>
              <a:rPr dirty="0" sz="3200" spc="-75">
                <a:latin typeface="Cambria"/>
                <a:cs typeface="Cambria"/>
              </a:rPr>
              <a:t>x</a:t>
            </a:r>
            <a:r>
              <a:rPr dirty="0" sz="3200" spc="-5">
                <a:latin typeface="Cambria"/>
                <a:cs typeface="Cambria"/>
              </a:rPr>
              <a:t>e</a:t>
            </a:r>
            <a:r>
              <a:rPr dirty="0" sz="3200" spc="204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ô</a:t>
            </a:r>
            <a:r>
              <a:rPr dirty="0" sz="3200" spc="204">
                <a:latin typeface="Cambria"/>
                <a:cs typeface="Cambria"/>
              </a:rPr>
              <a:t> </a:t>
            </a:r>
            <a:r>
              <a:rPr dirty="0" sz="3200" spc="-35">
                <a:latin typeface="Cambria"/>
                <a:cs typeface="Cambria"/>
              </a:rPr>
              <a:t>t</a:t>
            </a:r>
            <a:r>
              <a:rPr dirty="0" sz="3200" spc="-5">
                <a:latin typeface="Cambria"/>
                <a:cs typeface="Cambria"/>
              </a:rPr>
              <a:t>ô</a:t>
            </a:r>
            <a:r>
              <a:rPr dirty="0" sz="3200">
                <a:latin typeface="Cambria"/>
                <a:cs typeface="Cambria"/>
              </a:rPr>
              <a:t>  </a:t>
            </a:r>
            <a:r>
              <a:rPr dirty="0" sz="3200" spc="-29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c</a:t>
            </a:r>
            <a:r>
              <a:rPr dirty="0" sz="3200" spc="-5">
                <a:latin typeface="Cambria"/>
                <a:cs typeface="Cambria"/>
              </a:rPr>
              <a:t>ó</a:t>
            </a:r>
            <a:r>
              <a:rPr dirty="0" sz="3200" spc="204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s</a:t>
            </a:r>
            <a:r>
              <a:rPr dirty="0" sz="3200" spc="-5">
                <a:latin typeface="Cambria"/>
                <a:cs typeface="Cambria"/>
              </a:rPr>
              <a:t>ố</a:t>
            </a:r>
            <a:r>
              <a:rPr dirty="0" sz="3200" spc="204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</a:t>
            </a:r>
            <a:r>
              <a:rPr dirty="0" sz="3200" spc="-730">
                <a:latin typeface="Cambria"/>
                <a:cs typeface="Cambria"/>
              </a:rPr>
              <a:t>ư</a:t>
            </a:r>
            <a:r>
              <a:rPr dirty="0" sz="3200">
                <a:latin typeface="Cambria"/>
                <a:cs typeface="Cambria"/>
              </a:rPr>
              <a:t>̣</a:t>
            </a:r>
            <a:r>
              <a:rPr dirty="0" sz="3200" spc="204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đ</a:t>
            </a:r>
            <a:r>
              <a:rPr dirty="0" sz="3200" spc="-409">
                <a:latin typeface="Cambria"/>
                <a:cs typeface="Cambria"/>
              </a:rPr>
              <a:t>o</a:t>
            </a:r>
            <a:r>
              <a:rPr dirty="0" sz="3200" spc="-5">
                <a:latin typeface="Cambria"/>
                <a:cs typeface="Cambria"/>
              </a:rPr>
              <a:t>^̣</a:t>
            </a:r>
            <a:r>
              <a:rPr dirty="0" sz="3200" spc="-30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ng,</a:t>
            </a:r>
            <a:r>
              <a:rPr dirty="0" sz="3200" spc="210">
                <a:latin typeface="Cambria"/>
                <a:cs typeface="Cambria"/>
              </a:rPr>
              <a:t> </a:t>
            </a:r>
            <a:r>
              <a:rPr dirty="0" sz="3200" spc="-125">
                <a:latin typeface="Cambria"/>
                <a:cs typeface="Cambria"/>
              </a:rPr>
              <a:t>t</a:t>
            </a:r>
            <a:r>
              <a:rPr dirty="0" sz="3200" spc="-160">
                <a:latin typeface="Cambria"/>
                <a:cs typeface="Cambria"/>
              </a:rPr>
              <a:t>r</a:t>
            </a:r>
            <a:r>
              <a:rPr dirty="0" sz="3200" spc="-120">
                <a:latin typeface="Cambria"/>
                <a:cs typeface="Cambria"/>
              </a:rPr>
              <a:t>on</a:t>
            </a:r>
            <a:r>
              <a:rPr dirty="0" sz="3200" spc="-120">
                <a:latin typeface="Cambria"/>
                <a:cs typeface="Cambria"/>
              </a:rPr>
              <a:t>g 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khi </a:t>
            </a:r>
            <a:r>
              <a:rPr dirty="0" sz="3200" spc="-140">
                <a:latin typeface="Cambria"/>
                <a:cs typeface="Cambria"/>
              </a:rPr>
              <a:t>đó </a:t>
            </a:r>
            <a:r>
              <a:rPr dirty="0" sz="3200" spc="-350">
                <a:latin typeface="Cambria"/>
                <a:cs typeface="Cambria"/>
              </a:rPr>
              <a:t>ở</a:t>
            </a:r>
            <a:r>
              <a:rPr dirty="0" sz="3200" spc="35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châu </a:t>
            </a:r>
            <a:r>
              <a:rPr dirty="0" sz="3200" spc="-25">
                <a:latin typeface="Cambria"/>
                <a:cs typeface="Cambria"/>
              </a:rPr>
              <a:t>Âu </a:t>
            </a:r>
            <a:r>
              <a:rPr dirty="0" sz="3200" spc="-5">
                <a:latin typeface="Cambria"/>
                <a:cs typeface="Cambria"/>
              </a:rPr>
              <a:t>thích mua </a:t>
            </a:r>
            <a:r>
              <a:rPr dirty="0" sz="3200" spc="-35">
                <a:latin typeface="Cambria"/>
                <a:cs typeface="Cambria"/>
              </a:rPr>
              <a:t>xe </a:t>
            </a:r>
            <a:r>
              <a:rPr dirty="0" sz="3200" spc="-5">
                <a:latin typeface="Cambria"/>
                <a:cs typeface="Cambria"/>
              </a:rPr>
              <a:t>sang </a:t>
            </a:r>
            <a:r>
              <a:rPr dirty="0" sz="3200" spc="-10">
                <a:latin typeface="Cambria"/>
                <a:cs typeface="Cambria"/>
              </a:rPr>
              <a:t>số 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85">
                <a:latin typeface="Cambria"/>
                <a:cs typeface="Cambria"/>
              </a:rPr>
              <a:t>tay.</a:t>
            </a:r>
            <a:endParaRPr sz="3200">
              <a:latin typeface="Cambria"/>
              <a:cs typeface="Cambria"/>
            </a:endParaRPr>
          </a:p>
          <a:p>
            <a:pPr algn="just" marL="295275" marR="6985" indent="-28321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">
                <a:latin typeface="Cambria"/>
                <a:cs typeface="Cambria"/>
              </a:rPr>
              <a:t>Kano</a:t>
            </a:r>
            <a:r>
              <a:rPr dirty="0" sz="3200" spc="690">
                <a:latin typeface="Cambria"/>
                <a:cs typeface="Cambria"/>
              </a:rPr>
              <a:t> </a:t>
            </a:r>
            <a:r>
              <a:rPr dirty="0" sz="3200" spc="69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modeling</a:t>
            </a:r>
            <a:r>
              <a:rPr dirty="0" sz="3200" spc="695">
                <a:latin typeface="Cambria"/>
                <a:cs typeface="Cambria"/>
              </a:rPr>
              <a:t> </a:t>
            </a:r>
            <a:r>
              <a:rPr dirty="0" sz="3200" spc="-150">
                <a:latin typeface="Cambria"/>
                <a:cs typeface="Cambria"/>
              </a:rPr>
              <a:t>được</a:t>
            </a:r>
            <a:r>
              <a:rPr dirty="0" sz="3200" spc="960">
                <a:latin typeface="Cambria"/>
                <a:cs typeface="Cambria"/>
              </a:rPr>
              <a:t> </a:t>
            </a:r>
            <a:r>
              <a:rPr dirty="0" sz="3200" spc="-250">
                <a:latin typeface="Cambria"/>
                <a:cs typeface="Cambria"/>
              </a:rPr>
              <a:t>chấp</a:t>
            </a:r>
            <a:r>
              <a:rPr dirty="0" sz="3200" spc="200">
                <a:latin typeface="Cambria"/>
                <a:cs typeface="Cambria"/>
              </a:rPr>
              <a:t> </a:t>
            </a:r>
            <a:r>
              <a:rPr dirty="0" sz="3200" spc="204">
                <a:latin typeface="Cambria"/>
                <a:cs typeface="Cambria"/>
              </a:rPr>
              <a:t> </a:t>
            </a:r>
            <a:r>
              <a:rPr dirty="0" sz="3200" spc="-75">
                <a:latin typeface="Cambria"/>
                <a:cs typeface="Cambria"/>
              </a:rPr>
              <a:t>nhậ^ </a:t>
            </a:r>
            <a:r>
              <a:rPr dirty="0" sz="3200" spc="-5">
                <a:latin typeface="Cambria"/>
                <a:cs typeface="Cambria"/>
              </a:rPr>
              <a:t>n</a:t>
            </a:r>
            <a:r>
              <a:rPr dirty="0" sz="3200" spc="695">
                <a:latin typeface="Cambria"/>
                <a:cs typeface="Cambria"/>
              </a:rPr>
              <a:t> </a:t>
            </a:r>
            <a:r>
              <a:rPr dirty="0" sz="3200" spc="-120">
                <a:latin typeface="Cambria"/>
                <a:cs typeface="Cambria"/>
              </a:rPr>
              <a:t>ro^̣ </a:t>
            </a:r>
            <a:r>
              <a:rPr dirty="0" sz="3200" spc="-114">
                <a:latin typeface="Cambria"/>
                <a:cs typeface="Cambria"/>
              </a:rPr>
              <a:t> </a:t>
            </a:r>
            <a:r>
              <a:rPr dirty="0" sz="3200" spc="-1110">
                <a:latin typeface="Cambria"/>
                <a:cs typeface="Cambria"/>
              </a:rPr>
              <a:t>n</a:t>
            </a:r>
            <a:r>
              <a:rPr dirty="0" sz="3200" spc="-1110">
                <a:latin typeface="Cambria"/>
                <a:cs typeface="Cambria"/>
              </a:rPr>
              <a:t>g</a:t>
            </a:r>
            <a:r>
              <a:rPr dirty="0" sz="3200" spc="-5">
                <a:latin typeface="Cambria"/>
                <a:cs typeface="Cambria"/>
              </a:rPr>
              <a:t> </a:t>
            </a:r>
            <a:r>
              <a:rPr dirty="0" sz="3200" spc="-55">
                <a:latin typeface="Cambria"/>
                <a:cs typeface="Cambria"/>
              </a:rPr>
              <a:t>r</a:t>
            </a:r>
            <a:r>
              <a:rPr dirty="0" sz="3200" spc="-350">
                <a:latin typeface="Cambria"/>
                <a:cs typeface="Cambria"/>
              </a:rPr>
              <a:t>â</a:t>
            </a:r>
            <a:r>
              <a:rPr dirty="0" sz="3200">
                <a:latin typeface="Cambria"/>
                <a:cs typeface="Cambria"/>
              </a:rPr>
              <a:t>̃</a:t>
            </a:r>
            <a:r>
              <a:rPr dirty="0" sz="3200" spc="-10">
                <a:latin typeface="Cambria"/>
                <a:cs typeface="Cambria"/>
              </a:rPr>
              <a:t>i</a:t>
            </a:r>
            <a:r>
              <a:rPr dirty="0" sz="3200" spc="-5">
                <a:latin typeface="Cambria"/>
                <a:cs typeface="Cambria"/>
              </a:rPr>
              <a:t>;</a:t>
            </a:r>
            <a:r>
              <a:rPr dirty="0" sz="3200">
                <a:latin typeface="Cambria"/>
                <a:cs typeface="Cambria"/>
              </a:rPr>
              <a:t>    </a:t>
            </a:r>
            <a:r>
              <a:rPr dirty="0" sz="3200" spc="265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m</a:t>
            </a:r>
            <a:r>
              <a:rPr dirty="0" sz="3200" spc="-409">
                <a:latin typeface="Cambria"/>
                <a:cs typeface="Cambria"/>
              </a:rPr>
              <a:t>o</a:t>
            </a:r>
            <a:r>
              <a:rPr dirty="0" sz="3200" spc="-5">
                <a:latin typeface="Cambria"/>
                <a:cs typeface="Cambria"/>
              </a:rPr>
              <a:t>^̣</a:t>
            </a:r>
            <a:r>
              <a:rPr dirty="0" sz="3200" spc="-30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t</a:t>
            </a:r>
            <a:r>
              <a:rPr dirty="0" sz="3200">
                <a:latin typeface="Cambria"/>
                <a:cs typeface="Cambria"/>
              </a:rPr>
              <a:t>    </a:t>
            </a:r>
            <a:r>
              <a:rPr dirty="0" sz="3200" spc="26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s</a:t>
            </a:r>
            <a:r>
              <a:rPr dirty="0" sz="3200" spc="-409">
                <a:latin typeface="Cambria"/>
                <a:cs typeface="Cambria"/>
              </a:rPr>
              <a:t>o</a:t>
            </a:r>
            <a:r>
              <a:rPr dirty="0" sz="3200">
                <a:latin typeface="Cambria"/>
                <a:cs typeface="Cambria"/>
              </a:rPr>
              <a:t>́</a:t>
            </a:r>
            <a:r>
              <a:rPr dirty="0" sz="3200">
                <a:latin typeface="Cambria"/>
                <a:cs typeface="Cambria"/>
              </a:rPr>
              <a:t>    </a:t>
            </a:r>
            <a:r>
              <a:rPr dirty="0" sz="3200" spc="254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công</a:t>
            </a:r>
            <a:r>
              <a:rPr dirty="0" sz="3200">
                <a:latin typeface="Cambria"/>
                <a:cs typeface="Cambria"/>
              </a:rPr>
              <a:t>    </a:t>
            </a:r>
            <a:r>
              <a:rPr dirty="0" sz="3200" spc="270">
                <a:latin typeface="Cambria"/>
                <a:cs typeface="Cambria"/>
              </a:rPr>
              <a:t> </a:t>
            </a:r>
            <a:r>
              <a:rPr dirty="0" sz="3200" spc="-10">
                <a:latin typeface="Cambria"/>
                <a:cs typeface="Cambria"/>
              </a:rPr>
              <a:t>c</a:t>
            </a:r>
            <a:r>
              <a:rPr dirty="0" sz="3200" spc="-445">
                <a:latin typeface="Cambria"/>
                <a:cs typeface="Cambria"/>
              </a:rPr>
              <a:t>u</a:t>
            </a:r>
            <a:r>
              <a:rPr dirty="0" sz="3200">
                <a:latin typeface="Cambria"/>
                <a:cs typeface="Cambria"/>
              </a:rPr>
              <a:t>̣</a:t>
            </a:r>
            <a:r>
              <a:rPr dirty="0" sz="3200">
                <a:latin typeface="Cambria"/>
                <a:cs typeface="Cambria"/>
              </a:rPr>
              <a:t>    </a:t>
            </a:r>
            <a:r>
              <a:rPr dirty="0" sz="3200" spc="250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q</a:t>
            </a:r>
            <a:r>
              <a:rPr dirty="0" sz="3200" spc="-10">
                <a:latin typeface="Cambria"/>
                <a:cs typeface="Cambria"/>
              </a:rPr>
              <a:t>u</a:t>
            </a:r>
            <a:r>
              <a:rPr dirty="0" sz="3200" spc="-350">
                <a:latin typeface="Cambria"/>
                <a:cs typeface="Cambria"/>
              </a:rPr>
              <a:t>â</a:t>
            </a:r>
            <a:r>
              <a:rPr dirty="0" sz="3200" spc="-5">
                <a:latin typeface="Cambria"/>
                <a:cs typeface="Cambria"/>
              </a:rPr>
              <a:t>̉</a:t>
            </a:r>
            <a:r>
              <a:rPr dirty="0" sz="3200" spc="-5">
                <a:latin typeface="Cambria"/>
                <a:cs typeface="Cambria"/>
              </a:rPr>
              <a:t>n </a:t>
            </a:r>
            <a:r>
              <a:rPr dirty="0" sz="3200">
                <a:latin typeface="Cambria"/>
                <a:cs typeface="Cambria"/>
              </a:rPr>
              <a:t>    </a:t>
            </a:r>
            <a:r>
              <a:rPr dirty="0" sz="3200" spc="254">
                <a:latin typeface="Cambria"/>
                <a:cs typeface="Cambria"/>
              </a:rPr>
              <a:t> </a:t>
            </a:r>
            <a:r>
              <a:rPr dirty="0" sz="3200" spc="-229">
                <a:latin typeface="Cambria"/>
                <a:cs typeface="Cambria"/>
              </a:rPr>
              <a:t>lý </a:t>
            </a:r>
            <a:r>
              <a:rPr dirty="0" sz="3200" spc="-10">
                <a:latin typeface="Cambria"/>
                <a:cs typeface="Cambria"/>
              </a:rPr>
              <a:t>requirements</a:t>
            </a:r>
            <a:r>
              <a:rPr dirty="0" sz="3200" spc="137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engineering   </a:t>
            </a:r>
            <a:r>
              <a:rPr dirty="0" sz="3200" spc="-140">
                <a:latin typeface="Cambria"/>
                <a:cs typeface="Cambria"/>
              </a:rPr>
              <a:t>có</a:t>
            </a:r>
            <a:r>
              <a:rPr dirty="0" sz="3200" spc="425">
                <a:latin typeface="Cambria"/>
                <a:cs typeface="Cambria"/>
              </a:rPr>
              <a:t> </a:t>
            </a:r>
            <a:r>
              <a:rPr dirty="0" sz="3200" spc="-90">
                <a:latin typeface="Cambria"/>
                <a:cs typeface="Cambria"/>
              </a:rPr>
              <a:t>sẫn </a:t>
            </a:r>
            <a:r>
              <a:rPr dirty="0" sz="3200" spc="-85">
                <a:latin typeface="Cambria"/>
                <a:cs typeface="Cambria"/>
              </a:rPr>
              <a:t> </a:t>
            </a:r>
            <a:r>
              <a:rPr dirty="0" sz="3200" spc="-150">
                <a:latin typeface="Cambria"/>
                <a:cs typeface="Cambria"/>
              </a:rPr>
              <a:t>chức</a:t>
            </a:r>
            <a:r>
              <a:rPr dirty="0" sz="3200" spc="-5">
                <a:latin typeface="Cambria"/>
                <a:cs typeface="Cambria"/>
              </a:rPr>
              <a:t> năng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5">
                <a:latin typeface="Cambria"/>
                <a:cs typeface="Cambria"/>
              </a:rPr>
              <a:t>Kano</a:t>
            </a:r>
            <a:r>
              <a:rPr dirty="0" sz="3200" spc="5">
                <a:latin typeface="Cambria"/>
                <a:cs typeface="Cambria"/>
              </a:rPr>
              <a:t> </a:t>
            </a:r>
            <a:r>
              <a:rPr dirty="0" sz="3200" spc="-15">
                <a:latin typeface="Cambria"/>
                <a:cs typeface="Cambria"/>
              </a:rPr>
              <a:t>analysis.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6497" y="0"/>
            <a:ext cx="8208009" cy="6858000"/>
            <a:chOff x="936497" y="0"/>
            <a:chExt cx="8208009" cy="6858000"/>
          </a:xfrm>
        </p:grpSpPr>
        <p:sp>
          <p:nvSpPr>
            <p:cNvPr id="4" name="object 4"/>
            <p:cNvSpPr/>
            <p:nvPr/>
          </p:nvSpPr>
          <p:spPr>
            <a:xfrm>
              <a:off x="1014221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77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778" y="6858000"/>
                  </a:lnTo>
                  <a:lnTo>
                    <a:pt x="812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497" y="0"/>
              <a:ext cx="145478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221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6305" y="990600"/>
              <a:ext cx="7457693" cy="54688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1381" y="457580"/>
            <a:ext cx="2286000" cy="584835"/>
          </a:xfrm>
          <a:prstGeom prst="rect"/>
          <a:solidFill>
            <a:srgbClr val="FFFFFF"/>
          </a:solidFill>
          <a:ln w="25146">
            <a:solidFill>
              <a:srgbClr val="FDB809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dirty="0" sz="3200" spc="-5" b="0">
                <a:solidFill>
                  <a:srgbClr val="000000"/>
                </a:solidFill>
                <a:latin typeface="Microsoft Sans Serif"/>
                <a:cs typeface="Microsoft Sans Serif"/>
              </a:rPr>
              <a:t>Kano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967486"/>
            <a:ext cx="113157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latin typeface="Microsoft Sans Serif"/>
                <a:cs typeface="Microsoft Sans Serif"/>
              </a:rPr>
              <a:t>model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" y="0"/>
            <a:ext cx="9143365" cy="6858000"/>
            <a:chOff x="955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23" y="146304"/>
              <a:ext cx="6854952" cy="10180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0723" y="694944"/>
              <a:ext cx="1774698" cy="10180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2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Microsoft Sans Serif"/>
                <a:cs typeface="Microsoft Sans Serif"/>
              </a:rPr>
              <a:t>Joint</a:t>
            </a:r>
            <a:r>
              <a:rPr dirty="0" sz="3600" spc="-160" b="0">
                <a:latin typeface="Microsoft Sans Serif"/>
                <a:cs typeface="Microsoft Sans Serif"/>
              </a:rPr>
              <a:t> </a:t>
            </a:r>
            <a:r>
              <a:rPr dirty="0" sz="3600" spc="-10" b="0">
                <a:latin typeface="Microsoft Sans Serif"/>
                <a:cs typeface="Microsoft Sans Serif"/>
              </a:rPr>
              <a:t>Application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Development </a:t>
            </a:r>
            <a:r>
              <a:rPr dirty="0" sz="3600" spc="-944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(JAD)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9800" y="1828799"/>
            <a:ext cx="4898897" cy="338785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23" y="146304"/>
              <a:ext cx="6854952" cy="10180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0723" y="694944"/>
              <a:ext cx="1774698" cy="10180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2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Microsoft Sans Serif"/>
                <a:cs typeface="Microsoft Sans Serif"/>
              </a:rPr>
              <a:t>Joint</a:t>
            </a:r>
            <a:r>
              <a:rPr dirty="0" sz="3600" spc="-160" b="0">
                <a:latin typeface="Microsoft Sans Serif"/>
                <a:cs typeface="Microsoft Sans Serif"/>
              </a:rPr>
              <a:t> </a:t>
            </a:r>
            <a:r>
              <a:rPr dirty="0" sz="3600" spc="-10" b="0">
                <a:latin typeface="Microsoft Sans Serif"/>
                <a:cs typeface="Microsoft Sans Serif"/>
              </a:rPr>
              <a:t>Application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Development </a:t>
            </a:r>
            <a:r>
              <a:rPr dirty="0" sz="3600" spc="-944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(JAD)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9463" y="1440942"/>
            <a:ext cx="7556500" cy="4872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275" marR="50165" indent="-28321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spc="100">
                <a:latin typeface="Microsoft Sans Serif"/>
                <a:cs typeface="Microsoft Sans Serif"/>
              </a:rPr>
              <a:t>Phương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pháp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Joint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application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development </a:t>
            </a:r>
            <a:r>
              <a:rPr dirty="0" sz="2800">
                <a:latin typeface="Microsoft Sans Serif"/>
                <a:cs typeface="Microsoft Sans Serif"/>
              </a:rPr>
              <a:t> (JAD)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là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30">
                <a:latin typeface="Microsoft Sans Serif"/>
                <a:cs typeface="Microsoft Sans Serif"/>
              </a:rPr>
              <a:t>hình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80">
                <a:latin typeface="Microsoft Sans Serif"/>
                <a:cs typeface="Microsoft Sans Serif"/>
              </a:rPr>
              <a:t>thức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phỏng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vấn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nhóm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theo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một </a:t>
            </a:r>
            <a:r>
              <a:rPr dirty="0" sz="2800" spc="-730">
                <a:latin typeface="Microsoft Sans Serif"/>
                <a:cs typeface="Microsoft Sans Serif"/>
              </a:rPr>
              <a:t> </a:t>
            </a:r>
            <a:r>
              <a:rPr dirty="0" sz="2800" spc="100">
                <a:latin typeface="Microsoft Sans Serif"/>
                <a:cs typeface="Microsoft Sans Serif"/>
              </a:rPr>
              <a:t>chương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25">
                <a:latin typeface="Microsoft Sans Serif"/>
                <a:cs typeface="Microsoft Sans Serif"/>
              </a:rPr>
              <a:t>trình </a:t>
            </a:r>
            <a:r>
              <a:rPr dirty="0" sz="2800">
                <a:latin typeface="Microsoft Sans Serif"/>
                <a:cs typeface="Microsoft Sans Serif"/>
              </a:rPr>
              <a:t>và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phân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 spc="35">
                <a:latin typeface="Microsoft Sans Serif"/>
                <a:cs typeface="Microsoft Sans Serif"/>
              </a:rPr>
              <a:t>tích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viên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điều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khiển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105">
                <a:latin typeface="Microsoft Sans Serif"/>
                <a:cs typeface="Microsoft Sans Serif"/>
              </a:rPr>
              <a:t>thứ </a:t>
            </a:r>
            <a:r>
              <a:rPr dirty="0" sz="2800" spc="-725">
                <a:latin typeface="Microsoft Sans Serif"/>
                <a:cs typeface="Microsoft Sans Serif"/>
              </a:rPr>
              <a:t> </a:t>
            </a:r>
            <a:r>
              <a:rPr dirty="0" sz="2800" spc="160">
                <a:latin typeface="Microsoft Sans Serif"/>
                <a:cs typeface="Microsoft Sans Serif"/>
              </a:rPr>
              <a:t>tự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câu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hỏi.</a:t>
            </a:r>
            <a:endParaRPr sz="2800">
              <a:latin typeface="Microsoft Sans Serif"/>
              <a:cs typeface="Microsoft Sans Serif"/>
            </a:endParaRPr>
          </a:p>
          <a:p>
            <a:pPr marL="295275" marR="4476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>
                <a:latin typeface="Microsoft Sans Serif"/>
                <a:cs typeface="Microsoft Sans Serif"/>
              </a:rPr>
              <a:t>Thành </a:t>
            </a:r>
            <a:r>
              <a:rPr dirty="0" sz="2800" spc="-5">
                <a:latin typeface="Microsoft Sans Serif"/>
                <a:cs typeface="Microsoft Sans Serif"/>
              </a:rPr>
              <a:t>viên </a:t>
            </a:r>
            <a:r>
              <a:rPr dirty="0" sz="2800">
                <a:latin typeface="Microsoft Sans Serif"/>
                <a:cs typeface="Microsoft Sans Serif"/>
              </a:rPr>
              <a:t>tham </a:t>
            </a:r>
            <a:r>
              <a:rPr dirty="0" sz="2800" spc="160">
                <a:latin typeface="Microsoft Sans Serif"/>
                <a:cs typeface="Microsoft Sans Serif"/>
              </a:rPr>
              <a:t>dự </a:t>
            </a:r>
            <a:r>
              <a:rPr dirty="0" sz="2800" spc="-5">
                <a:latin typeface="Microsoft Sans Serif"/>
                <a:cs typeface="Microsoft Sans Serif"/>
              </a:rPr>
              <a:t>gồm </a:t>
            </a:r>
            <a:r>
              <a:rPr dirty="0" sz="2800" spc="114">
                <a:latin typeface="Microsoft Sans Serif"/>
                <a:cs typeface="Microsoft Sans Serif"/>
              </a:rPr>
              <a:t>người </a:t>
            </a:r>
            <a:r>
              <a:rPr dirty="0" sz="2800">
                <a:latin typeface="Microsoft Sans Serif"/>
                <a:cs typeface="Microsoft Sans Serif"/>
              </a:rPr>
              <a:t>tổ </a:t>
            </a:r>
            <a:r>
              <a:rPr dirty="0" sz="2800" spc="65">
                <a:latin typeface="Microsoft Sans Serif"/>
                <a:cs typeface="Microsoft Sans Serif"/>
              </a:rPr>
              <a:t>chức, </a:t>
            </a:r>
            <a:r>
              <a:rPr dirty="0" sz="2800" spc="70">
                <a:latin typeface="Microsoft Sans Serif"/>
                <a:cs typeface="Microsoft Sans Serif"/>
              </a:rPr>
              <a:t> </a:t>
            </a:r>
            <a:r>
              <a:rPr dirty="0" sz="2800" spc="110">
                <a:latin typeface="Microsoft Sans Serif"/>
                <a:cs typeface="Microsoft Sans Serif"/>
              </a:rPr>
              <a:t>người </a:t>
            </a:r>
            <a:r>
              <a:rPr dirty="0" sz="2800" spc="155">
                <a:latin typeface="Microsoft Sans Serif"/>
                <a:cs typeface="Microsoft Sans Serif"/>
              </a:rPr>
              <a:t>sử </a:t>
            </a:r>
            <a:r>
              <a:rPr dirty="0" sz="2800" spc="-5">
                <a:latin typeface="Microsoft Sans Serif"/>
                <a:cs typeface="Microsoft Sans Serif"/>
              </a:rPr>
              <a:t>dụng, </a:t>
            </a:r>
            <a:r>
              <a:rPr dirty="0" sz="2800">
                <a:latin typeface="Microsoft Sans Serif"/>
                <a:cs typeface="Microsoft Sans Serif"/>
              </a:rPr>
              <a:t>nhà </a:t>
            </a:r>
            <a:r>
              <a:rPr dirty="0" sz="2800" spc="-5">
                <a:latin typeface="Microsoft Sans Serif"/>
                <a:cs typeface="Microsoft Sans Serif"/>
              </a:rPr>
              <a:t>quản </a:t>
            </a:r>
            <a:r>
              <a:rPr dirty="0" sz="2800" spc="-10">
                <a:latin typeface="Microsoft Sans Serif"/>
                <a:cs typeface="Microsoft Sans Serif"/>
              </a:rPr>
              <a:t>lý, </a:t>
            </a:r>
            <a:r>
              <a:rPr dirty="0" sz="2800" spc="-5">
                <a:latin typeface="Microsoft Sans Serif"/>
                <a:cs typeface="Microsoft Sans Serif"/>
              </a:rPr>
              <a:t>phân </a:t>
            </a:r>
            <a:r>
              <a:rPr dirty="0" sz="2800" spc="35">
                <a:latin typeface="Microsoft Sans Serif"/>
                <a:cs typeface="Microsoft Sans Serif"/>
              </a:rPr>
              <a:t>tích </a:t>
            </a:r>
            <a:r>
              <a:rPr dirty="0" sz="2800" spc="-5">
                <a:latin typeface="Microsoft Sans Serif"/>
                <a:cs typeface="Microsoft Sans Serif"/>
              </a:rPr>
              <a:t>viên </a:t>
            </a:r>
            <a:r>
              <a:rPr dirty="0" sz="2800" spc="-730">
                <a:latin typeface="Microsoft Sans Serif"/>
                <a:cs typeface="Microsoft Sans Serif"/>
              </a:rPr>
              <a:t> </a:t>
            </a:r>
            <a:r>
              <a:rPr dirty="0" sz="2800" spc="-5">
                <a:latin typeface="Microsoft Sans Serif"/>
                <a:cs typeface="Microsoft Sans Serif"/>
              </a:rPr>
              <a:t>hệ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200">
                <a:latin typeface="Microsoft Sans Serif"/>
                <a:cs typeface="Microsoft Sans Serif"/>
              </a:rPr>
              <a:t>thống…</a:t>
            </a:r>
            <a:endParaRPr sz="2800">
              <a:latin typeface="Microsoft Sans Serif"/>
              <a:cs typeface="Microsoft Sans Serif"/>
            </a:endParaRPr>
          </a:p>
          <a:p>
            <a:pPr algn="just" marL="295275" marR="5080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295910" algn="l"/>
              </a:tabLst>
            </a:pPr>
            <a:r>
              <a:rPr dirty="0" sz="2800" b="1">
                <a:latin typeface="Cambria"/>
                <a:cs typeface="Cambria"/>
              </a:rPr>
              <a:t>Mục</a:t>
            </a:r>
            <a:r>
              <a:rPr dirty="0" sz="2800" spc="5" b="1">
                <a:latin typeface="Cambria"/>
                <a:cs typeface="Cambria"/>
              </a:rPr>
              <a:t> </a:t>
            </a:r>
            <a:r>
              <a:rPr dirty="0" sz="2800" spc="-5" b="1">
                <a:latin typeface="Cambria"/>
                <a:cs typeface="Cambria"/>
              </a:rPr>
              <a:t>đích:</a:t>
            </a:r>
            <a:r>
              <a:rPr dirty="0" sz="2800" b="1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tậ^ </a:t>
            </a:r>
            <a:r>
              <a:rPr dirty="0" sz="2800">
                <a:latin typeface="Cambria"/>
                <a:cs typeface="Cambria"/>
              </a:rPr>
              <a:t>p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-155">
                <a:latin typeface="Cambria"/>
                <a:cs typeface="Cambria"/>
              </a:rPr>
              <a:t>hợp</a:t>
            </a:r>
            <a:r>
              <a:rPr dirty="0" sz="2800" spc="-15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MIS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125">
                <a:latin typeface="Cambria"/>
                <a:cs typeface="Cambria"/>
              </a:rPr>
              <a:t>vầ</a:t>
            </a:r>
            <a:r>
              <a:rPr dirty="0" sz="2800" spc="365">
                <a:latin typeface="Cambria"/>
                <a:cs typeface="Cambria"/>
              </a:rPr>
              <a:t> </a:t>
            </a:r>
            <a:r>
              <a:rPr dirty="0" sz="2800" spc="-110">
                <a:latin typeface="Cambria"/>
                <a:cs typeface="Cambria"/>
              </a:rPr>
              <a:t>người</a:t>
            </a:r>
            <a:r>
              <a:rPr dirty="0" sz="2800" spc="395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dùng</a:t>
            </a:r>
            <a:r>
              <a:rPr dirty="0" sz="2800" spc="455">
                <a:latin typeface="Cambria"/>
                <a:cs typeface="Cambria"/>
              </a:rPr>
              <a:t> </a:t>
            </a:r>
            <a:r>
              <a:rPr dirty="0" sz="2800" spc="-150">
                <a:latin typeface="Cambria"/>
                <a:cs typeface="Cambria"/>
              </a:rPr>
              <a:t>cuói </a:t>
            </a:r>
            <a:r>
              <a:rPr dirty="0" sz="2800" spc="-14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trong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cơ</a:t>
            </a:r>
            <a:r>
              <a:rPr dirty="0" sz="2800" spc="615">
                <a:latin typeface="Cambria"/>
                <a:cs typeface="Cambria"/>
              </a:rPr>
              <a:t> </a:t>
            </a:r>
            <a:r>
              <a:rPr dirty="0" sz="2800" spc="-70">
                <a:latin typeface="Cambria"/>
                <a:cs typeface="Cambria"/>
              </a:rPr>
              <a:t>ché</a:t>
            </a:r>
            <a:r>
              <a:rPr dirty="0" sz="2800" spc="475">
                <a:latin typeface="Cambria"/>
                <a:cs typeface="Cambria"/>
              </a:rPr>
              <a:t> </a:t>
            </a:r>
            <a:r>
              <a:rPr dirty="0" sz="2800" spc="-270">
                <a:latin typeface="Cambria"/>
                <a:cs typeface="Cambria"/>
              </a:rPr>
              <a:t>của</a:t>
            </a:r>
            <a:r>
              <a:rPr dirty="0" sz="2800" spc="8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1</a:t>
            </a:r>
            <a:r>
              <a:rPr dirty="0" sz="2800" spc="61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workshop,</a:t>
            </a:r>
            <a:r>
              <a:rPr dirty="0" sz="2800" spc="600">
                <a:latin typeface="Cambria"/>
                <a:cs typeface="Cambria"/>
              </a:rPr>
              <a:t> </a:t>
            </a:r>
            <a:r>
              <a:rPr dirty="0" sz="2800" spc="-95">
                <a:latin typeface="Cambria"/>
                <a:cs typeface="Cambria"/>
              </a:rPr>
              <a:t>đẻ</a:t>
            </a:r>
            <a:r>
              <a:rPr dirty="0" sz="2800" spc="425">
                <a:latin typeface="Cambria"/>
                <a:cs typeface="Cambria"/>
              </a:rPr>
              <a:t> </a:t>
            </a:r>
            <a:r>
              <a:rPr dirty="0" sz="2800" spc="-80">
                <a:latin typeface="Cambria"/>
                <a:cs typeface="Cambria"/>
              </a:rPr>
              <a:t>cùng</a:t>
            </a:r>
            <a:r>
              <a:rPr dirty="0" sz="2800" spc="455">
                <a:latin typeface="Cambria"/>
                <a:cs typeface="Cambria"/>
              </a:rPr>
              <a:t> </a:t>
            </a:r>
            <a:r>
              <a:rPr dirty="0" sz="2800" spc="-225">
                <a:latin typeface="Cambria"/>
                <a:cs typeface="Cambria"/>
              </a:rPr>
              <a:t>thóng </a:t>
            </a:r>
            <a:r>
              <a:rPr dirty="0" sz="2800" spc="-220">
                <a:latin typeface="Cambria"/>
                <a:cs typeface="Cambria"/>
              </a:rPr>
              <a:t> </a:t>
            </a:r>
            <a:r>
              <a:rPr dirty="0" sz="2800" spc="-60">
                <a:latin typeface="Cambria"/>
                <a:cs typeface="Cambria"/>
              </a:rPr>
              <a:t>nhất </a:t>
            </a:r>
            <a:r>
              <a:rPr dirty="0" sz="2800" spc="-5">
                <a:latin typeface="Cambria"/>
                <a:cs typeface="Cambria"/>
              </a:rPr>
              <a:t>(consensus) </a:t>
            </a:r>
            <a:r>
              <a:rPr dirty="0" sz="2800" spc="-265">
                <a:latin typeface="Cambria"/>
                <a:cs typeface="Cambria"/>
              </a:rPr>
              <a:t>với</a:t>
            </a:r>
            <a:r>
              <a:rPr dirty="0" sz="2800" spc="-26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nhau </a:t>
            </a:r>
            <a:r>
              <a:rPr dirty="0" sz="2800" spc="-80">
                <a:latin typeface="Cambria"/>
                <a:cs typeface="Cambria"/>
              </a:rPr>
              <a:t>cấc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yêu </a:t>
            </a:r>
            <a:r>
              <a:rPr dirty="0" sz="2800" spc="-75">
                <a:latin typeface="Cambria"/>
                <a:cs typeface="Cambria"/>
              </a:rPr>
              <a:t>cầu </a:t>
            </a:r>
            <a:r>
              <a:rPr dirty="0" sz="2800" spc="-100">
                <a:latin typeface="Cambria"/>
                <a:cs typeface="Cambria"/>
              </a:rPr>
              <a:t>của</a:t>
            </a:r>
            <a:r>
              <a:rPr dirty="0" sz="2800" spc="415">
                <a:latin typeface="Cambria"/>
                <a:cs typeface="Cambria"/>
              </a:rPr>
              <a:t> </a:t>
            </a:r>
            <a:r>
              <a:rPr dirty="0" sz="2800" spc="-135">
                <a:latin typeface="Cambria"/>
                <a:cs typeface="Cambria"/>
              </a:rPr>
              <a:t>he </a:t>
            </a:r>
            <a:r>
              <a:rPr dirty="0" sz="2800" spc="-130">
                <a:latin typeface="Cambria"/>
                <a:cs typeface="Cambria"/>
              </a:rPr>
              <a:t> </a:t>
            </a:r>
            <a:r>
              <a:rPr dirty="0" sz="2800" spc="-180">
                <a:latin typeface="Cambria"/>
                <a:cs typeface="Cambria"/>
              </a:rPr>
              <a:t>thóng.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23" y="146304"/>
              <a:ext cx="6854952" cy="10180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0723" y="694944"/>
              <a:ext cx="1774698" cy="10180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2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Microsoft Sans Serif"/>
                <a:cs typeface="Microsoft Sans Serif"/>
              </a:rPr>
              <a:t>Joint</a:t>
            </a:r>
            <a:r>
              <a:rPr dirty="0" sz="3600" spc="-160" b="0">
                <a:latin typeface="Microsoft Sans Serif"/>
                <a:cs typeface="Microsoft Sans Serif"/>
              </a:rPr>
              <a:t> </a:t>
            </a:r>
            <a:r>
              <a:rPr dirty="0" sz="3600" spc="-10" b="0">
                <a:latin typeface="Microsoft Sans Serif"/>
                <a:cs typeface="Microsoft Sans Serif"/>
              </a:rPr>
              <a:t>Application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Development </a:t>
            </a:r>
            <a:r>
              <a:rPr dirty="0" sz="3600" spc="-944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(JAD)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9275" y="1704141"/>
            <a:ext cx="6720840" cy="296862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 b="1">
                <a:latin typeface="Cambria"/>
                <a:cs typeface="Cambria"/>
              </a:rPr>
              <a:t>Các</a:t>
            </a:r>
            <a:r>
              <a:rPr dirty="0" sz="2400" spc="-20" b="1">
                <a:latin typeface="Cambria"/>
                <a:cs typeface="Cambria"/>
              </a:rPr>
              <a:t> </a:t>
            </a:r>
            <a:r>
              <a:rPr dirty="0" sz="2400" spc="-15" b="1">
                <a:latin typeface="Cambria"/>
                <a:cs typeface="Cambria"/>
              </a:rPr>
              <a:t>kỹ </a:t>
            </a:r>
            <a:r>
              <a:rPr dirty="0" sz="2400" spc="-5" b="1">
                <a:latin typeface="Cambria"/>
                <a:cs typeface="Cambria"/>
              </a:rPr>
              <a:t>thuật</a:t>
            </a:r>
            <a:r>
              <a:rPr dirty="0" sz="2400" spc="-20" b="1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thực </a:t>
            </a:r>
            <a:r>
              <a:rPr dirty="0" sz="2400" b="1">
                <a:latin typeface="Cambria"/>
                <a:cs typeface="Cambria"/>
              </a:rPr>
              <a:t>hiện.</a:t>
            </a:r>
            <a:endParaRPr sz="2400">
              <a:latin typeface="Cambria"/>
              <a:cs typeface="Cambria"/>
            </a:endParaRPr>
          </a:p>
          <a:p>
            <a:pPr marL="356235" indent="-283210">
              <a:lnSpc>
                <a:spcPct val="100000"/>
              </a:lnSpc>
              <a:spcBef>
                <a:spcPts val="590"/>
              </a:spcBef>
              <a:buClr>
                <a:srgbClr val="3891A7"/>
              </a:buClr>
              <a:buSzPct val="80357"/>
              <a:buFont typeface="Segoe UI Symbol"/>
              <a:buChar char="⚫"/>
              <a:tabLst>
                <a:tab pos="356870" algn="l"/>
              </a:tabLst>
            </a:pPr>
            <a:r>
              <a:rPr dirty="0" sz="2800" spc="-70">
                <a:latin typeface="Cambria"/>
                <a:cs typeface="Cambria"/>
              </a:rPr>
              <a:t>Tổ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chức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cuộc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họp </a:t>
            </a:r>
            <a:r>
              <a:rPr dirty="0" sz="2800" spc="-5">
                <a:latin typeface="Cambria"/>
                <a:cs typeface="Cambria"/>
              </a:rPr>
              <a:t>từ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10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đến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20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người</a:t>
            </a:r>
            <a:endParaRPr sz="2800">
              <a:latin typeface="Cambria"/>
              <a:cs typeface="Cambria"/>
            </a:endParaRPr>
          </a:p>
          <a:p>
            <a:pPr marL="35623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56870" algn="l"/>
              </a:tabLst>
            </a:pPr>
            <a:r>
              <a:rPr dirty="0" sz="2800">
                <a:latin typeface="Cambria"/>
                <a:cs typeface="Cambria"/>
              </a:rPr>
              <a:t>Thời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giân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diễn</a:t>
            </a:r>
            <a:r>
              <a:rPr dirty="0" sz="2800" spc="-25">
                <a:latin typeface="Cambria"/>
                <a:cs typeface="Cambria"/>
              </a:rPr>
              <a:t> râ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từ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5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đến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10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ngày</a:t>
            </a:r>
            <a:endParaRPr sz="2800">
              <a:latin typeface="Cambria"/>
              <a:cs typeface="Cambria"/>
            </a:endParaRPr>
          </a:p>
          <a:p>
            <a:pPr marL="35623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56870" algn="l"/>
              </a:tabLst>
            </a:pPr>
            <a:r>
              <a:rPr dirty="0" sz="2800">
                <a:latin typeface="Cambria"/>
                <a:cs typeface="Cambria"/>
              </a:rPr>
              <a:t>Lưu </a:t>
            </a:r>
            <a:r>
              <a:rPr dirty="0" sz="2800" spc="-5">
                <a:latin typeface="Cambria"/>
                <a:cs typeface="Cambria"/>
              </a:rPr>
              <a:t>giữ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các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ý</a:t>
            </a:r>
            <a:r>
              <a:rPr dirty="0" sz="2800" spc="-5">
                <a:latin typeface="Cambria"/>
                <a:cs typeface="Cambria"/>
              </a:rPr>
              <a:t> kiến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bằng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băng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ghi âm</a:t>
            </a:r>
            <a:endParaRPr sz="2800">
              <a:latin typeface="Cambria"/>
              <a:cs typeface="Cambria"/>
            </a:endParaRPr>
          </a:p>
          <a:p>
            <a:pPr marL="35623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56870" algn="l"/>
              </a:tabLst>
            </a:pPr>
            <a:r>
              <a:rPr dirty="0" sz="2800" spc="-5">
                <a:latin typeface="Cambria"/>
                <a:cs typeface="Cambria"/>
              </a:rPr>
              <a:t>Quản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trị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các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 spc="-15">
                <a:latin typeface="Cambria"/>
                <a:cs typeface="Cambria"/>
              </a:rPr>
              <a:t>xung</a:t>
            </a:r>
            <a:r>
              <a:rPr dirty="0" sz="2800" spc="-2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đột</a:t>
            </a:r>
            <a:endParaRPr sz="2800">
              <a:latin typeface="Cambria"/>
              <a:cs typeface="Cambria"/>
            </a:endParaRPr>
          </a:p>
          <a:p>
            <a:pPr marL="35623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8571"/>
              <a:buFont typeface="Segoe UI Symbol"/>
              <a:buChar char="⚫"/>
              <a:tabLst>
                <a:tab pos="356870" algn="l"/>
              </a:tabLst>
            </a:pPr>
            <a:r>
              <a:rPr dirty="0" sz="2800">
                <a:latin typeface="Cambria"/>
                <a:cs typeface="Cambria"/>
              </a:rPr>
              <a:t>Công</a:t>
            </a:r>
            <a:r>
              <a:rPr dirty="0" sz="2800" spc="-1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cụ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điển</a:t>
            </a:r>
            <a:r>
              <a:rPr dirty="0" sz="2800" spc="-2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hình</a:t>
            </a:r>
            <a:r>
              <a:rPr dirty="0" sz="2800" spc="-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thực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hiện</a:t>
            </a:r>
            <a:r>
              <a:rPr dirty="0" sz="2800" spc="-1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phương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pháp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4447" y="5157216"/>
            <a:ext cx="1384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600">
                <a:solidFill>
                  <a:srgbClr val="3891A7"/>
                </a:solidFill>
                <a:latin typeface="Segoe UI Symbol"/>
                <a:cs typeface="Segoe UI Symbol"/>
              </a:rPr>
              <a:t>⚫</a:t>
            </a:r>
            <a:endParaRPr sz="16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573" y="339852"/>
              <a:ext cx="2724150" cy="12123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6872" y="339852"/>
              <a:ext cx="1024902" cy="12123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0910" y="339852"/>
              <a:ext cx="1086599" cy="12123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7546" y="339852"/>
              <a:ext cx="2056638" cy="121234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13839" y="490728"/>
            <a:ext cx="4185920" cy="681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15" b="0">
                <a:latin typeface="Microsoft Sans Serif"/>
                <a:cs typeface="Microsoft Sans Serif"/>
              </a:rPr>
              <a:t>Ai</a:t>
            </a:r>
            <a:r>
              <a:rPr dirty="0" sz="4300" spc="25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tham</a:t>
            </a:r>
            <a:r>
              <a:rPr dirty="0" sz="4300" spc="25" b="0">
                <a:latin typeface="Microsoft Sans Serif"/>
                <a:cs typeface="Microsoft Sans Serif"/>
              </a:rPr>
              <a:t> </a:t>
            </a:r>
            <a:r>
              <a:rPr dirty="0" sz="4300" spc="240" b="0">
                <a:latin typeface="Microsoft Sans Serif"/>
                <a:cs typeface="Microsoft Sans Serif"/>
              </a:rPr>
              <a:t>dự</a:t>
            </a:r>
            <a:r>
              <a:rPr dirty="0" sz="4300" spc="20" b="0">
                <a:latin typeface="Microsoft Sans Serif"/>
                <a:cs typeface="Microsoft Sans Serif"/>
              </a:rPr>
              <a:t> </a:t>
            </a:r>
            <a:r>
              <a:rPr dirty="0" sz="4300" b="0">
                <a:latin typeface="Microsoft Sans Serif"/>
                <a:cs typeface="Microsoft Sans Serif"/>
              </a:rPr>
              <a:t>JAD?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6136" y="1393901"/>
            <a:ext cx="7201534" cy="340931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7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30" b="1">
                <a:latin typeface="Cambria"/>
                <a:cs typeface="Cambria"/>
              </a:rPr>
              <a:t>Executive</a:t>
            </a:r>
            <a:r>
              <a:rPr dirty="0" sz="3200" spc="20" b="1">
                <a:latin typeface="Cambria"/>
                <a:cs typeface="Cambria"/>
              </a:rPr>
              <a:t> </a:t>
            </a:r>
            <a:r>
              <a:rPr dirty="0" sz="3200" spc="-10" b="1">
                <a:latin typeface="Cambria"/>
                <a:cs typeface="Cambria"/>
              </a:rPr>
              <a:t>Sponsor:</a:t>
            </a:r>
            <a:r>
              <a:rPr dirty="0" sz="3200" spc="20" b="1">
                <a:latin typeface="Cambria"/>
                <a:cs typeface="Cambria"/>
              </a:rPr>
              <a:t> </a:t>
            </a:r>
            <a:r>
              <a:rPr dirty="0" sz="3200" spc="-15" b="1">
                <a:latin typeface="Cambria"/>
                <a:cs typeface="Cambria"/>
              </a:rPr>
              <a:t>Người</a:t>
            </a:r>
            <a:r>
              <a:rPr dirty="0" sz="3200" spc="5" b="1">
                <a:latin typeface="Cambria"/>
                <a:cs typeface="Cambria"/>
              </a:rPr>
              <a:t> </a:t>
            </a:r>
            <a:r>
              <a:rPr dirty="0" sz="3200" spc="-25" b="1">
                <a:latin typeface="Cambria"/>
                <a:cs typeface="Cambria"/>
              </a:rPr>
              <a:t>tổ</a:t>
            </a:r>
            <a:r>
              <a:rPr dirty="0" sz="3200" spc="-10" b="1">
                <a:latin typeface="Cambria"/>
                <a:cs typeface="Cambria"/>
              </a:rPr>
              <a:t> chức</a:t>
            </a:r>
            <a:r>
              <a:rPr dirty="0" sz="3200" b="1">
                <a:latin typeface="Cambria"/>
                <a:cs typeface="Cambria"/>
              </a:rPr>
              <a:t> </a:t>
            </a:r>
            <a:r>
              <a:rPr dirty="0" sz="3200" spc="-5" b="1">
                <a:latin typeface="Cambria"/>
                <a:cs typeface="Cambria"/>
              </a:rPr>
              <a:t>KH</a:t>
            </a:r>
            <a:endParaRPr sz="32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25" b="1">
                <a:latin typeface="Cambria"/>
                <a:cs typeface="Cambria"/>
              </a:rPr>
              <a:t>Facilitator</a:t>
            </a:r>
            <a:endParaRPr sz="32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" b="1">
                <a:latin typeface="Cambria"/>
                <a:cs typeface="Cambria"/>
              </a:rPr>
              <a:t>User</a:t>
            </a:r>
            <a:r>
              <a:rPr dirty="0" sz="3200" spc="-10" b="1">
                <a:latin typeface="Cambria"/>
                <a:cs typeface="Cambria"/>
              </a:rPr>
              <a:t> </a:t>
            </a:r>
            <a:r>
              <a:rPr dirty="0" sz="3200" spc="-5" b="1">
                <a:latin typeface="Cambria"/>
                <a:cs typeface="Cambria"/>
              </a:rPr>
              <a:t>( từ</a:t>
            </a:r>
            <a:r>
              <a:rPr dirty="0" sz="3200" spc="-10" b="1">
                <a:latin typeface="Cambria"/>
                <a:cs typeface="Cambria"/>
              </a:rPr>
              <a:t> </a:t>
            </a:r>
            <a:r>
              <a:rPr dirty="0" sz="3200" spc="-5" b="1">
                <a:latin typeface="Cambria"/>
                <a:cs typeface="Cambria"/>
              </a:rPr>
              <a:t>3</a:t>
            </a:r>
            <a:r>
              <a:rPr dirty="0" sz="3200" spc="-15" b="1">
                <a:latin typeface="Cambria"/>
                <a:cs typeface="Cambria"/>
              </a:rPr>
              <a:t> </a:t>
            </a:r>
            <a:r>
              <a:rPr dirty="0" sz="3200" spc="-5" b="1">
                <a:latin typeface="Cambria"/>
                <a:cs typeface="Cambria"/>
              </a:rPr>
              <a:t>–</a:t>
            </a:r>
            <a:r>
              <a:rPr dirty="0" sz="3200" spc="-10" b="1">
                <a:latin typeface="Cambria"/>
                <a:cs typeface="Cambria"/>
              </a:rPr>
              <a:t> </a:t>
            </a:r>
            <a:r>
              <a:rPr dirty="0" sz="3200" spc="-5" b="1">
                <a:latin typeface="Cambria"/>
                <a:cs typeface="Cambria"/>
              </a:rPr>
              <a:t>5)</a:t>
            </a:r>
            <a:endParaRPr sz="32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5" b="1">
                <a:latin typeface="Cambria"/>
                <a:cs typeface="Cambria"/>
              </a:rPr>
              <a:t>IT</a:t>
            </a:r>
            <a:r>
              <a:rPr dirty="0" sz="3200" spc="-10" b="1">
                <a:latin typeface="Cambria"/>
                <a:cs typeface="Cambria"/>
              </a:rPr>
              <a:t> </a:t>
            </a:r>
            <a:r>
              <a:rPr dirty="0" sz="3200" spc="-25" b="1">
                <a:latin typeface="Cambria"/>
                <a:cs typeface="Cambria"/>
              </a:rPr>
              <a:t>Representative</a:t>
            </a:r>
            <a:endParaRPr sz="32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b="1">
                <a:latin typeface="Cambria"/>
                <a:cs typeface="Cambria"/>
              </a:rPr>
              <a:t>Scribe</a:t>
            </a:r>
            <a:r>
              <a:rPr dirty="0" sz="3200" spc="-10" b="1">
                <a:latin typeface="Cambria"/>
                <a:cs typeface="Cambria"/>
              </a:rPr>
              <a:t> </a:t>
            </a:r>
            <a:r>
              <a:rPr dirty="0" sz="3200" spc="-5" b="1">
                <a:latin typeface="Cambria"/>
                <a:cs typeface="Cambria"/>
              </a:rPr>
              <a:t>(</a:t>
            </a:r>
            <a:r>
              <a:rPr dirty="0" sz="3200" spc="-25" b="1">
                <a:latin typeface="Cambria"/>
                <a:cs typeface="Cambria"/>
              </a:rPr>
              <a:t> </a:t>
            </a:r>
            <a:r>
              <a:rPr dirty="0" sz="3200" spc="-5" b="1">
                <a:latin typeface="Cambria"/>
                <a:cs typeface="Cambria"/>
              </a:rPr>
              <a:t>1 </a:t>
            </a:r>
            <a:r>
              <a:rPr dirty="0" sz="3200" spc="-40" b="1">
                <a:latin typeface="Cambria"/>
                <a:cs typeface="Cambria"/>
              </a:rPr>
              <a:t>hay</a:t>
            </a:r>
            <a:r>
              <a:rPr dirty="0" sz="3200" spc="-10" b="1">
                <a:latin typeface="Cambria"/>
                <a:cs typeface="Cambria"/>
              </a:rPr>
              <a:t> </a:t>
            </a:r>
            <a:r>
              <a:rPr dirty="0" sz="3200" spc="-5" b="1">
                <a:latin typeface="Cambria"/>
                <a:cs typeface="Cambria"/>
              </a:rPr>
              <a:t>2)</a:t>
            </a:r>
            <a:endParaRPr sz="32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dirty="0" sz="3200" spc="-15" b="1">
                <a:latin typeface="Cambria"/>
                <a:cs typeface="Cambria"/>
              </a:rPr>
              <a:t>Observer </a:t>
            </a:r>
            <a:r>
              <a:rPr dirty="0" sz="3200" spc="-5" b="1">
                <a:latin typeface="Cambria"/>
                <a:cs typeface="Cambria"/>
              </a:rPr>
              <a:t>(</a:t>
            </a:r>
            <a:r>
              <a:rPr dirty="0" sz="3200" spc="-10" b="1">
                <a:latin typeface="Cambria"/>
                <a:cs typeface="Cambria"/>
              </a:rPr>
              <a:t> </a:t>
            </a:r>
            <a:r>
              <a:rPr dirty="0" sz="3200" spc="-5" b="1">
                <a:latin typeface="Cambria"/>
                <a:cs typeface="Cambria"/>
              </a:rPr>
              <a:t>2</a:t>
            </a:r>
            <a:r>
              <a:rPr dirty="0" sz="3200" spc="-15" b="1">
                <a:latin typeface="Cambria"/>
                <a:cs typeface="Cambria"/>
              </a:rPr>
              <a:t> </a:t>
            </a:r>
            <a:r>
              <a:rPr dirty="0" sz="3200" spc="-40" b="1">
                <a:latin typeface="Cambria"/>
                <a:cs typeface="Cambria"/>
              </a:rPr>
              <a:t>hay</a:t>
            </a:r>
            <a:r>
              <a:rPr dirty="0" sz="3200" spc="-10" b="1">
                <a:latin typeface="Cambria"/>
                <a:cs typeface="Cambria"/>
              </a:rPr>
              <a:t> </a:t>
            </a:r>
            <a:r>
              <a:rPr dirty="0" sz="3200" spc="-5" b="1">
                <a:latin typeface="Cambria"/>
                <a:cs typeface="Cambria"/>
              </a:rPr>
              <a:t>3)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6497" y="0"/>
            <a:ext cx="8208009" cy="6858000"/>
            <a:chOff x="936497" y="0"/>
            <a:chExt cx="8208009" cy="6858000"/>
          </a:xfrm>
        </p:grpSpPr>
        <p:sp>
          <p:nvSpPr>
            <p:cNvPr id="4" name="object 4"/>
            <p:cNvSpPr/>
            <p:nvPr/>
          </p:nvSpPr>
          <p:spPr>
            <a:xfrm>
              <a:off x="1014221" y="0"/>
              <a:ext cx="8129905" cy="6858000"/>
            </a:xfrm>
            <a:custGeom>
              <a:avLst/>
              <a:gdLst/>
              <a:ahLst/>
              <a:cxnLst/>
              <a:rect l="l" t="t" r="r" b="b"/>
              <a:pathLst>
                <a:path w="8129905" h="6858000">
                  <a:moveTo>
                    <a:pt x="812977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29778" y="6858000"/>
                  </a:lnTo>
                  <a:lnTo>
                    <a:pt x="812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497" y="0"/>
              <a:ext cx="145478" cy="68579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14221" y="0"/>
              <a:ext cx="73660" cy="6858000"/>
            </a:xfrm>
            <a:custGeom>
              <a:avLst/>
              <a:gdLst/>
              <a:ahLst/>
              <a:cxnLst/>
              <a:rect l="l" t="t" r="r" b="b"/>
              <a:pathLst>
                <a:path w="73659" h="6858000">
                  <a:moveTo>
                    <a:pt x="73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3152" y="685800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3301" y="587501"/>
              <a:ext cx="7870698" cy="557707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" y="0"/>
            <a:ext cx="9143365" cy="6858000"/>
            <a:chOff x="1018" y="0"/>
            <a:chExt cx="91433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23" y="146304"/>
              <a:ext cx="6854952" cy="10180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0723" y="694944"/>
              <a:ext cx="1774698" cy="10180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182" rIns="0" bIns="0" rtlCol="0" vert="horz">
            <a:spAutoFit/>
          </a:bodyPr>
          <a:lstStyle/>
          <a:p>
            <a:pPr marL="1087755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Microsoft Sans Serif"/>
                <a:cs typeface="Microsoft Sans Serif"/>
              </a:rPr>
              <a:t>Joint</a:t>
            </a:r>
            <a:r>
              <a:rPr dirty="0" sz="3600" spc="-160" b="0">
                <a:latin typeface="Microsoft Sans Serif"/>
                <a:cs typeface="Microsoft Sans Serif"/>
              </a:rPr>
              <a:t> </a:t>
            </a:r>
            <a:r>
              <a:rPr dirty="0" sz="3600" spc="-10" b="0">
                <a:latin typeface="Microsoft Sans Serif"/>
                <a:cs typeface="Microsoft Sans Serif"/>
              </a:rPr>
              <a:t>Application</a:t>
            </a:r>
            <a:r>
              <a:rPr dirty="0" sz="3600" spc="35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Development </a:t>
            </a:r>
            <a:r>
              <a:rPr dirty="0" sz="3600" spc="-944" b="0">
                <a:latin typeface="Microsoft Sans Serif"/>
                <a:cs typeface="Microsoft Sans Serif"/>
              </a:rPr>
              <a:t> </a:t>
            </a:r>
            <a:r>
              <a:rPr dirty="0" sz="3600" spc="-5" b="0">
                <a:latin typeface="Microsoft Sans Serif"/>
                <a:cs typeface="Microsoft Sans Serif"/>
              </a:rPr>
              <a:t>(JAD)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10">
                <a:solidFill>
                  <a:srgbClr val="B5A787"/>
                </a:solidFill>
              </a:rPr>
              <a:t>Trần</a:t>
            </a:r>
            <a:r>
              <a:rPr dirty="0" spc="-35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Thị</a:t>
            </a:r>
            <a:r>
              <a:rPr dirty="0" spc="-10">
                <a:solidFill>
                  <a:srgbClr val="B5A787"/>
                </a:solidFill>
              </a:rPr>
              <a:t> </a:t>
            </a:r>
            <a:r>
              <a:rPr dirty="0" spc="-5">
                <a:solidFill>
                  <a:srgbClr val="B5A787"/>
                </a:solidFill>
              </a:rPr>
              <a:t>Kim</a:t>
            </a:r>
            <a:r>
              <a:rPr dirty="0" spc="-10">
                <a:solidFill>
                  <a:srgbClr val="B5A787"/>
                </a:solidFill>
              </a:rPr>
              <a:t> Chi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677656" y="6550872"/>
            <a:ext cx="3302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dirty="0" sz="1200" spc="-5">
                <a:solidFill>
                  <a:srgbClr val="B5A787"/>
                </a:solidFill>
                <a:latin typeface="Microsoft Sans Serif"/>
                <a:cs typeface="Microsoft Sans Serif"/>
              </a:rPr>
              <a:t>100</a:t>
            </a:fld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0236" y="1691957"/>
            <a:ext cx="6414770" cy="444563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400" spc="-15" b="1">
                <a:latin typeface="Cambria"/>
                <a:cs typeface="Cambria"/>
              </a:rPr>
              <a:t>Ưu</a:t>
            </a:r>
            <a:r>
              <a:rPr dirty="0" sz="2400" spc="-40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điểm.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Hiệu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quả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Cho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kết </a:t>
            </a:r>
            <a:r>
              <a:rPr dirty="0" sz="2400">
                <a:latin typeface="Cambria"/>
                <a:cs typeface="Cambria"/>
              </a:rPr>
              <a:t>quả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nhanh.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Giảm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đáng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30">
                <a:latin typeface="Cambria"/>
                <a:cs typeface="Cambria"/>
              </a:rPr>
              <a:t>kể</a:t>
            </a:r>
            <a:r>
              <a:rPr dirty="0" sz="2400" spc="-5">
                <a:latin typeface="Cambria"/>
                <a:cs typeface="Cambria"/>
              </a:rPr>
              <a:t> thời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gian,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chi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phí </a:t>
            </a:r>
            <a:r>
              <a:rPr dirty="0" sz="2400" spc="-30">
                <a:latin typeface="Cambria"/>
                <a:cs typeface="Cambria"/>
              </a:rPr>
              <a:t>và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lỗi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dự</a:t>
            </a:r>
            <a:r>
              <a:rPr dirty="0" sz="2400" spc="-5">
                <a:latin typeface="Cambria"/>
                <a:cs typeface="Cambria"/>
              </a:rPr>
              <a:t> án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Nhiều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vấn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đề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được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thảo luận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đến</a:t>
            </a:r>
            <a:r>
              <a:rPr dirty="0" sz="2400" spc="-5">
                <a:latin typeface="Cambria"/>
                <a:cs typeface="Cambria"/>
              </a:rPr>
              <a:t> thống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nhất.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Nhiều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thông tin </a:t>
            </a:r>
            <a:r>
              <a:rPr dirty="0" sz="2400" spc="-15">
                <a:latin typeface="Cambria"/>
                <a:cs typeface="Cambria"/>
              </a:rPr>
              <a:t>được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bổ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sung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30">
                <a:latin typeface="Cambria"/>
                <a:cs typeface="Cambria"/>
              </a:rPr>
              <a:t>và</a:t>
            </a:r>
            <a:r>
              <a:rPr dirty="0" sz="2400" spc="-5">
                <a:latin typeface="Cambria"/>
                <a:cs typeface="Cambria"/>
              </a:rPr>
              <a:t> làm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chính</a:t>
            </a:r>
            <a:r>
              <a:rPr dirty="0" sz="2400" spc="-15">
                <a:latin typeface="Cambria"/>
                <a:cs typeface="Cambria"/>
              </a:rPr>
              <a:t> xác.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15" b="1">
                <a:latin typeface="Cambria"/>
                <a:cs typeface="Cambria"/>
              </a:rPr>
              <a:t>Nhược</a:t>
            </a:r>
            <a:r>
              <a:rPr dirty="0" sz="2400" spc="-35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điểm.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Chi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phí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lớn,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tốn </a:t>
            </a:r>
            <a:r>
              <a:rPr dirty="0" sz="2400" spc="-15">
                <a:latin typeface="Cambria"/>
                <a:cs typeface="Cambria"/>
              </a:rPr>
              <a:t>kém.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Cần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có </a:t>
            </a:r>
            <a:r>
              <a:rPr dirty="0" sz="2400" spc="-20">
                <a:latin typeface="Cambria"/>
                <a:cs typeface="Cambria"/>
              </a:rPr>
              <a:t>văn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phòng </a:t>
            </a:r>
            <a:r>
              <a:rPr dirty="0" sz="2400">
                <a:latin typeface="Cambria"/>
                <a:cs typeface="Cambria"/>
              </a:rPr>
              <a:t>đặc</a:t>
            </a:r>
            <a:r>
              <a:rPr dirty="0" sz="2400" spc="-5">
                <a:latin typeface="Cambria"/>
                <a:cs typeface="Cambria"/>
              </a:rPr>
              <a:t> biệt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để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tổ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chức.</a:t>
            </a:r>
            <a:endParaRPr sz="2400">
              <a:latin typeface="Cambria"/>
              <a:cs typeface="Cambria"/>
            </a:endParaRPr>
          </a:p>
          <a:p>
            <a:pPr marL="295275" indent="-28321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Segoe UI Symbol"/>
              <a:buChar char="⚫"/>
              <a:tabLst>
                <a:tab pos="295275" algn="l"/>
                <a:tab pos="295910" algn="l"/>
              </a:tabLst>
            </a:pPr>
            <a:r>
              <a:rPr dirty="0" sz="2400">
                <a:latin typeface="Cambria"/>
                <a:cs typeface="Cambria"/>
              </a:rPr>
              <a:t>Cần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người </a:t>
            </a:r>
            <a:r>
              <a:rPr dirty="0" sz="2400" spc="-5">
                <a:latin typeface="Cambria"/>
                <a:cs typeface="Cambria"/>
              </a:rPr>
              <a:t>có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kinh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nghiệm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lãnh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đạo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Phi Loan</dc:creator>
  <dc:title>Chapter 3: Phân tích yêu cầu Requirements Elicitation</dc:title>
  <dcterms:created xsi:type="dcterms:W3CDTF">2023-02-18T03:13:48Z</dcterms:created>
  <dcterms:modified xsi:type="dcterms:W3CDTF">2023-02-18T03:13:48Z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2023-02-18T00:00:00Z</vt:filetime>
  </property>
</Properties>
</file>