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png" ContentType="image/pn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88789" y="2005711"/>
            <a:ext cx="3506470" cy="3951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9140952" y="0"/>
                </a:moveTo>
                <a:lnTo>
                  <a:pt x="0" y="0"/>
                </a:lnTo>
                <a:lnTo>
                  <a:pt x="0" y="457199"/>
                </a:lnTo>
                <a:lnTo>
                  <a:pt x="9140952" y="457199"/>
                </a:lnTo>
                <a:lnTo>
                  <a:pt x="9140952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4"/>
            <a:ext cx="9141460" cy="64135"/>
          </a:xfrm>
          <a:custGeom>
            <a:avLst/>
            <a:gdLst/>
            <a:ahLst/>
            <a:cxnLst/>
            <a:rect l="l" t="t" r="r" b="b"/>
            <a:pathLst>
              <a:path w="9141460" h="64135">
                <a:moveTo>
                  <a:pt x="9140952" y="0"/>
                </a:moveTo>
                <a:lnTo>
                  <a:pt x="0" y="0"/>
                </a:lnTo>
                <a:lnTo>
                  <a:pt x="0" y="64007"/>
                </a:lnTo>
                <a:lnTo>
                  <a:pt x="9140952" y="64007"/>
                </a:lnTo>
                <a:lnTo>
                  <a:pt x="9140952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05255" y="4343400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 h="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199"/>
                </a:lnTo>
                <a:lnTo>
                  <a:pt x="9144000" y="457199"/>
                </a:lnTo>
                <a:lnTo>
                  <a:pt x="9144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4"/>
            <a:ext cx="9144000" cy="67310"/>
          </a:xfrm>
          <a:custGeom>
            <a:avLst/>
            <a:gdLst/>
            <a:ahLst/>
            <a:cxnLst/>
            <a:rect l="l" t="t" r="r" b="b"/>
            <a:pathLst>
              <a:path w="9144000" h="67310">
                <a:moveTo>
                  <a:pt x="9144000" y="0"/>
                </a:moveTo>
                <a:lnTo>
                  <a:pt x="0" y="0"/>
                </a:lnTo>
                <a:lnTo>
                  <a:pt x="0" y="67055"/>
                </a:lnTo>
                <a:lnTo>
                  <a:pt x="9144000" y="67055"/>
                </a:lnTo>
                <a:lnTo>
                  <a:pt x="9144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1177797"/>
            <a:ext cx="1982470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004" y="1688530"/>
            <a:ext cx="4334510" cy="2835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146033" y="6560894"/>
            <a:ext cx="210820" cy="173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3572636"/>
            <a:ext cx="749680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45">
                <a:solidFill>
                  <a:srgbClr val="252525"/>
                </a:solidFill>
              </a:rPr>
              <a:t>Chương</a:t>
            </a:r>
            <a:r>
              <a:rPr dirty="0" sz="4000" spc="-135">
                <a:solidFill>
                  <a:srgbClr val="252525"/>
                </a:solidFill>
              </a:rPr>
              <a:t> </a:t>
            </a:r>
            <a:r>
              <a:rPr dirty="0" sz="4000" spc="-25">
                <a:solidFill>
                  <a:srgbClr val="252525"/>
                </a:solidFill>
              </a:rPr>
              <a:t>1:</a:t>
            </a:r>
            <a:r>
              <a:rPr dirty="0" sz="4000" spc="-195">
                <a:solidFill>
                  <a:srgbClr val="252525"/>
                </a:solidFill>
              </a:rPr>
              <a:t> </a:t>
            </a:r>
            <a:r>
              <a:rPr dirty="0" sz="4000" spc="-45">
                <a:solidFill>
                  <a:srgbClr val="252525"/>
                </a:solidFill>
              </a:rPr>
              <a:t>TỔNG</a:t>
            </a:r>
            <a:r>
              <a:rPr dirty="0" sz="4000" spc="-100">
                <a:solidFill>
                  <a:srgbClr val="252525"/>
                </a:solidFill>
              </a:rPr>
              <a:t> </a:t>
            </a:r>
            <a:r>
              <a:rPr dirty="0" sz="4000" spc="-45">
                <a:solidFill>
                  <a:srgbClr val="252525"/>
                </a:solidFill>
              </a:rPr>
              <a:t>QUAN</a:t>
            </a:r>
            <a:r>
              <a:rPr dirty="0" sz="4000" spc="-165">
                <a:solidFill>
                  <a:srgbClr val="252525"/>
                </a:solidFill>
              </a:rPr>
              <a:t> </a:t>
            </a:r>
            <a:r>
              <a:rPr dirty="0" sz="4000" spc="-35">
                <a:solidFill>
                  <a:srgbClr val="252525"/>
                </a:solidFill>
              </a:rPr>
              <a:t>VỀ</a:t>
            </a:r>
            <a:r>
              <a:rPr dirty="0" sz="4000" spc="-190">
                <a:solidFill>
                  <a:srgbClr val="252525"/>
                </a:solidFill>
              </a:rPr>
              <a:t> </a:t>
            </a:r>
            <a:r>
              <a:rPr dirty="0" sz="4000" spc="-45">
                <a:solidFill>
                  <a:srgbClr val="252525"/>
                </a:solidFill>
              </a:rPr>
              <a:t>TMĐT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576199"/>
            <a:ext cx="7508240" cy="929005"/>
          </a:xfrm>
          <a:prstGeom prst="rect"/>
        </p:spPr>
        <p:txBody>
          <a:bodyPr wrap="square" lIns="0" tIns="86995" rIns="0" bIns="0" rtlCol="0" vert="horz">
            <a:spAutoFit/>
          </a:bodyPr>
          <a:lstStyle/>
          <a:p>
            <a:pPr marL="12700" marR="5080">
              <a:lnSpc>
                <a:spcPts val="3270"/>
              </a:lnSpc>
              <a:spcBef>
                <a:spcPts val="685"/>
              </a:spcBef>
            </a:pPr>
            <a:r>
              <a:rPr dirty="0" spc="-40"/>
              <a:t>THƯƠNG</a:t>
            </a:r>
            <a:r>
              <a:rPr dirty="0" spc="-135"/>
              <a:t> </a:t>
            </a:r>
            <a:r>
              <a:rPr dirty="0" spc="-35"/>
              <a:t>MẠI</a:t>
            </a:r>
            <a:r>
              <a:rPr dirty="0" spc="-110"/>
              <a:t> </a:t>
            </a:r>
            <a:r>
              <a:rPr dirty="0" spc="-40"/>
              <a:t>ĐIỆN</a:t>
            </a:r>
            <a:r>
              <a:rPr dirty="0" spc="-135"/>
              <a:t> </a:t>
            </a:r>
            <a:r>
              <a:rPr dirty="0" spc="-25"/>
              <a:t>TỬ</a:t>
            </a:r>
            <a:r>
              <a:rPr dirty="0" spc="-114"/>
              <a:t> </a:t>
            </a:r>
            <a:r>
              <a:rPr dirty="0" spc="-25"/>
              <a:t>VS</a:t>
            </a:r>
            <a:r>
              <a:rPr dirty="0" spc="-120"/>
              <a:t> </a:t>
            </a:r>
            <a:r>
              <a:rPr dirty="0" spc="-35"/>
              <a:t>KINH</a:t>
            </a:r>
            <a:r>
              <a:rPr dirty="0" spc="-130"/>
              <a:t> </a:t>
            </a:r>
            <a:r>
              <a:rPr dirty="0" spc="-40"/>
              <a:t>DOANH </a:t>
            </a:r>
            <a:r>
              <a:rPr dirty="0" spc="-785"/>
              <a:t> </a:t>
            </a:r>
            <a:r>
              <a:rPr dirty="0" spc="-35"/>
              <a:t>ĐIỆN</a:t>
            </a:r>
            <a:r>
              <a:rPr dirty="0" spc="-130"/>
              <a:t> </a:t>
            </a:r>
            <a:r>
              <a:rPr dirty="0" spc="-25"/>
              <a:t>TỬ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02004" y="1824354"/>
            <a:ext cx="7479665" cy="2884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Kinh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doanh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tử:</a:t>
            </a:r>
            <a:endParaRPr sz="2800">
              <a:latin typeface="Times New Roman"/>
              <a:cs typeface="Times New Roman"/>
            </a:endParaRPr>
          </a:p>
          <a:p>
            <a:pPr algn="just" marL="304800" marR="5080" indent="-182880">
              <a:lnSpc>
                <a:spcPct val="90000"/>
              </a:lnSpc>
              <a:spcBef>
                <a:spcPts val="409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Kỹ thuật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số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cho phép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các giao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dịch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các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quy 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trình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trong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công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ty,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liên quan đến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các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hệ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thống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thông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tin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dưới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sự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kiểm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soát của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công ty</a:t>
            </a:r>
            <a:endParaRPr sz="2800">
              <a:latin typeface="Times New Roman"/>
              <a:cs typeface="Times New Roman"/>
            </a:endParaRPr>
          </a:p>
          <a:p>
            <a:pPr algn="just" marL="304800" marR="5715" indent="-182880">
              <a:lnSpc>
                <a:spcPct val="90000"/>
              </a:lnSpc>
              <a:spcBef>
                <a:spcPts val="60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Không bao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gồm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các giao dịch thương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mại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liên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quan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đến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việc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trao đổi giá trị qua ranh</a:t>
            </a:r>
            <a:r>
              <a:rPr dirty="0" sz="2800" spc="6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giới tổ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chức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09800"/>
            <a:ext cx="9144000" cy="46481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1177797"/>
            <a:ext cx="743267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M</a:t>
            </a:r>
            <a:r>
              <a:rPr dirty="0" spc="-50"/>
              <a:t>Ộ</a:t>
            </a:r>
            <a:r>
              <a:rPr dirty="0"/>
              <a:t>T</a:t>
            </a:r>
            <a:r>
              <a:rPr dirty="0" spc="-170"/>
              <a:t> </a:t>
            </a:r>
            <a:r>
              <a:rPr dirty="0" spc="-55"/>
              <a:t>S</a:t>
            </a:r>
            <a:r>
              <a:rPr dirty="0"/>
              <a:t>Ố</a:t>
            </a:r>
            <a:r>
              <a:rPr dirty="0" spc="-105"/>
              <a:t> </a:t>
            </a:r>
            <a:r>
              <a:rPr dirty="0" spc="-50"/>
              <a:t>X</a:t>
            </a:r>
            <a:r>
              <a:rPr dirty="0"/>
              <a:t>U</a:t>
            </a:r>
            <a:r>
              <a:rPr dirty="0" spc="-114"/>
              <a:t> </a:t>
            </a:r>
            <a:r>
              <a:rPr dirty="0" spc="-50"/>
              <a:t>H</a:t>
            </a:r>
            <a:r>
              <a:rPr dirty="0" spc="-55"/>
              <a:t>Ư</a:t>
            </a:r>
            <a:r>
              <a:rPr dirty="0" spc="-50"/>
              <a:t>ỚN</a:t>
            </a:r>
            <a:r>
              <a:rPr dirty="0"/>
              <a:t>G</a:t>
            </a:r>
            <a:r>
              <a:rPr dirty="0" spc="-175"/>
              <a:t> </a:t>
            </a:r>
            <a:r>
              <a:rPr dirty="0" spc="-50"/>
              <a:t>TH</a:t>
            </a:r>
            <a:r>
              <a:rPr dirty="0" spc="-55"/>
              <a:t>Ư</a:t>
            </a:r>
            <a:r>
              <a:rPr dirty="0" spc="-50"/>
              <a:t>ƠN</a:t>
            </a:r>
            <a:r>
              <a:rPr dirty="0"/>
              <a:t>G</a:t>
            </a:r>
            <a:r>
              <a:rPr dirty="0" spc="-125"/>
              <a:t> </a:t>
            </a:r>
            <a:r>
              <a:rPr dirty="0" spc="-55"/>
              <a:t>M</a:t>
            </a:r>
            <a:r>
              <a:rPr dirty="0" spc="-50"/>
              <a:t>Ạ</a:t>
            </a:r>
            <a:r>
              <a:rPr dirty="0"/>
              <a:t>I</a:t>
            </a:r>
            <a:r>
              <a:rPr dirty="0" spc="-105"/>
              <a:t> </a:t>
            </a:r>
            <a:r>
              <a:rPr dirty="0" spc="-50"/>
              <a:t>ĐIỆ</a:t>
            </a:r>
            <a:r>
              <a:rPr dirty="0"/>
              <a:t>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02004" y="1688530"/>
            <a:ext cx="7480934" cy="3604260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TMĐT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bán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lẻ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tăng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3030"/>
              </a:lnSpc>
              <a:spcBef>
                <a:spcPts val="1445"/>
              </a:spcBef>
            </a:pP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Mở</a:t>
            </a:r>
            <a:r>
              <a:rPr dirty="0" sz="2800" spc="3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rộng</a:t>
            </a:r>
            <a:r>
              <a:rPr dirty="0" sz="2800" spc="3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dirty="0" sz="2800" spc="3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thương</a:t>
            </a:r>
            <a:r>
              <a:rPr dirty="0" sz="2800" spc="3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mại</a:t>
            </a:r>
            <a:r>
              <a:rPr dirty="0" sz="2800" spc="3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xã</a:t>
            </a:r>
            <a:r>
              <a:rPr dirty="0" sz="2800" spc="3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hội</a:t>
            </a:r>
            <a:r>
              <a:rPr dirty="0" sz="2800" spc="3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dirty="0" sz="2800" spc="3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thương</a:t>
            </a:r>
            <a:r>
              <a:rPr dirty="0" sz="2800" spc="3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mại</a:t>
            </a:r>
            <a:r>
              <a:rPr dirty="0" sz="2800" spc="3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10">
                <a:solidFill>
                  <a:srgbClr val="404040"/>
                </a:solidFill>
                <a:latin typeface="Times New Roman"/>
                <a:cs typeface="Times New Roman"/>
              </a:rPr>
              <a:t>di </a:t>
            </a:r>
            <a:r>
              <a:rPr dirty="0" sz="2800" spc="-6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động</a:t>
            </a:r>
            <a:endParaRPr sz="2800">
              <a:latin typeface="Times New Roman"/>
              <a:cs typeface="Times New Roman"/>
            </a:endParaRPr>
          </a:p>
          <a:p>
            <a:pPr marL="12700" marR="6985">
              <a:lnSpc>
                <a:spcPts val="3020"/>
              </a:lnSpc>
              <a:spcBef>
                <a:spcPts val="1400"/>
              </a:spcBef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Nền</a:t>
            </a:r>
            <a:r>
              <a:rPr dirty="0" sz="2800" spc="1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tảng</a:t>
            </a:r>
            <a:r>
              <a:rPr dirty="0" sz="2800" spc="1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di</a:t>
            </a:r>
            <a:r>
              <a:rPr dirty="0" sz="2800" spc="1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động</a:t>
            </a:r>
            <a:r>
              <a:rPr dirty="0" sz="2800" spc="11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tăng</a:t>
            </a:r>
            <a:r>
              <a:rPr dirty="0" sz="2800" spc="1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(Mobile</a:t>
            </a:r>
            <a:r>
              <a:rPr dirty="0" sz="2800" spc="1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Shopping</a:t>
            </a:r>
            <a:r>
              <a:rPr dirty="0" sz="2800" spc="1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&amp;</a:t>
            </a:r>
            <a:r>
              <a:rPr dirty="0" sz="2800" spc="1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Mobile </a:t>
            </a:r>
            <a:r>
              <a:rPr dirty="0" sz="2800" spc="-6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Payments)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Chatbot,</a:t>
            </a:r>
            <a:r>
              <a:rPr dirty="0" sz="2800" spc="-1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AI</a:t>
            </a:r>
            <a:r>
              <a:rPr dirty="0" sz="2800" spc="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máy</a:t>
            </a:r>
            <a:r>
              <a:rPr dirty="0" sz="28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học,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Cá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nhân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hóa,</a:t>
            </a:r>
            <a:r>
              <a:rPr dirty="0" sz="28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VR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tăng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…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0"/>
              <a:t>NỘ</a:t>
            </a:r>
            <a:r>
              <a:rPr dirty="0"/>
              <a:t>I</a:t>
            </a:r>
            <a:r>
              <a:rPr dirty="0" spc="-120"/>
              <a:t> </a:t>
            </a:r>
            <a:r>
              <a:rPr dirty="0" spc="-50"/>
              <a:t>DUN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79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dirty="0" spc="-10"/>
              <a:t>TMĐT</a:t>
            </a:r>
            <a:r>
              <a:rPr dirty="0"/>
              <a:t> </a:t>
            </a:r>
            <a:r>
              <a:rPr dirty="0" spc="-5"/>
              <a:t>là</a:t>
            </a:r>
            <a:r>
              <a:rPr dirty="0" spc="-30"/>
              <a:t> </a:t>
            </a:r>
            <a:r>
              <a:rPr dirty="0"/>
              <a:t>gì</a:t>
            </a:r>
          </a:p>
          <a:p>
            <a:pPr marL="12700" marR="427990">
              <a:lnSpc>
                <a:spcPct val="131600"/>
              </a:lnSpc>
              <a:spcBef>
                <a:spcPts val="5"/>
              </a:spcBef>
            </a:pPr>
            <a:r>
              <a:rPr dirty="0" spc="-5" b="1">
                <a:solidFill>
                  <a:srgbClr val="404040"/>
                </a:solidFill>
                <a:latin typeface="Times New Roman"/>
                <a:cs typeface="Times New Roman"/>
              </a:rPr>
              <a:t>Lịch</a:t>
            </a:r>
            <a:r>
              <a:rPr dirty="0" spc="-1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404040"/>
                </a:solidFill>
                <a:latin typeface="Times New Roman"/>
                <a:cs typeface="Times New Roman"/>
              </a:rPr>
              <a:t>sử</a:t>
            </a:r>
            <a:r>
              <a:rPr dirty="0" spc="-1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404040"/>
                </a:solidFill>
                <a:latin typeface="Times New Roman"/>
                <a:cs typeface="Times New Roman"/>
              </a:rPr>
              <a:t>phát</a:t>
            </a:r>
            <a:r>
              <a:rPr dirty="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404040"/>
                </a:solidFill>
                <a:latin typeface="Times New Roman"/>
                <a:cs typeface="Times New Roman"/>
              </a:rPr>
              <a:t>triển</a:t>
            </a:r>
            <a:r>
              <a:rPr dirty="0" spc="-2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404040"/>
                </a:solidFill>
                <a:latin typeface="Times New Roman"/>
                <a:cs typeface="Times New Roman"/>
              </a:rPr>
              <a:t>TMĐT </a:t>
            </a:r>
            <a:r>
              <a:rPr dirty="0" spc="-68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pc="-10"/>
              <a:t>Các </a:t>
            </a:r>
            <a:r>
              <a:rPr dirty="0" spc="-5"/>
              <a:t>đặc trưng của </a:t>
            </a:r>
            <a:r>
              <a:rPr dirty="0" spc="-10"/>
              <a:t>TMĐT </a:t>
            </a:r>
            <a:r>
              <a:rPr dirty="0" spc="-5"/>
              <a:t> </a:t>
            </a:r>
            <a:r>
              <a:rPr dirty="0" spc="-10">
                <a:solidFill>
                  <a:srgbClr val="0D0D0D"/>
                </a:solidFill>
              </a:rPr>
              <a:t>Các</a:t>
            </a:r>
            <a:r>
              <a:rPr dirty="0" spc="-5">
                <a:solidFill>
                  <a:srgbClr val="0D0D0D"/>
                </a:solidFill>
              </a:rPr>
              <a:t> loại</a:t>
            </a:r>
            <a:r>
              <a:rPr dirty="0" spc="-20">
                <a:solidFill>
                  <a:srgbClr val="0D0D0D"/>
                </a:solidFill>
              </a:rPr>
              <a:t> </a:t>
            </a:r>
            <a:r>
              <a:rPr dirty="0" spc="-5">
                <a:solidFill>
                  <a:srgbClr val="0D0D0D"/>
                </a:solidFill>
              </a:rPr>
              <a:t>hình </a:t>
            </a:r>
            <a:r>
              <a:rPr dirty="0" spc="-10">
                <a:solidFill>
                  <a:srgbClr val="0D0D0D"/>
                </a:solidFill>
              </a:rPr>
              <a:t>TMĐT</a:t>
            </a: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pc="-10"/>
              <a:t>Lợi</a:t>
            </a:r>
            <a:r>
              <a:rPr dirty="0" spc="5"/>
              <a:t> </a:t>
            </a:r>
            <a:r>
              <a:rPr dirty="0" spc="-5"/>
              <a:t>ích</a:t>
            </a:r>
            <a:r>
              <a:rPr dirty="0" spc="-20"/>
              <a:t> </a:t>
            </a:r>
            <a:r>
              <a:rPr dirty="0" spc="-5"/>
              <a:t>và</a:t>
            </a:r>
            <a:r>
              <a:rPr dirty="0" spc="-20"/>
              <a:t> </a:t>
            </a:r>
            <a:r>
              <a:rPr dirty="0" spc="-5"/>
              <a:t>hạn</a:t>
            </a:r>
            <a:r>
              <a:rPr dirty="0"/>
              <a:t> </a:t>
            </a:r>
            <a:r>
              <a:rPr dirty="0" spc="-5"/>
              <a:t>chế</a:t>
            </a:r>
            <a:r>
              <a:rPr dirty="0" spc="-15"/>
              <a:t> </a:t>
            </a:r>
            <a:r>
              <a:rPr dirty="0" spc="-5"/>
              <a:t>của</a:t>
            </a:r>
            <a:r>
              <a:rPr dirty="0" spc="-10"/>
              <a:t> TMĐT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96862" y="2430462"/>
            <a:ext cx="320675" cy="396875"/>
            <a:chOff x="296862" y="2430462"/>
            <a:chExt cx="320675" cy="396875"/>
          </a:xfrm>
        </p:grpSpPr>
        <p:sp>
          <p:nvSpPr>
            <p:cNvPr id="5" name="object 5"/>
            <p:cNvSpPr/>
            <p:nvPr/>
          </p:nvSpPr>
          <p:spPr>
            <a:xfrm>
              <a:off x="304800" y="24384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400" y="0"/>
                  </a:moveTo>
                  <a:lnTo>
                    <a:pt x="116420" y="145541"/>
                  </a:lnTo>
                  <a:lnTo>
                    <a:pt x="0" y="145541"/>
                  </a:lnTo>
                  <a:lnTo>
                    <a:pt x="94183" y="235458"/>
                  </a:lnTo>
                  <a:lnTo>
                    <a:pt x="58216" y="381000"/>
                  </a:lnTo>
                  <a:lnTo>
                    <a:pt x="152400" y="291084"/>
                  </a:lnTo>
                  <a:lnTo>
                    <a:pt x="246583" y="381000"/>
                  </a:lnTo>
                  <a:lnTo>
                    <a:pt x="210616" y="235458"/>
                  </a:lnTo>
                  <a:lnTo>
                    <a:pt x="304800" y="145541"/>
                  </a:lnTo>
                  <a:lnTo>
                    <a:pt x="188379" y="145541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4800" y="24384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145541"/>
                  </a:moveTo>
                  <a:lnTo>
                    <a:pt x="116420" y="145541"/>
                  </a:lnTo>
                  <a:lnTo>
                    <a:pt x="152400" y="0"/>
                  </a:lnTo>
                  <a:lnTo>
                    <a:pt x="188379" y="145541"/>
                  </a:lnTo>
                  <a:lnTo>
                    <a:pt x="304800" y="145541"/>
                  </a:lnTo>
                  <a:lnTo>
                    <a:pt x="210616" y="235458"/>
                  </a:lnTo>
                  <a:lnTo>
                    <a:pt x="246583" y="381000"/>
                  </a:lnTo>
                  <a:lnTo>
                    <a:pt x="152400" y="291084"/>
                  </a:lnTo>
                  <a:lnTo>
                    <a:pt x="58216" y="381000"/>
                  </a:lnTo>
                  <a:lnTo>
                    <a:pt x="94183" y="235458"/>
                  </a:lnTo>
                  <a:lnTo>
                    <a:pt x="0" y="145541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1177797"/>
            <a:ext cx="197103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INTERNET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02004" y="1824354"/>
            <a:ext cx="7477759" cy="290639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 marR="5715">
              <a:lnSpc>
                <a:spcPts val="3020"/>
              </a:lnSpc>
              <a:spcBef>
                <a:spcPts val="480"/>
              </a:spcBef>
              <a:tabLst>
                <a:tab pos="993775" algn="l"/>
                <a:tab pos="1757045" algn="l"/>
                <a:tab pos="2402205" algn="l"/>
                <a:tab pos="3046730" algn="l"/>
                <a:tab pos="3671570" algn="l"/>
                <a:tab pos="4613910" algn="l"/>
                <a:tab pos="5377180" algn="l"/>
                <a:tab pos="6083300" algn="l"/>
                <a:tab pos="6950709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Mạn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g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à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cầ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cá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ạ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g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áy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tính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được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xây 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dựng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trên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chuẩn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chung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Tạo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ra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trong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cuối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những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năm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1960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Dịch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vụ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bao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gồm</a:t>
            </a:r>
            <a:r>
              <a:rPr dirty="0" sz="2800" spc="-60">
                <a:solidFill>
                  <a:srgbClr val="404040"/>
                </a:solidFill>
                <a:latin typeface="Times New Roman"/>
                <a:cs typeface="Times New Roman"/>
              </a:rPr>
              <a:t> Web,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e-mail,</a:t>
            </a:r>
            <a:r>
              <a:rPr dirty="0" sz="28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chuyển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tập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tin,…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3030"/>
              </a:lnSpc>
              <a:spcBef>
                <a:spcPts val="1435"/>
              </a:spcBef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Có</a:t>
            </a:r>
            <a:r>
              <a:rPr dirty="0" sz="2800" spc="3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thể</a:t>
            </a:r>
            <a:r>
              <a:rPr dirty="0" sz="2800" spc="3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đo</a:t>
            </a:r>
            <a:r>
              <a:rPr dirty="0" sz="2800" spc="2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lường</a:t>
            </a:r>
            <a:r>
              <a:rPr dirty="0" sz="2800" spc="3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sự</a:t>
            </a:r>
            <a:r>
              <a:rPr dirty="0" sz="2800" spc="2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tăng</a:t>
            </a:r>
            <a:r>
              <a:rPr dirty="0" sz="2800" spc="30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trưởng</a:t>
            </a:r>
            <a:r>
              <a:rPr dirty="0" sz="2800" spc="30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dirty="0" sz="2800" spc="2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số</a:t>
            </a:r>
            <a:r>
              <a:rPr dirty="0" sz="2800" spc="30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lượng</a:t>
            </a:r>
            <a:r>
              <a:rPr dirty="0" sz="2800" spc="3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máy </a:t>
            </a:r>
            <a:r>
              <a:rPr dirty="0" sz="2800" spc="-6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chủ Internet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với tên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miền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116838"/>
            <a:ext cx="91821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45">
                <a:solidFill>
                  <a:srgbClr val="404040"/>
                </a:solidFill>
                <a:latin typeface="Times New Roman"/>
                <a:cs typeface="Times New Roman"/>
              </a:rPr>
              <a:t>W</a:t>
            </a:r>
            <a:r>
              <a:rPr dirty="0" sz="3200" spc="-5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dirty="0" sz="3200">
                <a:solidFill>
                  <a:srgbClr val="404040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4" y="1781682"/>
            <a:ext cx="43783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Dịch</a:t>
            </a:r>
            <a:r>
              <a:rPr dirty="0" sz="2800" spc="-10"/>
              <a:t> </a:t>
            </a:r>
            <a:r>
              <a:rPr dirty="0" sz="2800"/>
              <a:t>vụ</a:t>
            </a:r>
            <a:r>
              <a:rPr dirty="0" sz="2800" spc="-5"/>
              <a:t> Internet</a:t>
            </a:r>
            <a:r>
              <a:rPr dirty="0" sz="2800" spc="-10"/>
              <a:t> </a:t>
            </a:r>
            <a:r>
              <a:rPr dirty="0" sz="2800"/>
              <a:t>phổ</a:t>
            </a:r>
            <a:r>
              <a:rPr dirty="0" sz="2800" spc="-5"/>
              <a:t> biến</a:t>
            </a:r>
            <a:r>
              <a:rPr dirty="0" sz="2800" spc="-10"/>
              <a:t> </a:t>
            </a:r>
            <a:r>
              <a:rPr dirty="0" sz="2800" spc="-5"/>
              <a:t>nhất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902004" y="2207539"/>
            <a:ext cx="7479665" cy="3306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526540">
              <a:lnSpc>
                <a:spcPct val="121800"/>
              </a:lnSpc>
              <a:spcBef>
                <a:spcPts val="100"/>
              </a:spcBef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Được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phát triển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vào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đầu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những năm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1990 </a:t>
            </a:r>
            <a:r>
              <a:rPr dirty="0" sz="2800" spc="-6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Cung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cấp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truy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cập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tới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trang</a:t>
            </a:r>
            <a:r>
              <a:rPr dirty="0" sz="28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80">
                <a:solidFill>
                  <a:srgbClr val="404040"/>
                </a:solidFill>
                <a:latin typeface="Times New Roman"/>
                <a:cs typeface="Times New Roman"/>
              </a:rPr>
              <a:t>Web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80000"/>
              </a:lnSpc>
              <a:spcBef>
                <a:spcPts val="1395"/>
              </a:spcBef>
              <a:tabLst>
                <a:tab pos="631190" algn="l"/>
                <a:tab pos="1310640" algn="l"/>
                <a:tab pos="2451100" algn="l"/>
                <a:tab pos="2932430" algn="l"/>
                <a:tab pos="3514725" algn="l"/>
                <a:tab pos="4175125" algn="l"/>
                <a:tab pos="4952365" algn="l"/>
                <a:tab pos="5612765" algn="l"/>
                <a:tab pos="6360795" algn="l"/>
                <a:tab pos="6863715" algn="l"/>
              </a:tabLst>
            </a:pP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à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liệu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TML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ó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hể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bao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gồm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văn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bản,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ồ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ọ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a, 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hình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ảnh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động,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nhạc, video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Nội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dung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trang</a:t>
            </a:r>
            <a:r>
              <a:rPr dirty="0" sz="28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web</a:t>
            </a:r>
            <a:r>
              <a:rPr dirty="0" sz="28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đã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phát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triển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theo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cấp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số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nhân</a:t>
            </a:r>
            <a:endParaRPr sz="2800">
              <a:latin typeface="Times New Roman"/>
              <a:cs typeface="Times New Roman"/>
            </a:endParaRPr>
          </a:p>
          <a:p>
            <a:pPr marL="12700" marR="6985">
              <a:lnSpc>
                <a:spcPct val="80000"/>
              </a:lnSpc>
              <a:spcBef>
                <a:spcPts val="1400"/>
              </a:spcBef>
            </a:pP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Google</a:t>
            </a:r>
            <a:r>
              <a:rPr dirty="0" sz="2800" spc="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báo</a:t>
            </a:r>
            <a:r>
              <a:rPr dirty="0" sz="2800" spc="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cáo</a:t>
            </a:r>
            <a:r>
              <a:rPr dirty="0" sz="2800" spc="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30</a:t>
            </a:r>
            <a:r>
              <a:rPr dirty="0" sz="2800" spc="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nghìn</a:t>
            </a:r>
            <a:r>
              <a:rPr dirty="0" sz="2800" spc="11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tỷ</a:t>
            </a:r>
            <a:r>
              <a:rPr dirty="0" sz="2800" spc="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URL;</a:t>
            </a:r>
            <a:r>
              <a:rPr dirty="0" sz="2800" spc="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120</a:t>
            </a:r>
            <a:r>
              <a:rPr dirty="0" sz="2800" spc="1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tỷ</a:t>
            </a:r>
            <a:r>
              <a:rPr dirty="0" sz="2800" spc="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trang</a:t>
            </a:r>
            <a:r>
              <a:rPr dirty="0" sz="2800" spc="1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web </a:t>
            </a:r>
            <a:r>
              <a:rPr dirty="0" sz="2800" spc="-6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được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lập chỉ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mục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1116838"/>
            <a:ext cx="519112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LỊCH</a:t>
            </a:r>
            <a:r>
              <a:rPr dirty="0" spc="-125"/>
              <a:t> </a:t>
            </a:r>
            <a:r>
              <a:rPr dirty="0" spc="-25"/>
              <a:t>SỬ</a:t>
            </a:r>
            <a:r>
              <a:rPr dirty="0" spc="-120"/>
              <a:t> </a:t>
            </a:r>
            <a:r>
              <a:rPr dirty="0" spc="-40"/>
              <a:t>PHÁT</a:t>
            </a:r>
            <a:r>
              <a:rPr dirty="0" spc="-130"/>
              <a:t> </a:t>
            </a:r>
            <a:r>
              <a:rPr dirty="0" spc="-40"/>
              <a:t>TRIỂN</a:t>
            </a:r>
            <a:r>
              <a:rPr dirty="0" spc="-130"/>
              <a:t> </a:t>
            </a:r>
            <a:r>
              <a:rPr dirty="0" spc="-40"/>
              <a:t>TMĐT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02004" y="1824354"/>
            <a:ext cx="7479030" cy="41344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tiền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thân: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7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Baxter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Healthcare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7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Electronic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Interchange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(EDI)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Fech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Minitel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(năm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1980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hệ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thống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videotex)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Không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có chức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năng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Internet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1995: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Khởi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đầu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thương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mại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6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Bán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hàng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đầu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tiên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của banner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quảng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cáo</a:t>
            </a:r>
            <a:endParaRPr sz="2800">
              <a:latin typeface="Times New Roman"/>
              <a:cs typeface="Times New Roman"/>
            </a:endParaRPr>
          </a:p>
          <a:p>
            <a:pPr marL="304800" marR="5080" indent="-182880">
              <a:lnSpc>
                <a:spcPts val="3020"/>
              </a:lnSpc>
              <a:spcBef>
                <a:spcPts val="645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  <a:tab pos="1583690" algn="l"/>
                <a:tab pos="2263775" algn="l"/>
                <a:tab pos="3023870" algn="l"/>
                <a:tab pos="3461385" algn="l"/>
                <a:tab pos="4241800" algn="l"/>
                <a:tab pos="5014595" algn="l"/>
                <a:tab pos="6174740" algn="l"/>
                <a:tab pos="6852920" algn="l"/>
              </a:tabLst>
            </a:pP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Thương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ạ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đ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ện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tử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ì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nh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ức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ương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ại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át 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triển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nhanh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nhất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tại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Hoa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Kỳ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1177797"/>
            <a:ext cx="516826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0"/>
              <a:t>LỊC</a:t>
            </a:r>
            <a:r>
              <a:rPr dirty="0"/>
              <a:t>H</a:t>
            </a:r>
            <a:r>
              <a:rPr dirty="0" spc="-114"/>
              <a:t> </a:t>
            </a:r>
            <a:r>
              <a:rPr dirty="0" spc="-55"/>
              <a:t>S</a:t>
            </a:r>
            <a:r>
              <a:rPr dirty="0"/>
              <a:t>Ử</a:t>
            </a:r>
            <a:r>
              <a:rPr dirty="0" spc="-110"/>
              <a:t> </a:t>
            </a:r>
            <a:r>
              <a:rPr dirty="0" spc="-55"/>
              <a:t>P</a:t>
            </a:r>
            <a:r>
              <a:rPr dirty="0" spc="-50"/>
              <a:t>HÁ</a:t>
            </a:r>
            <a:r>
              <a:rPr dirty="0"/>
              <a:t>T</a:t>
            </a:r>
            <a:r>
              <a:rPr dirty="0" spc="-240"/>
              <a:t> </a:t>
            </a:r>
            <a:r>
              <a:rPr dirty="0" spc="-50"/>
              <a:t>TRIỂ</a:t>
            </a:r>
            <a:r>
              <a:rPr dirty="0"/>
              <a:t>N</a:t>
            </a:r>
            <a:r>
              <a:rPr dirty="0" spc="-190"/>
              <a:t> </a:t>
            </a:r>
            <a:r>
              <a:rPr dirty="0" spc="-50"/>
              <a:t>T</a:t>
            </a:r>
            <a:r>
              <a:rPr dirty="0" spc="-55"/>
              <a:t>M</a:t>
            </a:r>
            <a:r>
              <a:rPr dirty="0" spc="-50"/>
              <a:t>Đ</a:t>
            </a:r>
            <a:r>
              <a:rPr dirty="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02004" y="1824354"/>
            <a:ext cx="7480300" cy="37001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1995-2000:</a:t>
            </a:r>
            <a:r>
              <a:rPr dirty="0" sz="2800" spc="-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Phát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minh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7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Phát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triển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các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khái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niệm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then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chốt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7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Giới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hạn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băng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thông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phương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tiện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truyền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thông</a:t>
            </a:r>
            <a:endParaRPr sz="2800">
              <a:latin typeface="Times New Roman"/>
              <a:cs typeface="Times New Roman"/>
            </a:endParaRPr>
          </a:p>
          <a:p>
            <a:pPr marL="304800" marR="5080" indent="-182880">
              <a:lnSpc>
                <a:spcPts val="3020"/>
              </a:lnSpc>
              <a:spcBef>
                <a:spcPts val="645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Giảm</a:t>
            </a:r>
            <a:r>
              <a:rPr dirty="0" sz="2800" spc="1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chi</a:t>
            </a:r>
            <a:r>
              <a:rPr dirty="0" sz="2800" spc="1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phí</a:t>
            </a:r>
            <a:r>
              <a:rPr dirty="0" sz="2800" spc="1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tìm</a:t>
            </a:r>
            <a:r>
              <a:rPr dirty="0" sz="2800" spc="1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kiếm,</a:t>
            </a:r>
            <a:r>
              <a:rPr dirty="0" sz="2800" spc="1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giá</a:t>
            </a:r>
            <a:r>
              <a:rPr dirty="0" sz="2800" spc="1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cả</a:t>
            </a:r>
            <a:r>
              <a:rPr dirty="0" sz="2800" spc="1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minh</a:t>
            </a:r>
            <a:r>
              <a:rPr dirty="0" sz="2800" spc="1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bạch,</a:t>
            </a:r>
            <a:r>
              <a:rPr dirty="0" sz="2800" spc="1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loại</a:t>
            </a:r>
            <a:r>
              <a:rPr dirty="0" sz="2800" spc="1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bỏ </a:t>
            </a:r>
            <a:r>
              <a:rPr dirty="0" sz="2800" spc="-6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lợi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thế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cạnh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tranh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không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lành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mạnh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25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Lợi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thế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người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đi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đầu</a:t>
            </a:r>
            <a:endParaRPr sz="2800">
              <a:latin typeface="Times New Roman"/>
              <a:cs typeface="Times New Roman"/>
            </a:endParaRPr>
          </a:p>
          <a:p>
            <a:pPr lvl="1" marL="487680" indent="-183515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488315" algn="l"/>
              </a:tabLst>
            </a:pP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lợi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nhuận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mạng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dirty="0" sz="2800" spc="-70">
                <a:solidFill>
                  <a:srgbClr val="404040"/>
                </a:solidFill>
                <a:latin typeface="Times New Roman"/>
                <a:cs typeface="Times New Roman"/>
              </a:rPr>
              <a:t>Tai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nạn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Dot-com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năm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2000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1177797"/>
            <a:ext cx="599884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0"/>
              <a:t>LỊC</a:t>
            </a:r>
            <a:r>
              <a:rPr dirty="0"/>
              <a:t>H</a:t>
            </a:r>
            <a:r>
              <a:rPr dirty="0" spc="-114"/>
              <a:t> </a:t>
            </a:r>
            <a:r>
              <a:rPr dirty="0" spc="-55"/>
              <a:t>S</a:t>
            </a:r>
            <a:r>
              <a:rPr dirty="0"/>
              <a:t>Ử</a:t>
            </a:r>
            <a:r>
              <a:rPr dirty="0" spc="-110"/>
              <a:t> </a:t>
            </a:r>
            <a:r>
              <a:rPr dirty="0" spc="-55"/>
              <a:t>P</a:t>
            </a:r>
            <a:r>
              <a:rPr dirty="0" spc="-50"/>
              <a:t>HÁ</a:t>
            </a:r>
            <a:r>
              <a:rPr dirty="0"/>
              <a:t>T</a:t>
            </a:r>
            <a:r>
              <a:rPr dirty="0" spc="-240"/>
              <a:t> </a:t>
            </a:r>
            <a:r>
              <a:rPr dirty="0" spc="-50"/>
              <a:t>TRIỂ</a:t>
            </a:r>
            <a:r>
              <a:rPr dirty="0"/>
              <a:t>N</a:t>
            </a:r>
            <a:r>
              <a:rPr dirty="0" spc="-190"/>
              <a:t> </a:t>
            </a:r>
            <a:r>
              <a:rPr dirty="0" spc="-50"/>
              <a:t>T</a:t>
            </a:r>
            <a:r>
              <a:rPr dirty="0" spc="-55"/>
              <a:t>M</a:t>
            </a:r>
            <a:r>
              <a:rPr dirty="0" spc="-50"/>
              <a:t>Đ</a:t>
            </a:r>
            <a:r>
              <a:rPr dirty="0"/>
              <a:t>T</a:t>
            </a:r>
            <a:r>
              <a:rPr dirty="0" spc="-170"/>
              <a:t> </a:t>
            </a:r>
            <a:r>
              <a:rPr dirty="0" spc="-50"/>
              <a:t>(TT</a:t>
            </a:r>
            <a:r>
              <a:rPr dirty="0"/>
              <a:t>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88340" y="1806905"/>
            <a:ext cx="8215630" cy="38823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2001-2006:</a:t>
            </a:r>
            <a:r>
              <a:rPr dirty="0" sz="28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Củng 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cố</a:t>
            </a:r>
            <a:endParaRPr sz="2800">
              <a:latin typeface="Times New Roman"/>
              <a:cs typeface="Times New Roman"/>
            </a:endParaRPr>
          </a:p>
          <a:p>
            <a:pPr algn="just" marL="305435" indent="-184150">
              <a:lnSpc>
                <a:spcPct val="100000"/>
              </a:lnSpc>
              <a:spcBef>
                <a:spcPts val="75"/>
              </a:spcBef>
              <a:buClr>
                <a:srgbClr val="E38312"/>
              </a:buClr>
              <a:buFont typeface="Calibri"/>
              <a:buChar char="◦"/>
              <a:tabLst>
                <a:tab pos="306070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Nhấn</a:t>
            </a:r>
            <a:r>
              <a:rPr dirty="0" sz="28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mạnh</a:t>
            </a:r>
            <a:r>
              <a:rPr dirty="0" sz="28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vào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cách</a:t>
            </a:r>
            <a:r>
              <a:rPr dirty="0" sz="28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tiếp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cận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hướng</a:t>
            </a:r>
            <a:r>
              <a:rPr dirty="0" sz="28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kinh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doanh</a:t>
            </a:r>
            <a:endParaRPr sz="2800">
              <a:latin typeface="Times New Roman"/>
              <a:cs typeface="Times New Roman"/>
            </a:endParaRPr>
          </a:p>
          <a:p>
            <a:pPr algn="just" marL="305435" marR="5080" indent="-183515">
              <a:lnSpc>
                <a:spcPts val="3020"/>
              </a:lnSpc>
              <a:spcBef>
                <a:spcPts val="650"/>
              </a:spcBef>
              <a:buClr>
                <a:srgbClr val="E38312"/>
              </a:buClr>
              <a:buFont typeface="Calibri"/>
              <a:buChar char="◦"/>
              <a:tabLst>
                <a:tab pos="306070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Các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doanh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nghiệp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lớn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truyền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thống 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mở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rộng sự hiện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diện</a:t>
            </a:r>
            <a:endParaRPr sz="2800">
              <a:latin typeface="Times New Roman"/>
              <a:cs typeface="Times New Roman"/>
            </a:endParaRPr>
          </a:p>
          <a:p>
            <a:pPr algn="just" marL="305435" indent="-184150">
              <a:lnSpc>
                <a:spcPct val="100000"/>
              </a:lnSpc>
              <a:spcBef>
                <a:spcPts val="225"/>
              </a:spcBef>
              <a:buClr>
                <a:srgbClr val="E38312"/>
              </a:buClr>
              <a:buFont typeface="Calibri"/>
              <a:buChar char="◦"/>
              <a:tabLst>
                <a:tab pos="306070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Sản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phẩm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dịch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vụ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phức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tạp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hơn</a:t>
            </a:r>
            <a:endParaRPr sz="2800">
              <a:latin typeface="Times New Roman"/>
              <a:cs typeface="Times New Roman"/>
            </a:endParaRPr>
          </a:p>
          <a:p>
            <a:pPr algn="just" marL="305435" indent="-18415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6070" algn="l"/>
              </a:tabLst>
            </a:pP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Tăng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trưởng</a:t>
            </a:r>
            <a:r>
              <a:rPr dirty="0" sz="28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quảng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cáo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công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cụ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tìm kiếm</a:t>
            </a:r>
            <a:endParaRPr sz="2800">
              <a:latin typeface="Times New Roman"/>
              <a:cs typeface="Times New Roman"/>
            </a:endParaRPr>
          </a:p>
          <a:p>
            <a:pPr algn="just" marL="305435" marR="5080" indent="-183515">
              <a:lnSpc>
                <a:spcPct val="90000"/>
              </a:lnSpc>
              <a:spcBef>
                <a:spcPts val="600"/>
              </a:spcBef>
              <a:buClr>
                <a:srgbClr val="E38312"/>
              </a:buClr>
              <a:buFont typeface="Calibri"/>
              <a:buChar char="◦"/>
              <a:tabLst>
                <a:tab pos="30607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Sự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hiện diện kinh doanh </a:t>
            </a:r>
            <a:r>
              <a:rPr dirty="0" sz="2800" spc="-80">
                <a:solidFill>
                  <a:srgbClr val="404040"/>
                </a:solidFill>
                <a:latin typeface="Times New Roman"/>
                <a:cs typeface="Times New Roman"/>
              </a:rPr>
              <a:t>Web 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mở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rộng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để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bao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gồm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e-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mail,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màn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hình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hiển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thị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và quảng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cáo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tìm kiếm, và các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tính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năng phản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hồi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cộng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đồng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035252"/>
            <a:ext cx="603440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5"/>
              <a:t>LỊCH</a:t>
            </a:r>
            <a:r>
              <a:rPr dirty="0" spc="-125"/>
              <a:t> </a:t>
            </a:r>
            <a:r>
              <a:rPr dirty="0" spc="-25"/>
              <a:t>SỬ</a:t>
            </a:r>
            <a:r>
              <a:rPr dirty="0" spc="-120"/>
              <a:t> </a:t>
            </a:r>
            <a:r>
              <a:rPr dirty="0" spc="-35"/>
              <a:t>PHÁT</a:t>
            </a:r>
            <a:r>
              <a:rPr dirty="0" spc="-130"/>
              <a:t> </a:t>
            </a:r>
            <a:r>
              <a:rPr dirty="0" spc="-40"/>
              <a:t>TRIỂN</a:t>
            </a:r>
            <a:r>
              <a:rPr dirty="0" spc="-135"/>
              <a:t> </a:t>
            </a:r>
            <a:r>
              <a:rPr dirty="0" spc="-35"/>
              <a:t>TMĐT</a:t>
            </a:r>
            <a:r>
              <a:rPr dirty="0" spc="-130"/>
              <a:t> </a:t>
            </a:r>
            <a:r>
              <a:rPr dirty="0" spc="-35"/>
              <a:t>(TT)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39241" y="1929764"/>
            <a:ext cx="8216265" cy="403415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2007-nay: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sự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tái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tạo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7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Tăng trưởng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nhanh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chóng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của:</a:t>
            </a:r>
            <a:endParaRPr sz="2800">
              <a:latin typeface="Times New Roman"/>
              <a:cs typeface="Times New Roman"/>
            </a:endParaRPr>
          </a:p>
          <a:p>
            <a:pPr lvl="1" marL="487680" indent="-183515">
              <a:lnSpc>
                <a:spcPct val="100000"/>
              </a:lnSpc>
              <a:spcBef>
                <a:spcPts val="270"/>
              </a:spcBef>
              <a:buClr>
                <a:srgbClr val="E38312"/>
              </a:buClr>
              <a:buFont typeface="Calibri"/>
              <a:buChar char="◦"/>
              <a:tabLst>
                <a:tab pos="488315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Mạng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xã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hội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trực tuyến</a:t>
            </a:r>
            <a:endParaRPr sz="2800">
              <a:latin typeface="Times New Roman"/>
              <a:cs typeface="Times New Roman"/>
            </a:endParaRPr>
          </a:p>
          <a:p>
            <a:pPr lvl="1" marL="487680" indent="-183515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488315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Nền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tảng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điện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thoại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di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động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Doanh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thu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từ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các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nội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dung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giải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trí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phát triển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Sự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biến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đổi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tiếp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thị</a:t>
            </a:r>
            <a:endParaRPr sz="2800">
              <a:latin typeface="Times New Roman"/>
              <a:cs typeface="Times New Roman"/>
            </a:endParaRPr>
          </a:p>
          <a:p>
            <a:pPr lvl="1" marL="487680" marR="5080" indent="-182880">
              <a:lnSpc>
                <a:spcPts val="3020"/>
              </a:lnSpc>
              <a:spcBef>
                <a:spcPts val="650"/>
              </a:spcBef>
              <a:buClr>
                <a:srgbClr val="E38312"/>
              </a:buClr>
              <a:buFont typeface="Calibri"/>
              <a:buChar char="◦"/>
              <a:tabLst>
                <a:tab pos="488315" algn="l"/>
                <a:tab pos="1136015" algn="l"/>
                <a:tab pos="1815464" algn="l"/>
                <a:tab pos="2484755" algn="l"/>
                <a:tab pos="2997200" algn="l"/>
                <a:tab pos="3596004" algn="l"/>
                <a:tab pos="4066540" algn="l"/>
                <a:tab pos="4746625" algn="l"/>
                <a:tab pos="5495290" algn="l"/>
                <a:tab pos="6341110" algn="l"/>
                <a:tab pos="6753859" algn="l"/>
                <a:tab pos="7689850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Kế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hợp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tiếp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ị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ớ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ã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ộ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i,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đ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ện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ạ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đ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ộ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ng,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nền 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tảng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địa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phương</a:t>
            </a:r>
            <a:endParaRPr sz="2800">
              <a:latin typeface="Times New Roman"/>
              <a:cs typeface="Times New Roman"/>
            </a:endParaRPr>
          </a:p>
          <a:p>
            <a:pPr lvl="1" marL="487680" indent="-183515">
              <a:lnSpc>
                <a:spcPct val="100000"/>
              </a:lnSpc>
              <a:spcBef>
                <a:spcPts val="225"/>
              </a:spcBef>
              <a:buClr>
                <a:srgbClr val="E38312"/>
              </a:buClr>
              <a:buFont typeface="Calibri"/>
              <a:buChar char="◦"/>
              <a:tabLst>
                <a:tab pos="488315" algn="l"/>
              </a:tabLst>
            </a:pP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Công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nghệ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phân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tích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0"/>
              <a:t>NỘ</a:t>
            </a:r>
            <a:r>
              <a:rPr dirty="0"/>
              <a:t>I</a:t>
            </a:r>
            <a:r>
              <a:rPr dirty="0" spc="-120"/>
              <a:t> </a:t>
            </a:r>
            <a:r>
              <a:rPr dirty="0" spc="-50"/>
              <a:t>DUN</a:t>
            </a:r>
            <a:r>
              <a:rPr dirty="0"/>
              <a:t>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02004" y="1688530"/>
            <a:ext cx="4326890" cy="2835910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165"/>
              </a:spcBef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TMĐT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là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gì</a:t>
            </a:r>
            <a:endParaRPr sz="2800">
              <a:latin typeface="Times New Roman"/>
              <a:cs typeface="Times New Roman"/>
            </a:endParaRPr>
          </a:p>
          <a:p>
            <a:pPr algn="just" marL="12700" marR="650240">
              <a:lnSpc>
                <a:spcPct val="131600"/>
              </a:lnSpc>
              <a:spcBef>
                <a:spcPts val="5"/>
              </a:spcBef>
            </a:pP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Lịch sử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phát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triển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TMĐT </a:t>
            </a:r>
            <a:r>
              <a:rPr dirty="0" sz="2800" spc="-6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Các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đặc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trưng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dirty="0" sz="28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TMĐT </a:t>
            </a:r>
            <a:r>
              <a:rPr dirty="0" sz="2800" spc="-6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Các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 loại</a:t>
            </a:r>
            <a:r>
              <a:rPr dirty="0" sz="28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hình</a:t>
            </a:r>
            <a:r>
              <a:rPr dirty="0" sz="2800" spc="-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TMĐT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Lợi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ích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hạn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chế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dirty="0" sz="2800" spc="-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TMĐT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990981"/>
            <a:ext cx="150368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W</a:t>
            </a:r>
            <a:r>
              <a:rPr dirty="0" spc="-50"/>
              <a:t>E</a:t>
            </a:r>
            <a:r>
              <a:rPr dirty="0"/>
              <a:t>B</a:t>
            </a:r>
            <a:r>
              <a:rPr dirty="0" spc="-105"/>
              <a:t> </a:t>
            </a:r>
            <a:r>
              <a:rPr dirty="0" spc="-45"/>
              <a:t>2.</a:t>
            </a:r>
            <a:r>
              <a:rPr dirty="0"/>
              <a:t>0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02004" y="1816735"/>
            <a:ext cx="7153909" cy="315468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 marR="5080" indent="10160">
              <a:lnSpc>
                <a:spcPts val="3460"/>
              </a:lnSpc>
              <a:spcBef>
                <a:spcPts val="535"/>
              </a:spcBef>
            </a:pPr>
            <a:r>
              <a:rPr dirty="0" sz="3200">
                <a:solidFill>
                  <a:srgbClr val="404040"/>
                </a:solidFill>
                <a:latin typeface="Times New Roman"/>
                <a:cs typeface="Times New Roman"/>
              </a:rPr>
              <a:t>Ứng dụng</a:t>
            </a:r>
            <a:r>
              <a:rPr dirty="0" sz="32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404040"/>
                </a:solidFill>
                <a:latin typeface="Times New Roman"/>
                <a:cs typeface="Times New Roman"/>
              </a:rPr>
              <a:t>người</a:t>
            </a:r>
            <a:r>
              <a:rPr dirty="0" sz="32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404040"/>
                </a:solidFill>
                <a:latin typeface="Times New Roman"/>
                <a:cs typeface="Times New Roman"/>
              </a:rPr>
              <a:t>dùng</a:t>
            </a:r>
            <a:r>
              <a:rPr dirty="0" sz="32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404040"/>
                </a:solidFill>
                <a:latin typeface="Times New Roman"/>
                <a:cs typeface="Times New Roman"/>
              </a:rPr>
              <a:t>làm trung</a:t>
            </a:r>
            <a:r>
              <a:rPr dirty="0" sz="32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404040"/>
                </a:solidFill>
                <a:latin typeface="Times New Roman"/>
                <a:cs typeface="Times New Roman"/>
              </a:rPr>
              <a:t>tâm và</a:t>
            </a:r>
            <a:r>
              <a:rPr dirty="0" sz="32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404040"/>
                </a:solidFill>
                <a:latin typeface="Times New Roman"/>
                <a:cs typeface="Times New Roman"/>
              </a:rPr>
              <a:t>các </a:t>
            </a:r>
            <a:r>
              <a:rPr dirty="0" sz="3200" spc="-7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3200" spc="5">
                <a:solidFill>
                  <a:srgbClr val="404040"/>
                </a:solidFill>
                <a:latin typeface="Times New Roman"/>
                <a:cs typeface="Times New Roman"/>
              </a:rPr>
              <a:t>công</a:t>
            </a:r>
            <a:r>
              <a:rPr dirty="0" sz="32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404040"/>
                </a:solidFill>
                <a:latin typeface="Times New Roman"/>
                <a:cs typeface="Times New Roman"/>
              </a:rPr>
              <a:t>nghệ</a:t>
            </a:r>
            <a:r>
              <a:rPr dirty="0" sz="32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404040"/>
                </a:solidFill>
                <a:latin typeface="Times New Roman"/>
                <a:cs typeface="Times New Roman"/>
              </a:rPr>
              <a:t>truyền</a:t>
            </a:r>
            <a:r>
              <a:rPr dirty="0" sz="32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404040"/>
                </a:solidFill>
                <a:latin typeface="Times New Roman"/>
                <a:cs typeface="Times New Roman"/>
              </a:rPr>
              <a:t>thông</a:t>
            </a:r>
            <a:r>
              <a:rPr dirty="0" sz="32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404040"/>
                </a:solidFill>
                <a:latin typeface="Times New Roman"/>
                <a:cs typeface="Times New Roman"/>
              </a:rPr>
              <a:t>xã</a:t>
            </a:r>
            <a:r>
              <a:rPr dirty="0" sz="32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404040"/>
                </a:solidFill>
                <a:latin typeface="Times New Roman"/>
                <a:cs typeface="Times New Roman"/>
              </a:rPr>
              <a:t>hội</a:t>
            </a:r>
            <a:endParaRPr sz="32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Nội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dung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do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người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dùng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tạo</a:t>
            </a:r>
            <a:r>
              <a:rPr dirty="0" sz="2800" spc="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ra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và truyền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thông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Cộng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đồng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xã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hội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tương tác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cao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Lượng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đọc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giả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lớn</a:t>
            </a:r>
            <a:endParaRPr sz="2800">
              <a:latin typeface="Times New Roman"/>
              <a:cs typeface="Times New Roman"/>
            </a:endParaRPr>
          </a:p>
          <a:p>
            <a:pPr marL="304800" marR="68580" indent="-182880">
              <a:lnSpc>
                <a:spcPts val="3030"/>
              </a:lnSpc>
              <a:spcBef>
                <a:spcPts val="64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Ví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dụ:</a:t>
            </a:r>
            <a:r>
              <a:rPr dirty="0" sz="28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Twitter,</a:t>
            </a:r>
            <a:r>
              <a:rPr dirty="0" sz="2800" spc="-10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0">
                <a:solidFill>
                  <a:srgbClr val="404040"/>
                </a:solidFill>
                <a:latin typeface="Times New Roman"/>
                <a:cs typeface="Times New Roman"/>
              </a:rPr>
              <a:t>YouTube,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Instagram,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Wikipedia, </a:t>
            </a:r>
            <a:r>
              <a:rPr dirty="0" sz="2800" spc="-6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Tumblr,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…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0"/>
              <a:t>NỘ</a:t>
            </a:r>
            <a:r>
              <a:rPr dirty="0"/>
              <a:t>I</a:t>
            </a:r>
            <a:r>
              <a:rPr dirty="0" spc="-120"/>
              <a:t> </a:t>
            </a:r>
            <a:r>
              <a:rPr dirty="0" spc="-50"/>
              <a:t>DUN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79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dirty="0" spc="-10"/>
              <a:t>TMĐT</a:t>
            </a:r>
            <a:r>
              <a:rPr dirty="0"/>
              <a:t> </a:t>
            </a:r>
            <a:r>
              <a:rPr dirty="0" spc="-5"/>
              <a:t>là</a:t>
            </a:r>
            <a:r>
              <a:rPr dirty="0" spc="-30"/>
              <a:t> </a:t>
            </a:r>
            <a:r>
              <a:rPr dirty="0"/>
              <a:t>gì</a:t>
            </a:r>
          </a:p>
          <a:p>
            <a:pPr marL="12700" marR="367665">
              <a:lnSpc>
                <a:spcPct val="131600"/>
              </a:lnSpc>
              <a:spcBef>
                <a:spcPts val="5"/>
              </a:spcBef>
            </a:pPr>
            <a:r>
              <a:rPr dirty="0" spc="-5"/>
              <a:t>Lịch sử </a:t>
            </a:r>
            <a:r>
              <a:rPr dirty="0"/>
              <a:t>phát </a:t>
            </a:r>
            <a:r>
              <a:rPr dirty="0" spc="-5"/>
              <a:t>triển </a:t>
            </a:r>
            <a:r>
              <a:rPr dirty="0" spc="-10"/>
              <a:t>TMĐT </a:t>
            </a:r>
            <a:r>
              <a:rPr dirty="0" spc="-5"/>
              <a:t> </a:t>
            </a:r>
            <a:r>
              <a:rPr dirty="0" spc="-10" b="1">
                <a:latin typeface="Times New Roman"/>
                <a:cs typeface="Times New Roman"/>
              </a:rPr>
              <a:t>Các </a:t>
            </a:r>
            <a:r>
              <a:rPr dirty="0" b="1">
                <a:latin typeface="Times New Roman"/>
                <a:cs typeface="Times New Roman"/>
              </a:rPr>
              <a:t>đặc </a:t>
            </a:r>
            <a:r>
              <a:rPr dirty="0" spc="-5" b="1">
                <a:latin typeface="Times New Roman"/>
                <a:cs typeface="Times New Roman"/>
              </a:rPr>
              <a:t>trưng của TMĐT </a:t>
            </a:r>
            <a:r>
              <a:rPr dirty="0" spc="-685" b="1">
                <a:latin typeface="Times New Roman"/>
                <a:cs typeface="Times New Roman"/>
              </a:rPr>
              <a:t> </a:t>
            </a:r>
            <a:r>
              <a:rPr dirty="0" spc="-10">
                <a:solidFill>
                  <a:srgbClr val="0D0D0D"/>
                </a:solidFill>
              </a:rPr>
              <a:t>Các</a:t>
            </a:r>
            <a:r>
              <a:rPr dirty="0" spc="-5">
                <a:solidFill>
                  <a:srgbClr val="0D0D0D"/>
                </a:solidFill>
              </a:rPr>
              <a:t> loại</a:t>
            </a:r>
            <a:r>
              <a:rPr dirty="0" spc="-20">
                <a:solidFill>
                  <a:srgbClr val="0D0D0D"/>
                </a:solidFill>
              </a:rPr>
              <a:t> </a:t>
            </a:r>
            <a:r>
              <a:rPr dirty="0" spc="-5">
                <a:solidFill>
                  <a:srgbClr val="0D0D0D"/>
                </a:solidFill>
              </a:rPr>
              <a:t>hình </a:t>
            </a:r>
            <a:r>
              <a:rPr dirty="0" spc="-10">
                <a:solidFill>
                  <a:srgbClr val="0D0D0D"/>
                </a:solidFill>
              </a:rPr>
              <a:t>TMĐT</a:t>
            </a: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pc="-10"/>
              <a:t>Lợi</a:t>
            </a:r>
            <a:r>
              <a:rPr dirty="0" spc="5"/>
              <a:t> </a:t>
            </a:r>
            <a:r>
              <a:rPr dirty="0" spc="-5"/>
              <a:t>ích</a:t>
            </a:r>
            <a:r>
              <a:rPr dirty="0" spc="-20"/>
              <a:t> </a:t>
            </a:r>
            <a:r>
              <a:rPr dirty="0" spc="-5"/>
              <a:t>và</a:t>
            </a:r>
            <a:r>
              <a:rPr dirty="0" spc="-20"/>
              <a:t> </a:t>
            </a:r>
            <a:r>
              <a:rPr dirty="0" spc="-5"/>
              <a:t>hạn</a:t>
            </a:r>
            <a:r>
              <a:rPr dirty="0"/>
              <a:t> </a:t>
            </a:r>
            <a:r>
              <a:rPr dirty="0" spc="-5"/>
              <a:t>chế</a:t>
            </a:r>
            <a:r>
              <a:rPr dirty="0" spc="-15"/>
              <a:t> </a:t>
            </a:r>
            <a:r>
              <a:rPr dirty="0" spc="-5"/>
              <a:t>của</a:t>
            </a:r>
            <a:r>
              <a:rPr dirty="0" spc="-10"/>
              <a:t> TMĐT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64502" y="2887662"/>
            <a:ext cx="320675" cy="396875"/>
            <a:chOff x="464502" y="2887662"/>
            <a:chExt cx="320675" cy="396875"/>
          </a:xfrm>
        </p:grpSpPr>
        <p:sp>
          <p:nvSpPr>
            <p:cNvPr id="5" name="object 5"/>
            <p:cNvSpPr/>
            <p:nvPr/>
          </p:nvSpPr>
          <p:spPr>
            <a:xfrm>
              <a:off x="472440" y="28956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400" y="0"/>
                  </a:moveTo>
                  <a:lnTo>
                    <a:pt x="116420" y="145541"/>
                  </a:lnTo>
                  <a:lnTo>
                    <a:pt x="0" y="145541"/>
                  </a:lnTo>
                  <a:lnTo>
                    <a:pt x="94183" y="235458"/>
                  </a:lnTo>
                  <a:lnTo>
                    <a:pt x="58216" y="381000"/>
                  </a:lnTo>
                  <a:lnTo>
                    <a:pt x="152400" y="291084"/>
                  </a:lnTo>
                  <a:lnTo>
                    <a:pt x="246583" y="381000"/>
                  </a:lnTo>
                  <a:lnTo>
                    <a:pt x="210616" y="235458"/>
                  </a:lnTo>
                  <a:lnTo>
                    <a:pt x="304800" y="145541"/>
                  </a:lnTo>
                  <a:lnTo>
                    <a:pt x="188379" y="145541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2440" y="28956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145541"/>
                  </a:moveTo>
                  <a:lnTo>
                    <a:pt x="116420" y="145541"/>
                  </a:lnTo>
                  <a:lnTo>
                    <a:pt x="152400" y="0"/>
                  </a:lnTo>
                  <a:lnTo>
                    <a:pt x="188379" y="145541"/>
                  </a:lnTo>
                  <a:lnTo>
                    <a:pt x="304800" y="145541"/>
                  </a:lnTo>
                  <a:lnTo>
                    <a:pt x="210616" y="235458"/>
                  </a:lnTo>
                  <a:lnTo>
                    <a:pt x="246583" y="381000"/>
                  </a:lnTo>
                  <a:lnTo>
                    <a:pt x="152400" y="291084"/>
                  </a:lnTo>
                  <a:lnTo>
                    <a:pt x="58216" y="381000"/>
                  </a:lnTo>
                  <a:lnTo>
                    <a:pt x="94183" y="235458"/>
                  </a:lnTo>
                  <a:lnTo>
                    <a:pt x="0" y="145541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144" y="1154379"/>
            <a:ext cx="78797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T</a:t>
            </a:r>
            <a:r>
              <a:rPr dirty="0" spc="-50"/>
              <a:t>Á</a:t>
            </a:r>
            <a:r>
              <a:rPr dirty="0" spc="5"/>
              <a:t>M</a:t>
            </a:r>
            <a:r>
              <a:rPr dirty="0" spc="-110"/>
              <a:t> </a:t>
            </a:r>
            <a:r>
              <a:rPr dirty="0" spc="-50"/>
              <a:t>ĐẶ</a:t>
            </a:r>
            <a:r>
              <a:rPr dirty="0"/>
              <a:t>C</a:t>
            </a:r>
            <a:r>
              <a:rPr dirty="0" spc="-180"/>
              <a:t> </a:t>
            </a:r>
            <a:r>
              <a:rPr dirty="0" spc="-55"/>
              <a:t>TRƯ</a:t>
            </a:r>
            <a:r>
              <a:rPr dirty="0" spc="-50"/>
              <a:t>N</a:t>
            </a:r>
            <a:r>
              <a:rPr dirty="0"/>
              <a:t>G</a:t>
            </a:r>
            <a:r>
              <a:rPr dirty="0" spc="-114"/>
              <a:t> </a:t>
            </a:r>
            <a:r>
              <a:rPr dirty="0" spc="-55"/>
              <a:t>C</a:t>
            </a:r>
            <a:r>
              <a:rPr dirty="0" spc="-50"/>
              <a:t>Ủ</a:t>
            </a:r>
            <a:r>
              <a:rPr dirty="0"/>
              <a:t>A</a:t>
            </a:r>
            <a:r>
              <a:rPr dirty="0" spc="-285"/>
              <a:t> </a:t>
            </a:r>
            <a:r>
              <a:rPr dirty="0" spc="-55"/>
              <a:t>C</a:t>
            </a:r>
            <a:r>
              <a:rPr dirty="0" spc="-50"/>
              <a:t>ÔN</a:t>
            </a:r>
            <a:r>
              <a:rPr dirty="0"/>
              <a:t>G</a:t>
            </a:r>
            <a:r>
              <a:rPr dirty="0" spc="-120"/>
              <a:t> </a:t>
            </a:r>
            <a:r>
              <a:rPr dirty="0" spc="-50"/>
              <a:t>NGH</a:t>
            </a:r>
            <a:r>
              <a:rPr dirty="0"/>
              <a:t>Ệ</a:t>
            </a:r>
            <a:r>
              <a:rPr dirty="0" spc="-165"/>
              <a:t> </a:t>
            </a:r>
            <a:r>
              <a:rPr dirty="0" spc="-55"/>
              <a:t>TM</a:t>
            </a:r>
            <a:r>
              <a:rPr dirty="0" spc="-50"/>
              <a:t>Đ</a:t>
            </a:r>
            <a:r>
              <a:rPr dirty="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02004" y="1689328"/>
            <a:ext cx="2806065" cy="3985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29235">
              <a:lnSpc>
                <a:spcPct val="125000"/>
              </a:lnSpc>
              <a:spcBef>
                <a:spcPts val="100"/>
              </a:spcBef>
            </a:pP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Có </a:t>
            </a:r>
            <a:r>
              <a:rPr dirty="0" sz="2600" spc="-5">
                <a:solidFill>
                  <a:srgbClr val="404040"/>
                </a:solidFill>
                <a:latin typeface="Times New Roman"/>
                <a:cs typeface="Times New Roman"/>
              </a:rPr>
              <a:t>mặt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khắp nơi </a:t>
            </a:r>
            <a:r>
              <a:rPr dirty="0" sz="26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Phạm vi </a:t>
            </a:r>
            <a:r>
              <a:rPr dirty="0" sz="2600" spc="-5">
                <a:solidFill>
                  <a:srgbClr val="404040"/>
                </a:solidFill>
                <a:latin typeface="Times New Roman"/>
                <a:cs typeface="Times New Roman"/>
              </a:rPr>
              <a:t>toàn cầu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 spc="-25">
                <a:solidFill>
                  <a:srgbClr val="404040"/>
                </a:solidFill>
                <a:latin typeface="Times New Roman"/>
                <a:cs typeface="Times New Roman"/>
              </a:rPr>
              <a:t>Tiêu</a:t>
            </a:r>
            <a:r>
              <a:rPr dirty="0" sz="26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chuẩn</a:t>
            </a:r>
            <a:r>
              <a:rPr dirty="0" sz="26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thế</a:t>
            </a:r>
            <a:r>
              <a:rPr dirty="0" sz="26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giới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ts val="3900"/>
              </a:lnSpc>
              <a:spcBef>
                <a:spcPts val="245"/>
              </a:spcBef>
            </a:pPr>
            <a:r>
              <a:rPr dirty="0" sz="2600" spc="5">
                <a:solidFill>
                  <a:srgbClr val="404040"/>
                </a:solidFill>
                <a:latin typeface="Times New Roman"/>
                <a:cs typeface="Times New Roman"/>
              </a:rPr>
              <a:t>Thông</a:t>
            </a:r>
            <a:r>
              <a:rPr dirty="0" sz="26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404040"/>
                </a:solidFill>
                <a:latin typeface="Times New Roman"/>
                <a:cs typeface="Times New Roman"/>
              </a:rPr>
              <a:t>tin</a:t>
            </a:r>
            <a:r>
              <a:rPr dirty="0" sz="26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 spc="5">
                <a:solidFill>
                  <a:srgbClr val="404040"/>
                </a:solidFill>
                <a:latin typeface="Times New Roman"/>
                <a:cs typeface="Times New Roman"/>
              </a:rPr>
              <a:t>phong</a:t>
            </a:r>
            <a:r>
              <a:rPr dirty="0" sz="26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 spc="5">
                <a:solidFill>
                  <a:srgbClr val="404040"/>
                </a:solidFill>
                <a:latin typeface="Times New Roman"/>
                <a:cs typeface="Times New Roman"/>
              </a:rPr>
              <a:t>phú </a:t>
            </a:r>
            <a:r>
              <a:rPr dirty="0" sz="2600" spc="-6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Tương</a:t>
            </a:r>
            <a:r>
              <a:rPr dirty="0" sz="26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404040"/>
                </a:solidFill>
                <a:latin typeface="Times New Roman"/>
                <a:cs typeface="Times New Roman"/>
              </a:rPr>
              <a:t>tác</a:t>
            </a:r>
            <a:endParaRPr sz="2600">
              <a:latin typeface="Times New Roman"/>
              <a:cs typeface="Times New Roman"/>
            </a:endParaRPr>
          </a:p>
          <a:p>
            <a:pPr marL="12700" marR="363220">
              <a:lnSpc>
                <a:spcPts val="3890"/>
              </a:lnSpc>
              <a:spcBef>
                <a:spcPts val="10"/>
              </a:spcBef>
            </a:pP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Mật độ thông </a:t>
            </a:r>
            <a:r>
              <a:rPr dirty="0" sz="2600" spc="-5">
                <a:solidFill>
                  <a:srgbClr val="404040"/>
                </a:solidFill>
                <a:latin typeface="Times New Roman"/>
                <a:cs typeface="Times New Roman"/>
              </a:rPr>
              <a:t>tin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 Cá</a:t>
            </a:r>
            <a:r>
              <a:rPr dirty="0" sz="26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nhân</a:t>
            </a:r>
            <a:r>
              <a:rPr dirty="0" sz="26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/</a:t>
            </a:r>
            <a:r>
              <a:rPr dirty="0" sz="26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404040"/>
                </a:solidFill>
                <a:latin typeface="Times New Roman"/>
                <a:cs typeface="Times New Roman"/>
              </a:rPr>
              <a:t>tuỳ</a:t>
            </a:r>
            <a:r>
              <a:rPr dirty="0" sz="26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biến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Công</a:t>
            </a:r>
            <a:r>
              <a:rPr dirty="0" sz="26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nghệ</a:t>
            </a:r>
            <a:r>
              <a:rPr dirty="0" sz="26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xã</a:t>
            </a:r>
            <a:r>
              <a:rPr dirty="0" sz="26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 spc="5">
                <a:solidFill>
                  <a:srgbClr val="404040"/>
                </a:solidFill>
                <a:latin typeface="Times New Roman"/>
                <a:cs typeface="Times New Roman"/>
              </a:rPr>
              <a:t>hội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0"/>
              <a:t>NỘ</a:t>
            </a:r>
            <a:r>
              <a:rPr dirty="0"/>
              <a:t>I</a:t>
            </a:r>
            <a:r>
              <a:rPr dirty="0" spc="-120"/>
              <a:t> </a:t>
            </a:r>
            <a:r>
              <a:rPr dirty="0" spc="-50"/>
              <a:t>DUN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7303" y="1616100"/>
            <a:ext cx="4326255" cy="2836545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165"/>
              </a:spcBef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TMĐT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là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gì</a:t>
            </a:r>
            <a:endParaRPr sz="2800">
              <a:latin typeface="Times New Roman"/>
              <a:cs typeface="Times New Roman"/>
            </a:endParaRPr>
          </a:p>
          <a:p>
            <a:pPr algn="just" marL="12700" marR="649605">
              <a:lnSpc>
                <a:spcPct val="131700"/>
              </a:lnSpc>
              <a:spcBef>
                <a:spcPts val="5"/>
              </a:spcBef>
            </a:pP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Lịch sử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phát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triển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TMĐT </a:t>
            </a:r>
            <a:r>
              <a:rPr dirty="0" sz="2800" spc="-6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252525"/>
                </a:solidFill>
                <a:latin typeface="Times New Roman"/>
                <a:cs typeface="Times New Roman"/>
              </a:rPr>
              <a:t>Các </a:t>
            </a:r>
            <a:r>
              <a:rPr dirty="0" sz="2800" spc="-5">
                <a:solidFill>
                  <a:srgbClr val="252525"/>
                </a:solidFill>
                <a:latin typeface="Times New Roman"/>
                <a:cs typeface="Times New Roman"/>
              </a:rPr>
              <a:t>đặc</a:t>
            </a:r>
            <a:r>
              <a:rPr dirty="0" sz="28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52525"/>
                </a:solidFill>
                <a:latin typeface="Times New Roman"/>
                <a:cs typeface="Times New Roman"/>
              </a:rPr>
              <a:t>trưng</a:t>
            </a:r>
            <a:r>
              <a:rPr dirty="0" sz="28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52525"/>
                </a:solidFill>
                <a:latin typeface="Times New Roman"/>
                <a:cs typeface="Times New Roman"/>
              </a:rPr>
              <a:t>của</a:t>
            </a:r>
            <a:r>
              <a:rPr dirty="0" sz="280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252525"/>
                </a:solidFill>
                <a:latin typeface="Times New Roman"/>
                <a:cs typeface="Times New Roman"/>
              </a:rPr>
              <a:t>TMĐT </a:t>
            </a:r>
            <a:r>
              <a:rPr dirty="0" sz="2800" spc="-6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D0D0D"/>
                </a:solidFill>
                <a:latin typeface="Times New Roman"/>
                <a:cs typeface="Times New Roman"/>
              </a:rPr>
              <a:t>Các loại</a:t>
            </a:r>
            <a:r>
              <a:rPr dirty="0" sz="2800" spc="-1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D0D0D"/>
                </a:solidFill>
                <a:latin typeface="Times New Roman"/>
                <a:cs typeface="Times New Roman"/>
              </a:rPr>
              <a:t>hình</a:t>
            </a:r>
            <a:r>
              <a:rPr dirty="0" sz="2800" spc="-5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D0D0D"/>
                </a:solidFill>
                <a:latin typeface="Times New Roman"/>
                <a:cs typeface="Times New Roman"/>
              </a:rPr>
              <a:t>TMĐT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Lợi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ích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hạn chế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dirty="0" sz="28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TMĐT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4314" y="3421062"/>
            <a:ext cx="320675" cy="396875"/>
            <a:chOff x="484314" y="3421062"/>
            <a:chExt cx="320675" cy="396875"/>
          </a:xfrm>
        </p:grpSpPr>
        <p:sp>
          <p:nvSpPr>
            <p:cNvPr id="5" name="object 5"/>
            <p:cNvSpPr/>
            <p:nvPr/>
          </p:nvSpPr>
          <p:spPr>
            <a:xfrm>
              <a:off x="492251" y="34290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400" y="0"/>
                  </a:moveTo>
                  <a:lnTo>
                    <a:pt x="116420" y="145541"/>
                  </a:lnTo>
                  <a:lnTo>
                    <a:pt x="0" y="145541"/>
                  </a:lnTo>
                  <a:lnTo>
                    <a:pt x="94183" y="235457"/>
                  </a:lnTo>
                  <a:lnTo>
                    <a:pt x="58216" y="381000"/>
                  </a:lnTo>
                  <a:lnTo>
                    <a:pt x="152400" y="291083"/>
                  </a:lnTo>
                  <a:lnTo>
                    <a:pt x="246583" y="381000"/>
                  </a:lnTo>
                  <a:lnTo>
                    <a:pt x="210616" y="235457"/>
                  </a:lnTo>
                  <a:lnTo>
                    <a:pt x="304800" y="145541"/>
                  </a:lnTo>
                  <a:lnTo>
                    <a:pt x="188379" y="145541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92251" y="34290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145541"/>
                  </a:moveTo>
                  <a:lnTo>
                    <a:pt x="116420" y="145541"/>
                  </a:lnTo>
                  <a:lnTo>
                    <a:pt x="152400" y="0"/>
                  </a:lnTo>
                  <a:lnTo>
                    <a:pt x="188379" y="145541"/>
                  </a:lnTo>
                  <a:lnTo>
                    <a:pt x="304800" y="145541"/>
                  </a:lnTo>
                  <a:lnTo>
                    <a:pt x="210616" y="235457"/>
                  </a:lnTo>
                  <a:lnTo>
                    <a:pt x="246583" y="381000"/>
                  </a:lnTo>
                  <a:lnTo>
                    <a:pt x="152400" y="291083"/>
                  </a:lnTo>
                  <a:lnTo>
                    <a:pt x="58216" y="381000"/>
                  </a:lnTo>
                  <a:lnTo>
                    <a:pt x="94183" y="235457"/>
                  </a:lnTo>
                  <a:lnTo>
                    <a:pt x="0" y="145541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1177797"/>
            <a:ext cx="419925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5"/>
              <a:t>CÁC</a:t>
            </a:r>
            <a:r>
              <a:rPr dirty="0" spc="-125"/>
              <a:t> </a:t>
            </a:r>
            <a:r>
              <a:rPr dirty="0" spc="-40"/>
              <a:t>LOẠI</a:t>
            </a:r>
            <a:r>
              <a:rPr dirty="0" spc="-145"/>
              <a:t> </a:t>
            </a:r>
            <a:r>
              <a:rPr dirty="0" spc="-35"/>
              <a:t>HÌNH</a:t>
            </a:r>
            <a:r>
              <a:rPr dirty="0" spc="-130"/>
              <a:t> </a:t>
            </a:r>
            <a:r>
              <a:rPr dirty="0" spc="-40"/>
              <a:t>TMĐT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02004" y="1688530"/>
            <a:ext cx="5130800" cy="28359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897255">
              <a:lnSpc>
                <a:spcPct val="131800"/>
              </a:lnSpc>
              <a:spcBef>
                <a:spcPts val="95"/>
              </a:spcBef>
            </a:pP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Business-to-Consumer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(B2C) </a:t>
            </a:r>
            <a:r>
              <a:rPr dirty="0" sz="2800" spc="-6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Business-to-Business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(B2B)</a:t>
            </a:r>
            <a:endParaRPr sz="2800">
              <a:latin typeface="Times New Roman"/>
              <a:cs typeface="Times New Roman"/>
            </a:endParaRPr>
          </a:p>
          <a:p>
            <a:pPr marL="12700" marR="697230">
              <a:lnSpc>
                <a:spcPct val="131400"/>
              </a:lnSpc>
              <a:spcBef>
                <a:spcPts val="15"/>
              </a:spcBef>
            </a:pP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Consumer-to-Consumer (C2C) </a:t>
            </a:r>
            <a:r>
              <a:rPr dirty="0" sz="2800" spc="-6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Social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e-commerce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Mobile</a:t>
            </a:r>
            <a:r>
              <a:rPr dirty="0" sz="28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e-commerce</a:t>
            </a:r>
            <a:r>
              <a:rPr dirty="0" sz="28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(M-commerce)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0"/>
              <a:t>NỘ</a:t>
            </a:r>
            <a:r>
              <a:rPr dirty="0"/>
              <a:t>I</a:t>
            </a:r>
            <a:r>
              <a:rPr dirty="0" spc="-120"/>
              <a:t> </a:t>
            </a:r>
            <a:r>
              <a:rPr dirty="0" spc="-50"/>
              <a:t>DUN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688530"/>
            <a:ext cx="4582160" cy="2835910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165"/>
              </a:spcBef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TMĐT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là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gì</a:t>
            </a:r>
            <a:endParaRPr sz="2800">
              <a:latin typeface="Times New Roman"/>
              <a:cs typeface="Times New Roman"/>
            </a:endParaRPr>
          </a:p>
          <a:p>
            <a:pPr algn="just" marL="12700" marR="905510">
              <a:lnSpc>
                <a:spcPct val="131600"/>
              </a:lnSpc>
              <a:spcBef>
                <a:spcPts val="5"/>
              </a:spcBef>
            </a:pP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Lịch sử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phát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triển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TMĐT </a:t>
            </a:r>
            <a:r>
              <a:rPr dirty="0" sz="2800" spc="-6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Các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đặc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trưng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dirty="0" sz="28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TMĐT </a:t>
            </a:r>
            <a:r>
              <a:rPr dirty="0" sz="2800" spc="-6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Các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 loại</a:t>
            </a:r>
            <a:r>
              <a:rPr dirty="0" sz="28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hình</a:t>
            </a:r>
            <a:r>
              <a:rPr dirty="0" sz="2800" spc="-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TMĐT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2800" spc="-5" b="1">
                <a:solidFill>
                  <a:srgbClr val="0D0D0D"/>
                </a:solidFill>
                <a:latin typeface="Times New Roman"/>
                <a:cs typeface="Times New Roman"/>
              </a:rPr>
              <a:t>Lợi</a:t>
            </a:r>
            <a:r>
              <a:rPr dirty="0" sz="2800" spc="-1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D0D0D"/>
                </a:solidFill>
                <a:latin typeface="Times New Roman"/>
                <a:cs typeface="Times New Roman"/>
              </a:rPr>
              <a:t>ích</a:t>
            </a:r>
            <a:r>
              <a:rPr dirty="0" sz="280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D0D0D"/>
                </a:solidFill>
                <a:latin typeface="Times New Roman"/>
                <a:cs typeface="Times New Roman"/>
              </a:rPr>
              <a:t>và</a:t>
            </a:r>
            <a:r>
              <a:rPr dirty="0" sz="2800" spc="-2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D0D0D"/>
                </a:solidFill>
                <a:latin typeface="Times New Roman"/>
                <a:cs typeface="Times New Roman"/>
              </a:rPr>
              <a:t>hạn</a:t>
            </a:r>
            <a:r>
              <a:rPr dirty="0" sz="2800" spc="1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D0D0D"/>
                </a:solidFill>
                <a:latin typeface="Times New Roman"/>
                <a:cs typeface="Times New Roman"/>
              </a:rPr>
              <a:t>chế</a:t>
            </a:r>
            <a:r>
              <a:rPr dirty="0" sz="2800" spc="-1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D0D0D"/>
                </a:solidFill>
                <a:latin typeface="Times New Roman"/>
                <a:cs typeface="Times New Roman"/>
              </a:rPr>
              <a:t>của</a:t>
            </a:r>
            <a:r>
              <a:rPr dirty="0" sz="2800" spc="-4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D0D0D"/>
                </a:solidFill>
                <a:latin typeface="Times New Roman"/>
                <a:cs typeface="Times New Roman"/>
              </a:rPr>
              <a:t>TMĐT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4502" y="4106862"/>
            <a:ext cx="320675" cy="396875"/>
            <a:chOff x="464502" y="4106862"/>
            <a:chExt cx="320675" cy="396875"/>
          </a:xfrm>
        </p:grpSpPr>
        <p:sp>
          <p:nvSpPr>
            <p:cNvPr id="5" name="object 5"/>
            <p:cNvSpPr/>
            <p:nvPr/>
          </p:nvSpPr>
          <p:spPr>
            <a:xfrm>
              <a:off x="472440" y="41148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400" y="0"/>
                  </a:moveTo>
                  <a:lnTo>
                    <a:pt x="116420" y="145542"/>
                  </a:lnTo>
                  <a:lnTo>
                    <a:pt x="0" y="145542"/>
                  </a:lnTo>
                  <a:lnTo>
                    <a:pt x="94183" y="235457"/>
                  </a:lnTo>
                  <a:lnTo>
                    <a:pt x="58216" y="381000"/>
                  </a:lnTo>
                  <a:lnTo>
                    <a:pt x="152400" y="291083"/>
                  </a:lnTo>
                  <a:lnTo>
                    <a:pt x="246583" y="381000"/>
                  </a:lnTo>
                  <a:lnTo>
                    <a:pt x="210616" y="235457"/>
                  </a:lnTo>
                  <a:lnTo>
                    <a:pt x="304800" y="145542"/>
                  </a:lnTo>
                  <a:lnTo>
                    <a:pt x="188379" y="145542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2440" y="41148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145542"/>
                  </a:moveTo>
                  <a:lnTo>
                    <a:pt x="116420" y="145542"/>
                  </a:lnTo>
                  <a:lnTo>
                    <a:pt x="152400" y="0"/>
                  </a:lnTo>
                  <a:lnTo>
                    <a:pt x="188379" y="145542"/>
                  </a:lnTo>
                  <a:lnTo>
                    <a:pt x="304800" y="145542"/>
                  </a:lnTo>
                  <a:lnTo>
                    <a:pt x="210616" y="235457"/>
                  </a:lnTo>
                  <a:lnTo>
                    <a:pt x="246583" y="381000"/>
                  </a:lnTo>
                  <a:lnTo>
                    <a:pt x="152400" y="291083"/>
                  </a:lnTo>
                  <a:lnTo>
                    <a:pt x="58216" y="381000"/>
                  </a:lnTo>
                  <a:lnTo>
                    <a:pt x="94183" y="235457"/>
                  </a:lnTo>
                  <a:lnTo>
                    <a:pt x="0" y="145542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1177797"/>
            <a:ext cx="359410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0"/>
              <a:t>LỢ</a:t>
            </a:r>
            <a:r>
              <a:rPr dirty="0"/>
              <a:t>I</a:t>
            </a:r>
            <a:r>
              <a:rPr dirty="0" spc="-120"/>
              <a:t> </a:t>
            </a:r>
            <a:r>
              <a:rPr dirty="0" spc="-50"/>
              <a:t>ÍC</a:t>
            </a:r>
            <a:r>
              <a:rPr dirty="0"/>
              <a:t>H</a:t>
            </a:r>
            <a:r>
              <a:rPr dirty="0" spc="-114"/>
              <a:t> </a:t>
            </a:r>
            <a:r>
              <a:rPr dirty="0" spc="-50"/>
              <a:t>CỦ</a:t>
            </a:r>
            <a:r>
              <a:rPr dirty="0"/>
              <a:t>A</a:t>
            </a:r>
            <a:r>
              <a:rPr dirty="0" spc="-345"/>
              <a:t> </a:t>
            </a:r>
            <a:r>
              <a:rPr dirty="0" spc="-50"/>
              <a:t>T</a:t>
            </a:r>
            <a:r>
              <a:rPr dirty="0" spc="-55"/>
              <a:t>M</a:t>
            </a:r>
            <a:r>
              <a:rPr dirty="0" spc="-50"/>
              <a:t>Đ</a:t>
            </a:r>
            <a:r>
              <a:rPr dirty="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02004" y="1688530"/>
            <a:ext cx="3456304" cy="1712595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Đối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với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người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bán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31800"/>
              </a:lnSpc>
            </a:pP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Đối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với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người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tiêu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dùng </a:t>
            </a:r>
            <a:r>
              <a:rPr dirty="0" sz="2800" spc="-6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Đối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với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xã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hội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1177797"/>
            <a:ext cx="394144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5"/>
              <a:t>HẠN</a:t>
            </a:r>
            <a:r>
              <a:rPr dirty="0" spc="-130"/>
              <a:t> </a:t>
            </a:r>
            <a:r>
              <a:rPr dirty="0" spc="-35"/>
              <a:t>CHẾ</a:t>
            </a:r>
            <a:r>
              <a:rPr dirty="0" spc="-135"/>
              <a:t> </a:t>
            </a:r>
            <a:r>
              <a:rPr dirty="0" spc="-35"/>
              <a:t>CỦA</a:t>
            </a:r>
            <a:r>
              <a:rPr dirty="0" spc="-120"/>
              <a:t> </a:t>
            </a:r>
            <a:r>
              <a:rPr dirty="0" spc="-40"/>
              <a:t>TMĐT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02004" y="1688530"/>
            <a:ext cx="7480300" cy="3420110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  <a:tabLst>
                <a:tab pos="128016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Sự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thay	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đổi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nhanh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chóng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công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nghệ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Vấn</a:t>
            </a:r>
            <a:r>
              <a:rPr dirty="0" sz="28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đề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bảo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mật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thông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tin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toàn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cơ</a:t>
            </a:r>
            <a:r>
              <a:rPr dirty="0" sz="28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sở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dữ liệu</a:t>
            </a:r>
            <a:endParaRPr sz="2800">
              <a:latin typeface="Times New Roman"/>
              <a:cs typeface="Times New Roman"/>
            </a:endParaRPr>
          </a:p>
          <a:p>
            <a:pPr marL="853440" indent="-183515">
              <a:lnSpc>
                <a:spcPct val="100000"/>
              </a:lnSpc>
              <a:spcBef>
                <a:spcPts val="160"/>
              </a:spcBef>
              <a:buClr>
                <a:srgbClr val="E38312"/>
              </a:buClr>
              <a:buFont typeface="Calibri"/>
              <a:buChar char="◦"/>
              <a:tabLst>
                <a:tab pos="854075" algn="l"/>
              </a:tabLst>
            </a:pP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Rủi</a:t>
            </a:r>
            <a:r>
              <a:rPr dirty="0" sz="22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ro</a:t>
            </a:r>
            <a:r>
              <a:rPr dirty="0" sz="22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trong</a:t>
            </a:r>
            <a:r>
              <a:rPr dirty="0" sz="22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thanh</a:t>
            </a:r>
            <a:r>
              <a:rPr dirty="0" sz="22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toán</a:t>
            </a:r>
            <a:r>
              <a:rPr dirty="0" sz="22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404040"/>
                </a:solidFill>
                <a:latin typeface="Times New Roman"/>
                <a:cs typeface="Times New Roman"/>
              </a:rPr>
              <a:t>qua </a:t>
            </a:r>
            <a:r>
              <a:rPr dirty="0" sz="2200" spc="-10">
                <a:solidFill>
                  <a:srgbClr val="404040"/>
                </a:solidFill>
                <a:latin typeface="Times New Roman"/>
                <a:cs typeface="Times New Roman"/>
              </a:rPr>
              <a:t>mạng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ts val="3020"/>
              </a:lnSpc>
              <a:spcBef>
                <a:spcPts val="1630"/>
              </a:spcBef>
            </a:pP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Thiếu</a:t>
            </a:r>
            <a:r>
              <a:rPr dirty="0" sz="2800" spc="10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cơ</a:t>
            </a:r>
            <a:r>
              <a:rPr dirty="0" sz="2800" spc="1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chế</a:t>
            </a:r>
            <a:r>
              <a:rPr dirty="0" sz="2800" spc="1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pháp</a:t>
            </a:r>
            <a:r>
              <a:rPr dirty="0" sz="2800" spc="10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lý</a:t>
            </a:r>
            <a:r>
              <a:rPr dirty="0" sz="2800" spc="1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hoàn</a:t>
            </a:r>
            <a:r>
              <a:rPr dirty="0" sz="2800" spc="1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thiện</a:t>
            </a:r>
            <a:r>
              <a:rPr dirty="0" sz="2800" spc="1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để</a:t>
            </a:r>
            <a:r>
              <a:rPr dirty="0" sz="2800" spc="1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giải</a:t>
            </a:r>
            <a:r>
              <a:rPr dirty="0" sz="2800" spc="1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quyết</a:t>
            </a:r>
            <a:r>
              <a:rPr dirty="0" sz="2800" spc="10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tranh </a:t>
            </a:r>
            <a:r>
              <a:rPr dirty="0" sz="2800" spc="-6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chấp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qua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mạng</a:t>
            </a:r>
            <a:endParaRPr sz="2800">
              <a:latin typeface="Times New Roman"/>
              <a:cs typeface="Times New Roman"/>
            </a:endParaRPr>
          </a:p>
          <a:p>
            <a:pPr marL="12700" marR="6350">
              <a:lnSpc>
                <a:spcPts val="3020"/>
              </a:lnSpc>
              <a:spcBef>
                <a:spcPts val="1405"/>
              </a:spcBef>
              <a:tabLst>
                <a:tab pos="1210310" algn="l"/>
                <a:tab pos="1871980" algn="l"/>
                <a:tab pos="2711450" algn="l"/>
                <a:tab pos="3374390" algn="l"/>
                <a:tab pos="3959860" algn="l"/>
                <a:tab pos="5022215" algn="l"/>
                <a:tab pos="5725160" algn="l"/>
              </a:tabLst>
            </a:pP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Kh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ô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ng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thể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xem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xét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ỹ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lư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ỡ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ng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sả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phẩ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(n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g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ười 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mua!!)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1177797"/>
            <a:ext cx="531177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0"/>
              <a:t>H</a:t>
            </a:r>
            <a:r>
              <a:rPr dirty="0" spc="-50"/>
              <a:t>IỂ</a:t>
            </a:r>
            <a:r>
              <a:rPr dirty="0"/>
              <a:t>U</a:t>
            </a:r>
            <a:r>
              <a:rPr dirty="0" spc="-190"/>
              <a:t> </a:t>
            </a:r>
            <a:r>
              <a:rPr dirty="0" spc="-50"/>
              <a:t>TH</a:t>
            </a:r>
            <a:r>
              <a:rPr dirty="0" spc="-55"/>
              <a:t>Ư</a:t>
            </a:r>
            <a:r>
              <a:rPr dirty="0" spc="-50"/>
              <a:t>ƠN</a:t>
            </a:r>
            <a:r>
              <a:rPr dirty="0"/>
              <a:t>G</a:t>
            </a:r>
            <a:r>
              <a:rPr dirty="0" spc="-114"/>
              <a:t> </a:t>
            </a:r>
            <a:r>
              <a:rPr dirty="0" spc="-55"/>
              <a:t>M</a:t>
            </a:r>
            <a:r>
              <a:rPr dirty="0" spc="-50"/>
              <a:t>Ạ</a:t>
            </a:r>
            <a:r>
              <a:rPr dirty="0"/>
              <a:t>I</a:t>
            </a:r>
            <a:r>
              <a:rPr dirty="0" spc="-120"/>
              <a:t> </a:t>
            </a:r>
            <a:r>
              <a:rPr dirty="0" spc="-50"/>
              <a:t>ĐIỆ</a:t>
            </a:r>
            <a:r>
              <a:rPr dirty="0"/>
              <a:t>N</a:t>
            </a:r>
            <a:r>
              <a:rPr dirty="0" spc="-175"/>
              <a:t> </a:t>
            </a:r>
            <a:r>
              <a:rPr dirty="0" spc="-50"/>
              <a:t>T</a:t>
            </a:r>
            <a:r>
              <a:rPr dirty="0"/>
              <a:t>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02004" y="1824354"/>
            <a:ext cx="7480300" cy="44684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Công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nghệ:</a:t>
            </a:r>
            <a:endParaRPr sz="2800">
              <a:latin typeface="Times New Roman"/>
              <a:cs typeface="Times New Roman"/>
            </a:endParaRPr>
          </a:p>
          <a:p>
            <a:pPr marL="304800" marR="5080" indent="-182880">
              <a:lnSpc>
                <a:spcPts val="3030"/>
              </a:lnSpc>
              <a:spcBef>
                <a:spcPts val="45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Phát</a:t>
            </a:r>
            <a:r>
              <a:rPr dirty="0" sz="2800" spc="2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triển</a:t>
            </a:r>
            <a:r>
              <a:rPr dirty="0" sz="2800" spc="2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dirty="0" sz="2800" spc="2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làm</a:t>
            </a:r>
            <a:r>
              <a:rPr dirty="0" sz="2800" spc="2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chủ</a:t>
            </a:r>
            <a:r>
              <a:rPr dirty="0" sz="2800" spc="229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truyền</a:t>
            </a:r>
            <a:r>
              <a:rPr dirty="0" sz="2800" spc="229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thông</a:t>
            </a:r>
            <a:r>
              <a:rPr dirty="0" sz="2800" spc="2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công</a:t>
            </a:r>
            <a:r>
              <a:rPr dirty="0" sz="2800" spc="2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nghệ</a:t>
            </a:r>
            <a:r>
              <a:rPr dirty="0" sz="2800" spc="2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 </a:t>
            </a:r>
            <a:r>
              <a:rPr dirty="0" sz="2800" spc="-6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tính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toán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số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Kinh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doanh:</a:t>
            </a:r>
            <a:endParaRPr sz="2800">
              <a:latin typeface="Times New Roman"/>
              <a:cs typeface="Times New Roman"/>
            </a:endParaRPr>
          </a:p>
          <a:p>
            <a:pPr algn="just" marL="304800" marR="6350" indent="-182880">
              <a:lnSpc>
                <a:spcPct val="90000"/>
              </a:lnSpc>
              <a:spcBef>
                <a:spcPts val="395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Các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công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nghệ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cung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cấp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cho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các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doanh nghiệp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những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cách mới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để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tổ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chức sản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xuất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và giao dịch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kinh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doanh</a:t>
            </a:r>
            <a:endParaRPr sz="28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1270"/>
              </a:spcBef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Xã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hội:</a:t>
            </a:r>
            <a:endParaRPr sz="2800">
              <a:latin typeface="Times New Roman"/>
              <a:cs typeface="Times New Roman"/>
            </a:endParaRPr>
          </a:p>
          <a:p>
            <a:pPr algn="just" marL="304800" marR="5080" indent="-182880">
              <a:lnSpc>
                <a:spcPts val="3030"/>
              </a:lnSpc>
              <a:spcBef>
                <a:spcPts val="434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Sở</a:t>
            </a:r>
            <a:r>
              <a:rPr dirty="0" sz="2800" spc="5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hữu</a:t>
            </a:r>
            <a:r>
              <a:rPr dirty="0" sz="2800" spc="5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trí</a:t>
            </a:r>
            <a:r>
              <a:rPr dirty="0" sz="2800" spc="5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tuệ,</a:t>
            </a:r>
            <a:r>
              <a:rPr dirty="0" sz="2800" spc="5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bí</a:t>
            </a:r>
            <a:r>
              <a:rPr dirty="0" sz="2800" spc="509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mật</a:t>
            </a:r>
            <a:r>
              <a:rPr dirty="0" sz="2800" spc="5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cá</a:t>
            </a:r>
            <a:r>
              <a:rPr dirty="0" sz="2800" spc="5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nhân,</a:t>
            </a:r>
            <a:r>
              <a:rPr dirty="0" sz="2800" spc="5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chính</a:t>
            </a:r>
            <a:r>
              <a:rPr dirty="0" sz="2800" spc="5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sách</a:t>
            </a:r>
            <a:r>
              <a:rPr dirty="0" sz="2800" spc="5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dân </a:t>
            </a:r>
            <a:r>
              <a:rPr dirty="0" sz="2800" spc="-6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sinh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1177797"/>
            <a:ext cx="768350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0"/>
              <a:t>C</a:t>
            </a:r>
            <a:r>
              <a:rPr dirty="0" spc="-45"/>
              <a:t>Á</a:t>
            </a:r>
            <a:r>
              <a:rPr dirty="0"/>
              <a:t>C</a:t>
            </a:r>
            <a:r>
              <a:rPr dirty="0" spc="-110"/>
              <a:t> </a:t>
            </a:r>
            <a:r>
              <a:rPr dirty="0" spc="-50"/>
              <a:t>NGÀN</a:t>
            </a:r>
            <a:r>
              <a:rPr dirty="0"/>
              <a:t>H</a:t>
            </a:r>
            <a:r>
              <a:rPr dirty="0" spc="-125"/>
              <a:t> </a:t>
            </a:r>
            <a:r>
              <a:rPr dirty="0" spc="-50"/>
              <a:t>HỌ</a:t>
            </a:r>
            <a:r>
              <a:rPr dirty="0"/>
              <a:t>C</a:t>
            </a:r>
            <a:r>
              <a:rPr dirty="0" spc="-110"/>
              <a:t> </a:t>
            </a:r>
            <a:r>
              <a:rPr dirty="0" spc="-50"/>
              <a:t>LIÊ</a:t>
            </a:r>
            <a:r>
              <a:rPr dirty="0"/>
              <a:t>N</a:t>
            </a:r>
            <a:r>
              <a:rPr dirty="0" spc="-125"/>
              <a:t> </a:t>
            </a:r>
            <a:r>
              <a:rPr dirty="0" spc="-45"/>
              <a:t>QUA</a:t>
            </a:r>
            <a:r>
              <a:rPr dirty="0"/>
              <a:t>N</a:t>
            </a:r>
            <a:r>
              <a:rPr dirty="0" spc="-125"/>
              <a:t> </a:t>
            </a:r>
            <a:r>
              <a:rPr dirty="0" spc="-50"/>
              <a:t>ĐẾ</a:t>
            </a:r>
            <a:r>
              <a:rPr dirty="0"/>
              <a:t>N</a:t>
            </a:r>
            <a:r>
              <a:rPr dirty="0" spc="-165"/>
              <a:t> </a:t>
            </a:r>
            <a:r>
              <a:rPr dirty="0" spc="-50"/>
              <a:t>T</a:t>
            </a:r>
            <a:r>
              <a:rPr dirty="0" spc="-55"/>
              <a:t>M</a:t>
            </a:r>
            <a:r>
              <a:rPr dirty="0" spc="-50"/>
              <a:t>Đ</a:t>
            </a:r>
            <a:r>
              <a:rPr dirty="0"/>
              <a:t>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88340" y="1963038"/>
            <a:ext cx="3736975" cy="1808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404040"/>
                </a:solidFill>
                <a:latin typeface="Times New Roman"/>
                <a:cs typeface="Times New Roman"/>
              </a:rPr>
              <a:t>Hướng tiếp</a:t>
            </a:r>
            <a:r>
              <a:rPr dirty="0" sz="280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404040"/>
                </a:solidFill>
                <a:latin typeface="Times New Roman"/>
                <a:cs typeface="Times New Roman"/>
              </a:rPr>
              <a:t>cận</a:t>
            </a:r>
            <a:r>
              <a:rPr dirty="0" sz="2800" spc="-15" b="1">
                <a:solidFill>
                  <a:srgbClr val="404040"/>
                </a:solidFill>
                <a:latin typeface="Times New Roman"/>
                <a:cs typeface="Times New Roman"/>
              </a:rPr>
              <a:t> kỹ</a:t>
            </a:r>
            <a:r>
              <a:rPr dirty="0" sz="2800" spc="1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404040"/>
                </a:solidFill>
                <a:latin typeface="Times New Roman"/>
                <a:cs typeface="Times New Roman"/>
              </a:rPr>
              <a:t>thuật</a:t>
            </a:r>
            <a:endParaRPr sz="2800">
              <a:latin typeface="Times New Roman"/>
              <a:cs typeface="Times New Roman"/>
            </a:endParaRPr>
          </a:p>
          <a:p>
            <a:pPr marL="305435" indent="-184150">
              <a:lnSpc>
                <a:spcPct val="100000"/>
              </a:lnSpc>
              <a:spcBef>
                <a:spcPts val="70"/>
              </a:spcBef>
              <a:buClr>
                <a:srgbClr val="E38312"/>
              </a:buClr>
              <a:buFont typeface="Calibri"/>
              <a:buChar char="◦"/>
              <a:tabLst>
                <a:tab pos="306070" algn="l"/>
              </a:tabLst>
            </a:pP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Khoa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học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máy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tính</a:t>
            </a:r>
            <a:endParaRPr sz="2800">
              <a:latin typeface="Times New Roman"/>
              <a:cs typeface="Times New Roman"/>
            </a:endParaRPr>
          </a:p>
          <a:p>
            <a:pPr marL="305435" indent="-18415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6070" algn="l"/>
              </a:tabLst>
            </a:pP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Khoa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học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quản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lý</a:t>
            </a:r>
            <a:endParaRPr sz="2800">
              <a:latin typeface="Times New Roman"/>
              <a:cs typeface="Times New Roman"/>
            </a:endParaRPr>
          </a:p>
          <a:p>
            <a:pPr marL="305435" indent="-18415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6070" algn="l"/>
              </a:tabLst>
            </a:pP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Hệ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thông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thông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tin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E38312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dirty="0" spc="-5"/>
              <a:t>Hướng</a:t>
            </a:r>
            <a:r>
              <a:rPr dirty="0" spc="-25"/>
              <a:t> </a:t>
            </a:r>
            <a:r>
              <a:rPr dirty="0" spc="-5"/>
              <a:t>tiếp</a:t>
            </a:r>
            <a:r>
              <a:rPr dirty="0" spc="-10"/>
              <a:t> </a:t>
            </a:r>
            <a:r>
              <a:rPr dirty="0" spc="-5"/>
              <a:t>cận</a:t>
            </a:r>
            <a:r>
              <a:rPr dirty="0" spc="-25"/>
              <a:t> </a:t>
            </a:r>
            <a:r>
              <a:rPr dirty="0"/>
              <a:t>hành </a:t>
            </a:r>
            <a:r>
              <a:rPr dirty="0" spc="-685"/>
              <a:t> </a:t>
            </a:r>
            <a:r>
              <a:rPr dirty="0"/>
              <a:t>vi</a:t>
            </a:r>
          </a:p>
          <a:p>
            <a:pPr lvl="1" marL="652780" indent="-274320">
              <a:lnSpc>
                <a:spcPct val="100000"/>
              </a:lnSpc>
              <a:spcBef>
                <a:spcPts val="670"/>
              </a:spcBef>
              <a:buClr>
                <a:srgbClr val="E38312"/>
              </a:buClr>
              <a:buSzPct val="80357"/>
              <a:buFont typeface="Segoe UI Symbol"/>
              <a:buChar char="⚫"/>
              <a:tabLst>
                <a:tab pos="652780" algn="l"/>
              </a:tabLst>
            </a:pPr>
            <a:r>
              <a:rPr dirty="0" sz="2800" spc="-5">
                <a:latin typeface="Times New Roman"/>
                <a:cs typeface="Times New Roman"/>
              </a:rPr>
              <a:t>Hệ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thông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thông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tin</a:t>
            </a:r>
            <a:endParaRPr sz="2800">
              <a:latin typeface="Times New Roman"/>
              <a:cs typeface="Times New Roman"/>
            </a:endParaRPr>
          </a:p>
          <a:p>
            <a:pPr lvl="1" marL="652780" indent="-274320">
              <a:lnSpc>
                <a:spcPct val="100000"/>
              </a:lnSpc>
              <a:spcBef>
                <a:spcPts val="675"/>
              </a:spcBef>
              <a:buClr>
                <a:srgbClr val="E38312"/>
              </a:buClr>
              <a:buSzPct val="80357"/>
              <a:buFont typeface="Segoe UI Symbol"/>
              <a:buChar char="⚫"/>
              <a:tabLst>
                <a:tab pos="652780" algn="l"/>
              </a:tabLst>
            </a:pPr>
            <a:r>
              <a:rPr dirty="0" sz="2800" spc="-5">
                <a:latin typeface="Times New Roman"/>
                <a:cs typeface="Times New Roman"/>
              </a:rPr>
              <a:t>Kinh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tế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học</a:t>
            </a:r>
            <a:endParaRPr sz="2800">
              <a:latin typeface="Times New Roman"/>
              <a:cs typeface="Times New Roman"/>
            </a:endParaRPr>
          </a:p>
          <a:p>
            <a:pPr lvl="1" marL="652780" indent="-274320">
              <a:lnSpc>
                <a:spcPct val="100000"/>
              </a:lnSpc>
              <a:spcBef>
                <a:spcPts val="670"/>
              </a:spcBef>
              <a:buClr>
                <a:srgbClr val="E38312"/>
              </a:buClr>
              <a:buSzPct val="80357"/>
              <a:buFont typeface="Segoe UI Symbol"/>
              <a:buChar char="⚫"/>
              <a:tabLst>
                <a:tab pos="652780" algn="l"/>
              </a:tabLst>
            </a:pPr>
            <a:r>
              <a:rPr dirty="0" sz="2800" spc="-5">
                <a:latin typeface="Times New Roman"/>
                <a:cs typeface="Times New Roman"/>
              </a:rPr>
              <a:t>Thị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trường</a:t>
            </a:r>
            <a:endParaRPr sz="2800">
              <a:latin typeface="Times New Roman"/>
              <a:cs typeface="Times New Roman"/>
            </a:endParaRPr>
          </a:p>
          <a:p>
            <a:pPr lvl="1" marL="652780" indent="-274320">
              <a:lnSpc>
                <a:spcPct val="100000"/>
              </a:lnSpc>
              <a:spcBef>
                <a:spcPts val="675"/>
              </a:spcBef>
              <a:buClr>
                <a:srgbClr val="E38312"/>
              </a:buClr>
              <a:buSzPct val="80357"/>
              <a:buFont typeface="Segoe UI Symbol"/>
              <a:buChar char="⚫"/>
              <a:tabLst>
                <a:tab pos="652780" algn="l"/>
              </a:tabLst>
            </a:pPr>
            <a:r>
              <a:rPr dirty="0" sz="2800" spc="-5">
                <a:latin typeface="Times New Roman"/>
                <a:cs typeface="Times New Roman"/>
              </a:rPr>
              <a:t>Quản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lý</a:t>
            </a:r>
            <a:endParaRPr sz="2800">
              <a:latin typeface="Times New Roman"/>
              <a:cs typeface="Times New Roman"/>
            </a:endParaRPr>
          </a:p>
          <a:p>
            <a:pPr lvl="1" marL="652780" indent="-274320">
              <a:lnSpc>
                <a:spcPct val="100000"/>
              </a:lnSpc>
              <a:spcBef>
                <a:spcPts val="670"/>
              </a:spcBef>
              <a:buClr>
                <a:srgbClr val="E38312"/>
              </a:buClr>
              <a:buSzPct val="80357"/>
              <a:buFont typeface="Segoe UI Symbol"/>
              <a:buChar char="⚫"/>
              <a:tabLst>
                <a:tab pos="652780" algn="l"/>
              </a:tabLst>
            </a:pPr>
            <a:r>
              <a:rPr dirty="0" sz="2800" spc="-10">
                <a:latin typeface="Times New Roman"/>
                <a:cs typeface="Times New Roman"/>
              </a:rPr>
              <a:t>Tài</a:t>
            </a:r>
            <a:r>
              <a:rPr dirty="0" sz="2800" spc="-5">
                <a:latin typeface="Times New Roman"/>
                <a:cs typeface="Times New Roman"/>
              </a:rPr>
              <a:t> chính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kế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toán</a:t>
            </a:r>
            <a:endParaRPr sz="2800">
              <a:latin typeface="Times New Roman"/>
              <a:cs typeface="Times New Roman"/>
            </a:endParaRPr>
          </a:p>
          <a:p>
            <a:pPr lvl="1" marL="652780" indent="-274320">
              <a:lnSpc>
                <a:spcPct val="100000"/>
              </a:lnSpc>
              <a:spcBef>
                <a:spcPts val="675"/>
              </a:spcBef>
              <a:buClr>
                <a:srgbClr val="E38312"/>
              </a:buClr>
              <a:buSzPct val="80357"/>
              <a:buFont typeface="Segoe UI Symbol"/>
              <a:buChar char="⚫"/>
              <a:tabLst>
                <a:tab pos="652780" algn="l"/>
              </a:tabLst>
            </a:pPr>
            <a:r>
              <a:rPr dirty="0" sz="2800" spc="-5">
                <a:latin typeface="Times New Roman"/>
                <a:cs typeface="Times New Roman"/>
              </a:rPr>
              <a:t>Xã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hội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học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1177797"/>
            <a:ext cx="3354704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0"/>
              <a:t>KHÁ</a:t>
            </a:r>
            <a:r>
              <a:rPr dirty="0"/>
              <a:t>I</a:t>
            </a:r>
            <a:r>
              <a:rPr dirty="0" spc="-130"/>
              <a:t> </a:t>
            </a:r>
            <a:r>
              <a:rPr dirty="0" spc="-50"/>
              <a:t>NIỆ</a:t>
            </a:r>
            <a:r>
              <a:rPr dirty="0"/>
              <a:t>M</a:t>
            </a:r>
            <a:r>
              <a:rPr dirty="0" spc="-110"/>
              <a:t> </a:t>
            </a:r>
            <a:r>
              <a:rPr dirty="0" spc="-50"/>
              <a:t>T</a:t>
            </a:r>
            <a:r>
              <a:rPr dirty="0" spc="-55"/>
              <a:t>M</a:t>
            </a:r>
            <a:r>
              <a:rPr dirty="0" spc="-50"/>
              <a:t>Đ</a:t>
            </a:r>
            <a:r>
              <a:rPr dirty="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02004" y="1824354"/>
            <a:ext cx="7480934" cy="255079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algn="just" marL="12700" marR="5080">
              <a:lnSpc>
                <a:spcPct val="90000"/>
              </a:lnSpc>
              <a:spcBef>
                <a:spcPts val="430"/>
              </a:spcBef>
            </a:pPr>
            <a:r>
              <a:rPr dirty="0" u="heavy" sz="2800" spc="-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Nghĩa </a:t>
            </a:r>
            <a:r>
              <a:rPr dirty="0" u="heavy" sz="280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rộng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: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Thương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mại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điện tử là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các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giao dịch tài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chính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thương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mại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bằng phương tiện điện tử: trao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đổi dữ liệu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điện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tử, chuyển tiền điện tử, các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hoạt 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động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gửi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rút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tiền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bằng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thẻ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tín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dụng.</a:t>
            </a:r>
            <a:endParaRPr sz="2800">
              <a:latin typeface="Times New Roman"/>
              <a:cs typeface="Times New Roman"/>
            </a:endParaRPr>
          </a:p>
          <a:p>
            <a:pPr algn="just" marL="12700" marR="5080">
              <a:lnSpc>
                <a:spcPts val="3020"/>
              </a:lnSpc>
              <a:spcBef>
                <a:spcPts val="1450"/>
              </a:spcBef>
            </a:pPr>
            <a:r>
              <a:rPr dirty="0" u="heavy" sz="2800" spc="-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Nghĩa</a:t>
            </a:r>
            <a:r>
              <a:rPr dirty="0" u="heavy" sz="280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hẹp: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bao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gồm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hoạt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động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thương</a:t>
            </a:r>
            <a:r>
              <a:rPr dirty="0" sz="2800" spc="6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mại </a:t>
            </a:r>
            <a:r>
              <a:rPr dirty="0" sz="2800" spc="-6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được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thực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hiện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thông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qua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mạng</a:t>
            </a:r>
            <a:r>
              <a:rPr dirty="0" sz="28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Internet.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1177797"/>
            <a:ext cx="33470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0"/>
              <a:t>KHÁ</a:t>
            </a:r>
            <a:r>
              <a:rPr dirty="0"/>
              <a:t>I</a:t>
            </a:r>
            <a:r>
              <a:rPr dirty="0" spc="-130"/>
              <a:t> </a:t>
            </a:r>
            <a:r>
              <a:rPr dirty="0" spc="-50"/>
              <a:t>NIỆ</a:t>
            </a:r>
            <a:r>
              <a:rPr dirty="0"/>
              <a:t>M</a:t>
            </a:r>
            <a:r>
              <a:rPr dirty="0" spc="-170"/>
              <a:t> </a:t>
            </a:r>
            <a:r>
              <a:rPr dirty="0" spc="-50"/>
              <a:t>T</a:t>
            </a:r>
            <a:r>
              <a:rPr dirty="0" spc="-55"/>
              <a:t>M</a:t>
            </a:r>
            <a:r>
              <a:rPr dirty="0" spc="-50"/>
              <a:t>Đ</a:t>
            </a:r>
            <a:r>
              <a:rPr dirty="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02004" y="1824354"/>
            <a:ext cx="7479665" cy="3268979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just" marL="12700" marR="5715">
              <a:lnSpc>
                <a:spcPts val="3020"/>
              </a:lnSpc>
              <a:spcBef>
                <a:spcPts val="480"/>
              </a:spcBef>
            </a:pPr>
            <a:r>
              <a:rPr dirty="0" sz="2800" spc="-5" b="1">
                <a:solidFill>
                  <a:srgbClr val="404040"/>
                </a:solidFill>
                <a:latin typeface="Times New Roman"/>
                <a:cs typeface="Times New Roman"/>
              </a:rPr>
              <a:t>Tổ chức Thương mại Thế </a:t>
            </a:r>
            <a:r>
              <a:rPr dirty="0" sz="2800" b="1">
                <a:solidFill>
                  <a:srgbClr val="404040"/>
                </a:solidFill>
                <a:latin typeface="Times New Roman"/>
                <a:cs typeface="Times New Roman"/>
              </a:rPr>
              <a:t>giới: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Thương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mại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điện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tử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bao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gồm</a:t>
            </a:r>
            <a:endParaRPr sz="2800">
              <a:latin typeface="Times New Roman"/>
              <a:cs typeface="Times New Roman"/>
            </a:endParaRPr>
          </a:p>
          <a:p>
            <a:pPr algn="just" marL="304800" marR="5080" indent="-182880">
              <a:lnSpc>
                <a:spcPts val="3020"/>
              </a:lnSpc>
              <a:spcBef>
                <a:spcPts val="415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Sản</a:t>
            </a:r>
            <a:r>
              <a:rPr dirty="0" sz="2800" spc="6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xuất,</a:t>
            </a:r>
            <a:r>
              <a:rPr dirty="0" sz="2800" spc="6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quảng</a:t>
            </a:r>
            <a:r>
              <a:rPr dirty="0" sz="2800" spc="6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cáo,</a:t>
            </a:r>
            <a:r>
              <a:rPr dirty="0" sz="2800" spc="6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bán</a:t>
            </a:r>
            <a:r>
              <a:rPr dirty="0" sz="2800" spc="6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hàng,</a:t>
            </a:r>
            <a:r>
              <a:rPr dirty="0" sz="2800" spc="6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phân</a:t>
            </a:r>
            <a:r>
              <a:rPr dirty="0" sz="2800" spc="6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phối</a:t>
            </a:r>
            <a:r>
              <a:rPr dirty="0" sz="2800" spc="6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sản </a:t>
            </a:r>
            <a:r>
              <a:rPr dirty="0" sz="2800" spc="-6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phẩm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được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mua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bán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thanh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toán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trên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mạng </a:t>
            </a:r>
            <a:r>
              <a:rPr dirty="0" sz="2800" spc="-6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Internet.</a:t>
            </a:r>
            <a:endParaRPr sz="2800">
              <a:latin typeface="Times New Roman"/>
              <a:cs typeface="Times New Roman"/>
            </a:endParaRPr>
          </a:p>
          <a:p>
            <a:pPr algn="just" marL="304800" marR="5080" indent="-182880">
              <a:lnSpc>
                <a:spcPct val="90000"/>
              </a:lnSpc>
              <a:spcBef>
                <a:spcPts val="565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Việc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giao</a:t>
            </a:r>
            <a:r>
              <a:rPr dirty="0" sz="2800" spc="6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nhận</a:t>
            </a:r>
            <a:r>
              <a:rPr dirty="0" sz="2800" spc="6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một</a:t>
            </a:r>
            <a:r>
              <a:rPr dirty="0" sz="2800" spc="6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cách</a:t>
            </a:r>
            <a:r>
              <a:rPr dirty="0" sz="2800" spc="6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hữu</a:t>
            </a:r>
            <a:r>
              <a:rPr dirty="0" sz="2800" spc="6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hình</a:t>
            </a:r>
            <a:r>
              <a:rPr dirty="0" sz="2800" spc="6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cả</a:t>
            </a:r>
            <a:r>
              <a:rPr dirty="0" sz="2800" spc="6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800" spc="6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sản </a:t>
            </a:r>
            <a:r>
              <a:rPr dirty="0" sz="2800" spc="-6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phẩm</a:t>
            </a:r>
            <a:r>
              <a:rPr dirty="0" sz="2800" spc="2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được</a:t>
            </a:r>
            <a:r>
              <a:rPr dirty="0" sz="2800" spc="30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giao</a:t>
            </a:r>
            <a:r>
              <a:rPr dirty="0" sz="2800" spc="3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nhận</a:t>
            </a:r>
            <a:r>
              <a:rPr dirty="0" sz="2800" spc="3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cũng</a:t>
            </a:r>
            <a:r>
              <a:rPr dirty="0" sz="2800" spc="3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như</a:t>
            </a:r>
            <a:r>
              <a:rPr dirty="0" sz="2800" spc="3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những</a:t>
            </a:r>
            <a:r>
              <a:rPr dirty="0" sz="2800" spc="3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thông</a:t>
            </a:r>
            <a:r>
              <a:rPr dirty="0" sz="2800" spc="3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tin </a:t>
            </a:r>
            <a:r>
              <a:rPr dirty="0" sz="2800" spc="-6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số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hóa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thông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qua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mạng</a:t>
            </a:r>
            <a:r>
              <a:rPr dirty="0" sz="28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Internet.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1177797"/>
            <a:ext cx="33470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0"/>
              <a:t>KHÁ</a:t>
            </a:r>
            <a:r>
              <a:rPr dirty="0"/>
              <a:t>I</a:t>
            </a:r>
            <a:r>
              <a:rPr dirty="0" spc="-130"/>
              <a:t> </a:t>
            </a:r>
            <a:r>
              <a:rPr dirty="0" spc="-50"/>
              <a:t>NIỆ</a:t>
            </a:r>
            <a:r>
              <a:rPr dirty="0"/>
              <a:t>M</a:t>
            </a:r>
            <a:r>
              <a:rPr dirty="0" spc="-170"/>
              <a:t> </a:t>
            </a:r>
            <a:r>
              <a:rPr dirty="0" spc="-50"/>
              <a:t>T</a:t>
            </a:r>
            <a:r>
              <a:rPr dirty="0" spc="-55"/>
              <a:t>M</a:t>
            </a:r>
            <a:r>
              <a:rPr dirty="0" spc="-50"/>
              <a:t>Đ</a:t>
            </a:r>
            <a:r>
              <a:rPr dirty="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02004" y="1824354"/>
            <a:ext cx="7480300" cy="204025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just" marL="12700" marR="8890">
              <a:lnSpc>
                <a:spcPts val="3020"/>
              </a:lnSpc>
              <a:spcBef>
                <a:spcPts val="480"/>
              </a:spcBef>
            </a:pP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Tổ chức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hợp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tác phát triển kinh tế của Liên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Hợp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quốc:</a:t>
            </a:r>
            <a:endParaRPr sz="2800">
              <a:latin typeface="Times New Roman"/>
              <a:cs typeface="Times New Roman"/>
            </a:endParaRPr>
          </a:p>
          <a:p>
            <a:pPr algn="just" marL="304800" marR="5080" indent="-182880">
              <a:lnSpc>
                <a:spcPts val="3020"/>
              </a:lnSpc>
              <a:spcBef>
                <a:spcPts val="415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Thương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mại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điện tử được định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nghĩa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sơ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bộ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là 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các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giao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dịch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thương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mại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dựa trên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truyền dữ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liệu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qua 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mạng</a:t>
            </a:r>
            <a:r>
              <a:rPr dirty="0" sz="28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truyền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thông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như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Internet.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812038"/>
            <a:ext cx="256413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5"/>
              <a:t>TMĐT</a:t>
            </a:r>
            <a:r>
              <a:rPr dirty="0" spc="-135"/>
              <a:t> </a:t>
            </a:r>
            <a:r>
              <a:rPr dirty="0" spc="-25"/>
              <a:t>LÀ</a:t>
            </a:r>
            <a:r>
              <a:rPr dirty="0" spc="-140"/>
              <a:t> </a:t>
            </a:r>
            <a:r>
              <a:rPr dirty="0" spc="-25"/>
              <a:t>GÌ</a:t>
            </a:r>
            <a:r>
              <a:rPr dirty="0" spc="-145"/>
              <a:t> </a:t>
            </a:r>
            <a:r>
              <a:rPr dirty="0"/>
              <a:t>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3612" y="1959991"/>
            <a:ext cx="7049134" cy="221678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  <a:tabLst>
                <a:tab pos="608330" algn="l"/>
                <a:tab pos="1527810" algn="l"/>
                <a:tab pos="2839720" algn="l"/>
                <a:tab pos="3379470" algn="l"/>
                <a:tab pos="4226560" algn="l"/>
                <a:tab pos="4767580" algn="l"/>
                <a:tab pos="5586730" algn="l"/>
                <a:tab pos="640334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ử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dụn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g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ternet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v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à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229">
                <a:solidFill>
                  <a:srgbClr val="404040"/>
                </a:solidFill>
                <a:latin typeface="Times New Roman"/>
                <a:cs typeface="Times New Roman"/>
              </a:rPr>
              <a:t>W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eb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ể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g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ao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ị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nh 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doanh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Chính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thức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hơn:</a:t>
            </a:r>
            <a:endParaRPr sz="2800">
              <a:latin typeface="Times New Roman"/>
              <a:cs typeface="Times New Roman"/>
            </a:endParaRPr>
          </a:p>
          <a:p>
            <a:pPr marL="304800" marR="5080" indent="-182880">
              <a:lnSpc>
                <a:spcPts val="3030"/>
              </a:lnSpc>
              <a:spcBef>
                <a:spcPts val="434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800" spc="1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giao</a:t>
            </a:r>
            <a:r>
              <a:rPr dirty="0" sz="2800" spc="1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dịch</a:t>
            </a:r>
            <a:r>
              <a:rPr dirty="0" sz="2800" spc="1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thương</a:t>
            </a:r>
            <a:r>
              <a:rPr dirty="0" sz="2800" spc="1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mại</a:t>
            </a:r>
            <a:r>
              <a:rPr dirty="0" sz="2800" spc="1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giữa</a:t>
            </a:r>
            <a:r>
              <a:rPr dirty="0" sz="2800" spc="1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800" spc="1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tổ</a:t>
            </a:r>
            <a:r>
              <a:rPr dirty="0" sz="2800" spc="1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chức,</a:t>
            </a:r>
            <a:r>
              <a:rPr dirty="0" sz="2800" spc="1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cá </a:t>
            </a:r>
            <a:r>
              <a:rPr dirty="0" sz="2800" spc="-6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nhân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trên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công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nghệ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kỹ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thuật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số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1814"/>
            <a:ext cx="9143999" cy="67726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  <dc:title>Chương 1: TỔNG QUAN VỀ TMĐT</dc:title>
  <dcterms:created xsi:type="dcterms:W3CDTF">2024-01-24T23:49:18Z</dcterms:created>
  <dcterms:modified xsi:type="dcterms:W3CDTF">2024-01-24T23:49:18Z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2024-01-24T00:00:00Z</vt:filetime>
  </property>
</Properties>
</file>